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45"/>
  </p:notesMasterIdLst>
  <p:handoutMasterIdLst>
    <p:handoutMasterId r:id="rId146"/>
  </p:handoutMasterIdLst>
  <p:sldIdLst>
    <p:sldId id="256" r:id="rId2"/>
    <p:sldId id="507" r:id="rId3"/>
    <p:sldId id="439" r:id="rId4"/>
    <p:sldId id="440" r:id="rId5"/>
    <p:sldId id="441" r:id="rId6"/>
    <p:sldId id="442" r:id="rId7"/>
    <p:sldId id="445" r:id="rId8"/>
    <p:sldId id="446" r:id="rId9"/>
    <p:sldId id="447" r:id="rId10"/>
    <p:sldId id="448" r:id="rId11"/>
    <p:sldId id="508" r:id="rId12"/>
    <p:sldId id="467" r:id="rId13"/>
    <p:sldId id="468" r:id="rId14"/>
    <p:sldId id="469" r:id="rId15"/>
    <p:sldId id="470" r:id="rId16"/>
    <p:sldId id="450" r:id="rId17"/>
    <p:sldId id="509" r:id="rId18"/>
    <p:sldId id="451" r:id="rId19"/>
    <p:sldId id="452" r:id="rId20"/>
    <p:sldId id="523" r:id="rId21"/>
    <p:sldId id="521" r:id="rId22"/>
    <p:sldId id="522" r:id="rId23"/>
    <p:sldId id="524" r:id="rId24"/>
    <p:sldId id="454" r:id="rId25"/>
    <p:sldId id="539" r:id="rId26"/>
    <p:sldId id="540" r:id="rId27"/>
    <p:sldId id="541" r:id="rId28"/>
    <p:sldId id="599" r:id="rId29"/>
    <p:sldId id="551" r:id="rId30"/>
    <p:sldId id="544" r:id="rId31"/>
    <p:sldId id="555" r:id="rId32"/>
    <p:sldId id="556" r:id="rId33"/>
    <p:sldId id="559" r:id="rId34"/>
    <p:sldId id="557" r:id="rId35"/>
    <p:sldId id="558" r:id="rId36"/>
    <p:sldId id="545" r:id="rId37"/>
    <p:sldId id="546" r:id="rId38"/>
    <p:sldId id="554" r:id="rId39"/>
    <p:sldId id="600" r:id="rId40"/>
    <p:sldId id="547" r:id="rId41"/>
    <p:sldId id="548" r:id="rId42"/>
    <p:sldId id="549" r:id="rId43"/>
    <p:sldId id="563" r:id="rId44"/>
    <p:sldId id="564" r:id="rId45"/>
    <p:sldId id="561" r:id="rId46"/>
    <p:sldId id="543" r:id="rId47"/>
    <p:sldId id="505" r:id="rId48"/>
    <p:sldId id="456" r:id="rId49"/>
    <p:sldId id="457" r:id="rId50"/>
    <p:sldId id="496" r:id="rId51"/>
    <p:sldId id="525" r:id="rId52"/>
    <p:sldId id="497" r:id="rId53"/>
    <p:sldId id="458" r:id="rId54"/>
    <p:sldId id="459" r:id="rId55"/>
    <p:sldId id="460" r:id="rId56"/>
    <p:sldId id="461" r:id="rId57"/>
    <p:sldId id="510" r:id="rId58"/>
    <p:sldId id="462" r:id="rId59"/>
    <p:sldId id="463" r:id="rId60"/>
    <p:sldId id="464" r:id="rId61"/>
    <p:sldId id="465" r:id="rId62"/>
    <p:sldId id="466" r:id="rId63"/>
    <p:sldId id="526" r:id="rId64"/>
    <p:sldId id="527" r:id="rId65"/>
    <p:sldId id="528" r:id="rId66"/>
    <p:sldId id="529" r:id="rId67"/>
    <p:sldId id="530" r:id="rId68"/>
    <p:sldId id="531" r:id="rId69"/>
    <p:sldId id="532" r:id="rId70"/>
    <p:sldId id="533" r:id="rId71"/>
    <p:sldId id="534" r:id="rId72"/>
    <p:sldId id="535" r:id="rId73"/>
    <p:sldId id="511" r:id="rId74"/>
    <p:sldId id="412" r:id="rId75"/>
    <p:sldId id="413" r:id="rId76"/>
    <p:sldId id="414" r:id="rId77"/>
    <p:sldId id="415" r:id="rId78"/>
    <p:sldId id="416" r:id="rId79"/>
    <p:sldId id="385" r:id="rId80"/>
    <p:sldId id="386" r:id="rId81"/>
    <p:sldId id="387" r:id="rId82"/>
    <p:sldId id="388" r:id="rId83"/>
    <p:sldId id="515" r:id="rId84"/>
    <p:sldId id="419" r:id="rId85"/>
    <p:sldId id="420" r:id="rId86"/>
    <p:sldId id="421" r:id="rId87"/>
    <p:sldId id="422" r:id="rId88"/>
    <p:sldId id="423" r:id="rId89"/>
    <p:sldId id="424" r:id="rId90"/>
    <p:sldId id="591" r:id="rId91"/>
    <p:sldId id="428" r:id="rId92"/>
    <p:sldId id="430" r:id="rId93"/>
    <p:sldId id="429" r:id="rId94"/>
    <p:sldId id="602" r:id="rId95"/>
    <p:sldId id="536" r:id="rId96"/>
    <p:sldId id="513" r:id="rId97"/>
    <p:sldId id="431" r:id="rId98"/>
    <p:sldId id="572" r:id="rId99"/>
    <p:sldId id="433" r:id="rId100"/>
    <p:sldId id="434" r:id="rId101"/>
    <p:sldId id="437" r:id="rId102"/>
    <p:sldId id="574" r:id="rId103"/>
    <p:sldId id="575" r:id="rId104"/>
    <p:sldId id="573" r:id="rId105"/>
    <p:sldId id="576" r:id="rId106"/>
    <p:sldId id="514" r:id="rId107"/>
    <p:sldId id="436" r:id="rId108"/>
    <p:sldId id="577" r:id="rId109"/>
    <p:sldId id="579" r:id="rId110"/>
    <p:sldId id="578" r:id="rId111"/>
    <p:sldId id="580" r:id="rId112"/>
    <p:sldId id="569" r:id="rId113"/>
    <p:sldId id="570" r:id="rId114"/>
    <p:sldId id="519" r:id="rId115"/>
    <p:sldId id="581" r:id="rId116"/>
    <p:sldId id="588" r:id="rId117"/>
    <p:sldId id="589" r:id="rId118"/>
    <p:sldId id="587" r:id="rId119"/>
    <p:sldId id="590" r:id="rId120"/>
    <p:sldId id="562" r:id="rId121"/>
    <p:sldId id="586" r:id="rId122"/>
    <p:sldId id="585" r:id="rId123"/>
    <p:sldId id="592" r:id="rId124"/>
    <p:sldId id="482" r:id="rId125"/>
    <p:sldId id="483" r:id="rId126"/>
    <p:sldId id="484" r:id="rId127"/>
    <p:sldId id="485" r:id="rId128"/>
    <p:sldId id="593" r:id="rId129"/>
    <p:sldId id="486" r:id="rId130"/>
    <p:sldId id="487" r:id="rId131"/>
    <p:sldId id="488" r:id="rId132"/>
    <p:sldId id="520" r:id="rId133"/>
    <p:sldId id="489" r:id="rId134"/>
    <p:sldId id="490" r:id="rId135"/>
    <p:sldId id="491" r:id="rId136"/>
    <p:sldId id="492" r:id="rId137"/>
    <p:sldId id="493" r:id="rId138"/>
    <p:sldId id="494" r:id="rId139"/>
    <p:sldId id="495" r:id="rId140"/>
    <p:sldId id="506" r:id="rId141"/>
    <p:sldId id="596" r:id="rId142"/>
    <p:sldId id="597" r:id="rId143"/>
    <p:sldId id="598" r:id="rId144"/>
  </p:sldIdLst>
  <p:sldSz cx="9144000" cy="6858000" type="screen4x3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00"/>
    <a:srgbClr val="008000"/>
    <a:srgbClr val="993300"/>
    <a:srgbClr val="003366"/>
    <a:srgbClr val="000000"/>
    <a:srgbClr val="990033"/>
    <a:srgbClr val="CC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60" d="100"/>
          <a:sy n="60" d="100"/>
        </p:scale>
        <p:origin x="-1589" y="-187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9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7.xml"/><Relationship Id="rId2" Type="http://schemas.openxmlformats.org/officeDocument/2006/relationships/slide" Target="slides/slide76.xml"/><Relationship Id="rId1" Type="http://schemas.openxmlformats.org/officeDocument/2006/relationships/slide" Target="slides/slide7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9515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9515"/>
            <a:ext cx="302736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4" y="4409758"/>
            <a:ext cx="5121275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515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9515"/>
            <a:ext cx="302736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0761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ABC95-BFE1-48CE-9D15-AEF9977910DD}" type="slidenum">
              <a:rPr lang="en-US"/>
              <a:pPr/>
              <a:t>5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3263"/>
            <a:ext cx="4624388" cy="346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3263"/>
            <a:ext cx="4625975" cy="34686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3263"/>
            <a:ext cx="4625975" cy="34686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3263"/>
            <a:ext cx="4625975" cy="3468687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A91074CC-D9CB-4B77-AC6A-173441BDE453}" type="datetime3">
              <a:rPr lang="en-US" sz="1200">
                <a:latin typeface="Times New Roman" pitchFamily="18" charset="0"/>
              </a:rPr>
              <a:pPr/>
              <a:t>9 April 2013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215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B96646B6-A423-4DB7-A55D-9B95A239A7CF}" type="slidenum">
              <a:rPr lang="en-US" sz="1200">
                <a:latin typeface="Times New Roman" pitchFamily="18" charset="0"/>
              </a:rPr>
              <a:pPr/>
              <a:t>115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0D26CE3-A7FB-4252-9FC2-195552284D34}" type="datetime3">
              <a:rPr lang="en-US" sz="1200">
                <a:latin typeface="Times New Roman" pitchFamily="18" charset="0"/>
              </a:rPr>
              <a:pPr/>
              <a:t>9 April 2013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0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190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FAC16722-2E94-45D9-A7FF-47B2670FCCAA}" type="slidenum">
              <a:rPr lang="en-US" sz="1200">
                <a:latin typeface="Times New Roman" pitchFamily="18" charset="0"/>
              </a:rPr>
              <a:pPr/>
              <a:t>116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0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A91074CC-D9CB-4B77-AC6A-173441BDE453}" type="datetime3">
              <a:rPr lang="en-US" sz="1200">
                <a:latin typeface="Times New Roman" pitchFamily="18" charset="0"/>
              </a:rPr>
              <a:pPr/>
              <a:t>9 April 2013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215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B96646B6-A423-4DB7-A55D-9B95A239A7CF}" type="slidenum">
              <a:rPr lang="en-US" sz="1200">
                <a:latin typeface="Times New Roman" pitchFamily="18" charset="0"/>
              </a:rPr>
              <a:pPr/>
              <a:t>117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A91074CC-D9CB-4B77-AC6A-173441BDE453}" type="datetime3">
              <a:rPr lang="en-US" sz="1200">
                <a:latin typeface="Times New Roman" pitchFamily="18" charset="0"/>
              </a:rPr>
              <a:pPr/>
              <a:t>9 April 2013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215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B96646B6-A423-4DB7-A55D-9B95A239A7CF}" type="slidenum">
              <a:rPr lang="en-US" sz="1200">
                <a:latin typeface="Times New Roman" pitchFamily="18" charset="0"/>
              </a:rPr>
              <a:pPr/>
              <a:t>118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A91074CC-D9CB-4B77-AC6A-173441BDE453}" type="datetime3">
              <a:rPr lang="en-US" sz="1200">
                <a:latin typeface="Times New Roman" pitchFamily="18" charset="0"/>
              </a:rPr>
              <a:pPr/>
              <a:t>9 April 2013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215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B96646B6-A423-4DB7-A55D-9B95A239A7CF}" type="slidenum">
              <a:rPr lang="en-US" sz="1200">
                <a:latin typeface="Times New Roman" pitchFamily="18" charset="0"/>
              </a:rPr>
              <a:pPr/>
              <a:t>119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CBB7C0B7-0E9D-4092-B763-D6D90F6F856F}" type="datetime3">
              <a:rPr lang="en-US" sz="1200">
                <a:latin typeface="Times New Roman" pitchFamily="18" charset="0"/>
              </a:rPr>
              <a:pPr/>
              <a:t>9 April 2013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70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2170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E1F52A62-95F8-4EC5-8667-F5FCD8CE3A42}" type="slidenum">
              <a:rPr lang="en-US" sz="1200">
                <a:latin typeface="Times New Roman" pitchFamily="18" charset="0"/>
              </a:rPr>
              <a:pPr/>
              <a:t>122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7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987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13901" indent="-274577" defTabSz="928987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98309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37632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76956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EF0DEF3-FB3E-4271-B2F2-204A0691E679}" type="slidenum">
              <a:rPr lang="en-US">
                <a:latin typeface="Times New Roman" pitchFamily="18" charset="0"/>
              </a:rPr>
              <a:pPr/>
              <a:t>124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2F448-C7B0-4905-9CCE-C1D0E64E3D8A}" type="slidenum">
              <a:rPr lang="en-US"/>
              <a:pPr/>
              <a:t>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987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13901" indent="-274577" defTabSz="928987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98309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37632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76956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05DCECF-9CD7-4249-8354-8F1AADACB2B4}" type="slidenum">
              <a:rPr lang="en-US">
                <a:latin typeface="Times New Roman" pitchFamily="18" charset="0"/>
              </a:rPr>
              <a:pPr/>
              <a:t>125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987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13901" indent="-274577" defTabSz="928987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098309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37632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1976956" indent="-219662" defTabSz="928987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7AD2B50-BC35-45F7-8921-902C937799B5}" type="slidenum">
              <a:rPr lang="en-US">
                <a:latin typeface="Times New Roman" pitchFamily="18" charset="0"/>
              </a:rPr>
              <a:pPr/>
              <a:t>126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CF5A9EF9-33E3-49CF-91AF-F7A5A79F6E19}" type="datetime3">
              <a:rPr lang="en-US" sz="1200">
                <a:latin typeface="Times New Roman" pitchFamily="18" charset="0"/>
              </a:rPr>
              <a:pPr/>
              <a:t>9 April 2013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91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2191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E2A2B92E-A32C-44BE-9531-EF241A324923}" type="slidenum">
              <a:rPr lang="en-US" sz="1200">
                <a:latin typeface="Times New Roman" pitchFamily="18" charset="0"/>
              </a:rPr>
              <a:pPr/>
              <a:t>128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9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C6C10A92-A50E-413C-B67E-AB8D288028BB}" type="datetime3">
              <a:rPr lang="en-US" sz="1200">
                <a:latin typeface="Times New Roman" pitchFamily="18" charset="0"/>
              </a:rPr>
              <a:pPr/>
              <a:t>9 April 2013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01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2201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DEE276A1-E2C4-4521-B5E0-4D960CADB3B8}" type="slidenum">
              <a:rPr lang="en-US" sz="1200">
                <a:latin typeface="Times New Roman" pitchFamily="18" charset="0"/>
              </a:rPr>
              <a:pPr/>
              <a:t>141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01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4F98A-9AA4-4600-A705-01B48EB245B6}" type="slidenum">
              <a:rPr lang="en-US"/>
              <a:pPr/>
              <a:t>12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3263"/>
            <a:ext cx="4624388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18C68-D3B2-461D-9237-4C58523DACC6}" type="slidenum">
              <a:rPr lang="en-US"/>
              <a:pPr/>
              <a:t>13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3263"/>
            <a:ext cx="4624388" cy="346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C78B9-3BFC-4E91-BE6B-0927BC434C16}" type="slidenum">
              <a:rPr lang="en-US"/>
              <a:pPr/>
              <a:t>14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3263"/>
            <a:ext cx="4624388" cy="34686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06214-04CE-4779-B719-C7921EFA87CC}" type="slidenum">
              <a:rPr lang="en-US"/>
              <a:pPr/>
              <a:t>15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3263"/>
            <a:ext cx="4624388" cy="346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0D26CE3-A7FB-4252-9FC2-195552284D34}" type="datetime3">
              <a:rPr lang="en-US" sz="1200">
                <a:latin typeface="Times New Roman" pitchFamily="18" charset="0"/>
              </a:rPr>
              <a:pPr/>
              <a:t>9 April 2013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0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190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FAC16722-2E94-45D9-A7FF-47B2670FCCAA}" type="slidenum">
              <a:rPr lang="en-US" sz="1200">
                <a:latin typeface="Times New Roman" pitchFamily="18" charset="0"/>
              </a:rPr>
              <a:pPr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0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3E611BA-CE24-48F0-94B6-B095CCD66922}" type="datetime3">
              <a:rPr lang="en-US" sz="1200">
                <a:latin typeface="Times New Roman" pitchFamily="18" charset="0"/>
              </a:rPr>
              <a:pPr/>
              <a:t>9 April 2013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1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191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D277F7E4-E4D8-4C66-9F94-2DF211221CE3}" type="slidenum">
              <a:rPr lang="en-US" sz="1200">
                <a:latin typeface="Times New Roman" pitchFamily="18" charset="0"/>
              </a:rPr>
              <a:pPr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1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B0ABA8F9-122A-4CAE-9FD6-DFCD5B276F9D}" type="datetime3">
              <a:rPr lang="en-US" sz="1200">
                <a:latin typeface="Times New Roman" pitchFamily="18" charset="0"/>
              </a:rPr>
              <a:pPr/>
              <a:t>9 April 2013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1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2017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7259" indent="-268176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2706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1788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30870" indent="-214541" defTabSz="907331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9952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9034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8117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7199" indent="-214541" defTabSz="9073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8B26C249-EF71-4338-970D-3855A83DAAD2}" type="slidenum">
              <a:rPr lang="en-US" sz="1200">
                <a:latin typeface="Times New Roman" pitchFamily="18" charset="0"/>
              </a:rPr>
              <a:pPr/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1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2489374"/>
            <a:ext cx="8001000" cy="2091754"/>
          </a:xfrm>
          <a:effectLst/>
        </p:spPr>
        <p:txBody>
          <a:bodyPr/>
          <a:lstStyle>
            <a:lvl1pPr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Computer Networks Network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Computer Networks Network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94675" y="644048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C75B29D-399E-4EBE-B92E-E324310C2F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0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Computer Networks Network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53336"/>
            <a:ext cx="914400" cy="404664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A5A483E-2C16-4A7C-A450-A95C477578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51276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C75B29D-399E-4EBE-B92E-E324310C2F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Computer Networks Network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 Computer Networks Network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8.bin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8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1.bin"/><Relationship Id="rId14" Type="http://schemas.openxmlformats.org/officeDocument/2006/relationships/oleObject" Target="../embeddings/oleObject55.bin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6.bin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.wmf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image" Target="../media/image8.wmf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.w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image" Target="../media/image8.w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70.bin"/><Relationship Id="rId4" Type="http://schemas.openxmlformats.org/officeDocument/2006/relationships/image" Target="../media/image8.wmf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.wmf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9.wmf"/><Relationship Id="rId21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2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3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45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988840"/>
            <a:ext cx="8462993" cy="331236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 Layer</a:t>
            </a:r>
            <a:b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138488" y="5949280"/>
            <a:ext cx="5826000" cy="64807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  <a:endParaRPr lang="en-US" sz="3600" dirty="0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Access Point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  <p:sp>
        <p:nvSpPr>
          <p:cNvPr id="7" name="Arc 85" descr="10%"/>
          <p:cNvSpPr>
            <a:spLocks/>
          </p:cNvSpPr>
          <p:nvPr/>
        </p:nvSpPr>
        <p:spPr bwMode="auto">
          <a:xfrm>
            <a:off x="2787624" y="2506654"/>
            <a:ext cx="1244600" cy="684212"/>
          </a:xfrm>
          <a:custGeom>
            <a:avLst/>
            <a:gdLst>
              <a:gd name="T0" fmla="*/ 2147483647 w 21600"/>
              <a:gd name="T1" fmla="*/ 0 h 21650"/>
              <a:gd name="T2" fmla="*/ 0 w 21600"/>
              <a:gd name="T3" fmla="*/ 2147483647 h 21650"/>
              <a:gd name="T4" fmla="*/ 0 w 21600"/>
              <a:gd name="T5" fmla="*/ 2147483647 h 21650"/>
              <a:gd name="T6" fmla="*/ 0 60000 65536"/>
              <a:gd name="T7" fmla="*/ 0 60000 65536"/>
              <a:gd name="T8" fmla="*/ 0 60000 65536"/>
              <a:gd name="T9" fmla="*/ 0 w 21600"/>
              <a:gd name="T10" fmla="*/ 0 h 21650"/>
              <a:gd name="T11" fmla="*/ 21600 w 21600"/>
              <a:gd name="T12" fmla="*/ 21650 h 216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0" fill="none" extrusionOk="0">
                <a:moveTo>
                  <a:pt x="21599" y="0"/>
                </a:moveTo>
                <a:cubicBezTo>
                  <a:pt x="21599" y="16"/>
                  <a:pt x="21600" y="33"/>
                  <a:pt x="21600" y="50"/>
                </a:cubicBezTo>
                <a:cubicBezTo>
                  <a:pt x="21600" y="11979"/>
                  <a:pt x="11929" y="21649"/>
                  <a:pt x="0" y="21650"/>
                </a:cubicBezTo>
              </a:path>
              <a:path w="21600" h="21650" stroke="0" extrusionOk="0">
                <a:moveTo>
                  <a:pt x="21599" y="0"/>
                </a:moveTo>
                <a:cubicBezTo>
                  <a:pt x="21599" y="16"/>
                  <a:pt x="21600" y="33"/>
                  <a:pt x="21600" y="50"/>
                </a:cubicBezTo>
                <a:cubicBezTo>
                  <a:pt x="21600" y="11979"/>
                  <a:pt x="11929" y="21649"/>
                  <a:pt x="0" y="21650"/>
                </a:cubicBezTo>
                <a:lnTo>
                  <a:pt x="0" y="5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86"/>
          <p:cNvSpPr>
            <a:spLocks noChangeArrowheads="1"/>
          </p:cNvSpPr>
          <p:nvPr/>
        </p:nvSpPr>
        <p:spPr bwMode="auto">
          <a:xfrm>
            <a:off x="2919386" y="2752716"/>
            <a:ext cx="2971800" cy="1295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5814986" y="2219316"/>
            <a:ext cx="495300" cy="469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R</a:t>
            </a:r>
            <a:r>
              <a:rPr lang="en-US" baseline="-25000">
                <a:solidFill>
                  <a:schemeClr val="tx1"/>
                </a:solidFill>
              </a:rPr>
              <a:t>A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6805586" y="2905116"/>
            <a:ext cx="484188" cy="469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R</a:t>
            </a:r>
            <a:r>
              <a:rPr lang="en-US" baseline="-25000">
                <a:solidFill>
                  <a:schemeClr val="tx1"/>
                </a:solidFill>
              </a:rPr>
              <a:t>B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Text Box 89"/>
          <p:cNvSpPr txBox="1">
            <a:spLocks noChangeArrowheads="1"/>
          </p:cNvSpPr>
          <p:nvPr/>
        </p:nvSpPr>
        <p:spPr bwMode="auto">
          <a:xfrm>
            <a:off x="5891186" y="3971916"/>
            <a:ext cx="484188" cy="469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R</a:t>
            </a:r>
            <a:r>
              <a:rPr lang="en-US" baseline="-25000">
                <a:solidFill>
                  <a:schemeClr val="tx1"/>
                </a:solidFill>
              </a:rPr>
              <a:t>C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Line 90"/>
          <p:cNvSpPr>
            <a:spLocks noChangeShapeType="1"/>
          </p:cNvSpPr>
          <p:nvPr/>
        </p:nvSpPr>
        <p:spPr bwMode="auto">
          <a:xfrm flipH="1">
            <a:off x="5205386" y="2371716"/>
            <a:ext cx="609600" cy="457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1"/>
          <p:cNvSpPr>
            <a:spLocks noChangeShapeType="1"/>
          </p:cNvSpPr>
          <p:nvPr/>
        </p:nvSpPr>
        <p:spPr bwMode="auto">
          <a:xfrm flipH="1">
            <a:off x="5738786" y="3057516"/>
            <a:ext cx="990600" cy="152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92"/>
          <p:cNvSpPr>
            <a:spLocks noChangeShapeType="1"/>
          </p:cNvSpPr>
          <p:nvPr/>
        </p:nvSpPr>
        <p:spPr bwMode="auto">
          <a:xfrm flipH="1" flipV="1">
            <a:off x="5510186" y="3819516"/>
            <a:ext cx="381000" cy="304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93"/>
          <p:cNvSpPr txBox="1">
            <a:spLocks noChangeArrowheads="1"/>
          </p:cNvSpPr>
          <p:nvPr/>
        </p:nvSpPr>
        <p:spPr bwMode="auto">
          <a:xfrm>
            <a:off x="1547786" y="2955916"/>
            <a:ext cx="990600" cy="6540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Route server</a:t>
            </a:r>
          </a:p>
        </p:txBody>
      </p:sp>
      <p:sp>
        <p:nvSpPr>
          <p:cNvPr id="16" name="Freeform 94"/>
          <p:cNvSpPr>
            <a:spLocks/>
          </p:cNvSpPr>
          <p:nvPr/>
        </p:nvSpPr>
        <p:spPr bwMode="auto">
          <a:xfrm>
            <a:off x="2538386" y="2524116"/>
            <a:ext cx="3276600" cy="635000"/>
          </a:xfrm>
          <a:custGeom>
            <a:avLst/>
            <a:gdLst>
              <a:gd name="T0" fmla="*/ 2147483647 w 2064"/>
              <a:gd name="T1" fmla="*/ 0 h 400"/>
              <a:gd name="T2" fmla="*/ 2147483647 w 2064"/>
              <a:gd name="T3" fmla="*/ 2147483647 h 400"/>
              <a:gd name="T4" fmla="*/ 0 w 2064"/>
              <a:gd name="T5" fmla="*/ 2147483647 h 400"/>
              <a:gd name="T6" fmla="*/ 0 60000 65536"/>
              <a:gd name="T7" fmla="*/ 0 60000 65536"/>
              <a:gd name="T8" fmla="*/ 0 60000 65536"/>
              <a:gd name="T9" fmla="*/ 0 w 2064"/>
              <a:gd name="T10" fmla="*/ 0 h 400"/>
              <a:gd name="T11" fmla="*/ 2064 w 2064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400">
                <a:moveTo>
                  <a:pt x="2064" y="0"/>
                </a:moveTo>
                <a:cubicBezTo>
                  <a:pt x="1972" y="136"/>
                  <a:pt x="1880" y="272"/>
                  <a:pt x="1536" y="336"/>
                </a:cubicBezTo>
                <a:cubicBezTo>
                  <a:pt x="1192" y="400"/>
                  <a:pt x="232" y="368"/>
                  <a:pt x="0" y="384"/>
                </a:cubicBezTo>
              </a:path>
            </a:pathLst>
          </a:custGeom>
          <a:noFill/>
          <a:ln w="12700" cap="rnd">
            <a:solidFill>
              <a:schemeClr val="tx2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2995586" y="4048116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" name="Freeform 96"/>
          <p:cNvSpPr>
            <a:spLocks/>
          </p:cNvSpPr>
          <p:nvPr/>
        </p:nvSpPr>
        <p:spPr bwMode="auto">
          <a:xfrm>
            <a:off x="2538386" y="3209916"/>
            <a:ext cx="4267200" cy="88900"/>
          </a:xfrm>
          <a:custGeom>
            <a:avLst/>
            <a:gdLst>
              <a:gd name="T0" fmla="*/ 2147483647 w 2688"/>
              <a:gd name="T1" fmla="*/ 0 h 56"/>
              <a:gd name="T2" fmla="*/ 2147483647 w 2688"/>
              <a:gd name="T3" fmla="*/ 2147483647 h 56"/>
              <a:gd name="T4" fmla="*/ 0 w 2688"/>
              <a:gd name="T5" fmla="*/ 2147483647 h 56"/>
              <a:gd name="T6" fmla="*/ 0 60000 65536"/>
              <a:gd name="T7" fmla="*/ 0 60000 65536"/>
              <a:gd name="T8" fmla="*/ 0 60000 65536"/>
              <a:gd name="T9" fmla="*/ 0 w 2688"/>
              <a:gd name="T10" fmla="*/ 0 h 56"/>
              <a:gd name="T11" fmla="*/ 2688 w 268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8" h="56">
                <a:moveTo>
                  <a:pt x="2688" y="0"/>
                </a:moveTo>
                <a:cubicBezTo>
                  <a:pt x="2120" y="20"/>
                  <a:pt x="1552" y="40"/>
                  <a:pt x="1104" y="48"/>
                </a:cubicBezTo>
                <a:cubicBezTo>
                  <a:pt x="656" y="56"/>
                  <a:pt x="176" y="32"/>
                  <a:pt x="0" y="48"/>
                </a:cubicBezTo>
              </a:path>
            </a:pathLst>
          </a:custGeom>
          <a:noFill/>
          <a:ln w="12700" cap="rnd">
            <a:solidFill>
              <a:schemeClr val="tx2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97"/>
          <p:cNvSpPr>
            <a:spLocks/>
          </p:cNvSpPr>
          <p:nvPr/>
        </p:nvSpPr>
        <p:spPr bwMode="auto">
          <a:xfrm>
            <a:off x="2538386" y="3387716"/>
            <a:ext cx="3276600" cy="812800"/>
          </a:xfrm>
          <a:custGeom>
            <a:avLst/>
            <a:gdLst>
              <a:gd name="T0" fmla="*/ 2147483647 w 2064"/>
              <a:gd name="T1" fmla="*/ 2147483647 h 512"/>
              <a:gd name="T2" fmla="*/ 2147483647 w 2064"/>
              <a:gd name="T3" fmla="*/ 2147483647 h 512"/>
              <a:gd name="T4" fmla="*/ 0 w 2064"/>
              <a:gd name="T5" fmla="*/ 2147483647 h 512"/>
              <a:gd name="T6" fmla="*/ 0 60000 65536"/>
              <a:gd name="T7" fmla="*/ 0 60000 65536"/>
              <a:gd name="T8" fmla="*/ 0 60000 65536"/>
              <a:gd name="T9" fmla="*/ 0 w 2064"/>
              <a:gd name="T10" fmla="*/ 0 h 512"/>
              <a:gd name="T11" fmla="*/ 2064 w 2064"/>
              <a:gd name="T12" fmla="*/ 512 h 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512">
                <a:moveTo>
                  <a:pt x="2064" y="512"/>
                </a:moveTo>
                <a:cubicBezTo>
                  <a:pt x="1876" y="336"/>
                  <a:pt x="1688" y="160"/>
                  <a:pt x="1344" y="80"/>
                </a:cubicBezTo>
                <a:cubicBezTo>
                  <a:pt x="1000" y="0"/>
                  <a:pt x="224" y="40"/>
                  <a:pt x="0" y="32"/>
                </a:cubicBezTo>
              </a:path>
            </a:pathLst>
          </a:custGeom>
          <a:noFill/>
          <a:ln w="12700" cap="rnd">
            <a:solidFill>
              <a:schemeClr val="tx2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98"/>
          <p:cNvSpPr>
            <a:spLocks noChangeArrowheads="1"/>
          </p:cNvSpPr>
          <p:nvPr/>
        </p:nvSpPr>
        <p:spPr bwMode="auto">
          <a:xfrm>
            <a:off x="785786" y="2143116"/>
            <a:ext cx="7467600" cy="2590800"/>
          </a:xfrm>
          <a:prstGeom prst="rect">
            <a:avLst/>
          </a:prstGeom>
          <a:noFill/>
          <a:ln w="12700" cap="rnd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99"/>
          <p:cNvSpPr txBox="1">
            <a:spLocks noChangeArrowheads="1"/>
          </p:cNvSpPr>
          <p:nvPr/>
        </p:nvSpPr>
        <p:spPr bwMode="auto">
          <a:xfrm>
            <a:off x="922311" y="2181216"/>
            <a:ext cx="641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NAP</a:t>
            </a:r>
          </a:p>
        </p:txBody>
      </p:sp>
      <p:sp>
        <p:nvSpPr>
          <p:cNvPr id="22" name="Text Box 103"/>
          <p:cNvSpPr txBox="1">
            <a:spLocks noChangeArrowheads="1"/>
          </p:cNvSpPr>
          <p:nvPr/>
        </p:nvSpPr>
        <p:spPr bwMode="auto">
          <a:xfrm>
            <a:off x="3741711" y="3552816"/>
            <a:ext cx="654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LAN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23576" y="4581128"/>
            <a:ext cx="2667000" cy="91817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800000"/>
                </a:solidFill>
              </a:rPr>
              <a:t>o</a:t>
            </a:r>
            <a:r>
              <a:rPr lang="en-US" sz="2000" dirty="0" smtClean="0">
                <a:solidFill>
                  <a:srgbClr val="800000"/>
                </a:solidFill>
              </a:rPr>
              <a:t>ften called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800000"/>
                </a:solidFill>
              </a:rPr>
              <a:t>the default router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24" name="Straight Arrow Connector 23"/>
          <p:cNvCxnSpPr>
            <a:endCxn id="15" idx="2"/>
          </p:cNvCxnSpPr>
          <p:nvPr/>
        </p:nvCxnSpPr>
        <p:spPr bwMode="auto">
          <a:xfrm flipV="1">
            <a:off x="1457076" y="3609966"/>
            <a:ext cx="586010" cy="112395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1537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Hierarchical OSPF</a:t>
            </a:r>
            <a:endParaRPr lang="en-US" smtClean="0"/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076747"/>
            <a:ext cx="8229600" cy="5232573"/>
          </a:xfrm>
        </p:spPr>
        <p:txBody>
          <a:bodyPr/>
          <a:lstStyle/>
          <a:p>
            <a:r>
              <a:rPr lang="en-US" sz="2800" dirty="0">
                <a:solidFill>
                  <a:srgbClr val="800000"/>
                </a:solidFill>
              </a:rPr>
              <a:t>T</a:t>
            </a:r>
            <a:r>
              <a:rPr lang="en-US" sz="2800" dirty="0" smtClean="0">
                <a:solidFill>
                  <a:srgbClr val="800000"/>
                </a:solidFill>
              </a:rPr>
              <a:t>wo-level Hierarchy:: </a:t>
            </a:r>
            <a:r>
              <a:rPr lang="en-US" sz="2400" dirty="0" smtClean="0"/>
              <a:t>local area, backbone.</a:t>
            </a:r>
          </a:p>
          <a:p>
            <a:pPr lvl="1"/>
            <a:r>
              <a:rPr lang="en-US" dirty="0" smtClean="0"/>
              <a:t>Some Link-State Advertisement (LSA) types are only sent into one area.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node has detailed area topology; only knows direction (shortest path) to nets in other areas.</a:t>
            </a:r>
            <a:endParaRPr lang="en-US" sz="2000" dirty="0" smtClean="0"/>
          </a:p>
          <a:p>
            <a:r>
              <a:rPr lang="en-US" sz="2400" i="1" u="sng" dirty="0" smtClean="0">
                <a:solidFill>
                  <a:srgbClr val="800000"/>
                </a:solidFill>
              </a:rPr>
              <a:t>area border routers: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“summarize” distances  to nets in own area, advertise to other Area Border routers.</a:t>
            </a:r>
          </a:p>
          <a:p>
            <a:r>
              <a:rPr lang="en-US" sz="2400" i="1" u="sng" dirty="0" smtClean="0">
                <a:solidFill>
                  <a:srgbClr val="800000"/>
                </a:solidFill>
              </a:rPr>
              <a:t>backbone routers: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run OSPF routing limited to backbone.</a:t>
            </a:r>
          </a:p>
          <a:p>
            <a:r>
              <a:rPr lang="en-US" sz="2400" i="1" u="sng" dirty="0" smtClean="0">
                <a:solidFill>
                  <a:srgbClr val="800000"/>
                </a:solidFill>
              </a:rPr>
              <a:t>boundary routers: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connect to other AS’s.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OSPF LSA Types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02556"/>
            <a:ext cx="8353425" cy="4330700"/>
          </a:xfrm>
        </p:spPr>
        <p:txBody>
          <a:bodyPr/>
          <a:lstStyle/>
          <a:p>
            <a:pPr marL="635000" indent="-635000" eaLnBrk="1" hangingPunct="1">
              <a:buNone/>
            </a:pPr>
            <a:r>
              <a:rPr lang="en-US" dirty="0" smtClean="0"/>
              <a:t>1. Router link advertisement </a:t>
            </a:r>
            <a:r>
              <a:rPr lang="en-US" dirty="0" smtClean="0">
                <a:solidFill>
                  <a:srgbClr val="990000"/>
                </a:solidFill>
                <a:latin typeface="Comic Sans MS" pitchFamily="66" charset="0"/>
              </a:rPr>
              <a:t>[Hello message]</a:t>
            </a:r>
          </a:p>
          <a:p>
            <a:pPr marL="0" indent="0" eaLnBrk="1" hangingPunct="1">
              <a:buNone/>
            </a:pPr>
            <a:r>
              <a:rPr lang="en-US" dirty="0" smtClean="0"/>
              <a:t>2. Network link advertisement</a:t>
            </a:r>
          </a:p>
          <a:p>
            <a:pPr lvl="1" eaLnBrk="1" hangingPunct="1"/>
            <a:r>
              <a:rPr lang="en-US" dirty="0" smtClean="0"/>
              <a:t>identifies connected networks.</a:t>
            </a:r>
          </a:p>
          <a:p>
            <a:pPr marL="0" indent="0" eaLnBrk="1" hangingPunct="1">
              <a:buNone/>
            </a:pPr>
            <a:r>
              <a:rPr lang="en-US" dirty="0" smtClean="0"/>
              <a:t>3. Network summary link advertisement</a:t>
            </a:r>
          </a:p>
          <a:p>
            <a:pPr marL="635000" indent="-635000" eaLnBrk="1" hangingPunct="1">
              <a:buNone/>
            </a:pPr>
            <a:r>
              <a:rPr lang="en-US" dirty="0" smtClean="0"/>
              <a:t>4. AS border router’s summary link advertisement</a:t>
            </a:r>
          </a:p>
          <a:p>
            <a:pPr marL="0" indent="0" eaLnBrk="1" hangingPunct="1">
              <a:buNone/>
            </a:pPr>
            <a:r>
              <a:rPr lang="en-US" dirty="0" smtClean="0"/>
              <a:t>5. AS external link advertisement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1" name="Picture 5" descr="f03-34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2920"/>
            <a:ext cx="5328592" cy="32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27732" y="5271591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Figure 3.34 OSPF Header 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ormat</a:t>
            </a:r>
            <a:r>
              <a:rPr lang="en-GB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GB" sz="2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/>
              <a:t>OSPF Header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5" name="Picture 5" descr="f03-35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299508" cy="36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/>
              <a:t>Type 1 OSPF LSA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27732" y="5271591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Figure 3.3 OSPF Link-State Advertisement (LSA)</a:t>
            </a:r>
            <a:endParaRPr lang="en-GB" sz="2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OSPF “Advanced” Features (not in RIP)</a:t>
            </a:r>
            <a:endParaRPr lang="en-US" dirty="0" smtClean="0"/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4744"/>
            <a:ext cx="8229600" cy="5112568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security: </a:t>
            </a:r>
            <a:r>
              <a:rPr lang="en-US" sz="2400" dirty="0" smtClean="0"/>
              <a:t>all OSPF messages authenticated (to prevent malicious intrusion). 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multiple same-cost paths </a:t>
            </a:r>
            <a:r>
              <a:rPr lang="en-US" sz="2400" dirty="0" smtClean="0"/>
              <a:t>means distributed load balancing of traffic over routes (only one path in RIP).</a:t>
            </a:r>
          </a:p>
          <a:p>
            <a:r>
              <a:rPr lang="en-US" sz="2400" dirty="0" smtClean="0"/>
              <a:t>For each link, multiple cost metrics for different </a:t>
            </a:r>
            <a:r>
              <a:rPr lang="en-US" sz="2400" dirty="0" smtClean="0">
                <a:solidFill>
                  <a:srgbClr val="800000"/>
                </a:solidFill>
              </a:rPr>
              <a:t>TOS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(e.g., satellite link cost set “low” for best effort; high for real time).</a:t>
            </a:r>
          </a:p>
          <a:p>
            <a:r>
              <a:rPr lang="en-US" sz="2400" dirty="0" smtClean="0"/>
              <a:t>integrated </a:t>
            </a:r>
            <a:r>
              <a:rPr lang="en-US" sz="2400" dirty="0" err="1" smtClean="0"/>
              <a:t>uni</a:t>
            </a:r>
            <a:r>
              <a:rPr lang="en-US" sz="2400" dirty="0" smtClean="0"/>
              <a:t>- and </a:t>
            </a:r>
            <a:r>
              <a:rPr lang="en-US" sz="2400" dirty="0" smtClean="0">
                <a:solidFill>
                  <a:srgbClr val="800000"/>
                </a:solidFill>
              </a:rPr>
              <a:t>multicast</a:t>
            </a:r>
            <a:r>
              <a:rPr lang="en-US" sz="2400" dirty="0" smtClean="0"/>
              <a:t> support: </a:t>
            </a:r>
          </a:p>
          <a:p>
            <a:pPr lvl="1"/>
            <a:r>
              <a:rPr lang="en-US" dirty="0" smtClean="0"/>
              <a:t>Multicast OSPF (MOSPF) uses same topology data base as OSPF.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hierarchical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OSPF</a:t>
            </a:r>
            <a:r>
              <a:rPr lang="en-US" sz="2400" dirty="0" smtClean="0"/>
              <a:t> is used in large domains.</a:t>
            </a:r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31640" y="6453336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307504"/>
            <a:ext cx="6324600" cy="4572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OSPF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5551512"/>
            <a:ext cx="6705600" cy="685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/>
              <a:t>Figure 5-65.The relation between </a:t>
            </a:r>
            <a:r>
              <a:rPr lang="en-US" sz="2400" dirty="0" smtClean="0"/>
              <a:t>AS’s</a:t>
            </a:r>
            <a:r>
              <a:rPr lang="en-US" sz="2400" dirty="0"/>
              <a:t>, backbones, and areas in </a:t>
            </a:r>
            <a:r>
              <a:rPr lang="en-US" sz="2400" dirty="0" smtClean="0"/>
              <a:t>OSPF</a:t>
            </a:r>
            <a:endParaRPr lang="en-US" sz="2400" dirty="0"/>
          </a:p>
        </p:txBody>
      </p:sp>
      <p:pic>
        <p:nvPicPr>
          <p:cNvPr id="54276" name="Picture 4" descr="5-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79" y="1030536"/>
            <a:ext cx="47640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7237413" y="5971183"/>
            <a:ext cx="1871091" cy="338137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 dirty="0" err="1" smtClean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Tanenbaum</a:t>
            </a:r>
            <a:endParaRPr lang="en-US" sz="1600" b="1" dirty="0">
              <a:solidFill>
                <a:srgbClr val="000099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638224" y="2852936"/>
            <a:ext cx="1568255" cy="72008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8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106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427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Internet Inter-AS Routing: BGP</a:t>
            </a:r>
            <a:endParaRPr lang="en-US" sz="2800" dirty="0" smtClean="0"/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8928992" cy="4800600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dirty="0" smtClean="0">
                <a:solidFill>
                  <a:srgbClr val="800000"/>
                </a:solidFill>
              </a:rPr>
              <a:t>BGP (Border Gateway Protocol):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</a:rPr>
              <a:t>de facto standard </a:t>
            </a:r>
            <a:r>
              <a:rPr lang="en-US" dirty="0" err="1" smtClean="0">
                <a:solidFill>
                  <a:srgbClr val="0033CC"/>
                </a:solidFill>
              </a:rPr>
              <a:t>interdomain</a:t>
            </a:r>
            <a:r>
              <a:rPr lang="en-US" dirty="0" smtClean="0">
                <a:solidFill>
                  <a:srgbClr val="0033CC"/>
                </a:solidFill>
              </a:rPr>
              <a:t> routing protocol.</a:t>
            </a:r>
          </a:p>
          <a:p>
            <a:pPr marL="381000" indent="-381000">
              <a:lnSpc>
                <a:spcPct val="90000"/>
              </a:lnSpc>
            </a:pPr>
            <a:r>
              <a:rPr lang="en-US" dirty="0" smtClean="0"/>
              <a:t>BGP provides each AS a means to: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dirty="0" smtClean="0"/>
              <a:t>Obtain subnet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reachability</a:t>
            </a:r>
            <a:r>
              <a:rPr lang="en-US" dirty="0" smtClean="0"/>
              <a:t> information from neighboring ASs.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dirty="0" smtClean="0"/>
              <a:t>Propagate reachability information to all AS-internal routers.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dirty="0" smtClean="0"/>
              <a:t>Determine “good” loop-free routes to subnets based on reachability information and policy.</a:t>
            </a:r>
          </a:p>
          <a:p>
            <a:pPr marL="381000" indent="-381000">
              <a:lnSpc>
                <a:spcPct val="90000"/>
              </a:lnSpc>
            </a:pPr>
            <a:r>
              <a:rPr lang="en-US" dirty="0" smtClean="0"/>
              <a:t>allows subnet to advertise its existence to rest of Internet: </a:t>
            </a:r>
            <a:r>
              <a:rPr lang="en-US" dirty="0" smtClean="0">
                <a:solidFill>
                  <a:srgbClr val="800000"/>
                </a:solidFill>
              </a:rPr>
              <a:t>“I am here!”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8"/>
          <p:cNvSpPr txBox="1">
            <a:spLocks noChangeArrowheads="1"/>
          </p:cNvSpPr>
          <p:nvPr/>
        </p:nvSpPr>
        <p:spPr bwMode="auto">
          <a:xfrm>
            <a:off x="611560" y="5415607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+mn-lt"/>
              </a:rPr>
              <a:t>Figure </a:t>
            </a:r>
            <a:r>
              <a:rPr lang="en-US" sz="2400" b="1" dirty="0">
                <a:latin typeface="+mn-lt"/>
              </a:rPr>
              <a:t>4.4 </a:t>
            </a:r>
            <a:r>
              <a:rPr lang="en-US" sz="2400" b="1" dirty="0" smtClean="0">
                <a:latin typeface="+mn-lt"/>
              </a:rPr>
              <a:t>  A </a:t>
            </a:r>
            <a:r>
              <a:rPr lang="en-US" sz="2400" b="1" dirty="0">
                <a:latin typeface="+mn-lt"/>
              </a:rPr>
              <a:t>simple multi-provider </a:t>
            </a:r>
            <a:r>
              <a:rPr lang="en-US" sz="2400" b="1" dirty="0" smtClean="0">
                <a:latin typeface="+mn-lt"/>
              </a:rPr>
              <a:t>Internet</a:t>
            </a:r>
            <a:r>
              <a:rPr lang="en-GB" sz="2400" dirty="0" smtClean="0">
                <a:latin typeface="+mn-lt"/>
              </a:rPr>
              <a:t> </a:t>
            </a:r>
            <a:endParaRPr lang="en-GB" sz="2400" dirty="0">
              <a:latin typeface="+mn-lt"/>
            </a:endParaRPr>
          </a:p>
        </p:txBody>
      </p:sp>
      <p:pic>
        <p:nvPicPr>
          <p:cNvPr id="50181" name="Picture 5" descr="f04-04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29" y="1446063"/>
            <a:ext cx="6783923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388" y="-27458"/>
            <a:ext cx="8785225" cy="10081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200" dirty="0" smtClean="0"/>
              <a:t>BGP Assumes an Arbitrary</a:t>
            </a:r>
          </a:p>
          <a:p>
            <a:r>
              <a:rPr lang="en-US" sz="3200" dirty="0" smtClean="0"/>
              <a:t>Interconnection of AS’s</a:t>
            </a:r>
          </a:p>
        </p:txBody>
      </p:sp>
    </p:spTree>
    <p:extLst>
      <p:ext uri="{BB962C8B-B14F-4D97-AF65-F5344CB8AC3E}">
        <p14:creationId xmlns:p14="http://schemas.microsoft.com/office/powerpoint/2010/main" val="29852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256584"/>
          </a:xfrm>
          <a:noFill/>
        </p:spPr>
        <p:txBody>
          <a:bodyPr/>
          <a:lstStyle/>
          <a:p>
            <a:r>
              <a:rPr lang="en-US" sz="2400" dirty="0" smtClean="0">
                <a:solidFill>
                  <a:srgbClr val="0033CC"/>
                </a:solidFill>
              </a:rPr>
              <a:t>Scalability: </a:t>
            </a:r>
            <a:r>
              <a:rPr lang="en-US" sz="2400" dirty="0" smtClean="0"/>
              <a:t>An Internet backbone router must be able to forward any packet destined anywhere in the Internet.</a:t>
            </a:r>
          </a:p>
          <a:p>
            <a:pPr lvl="1"/>
            <a:r>
              <a:rPr lang="en-US" sz="2000" dirty="0" smtClean="0"/>
              <a:t>Having a routing table that will provide a match for any valid IP address.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Autonomous nature of the domains</a:t>
            </a:r>
          </a:p>
          <a:p>
            <a:pPr lvl="1"/>
            <a:r>
              <a:rPr lang="en-US" sz="2000" dirty="0" smtClean="0"/>
              <a:t>It is impossible to calculate meaningful path costs for a path that crosses multiple ASs.</a:t>
            </a:r>
          </a:p>
          <a:p>
            <a:pPr lvl="1"/>
            <a:r>
              <a:rPr lang="en-US" sz="2000" dirty="0" smtClean="0"/>
              <a:t>A cost of 1000 across one provider might imply a great path but it might mean an unacceptable bad one from another provider.</a:t>
            </a:r>
            <a:r>
              <a:rPr lang="en-US" dirty="0" smtClean="0"/>
              <a:t>	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Issues of trust</a:t>
            </a:r>
          </a:p>
          <a:p>
            <a:pPr lvl="1"/>
            <a:r>
              <a:rPr lang="en-US" sz="2000" dirty="0" smtClean="0"/>
              <a:t>Provider A might be unwilling to believe certain advertisements from provider B.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BGP Issues/Concerns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06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Broadcast and multicast routing</a:t>
            </a:r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11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427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 smtClean="0"/>
              <a:t>BGP-4: Border Gateway Proto</a:t>
            </a:r>
            <a:r>
              <a:rPr lang="en-US" dirty="0" smtClean="0"/>
              <a:t>col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082"/>
            <a:ext cx="7772400" cy="532923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endParaRPr lang="en-US" sz="2400" dirty="0" smtClean="0"/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2400" dirty="0" smtClean="0"/>
              <a:t>Define </a:t>
            </a:r>
            <a:r>
              <a:rPr lang="en-US" sz="2400" dirty="0" smtClean="0">
                <a:solidFill>
                  <a:srgbClr val="0033CC"/>
                </a:solidFill>
              </a:rPr>
              <a:t>local traffic </a:t>
            </a:r>
            <a:r>
              <a:rPr lang="en-US" sz="2400" dirty="0" smtClean="0"/>
              <a:t>as traffic that originates at or terminates on nodes within an AS, and </a:t>
            </a:r>
            <a:r>
              <a:rPr lang="en-US" sz="2400" dirty="0" smtClean="0">
                <a:solidFill>
                  <a:srgbClr val="800000"/>
                </a:solidFill>
              </a:rPr>
              <a:t>transit traffic</a:t>
            </a:r>
            <a:r>
              <a:rPr lang="en-US" sz="2400" dirty="0" smtClean="0"/>
              <a:t> as traffic that passes through an AS.</a:t>
            </a:r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endParaRPr lang="en-US" sz="2400" dirty="0" smtClean="0"/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2400" dirty="0"/>
              <a:t>C</a:t>
            </a:r>
            <a:r>
              <a:rPr lang="en-US" sz="2400" dirty="0" smtClean="0"/>
              <a:t>lassify AS's into three types:</a:t>
            </a:r>
          </a:p>
          <a:p>
            <a:pPr lvl="1">
              <a:lnSpc>
                <a:spcPct val="85000"/>
              </a:lnSpc>
              <a:defRPr/>
            </a:pPr>
            <a:r>
              <a:rPr lang="en-US" sz="1800" dirty="0" smtClean="0">
                <a:solidFill>
                  <a:srgbClr val="800000"/>
                </a:solidFill>
              </a:rPr>
              <a:t>Stub AS:: </a:t>
            </a:r>
            <a:r>
              <a:rPr lang="en-US" sz="1800" dirty="0" smtClean="0"/>
              <a:t>an AS that has only </a:t>
            </a:r>
            <a:r>
              <a:rPr lang="en-US" sz="1800" dirty="0" smtClean="0">
                <a:solidFill>
                  <a:srgbClr val="800000"/>
                </a:solidFill>
              </a:rPr>
              <a:t>a single connection </a:t>
            </a:r>
            <a:r>
              <a:rPr lang="en-US" sz="1800" dirty="0" smtClean="0"/>
              <a:t>to one other AS; such an AS will only carry local traffic (</a:t>
            </a:r>
            <a:r>
              <a:rPr lang="en-US" sz="1800" i="1" dirty="0" smtClean="0"/>
              <a:t>small corporation in Figure 4.4 </a:t>
            </a:r>
            <a:r>
              <a:rPr lang="en-US" sz="1800" dirty="0" smtClean="0"/>
              <a:t>). </a:t>
            </a:r>
          </a:p>
          <a:p>
            <a:pPr lvl="1">
              <a:lnSpc>
                <a:spcPct val="85000"/>
              </a:lnSpc>
              <a:defRPr/>
            </a:pPr>
            <a:endParaRPr lang="en-US" sz="1800" dirty="0" smtClean="0">
              <a:solidFill>
                <a:srgbClr val="800000"/>
              </a:solidFill>
            </a:endParaRPr>
          </a:p>
          <a:p>
            <a:pPr lvl="1">
              <a:lnSpc>
                <a:spcPct val="85000"/>
              </a:lnSpc>
              <a:defRPr/>
            </a:pPr>
            <a:r>
              <a:rPr lang="en-US" sz="1800" dirty="0" err="1" smtClean="0">
                <a:solidFill>
                  <a:srgbClr val="800000"/>
                </a:solidFill>
              </a:rPr>
              <a:t>Multihomed</a:t>
            </a:r>
            <a:r>
              <a:rPr lang="en-US" sz="1800" dirty="0" smtClean="0">
                <a:solidFill>
                  <a:srgbClr val="800000"/>
                </a:solidFill>
              </a:rPr>
              <a:t> AS:: </a:t>
            </a:r>
            <a:r>
              <a:rPr lang="en-US" sz="1800" dirty="0" smtClean="0"/>
              <a:t>an AS that has connections to more than one other AS, but refuses to carry transit traffic (</a:t>
            </a:r>
            <a:r>
              <a:rPr lang="en-US" sz="1800" i="1" dirty="0" smtClean="0"/>
              <a:t>large corporation at the top in Figure 4.4</a:t>
            </a:r>
            <a:r>
              <a:rPr lang="en-US" sz="1800" dirty="0" smtClean="0"/>
              <a:t>).</a:t>
            </a:r>
          </a:p>
          <a:p>
            <a:pPr lvl="1">
              <a:lnSpc>
                <a:spcPct val="85000"/>
              </a:lnSpc>
              <a:defRPr/>
            </a:pPr>
            <a:endParaRPr lang="en-US" sz="1800" dirty="0" smtClean="0"/>
          </a:p>
          <a:p>
            <a:pPr lvl="1">
              <a:lnSpc>
                <a:spcPct val="85000"/>
              </a:lnSpc>
              <a:defRPr/>
            </a:pPr>
            <a:r>
              <a:rPr lang="en-US" sz="1800" dirty="0" smtClean="0">
                <a:solidFill>
                  <a:srgbClr val="800000"/>
                </a:solidFill>
              </a:rPr>
              <a:t>Transit AS:: </a:t>
            </a:r>
            <a:r>
              <a:rPr lang="en-US" sz="1800" dirty="0" smtClean="0"/>
              <a:t>an AS that has connections to more than one other AS, and is designed to carry both transit and local traffic (</a:t>
            </a:r>
            <a:r>
              <a:rPr lang="en-US" sz="1800" i="1" dirty="0" smtClean="0"/>
              <a:t>backbone providers in </a:t>
            </a:r>
            <a:r>
              <a:rPr lang="en-US" sz="1800" i="1" dirty="0"/>
              <a:t>Figure 4.4</a:t>
            </a:r>
            <a:r>
              <a:rPr lang="en-US" sz="1800" dirty="0" smtClean="0"/>
              <a:t>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06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800600"/>
          </a:xfrm>
          <a:noFill/>
        </p:spPr>
        <p:txBody>
          <a:bodyPr/>
          <a:lstStyle/>
          <a:p>
            <a:r>
              <a:rPr lang="en-US" dirty="0" smtClean="0"/>
              <a:t>BGP does </a:t>
            </a:r>
            <a:r>
              <a:rPr lang="en-US" dirty="0" smtClean="0">
                <a:solidFill>
                  <a:srgbClr val="0033CC"/>
                </a:solidFill>
              </a:rPr>
              <a:t>not</a:t>
            </a:r>
            <a:r>
              <a:rPr lang="en-US" dirty="0" smtClean="0"/>
              <a:t> belong to either of the two main classes of routing protocols (distance vectors and link-state protocols).</a:t>
            </a:r>
          </a:p>
          <a:p>
            <a:r>
              <a:rPr lang="en-US" dirty="0" smtClean="0"/>
              <a:t>BGP advertises </a:t>
            </a:r>
            <a:r>
              <a:rPr lang="en-US" i="1" dirty="0" smtClean="0">
                <a:solidFill>
                  <a:srgbClr val="800000"/>
                </a:solidFill>
              </a:rPr>
              <a:t>complete paths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as an enumerated lists of ASs to reach a particular network. Hence, often referred to as a </a:t>
            </a:r>
            <a:r>
              <a:rPr lang="en-US" i="1" dirty="0" smtClean="0">
                <a:solidFill>
                  <a:srgbClr val="800000"/>
                </a:solidFill>
              </a:rPr>
              <a:t>path-vector protocol</a:t>
            </a:r>
            <a:r>
              <a:rPr lang="en-US" b="0" i="1" dirty="0" smtClean="0">
                <a:solidFill>
                  <a:srgbClr val="800000"/>
                </a:solidFill>
              </a:rPr>
              <a:t>.</a:t>
            </a:r>
          </a:p>
          <a:p>
            <a:pPr lvl="1"/>
            <a:r>
              <a:rPr lang="en-US" dirty="0" smtClean="0"/>
              <a:t>BGP paths need to be </a:t>
            </a:r>
            <a:r>
              <a:rPr lang="en-US" dirty="0" smtClean="0">
                <a:solidFill>
                  <a:srgbClr val="800000"/>
                </a:solidFill>
              </a:rPr>
              <a:t>loop-free!!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 </a:t>
            </a:r>
            <a:r>
              <a:rPr lang="en-US" dirty="0" smtClean="0">
                <a:sym typeface="Wingdings" pitchFamily="2" charset="2"/>
              </a:rPr>
              <a:t>Carried AS numbers need to be unique.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BGP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13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755724" y="5229200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+mn-lt"/>
              </a:rPr>
              <a:t>Figure </a:t>
            </a:r>
            <a:r>
              <a:rPr lang="en-US" sz="2400" b="1" dirty="0">
                <a:latin typeface="+mn-lt"/>
              </a:rPr>
              <a:t>4.5 Example of a network running </a:t>
            </a:r>
            <a:r>
              <a:rPr lang="en-US" sz="2400" b="1" dirty="0" smtClean="0">
                <a:latin typeface="+mn-lt"/>
              </a:rPr>
              <a:t>BGP</a:t>
            </a:r>
            <a:r>
              <a:rPr lang="en-GB" sz="2400" dirty="0" smtClean="0">
                <a:latin typeface="+mn-lt"/>
              </a:rPr>
              <a:t> </a:t>
            </a:r>
            <a:endParaRPr lang="en-GB" sz="2400" dirty="0">
              <a:latin typeface="+mn-lt"/>
            </a:endParaRPr>
          </a:p>
        </p:txBody>
      </p:sp>
      <p:pic>
        <p:nvPicPr>
          <p:cNvPr id="51205" name="Picture 5" descr="f04-05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41686"/>
            <a:ext cx="6072350" cy="28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/>
              <a:t>BGP </a:t>
            </a:r>
            <a:r>
              <a:rPr lang="en-US" sz="3600" dirty="0" err="1" smtClean="0"/>
              <a:t>Interdomain</a:t>
            </a:r>
            <a:r>
              <a:rPr lang="en-US" sz="3600" dirty="0" smtClean="0"/>
              <a:t> Routing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949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683716" y="4941168"/>
            <a:ext cx="7632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+mn-lt"/>
              </a:rPr>
              <a:t>Figure </a:t>
            </a:r>
            <a:r>
              <a:rPr lang="en-US" sz="2800" b="1" dirty="0">
                <a:latin typeface="+mn-lt"/>
              </a:rPr>
              <a:t>4.6 </a:t>
            </a:r>
            <a:r>
              <a:rPr lang="en-US" sz="2800" b="1" dirty="0" smtClean="0">
                <a:latin typeface="+mn-lt"/>
              </a:rPr>
              <a:t> Example </a:t>
            </a:r>
            <a:r>
              <a:rPr lang="en-US" sz="2800" b="1" dirty="0">
                <a:latin typeface="+mn-lt"/>
              </a:rPr>
              <a:t>of loop among autonomous </a:t>
            </a:r>
            <a:r>
              <a:rPr lang="en-US" sz="2800" b="1" dirty="0" smtClean="0">
                <a:latin typeface="+mn-lt"/>
              </a:rPr>
              <a:t>systems</a:t>
            </a:r>
            <a:r>
              <a:rPr lang="en-GB" sz="2800" dirty="0" smtClean="0">
                <a:latin typeface="+mn-lt"/>
              </a:rPr>
              <a:t> </a:t>
            </a:r>
            <a:endParaRPr lang="en-GB" sz="2800" dirty="0">
              <a:latin typeface="+mn-lt"/>
            </a:endParaRPr>
          </a:p>
        </p:txBody>
      </p:sp>
      <p:pic>
        <p:nvPicPr>
          <p:cNvPr id="52229" name="Picture 5" descr="f04-06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55" y="1484784"/>
            <a:ext cx="6240189" cy="302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271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/>
              <a:t>Loops in AS Topology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114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0754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Address Resolution Protocol (ARP)</a:t>
            </a:r>
            <a:endParaRPr lang="en-AU" sz="3600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" y="1220688"/>
            <a:ext cx="8579296" cy="4800600"/>
          </a:xfrm>
        </p:spPr>
        <p:txBody>
          <a:bodyPr/>
          <a:lstStyle/>
          <a:p>
            <a:r>
              <a:rPr lang="en-US" sz="2400" dirty="0" smtClean="0"/>
              <a:t>A mechanism is needed to translate IP addresses into DL layer addresses that make sense on that network (e.g., </a:t>
            </a:r>
            <a:r>
              <a:rPr lang="en-US" sz="2400" dirty="0" smtClean="0">
                <a:solidFill>
                  <a:srgbClr val="0033CC"/>
                </a:solidFill>
              </a:rPr>
              <a:t>48-bit Ethernet addresses</a:t>
            </a:r>
            <a:r>
              <a:rPr lang="en-US" sz="2400" dirty="0" smtClean="0"/>
              <a:t> on an Ethernet LAN).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000" dirty="0" smtClean="0"/>
              <a:t>Address pair == (</a:t>
            </a:r>
            <a:r>
              <a:rPr lang="en-US" sz="2000" dirty="0" err="1" smtClean="0"/>
              <a:t>hostID</a:t>
            </a:r>
            <a:r>
              <a:rPr lang="en-US" sz="2000" dirty="0" smtClean="0"/>
              <a:t>, Network </a:t>
            </a:r>
            <a:r>
              <a:rPr lang="en-US" sz="2000" dirty="0"/>
              <a:t>Point of </a:t>
            </a:r>
            <a:r>
              <a:rPr lang="en-US" sz="2000" dirty="0" smtClean="0"/>
              <a:t>Attachment address)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where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dirty="0" err="1" smtClean="0"/>
              <a:t>hostID</a:t>
            </a:r>
            <a:r>
              <a:rPr lang="en-US" sz="2000" dirty="0" smtClean="0"/>
              <a:t> == IP address</a:t>
            </a:r>
          </a:p>
          <a:p>
            <a:pPr marL="457200" lvl="1" indent="0">
              <a:buNone/>
            </a:pPr>
            <a:r>
              <a:rPr lang="en-US" sz="2000" dirty="0" smtClean="0"/>
              <a:t>NPA address == Ethernet address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 smtClean="0"/>
              <a:t>This translation is needed by a local interior router (e.g., </a:t>
            </a:r>
            <a:r>
              <a:rPr lang="en-US" sz="2400" dirty="0" smtClean="0">
                <a:solidFill>
                  <a:srgbClr val="800000"/>
                </a:solidFill>
              </a:rPr>
              <a:t>R1</a:t>
            </a:r>
            <a:r>
              <a:rPr lang="en-US" sz="2400" dirty="0" smtClean="0"/>
              <a:t> in Figure 3.14) and by hosts on the LAN (e.g., </a:t>
            </a:r>
            <a:r>
              <a:rPr lang="en-US" sz="2400" dirty="0" smtClean="0">
                <a:solidFill>
                  <a:srgbClr val="800000"/>
                </a:solidFill>
              </a:rPr>
              <a:t>H1- H3 </a:t>
            </a:r>
            <a:r>
              <a:rPr lang="en-US" sz="2400" dirty="0" smtClean="0"/>
              <a:t>in Figure 3.14)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dirty="0" smtClean="0"/>
              <a:t>Routing in an internet</a:t>
            </a:r>
            <a:endParaRPr lang="en-AU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824"/>
            <a:ext cx="9144000" cy="439248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Figure 3.14  A </a:t>
            </a:r>
            <a:r>
              <a:rPr lang="en-US" sz="2400" dirty="0"/>
              <a:t>S</a:t>
            </a:r>
            <a:r>
              <a:rPr lang="en-US" sz="2400" dirty="0" smtClean="0"/>
              <a:t>imple internetwork with Three Routers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68612" name="Picture 5" descr="f03-14-978012385059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336704" cy="388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555776" y="2339877"/>
            <a:ext cx="864096" cy="801091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691680" y="1362472"/>
            <a:ext cx="1019696" cy="9144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Address Resolution Protocol (ARP)</a:t>
            </a:r>
            <a:endParaRPr lang="en-AU" sz="3600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20688"/>
            <a:ext cx="8856984" cy="4800600"/>
          </a:xfrm>
        </p:spPr>
        <p:txBody>
          <a:bodyPr/>
          <a:lstStyle/>
          <a:p>
            <a:r>
              <a:rPr lang="en-US" sz="2800" dirty="0" smtClean="0"/>
              <a:t>One solution :: have the router maintain a table of address pairs for all hosts attached to the LAN.  Table is then copied to each host on the LAN.</a:t>
            </a:r>
          </a:p>
          <a:p>
            <a:pPr lvl="1"/>
            <a:r>
              <a:rPr lang="en-US" sz="2400" dirty="0" smtClean="0"/>
              <a:t>This will generate lots of extra traffic on the LAN.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* </a:t>
            </a:r>
            <a:r>
              <a:rPr lang="en-US" sz="2800" dirty="0" smtClean="0"/>
              <a:t>a </a:t>
            </a:r>
            <a:r>
              <a:rPr lang="en-US" sz="2800" dirty="0"/>
              <a:t>better </a:t>
            </a:r>
            <a:r>
              <a:rPr lang="en-US" sz="2800" dirty="0" smtClean="0"/>
              <a:t>solution:: each </a:t>
            </a:r>
            <a:r>
              <a:rPr lang="en-US" sz="2800" dirty="0"/>
              <a:t>host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smtClean="0">
                <a:solidFill>
                  <a:srgbClr val="0033CC"/>
                </a:solidFill>
              </a:rPr>
              <a:t>dynamically </a:t>
            </a:r>
            <a:r>
              <a:rPr lang="en-US" sz="2800" dirty="0" smtClean="0"/>
              <a:t>learns </a:t>
            </a:r>
            <a:r>
              <a:rPr lang="en-US" sz="2800" dirty="0"/>
              <a:t>the contents of this </a:t>
            </a:r>
            <a:r>
              <a:rPr lang="en-US" sz="2800" dirty="0" smtClean="0"/>
              <a:t>address pairs table </a:t>
            </a:r>
            <a:r>
              <a:rPr lang="en-US" sz="2800" dirty="0"/>
              <a:t>using the LAN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This is the function performed by ARP (Address Resolution Protocol).</a:t>
            </a:r>
            <a:endParaRPr lang="en-US" sz="2800" dirty="0"/>
          </a:p>
          <a:p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Address Resolution Protocol (ARP)</a:t>
            </a:r>
            <a:endParaRPr lang="en-AU" sz="3600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08912" cy="4800600"/>
          </a:xfrm>
        </p:spPr>
        <p:txBody>
          <a:bodyPr/>
          <a:lstStyle/>
          <a:p>
            <a:r>
              <a:rPr lang="en-US" sz="2800" dirty="0" smtClean="0"/>
              <a:t>Each node maintains an address pairs table in its cache.</a:t>
            </a:r>
          </a:p>
          <a:p>
            <a:r>
              <a:rPr lang="en-US" sz="2800" dirty="0" smtClean="0"/>
              <a:t>If IP address of destination host is </a:t>
            </a:r>
            <a:r>
              <a:rPr lang="en-US" sz="2800" dirty="0" smtClean="0">
                <a:solidFill>
                  <a:srgbClr val="800000"/>
                </a:solidFill>
              </a:rPr>
              <a:t>NOT</a:t>
            </a:r>
            <a:r>
              <a:rPr lang="en-US" sz="2800" dirty="0" smtClean="0"/>
              <a:t> found in the cache, it invokes ARP over the LAN.</a:t>
            </a:r>
          </a:p>
          <a:p>
            <a:r>
              <a:rPr lang="en-US" sz="2800" dirty="0" smtClean="0"/>
              <a:t>An ARP query for desired IP address is </a:t>
            </a:r>
            <a:r>
              <a:rPr lang="en-US" sz="2800" dirty="0" smtClean="0">
                <a:solidFill>
                  <a:srgbClr val="0033CC"/>
                </a:solidFill>
              </a:rPr>
              <a:t>broadcast</a:t>
            </a:r>
            <a:r>
              <a:rPr lang="en-US" sz="2800" dirty="0" smtClean="0"/>
              <a:t> on the LAN. The </a:t>
            </a:r>
            <a:r>
              <a:rPr lang="en-US" sz="2800" dirty="0"/>
              <a:t>query includes address pair of sending host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Each IP host receives the query and checks to see if it matches its own IP address.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sz="3600" smtClean="0"/>
              <a:t>Address Translation Protocol (ARP)</a:t>
            </a:r>
            <a:endParaRPr lang="en-AU" sz="360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20688"/>
            <a:ext cx="8507288" cy="4800600"/>
          </a:xfrm>
        </p:spPr>
        <p:txBody>
          <a:bodyPr/>
          <a:lstStyle/>
          <a:p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23528" y="1124744"/>
            <a:ext cx="8064896" cy="565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800" b="1" dirty="0"/>
              <a:t>The target host sends an ARP reply with its DL layer address and </a:t>
            </a:r>
            <a:r>
              <a:rPr lang="en-US" sz="2800" b="1" dirty="0" smtClean="0"/>
              <a:t>adds </a:t>
            </a:r>
            <a:r>
              <a:rPr lang="en-US" sz="2800" b="1" dirty="0"/>
              <a:t>sending address pair to its local table.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b="1" dirty="0" smtClean="0"/>
              <a:t>Query originator </a:t>
            </a:r>
            <a:r>
              <a:rPr lang="en-US" sz="2800" b="1" dirty="0"/>
              <a:t>updates information in </a:t>
            </a:r>
            <a:r>
              <a:rPr lang="en-US" sz="2800" b="1" dirty="0" smtClean="0"/>
              <a:t>its cached </a:t>
            </a:r>
            <a:r>
              <a:rPr lang="en-US" sz="2800" b="1" dirty="0"/>
              <a:t>ARP table</a:t>
            </a:r>
            <a:r>
              <a:rPr lang="en-US" sz="28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b="1" dirty="0" smtClean="0"/>
              <a:t>Note - target hosts will ‘refresh’ their cache entry if originator is in local cache, but will not make a new table entry otherwise.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b="1" dirty="0" smtClean="0"/>
              <a:t>ARP cache entries time out periodically (e.g., every 15 minutes) and non-refreshed entries are discarded.</a:t>
            </a:r>
            <a:endParaRPr lang="en-US" sz="2800" b="1" dirty="0"/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3382963" y="4262438"/>
            <a:ext cx="292100" cy="2587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4621213" y="2652713"/>
            <a:ext cx="292100" cy="2587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5738813" y="3279775"/>
            <a:ext cx="292100" cy="2587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757613" y="3279775"/>
            <a:ext cx="292100" cy="2587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654550" y="4008438"/>
            <a:ext cx="292100" cy="2587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3452813" y="2093913"/>
            <a:ext cx="292100" cy="2587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2085256" y="2266949"/>
            <a:ext cx="1354857" cy="560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744913" y="2268538"/>
            <a:ext cx="881062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867275" y="2857500"/>
            <a:ext cx="909638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6026150" y="3498850"/>
            <a:ext cx="762896" cy="969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565525" y="2365375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3643313" y="3549650"/>
            <a:ext cx="249237" cy="715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3689350" y="2330450"/>
            <a:ext cx="19050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37013" y="3471863"/>
            <a:ext cx="706437" cy="522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3671888" y="4181475"/>
            <a:ext cx="969962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29075" y="2860675"/>
            <a:ext cx="612775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085256" y="2200274"/>
            <a:ext cx="1235794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6161088" y="3498850"/>
            <a:ext cx="682959" cy="84405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3790950" y="2178050"/>
            <a:ext cx="901700" cy="42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5010150" y="2787650"/>
            <a:ext cx="733425" cy="411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457847" y="3212976"/>
            <a:ext cx="9620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800" dirty="0">
                <a:solidFill>
                  <a:schemeClr val="tx1"/>
                </a:solidFill>
              </a:rPr>
              <a:t>Packet 2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3932238" y="1906588"/>
            <a:ext cx="9620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Packet 1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5184775" y="2463800"/>
            <a:ext cx="9620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Packet 1</a:t>
            </a: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V="1">
            <a:off x="3711575" y="4275138"/>
            <a:ext cx="931863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3446463" y="2330450"/>
            <a:ext cx="0" cy="1884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5216525" y="3954463"/>
            <a:ext cx="9620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800">
                <a:solidFill>
                  <a:schemeClr val="tx1"/>
                </a:solidFill>
              </a:rPr>
              <a:t>Packet 2</a:t>
            </a: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4935538" y="3468688"/>
            <a:ext cx="800100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V="1">
            <a:off x="5002213" y="3557588"/>
            <a:ext cx="784225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3810000" y="4648200"/>
            <a:ext cx="9620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800">
                <a:solidFill>
                  <a:schemeClr val="tx1"/>
                </a:solidFill>
              </a:rPr>
              <a:t>Packet 2</a:t>
            </a:r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2411760" y="1435100"/>
            <a:ext cx="4090807" cy="40259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68" name="Group 32"/>
          <p:cNvGrpSpPr>
            <a:grpSpLocks/>
          </p:cNvGrpSpPr>
          <p:nvPr/>
        </p:nvGrpSpPr>
        <p:grpSpPr bwMode="auto">
          <a:xfrm>
            <a:off x="1475656" y="2683768"/>
            <a:ext cx="609600" cy="457200"/>
            <a:chOff x="3840" y="1279"/>
            <a:chExt cx="266" cy="310"/>
          </a:xfrm>
        </p:grpSpPr>
        <p:sp>
          <p:nvSpPr>
            <p:cNvPr id="14369" name="Freeform 33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39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40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Freeform 41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42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45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46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47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48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49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50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51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52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53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54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55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56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57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58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59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60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Freeform 61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Freeform 62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999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Freeform 63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Freeform 64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999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Freeform 74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75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Freeform 76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Freeform 77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Freeform 78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Freeform 79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Freeform 80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Freeform 81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Freeform 82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Freeform 83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Freeform 84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Freeform 85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Freeform 86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Freeform 87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Freeform 88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25" name="Group 89"/>
          <p:cNvGrpSpPr>
            <a:grpSpLocks/>
          </p:cNvGrpSpPr>
          <p:nvPr/>
        </p:nvGrpSpPr>
        <p:grpSpPr bwMode="auto">
          <a:xfrm>
            <a:off x="6770712" y="4339952"/>
            <a:ext cx="609600" cy="457200"/>
            <a:chOff x="3840" y="1279"/>
            <a:chExt cx="266" cy="310"/>
          </a:xfrm>
        </p:grpSpPr>
        <p:sp>
          <p:nvSpPr>
            <p:cNvPr id="14426" name="Freeform 90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7" name="Freeform 91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Freeform 92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9" name="Freeform 93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0" name="Freeform 94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Freeform 95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2" name="Freeform 96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3" name="Freeform 97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4" name="Freeform 98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5" name="Freeform 99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6" name="Freeform 100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Freeform 101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8" name="Freeform 102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" name="Freeform 103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" name="Freeform 104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" name="Freeform 105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2" name="Freeform 106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3" name="Freeform 107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4" name="Freeform 108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5" name="Freeform 109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6" name="Freeform 110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" name="Freeform 111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8" name="Freeform 112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9" name="Freeform 113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0" name="Freeform 114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1" name="Freeform 115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2" name="Freeform 116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3" name="Freeform 117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4" name="Freeform 118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5" name="Freeform 119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999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6" name="Freeform 120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7" name="Freeform 121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8" name="Freeform 122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9" name="Freeform 123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0" name="Freeform 124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999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1" name="Freeform 125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2" name="Freeform 126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3" name="Freeform 127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4" name="Freeform 128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5" name="Freeform 129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6" name="Freeform 130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7" name="Freeform 131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8" name="Freeform 132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9" name="Freeform 133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0" name="Freeform 134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1" name="Freeform 135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2" name="Freeform 136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3" name="Freeform 137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4" name="Freeform 138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5" name="Freeform 139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6" name="Freeform 140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7" name="Freeform 141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8" name="Freeform 142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9" name="Freeform 143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0" name="Freeform 144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1" name="Freeform 145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dirty="0" smtClean="0"/>
              <a:t>Datagram Packet Switching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55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127507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Text Box 8"/>
          <p:cNvSpPr txBox="1">
            <a:spLocks noChangeArrowheads="1"/>
          </p:cNvSpPr>
          <p:nvPr/>
        </p:nvSpPr>
        <p:spPr bwMode="auto">
          <a:xfrm>
            <a:off x="539750" y="5601434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Figure 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3.23 ARP packet format for 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mapping</a:t>
            </a:r>
          </a:p>
          <a:p>
            <a:pPr eaLnBrk="1" hangingPunct="1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IP 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addresses into Ethernet 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addresses</a:t>
            </a:r>
            <a:endParaRPr lang="en-GB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64197" name="Picture 5" descr="f03-23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5" y="1052736"/>
            <a:ext cx="6552641" cy="30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120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/>
              <a:t>ARP Packet Format</a:t>
            </a: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8864" y="1220688"/>
            <a:ext cx="8229600" cy="4224536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HardwareType</a:t>
            </a:r>
            <a:r>
              <a:rPr lang="en-US" sz="1800" dirty="0" smtClean="0"/>
              <a:t>:  type of physical network (e.g., Ethernet)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ProtocolType</a:t>
            </a:r>
            <a:r>
              <a:rPr lang="en-US" sz="1800" dirty="0" smtClean="0"/>
              <a:t>:    type of higher layer protocol (e.g., IP)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Hlen</a:t>
            </a:r>
            <a:r>
              <a:rPr lang="en-US" sz="1800" dirty="0" smtClean="0"/>
              <a:t> &amp; </a:t>
            </a:r>
            <a:r>
              <a:rPr lang="en-US" sz="1800" dirty="0" err="1" smtClean="0"/>
              <a:t>Plen</a:t>
            </a:r>
            <a:r>
              <a:rPr lang="en-US" sz="1800" dirty="0" smtClean="0"/>
              <a:t>:   length of link layer and protocol layer addresses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Operation: request or response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781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IP Addresses: How to Get </a:t>
            </a:r>
            <a:r>
              <a:rPr lang="en-US" sz="3600" dirty="0"/>
              <a:t>O</a:t>
            </a:r>
            <a:r>
              <a:rPr lang="en-US" sz="3600" dirty="0" smtClean="0"/>
              <a:t>ne?</a:t>
            </a:r>
            <a:endParaRPr lang="en-US" dirty="0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340768"/>
            <a:ext cx="8034338" cy="468052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Q: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How does a </a:t>
            </a:r>
            <a:r>
              <a:rPr lang="en-US" dirty="0" smtClean="0">
                <a:solidFill>
                  <a:srgbClr val="0033CC"/>
                </a:solidFill>
              </a:rPr>
              <a:t>host</a:t>
            </a:r>
            <a:r>
              <a:rPr lang="en-US" dirty="0" smtClean="0"/>
              <a:t> get IP address?</a:t>
            </a:r>
          </a:p>
          <a:p>
            <a:r>
              <a:rPr lang="en-US" sz="2400" dirty="0" smtClean="0"/>
              <a:t>hard-coded by system admin in a file</a:t>
            </a:r>
          </a:p>
          <a:p>
            <a:pPr lvl="1"/>
            <a:r>
              <a:rPr lang="en-US" dirty="0" smtClean="0"/>
              <a:t>Windows: control-panel-&gt;network-&gt;configuration-&gt;</a:t>
            </a:r>
            <a:r>
              <a:rPr lang="en-US" dirty="0" err="1" smtClean="0"/>
              <a:t>tcp</a:t>
            </a:r>
            <a:r>
              <a:rPr lang="en-US" dirty="0" smtClean="0"/>
              <a:t>/</a:t>
            </a:r>
            <a:r>
              <a:rPr lang="en-US" dirty="0" err="1" smtClean="0"/>
              <a:t>ip</a:t>
            </a:r>
            <a:r>
              <a:rPr lang="en-US" dirty="0" smtClean="0"/>
              <a:t>-&gt;properties</a:t>
            </a:r>
          </a:p>
          <a:p>
            <a:pPr lvl="1"/>
            <a:r>
              <a:rPr lang="en-US" dirty="0" smtClean="0"/>
              <a:t>UNIX: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rc.config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2400" dirty="0" smtClean="0">
                <a:solidFill>
                  <a:srgbClr val="800000"/>
                </a:solidFill>
              </a:rPr>
              <a:t>DHCP: D</a:t>
            </a:r>
            <a:r>
              <a:rPr lang="en-US" sz="2400" dirty="0" smtClean="0"/>
              <a:t>ynamic </a:t>
            </a:r>
            <a:r>
              <a:rPr lang="en-US" sz="2400" dirty="0" smtClean="0">
                <a:solidFill>
                  <a:srgbClr val="800000"/>
                </a:solidFill>
              </a:rPr>
              <a:t>H</a:t>
            </a:r>
            <a:r>
              <a:rPr lang="en-US" sz="2400" dirty="0" smtClean="0"/>
              <a:t>ost </a:t>
            </a:r>
            <a:r>
              <a:rPr lang="en-US" sz="2400" dirty="0" smtClean="0">
                <a:solidFill>
                  <a:srgbClr val="800000"/>
                </a:solidFill>
              </a:rPr>
              <a:t>C</a:t>
            </a:r>
            <a:r>
              <a:rPr lang="en-US" sz="2400" dirty="0" smtClean="0"/>
              <a:t>onfiguration </a:t>
            </a:r>
            <a:r>
              <a:rPr lang="en-US" sz="2400" dirty="0" smtClean="0">
                <a:solidFill>
                  <a:srgbClr val="800000"/>
                </a:solidFill>
              </a:rPr>
              <a:t>P</a:t>
            </a:r>
            <a:r>
              <a:rPr lang="en-US" sz="2400" dirty="0" smtClean="0"/>
              <a:t>rotocol: A host dynamically gets address from a server.</a:t>
            </a:r>
          </a:p>
          <a:p>
            <a:pPr lvl="1"/>
            <a:r>
              <a:rPr lang="en-US" dirty="0" smtClean="0"/>
              <a:t>A “plug-and-play” protocol</a:t>
            </a:r>
          </a:p>
          <a:p>
            <a:pPr>
              <a:buFont typeface="ZapfDingbats" pitchFamily="82" charset="2"/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sz="3600" smtClean="0"/>
              <a:t>Host Configurations</a:t>
            </a:r>
            <a:endParaRPr lang="en-AU" sz="360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363272" cy="5112568"/>
          </a:xfrm>
        </p:spPr>
        <p:txBody>
          <a:bodyPr/>
          <a:lstStyle/>
          <a:p>
            <a:r>
              <a:rPr lang="en-US" sz="2400" dirty="0" smtClean="0"/>
              <a:t>Ethernet addresses are configured into network by manufacturer and they are unique.</a:t>
            </a:r>
          </a:p>
          <a:p>
            <a:r>
              <a:rPr lang="en-US" sz="2400" dirty="0" smtClean="0"/>
              <a:t>IP addresses must be unique on a given internetwork but also must reflect the structure of the internetwork.</a:t>
            </a:r>
          </a:p>
          <a:p>
            <a:r>
              <a:rPr lang="en-US" sz="2400" dirty="0" smtClean="0"/>
              <a:t>Most host operating </a:t>
            </a:r>
            <a:r>
              <a:rPr lang="en-US" sz="2400" dirty="0"/>
              <a:t>s</a:t>
            </a:r>
            <a:r>
              <a:rPr lang="en-US" sz="2400" dirty="0" smtClean="0"/>
              <a:t>ystems provide a mechanism to manually configure the host’s IP information.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anual configuration disadvantages:</a:t>
            </a:r>
          </a:p>
          <a:p>
            <a:pPr lvl="1"/>
            <a:r>
              <a:rPr lang="en-US" sz="2400" dirty="0" smtClean="0"/>
              <a:t>A lot of work to configure all the hosts in a large network.</a:t>
            </a:r>
          </a:p>
          <a:p>
            <a:pPr lvl="1"/>
            <a:r>
              <a:rPr lang="en-US" sz="2400" dirty="0" smtClean="0"/>
              <a:t>Configuration process is </a:t>
            </a:r>
            <a:r>
              <a:rPr lang="en-US" sz="2400" dirty="0" smtClean="0"/>
              <a:t>error-prone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Automated </a:t>
            </a:r>
            <a:r>
              <a:rPr lang="en-US" sz="2400" dirty="0" smtClean="0"/>
              <a:t>configuration </a:t>
            </a:r>
            <a:r>
              <a:rPr lang="en-US" sz="2400" dirty="0"/>
              <a:t>p</a:t>
            </a:r>
            <a:r>
              <a:rPr lang="en-US" sz="2400" dirty="0" smtClean="0"/>
              <a:t>rocess </a:t>
            </a:r>
            <a:r>
              <a:rPr lang="en-US" sz="2400" dirty="0" smtClean="0"/>
              <a:t>is required.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Relies on the existence of a </a:t>
            </a:r>
            <a:r>
              <a:rPr lang="en-US" dirty="0" smtClean="0">
                <a:solidFill>
                  <a:srgbClr val="0033CC"/>
                </a:solidFill>
              </a:rPr>
              <a:t>DHCP Server</a:t>
            </a:r>
            <a:r>
              <a:rPr lang="en-US" dirty="0" smtClean="0"/>
              <a:t> that provides configuration information.</a:t>
            </a:r>
          </a:p>
          <a:p>
            <a:r>
              <a:rPr lang="en-US" dirty="0" smtClean="0"/>
              <a:t>Uses UDP and ports 67 and 68.</a:t>
            </a:r>
          </a:p>
          <a:p>
            <a:r>
              <a:rPr lang="en-US" dirty="0" smtClean="0"/>
              <a:t>Has widespread use in wireless LANs.</a:t>
            </a:r>
          </a:p>
          <a:p>
            <a:r>
              <a:rPr lang="en-US" dirty="0" smtClean="0"/>
              <a:t>DHCP server maintains a pool of available addresses that are allocated on demand.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-27384"/>
            <a:ext cx="8826500" cy="1012403"/>
          </a:xfrm>
        </p:spPr>
        <p:txBody>
          <a:bodyPr/>
          <a:lstStyle/>
          <a:p>
            <a:r>
              <a:rPr lang="en-US" sz="3200" dirty="0" smtClean="0"/>
              <a:t>DHCP: Dynamic Host Configuration Protocol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49970"/>
            <a:ext cx="8807450" cy="33591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Goal: </a:t>
            </a:r>
            <a:r>
              <a:rPr lang="en-US" sz="2400" dirty="0"/>
              <a:t>A</a:t>
            </a:r>
            <a:r>
              <a:rPr lang="en-US" sz="2400" dirty="0" smtClean="0"/>
              <a:t>llow a host to </a:t>
            </a:r>
            <a:r>
              <a:rPr lang="en-US" sz="2400" i="1" dirty="0" smtClean="0">
                <a:solidFill>
                  <a:srgbClr val="0033CC"/>
                </a:solidFill>
              </a:rPr>
              <a:t>dynamically</a:t>
            </a:r>
            <a:r>
              <a:rPr lang="en-US" sz="2400" i="1" dirty="0" smtClean="0"/>
              <a:t> </a:t>
            </a:r>
            <a:r>
              <a:rPr lang="en-US" sz="2400" dirty="0" smtClean="0"/>
              <a:t>obtain its IP address from network server when it joins the network.</a:t>
            </a:r>
          </a:p>
          <a:p>
            <a:pPr lvl="1">
              <a:buFont typeface="ZapfDingbats" pitchFamily="82" charset="2"/>
              <a:buNone/>
            </a:pPr>
            <a:r>
              <a:rPr lang="en-US" sz="2000" dirty="0" smtClean="0"/>
              <a:t>Can renew its lease on address in use.</a:t>
            </a:r>
          </a:p>
          <a:p>
            <a:pPr lvl="1">
              <a:buFont typeface="ZapfDingbats" pitchFamily="82" charset="2"/>
              <a:buNone/>
            </a:pPr>
            <a:r>
              <a:rPr lang="en-US" sz="2000" dirty="0" smtClean="0"/>
              <a:t>Allows reuse of addresses (only hold address while connected and “on”).</a:t>
            </a:r>
          </a:p>
          <a:p>
            <a:pPr lvl="1">
              <a:buFont typeface="ZapfDingbats" pitchFamily="82" charset="2"/>
              <a:buNone/>
            </a:pPr>
            <a:r>
              <a:rPr lang="en-US" sz="2000" dirty="0" smtClean="0"/>
              <a:t>Support for mobile users who want to join network (more shortly</a:t>
            </a:r>
            <a:r>
              <a:rPr lang="en-US" sz="2000" dirty="0" smtClean="0"/>
              <a:t>). </a:t>
            </a:r>
            <a:r>
              <a:rPr lang="en-US" sz="2000" dirty="0" smtClean="0">
                <a:solidFill>
                  <a:srgbClr val="008000"/>
                </a:solidFill>
              </a:rPr>
              <a:t>{widely used in WLANs}</a:t>
            </a:r>
            <a:endParaRPr lang="en-US" sz="2000" dirty="0" smtClean="0"/>
          </a:p>
          <a:p>
            <a:pPr>
              <a:buFont typeface="ZapfDingbats" pitchFamily="82" charset="2"/>
              <a:buNone/>
            </a:pPr>
            <a:r>
              <a:rPr lang="en-US" sz="2400" dirty="0" smtClean="0"/>
              <a:t>DHCP overview: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host broadcasts “</a:t>
            </a:r>
            <a:r>
              <a:rPr lang="en-US" sz="2400" dirty="0" smtClean="0">
                <a:solidFill>
                  <a:srgbClr val="800000"/>
                </a:solidFill>
              </a:rPr>
              <a:t>DHCP discover</a:t>
            </a:r>
            <a:r>
              <a:rPr lang="en-US" sz="2400" dirty="0" smtClean="0"/>
              <a:t>” </a:t>
            </a:r>
            <a:r>
              <a:rPr lang="en-US" sz="2400" dirty="0" err="1" smtClean="0"/>
              <a:t>msg</a:t>
            </a:r>
            <a:r>
              <a:rPr lang="en-US" sz="2400" dirty="0" smtClean="0"/>
              <a:t> [optional]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DHCP server responds with “</a:t>
            </a:r>
            <a:r>
              <a:rPr lang="en-US" sz="2400" dirty="0" smtClean="0">
                <a:solidFill>
                  <a:srgbClr val="800000"/>
                </a:solidFill>
              </a:rPr>
              <a:t>DHCP offer</a:t>
            </a:r>
            <a:r>
              <a:rPr lang="en-US" sz="2400" dirty="0" smtClean="0"/>
              <a:t>” </a:t>
            </a:r>
            <a:r>
              <a:rPr lang="en-US" sz="2400" dirty="0" err="1" smtClean="0"/>
              <a:t>msg</a:t>
            </a:r>
            <a:r>
              <a:rPr lang="en-US" sz="2400" dirty="0" smtClean="0"/>
              <a:t> [optional]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host requests IP address: “</a:t>
            </a:r>
            <a:r>
              <a:rPr lang="en-US" sz="2400" dirty="0" smtClean="0">
                <a:solidFill>
                  <a:srgbClr val="800000"/>
                </a:solidFill>
              </a:rPr>
              <a:t>DHCP request</a:t>
            </a:r>
            <a:r>
              <a:rPr lang="en-US" sz="2400" dirty="0" smtClean="0"/>
              <a:t>” </a:t>
            </a:r>
            <a:r>
              <a:rPr lang="en-US" sz="2400" dirty="0" err="1" smtClean="0"/>
              <a:t>msg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DHCP server sends address: “</a:t>
            </a:r>
            <a:r>
              <a:rPr lang="en-US" sz="2400" dirty="0" smtClean="0">
                <a:solidFill>
                  <a:srgbClr val="800000"/>
                </a:solidFill>
              </a:rPr>
              <a:t>DHCP </a:t>
            </a:r>
            <a:r>
              <a:rPr lang="en-US" sz="2400" dirty="0" smtClean="0">
                <a:solidFill>
                  <a:srgbClr val="800000"/>
                </a:solidFill>
              </a:rPr>
              <a:t>ACK</a:t>
            </a:r>
            <a:r>
              <a:rPr lang="en-US" sz="2400" dirty="0" smtClean="0"/>
              <a:t>” </a:t>
            </a:r>
            <a:r>
              <a:rPr lang="en-US" sz="2400" dirty="0" err="1" smtClean="0"/>
              <a:t>msg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-27384"/>
            <a:ext cx="7772400" cy="1008112"/>
          </a:xfrm>
        </p:spPr>
        <p:txBody>
          <a:bodyPr/>
          <a:lstStyle/>
          <a:p>
            <a:r>
              <a:rPr lang="en-US" sz="3600" dirty="0" smtClean="0"/>
              <a:t>DHCP Client-Server </a:t>
            </a:r>
            <a:r>
              <a:rPr lang="en-US" sz="3600" dirty="0"/>
              <a:t>S</a:t>
            </a:r>
            <a:r>
              <a:rPr lang="en-US" sz="3600" dirty="0" smtClean="0"/>
              <a:t>cenario</a:t>
            </a:r>
          </a:p>
        </p:txBody>
      </p:sp>
      <p:sp>
        <p:nvSpPr>
          <p:cNvPr id="47110" name="Freeform 4"/>
          <p:cNvSpPr>
            <a:spLocks/>
          </p:cNvSpPr>
          <p:nvPr/>
        </p:nvSpPr>
        <p:spPr bwMode="auto">
          <a:xfrm>
            <a:off x="1712913" y="2103438"/>
            <a:ext cx="1941512" cy="2049462"/>
          </a:xfrm>
          <a:custGeom>
            <a:avLst/>
            <a:gdLst>
              <a:gd name="T0" fmla="*/ 1906587 w 1223"/>
              <a:gd name="T1" fmla="*/ 1200150 h 1291"/>
              <a:gd name="T2" fmla="*/ 1114425 w 1223"/>
              <a:gd name="T3" fmla="*/ 1063625 h 1291"/>
              <a:gd name="T4" fmla="*/ 965200 w 1223"/>
              <a:gd name="T5" fmla="*/ 163512 h 1291"/>
              <a:gd name="T6" fmla="*/ 531812 w 1223"/>
              <a:gd name="T7" fmla="*/ 82550 h 1291"/>
              <a:gd name="T8" fmla="*/ 103187 w 1223"/>
              <a:gd name="T9" fmla="*/ 130175 h 1291"/>
              <a:gd name="T10" fmla="*/ 65087 w 1223"/>
              <a:gd name="T11" fmla="*/ 863600 h 1291"/>
              <a:gd name="T12" fmla="*/ 60325 w 1223"/>
              <a:gd name="T13" fmla="*/ 1192212 h 1291"/>
              <a:gd name="T14" fmla="*/ 36512 w 1223"/>
              <a:gd name="T15" fmla="*/ 1492250 h 1291"/>
              <a:gd name="T16" fmla="*/ 26987 w 1223"/>
              <a:gd name="T17" fmla="*/ 1768475 h 1291"/>
              <a:gd name="T18" fmla="*/ 203200 w 1223"/>
              <a:gd name="T19" fmla="*/ 1935162 h 1291"/>
              <a:gd name="T20" fmla="*/ 955675 w 1223"/>
              <a:gd name="T21" fmla="*/ 1973262 h 1291"/>
              <a:gd name="T22" fmla="*/ 1089025 w 1223"/>
              <a:gd name="T23" fmla="*/ 1476375 h 1291"/>
              <a:gd name="T24" fmla="*/ 1868487 w 1223"/>
              <a:gd name="T25" fmla="*/ 1454150 h 1291"/>
              <a:gd name="T26" fmla="*/ 1906587 w 1223"/>
              <a:gd name="T27" fmla="*/ 1200150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Freeform 5"/>
          <p:cNvSpPr>
            <a:spLocks/>
          </p:cNvSpPr>
          <p:nvPr/>
        </p:nvSpPr>
        <p:spPr bwMode="auto">
          <a:xfrm>
            <a:off x="4229100" y="2390775"/>
            <a:ext cx="1906588" cy="1958975"/>
          </a:xfrm>
          <a:custGeom>
            <a:avLst/>
            <a:gdLst>
              <a:gd name="T0" fmla="*/ 39688 w 1201"/>
              <a:gd name="T1" fmla="*/ 1125538 h 1234"/>
              <a:gd name="T2" fmla="*/ 835025 w 1201"/>
              <a:gd name="T3" fmla="*/ 1238250 h 1234"/>
              <a:gd name="T4" fmla="*/ 973138 w 1201"/>
              <a:gd name="T5" fmla="*/ 1800225 h 1234"/>
              <a:gd name="T6" fmla="*/ 1501775 w 1201"/>
              <a:gd name="T7" fmla="*/ 1952625 h 1234"/>
              <a:gd name="T8" fmla="*/ 1858963 w 1201"/>
              <a:gd name="T9" fmla="*/ 1757363 h 1234"/>
              <a:gd name="T10" fmla="*/ 1787525 w 1201"/>
              <a:gd name="T11" fmla="*/ 1419225 h 1234"/>
              <a:gd name="T12" fmla="*/ 1768475 w 1201"/>
              <a:gd name="T13" fmla="*/ 1100138 h 1234"/>
              <a:gd name="T14" fmla="*/ 1744663 w 1201"/>
              <a:gd name="T15" fmla="*/ 671513 h 1234"/>
              <a:gd name="T16" fmla="*/ 1811338 w 1201"/>
              <a:gd name="T17" fmla="*/ 342900 h 1234"/>
              <a:gd name="T18" fmla="*/ 1749425 w 1201"/>
              <a:gd name="T19" fmla="*/ 52388 h 1234"/>
              <a:gd name="T20" fmla="*/ 1025525 w 1201"/>
              <a:gd name="T21" fmla="*/ 128588 h 1234"/>
              <a:gd name="T22" fmla="*/ 849313 w 1201"/>
              <a:gd name="T23" fmla="*/ 823913 h 1234"/>
              <a:gd name="T24" fmla="*/ 69850 w 1201"/>
              <a:gd name="T25" fmla="*/ 869950 h 1234"/>
              <a:gd name="T26" fmla="*/ 39688 w 1201"/>
              <a:gd name="T27" fmla="*/ 1125538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Freeform 6"/>
          <p:cNvSpPr>
            <a:spLocks/>
          </p:cNvSpPr>
          <p:nvPr/>
        </p:nvSpPr>
        <p:spPr bwMode="auto">
          <a:xfrm>
            <a:off x="2921000" y="3767138"/>
            <a:ext cx="2055813" cy="1490662"/>
          </a:xfrm>
          <a:custGeom>
            <a:avLst/>
            <a:gdLst>
              <a:gd name="T0" fmla="*/ 952500 w 1295"/>
              <a:gd name="T1" fmla="*/ 47625 h 939"/>
              <a:gd name="T2" fmla="*/ 833438 w 1295"/>
              <a:gd name="T3" fmla="*/ 623887 h 939"/>
              <a:gd name="T4" fmla="*/ 128588 w 1295"/>
              <a:gd name="T5" fmla="*/ 747712 h 939"/>
              <a:gd name="T6" fmla="*/ 61913 w 1295"/>
              <a:gd name="T7" fmla="*/ 1357312 h 939"/>
              <a:gd name="T8" fmla="*/ 328613 w 1295"/>
              <a:gd name="T9" fmla="*/ 1471612 h 939"/>
              <a:gd name="T10" fmla="*/ 681038 w 1295"/>
              <a:gd name="T11" fmla="*/ 1471612 h 939"/>
              <a:gd name="T12" fmla="*/ 1119188 w 1295"/>
              <a:gd name="T13" fmla="*/ 1414462 h 939"/>
              <a:gd name="T14" fmla="*/ 1947863 w 1295"/>
              <a:gd name="T15" fmla="*/ 1347787 h 939"/>
              <a:gd name="T16" fmla="*/ 1766888 w 1295"/>
              <a:gd name="T17" fmla="*/ 728662 h 939"/>
              <a:gd name="T18" fmla="*/ 1233488 w 1295"/>
              <a:gd name="T19" fmla="*/ 576262 h 939"/>
              <a:gd name="T20" fmla="*/ 1209675 w 1295"/>
              <a:gd name="T21" fmla="*/ 66675 h 939"/>
              <a:gd name="T22" fmla="*/ 952500 w 1295"/>
              <a:gd name="T23" fmla="*/ 47625 h 9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5" h="939">
                <a:moveTo>
                  <a:pt x="600" y="30"/>
                </a:moveTo>
                <a:cubicBezTo>
                  <a:pt x="486" y="60"/>
                  <a:pt x="610" y="247"/>
                  <a:pt x="525" y="393"/>
                </a:cubicBezTo>
                <a:cubicBezTo>
                  <a:pt x="439" y="467"/>
                  <a:pt x="162" y="394"/>
                  <a:pt x="81" y="471"/>
                </a:cubicBezTo>
                <a:cubicBezTo>
                  <a:pt x="0" y="548"/>
                  <a:pt x="18" y="779"/>
                  <a:pt x="39" y="855"/>
                </a:cubicBezTo>
                <a:cubicBezTo>
                  <a:pt x="60" y="931"/>
                  <a:pt x="142" y="915"/>
                  <a:pt x="207" y="927"/>
                </a:cubicBezTo>
                <a:cubicBezTo>
                  <a:pt x="272" y="939"/>
                  <a:pt x="346" y="933"/>
                  <a:pt x="429" y="927"/>
                </a:cubicBezTo>
                <a:cubicBezTo>
                  <a:pt x="512" y="921"/>
                  <a:pt x="572" y="904"/>
                  <a:pt x="705" y="891"/>
                </a:cubicBezTo>
                <a:cubicBezTo>
                  <a:pt x="838" y="878"/>
                  <a:pt x="1159" y="921"/>
                  <a:pt x="1227" y="849"/>
                </a:cubicBezTo>
                <a:cubicBezTo>
                  <a:pt x="1295" y="777"/>
                  <a:pt x="1188" y="540"/>
                  <a:pt x="1113" y="459"/>
                </a:cubicBezTo>
                <a:cubicBezTo>
                  <a:pt x="1038" y="378"/>
                  <a:pt x="835" y="432"/>
                  <a:pt x="777" y="363"/>
                </a:cubicBezTo>
                <a:cubicBezTo>
                  <a:pt x="719" y="294"/>
                  <a:pt x="791" y="97"/>
                  <a:pt x="762" y="42"/>
                </a:cubicBezTo>
                <a:cubicBezTo>
                  <a:pt x="708" y="15"/>
                  <a:pt x="714" y="0"/>
                  <a:pt x="600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113" name="Object 7"/>
          <p:cNvGraphicFramePr>
            <a:graphicFrameLocks noChangeAspect="1"/>
          </p:cNvGraphicFramePr>
          <p:nvPr/>
        </p:nvGraphicFramePr>
        <p:xfrm>
          <a:off x="1790700" y="22082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5"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2082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4" name="Line 8"/>
          <p:cNvSpPr>
            <a:spLocks noChangeShapeType="1"/>
          </p:cNvSpPr>
          <p:nvPr/>
        </p:nvSpPr>
        <p:spPr bwMode="auto">
          <a:xfrm>
            <a:off x="2351088" y="2581275"/>
            <a:ext cx="2778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9"/>
          <p:cNvSpPr>
            <a:spLocks noChangeShapeType="1"/>
          </p:cNvSpPr>
          <p:nvPr/>
        </p:nvSpPr>
        <p:spPr bwMode="auto">
          <a:xfrm flipH="1">
            <a:off x="2641600" y="256698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0"/>
          <p:cNvSpPr>
            <a:spLocks noChangeShapeType="1"/>
          </p:cNvSpPr>
          <p:nvPr/>
        </p:nvSpPr>
        <p:spPr bwMode="auto">
          <a:xfrm flipV="1">
            <a:off x="2351088" y="32258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1"/>
          <p:cNvSpPr>
            <a:spLocks noChangeShapeType="1"/>
          </p:cNvSpPr>
          <p:nvPr/>
        </p:nvSpPr>
        <p:spPr bwMode="auto">
          <a:xfrm>
            <a:off x="2360613" y="38528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118" name="Object 12"/>
          <p:cNvGraphicFramePr>
            <a:graphicFrameLocks noChangeAspect="1"/>
          </p:cNvGraphicFramePr>
          <p:nvPr/>
        </p:nvGraphicFramePr>
        <p:xfrm>
          <a:off x="1790700" y="28749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6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8749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9" name="Object 13"/>
          <p:cNvGraphicFramePr>
            <a:graphicFrameLocks noChangeAspect="1"/>
          </p:cNvGraphicFramePr>
          <p:nvPr/>
        </p:nvGraphicFramePr>
        <p:xfrm>
          <a:off x="1790700" y="34845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7" name="Clip" r:id="rId7" imgW="1307263" imgH="1084139" progId="MS_ClipArt_Gallery.2">
                  <p:embed/>
                </p:oleObj>
              </mc:Choice>
              <mc:Fallback>
                <p:oleObj name="Clip" r:id="rId7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4845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0" name="Line 14"/>
          <p:cNvSpPr>
            <a:spLocks noChangeShapeType="1"/>
          </p:cNvSpPr>
          <p:nvPr/>
        </p:nvSpPr>
        <p:spPr bwMode="auto">
          <a:xfrm>
            <a:off x="2641600" y="3424238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21" name="Group 15"/>
          <p:cNvGrpSpPr>
            <a:grpSpLocks/>
          </p:cNvGrpSpPr>
          <p:nvPr/>
        </p:nvGrpSpPr>
        <p:grpSpPr bwMode="auto">
          <a:xfrm>
            <a:off x="3584575" y="3389313"/>
            <a:ext cx="711200" cy="381000"/>
            <a:chOff x="3600" y="219"/>
            <a:chExt cx="360" cy="175"/>
          </a:xfrm>
        </p:grpSpPr>
        <p:sp>
          <p:nvSpPr>
            <p:cNvPr id="47189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0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1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2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193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194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7199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0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1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195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7196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7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8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122" name="Text Box 29"/>
          <p:cNvSpPr txBox="1">
            <a:spLocks noChangeArrowheads="1"/>
          </p:cNvSpPr>
          <p:nvPr/>
        </p:nvSpPr>
        <p:spPr bwMode="auto">
          <a:xfrm>
            <a:off x="2309813" y="22558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sp>
        <p:nvSpPr>
          <p:cNvPr id="47123" name="Rectangle 30"/>
          <p:cNvSpPr>
            <a:spLocks noChangeArrowheads="1"/>
          </p:cNvSpPr>
          <p:nvPr/>
        </p:nvSpPr>
        <p:spPr bwMode="auto">
          <a:xfrm>
            <a:off x="2397125" y="2976563"/>
            <a:ext cx="309563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Text Box 31"/>
          <p:cNvSpPr txBox="1">
            <a:spLocks noChangeArrowheads="1"/>
          </p:cNvSpPr>
          <p:nvPr/>
        </p:nvSpPr>
        <p:spPr bwMode="auto">
          <a:xfrm>
            <a:off x="2387600" y="288448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223.1.1.2</a:t>
            </a:r>
            <a:endParaRPr lang="en-US"/>
          </a:p>
        </p:txBody>
      </p:sp>
      <p:sp>
        <p:nvSpPr>
          <p:cNvPr id="47125" name="Text Box 32"/>
          <p:cNvSpPr txBox="1">
            <a:spLocks noChangeArrowheads="1"/>
          </p:cNvSpPr>
          <p:nvPr/>
        </p:nvSpPr>
        <p:spPr bwMode="auto">
          <a:xfrm>
            <a:off x="2195513" y="383698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47126" name="Text Box 33"/>
          <p:cNvSpPr txBox="1">
            <a:spLocks noChangeArrowheads="1"/>
          </p:cNvSpPr>
          <p:nvPr/>
        </p:nvSpPr>
        <p:spPr bwMode="auto">
          <a:xfrm>
            <a:off x="2986088" y="316547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47127" name="Line 34"/>
          <p:cNvSpPr>
            <a:spLocks noChangeShapeType="1"/>
          </p:cNvSpPr>
          <p:nvPr/>
        </p:nvSpPr>
        <p:spPr bwMode="auto">
          <a:xfrm>
            <a:off x="4189413" y="3433763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Text Box 35"/>
          <p:cNvSpPr txBox="1">
            <a:spLocks noChangeArrowheads="1"/>
          </p:cNvSpPr>
          <p:nvPr/>
        </p:nvSpPr>
        <p:spPr bwMode="auto">
          <a:xfrm>
            <a:off x="4062413" y="315595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223.1.2.9</a:t>
            </a:r>
            <a:endParaRPr lang="en-US"/>
          </a:p>
        </p:txBody>
      </p:sp>
      <p:sp>
        <p:nvSpPr>
          <p:cNvPr id="47129" name="Line 36"/>
          <p:cNvSpPr>
            <a:spLocks noChangeShapeType="1"/>
          </p:cNvSpPr>
          <p:nvPr/>
        </p:nvSpPr>
        <p:spPr bwMode="auto">
          <a:xfrm flipH="1">
            <a:off x="5213350" y="273843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130" name="Object 37"/>
          <p:cNvGraphicFramePr>
            <a:graphicFrameLocks noChangeAspect="1"/>
          </p:cNvGraphicFramePr>
          <p:nvPr/>
        </p:nvGraphicFramePr>
        <p:xfrm>
          <a:off x="5391150" y="24463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" name="Clip" r:id="rId8" imgW="1307263" imgH="1084139" progId="MS_ClipArt_Gallery.2">
                  <p:embed/>
                </p:oleObj>
              </mc:Choice>
              <mc:Fallback>
                <p:oleObj name="Clip" r:id="rId8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24463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1" name="Line 38"/>
          <p:cNvSpPr>
            <a:spLocks noChangeShapeType="1"/>
          </p:cNvSpPr>
          <p:nvPr/>
        </p:nvSpPr>
        <p:spPr bwMode="auto">
          <a:xfrm>
            <a:off x="5213350" y="27432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132" name="Object 39"/>
          <p:cNvGraphicFramePr>
            <a:graphicFrameLocks noChangeAspect="1"/>
          </p:cNvGraphicFramePr>
          <p:nvPr/>
        </p:nvGraphicFramePr>
        <p:xfrm>
          <a:off x="5395913" y="38274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" name="Clip" r:id="rId9" imgW="1307263" imgH="1084139" progId="MS_ClipArt_Gallery.2">
                  <p:embed/>
                </p:oleObj>
              </mc:Choice>
              <mc:Fallback>
                <p:oleObj name="Clip" r:id="rId9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38274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3" name="Line 40"/>
          <p:cNvSpPr>
            <a:spLocks noChangeShapeType="1"/>
          </p:cNvSpPr>
          <p:nvPr/>
        </p:nvSpPr>
        <p:spPr bwMode="auto">
          <a:xfrm>
            <a:off x="5213350" y="4014788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Rectangle 41"/>
          <p:cNvSpPr>
            <a:spLocks noChangeArrowheads="1"/>
          </p:cNvSpPr>
          <p:nvPr/>
        </p:nvSpPr>
        <p:spPr bwMode="auto">
          <a:xfrm>
            <a:off x="5159375" y="3749675"/>
            <a:ext cx="1714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Text Box 42"/>
          <p:cNvSpPr txBox="1">
            <a:spLocks noChangeArrowheads="1"/>
          </p:cNvSpPr>
          <p:nvPr/>
        </p:nvSpPr>
        <p:spPr bwMode="auto">
          <a:xfrm>
            <a:off x="4573588" y="36369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223.1.2.2</a:t>
            </a:r>
            <a:endParaRPr lang="en-US"/>
          </a:p>
        </p:txBody>
      </p:sp>
      <p:sp>
        <p:nvSpPr>
          <p:cNvPr id="47136" name="Text Box 43"/>
          <p:cNvSpPr txBox="1">
            <a:spLocks noChangeArrowheads="1"/>
          </p:cNvSpPr>
          <p:nvPr/>
        </p:nvSpPr>
        <p:spPr bwMode="auto">
          <a:xfrm>
            <a:off x="5297488" y="21447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223.1.2.1</a:t>
            </a:r>
            <a:endParaRPr lang="en-US"/>
          </a:p>
        </p:txBody>
      </p:sp>
      <p:sp>
        <p:nvSpPr>
          <p:cNvPr id="47137" name="Line 44"/>
          <p:cNvSpPr>
            <a:spLocks noChangeShapeType="1"/>
          </p:cNvSpPr>
          <p:nvPr/>
        </p:nvSpPr>
        <p:spPr bwMode="auto">
          <a:xfrm flipH="1">
            <a:off x="3951288" y="3771900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Line 45"/>
          <p:cNvSpPr>
            <a:spLocks noChangeShapeType="1"/>
          </p:cNvSpPr>
          <p:nvPr/>
        </p:nvSpPr>
        <p:spPr bwMode="auto">
          <a:xfrm flipH="1">
            <a:off x="3294063" y="4491038"/>
            <a:ext cx="1185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Line 46"/>
          <p:cNvSpPr>
            <a:spLocks noChangeShapeType="1"/>
          </p:cNvSpPr>
          <p:nvPr/>
        </p:nvSpPr>
        <p:spPr bwMode="auto">
          <a:xfrm flipH="1" flipV="1">
            <a:off x="3290888" y="4483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0" name="Line 47"/>
          <p:cNvSpPr>
            <a:spLocks noChangeShapeType="1"/>
          </p:cNvSpPr>
          <p:nvPr/>
        </p:nvSpPr>
        <p:spPr bwMode="auto">
          <a:xfrm flipH="1" flipV="1">
            <a:off x="4467225" y="4487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141" name="Object 48"/>
          <p:cNvGraphicFramePr>
            <a:graphicFrameLocks noChangeAspect="1"/>
          </p:cNvGraphicFramePr>
          <p:nvPr/>
        </p:nvGraphicFramePr>
        <p:xfrm>
          <a:off x="4252913" y="4646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0" name="Clip" r:id="rId10" imgW="1307263" imgH="1084139" progId="MS_ClipArt_Gallery.2">
                  <p:embed/>
                </p:oleObj>
              </mc:Choice>
              <mc:Fallback>
                <p:oleObj name="Clip" r:id="rId10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46466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2" name="Object 49"/>
          <p:cNvGraphicFramePr>
            <a:graphicFrameLocks noChangeAspect="1"/>
          </p:cNvGraphicFramePr>
          <p:nvPr/>
        </p:nvGraphicFramePr>
        <p:xfrm>
          <a:off x="2995613" y="4660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1" name="Clip" r:id="rId11" imgW="1307263" imgH="1084139" progId="MS_ClipArt_Gallery.2">
                  <p:embed/>
                </p:oleObj>
              </mc:Choice>
              <mc:Fallback>
                <p:oleObj name="Clip" r:id="rId11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46609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43" name="Text Box 50"/>
          <p:cNvSpPr txBox="1">
            <a:spLocks noChangeArrowheads="1"/>
          </p:cNvSpPr>
          <p:nvPr/>
        </p:nvSpPr>
        <p:spPr bwMode="auto">
          <a:xfrm>
            <a:off x="4471988" y="433705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223.1.3.2</a:t>
            </a:r>
            <a:endParaRPr lang="en-US"/>
          </a:p>
        </p:txBody>
      </p:sp>
      <p:sp>
        <p:nvSpPr>
          <p:cNvPr id="47144" name="Text Box 51"/>
          <p:cNvSpPr txBox="1">
            <a:spLocks noChangeArrowheads="1"/>
          </p:cNvSpPr>
          <p:nvPr/>
        </p:nvSpPr>
        <p:spPr bwMode="auto">
          <a:xfrm>
            <a:off x="2295525" y="437515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223.1.3.1</a:t>
            </a:r>
            <a:endParaRPr lang="en-US"/>
          </a:p>
        </p:txBody>
      </p:sp>
      <p:sp>
        <p:nvSpPr>
          <p:cNvPr id="47145" name="Rectangle 52"/>
          <p:cNvSpPr>
            <a:spLocks noChangeArrowheads="1"/>
          </p:cNvSpPr>
          <p:nvPr/>
        </p:nvSpPr>
        <p:spPr bwMode="auto">
          <a:xfrm>
            <a:off x="3887788" y="3905250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6" name="Text Box 53"/>
          <p:cNvSpPr txBox="1">
            <a:spLocks noChangeArrowheads="1"/>
          </p:cNvSpPr>
          <p:nvPr/>
        </p:nvSpPr>
        <p:spPr bwMode="auto">
          <a:xfrm>
            <a:off x="3322638" y="3840163"/>
            <a:ext cx="1144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223.1.3.27</a:t>
            </a:r>
            <a:endParaRPr lang="en-US"/>
          </a:p>
        </p:txBody>
      </p:sp>
      <p:grpSp>
        <p:nvGrpSpPr>
          <p:cNvPr id="47147" name="Group 54"/>
          <p:cNvGrpSpPr>
            <a:grpSpLocks/>
          </p:cNvGrpSpPr>
          <p:nvPr/>
        </p:nvGrpSpPr>
        <p:grpSpPr bwMode="auto">
          <a:xfrm>
            <a:off x="1890713" y="2170113"/>
            <a:ext cx="369887" cy="396875"/>
            <a:chOff x="2822" y="1181"/>
            <a:chExt cx="233" cy="250"/>
          </a:xfrm>
        </p:grpSpPr>
        <p:sp>
          <p:nvSpPr>
            <p:cNvPr id="47187" name="Rectangle 55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8" name="Text Box 56"/>
            <p:cNvSpPr txBox="1">
              <a:spLocks noChangeArrowheads="1"/>
            </p:cNvSpPr>
            <p:nvPr/>
          </p:nvSpPr>
          <p:spPr bwMode="auto">
            <a:xfrm>
              <a:off x="2822" y="1181"/>
              <a:ext cx="2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000" dirty="0">
                  <a:solidFill>
                    <a:srgbClr val="800000"/>
                  </a:solidFill>
                </a:rPr>
                <a:t>A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47148" name="Group 57"/>
          <p:cNvGrpSpPr>
            <a:grpSpLocks/>
          </p:cNvGrpSpPr>
          <p:nvPr/>
        </p:nvGrpSpPr>
        <p:grpSpPr bwMode="auto">
          <a:xfrm>
            <a:off x="1881188" y="3408363"/>
            <a:ext cx="344487" cy="396875"/>
            <a:chOff x="2822" y="1181"/>
            <a:chExt cx="217" cy="250"/>
          </a:xfrm>
        </p:grpSpPr>
        <p:sp>
          <p:nvSpPr>
            <p:cNvPr id="47185" name="Rectangle 58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6" name="Text Box 59"/>
            <p:cNvSpPr txBox="1">
              <a:spLocks noChangeArrowheads="1"/>
            </p:cNvSpPr>
            <p:nvPr/>
          </p:nvSpPr>
          <p:spPr bwMode="auto">
            <a:xfrm>
              <a:off x="2822" y="1181"/>
              <a:ext cx="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000" dirty="0">
                  <a:solidFill>
                    <a:srgbClr val="800000"/>
                  </a:solidFill>
                </a:rPr>
                <a:t>B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47149" name="Group 60"/>
          <p:cNvGrpSpPr>
            <a:grpSpLocks/>
          </p:cNvGrpSpPr>
          <p:nvPr/>
        </p:nvGrpSpPr>
        <p:grpSpPr bwMode="auto">
          <a:xfrm>
            <a:off x="5491163" y="3770313"/>
            <a:ext cx="342900" cy="396875"/>
            <a:chOff x="2822" y="1181"/>
            <a:chExt cx="216" cy="250"/>
          </a:xfrm>
        </p:grpSpPr>
        <p:sp>
          <p:nvSpPr>
            <p:cNvPr id="47183" name="Rectangle 61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4" name="Text Box 62"/>
            <p:cNvSpPr txBox="1">
              <a:spLocks noChangeArrowheads="1"/>
            </p:cNvSpPr>
            <p:nvPr/>
          </p:nvSpPr>
          <p:spPr bwMode="auto">
            <a:xfrm>
              <a:off x="2822" y="1181"/>
              <a:ext cx="2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000" dirty="0">
                  <a:solidFill>
                    <a:srgbClr val="800000"/>
                  </a:solidFill>
                </a:rPr>
                <a:t>E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sp>
        <p:nvSpPr>
          <p:cNvPr id="47150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47151" name="Line 64"/>
          <p:cNvSpPr>
            <a:spLocks noChangeShapeType="1"/>
          </p:cNvSpPr>
          <p:nvPr/>
        </p:nvSpPr>
        <p:spPr bwMode="auto">
          <a:xfrm>
            <a:off x="4851400" y="2908300"/>
            <a:ext cx="3349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2" name="Freeform 65"/>
          <p:cNvSpPr>
            <a:spLocks/>
          </p:cNvSpPr>
          <p:nvPr/>
        </p:nvSpPr>
        <p:spPr bwMode="auto">
          <a:xfrm>
            <a:off x="4664075" y="2781300"/>
            <a:ext cx="361950" cy="180975"/>
          </a:xfrm>
          <a:custGeom>
            <a:avLst/>
            <a:gdLst>
              <a:gd name="T0" fmla="*/ 139700 w 228"/>
              <a:gd name="T1" fmla="*/ 0 h 114"/>
              <a:gd name="T2" fmla="*/ 0 w 228"/>
              <a:gd name="T3" fmla="*/ 180975 h 114"/>
              <a:gd name="T4" fmla="*/ 220663 w 228"/>
              <a:gd name="T5" fmla="*/ 180975 h 114"/>
              <a:gd name="T6" fmla="*/ 361950 w 228"/>
              <a:gd name="T7" fmla="*/ 0 h 114"/>
              <a:gd name="T8" fmla="*/ 139700 w 228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114">
                <a:moveTo>
                  <a:pt x="88" y="0"/>
                </a:moveTo>
                <a:lnTo>
                  <a:pt x="0" y="114"/>
                </a:lnTo>
                <a:lnTo>
                  <a:pt x="139" y="114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3" name="Rectangle 66"/>
          <p:cNvSpPr>
            <a:spLocks noChangeArrowheads="1"/>
          </p:cNvSpPr>
          <p:nvPr/>
        </p:nvSpPr>
        <p:spPr bwMode="auto">
          <a:xfrm>
            <a:off x="4848225" y="2189163"/>
            <a:ext cx="166688" cy="598487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4" name="Rectangle 67"/>
          <p:cNvSpPr>
            <a:spLocks noChangeArrowheads="1"/>
          </p:cNvSpPr>
          <p:nvPr/>
        </p:nvSpPr>
        <p:spPr bwMode="auto">
          <a:xfrm>
            <a:off x="4664075" y="2360613"/>
            <a:ext cx="231775" cy="598487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5" name="Rectangle 68"/>
          <p:cNvSpPr>
            <a:spLocks noChangeArrowheads="1"/>
          </p:cNvSpPr>
          <p:nvPr/>
        </p:nvSpPr>
        <p:spPr bwMode="auto">
          <a:xfrm>
            <a:off x="4652963" y="2360613"/>
            <a:ext cx="231775" cy="598487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6" name="Freeform 69"/>
          <p:cNvSpPr>
            <a:spLocks/>
          </p:cNvSpPr>
          <p:nvPr/>
        </p:nvSpPr>
        <p:spPr bwMode="auto">
          <a:xfrm>
            <a:off x="4664075" y="2181225"/>
            <a:ext cx="361950" cy="182563"/>
          </a:xfrm>
          <a:custGeom>
            <a:avLst/>
            <a:gdLst>
              <a:gd name="T0" fmla="*/ 139700 w 228"/>
              <a:gd name="T1" fmla="*/ 0 h 115"/>
              <a:gd name="T2" fmla="*/ 0 w 228"/>
              <a:gd name="T3" fmla="*/ 182563 h 115"/>
              <a:gd name="T4" fmla="*/ 220663 w 228"/>
              <a:gd name="T5" fmla="*/ 182563 h 115"/>
              <a:gd name="T6" fmla="*/ 361950 w 228"/>
              <a:gd name="T7" fmla="*/ 0 h 115"/>
              <a:gd name="T8" fmla="*/ 139700 w 228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115">
                <a:moveTo>
                  <a:pt x="88" y="0"/>
                </a:moveTo>
                <a:lnTo>
                  <a:pt x="0" y="115"/>
                </a:lnTo>
                <a:lnTo>
                  <a:pt x="139" y="115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7" name="Freeform 70"/>
          <p:cNvSpPr>
            <a:spLocks/>
          </p:cNvSpPr>
          <p:nvPr/>
        </p:nvSpPr>
        <p:spPr bwMode="auto">
          <a:xfrm>
            <a:off x="4664075" y="2181225"/>
            <a:ext cx="361950" cy="182563"/>
          </a:xfrm>
          <a:custGeom>
            <a:avLst/>
            <a:gdLst>
              <a:gd name="T0" fmla="*/ 139700 w 228"/>
              <a:gd name="T1" fmla="*/ 0 h 115"/>
              <a:gd name="T2" fmla="*/ 0 w 228"/>
              <a:gd name="T3" fmla="*/ 182563 h 115"/>
              <a:gd name="T4" fmla="*/ 220663 w 228"/>
              <a:gd name="T5" fmla="*/ 182563 h 115"/>
              <a:gd name="T6" fmla="*/ 361950 w 228"/>
              <a:gd name="T7" fmla="*/ 0 h 115"/>
              <a:gd name="T8" fmla="*/ 139700 w 228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115">
                <a:moveTo>
                  <a:pt x="88" y="0"/>
                </a:moveTo>
                <a:lnTo>
                  <a:pt x="0" y="115"/>
                </a:lnTo>
                <a:lnTo>
                  <a:pt x="139" y="115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8" name="Line 71"/>
          <p:cNvSpPr>
            <a:spLocks noChangeShapeType="1"/>
          </p:cNvSpPr>
          <p:nvPr/>
        </p:nvSpPr>
        <p:spPr bwMode="auto">
          <a:xfrm>
            <a:off x="5026025" y="2195513"/>
            <a:ext cx="1588" cy="5857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9" name="Line 72"/>
          <p:cNvSpPr>
            <a:spLocks noChangeShapeType="1"/>
          </p:cNvSpPr>
          <p:nvPr/>
        </p:nvSpPr>
        <p:spPr bwMode="auto">
          <a:xfrm flipH="1">
            <a:off x="4895850" y="2781300"/>
            <a:ext cx="130175" cy="1778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0" name="Rectangle 73"/>
          <p:cNvSpPr>
            <a:spLocks noChangeArrowheads="1"/>
          </p:cNvSpPr>
          <p:nvPr/>
        </p:nvSpPr>
        <p:spPr bwMode="auto">
          <a:xfrm>
            <a:off x="4694238" y="2438400"/>
            <a:ext cx="153987" cy="342900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1" name="Rectangle 74"/>
          <p:cNvSpPr>
            <a:spLocks noChangeArrowheads="1"/>
          </p:cNvSpPr>
          <p:nvPr/>
        </p:nvSpPr>
        <p:spPr bwMode="auto">
          <a:xfrm>
            <a:off x="4694238" y="2438400"/>
            <a:ext cx="153987" cy="3429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2" name="Rectangle 75"/>
          <p:cNvSpPr>
            <a:spLocks noChangeArrowheads="1"/>
          </p:cNvSpPr>
          <p:nvPr/>
        </p:nvSpPr>
        <p:spPr bwMode="auto">
          <a:xfrm>
            <a:off x="4714875" y="2541588"/>
            <a:ext cx="115888" cy="12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3" name="Rectangle 76"/>
          <p:cNvSpPr>
            <a:spLocks noChangeArrowheads="1"/>
          </p:cNvSpPr>
          <p:nvPr/>
        </p:nvSpPr>
        <p:spPr bwMode="auto">
          <a:xfrm>
            <a:off x="3659003" y="2132856"/>
            <a:ext cx="953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Arial" charset="0"/>
              </a:rPr>
              <a:t>DHCP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64" name="Rectangle 77"/>
          <p:cNvSpPr>
            <a:spLocks noChangeArrowheads="1"/>
          </p:cNvSpPr>
          <p:nvPr/>
        </p:nvSpPr>
        <p:spPr bwMode="auto">
          <a:xfrm>
            <a:off x="4664075" y="21939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47165" name="Rectangle 78"/>
          <p:cNvSpPr>
            <a:spLocks noChangeArrowheads="1"/>
          </p:cNvSpPr>
          <p:nvPr/>
        </p:nvSpPr>
        <p:spPr bwMode="auto">
          <a:xfrm>
            <a:off x="3669410" y="2459038"/>
            <a:ext cx="856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Arial" charset="0"/>
              </a:rPr>
              <a:t>server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7166" name="Rectangle 79"/>
          <p:cNvSpPr>
            <a:spLocks noChangeArrowheads="1"/>
          </p:cNvSpPr>
          <p:nvPr/>
        </p:nvSpPr>
        <p:spPr bwMode="auto">
          <a:xfrm>
            <a:off x="4584700" y="24590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47167" name="Rectangle 80"/>
          <p:cNvSpPr>
            <a:spLocks noChangeArrowheads="1"/>
          </p:cNvSpPr>
          <p:nvPr/>
        </p:nvSpPr>
        <p:spPr bwMode="auto">
          <a:xfrm>
            <a:off x="4541838" y="40179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47168" name="Freeform 81"/>
          <p:cNvSpPr>
            <a:spLocks/>
          </p:cNvSpPr>
          <p:nvPr/>
        </p:nvSpPr>
        <p:spPr bwMode="auto">
          <a:xfrm>
            <a:off x="6142038" y="5005388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3175 w 2"/>
              <a:gd name="T19" fmla="*/ 0 h 2"/>
              <a:gd name="T20" fmla="*/ 3175 w 2"/>
              <a:gd name="T21" fmla="*/ 0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9" name="Freeform 82"/>
          <p:cNvSpPr>
            <a:spLocks/>
          </p:cNvSpPr>
          <p:nvPr/>
        </p:nvSpPr>
        <p:spPr bwMode="auto">
          <a:xfrm>
            <a:off x="6154738" y="499903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3175 h 2"/>
              <a:gd name="T18" fmla="*/ 3175 w 2"/>
              <a:gd name="T19" fmla="*/ 0 h 2"/>
              <a:gd name="T20" fmla="*/ 3175 w 2"/>
              <a:gd name="T21" fmla="*/ 0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w 2"/>
              <a:gd name="T35" fmla="*/ 3175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0" name="Freeform 83"/>
          <p:cNvSpPr>
            <a:spLocks/>
          </p:cNvSpPr>
          <p:nvPr/>
        </p:nvSpPr>
        <p:spPr bwMode="auto">
          <a:xfrm>
            <a:off x="6172200" y="4995863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0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1" name="Freeform 84"/>
          <p:cNvSpPr>
            <a:spLocks/>
          </p:cNvSpPr>
          <p:nvPr/>
        </p:nvSpPr>
        <p:spPr bwMode="auto">
          <a:xfrm>
            <a:off x="6165850" y="5008563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2" name="Freeform 85"/>
          <p:cNvSpPr>
            <a:spLocks/>
          </p:cNvSpPr>
          <p:nvPr/>
        </p:nvSpPr>
        <p:spPr bwMode="auto">
          <a:xfrm>
            <a:off x="6151563" y="501332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3175 h 2"/>
              <a:gd name="T6" fmla="*/ 0 w 1587"/>
              <a:gd name="T7" fmla="*/ 3175 h 2"/>
              <a:gd name="T8" fmla="*/ 0 w 1587"/>
              <a:gd name="T9" fmla="*/ 3175 h 2"/>
              <a:gd name="T10" fmla="*/ 0 w 1587"/>
              <a:gd name="T11" fmla="*/ 3175 h 2"/>
              <a:gd name="T12" fmla="*/ 0 w 1587"/>
              <a:gd name="T13" fmla="*/ 3175 h 2"/>
              <a:gd name="T14" fmla="*/ 0 w 1587"/>
              <a:gd name="T15" fmla="*/ 3175 h 2"/>
              <a:gd name="T16" fmla="*/ 0 w 1587"/>
              <a:gd name="T17" fmla="*/ 3175 h 2"/>
              <a:gd name="T18" fmla="*/ 0 w 1587"/>
              <a:gd name="T19" fmla="*/ 3175 h 2"/>
              <a:gd name="T20" fmla="*/ 0 w 1587"/>
              <a:gd name="T21" fmla="*/ 3175 h 2"/>
              <a:gd name="T22" fmla="*/ 0 w 1587"/>
              <a:gd name="T23" fmla="*/ 0 h 2"/>
              <a:gd name="T24" fmla="*/ 0 w 1587"/>
              <a:gd name="T25" fmla="*/ 0 h 2"/>
              <a:gd name="T26" fmla="*/ 0 w 1587"/>
              <a:gd name="T27" fmla="*/ 0 h 2"/>
              <a:gd name="T28" fmla="*/ 0 w 1587"/>
              <a:gd name="T29" fmla="*/ 3175 h 2"/>
              <a:gd name="T30" fmla="*/ 0 w 1587"/>
              <a:gd name="T31" fmla="*/ 3175 h 2"/>
              <a:gd name="T32" fmla="*/ 0 w 1587"/>
              <a:gd name="T33" fmla="*/ 3175 h 2"/>
              <a:gd name="T34" fmla="*/ 0 w 1587"/>
              <a:gd name="T35" fmla="*/ 3175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3" name="Freeform 86"/>
          <p:cNvSpPr>
            <a:spLocks/>
          </p:cNvSpPr>
          <p:nvPr/>
        </p:nvSpPr>
        <p:spPr bwMode="auto">
          <a:xfrm>
            <a:off x="6059488" y="48831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3175 w 2"/>
              <a:gd name="T21" fmla="*/ 0 h 2"/>
              <a:gd name="T22" fmla="*/ 3175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4" name="Freeform 87"/>
          <p:cNvSpPr>
            <a:spLocks/>
          </p:cNvSpPr>
          <p:nvPr/>
        </p:nvSpPr>
        <p:spPr bwMode="auto">
          <a:xfrm>
            <a:off x="6073775" y="4878388"/>
            <a:ext cx="3175" cy="4762"/>
          </a:xfrm>
          <a:custGeom>
            <a:avLst/>
            <a:gdLst>
              <a:gd name="T0" fmla="*/ 0 w 2"/>
              <a:gd name="T1" fmla="*/ 4762 h 3"/>
              <a:gd name="T2" fmla="*/ 0 w 2"/>
              <a:gd name="T3" fmla="*/ 4762 h 3"/>
              <a:gd name="T4" fmla="*/ 0 w 2"/>
              <a:gd name="T5" fmla="*/ 4762 h 3"/>
              <a:gd name="T6" fmla="*/ 3175 w 2"/>
              <a:gd name="T7" fmla="*/ 4762 h 3"/>
              <a:gd name="T8" fmla="*/ 3175 w 2"/>
              <a:gd name="T9" fmla="*/ 4762 h 3"/>
              <a:gd name="T10" fmla="*/ 3175 w 2"/>
              <a:gd name="T11" fmla="*/ 4762 h 3"/>
              <a:gd name="T12" fmla="*/ 3175 w 2"/>
              <a:gd name="T13" fmla="*/ 4762 h 3"/>
              <a:gd name="T14" fmla="*/ 3175 w 2"/>
              <a:gd name="T15" fmla="*/ 4762 h 3"/>
              <a:gd name="T16" fmla="*/ 3175 w 2"/>
              <a:gd name="T17" fmla="*/ 4762 h 3"/>
              <a:gd name="T18" fmla="*/ 3175 w 2"/>
              <a:gd name="T19" fmla="*/ 0 h 3"/>
              <a:gd name="T20" fmla="*/ 3175 w 2"/>
              <a:gd name="T21" fmla="*/ 0 h 3"/>
              <a:gd name="T22" fmla="*/ 3175 w 2"/>
              <a:gd name="T23" fmla="*/ 0 h 3"/>
              <a:gd name="T24" fmla="*/ 3175 w 2"/>
              <a:gd name="T25" fmla="*/ 0 h 3"/>
              <a:gd name="T26" fmla="*/ 3175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4762 h 3"/>
              <a:gd name="T34" fmla="*/ 0 w 2"/>
              <a:gd name="T35" fmla="*/ 4762 h 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5" name="Freeform 88"/>
          <p:cNvSpPr>
            <a:spLocks/>
          </p:cNvSpPr>
          <p:nvPr/>
        </p:nvSpPr>
        <p:spPr bwMode="auto">
          <a:xfrm>
            <a:off x="6086475" y="4875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3175 h 2"/>
              <a:gd name="T18" fmla="*/ 3175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6" name="Freeform 89"/>
          <p:cNvSpPr>
            <a:spLocks/>
          </p:cNvSpPr>
          <p:nvPr/>
        </p:nvSpPr>
        <p:spPr bwMode="auto">
          <a:xfrm>
            <a:off x="6089650" y="4883150"/>
            <a:ext cx="7938" cy="3175"/>
          </a:xfrm>
          <a:custGeom>
            <a:avLst/>
            <a:gdLst>
              <a:gd name="T0" fmla="*/ 0 w 5"/>
              <a:gd name="T1" fmla="*/ 3175 h 2"/>
              <a:gd name="T2" fmla="*/ 0 w 5"/>
              <a:gd name="T3" fmla="*/ 3175 h 2"/>
              <a:gd name="T4" fmla="*/ 0 w 5"/>
              <a:gd name="T5" fmla="*/ 3175 h 2"/>
              <a:gd name="T6" fmla="*/ 4763 w 5"/>
              <a:gd name="T7" fmla="*/ 3175 h 2"/>
              <a:gd name="T8" fmla="*/ 4763 w 5"/>
              <a:gd name="T9" fmla="*/ 3175 h 2"/>
              <a:gd name="T10" fmla="*/ 4763 w 5"/>
              <a:gd name="T11" fmla="*/ 3175 h 2"/>
              <a:gd name="T12" fmla="*/ 4763 w 5"/>
              <a:gd name="T13" fmla="*/ 3175 h 2"/>
              <a:gd name="T14" fmla="*/ 7938 w 5"/>
              <a:gd name="T15" fmla="*/ 3175 h 2"/>
              <a:gd name="T16" fmla="*/ 7938 w 5"/>
              <a:gd name="T17" fmla="*/ 3175 h 2"/>
              <a:gd name="T18" fmla="*/ 7938 w 5"/>
              <a:gd name="T19" fmla="*/ 0 h 2"/>
              <a:gd name="T20" fmla="*/ 4763 w 5"/>
              <a:gd name="T21" fmla="*/ 0 h 2"/>
              <a:gd name="T22" fmla="*/ 4763 w 5"/>
              <a:gd name="T23" fmla="*/ 0 h 2"/>
              <a:gd name="T24" fmla="*/ 4763 w 5"/>
              <a:gd name="T25" fmla="*/ 0 h 2"/>
              <a:gd name="T26" fmla="*/ 4763 w 5"/>
              <a:gd name="T27" fmla="*/ 0 h 2"/>
              <a:gd name="T28" fmla="*/ 0 w 5"/>
              <a:gd name="T29" fmla="*/ 0 h 2"/>
              <a:gd name="T30" fmla="*/ 0 w 5"/>
              <a:gd name="T31" fmla="*/ 0 h 2"/>
              <a:gd name="T32" fmla="*/ 0 w 5"/>
              <a:gd name="T33" fmla="*/ 3175 h 2"/>
              <a:gd name="T34" fmla="*/ 0 w 5"/>
              <a:gd name="T35" fmla="*/ 3175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" h="2">
                <a:moveTo>
                  <a:pt x="0" y="2"/>
                </a:moveTo>
                <a:lnTo>
                  <a:pt x="0" y="2"/>
                </a:lnTo>
                <a:lnTo>
                  <a:pt x="3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7" name="Freeform 90"/>
          <p:cNvSpPr>
            <a:spLocks/>
          </p:cNvSpPr>
          <p:nvPr/>
        </p:nvSpPr>
        <p:spPr bwMode="auto">
          <a:xfrm>
            <a:off x="6076950" y="4889500"/>
            <a:ext cx="3175" cy="1588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0 w 2"/>
              <a:gd name="T5" fmla="*/ 0 h 1588"/>
              <a:gd name="T6" fmla="*/ 0 w 2"/>
              <a:gd name="T7" fmla="*/ 0 h 1588"/>
              <a:gd name="T8" fmla="*/ 3175 w 2"/>
              <a:gd name="T9" fmla="*/ 0 h 1588"/>
              <a:gd name="T10" fmla="*/ 3175 w 2"/>
              <a:gd name="T11" fmla="*/ 0 h 1588"/>
              <a:gd name="T12" fmla="*/ 3175 w 2"/>
              <a:gd name="T13" fmla="*/ 0 h 1588"/>
              <a:gd name="T14" fmla="*/ 3175 w 2"/>
              <a:gd name="T15" fmla="*/ 0 h 1588"/>
              <a:gd name="T16" fmla="*/ 3175 w 2"/>
              <a:gd name="T17" fmla="*/ 0 h 1588"/>
              <a:gd name="T18" fmla="*/ 3175 w 2"/>
              <a:gd name="T19" fmla="*/ 0 h 1588"/>
              <a:gd name="T20" fmla="*/ 3175 w 2"/>
              <a:gd name="T21" fmla="*/ 0 h 1588"/>
              <a:gd name="T22" fmla="*/ 3175 w 2"/>
              <a:gd name="T23" fmla="*/ 0 h 1588"/>
              <a:gd name="T24" fmla="*/ 3175 w 2"/>
              <a:gd name="T25" fmla="*/ 0 h 1588"/>
              <a:gd name="T26" fmla="*/ 0 w 2"/>
              <a:gd name="T27" fmla="*/ 0 h 1588"/>
              <a:gd name="T28" fmla="*/ 0 w 2"/>
              <a:gd name="T29" fmla="*/ 0 h 1588"/>
              <a:gd name="T30" fmla="*/ 0 w 2"/>
              <a:gd name="T31" fmla="*/ 0 h 1588"/>
              <a:gd name="T32" fmla="*/ 0 w 2"/>
              <a:gd name="T33" fmla="*/ 0 h 1588"/>
              <a:gd name="T34" fmla="*/ 0 w 2"/>
              <a:gd name="T35" fmla="*/ 0 h 15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78" name="Group 91"/>
          <p:cNvGrpSpPr>
            <a:grpSpLocks/>
          </p:cNvGrpSpPr>
          <p:nvPr/>
        </p:nvGrpSpPr>
        <p:grpSpPr bwMode="auto">
          <a:xfrm>
            <a:off x="6269038" y="2998788"/>
            <a:ext cx="676275" cy="674687"/>
            <a:chOff x="2870" y="1518"/>
            <a:chExt cx="292" cy="320"/>
          </a:xfrm>
        </p:grpSpPr>
        <p:graphicFrame>
          <p:nvGraphicFramePr>
            <p:cNvPr id="47181" name="Object 9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62" name="Clip" r:id="rId12" imgW="826829" imgH="840406" progId="MS_ClipArt_Gallery.2">
                    <p:embed/>
                  </p:oleObj>
                </mc:Choice>
                <mc:Fallback>
                  <p:oleObj name="Clip" r:id="rId12" imgW="826829" imgH="840406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82" name="Object 9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63" name="Clip" r:id="rId14" imgW="1268295" imgH="1199426" progId="MS_ClipArt_Gallery.2">
                    <p:embed/>
                  </p:oleObj>
                </mc:Choice>
                <mc:Fallback>
                  <p:oleObj name="Clip" r:id="rId14" imgW="1268295" imgH="1199426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179" name="Rectangle 94"/>
          <p:cNvSpPr>
            <a:spLocks noChangeArrowheads="1"/>
          </p:cNvSpPr>
          <p:nvPr/>
        </p:nvSpPr>
        <p:spPr bwMode="auto">
          <a:xfrm>
            <a:off x="6195214" y="3670300"/>
            <a:ext cx="204947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 charset="0"/>
              </a:rPr>
              <a:t>arriving 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DHCP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algn="l"/>
            <a:r>
              <a:rPr lang="en-US" dirty="0">
                <a:solidFill>
                  <a:srgbClr val="800000"/>
                </a:solidFill>
                <a:latin typeface="Arial" charset="0"/>
              </a:rPr>
              <a:t>client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needs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 charset="0"/>
              </a:rPr>
              <a:t>address in this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 charset="0"/>
              </a:rPr>
              <a:t>network</a:t>
            </a:r>
            <a:endParaRPr lang="en-US" dirty="0"/>
          </a:p>
        </p:txBody>
      </p:sp>
      <p:sp>
        <p:nvSpPr>
          <p:cNvPr id="47180" name="Freeform 95"/>
          <p:cNvSpPr>
            <a:spLocks noEditPoints="1"/>
          </p:cNvSpPr>
          <p:nvPr/>
        </p:nvSpPr>
        <p:spPr bwMode="auto">
          <a:xfrm>
            <a:off x="5629275" y="3259138"/>
            <a:ext cx="706438" cy="171450"/>
          </a:xfrm>
          <a:custGeom>
            <a:avLst/>
            <a:gdLst>
              <a:gd name="T0" fmla="*/ 696913 w 445"/>
              <a:gd name="T1" fmla="*/ 100013 h 108"/>
              <a:gd name="T2" fmla="*/ 139700 w 445"/>
              <a:gd name="T3" fmla="*/ 100013 h 108"/>
              <a:gd name="T4" fmla="*/ 136525 w 445"/>
              <a:gd name="T5" fmla="*/ 95250 h 108"/>
              <a:gd name="T6" fmla="*/ 133350 w 445"/>
              <a:gd name="T7" fmla="*/ 95250 h 108"/>
              <a:gd name="T8" fmla="*/ 130175 w 445"/>
              <a:gd name="T9" fmla="*/ 92075 h 108"/>
              <a:gd name="T10" fmla="*/ 130175 w 445"/>
              <a:gd name="T11" fmla="*/ 85725 h 108"/>
              <a:gd name="T12" fmla="*/ 130175 w 445"/>
              <a:gd name="T13" fmla="*/ 82550 h 108"/>
              <a:gd name="T14" fmla="*/ 133350 w 445"/>
              <a:gd name="T15" fmla="*/ 79375 h 108"/>
              <a:gd name="T16" fmla="*/ 136525 w 445"/>
              <a:gd name="T17" fmla="*/ 79375 h 108"/>
              <a:gd name="T18" fmla="*/ 139700 w 445"/>
              <a:gd name="T19" fmla="*/ 76200 h 108"/>
              <a:gd name="T20" fmla="*/ 696913 w 445"/>
              <a:gd name="T21" fmla="*/ 76200 h 108"/>
              <a:gd name="T22" fmla="*/ 700088 w 445"/>
              <a:gd name="T23" fmla="*/ 79375 h 108"/>
              <a:gd name="T24" fmla="*/ 703263 w 445"/>
              <a:gd name="T25" fmla="*/ 79375 h 108"/>
              <a:gd name="T26" fmla="*/ 706438 w 445"/>
              <a:gd name="T27" fmla="*/ 82550 h 108"/>
              <a:gd name="T28" fmla="*/ 706438 w 445"/>
              <a:gd name="T29" fmla="*/ 85725 h 108"/>
              <a:gd name="T30" fmla="*/ 706438 w 445"/>
              <a:gd name="T31" fmla="*/ 92075 h 108"/>
              <a:gd name="T32" fmla="*/ 703263 w 445"/>
              <a:gd name="T33" fmla="*/ 95250 h 108"/>
              <a:gd name="T34" fmla="*/ 700088 w 445"/>
              <a:gd name="T35" fmla="*/ 95250 h 108"/>
              <a:gd name="T36" fmla="*/ 696913 w 445"/>
              <a:gd name="T37" fmla="*/ 100013 h 108"/>
              <a:gd name="T38" fmla="*/ 696913 w 445"/>
              <a:gd name="T39" fmla="*/ 100013 h 108"/>
              <a:gd name="T40" fmla="*/ 169863 w 445"/>
              <a:gd name="T41" fmla="*/ 171450 h 108"/>
              <a:gd name="T42" fmla="*/ 0 w 445"/>
              <a:gd name="T43" fmla="*/ 85725 h 108"/>
              <a:gd name="T44" fmla="*/ 169863 w 445"/>
              <a:gd name="T45" fmla="*/ 0 h 108"/>
              <a:gd name="T46" fmla="*/ 169863 w 445"/>
              <a:gd name="T47" fmla="*/ 171450 h 10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45" h="108">
                <a:moveTo>
                  <a:pt x="439" y="63"/>
                </a:moveTo>
                <a:lnTo>
                  <a:pt x="88" y="63"/>
                </a:lnTo>
                <a:lnTo>
                  <a:pt x="86" y="60"/>
                </a:lnTo>
                <a:lnTo>
                  <a:pt x="84" y="60"/>
                </a:lnTo>
                <a:lnTo>
                  <a:pt x="82" y="58"/>
                </a:lnTo>
                <a:lnTo>
                  <a:pt x="82" y="54"/>
                </a:lnTo>
                <a:lnTo>
                  <a:pt x="82" y="52"/>
                </a:lnTo>
                <a:lnTo>
                  <a:pt x="84" y="50"/>
                </a:lnTo>
                <a:lnTo>
                  <a:pt x="86" y="50"/>
                </a:lnTo>
                <a:lnTo>
                  <a:pt x="88" y="48"/>
                </a:lnTo>
                <a:lnTo>
                  <a:pt x="439" y="48"/>
                </a:lnTo>
                <a:lnTo>
                  <a:pt x="441" y="50"/>
                </a:lnTo>
                <a:lnTo>
                  <a:pt x="443" y="50"/>
                </a:lnTo>
                <a:lnTo>
                  <a:pt x="445" y="52"/>
                </a:lnTo>
                <a:lnTo>
                  <a:pt x="445" y="54"/>
                </a:lnTo>
                <a:lnTo>
                  <a:pt x="445" y="58"/>
                </a:lnTo>
                <a:lnTo>
                  <a:pt x="443" y="60"/>
                </a:lnTo>
                <a:lnTo>
                  <a:pt x="441" y="60"/>
                </a:lnTo>
                <a:lnTo>
                  <a:pt x="439" y="63"/>
                </a:lnTo>
                <a:close/>
                <a:moveTo>
                  <a:pt x="107" y="108"/>
                </a:moveTo>
                <a:lnTo>
                  <a:pt x="0" y="54"/>
                </a:lnTo>
                <a:lnTo>
                  <a:pt x="107" y="0"/>
                </a:lnTo>
                <a:lnTo>
                  <a:pt x="107" y="108"/>
                </a:lnTo>
                <a:close/>
              </a:path>
            </a:pathLst>
          </a:custGeom>
          <a:solidFill>
            <a:srgbClr val="80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125</a:t>
            </a:fld>
            <a:endParaRPr lang="en-US" dirty="0"/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8316416" y="5767388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0736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020763"/>
          </a:xfrm>
        </p:spPr>
        <p:txBody>
          <a:bodyPr/>
          <a:lstStyle/>
          <a:p>
            <a:r>
              <a:rPr lang="en-US" sz="3600" dirty="0" smtClean="0"/>
              <a:t>DHCP Client-Server </a:t>
            </a:r>
            <a:r>
              <a:rPr lang="en-US" sz="3600" dirty="0"/>
              <a:t>S</a:t>
            </a:r>
            <a:r>
              <a:rPr lang="en-US" sz="3600" dirty="0" smtClean="0"/>
              <a:t>cenario</a:t>
            </a:r>
          </a:p>
        </p:txBody>
      </p:sp>
      <p:grpSp>
        <p:nvGrpSpPr>
          <p:cNvPr id="48134" name="Group 4"/>
          <p:cNvGrpSpPr>
            <a:grpSpLocks/>
          </p:cNvGrpSpPr>
          <p:nvPr/>
        </p:nvGrpSpPr>
        <p:grpSpPr bwMode="auto">
          <a:xfrm>
            <a:off x="6938963" y="1550988"/>
            <a:ext cx="460375" cy="492125"/>
            <a:chOff x="2870" y="1518"/>
            <a:chExt cx="292" cy="320"/>
          </a:xfrm>
        </p:grpSpPr>
        <p:graphicFrame>
          <p:nvGraphicFramePr>
            <p:cNvPr id="48163" name="Object 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4" r:id="rId4" imgW="826829" imgH="840406" progId="">
                    <p:embed/>
                  </p:oleObj>
                </mc:Choice>
                <mc:Fallback>
                  <p:oleObj r:id="rId4" imgW="826829" imgH="8404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64" name="Object 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5" r:id="rId6" imgW="1268295" imgH="1199426" progId="">
                    <p:embed/>
                  </p:oleObj>
                </mc:Choice>
                <mc:Fallback>
                  <p:oleObj r:id="rId6" imgW="1268295" imgH="119942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387475" y="1017588"/>
            <a:ext cx="2374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1600"/>
              <a:t>DHCP server: 223.1.2.5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750050" y="995363"/>
            <a:ext cx="912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1600"/>
              <a:t>arriving</a:t>
            </a:r>
          </a:p>
          <a:p>
            <a:pPr algn="ctr"/>
            <a:r>
              <a:rPr lang="en-US" sz="1600"/>
              <a:t> client</a:t>
            </a:r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>
            <a:off x="2562225" y="2019300"/>
            <a:ext cx="4395788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2528888" y="1974850"/>
            <a:ext cx="0" cy="37607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7054850" y="2051050"/>
            <a:ext cx="0" cy="37623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2109788" y="2743200"/>
            <a:ext cx="0" cy="1906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1851025" y="4618038"/>
            <a:ext cx="560388" cy="393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100"/>
              <a:t>time</a:t>
            </a:r>
            <a:endParaRPr lang="en-US"/>
          </a:p>
        </p:txBody>
      </p:sp>
      <p:grpSp>
        <p:nvGrpSpPr>
          <p:cNvPr id="48142" name="Group 14"/>
          <p:cNvGrpSpPr>
            <a:grpSpLocks/>
          </p:cNvGrpSpPr>
          <p:nvPr/>
        </p:nvGrpSpPr>
        <p:grpSpPr bwMode="auto">
          <a:xfrm>
            <a:off x="2466975" y="1541463"/>
            <a:ext cx="182563" cy="400050"/>
            <a:chOff x="4180" y="783"/>
            <a:chExt cx="150" cy="307"/>
          </a:xfrm>
        </p:grpSpPr>
        <p:sp>
          <p:nvSpPr>
            <p:cNvPr id="48155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6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7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8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9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0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1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2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43" name="Group 23"/>
          <p:cNvGrpSpPr>
            <a:grpSpLocks/>
          </p:cNvGrpSpPr>
          <p:nvPr/>
        </p:nvGrpSpPr>
        <p:grpSpPr bwMode="auto">
          <a:xfrm>
            <a:off x="4090988" y="1154113"/>
            <a:ext cx="2673350" cy="1116012"/>
            <a:chOff x="11865" y="3885"/>
            <a:chExt cx="3720" cy="1260"/>
          </a:xfrm>
        </p:grpSpPr>
        <p:sp>
          <p:nvSpPr>
            <p:cNvPr id="48153" name="Text Box 24"/>
            <p:cNvSpPr txBox="1">
              <a:spLocks noChangeArrowheads="1"/>
            </p:cNvSpPr>
            <p:nvPr/>
          </p:nvSpPr>
          <p:spPr bwMode="auto">
            <a:xfrm>
              <a:off x="11865" y="3885"/>
              <a:ext cx="2062" cy="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200" b="1" dirty="0" smtClean="0">
                  <a:latin typeface="Arial" charset="0"/>
                </a:rPr>
                <a:t>1</a:t>
              </a:r>
              <a:r>
                <a:rPr lang="en-US" sz="1200" b="1" dirty="0" smtClean="0">
                  <a:solidFill>
                    <a:srgbClr val="800000"/>
                  </a:solidFill>
                  <a:latin typeface="Arial" charset="0"/>
                </a:rPr>
                <a:t>. DHCP </a:t>
              </a:r>
              <a:r>
                <a:rPr lang="en-US" sz="1200" b="1" dirty="0">
                  <a:solidFill>
                    <a:srgbClr val="800000"/>
                  </a:solidFill>
                  <a:latin typeface="Arial" charset="0"/>
                </a:rPr>
                <a:t>discover</a:t>
              </a:r>
              <a:endParaRPr lang="en-US" sz="1200" b="1" dirty="0">
                <a:solidFill>
                  <a:srgbClr val="800000"/>
                </a:solidFill>
              </a:endParaRPr>
            </a:p>
          </p:txBody>
        </p:sp>
        <p:sp>
          <p:nvSpPr>
            <p:cNvPr id="48154" name="Text Box 25"/>
            <p:cNvSpPr txBox="1">
              <a:spLocks noChangeArrowheads="1"/>
            </p:cNvSpPr>
            <p:nvPr/>
          </p:nvSpPr>
          <p:spPr bwMode="auto">
            <a:xfrm>
              <a:off x="12015" y="4231"/>
              <a:ext cx="3570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200">
                  <a:latin typeface="Arial" charset="0"/>
                </a:rPr>
                <a:t>src : 0.0.0.0, 68     </a:t>
              </a:r>
            </a:p>
            <a:p>
              <a:r>
                <a:rPr lang="en-US" sz="1200">
                  <a:latin typeface="Arial" charset="0"/>
                </a:rPr>
                <a:t>dest.: 255.255.255.255,67</a:t>
              </a:r>
            </a:p>
            <a:p>
              <a:r>
                <a:rPr lang="en-US" sz="1200">
                  <a:latin typeface="Arial" charset="0"/>
                </a:rPr>
                <a:t>yiaddr:    0.0.0.0</a:t>
              </a:r>
            </a:p>
            <a:p>
              <a:r>
                <a:rPr lang="en-US" sz="1200">
                  <a:latin typeface="Arial" charset="0"/>
                </a:rPr>
                <a:t>transaction ID: 654</a:t>
              </a:r>
              <a:endParaRPr lang="en-US"/>
            </a:p>
          </p:txBody>
        </p:sp>
      </p:grpSp>
      <p:sp>
        <p:nvSpPr>
          <p:cNvPr id="48144" name="Line 26"/>
          <p:cNvSpPr>
            <a:spLocks noChangeShapeType="1"/>
          </p:cNvSpPr>
          <p:nvPr/>
        </p:nvSpPr>
        <p:spPr bwMode="auto">
          <a:xfrm>
            <a:off x="2605088" y="3005138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Text Box 27"/>
          <p:cNvSpPr txBox="1">
            <a:spLocks noChangeArrowheads="1"/>
          </p:cNvSpPr>
          <p:nvPr/>
        </p:nvSpPr>
        <p:spPr bwMode="auto">
          <a:xfrm>
            <a:off x="4264025" y="2390775"/>
            <a:ext cx="1379538" cy="33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200" b="1" dirty="0" smtClean="0">
                <a:solidFill>
                  <a:srgbClr val="800000"/>
                </a:solidFill>
                <a:latin typeface="Arial" charset="0"/>
              </a:rPr>
              <a:t>2. DHCP </a:t>
            </a:r>
            <a:r>
              <a:rPr lang="en-US" sz="1200" b="1" dirty="0">
                <a:solidFill>
                  <a:srgbClr val="800000"/>
                </a:solidFill>
                <a:latin typeface="Arial" charset="0"/>
              </a:rPr>
              <a:t>offer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8146" name="Text Box 28"/>
          <p:cNvSpPr txBox="1">
            <a:spLocks noChangeArrowheads="1"/>
          </p:cNvSpPr>
          <p:nvPr/>
        </p:nvSpPr>
        <p:spPr bwMode="auto">
          <a:xfrm>
            <a:off x="4360863" y="2643188"/>
            <a:ext cx="2424112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latin typeface="Arial" charset="0"/>
              </a:rPr>
              <a:t>src: 223.1.2.5, 67      </a:t>
            </a:r>
          </a:p>
          <a:p>
            <a:r>
              <a:rPr lang="en-US" sz="1200">
                <a:latin typeface="Arial" charset="0"/>
              </a:rPr>
              <a:t>dest:  255.255.255.255, 68</a:t>
            </a:r>
          </a:p>
          <a:p>
            <a:r>
              <a:rPr lang="en-US" sz="1200">
                <a:latin typeface="Arial" charset="0"/>
              </a:rPr>
              <a:t>yiaddrr: 223.1.2.4</a:t>
            </a:r>
          </a:p>
          <a:p>
            <a:r>
              <a:rPr lang="en-US" sz="1200">
                <a:latin typeface="Arial" charset="0"/>
              </a:rPr>
              <a:t>transaction ID: 654</a:t>
            </a:r>
          </a:p>
          <a:p>
            <a:r>
              <a:rPr lang="en-US" sz="1200">
                <a:latin typeface="Arial" charset="0"/>
              </a:rPr>
              <a:t>Lifetime: 3600 secs</a:t>
            </a:r>
            <a:endParaRPr lang="en-US" sz="800"/>
          </a:p>
        </p:txBody>
      </p:sp>
      <p:sp>
        <p:nvSpPr>
          <p:cNvPr id="48147" name="Line 29"/>
          <p:cNvSpPr>
            <a:spLocks noChangeShapeType="1"/>
          </p:cNvSpPr>
          <p:nvPr/>
        </p:nvSpPr>
        <p:spPr bwMode="auto">
          <a:xfrm flipH="1">
            <a:off x="2497138" y="4233863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Text Box 30"/>
          <p:cNvSpPr txBox="1">
            <a:spLocks noChangeArrowheads="1"/>
          </p:cNvSpPr>
          <p:nvPr/>
        </p:nvSpPr>
        <p:spPr bwMode="auto">
          <a:xfrm>
            <a:off x="2668588" y="3576638"/>
            <a:ext cx="1379537" cy="328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200" b="1" dirty="0" smtClean="0">
                <a:solidFill>
                  <a:srgbClr val="800000"/>
                </a:solidFill>
                <a:latin typeface="Arial" charset="0"/>
              </a:rPr>
              <a:t>3. DHCP </a:t>
            </a:r>
            <a:r>
              <a:rPr lang="en-US" sz="1200" b="1" dirty="0">
                <a:solidFill>
                  <a:srgbClr val="800000"/>
                </a:solidFill>
                <a:latin typeface="Arial" charset="0"/>
              </a:rPr>
              <a:t>request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8149" name="Text Box 31"/>
          <p:cNvSpPr txBox="1">
            <a:spLocks noChangeArrowheads="1"/>
          </p:cNvSpPr>
          <p:nvPr/>
        </p:nvSpPr>
        <p:spPr bwMode="auto">
          <a:xfrm>
            <a:off x="2798763" y="3838575"/>
            <a:ext cx="2757487" cy="942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latin typeface="Arial" charset="0"/>
              </a:rPr>
              <a:t>src:  0.0.0.0, 68     </a:t>
            </a:r>
          </a:p>
          <a:p>
            <a:r>
              <a:rPr lang="en-US" sz="1200">
                <a:latin typeface="Arial" charset="0"/>
              </a:rPr>
              <a:t>dest::  255.255.255.255, 67</a:t>
            </a:r>
          </a:p>
          <a:p>
            <a:r>
              <a:rPr lang="en-US" sz="1200">
                <a:latin typeface="Arial" charset="0"/>
              </a:rPr>
              <a:t>yiaddrr: 223.1.2.4</a:t>
            </a:r>
          </a:p>
          <a:p>
            <a:r>
              <a:rPr lang="en-US" sz="1200">
                <a:latin typeface="Arial" charset="0"/>
              </a:rPr>
              <a:t>transaction ID: 655</a:t>
            </a:r>
          </a:p>
          <a:p>
            <a:r>
              <a:rPr lang="en-US" sz="1200">
                <a:latin typeface="Arial" charset="0"/>
              </a:rPr>
              <a:t>Lifetime: 3600 secs</a:t>
            </a:r>
            <a:endParaRPr lang="en-US"/>
          </a:p>
        </p:txBody>
      </p:sp>
      <p:sp>
        <p:nvSpPr>
          <p:cNvPr id="48150" name="Line 32"/>
          <p:cNvSpPr>
            <a:spLocks noChangeShapeType="1"/>
          </p:cNvSpPr>
          <p:nvPr/>
        </p:nvSpPr>
        <p:spPr bwMode="auto">
          <a:xfrm>
            <a:off x="2582863" y="52641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Text Box 33"/>
          <p:cNvSpPr txBox="1">
            <a:spLocks noChangeArrowheads="1"/>
          </p:cNvSpPr>
          <p:nvPr/>
        </p:nvSpPr>
        <p:spPr bwMode="auto">
          <a:xfrm>
            <a:off x="4221163" y="4979988"/>
            <a:ext cx="1379537" cy="328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200" b="1" dirty="0" smtClean="0">
                <a:solidFill>
                  <a:srgbClr val="800000"/>
                </a:solidFill>
                <a:latin typeface="Arial" charset="0"/>
              </a:rPr>
              <a:t>4. DHCP </a:t>
            </a:r>
            <a:r>
              <a:rPr lang="en-US" sz="1200" b="1" dirty="0">
                <a:solidFill>
                  <a:srgbClr val="800000"/>
                </a:solidFill>
                <a:latin typeface="Arial" charset="0"/>
              </a:rPr>
              <a:t>ACK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8152" name="Text Box 34"/>
          <p:cNvSpPr txBox="1">
            <a:spLocks noChangeArrowheads="1"/>
          </p:cNvSpPr>
          <p:nvPr/>
        </p:nvSpPr>
        <p:spPr bwMode="auto">
          <a:xfrm>
            <a:off x="4318000" y="5232400"/>
            <a:ext cx="2413000" cy="963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200">
                <a:latin typeface="Arial" charset="0"/>
              </a:rPr>
              <a:t>src: 223.1.2.5, 67      </a:t>
            </a:r>
          </a:p>
          <a:p>
            <a:r>
              <a:rPr lang="en-US" sz="1200">
                <a:latin typeface="Arial" charset="0"/>
              </a:rPr>
              <a:t>dest:  255.255.255.255, 68</a:t>
            </a:r>
          </a:p>
          <a:p>
            <a:r>
              <a:rPr lang="en-US" sz="1200">
                <a:latin typeface="Arial" charset="0"/>
              </a:rPr>
              <a:t>yiaddrr: 223.1.2.4</a:t>
            </a:r>
          </a:p>
          <a:p>
            <a:r>
              <a:rPr lang="en-US" sz="1200">
                <a:latin typeface="Arial" charset="0"/>
              </a:rPr>
              <a:t>transaction ID: 655</a:t>
            </a:r>
          </a:p>
          <a:p>
            <a:r>
              <a:rPr lang="en-US" sz="1200">
                <a:latin typeface="Arial" charset="0"/>
              </a:rPr>
              <a:t>Lifetime: 3600 secs</a:t>
            </a:r>
            <a:endParaRPr lang="en-US" sz="10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126</a:t>
            </a:fld>
            <a:endParaRPr lang="en-US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8316416" y="5767388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9826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DHCP: More than IP address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 smtClean="0"/>
              <a:t>DHCP can return more than just allocated IP address on subnet:</a:t>
            </a:r>
          </a:p>
          <a:p>
            <a:pPr lvl="1"/>
            <a:r>
              <a:rPr lang="en-US" dirty="0" smtClean="0"/>
              <a:t>address of first-hop router for client</a:t>
            </a:r>
          </a:p>
          <a:p>
            <a:pPr lvl="1"/>
            <a:r>
              <a:rPr lang="en-US" dirty="0" smtClean="0"/>
              <a:t>name and IP address of DNS sever</a:t>
            </a:r>
          </a:p>
          <a:p>
            <a:pPr lvl="1"/>
            <a:r>
              <a:rPr lang="en-US" dirty="0" smtClean="0"/>
              <a:t>network mask (indicating network versus host portion of address).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DHCP Relay Agent</a:t>
            </a:r>
            <a:endParaRPr lang="en-AU" sz="3600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2008" y="4255108"/>
            <a:ext cx="9468544" cy="205421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Figure 3.24 DHCP relay agent receives </a:t>
            </a:r>
            <a:r>
              <a:rPr lang="en-US" sz="2400" dirty="0" smtClean="0">
                <a:solidFill>
                  <a:srgbClr val="800000"/>
                </a:solidFill>
              </a:rPr>
              <a:t>DISCOVER</a:t>
            </a:r>
            <a:r>
              <a:rPr lang="en-US" sz="2400" dirty="0" smtClean="0"/>
              <a:t> message</a:t>
            </a:r>
          </a:p>
          <a:p>
            <a:pPr marL="0" indent="0" algn="ctr">
              <a:buNone/>
            </a:pPr>
            <a:endParaRPr lang="en-US" sz="2400" dirty="0" smtClean="0"/>
          </a:p>
          <a:p>
            <a:r>
              <a:rPr lang="en-US" sz="2400" dirty="0" smtClean="0"/>
              <a:t>To avoid a DHCP server on every network,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0033CC"/>
                </a:solidFill>
              </a:rPr>
              <a:t>DHCP relay agent </a:t>
            </a:r>
            <a:r>
              <a:rPr lang="en-US" sz="2400" dirty="0" smtClean="0"/>
              <a:t>unicasts the message to DHCP server and waits for the response.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97284" name="Picture 5" descr="f03-24-978012385059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5040560" cy="305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624"/>
            <a:ext cx="8034338" cy="1026368"/>
          </a:xfrm>
        </p:spPr>
        <p:txBody>
          <a:bodyPr/>
          <a:lstStyle/>
          <a:p>
            <a:r>
              <a:rPr lang="en-US" sz="4000" u="none" dirty="0" smtClean="0"/>
              <a:t>DHCP: Example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421062" cy="1262062"/>
          </a:xfrm>
        </p:spPr>
        <p:txBody>
          <a:bodyPr/>
          <a:lstStyle/>
          <a:p>
            <a:r>
              <a:rPr lang="en-US" sz="1800" smtClean="0"/>
              <a:t>connecting laptop needs its IP address, addr of first-hop router, addr of DNS server: use DHCP</a:t>
            </a:r>
          </a:p>
        </p:txBody>
      </p:sp>
      <p:sp>
        <p:nvSpPr>
          <p:cNvPr id="50182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8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4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184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50330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331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0332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33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/>
            </a:p>
          </p:txBody>
        </p:sp>
      </p:grpSp>
      <p:sp>
        <p:nvSpPr>
          <p:cNvPr id="50185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0188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189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50313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0314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grpSp>
          <p:nvGrpSpPr>
            <p:cNvPr id="50315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50316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50317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18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0319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grpSp>
            <p:nvGrpSpPr>
              <p:cNvPr id="50320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50327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28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29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21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5032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25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26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322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23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50190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Clip" r:id="rId3" imgW="1268295" imgH="1199426" progId="MS_ClipArt_Gallery.2">
                  <p:embed/>
                </p:oleObj>
              </mc:Choice>
              <mc:Fallback>
                <p:oleObj name="Clip" r:id="rId3" imgW="1268295" imgH="119942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226" name="AutoShape 34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732234 w 21600"/>
              <a:gd name="T1" fmla="*/ 0 h 21600"/>
              <a:gd name="T2" fmla="*/ 0 w 21600"/>
              <a:gd name="T3" fmla="*/ 242888 h 21600"/>
              <a:gd name="T4" fmla="*/ 732234 w 21600"/>
              <a:gd name="T5" fmla="*/ 485775 h 21600"/>
              <a:gd name="T6" fmla="*/ 976312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92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50305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0306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0307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0308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0309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0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1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0312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</p:grpSp>
      <p:sp>
        <p:nvSpPr>
          <p:cNvPr id="50193" name="Text Box 44"/>
          <p:cNvSpPr txBox="1">
            <a:spLocks noChangeArrowheads="1"/>
          </p:cNvSpPr>
          <p:nvPr/>
        </p:nvSpPr>
        <p:spPr bwMode="auto">
          <a:xfrm>
            <a:off x="2562225" y="3816350"/>
            <a:ext cx="1477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i="1"/>
              <a:t>router</a:t>
            </a:r>
          </a:p>
          <a:p>
            <a:r>
              <a:rPr lang="en-US" i="1"/>
              <a:t>(runs DHCP)</a:t>
            </a:r>
          </a:p>
        </p:txBody>
      </p:sp>
      <p:grpSp>
        <p:nvGrpSpPr>
          <p:cNvPr id="64823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50297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0298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50299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0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1600">
                    <a:latin typeface="Arial" charset="0"/>
                  </a:rPr>
                  <a:t>DHCP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50301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302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303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304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8246" name="Group 54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50295" name="Rectangle 55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6" name="Text Box 56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000">
                  <a:solidFill>
                    <a:schemeClr val="bg1"/>
                  </a:solidFill>
                  <a:latin typeface="Arial" charset="0"/>
                </a:rPr>
                <a:t>DHCP</a:t>
              </a:r>
            </a:p>
          </p:txBody>
        </p:sp>
      </p:grpSp>
      <p:grpSp>
        <p:nvGrpSpPr>
          <p:cNvPr id="648249" name="Group 57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50263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50265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0290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02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502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66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50284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50285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0267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02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68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50269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5027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50276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02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50277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02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02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2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02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8282" name="Group 90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50250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50254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50257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50258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02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2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8296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50242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9 w 551"/>
                <a:gd name="T1" fmla="*/ 0 h 801"/>
                <a:gd name="T2" fmla="*/ 336 w 551"/>
                <a:gd name="T3" fmla="*/ 402 h 801"/>
                <a:gd name="T4" fmla="*/ 4 w 551"/>
                <a:gd name="T5" fmla="*/ 801 h 801"/>
                <a:gd name="T6" fmla="*/ 8 w 551"/>
                <a:gd name="T7" fmla="*/ 535 h 801"/>
                <a:gd name="T8" fmla="*/ 0 w 551"/>
                <a:gd name="T9" fmla="*/ 371 h 801"/>
                <a:gd name="T10" fmla="*/ 9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0243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502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1600">
                    <a:latin typeface="Arial" charset="0"/>
                  </a:rPr>
                  <a:t>DHCP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502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2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2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2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8305" name="Group 113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50207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50212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0237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02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502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13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50231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50232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0214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02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15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50216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50220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50223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02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50224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02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02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2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02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209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502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1000">
                    <a:solidFill>
                      <a:schemeClr val="bg1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648341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502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000">
                  <a:solidFill>
                    <a:schemeClr val="bg1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648344" name="Rectangle 152"/>
          <p:cNvSpPr>
            <a:spLocks noChangeArrowheads="1"/>
          </p:cNvSpPr>
          <p:nvPr/>
        </p:nvSpPr>
        <p:spPr bwMode="auto">
          <a:xfrm>
            <a:off x="5037138" y="2419350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DHCP request encapsulated in UDP, encapsulated in IP, encapsulated in 802.1 </a:t>
            </a:r>
            <a:r>
              <a:rPr lang="en-US" sz="2000" dirty="0" smtClean="0"/>
              <a:t>Ethernet.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sz="2000" dirty="0"/>
          </a:p>
        </p:txBody>
      </p:sp>
      <p:sp>
        <p:nvSpPr>
          <p:cNvPr id="648345" name="Rectangle 153"/>
          <p:cNvSpPr>
            <a:spLocks noChangeArrowheads="1"/>
          </p:cNvSpPr>
          <p:nvPr/>
        </p:nvSpPr>
        <p:spPr bwMode="auto">
          <a:xfrm>
            <a:off x="5035550" y="3665538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Ethernet frame broadcast (</a:t>
            </a:r>
            <a:r>
              <a:rPr lang="en-US" sz="2000" dirty="0" err="1"/>
              <a:t>dest</a:t>
            </a:r>
            <a:r>
              <a:rPr lang="en-US" sz="2000" dirty="0"/>
              <a:t>: </a:t>
            </a:r>
            <a:r>
              <a:rPr lang="en-US" sz="1600" dirty="0"/>
              <a:t>FFFFFFFFFFFF</a:t>
            </a:r>
            <a:r>
              <a:rPr lang="en-US" sz="2000" dirty="0"/>
              <a:t>) on LAN, received at router running DHCP </a:t>
            </a:r>
            <a:r>
              <a:rPr lang="en-US" sz="2000" dirty="0" smtClean="0"/>
              <a:t>server.</a:t>
            </a:r>
            <a:endParaRPr lang="en-US" sz="2000" dirty="0"/>
          </a:p>
        </p:txBody>
      </p:sp>
      <p:sp>
        <p:nvSpPr>
          <p:cNvPr id="648346" name="Rectangle 154"/>
          <p:cNvSpPr>
            <a:spLocks noChangeArrowheads="1"/>
          </p:cNvSpPr>
          <p:nvPr/>
        </p:nvSpPr>
        <p:spPr bwMode="auto">
          <a:xfrm>
            <a:off x="5033963" y="5002213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Ethernet </a:t>
            </a:r>
            <a:r>
              <a:rPr lang="en-US" sz="2000" dirty="0" err="1"/>
              <a:t>demux’ed</a:t>
            </a:r>
            <a:r>
              <a:rPr lang="en-US" sz="2000" dirty="0"/>
              <a:t> to IP </a:t>
            </a:r>
            <a:r>
              <a:rPr lang="en-US" sz="2000" dirty="0" err="1"/>
              <a:t>demux’ed</a:t>
            </a:r>
            <a:r>
              <a:rPr lang="en-US" sz="2000" dirty="0"/>
              <a:t>, UDP </a:t>
            </a:r>
            <a:r>
              <a:rPr lang="en-US" sz="2000" dirty="0" err="1"/>
              <a:t>demux’ed</a:t>
            </a:r>
            <a:r>
              <a:rPr lang="en-US" sz="2000" dirty="0"/>
              <a:t> to </a:t>
            </a:r>
            <a:r>
              <a:rPr lang="en-US" sz="2000" dirty="0" smtClean="0"/>
              <a:t>DHCP.</a:t>
            </a:r>
            <a:endParaRPr lang="en-US" sz="2000" dirty="0"/>
          </a:p>
        </p:txBody>
      </p:sp>
      <p:sp>
        <p:nvSpPr>
          <p:cNvPr id="50204" name="Text Box 155"/>
          <p:cNvSpPr txBox="1">
            <a:spLocks noChangeArrowheads="1"/>
          </p:cNvSpPr>
          <p:nvPr/>
        </p:nvSpPr>
        <p:spPr bwMode="auto">
          <a:xfrm>
            <a:off x="3238500" y="3251200"/>
            <a:ext cx="1047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400">
                <a:latin typeface="Arial" charset="0"/>
              </a:rPr>
              <a:t>168.1.1.1</a:t>
            </a:r>
          </a:p>
          <a:p>
            <a:endParaRPr lang="en-US" sz="14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129</a:t>
            </a:fld>
            <a:endParaRPr lang="en-US" dirty="0"/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64522" y="5810934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38657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4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4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64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/>
      <p:bldP spid="648226" grpId="0" animBg="1"/>
      <p:bldP spid="648226" grpId="1" animBg="1"/>
      <p:bldP spid="648344" grpId="0"/>
      <p:bldP spid="648345" grpId="0"/>
      <p:bldP spid="6483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16250" y="2181225"/>
            <a:ext cx="2882900" cy="3644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4381500" y="2181225"/>
            <a:ext cx="0" cy="3644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09900" y="3267075"/>
            <a:ext cx="2882900" cy="254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116263" y="1543050"/>
            <a:ext cx="12350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Destination</a:t>
            </a:r>
          </a:p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address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722813" y="1524000"/>
            <a:ext cx="815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Output</a:t>
            </a:r>
          </a:p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port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414713" y="3222625"/>
            <a:ext cx="58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1345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843463" y="326072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016250" y="2466975"/>
            <a:ext cx="2882900" cy="254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016250" y="3895725"/>
            <a:ext cx="2882900" cy="254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016250" y="5324475"/>
            <a:ext cx="2882900" cy="254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452813" y="5299075"/>
            <a:ext cx="58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2458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4900613" y="2460625"/>
            <a:ext cx="2825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376613" y="2441575"/>
            <a:ext cx="58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0785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4881563" y="3870325"/>
            <a:ext cx="2825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4900613" y="529907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3433763" y="3870325"/>
            <a:ext cx="58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1566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dirty="0" smtClean="0"/>
              <a:t>Datagram Routing Table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95536" y="3521075"/>
            <a:ext cx="1778496" cy="4572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IP addresses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 bwMode="auto">
          <a:xfrm flipV="1">
            <a:off x="2174032" y="3389312"/>
            <a:ext cx="835868" cy="360363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3"/>
            <a:endCxn id="16386" idx="1"/>
          </p:cNvCxnSpPr>
          <p:nvPr/>
        </p:nvCxnSpPr>
        <p:spPr bwMode="auto">
          <a:xfrm>
            <a:off x="2174032" y="3749675"/>
            <a:ext cx="842218" cy="25400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201690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DCP server formulates DHCP ACK containing client’s IP address, IP address of first-hop router for client, name &amp; IP address of DNS server</a:t>
            </a:r>
          </a:p>
          <a:p>
            <a:pPr>
              <a:lnSpc>
                <a:spcPct val="80000"/>
              </a:lnSpc>
            </a:pPr>
            <a:endParaRPr lang="en-US" sz="1800" smtClean="0"/>
          </a:p>
        </p:txBody>
      </p:sp>
      <p:sp>
        <p:nvSpPr>
          <p:cNvPr id="51205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8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4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07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5134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4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4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/>
            </a:p>
          </p:txBody>
        </p:sp>
      </p:grpSp>
      <p:sp>
        <p:nvSpPr>
          <p:cNvPr id="5120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1211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12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51330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31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grpSp>
          <p:nvGrpSpPr>
            <p:cNvPr id="51332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51333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51334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5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36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grpSp>
            <p:nvGrpSpPr>
              <p:cNvPr id="51337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5134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4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4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338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5134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42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43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339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0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51213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7" name="Clip" r:id="rId3" imgW="1268295" imgH="1199426" progId="MS_ClipArt_Gallery.2">
                  <p:embed/>
                </p:oleObj>
              </mc:Choice>
              <mc:Fallback>
                <p:oleObj name="Clip" r:id="rId3" imgW="1268295" imgH="119942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14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5132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2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2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2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2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2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</p:grpSp>
      <p:sp>
        <p:nvSpPr>
          <p:cNvPr id="51215" name="Text Box 43"/>
          <p:cNvSpPr txBox="1">
            <a:spLocks noChangeArrowheads="1"/>
          </p:cNvSpPr>
          <p:nvPr/>
        </p:nvSpPr>
        <p:spPr bwMode="auto">
          <a:xfrm>
            <a:off x="2562225" y="3816350"/>
            <a:ext cx="1477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i="1"/>
              <a:t>router</a:t>
            </a:r>
          </a:p>
          <a:p>
            <a:r>
              <a:rPr lang="en-US" i="1"/>
              <a:t>(runs DHCP)</a:t>
            </a:r>
          </a:p>
        </p:txBody>
      </p:sp>
      <p:grpSp>
        <p:nvGrpSpPr>
          <p:cNvPr id="649260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51314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1315" name="Group 46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51316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7" name="Text Box 4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1600">
                    <a:latin typeface="Arial" charset="0"/>
                  </a:rPr>
                  <a:t>DHCP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51318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319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320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321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9269" name="Group 53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51282" name="Group 54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51284" name="Group 5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1309" name="Group 5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1312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13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51310" name="Rectangle 5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11" name="Rectangle 6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85" name="Group 6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51303" name="Group 6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1307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08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51304" name="Group 6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1305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06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286" name="Group 6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1301" name="Rectangle 6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02" name="Rectangle 7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87" name="Group 7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51288" name="Group 7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51292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51295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1299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300" name="Text Box 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51296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1297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298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1293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94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289" name="Rectangle 8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90" name="Rectangle 8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91" name="Rectangle 8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283" name="AutoShape 85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9302" name="Group 86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51269" name="Group 87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51273" name="Group 88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51276" name="Group 89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1280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81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51277" name="Group 92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1278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79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274" name="Rectangle 95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5" name="Rectangle 96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70" name="Rectangle 97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1" name="Rectangle 98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2" name="Rectangle 99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9316" name="Group 100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51261" name="Freeform 101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9 w 551"/>
                <a:gd name="T1" fmla="*/ 0 h 801"/>
                <a:gd name="T2" fmla="*/ 336 w 551"/>
                <a:gd name="T3" fmla="*/ 402 h 801"/>
                <a:gd name="T4" fmla="*/ 4 w 551"/>
                <a:gd name="T5" fmla="*/ 801 h 801"/>
                <a:gd name="T6" fmla="*/ 8 w 551"/>
                <a:gd name="T7" fmla="*/ 535 h 801"/>
                <a:gd name="T8" fmla="*/ 0 w 551"/>
                <a:gd name="T9" fmla="*/ 371 h 801"/>
                <a:gd name="T10" fmla="*/ 9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1262" name="Group 102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51263" name="Rectangle 103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64" name="Text Box 104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1600">
                    <a:latin typeface="Arial" charset="0"/>
                  </a:rPr>
                  <a:t>DHCP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51265" name="Line 105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66" name="Line 106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67" name="Line 107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68" name="Line 108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9325" name="Group 109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51226" name="Group 110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51231" name="Group 111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1256" name="Group 112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125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60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51257" name="Rectangle 115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58" name="Rectangle 116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32" name="Group 117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51250" name="Group 11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1254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55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51251" name="Group 12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1252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53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233" name="Group 124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1248" name="Rectangle 125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49" name="Rectangle 126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34" name="Group 127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51235" name="Group 128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51239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51242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1246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247" name="Text Box 1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51243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1244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245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1240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41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236" name="Rectangle 13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37" name="Rectangle 139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38" name="Rectangle 140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227" name="AutoShape 141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28" name="Group 142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51229" name="Rectangle 14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0" name="Text Box 14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1000">
                    <a:solidFill>
                      <a:schemeClr val="bg1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649361" name="Group 145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51224" name="Rectangle 146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5" name="Text Box 147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000">
                  <a:solidFill>
                    <a:schemeClr val="bg1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649364" name="Rectangle 148"/>
          <p:cNvSpPr>
            <a:spLocks noChangeArrowheads="1"/>
          </p:cNvSpPr>
          <p:nvPr/>
        </p:nvSpPr>
        <p:spPr bwMode="auto">
          <a:xfrm>
            <a:off x="4860032" y="2774950"/>
            <a:ext cx="3888432" cy="375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/>
              <a:t>encapsulation of DHCP server, frame forwarded to client, </a:t>
            </a:r>
            <a:r>
              <a:rPr lang="en-US" dirty="0" err="1"/>
              <a:t>demux’ing</a:t>
            </a:r>
            <a:r>
              <a:rPr lang="en-US" dirty="0"/>
              <a:t> up to DHCP at </a:t>
            </a:r>
            <a:r>
              <a:rPr lang="en-US" dirty="0" smtClean="0"/>
              <a:t>client.</a:t>
            </a:r>
            <a:endParaRPr lang="en-US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/>
              <a:t>client now knows its IP address, name and IP address of </a:t>
            </a:r>
            <a:r>
              <a:rPr lang="en-US" dirty="0" smtClean="0"/>
              <a:t>DNS </a:t>
            </a:r>
            <a:r>
              <a:rPr lang="en-US" dirty="0"/>
              <a:t>server, IP address of its first-hop </a:t>
            </a:r>
            <a:r>
              <a:rPr lang="en-US" dirty="0" smtClean="0"/>
              <a:t>router.</a:t>
            </a:r>
            <a:endParaRPr lang="en-US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dirty="0"/>
          </a:p>
        </p:txBody>
      </p:sp>
      <p:sp>
        <p:nvSpPr>
          <p:cNvPr id="51223" name="Rectangle 15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034338" cy="969963"/>
          </a:xfrm>
          <a:noFill/>
        </p:spPr>
        <p:txBody>
          <a:bodyPr/>
          <a:lstStyle/>
          <a:p>
            <a:r>
              <a:rPr lang="en-US" sz="4000" u="none" dirty="0" smtClean="0"/>
              <a:t>DHCP: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130</a:t>
            </a:fld>
            <a:endParaRPr lang="en-US" dirty="0"/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64522" y="5810934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0188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4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4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649364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4" y="188640"/>
            <a:ext cx="8605714" cy="596900"/>
          </a:xfrm>
        </p:spPr>
        <p:txBody>
          <a:bodyPr/>
          <a:lstStyle/>
          <a:p>
            <a:r>
              <a:rPr lang="en-US" sz="3200" u="none" dirty="0" smtClean="0"/>
              <a:t>DHCP: </a:t>
            </a:r>
            <a:r>
              <a:rPr lang="en-US" sz="3200" dirty="0" err="1"/>
              <a:t>W</a:t>
            </a:r>
            <a:r>
              <a:rPr lang="en-US" sz="3200" u="none" dirty="0" err="1" smtClean="0"/>
              <a:t>ireshark</a:t>
            </a:r>
            <a:r>
              <a:rPr lang="en-US" sz="3200" u="none" dirty="0" smtClean="0"/>
              <a:t> </a:t>
            </a:r>
            <a:r>
              <a:rPr lang="en-US" sz="3200" dirty="0"/>
              <a:t>O</a:t>
            </a:r>
            <a:r>
              <a:rPr lang="en-US" sz="3200" u="none" dirty="0" smtClean="0"/>
              <a:t>utput </a:t>
            </a:r>
            <a:r>
              <a:rPr lang="en-US" sz="2800" u="none" dirty="0" smtClean="0"/>
              <a:t>(home LAN)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4570413" y="1305148"/>
            <a:ext cx="4492625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Message type: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Boot Reply (2)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Hardware type: Ethernet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Hardware address length: 6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Hops: 0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Transaction ID: 0x6b3a11b7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Seconds elapsed: 0</a:t>
            </a:r>
          </a:p>
          <a:p>
            <a:pPr algn="l">
              <a:lnSpc>
                <a:spcPct val="90000"/>
              </a:lnSpc>
            </a:pPr>
            <a:r>
              <a:rPr lang="en-US" sz="1200" dirty="0" err="1">
                <a:latin typeface="Arial" charset="0"/>
              </a:rPr>
              <a:t>Bootp</a:t>
            </a:r>
            <a:r>
              <a:rPr lang="en-US" sz="1200" dirty="0">
                <a:latin typeface="Arial" charset="0"/>
              </a:rPr>
              <a:t> flags: 0x0000 (Unicast)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Client IP address: 192.168.1.101 (192.168.1.101)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Your (client) IP address: 0.0.0.0 (0.0.0.0)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Next server IP address: 192.168.1.1 (192.168.1.1)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Relay agent IP address: 0.0.0.0 (0.0.0.0)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Client MAC address: Wistron_23:68:8a (00:16:d3:23:68:8a)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Server host name not given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Boot file name not given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Magic cookie: (OK)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Option: (t=53,l=1) DHCP Message Type = DHCP ACK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Option: (t=54,l=4) Server Identifier = 192.168.1.1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Option: (t=1,l=4) Subnet Mask = 255.255.255.0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Option: (t=3,l=4) Router = 192.168.1.1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Option: (6) Domain Name Server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     Length: 12; Value: 445747E2445749F244574092; 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      IP Address: 68.87.71.226;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      IP Address: 68.87.73.242; 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      IP Address: 68.87.64.146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Option: (t=15,l=20) Domain Name = "hsd1.ma.comcast.net."</a:t>
            </a:r>
          </a:p>
          <a:p>
            <a:pPr algn="l">
              <a:lnSpc>
                <a:spcPct val="90000"/>
              </a:lnSpc>
            </a:pPr>
            <a:endParaRPr lang="en-US" sz="1000" dirty="0">
              <a:latin typeface="Arial" charset="0"/>
            </a:endParaRPr>
          </a:p>
        </p:txBody>
      </p:sp>
      <p:sp>
        <p:nvSpPr>
          <p:cNvPr id="52230" name="Line 5"/>
          <p:cNvSpPr>
            <a:spLocks noChangeShapeType="1"/>
          </p:cNvSpPr>
          <p:nvPr/>
        </p:nvSpPr>
        <p:spPr bwMode="auto">
          <a:xfrm>
            <a:off x="4483100" y="949325"/>
            <a:ext cx="18604" cy="52879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7634288" y="492125"/>
            <a:ext cx="903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400">
                <a:solidFill>
                  <a:schemeClr val="accent2"/>
                </a:solidFill>
              </a:rPr>
              <a:t>reply</a:t>
            </a:r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107504" y="1306413"/>
            <a:ext cx="43942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Message type: </a:t>
            </a:r>
            <a:r>
              <a:rPr lang="en-US" sz="1200" b="1" u="sng" dirty="0">
                <a:solidFill>
                  <a:srgbClr val="FF0000"/>
                </a:solidFill>
                <a:latin typeface="Arial" charset="0"/>
              </a:rPr>
              <a:t>Boot Request (1)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Hardware type: Ethernet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Hardware address length: 6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Hops: 0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Transaction ID: 0x6b3a11b7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Seconds elapsed: 0</a:t>
            </a:r>
          </a:p>
          <a:p>
            <a:pPr algn="l">
              <a:lnSpc>
                <a:spcPct val="90000"/>
              </a:lnSpc>
            </a:pPr>
            <a:r>
              <a:rPr lang="en-US" sz="1200" dirty="0" err="1">
                <a:latin typeface="Arial" charset="0"/>
              </a:rPr>
              <a:t>Bootp</a:t>
            </a:r>
            <a:r>
              <a:rPr lang="en-US" sz="1200" dirty="0">
                <a:latin typeface="Arial" charset="0"/>
              </a:rPr>
              <a:t> flags: 0x0000 (Unicast)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Client IP address: 0.0.0.0 (0.0.0.0)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Your (client) IP address: 0.0.0.0 (0.0.0.0)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Next server IP address: 0.0.0.0 (0.0.0.0)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Relay agent IP address: 0.0.0.0 (0.0.0.0)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Client MAC address: Wistron_23:68:8a (00:16:d3:23:68:8a)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Server host name not given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Boot file name not given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Magic cookie: (OK)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Option: (t=53,l=1)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DHCP Message Type = DHCP Request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Option: (61) Client identifier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     Length: 7; Value: 010016D323688A; 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     Hardware type: Ethernet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     Client MAC address: Wistron_23:68:8a (00:16:d3:23:68:8a)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Option: (t=50,l=4) Requested IP Address = 192.168.1.101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Option: (t=12,l=5) Host Name = "nomad"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Option: (55) Parameter Request List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     Length: 11; Value: 010F03062C2E2F1F21F92B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    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1 = Subnet Mask; 15 = Domain Name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     3 = Router; 6 = Domain Name Server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     44 = NetBIOS over TCP/IP Name Server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     ……</a:t>
            </a:r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2796356" y="1340768"/>
            <a:ext cx="1271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</a:rPr>
              <a:t>request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814669" y="1264568"/>
            <a:ext cx="910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400" dirty="0" smtClean="0">
                <a:solidFill>
                  <a:schemeClr val="accent2"/>
                </a:solidFill>
              </a:rPr>
              <a:t>reply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131</a:t>
            </a:fld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0922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What’s inside a router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132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4945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554038 w 2355"/>
              <a:gd name="T1" fmla="*/ 1208087 h 1699"/>
              <a:gd name="T2" fmla="*/ 2620963 w 2355"/>
              <a:gd name="T3" fmla="*/ 1162050 h 1699"/>
              <a:gd name="T4" fmla="*/ 2814638 w 2355"/>
              <a:gd name="T5" fmla="*/ 365125 h 1699"/>
              <a:gd name="T6" fmla="*/ 3221038 w 2355"/>
              <a:gd name="T7" fmla="*/ 12700 h 1699"/>
              <a:gd name="T8" fmla="*/ 3598863 w 2355"/>
              <a:gd name="T9" fmla="*/ 290512 h 1699"/>
              <a:gd name="T10" fmla="*/ 3738563 w 2355"/>
              <a:gd name="T11" fmla="*/ 1495425 h 1699"/>
              <a:gd name="T12" fmla="*/ 3598863 w 2355"/>
              <a:gd name="T13" fmla="*/ 2527300 h 1699"/>
              <a:gd name="T14" fmla="*/ 2921000 w 2355"/>
              <a:gd name="T15" fmla="*/ 2517775 h 1699"/>
              <a:gd name="T16" fmla="*/ 2651125 w 2355"/>
              <a:gd name="T17" fmla="*/ 1627187 h 1699"/>
              <a:gd name="T18" fmla="*/ 349250 w 2355"/>
              <a:gd name="T19" fmla="*/ 1465262 h 1699"/>
              <a:gd name="T20" fmla="*/ 554038 w 2355"/>
              <a:gd name="T21" fmla="*/ 120808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9020424" cy="1143000"/>
          </a:xfrm>
        </p:spPr>
        <p:txBody>
          <a:bodyPr/>
          <a:lstStyle/>
          <a:p>
            <a:r>
              <a:rPr lang="en-US" sz="4000" dirty="0" smtClean="0"/>
              <a:t>NAT: Network Address Translation</a:t>
            </a:r>
          </a:p>
        </p:txBody>
      </p:sp>
      <p:sp>
        <p:nvSpPr>
          <p:cNvPr id="57350" name="Freeform 4"/>
          <p:cNvSpPr>
            <a:spLocks/>
          </p:cNvSpPr>
          <p:nvPr/>
        </p:nvSpPr>
        <p:spPr bwMode="auto">
          <a:xfrm>
            <a:off x="0" y="2638425"/>
            <a:ext cx="3825875" cy="1355725"/>
          </a:xfrm>
          <a:custGeom>
            <a:avLst/>
            <a:gdLst>
              <a:gd name="T0" fmla="*/ 3183452 w 2269"/>
              <a:gd name="T1" fmla="*/ 452438 h 854"/>
              <a:gd name="T2" fmla="*/ 704811 w 2269"/>
              <a:gd name="T3" fmla="*/ 449263 h 854"/>
              <a:gd name="T4" fmla="*/ 101169 w 2269"/>
              <a:gd name="T5" fmla="*/ 131763 h 854"/>
              <a:gd name="T6" fmla="*/ 101169 w 2269"/>
              <a:gd name="T7" fmla="*/ 1239838 h 854"/>
              <a:gd name="T8" fmla="*/ 630620 w 2269"/>
              <a:gd name="T9" fmla="*/ 823913 h 854"/>
              <a:gd name="T10" fmla="*/ 3400965 w 2269"/>
              <a:gd name="T11" fmla="*/ 709613 h 854"/>
              <a:gd name="T12" fmla="*/ 3183452 w 2269"/>
              <a:gd name="T13" fmla="*/ 452438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351" name="Object 5"/>
          <p:cNvGraphicFramePr>
            <a:graphicFrameLocks noChangeAspect="1"/>
          </p:cNvGraphicFramePr>
          <p:nvPr/>
        </p:nvGraphicFramePr>
        <p:xfrm>
          <a:off x="7181850" y="2182813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1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2182813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6"/>
          <p:cNvGraphicFramePr>
            <a:graphicFrameLocks noChangeAspect="1"/>
          </p:cNvGraphicFramePr>
          <p:nvPr/>
        </p:nvGraphicFramePr>
        <p:xfrm>
          <a:off x="7231063" y="297180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2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3" y="2971800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7"/>
          <p:cNvGraphicFramePr>
            <a:graphicFrameLocks noChangeAspect="1"/>
          </p:cNvGraphicFramePr>
          <p:nvPr/>
        </p:nvGraphicFramePr>
        <p:xfrm>
          <a:off x="7202488" y="3736975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3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8" y="3736975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4" name="Line 8"/>
          <p:cNvSpPr>
            <a:spLocks noChangeShapeType="1"/>
          </p:cNvSpPr>
          <p:nvPr/>
        </p:nvSpPr>
        <p:spPr bwMode="auto">
          <a:xfrm>
            <a:off x="4267200" y="31940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5" name="Line 9"/>
          <p:cNvSpPr>
            <a:spLocks noChangeShapeType="1"/>
          </p:cNvSpPr>
          <p:nvPr/>
        </p:nvSpPr>
        <p:spPr bwMode="auto">
          <a:xfrm flipH="1">
            <a:off x="7102475" y="245110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6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7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8" name="Text Box 12"/>
          <p:cNvSpPr txBox="1">
            <a:spLocks noChangeArrowheads="1"/>
          </p:cNvSpPr>
          <p:nvPr/>
        </p:nvSpPr>
        <p:spPr bwMode="auto">
          <a:xfrm>
            <a:off x="7732713" y="218122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57359" name="Text Box 13"/>
          <p:cNvSpPr txBox="1">
            <a:spLocks noChangeArrowheads="1"/>
          </p:cNvSpPr>
          <p:nvPr/>
        </p:nvSpPr>
        <p:spPr bwMode="auto">
          <a:xfrm>
            <a:off x="7859713" y="29495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10.0.0.2</a:t>
            </a:r>
          </a:p>
        </p:txBody>
      </p:sp>
      <p:sp>
        <p:nvSpPr>
          <p:cNvPr id="57360" name="Text Box 14"/>
          <p:cNvSpPr txBox="1">
            <a:spLocks noChangeArrowheads="1"/>
          </p:cNvSpPr>
          <p:nvPr/>
        </p:nvSpPr>
        <p:spPr bwMode="auto">
          <a:xfrm>
            <a:off x="7821613" y="384492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10.0.0.3</a:t>
            </a:r>
          </a:p>
        </p:txBody>
      </p:sp>
      <p:sp>
        <p:nvSpPr>
          <p:cNvPr id="57361" name="Text Box 15"/>
          <p:cNvSpPr txBox="1">
            <a:spLocks noChangeArrowheads="1"/>
          </p:cNvSpPr>
          <p:nvPr/>
        </p:nvSpPr>
        <p:spPr bwMode="auto">
          <a:xfrm>
            <a:off x="4217988" y="27717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57362" name="Line 16"/>
          <p:cNvSpPr>
            <a:spLocks noChangeShapeType="1"/>
          </p:cNvSpPr>
          <p:nvPr/>
        </p:nvSpPr>
        <p:spPr bwMode="auto">
          <a:xfrm flipH="1">
            <a:off x="4341813" y="302260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63" name="Text Box 17"/>
          <p:cNvSpPr txBox="1">
            <a:spLocks noChangeArrowheads="1"/>
          </p:cNvSpPr>
          <p:nvPr/>
        </p:nvSpPr>
        <p:spPr bwMode="auto">
          <a:xfrm>
            <a:off x="2379663" y="332898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138.76.29.7</a:t>
            </a:r>
          </a:p>
        </p:txBody>
      </p:sp>
      <p:sp>
        <p:nvSpPr>
          <p:cNvPr id="57364" name="Line 18"/>
          <p:cNvSpPr>
            <a:spLocks noChangeShapeType="1"/>
          </p:cNvSpPr>
          <p:nvPr/>
        </p:nvSpPr>
        <p:spPr bwMode="auto">
          <a:xfrm flipH="1">
            <a:off x="3602038" y="32607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7365" name="Group 19"/>
          <p:cNvGrpSpPr>
            <a:grpSpLocks/>
          </p:cNvGrpSpPr>
          <p:nvPr/>
        </p:nvGrpSpPr>
        <p:grpSpPr bwMode="auto">
          <a:xfrm>
            <a:off x="3746500" y="3054350"/>
            <a:ext cx="555625" cy="307975"/>
            <a:chOff x="3600" y="219"/>
            <a:chExt cx="360" cy="175"/>
          </a:xfrm>
        </p:grpSpPr>
        <p:sp>
          <p:nvSpPr>
            <p:cNvPr id="57378" name="Oval 2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9" name="Line 2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0" name="Line 2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1" name="Rectangle 2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382" name="Oval 2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83" name="Group 2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7388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9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0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384" name="Group 2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7385" name="Line 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6" name="Line 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7" name="Line 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7366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67" name="Text Box 81"/>
          <p:cNvSpPr txBox="1">
            <a:spLocks noChangeArrowheads="1"/>
          </p:cNvSpPr>
          <p:nvPr/>
        </p:nvSpPr>
        <p:spPr bwMode="auto">
          <a:xfrm>
            <a:off x="4691063" y="1412776"/>
            <a:ext cx="23320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dirty="0"/>
              <a:t>local network</a:t>
            </a:r>
          </a:p>
          <a:p>
            <a:pPr algn="ctr"/>
            <a:r>
              <a:rPr lang="en-US" dirty="0"/>
              <a:t>(e.g., home network)</a:t>
            </a:r>
          </a:p>
          <a:p>
            <a:pPr algn="ctr"/>
            <a:r>
              <a:rPr lang="en-US" dirty="0"/>
              <a:t>10.0.0/24</a:t>
            </a:r>
          </a:p>
        </p:txBody>
      </p:sp>
      <p:sp>
        <p:nvSpPr>
          <p:cNvPr id="57368" name="Line 82"/>
          <p:cNvSpPr>
            <a:spLocks noChangeShapeType="1"/>
          </p:cNvSpPr>
          <p:nvPr/>
        </p:nvSpPr>
        <p:spPr bwMode="auto">
          <a:xfrm>
            <a:off x="6985000" y="1772816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69" name="Line 83"/>
          <p:cNvSpPr>
            <a:spLocks noChangeShapeType="1"/>
          </p:cNvSpPr>
          <p:nvPr/>
        </p:nvSpPr>
        <p:spPr bwMode="auto">
          <a:xfrm>
            <a:off x="4033838" y="1484784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0" name="Line 84"/>
          <p:cNvSpPr>
            <a:spLocks noChangeShapeType="1"/>
          </p:cNvSpPr>
          <p:nvPr/>
        </p:nvSpPr>
        <p:spPr bwMode="auto">
          <a:xfrm flipH="1" flipV="1">
            <a:off x="4152415" y="1760538"/>
            <a:ext cx="707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1" name="Line 86"/>
          <p:cNvSpPr>
            <a:spLocks noChangeShapeType="1"/>
          </p:cNvSpPr>
          <p:nvPr/>
        </p:nvSpPr>
        <p:spPr bwMode="auto">
          <a:xfrm>
            <a:off x="2830512" y="1900238"/>
            <a:ext cx="113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2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0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3" name="Text Box 88"/>
          <p:cNvSpPr txBox="1">
            <a:spLocks noChangeArrowheads="1"/>
          </p:cNvSpPr>
          <p:nvPr/>
        </p:nvSpPr>
        <p:spPr bwMode="auto">
          <a:xfrm>
            <a:off x="1647850" y="1556792"/>
            <a:ext cx="112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dirty="0"/>
              <a:t>rest of</a:t>
            </a:r>
          </a:p>
          <a:p>
            <a:pPr algn="ctr"/>
            <a:r>
              <a:rPr lang="en-US" dirty="0"/>
              <a:t>Internet</a:t>
            </a:r>
          </a:p>
        </p:txBody>
      </p:sp>
      <p:sp>
        <p:nvSpPr>
          <p:cNvPr id="57374" name="Line 89"/>
          <p:cNvSpPr>
            <a:spLocks noChangeShapeType="1"/>
          </p:cNvSpPr>
          <p:nvPr/>
        </p:nvSpPr>
        <p:spPr bwMode="auto">
          <a:xfrm flipH="1" flipV="1">
            <a:off x="2819400" y="3644900"/>
            <a:ext cx="11113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5" name="Text Box 90"/>
          <p:cNvSpPr txBox="1">
            <a:spLocks noChangeArrowheads="1"/>
          </p:cNvSpPr>
          <p:nvPr/>
        </p:nvSpPr>
        <p:spPr bwMode="auto">
          <a:xfrm>
            <a:off x="4429262" y="4414838"/>
            <a:ext cx="371447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2000" dirty="0"/>
              <a:t>Datagrams with source or </a:t>
            </a:r>
          </a:p>
          <a:p>
            <a:pPr algn="ctr"/>
            <a:r>
              <a:rPr lang="en-US" sz="2000" dirty="0"/>
              <a:t>destination in this network</a:t>
            </a:r>
          </a:p>
          <a:p>
            <a:pPr algn="ctr"/>
            <a:r>
              <a:rPr lang="en-US" sz="2000" dirty="0"/>
              <a:t>have 10.0.0/24 address for </a:t>
            </a:r>
          </a:p>
          <a:p>
            <a:pPr algn="ctr"/>
            <a:r>
              <a:rPr lang="en-US" sz="2000" dirty="0"/>
              <a:t>source, destination (as usual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sp>
        <p:nvSpPr>
          <p:cNvPr id="57376" name="Line 91"/>
          <p:cNvSpPr>
            <a:spLocks noChangeShapeType="1"/>
          </p:cNvSpPr>
          <p:nvPr/>
        </p:nvSpPr>
        <p:spPr bwMode="auto">
          <a:xfrm flipH="1" flipV="1">
            <a:off x="5838825" y="3451225"/>
            <a:ext cx="11113" cy="99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7" name="Text Box 92"/>
          <p:cNvSpPr txBox="1">
            <a:spLocks noChangeArrowheads="1"/>
          </p:cNvSpPr>
          <p:nvPr/>
        </p:nvSpPr>
        <p:spPr bwMode="auto">
          <a:xfrm>
            <a:off x="0" y="4424363"/>
            <a:ext cx="44989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800000"/>
                </a:solidFill>
              </a:rPr>
              <a:t>All </a:t>
            </a:r>
            <a:r>
              <a:rPr lang="en-US" sz="2000" dirty="0"/>
              <a:t>datagrams </a:t>
            </a:r>
            <a:r>
              <a:rPr lang="en-US" sz="2000" b="1" dirty="0">
                <a:solidFill>
                  <a:srgbClr val="800000"/>
                </a:solidFill>
              </a:rPr>
              <a:t>leaving</a:t>
            </a:r>
            <a:r>
              <a:rPr lang="en-US" sz="2000" dirty="0"/>
              <a:t> local</a:t>
            </a:r>
          </a:p>
          <a:p>
            <a:pPr algn="ctr"/>
            <a:r>
              <a:rPr lang="en-US" sz="2000" dirty="0"/>
              <a:t>network </a:t>
            </a:r>
            <a:r>
              <a:rPr lang="en-US" sz="2000" dirty="0" smtClean="0"/>
              <a:t>have the </a:t>
            </a:r>
            <a:r>
              <a:rPr lang="en-US" sz="2000" b="1" dirty="0">
                <a:solidFill>
                  <a:srgbClr val="800000"/>
                </a:solidFill>
              </a:rPr>
              <a:t>same</a:t>
            </a:r>
            <a:r>
              <a:rPr lang="en-US" sz="2000" dirty="0"/>
              <a:t> single source NAT IP address: 138.76.29.7,</a:t>
            </a:r>
          </a:p>
          <a:p>
            <a:pPr algn="ctr"/>
            <a:r>
              <a:rPr lang="en-US" sz="2000" dirty="0"/>
              <a:t>w</a:t>
            </a:r>
            <a:r>
              <a:rPr lang="en-US" sz="2000" dirty="0" smtClean="0"/>
              <a:t>ith different </a:t>
            </a:r>
            <a:r>
              <a:rPr lang="en-US" sz="2000" dirty="0"/>
              <a:t>source port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133</a:t>
            </a:fld>
            <a:endParaRPr lang="en-US" dirty="0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8316416" y="5767388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40564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4744"/>
            <a:ext cx="8575675" cy="46482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Motivation: </a:t>
            </a:r>
            <a:r>
              <a:rPr lang="en-US" sz="2400" dirty="0" smtClean="0"/>
              <a:t>local network uses just one IP address as far as outside world is concerned:</a:t>
            </a:r>
          </a:p>
          <a:p>
            <a:pPr lvl="1"/>
            <a:r>
              <a:rPr lang="en-US" dirty="0" smtClean="0"/>
              <a:t>range of addresses not needed from ISP:  just one IP address for all devices.</a:t>
            </a:r>
          </a:p>
          <a:p>
            <a:pPr lvl="1"/>
            <a:r>
              <a:rPr lang="en-US" dirty="0" smtClean="0"/>
              <a:t>can change addresses of devices in local network without notifying outside world.</a:t>
            </a:r>
          </a:p>
          <a:p>
            <a:pPr lvl="1"/>
            <a:r>
              <a:rPr lang="en-US" dirty="0" smtClean="0"/>
              <a:t>can change ISP without changing addresses of devices in local network.</a:t>
            </a:r>
          </a:p>
          <a:p>
            <a:pPr lvl="1"/>
            <a:r>
              <a:rPr lang="en-US" dirty="0" smtClean="0"/>
              <a:t>devices inside local net not explicitly addressable, visible by outside world (a security plus).</a:t>
            </a:r>
          </a:p>
          <a:p>
            <a:pPr>
              <a:buFont typeface="ZapfDingbats" pitchFamily="82" charset="2"/>
              <a:buNone/>
            </a:pPr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88080" y="0"/>
            <a:ext cx="9020424" cy="104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4000" dirty="0" smtClean="0"/>
              <a:t>NAT: Network Address Translation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4744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Implementation:</a:t>
            </a:r>
            <a:r>
              <a:rPr lang="en-US" sz="2400" dirty="0" smtClean="0"/>
              <a:t> NAT router must: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outgoing datagrams: replace </a:t>
            </a:r>
            <a:r>
              <a:rPr lang="en-US" sz="2400" dirty="0" smtClean="0"/>
              <a:t>(source IP address, port #) of every outgoing datagram to (NAT IP address, new port #)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dirty="0" smtClean="0"/>
              <a:t>. . . remote clients/servers will respond using (NAT IP address, new port #) as destination address.</a:t>
            </a:r>
            <a:br>
              <a:rPr lang="en-US" dirty="0" smtClean="0"/>
            </a:b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remember (in NAT translation table) </a:t>
            </a:r>
            <a:r>
              <a:rPr lang="en-US" sz="2400" dirty="0" smtClean="0"/>
              <a:t>every (source IP address, port #)  to (NAT IP address, new port #) translation pair.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incoming datagrams: replace </a:t>
            </a:r>
            <a:r>
              <a:rPr lang="en-US" sz="2400" dirty="0" smtClean="0"/>
              <a:t>(NAT IP address, new port #) in </a:t>
            </a:r>
            <a:r>
              <a:rPr lang="en-US" sz="2400" dirty="0" err="1" smtClean="0"/>
              <a:t>dest</a:t>
            </a:r>
            <a:r>
              <a:rPr lang="en-US" sz="2400" dirty="0" smtClean="0"/>
              <a:t> fields of every incoming datagram with corresponding (source IP address, port #) stored in NAT table.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88080" y="0"/>
            <a:ext cx="9020424" cy="104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4000" dirty="0" smtClean="0"/>
              <a:t>NAT: Network Address Translation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3402727 w 2269"/>
              <a:gd name="T1" fmla="*/ 452438 h 854"/>
              <a:gd name="T2" fmla="*/ 753358 w 2269"/>
              <a:gd name="T3" fmla="*/ 449263 h 854"/>
              <a:gd name="T4" fmla="*/ 108138 w 2269"/>
              <a:gd name="T5" fmla="*/ 131763 h 854"/>
              <a:gd name="T6" fmla="*/ 108138 w 2269"/>
              <a:gd name="T7" fmla="*/ 1239838 h 854"/>
              <a:gd name="T8" fmla="*/ 674057 w 2269"/>
              <a:gd name="T9" fmla="*/ 823913 h 854"/>
              <a:gd name="T10" fmla="*/ 3635222 w 2269"/>
              <a:gd name="T11" fmla="*/ 709613 h 854"/>
              <a:gd name="T12" fmla="*/ 3402727 w 2269"/>
              <a:gd name="T13" fmla="*/ 452438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NAT: Network Address Translation</a:t>
            </a:r>
          </a:p>
        </p:txBody>
      </p:sp>
      <p:sp>
        <p:nvSpPr>
          <p:cNvPr id="60422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554037 w 2355"/>
              <a:gd name="T1" fmla="*/ 1208087 h 1699"/>
              <a:gd name="T2" fmla="*/ 2620962 w 2355"/>
              <a:gd name="T3" fmla="*/ 1162050 h 1699"/>
              <a:gd name="T4" fmla="*/ 2814637 w 2355"/>
              <a:gd name="T5" fmla="*/ 365125 h 1699"/>
              <a:gd name="T6" fmla="*/ 3221037 w 2355"/>
              <a:gd name="T7" fmla="*/ 12700 h 1699"/>
              <a:gd name="T8" fmla="*/ 3598862 w 2355"/>
              <a:gd name="T9" fmla="*/ 290512 h 1699"/>
              <a:gd name="T10" fmla="*/ 3738562 w 2355"/>
              <a:gd name="T11" fmla="*/ 1495425 h 1699"/>
              <a:gd name="T12" fmla="*/ 3598862 w 2355"/>
              <a:gd name="T13" fmla="*/ 2527300 h 1699"/>
              <a:gd name="T14" fmla="*/ 2921000 w 2355"/>
              <a:gd name="T15" fmla="*/ 2517775 h 1699"/>
              <a:gd name="T16" fmla="*/ 2651125 w 2355"/>
              <a:gd name="T17" fmla="*/ 1627187 h 1699"/>
              <a:gd name="T18" fmla="*/ 349250 w 2355"/>
              <a:gd name="T19" fmla="*/ 1465262 h 1699"/>
              <a:gd name="T20" fmla="*/ 554037 w 2355"/>
              <a:gd name="T21" fmla="*/ 120808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423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7497763" y="3233738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5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3" y="3233738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30"/>
          <p:cNvGraphicFramePr>
            <a:graphicFrameLocks noChangeAspect="1"/>
          </p:cNvGraphicFramePr>
          <p:nvPr/>
        </p:nvGraphicFramePr>
        <p:xfrm>
          <a:off x="7546975" y="4022725"/>
          <a:ext cx="57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6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4022725"/>
                        <a:ext cx="5794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31"/>
          <p:cNvGraphicFramePr>
            <a:graphicFrameLocks noChangeAspect="1"/>
          </p:cNvGraphicFramePr>
          <p:nvPr/>
        </p:nvGraphicFramePr>
        <p:xfrm>
          <a:off x="7518400" y="478790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7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478790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6" name="Line 32"/>
          <p:cNvSpPr>
            <a:spLocks noChangeShapeType="1"/>
          </p:cNvSpPr>
          <p:nvPr/>
        </p:nvSpPr>
        <p:spPr bwMode="auto">
          <a:xfrm>
            <a:off x="4583113" y="424497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7" name="Line 33"/>
          <p:cNvSpPr>
            <a:spLocks noChangeShapeType="1"/>
          </p:cNvSpPr>
          <p:nvPr/>
        </p:nvSpPr>
        <p:spPr bwMode="auto">
          <a:xfrm flipH="1">
            <a:off x="7418388" y="3502025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8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9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30" name="Text Box 36"/>
          <p:cNvSpPr txBox="1">
            <a:spLocks noChangeArrowheads="1"/>
          </p:cNvSpPr>
          <p:nvPr/>
        </p:nvSpPr>
        <p:spPr bwMode="auto">
          <a:xfrm>
            <a:off x="8048625" y="3232150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60431" name="Text Box 37"/>
          <p:cNvSpPr txBox="1">
            <a:spLocks noChangeArrowheads="1"/>
          </p:cNvSpPr>
          <p:nvPr/>
        </p:nvSpPr>
        <p:spPr bwMode="auto">
          <a:xfrm>
            <a:off x="8175625" y="40005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10.0.0.2</a:t>
            </a:r>
          </a:p>
        </p:txBody>
      </p:sp>
      <p:sp>
        <p:nvSpPr>
          <p:cNvPr id="60432" name="Text Box 38"/>
          <p:cNvSpPr txBox="1">
            <a:spLocks noChangeArrowheads="1"/>
          </p:cNvSpPr>
          <p:nvPr/>
        </p:nvSpPr>
        <p:spPr bwMode="auto">
          <a:xfrm>
            <a:off x="8137525" y="489585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10.0.0.3</a:t>
            </a:r>
          </a:p>
        </p:txBody>
      </p:sp>
      <p:grpSp>
        <p:nvGrpSpPr>
          <p:cNvPr id="233560" name="Group 88"/>
          <p:cNvGrpSpPr>
            <a:grpSpLocks/>
          </p:cNvGrpSpPr>
          <p:nvPr/>
        </p:nvGrpSpPr>
        <p:grpSpPr bwMode="auto">
          <a:xfrm>
            <a:off x="5635625" y="2860675"/>
            <a:ext cx="1871663" cy="1039813"/>
            <a:chOff x="3550" y="2055"/>
            <a:chExt cx="1179" cy="655"/>
          </a:xfrm>
        </p:grpSpPr>
        <p:grpSp>
          <p:nvGrpSpPr>
            <p:cNvPr id="60516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60521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22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1200" dirty="0"/>
                  <a:t>S: 10.0.0.1, 3345</a:t>
                </a:r>
              </a:p>
              <a:p>
                <a:r>
                  <a:rPr lang="en-US" sz="1200" dirty="0"/>
                  <a:t>D: 128.119.40.186, 80</a:t>
                </a:r>
              </a:p>
            </p:txBody>
          </p:sp>
          <p:grpSp>
            <p:nvGrpSpPr>
              <p:cNvPr id="60523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60528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529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530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0524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60525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526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527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0517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342 h 264"/>
                <a:gd name="T2" fmla="*/ 564 w 417"/>
                <a:gd name="T3" fmla="*/ 342 h 264"/>
                <a:gd name="T4" fmla="*/ 564 w 417"/>
                <a:gd name="T5" fmla="*/ 0 h 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0518" name="Group 87"/>
            <p:cNvGrpSpPr>
              <a:grpSpLocks/>
            </p:cNvGrpSpPr>
            <p:nvPr/>
          </p:nvGrpSpPr>
          <p:grpSpPr bwMode="auto">
            <a:xfrm>
              <a:off x="4032" y="2419"/>
              <a:ext cx="218" cy="291"/>
              <a:chOff x="5140" y="403"/>
              <a:chExt cx="218" cy="291"/>
            </a:xfrm>
          </p:grpSpPr>
          <p:sp>
            <p:nvSpPr>
              <p:cNvPr id="60519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20" name="Text Box 52"/>
              <p:cNvSpPr txBox="1">
                <a:spLocks noChangeArrowheads="1"/>
              </p:cNvSpPr>
              <p:nvPr/>
            </p:nvSpPr>
            <p:spPr bwMode="auto">
              <a:xfrm>
                <a:off x="5143" y="403"/>
                <a:ext cx="20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dirty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</p:grpSp>
      <p:sp>
        <p:nvSpPr>
          <p:cNvPr id="60434" name="Text Box 54"/>
          <p:cNvSpPr txBox="1">
            <a:spLocks noChangeArrowheads="1"/>
          </p:cNvSpPr>
          <p:nvPr/>
        </p:nvSpPr>
        <p:spPr bwMode="auto">
          <a:xfrm>
            <a:off x="4533900" y="38227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60435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36" name="Text Box 56"/>
          <p:cNvSpPr txBox="1">
            <a:spLocks noChangeArrowheads="1"/>
          </p:cNvSpPr>
          <p:nvPr/>
        </p:nvSpPr>
        <p:spPr bwMode="auto">
          <a:xfrm>
            <a:off x="2695575" y="4379913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138.76.29.7</a:t>
            </a:r>
          </a:p>
        </p:txBody>
      </p:sp>
      <p:sp>
        <p:nvSpPr>
          <p:cNvPr id="60437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3531" name="Group 59"/>
          <p:cNvGrpSpPr>
            <a:grpSpLocks/>
          </p:cNvGrpSpPr>
          <p:nvPr/>
        </p:nvGrpSpPr>
        <p:grpSpPr bwMode="auto">
          <a:xfrm>
            <a:off x="6469063" y="1541463"/>
            <a:ext cx="2503487" cy="1417637"/>
            <a:chOff x="3944" y="971"/>
            <a:chExt cx="1577" cy="893"/>
          </a:xfrm>
        </p:grpSpPr>
        <p:sp>
          <p:nvSpPr>
            <p:cNvPr id="60514" name="Text Box 53"/>
            <p:cNvSpPr txBox="1">
              <a:spLocks noChangeArrowheads="1"/>
            </p:cNvSpPr>
            <p:nvPr/>
          </p:nvSpPr>
          <p:spPr bwMode="auto">
            <a:xfrm>
              <a:off x="4121" y="971"/>
              <a:ext cx="140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US" sz="1800" u="sng" dirty="0">
                  <a:solidFill>
                    <a:srgbClr val="800000"/>
                  </a:solidFill>
                </a:rPr>
                <a:t>1:</a:t>
              </a:r>
              <a:r>
                <a:rPr lang="en-US" sz="1800" dirty="0">
                  <a:solidFill>
                    <a:srgbClr val="800000"/>
                  </a:solidFill>
                </a:rPr>
                <a:t> host 10.0.0.1 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sends datagram to 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128.119.40.186, 80</a:t>
              </a:r>
            </a:p>
          </p:txBody>
        </p:sp>
        <p:sp>
          <p:nvSpPr>
            <p:cNvPr id="60515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439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101600 h 965"/>
              <a:gd name="T2" fmla="*/ 3733800 w 2433"/>
              <a:gd name="T3" fmla="*/ 101600 h 965"/>
              <a:gd name="T4" fmla="*/ 2603500 w 2433"/>
              <a:gd name="T5" fmla="*/ 714375 h 965"/>
              <a:gd name="T6" fmla="*/ 2076450 w 2433"/>
              <a:gd name="T7" fmla="*/ 1531937 h 965"/>
              <a:gd name="T8" fmla="*/ 1839912 w 2433"/>
              <a:gd name="T9" fmla="*/ 1531937 h 965"/>
              <a:gd name="T10" fmla="*/ 1301750 w 2433"/>
              <a:gd name="T11" fmla="*/ 628650 h 965"/>
              <a:gd name="T12" fmla="*/ 0 w 2433"/>
              <a:gd name="T13" fmla="*/ 101600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40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Text Box 60"/>
          <p:cNvSpPr txBox="1">
            <a:spLocks noChangeArrowheads="1"/>
          </p:cNvSpPr>
          <p:nvPr/>
        </p:nvSpPr>
        <p:spPr bwMode="auto">
          <a:xfrm>
            <a:off x="2260600" y="1423988"/>
            <a:ext cx="3929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1800" dirty="0"/>
              <a:t>NAT translation table</a:t>
            </a:r>
          </a:p>
          <a:p>
            <a:pPr algn="ctr"/>
            <a:r>
              <a:rPr lang="en-US" sz="1800" dirty="0"/>
              <a:t>WAN side </a:t>
            </a:r>
            <a:r>
              <a:rPr lang="en-US" sz="1800" dirty="0" err="1"/>
              <a:t>addr</a:t>
            </a:r>
            <a:r>
              <a:rPr lang="en-US" sz="1800" dirty="0"/>
              <a:t>        LAN side </a:t>
            </a:r>
            <a:r>
              <a:rPr lang="en-US" sz="1800" dirty="0" err="1"/>
              <a:t>addr</a:t>
            </a:r>
            <a:endParaRPr lang="en-US" sz="1800" dirty="0"/>
          </a:p>
        </p:txBody>
      </p:sp>
      <p:sp>
        <p:nvSpPr>
          <p:cNvPr id="60442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43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44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0445" name="Group 10"/>
          <p:cNvGrpSpPr>
            <a:grpSpLocks/>
          </p:cNvGrpSpPr>
          <p:nvPr/>
        </p:nvGrpSpPr>
        <p:grpSpPr bwMode="auto">
          <a:xfrm>
            <a:off x="4062413" y="4105275"/>
            <a:ext cx="555625" cy="307975"/>
            <a:chOff x="3600" y="219"/>
            <a:chExt cx="360" cy="175"/>
          </a:xfrm>
        </p:grpSpPr>
        <p:sp>
          <p:nvSpPr>
            <p:cNvPr id="60501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2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3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4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505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506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511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2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3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507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508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9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0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1871484" y="2049463"/>
            <a:ext cx="476444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1800" dirty="0">
                <a:solidFill>
                  <a:srgbClr val="800000"/>
                </a:solidFill>
              </a:rPr>
              <a:t>138.76.29.7, 5001   </a:t>
            </a:r>
            <a:r>
              <a:rPr lang="en-US" sz="1800" dirty="0" smtClean="0">
                <a:solidFill>
                  <a:srgbClr val="800000"/>
                </a:solidFill>
              </a:rPr>
              <a:t>10.0.0.1, 3345</a:t>
            </a:r>
            <a:endParaRPr lang="en-US" sz="1800" dirty="0">
              <a:solidFill>
                <a:srgbClr val="800000"/>
              </a:solidFill>
            </a:endParaRPr>
          </a:p>
          <a:p>
            <a:pPr algn="ctr"/>
            <a:r>
              <a:rPr lang="en-US" dirty="0"/>
              <a:t>……                                         ……</a:t>
            </a:r>
          </a:p>
        </p:txBody>
      </p:sp>
      <p:grpSp>
        <p:nvGrpSpPr>
          <p:cNvPr id="233607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60487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8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10.0.0.1, 3345</a:t>
              </a:r>
            </a:p>
            <a:p>
              <a:endParaRPr lang="en-US" sz="1200"/>
            </a:p>
          </p:txBody>
        </p:sp>
        <p:grpSp>
          <p:nvGrpSpPr>
            <p:cNvPr id="60489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60498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99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500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0490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60495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96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97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0491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0492" name="Group 102"/>
            <p:cNvGrpSpPr>
              <a:grpSpLocks/>
            </p:cNvGrpSpPr>
            <p:nvPr/>
          </p:nvGrpSpPr>
          <p:grpSpPr bwMode="auto">
            <a:xfrm>
              <a:off x="4239" y="3064"/>
              <a:ext cx="234" cy="291"/>
              <a:chOff x="5139" y="403"/>
              <a:chExt cx="234" cy="291"/>
            </a:xfrm>
          </p:grpSpPr>
          <p:sp>
            <p:nvSpPr>
              <p:cNvPr id="60493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4" name="Text Box 104"/>
              <p:cNvSpPr txBox="1">
                <a:spLocks noChangeArrowheads="1"/>
              </p:cNvSpPr>
              <p:nvPr/>
            </p:nvSpPr>
            <p:spPr bwMode="auto">
              <a:xfrm>
                <a:off x="5139" y="403"/>
                <a:ext cx="2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dirty="0">
                    <a:solidFill>
                      <a:srgbClr val="80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33580" name="Group 108"/>
          <p:cNvGrpSpPr>
            <a:grpSpLocks/>
          </p:cNvGrpSpPr>
          <p:nvPr/>
        </p:nvGrpSpPr>
        <p:grpSpPr bwMode="auto">
          <a:xfrm>
            <a:off x="1531938" y="3641725"/>
            <a:ext cx="2497137" cy="566738"/>
            <a:chOff x="1026" y="3559"/>
            <a:chExt cx="1573" cy="357"/>
          </a:xfrm>
        </p:grpSpPr>
        <p:grpSp>
          <p:nvGrpSpPr>
            <p:cNvPr id="60472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60477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8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1200"/>
                  <a:t>S: 138.76.29.7, 5001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60479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60484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485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486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0480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60481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482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483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0473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0474" name="Group 105"/>
            <p:cNvGrpSpPr>
              <a:grpSpLocks/>
            </p:cNvGrpSpPr>
            <p:nvPr/>
          </p:nvGrpSpPr>
          <p:grpSpPr bwMode="auto">
            <a:xfrm>
              <a:off x="1142" y="3616"/>
              <a:ext cx="234" cy="291"/>
              <a:chOff x="5139" y="403"/>
              <a:chExt cx="234" cy="291"/>
            </a:xfrm>
          </p:grpSpPr>
          <p:sp>
            <p:nvSpPr>
              <p:cNvPr id="60475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6" name="Text Box 107"/>
              <p:cNvSpPr txBox="1">
                <a:spLocks noChangeArrowheads="1"/>
              </p:cNvSpPr>
              <p:nvPr/>
            </p:nvSpPr>
            <p:spPr bwMode="auto">
              <a:xfrm>
                <a:off x="5139" y="403"/>
                <a:ext cx="2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dirty="0">
                    <a:solidFill>
                      <a:srgbClr val="80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3584" name="Group 112"/>
          <p:cNvGrpSpPr>
            <a:grpSpLocks/>
          </p:cNvGrpSpPr>
          <p:nvPr/>
        </p:nvGrpSpPr>
        <p:grpSpPr bwMode="auto">
          <a:xfrm>
            <a:off x="0" y="1643063"/>
            <a:ext cx="5154613" cy="2081212"/>
            <a:chOff x="0" y="1288"/>
            <a:chExt cx="3247" cy="1311"/>
          </a:xfrm>
        </p:grpSpPr>
        <p:sp>
          <p:nvSpPr>
            <p:cNvPr id="60468" name="Text Box 82"/>
            <p:cNvSpPr txBox="1">
              <a:spLocks noChangeArrowheads="1"/>
            </p:cNvSpPr>
            <p:nvPr/>
          </p:nvSpPr>
          <p:spPr bwMode="auto">
            <a:xfrm>
              <a:off x="0" y="1288"/>
              <a:ext cx="1357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US" sz="1800" u="sng" dirty="0">
                  <a:solidFill>
                    <a:srgbClr val="800000"/>
                  </a:solidFill>
                </a:rPr>
                <a:t>2:</a:t>
              </a:r>
              <a:r>
                <a:rPr lang="en-US" sz="1800" dirty="0">
                  <a:solidFill>
                    <a:srgbClr val="800000"/>
                  </a:solidFill>
                </a:rPr>
                <a:t> NAT router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changes datagram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source </a:t>
              </a:r>
              <a:r>
                <a:rPr lang="en-US" sz="1800" dirty="0" err="1">
                  <a:solidFill>
                    <a:srgbClr val="800000"/>
                  </a:solidFill>
                </a:rPr>
                <a:t>addr</a:t>
              </a:r>
              <a:r>
                <a:rPr lang="en-US" sz="1800" dirty="0">
                  <a:solidFill>
                    <a:srgbClr val="800000"/>
                  </a:solidFill>
                </a:rPr>
                <a:t> from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10.0.0.1, 3345 to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138.76.29.7, 5001,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updates table</a:t>
              </a:r>
            </a:p>
          </p:txBody>
        </p:sp>
        <p:sp>
          <p:nvSpPr>
            <p:cNvPr id="60469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70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71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3601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60454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5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138.76.29.7, 5001</a:t>
              </a:r>
            </a:p>
            <a:p>
              <a:endParaRPr lang="en-US" sz="1200"/>
            </a:p>
          </p:txBody>
        </p:sp>
        <p:grpSp>
          <p:nvGrpSpPr>
            <p:cNvPr id="60456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60465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66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67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0457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60462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63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64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0458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0459" name="Group 126"/>
            <p:cNvGrpSpPr>
              <a:grpSpLocks/>
            </p:cNvGrpSpPr>
            <p:nvPr/>
          </p:nvGrpSpPr>
          <p:grpSpPr bwMode="auto">
            <a:xfrm>
              <a:off x="2408" y="3818"/>
              <a:ext cx="234" cy="291"/>
              <a:chOff x="5139" y="403"/>
              <a:chExt cx="234" cy="291"/>
            </a:xfrm>
          </p:grpSpPr>
          <p:sp>
            <p:nvSpPr>
              <p:cNvPr id="60460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61" name="Text Box 128"/>
              <p:cNvSpPr txBox="1">
                <a:spLocks noChangeArrowheads="1"/>
              </p:cNvSpPr>
              <p:nvPr/>
            </p:nvSpPr>
            <p:spPr bwMode="auto">
              <a:xfrm>
                <a:off x="5139" y="403"/>
                <a:ext cx="2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dirty="0">
                    <a:solidFill>
                      <a:srgbClr val="80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41913"/>
            <a:ext cx="2159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1800" u="sng" dirty="0">
                <a:solidFill>
                  <a:srgbClr val="800000"/>
                </a:solidFill>
              </a:rPr>
              <a:t>3:</a:t>
            </a:r>
            <a:r>
              <a:rPr lang="en-US" sz="1800" dirty="0">
                <a:solidFill>
                  <a:srgbClr val="800000"/>
                </a:solidFill>
              </a:rPr>
              <a:t> Reply arrives</a:t>
            </a:r>
          </a:p>
          <a:p>
            <a:pPr algn="l"/>
            <a:r>
              <a:rPr lang="en-US" sz="1800" dirty="0">
                <a:solidFill>
                  <a:srgbClr val="800000"/>
                </a:solidFill>
              </a:rPr>
              <a:t> </a:t>
            </a:r>
            <a:r>
              <a:rPr lang="en-US" sz="1800" dirty="0" err="1">
                <a:solidFill>
                  <a:srgbClr val="800000"/>
                </a:solidFill>
              </a:rPr>
              <a:t>dest</a:t>
            </a:r>
            <a:r>
              <a:rPr lang="en-US" sz="1800" dirty="0">
                <a:solidFill>
                  <a:srgbClr val="800000"/>
                </a:solidFill>
              </a:rPr>
              <a:t>. address:</a:t>
            </a:r>
          </a:p>
          <a:p>
            <a:pPr algn="l"/>
            <a:r>
              <a:rPr lang="en-US" sz="1800" dirty="0">
                <a:solidFill>
                  <a:srgbClr val="800000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4976813"/>
            <a:ext cx="40116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1800" u="sng" dirty="0">
                <a:solidFill>
                  <a:srgbClr val="800000"/>
                </a:solidFill>
              </a:rPr>
              <a:t>4:</a:t>
            </a:r>
            <a:r>
              <a:rPr lang="en-US" sz="1800" dirty="0">
                <a:solidFill>
                  <a:srgbClr val="800000"/>
                </a:solidFill>
              </a:rPr>
              <a:t> NAT router</a:t>
            </a:r>
          </a:p>
          <a:p>
            <a:pPr algn="l"/>
            <a:r>
              <a:rPr lang="en-US" sz="1800" dirty="0">
                <a:solidFill>
                  <a:srgbClr val="800000"/>
                </a:solidFill>
              </a:rPr>
              <a:t>changes datagram</a:t>
            </a:r>
          </a:p>
          <a:p>
            <a:pPr algn="l"/>
            <a:r>
              <a:rPr lang="en-US" sz="1800" dirty="0" err="1">
                <a:solidFill>
                  <a:srgbClr val="800000"/>
                </a:solidFill>
              </a:rPr>
              <a:t>dest</a:t>
            </a:r>
            <a:r>
              <a:rPr lang="en-US" sz="1800" dirty="0">
                <a:solidFill>
                  <a:srgbClr val="800000"/>
                </a:solidFill>
              </a:rPr>
              <a:t> </a:t>
            </a:r>
            <a:r>
              <a:rPr lang="en-US" sz="1800" dirty="0" err="1">
                <a:solidFill>
                  <a:srgbClr val="800000"/>
                </a:solidFill>
              </a:rPr>
              <a:t>addr</a:t>
            </a:r>
            <a:r>
              <a:rPr lang="en-US" sz="1800" dirty="0">
                <a:solidFill>
                  <a:srgbClr val="800000"/>
                </a:solidFill>
              </a:rPr>
              <a:t> from</a:t>
            </a:r>
          </a:p>
          <a:p>
            <a:pPr algn="l"/>
            <a:r>
              <a:rPr lang="en-US" sz="1800" dirty="0">
                <a:solidFill>
                  <a:srgbClr val="800000"/>
                </a:solidFill>
              </a:rPr>
              <a:t>138.76.29.7, 5001 to 10.0.0.1, 3345 </a:t>
            </a: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0453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136</a:t>
            </a:fld>
            <a:endParaRPr lang="en-US" dirty="0"/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139383" y="5709444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1568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3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7384"/>
            <a:ext cx="7772400" cy="1143000"/>
          </a:xfrm>
        </p:spPr>
        <p:txBody>
          <a:bodyPr/>
          <a:lstStyle/>
          <a:p>
            <a:r>
              <a:rPr lang="en-US" dirty="0" smtClean="0"/>
              <a:t>NAT Traversal </a:t>
            </a:r>
            <a:r>
              <a:rPr lang="en-US" dirty="0"/>
              <a:t>P</a:t>
            </a:r>
            <a:r>
              <a:rPr lang="en-US" dirty="0" smtClean="0"/>
              <a:t>roblem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052736"/>
            <a:ext cx="4559300" cy="5159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client wants to connect to server with address 10.0.0.1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server address 10.0.0.1 local to LAN (client can’t use it as destination </a:t>
            </a:r>
            <a:r>
              <a:rPr lang="en-US" sz="2000" dirty="0" err="1" smtClean="0"/>
              <a:t>addr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only one externally visible </a:t>
            </a:r>
            <a:r>
              <a:rPr lang="en-US" sz="2000" dirty="0" err="1" smtClean="0"/>
              <a:t>NATted</a:t>
            </a:r>
            <a:r>
              <a:rPr lang="en-US" sz="2000" dirty="0" smtClean="0"/>
              <a:t> address: 138.76.29.7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</a:t>
            </a:r>
            <a:r>
              <a:rPr lang="en-US" sz="2400" dirty="0" smtClean="0"/>
              <a:t>olution 1: </a:t>
            </a:r>
            <a:r>
              <a:rPr lang="en-US" sz="2400" dirty="0" smtClean="0">
                <a:solidFill>
                  <a:srgbClr val="800000"/>
                </a:solidFill>
              </a:rPr>
              <a:t>statically configure NAT </a:t>
            </a:r>
            <a:r>
              <a:rPr lang="en-US" sz="2400" dirty="0" smtClean="0"/>
              <a:t>to forward incoming connection requests at given port to server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e.g., (138.76.29.7, port 2500) always forwarded to 10.0.0.1 port 25000</a:t>
            </a:r>
          </a:p>
        </p:txBody>
      </p:sp>
      <p:sp>
        <p:nvSpPr>
          <p:cNvPr id="62470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73038 w 1056"/>
              <a:gd name="T1" fmla="*/ 1073150 h 1567"/>
              <a:gd name="T2" fmla="*/ 949325 w 1056"/>
              <a:gd name="T3" fmla="*/ 1027112 h 1567"/>
              <a:gd name="T4" fmla="*/ 846138 w 1056"/>
              <a:gd name="T5" fmla="*/ 974725 h 1567"/>
              <a:gd name="T6" fmla="*/ 898525 w 1056"/>
              <a:gd name="T7" fmla="*/ 268287 h 1567"/>
              <a:gd name="T8" fmla="*/ 1262063 w 1056"/>
              <a:gd name="T9" fmla="*/ 60325 h 1567"/>
              <a:gd name="T10" fmla="*/ 1608138 w 1056"/>
              <a:gd name="T11" fmla="*/ 142875 h 1567"/>
              <a:gd name="T12" fmla="*/ 1566863 w 1056"/>
              <a:gd name="T13" fmla="*/ 919162 h 1567"/>
              <a:gd name="T14" fmla="*/ 1595438 w 1056"/>
              <a:gd name="T15" fmla="*/ 1389062 h 1567"/>
              <a:gd name="T16" fmla="*/ 1566863 w 1056"/>
              <a:gd name="T17" fmla="*/ 2303462 h 1567"/>
              <a:gd name="T18" fmla="*/ 939800 w 1056"/>
              <a:gd name="T19" fmla="*/ 2346325 h 1567"/>
              <a:gd name="T20" fmla="*/ 750888 w 1056"/>
              <a:gd name="T21" fmla="*/ 1458912 h 1567"/>
              <a:gd name="T22" fmla="*/ 96838 w 1056"/>
              <a:gd name="T23" fmla="*/ 1330325 h 1567"/>
              <a:gd name="T24" fmla="*/ 173038 w 1056"/>
              <a:gd name="T25" fmla="*/ 1073150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2471" name="Object 31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9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32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0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3" name="Line 33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4" name="Line 34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Line 35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7" name="Text Box 37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62478" name="Text Box 56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62479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0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1" name="Text Box 88"/>
          <p:cNvSpPr txBox="1">
            <a:spLocks noChangeArrowheads="1"/>
          </p:cNvSpPr>
          <p:nvPr/>
        </p:nvSpPr>
        <p:spPr bwMode="auto">
          <a:xfrm>
            <a:off x="6446846" y="3522663"/>
            <a:ext cx="11144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b="1" dirty="0">
                <a:solidFill>
                  <a:srgbClr val="800000"/>
                </a:solidFill>
              </a:rPr>
              <a:t>NAT </a:t>
            </a:r>
          </a:p>
          <a:p>
            <a:pPr algn="ctr"/>
            <a:r>
              <a:rPr lang="en-US" b="1" dirty="0">
                <a:solidFill>
                  <a:srgbClr val="800000"/>
                </a:solidFill>
              </a:rPr>
              <a:t>router</a:t>
            </a:r>
          </a:p>
        </p:txBody>
      </p:sp>
      <p:sp>
        <p:nvSpPr>
          <p:cNvPr id="62482" name="Text Box 89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138.76.29.7</a:t>
            </a:r>
          </a:p>
        </p:txBody>
      </p:sp>
      <p:grpSp>
        <p:nvGrpSpPr>
          <p:cNvPr id="62483" name="Group 91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2503" name="AutoShape 9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4" name="Rectangle 9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5" name="Rectangle 9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6" name="AutoShape 9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7" name="Line 9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8" name="Line 9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9" name="Rectangle 9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0" name="Rectangle 9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84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2485" name="Group 59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2490" name="Oval 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Line 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2" name="Line 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3" name="Rectangle 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494" name="Oval 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95" name="Group 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500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1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2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96" name="Group 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497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8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9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62486" name="Object 101"/>
          <p:cNvGraphicFramePr>
            <a:graphicFrameLocks noChangeAspect="1"/>
          </p:cNvGraphicFramePr>
          <p:nvPr/>
        </p:nvGraphicFramePr>
        <p:xfrm>
          <a:off x="5172075" y="255905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1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55905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7" name="Text Box 102"/>
          <p:cNvSpPr txBox="1">
            <a:spLocks noChangeArrowheads="1"/>
          </p:cNvSpPr>
          <p:nvPr/>
        </p:nvSpPr>
        <p:spPr bwMode="auto">
          <a:xfrm>
            <a:off x="5046663" y="2187575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Client</a:t>
            </a:r>
          </a:p>
        </p:txBody>
      </p:sp>
      <p:sp>
        <p:nvSpPr>
          <p:cNvPr id="62488" name="Text Box 103"/>
          <p:cNvSpPr txBox="1">
            <a:spLocks noChangeArrowheads="1"/>
          </p:cNvSpPr>
          <p:nvPr/>
        </p:nvSpPr>
        <p:spPr bwMode="auto">
          <a:xfrm>
            <a:off x="5903317" y="2276872"/>
            <a:ext cx="396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3200" dirty="0"/>
              <a:t>?</a:t>
            </a:r>
          </a:p>
        </p:txBody>
      </p:sp>
      <p:sp>
        <p:nvSpPr>
          <p:cNvPr id="62489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404664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solidFill>
                  <a:srgbClr val="800000"/>
                </a:solidFill>
              </a:rPr>
              <a:pPr>
                <a:defRPr/>
              </a:pPr>
              <a:t>137</a:t>
            </a:fld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8316416" y="5767388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7914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7384"/>
            <a:ext cx="7772400" cy="1038944"/>
          </a:xfrm>
        </p:spPr>
        <p:txBody>
          <a:bodyPr/>
          <a:lstStyle/>
          <a:p>
            <a:r>
              <a:rPr lang="en-US" dirty="0" smtClean="0"/>
              <a:t>NAT Traversal </a:t>
            </a:r>
            <a:r>
              <a:rPr lang="en-US" dirty="0"/>
              <a:t>P</a:t>
            </a:r>
            <a:r>
              <a:rPr lang="en-US" dirty="0" smtClean="0"/>
              <a:t>roblem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5003800" cy="5159375"/>
          </a:xfrm>
        </p:spPr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olution 2: </a:t>
            </a:r>
            <a:r>
              <a:rPr lang="en-US" sz="2400" dirty="0" smtClean="0">
                <a:solidFill>
                  <a:srgbClr val="800000"/>
                </a:solidFill>
              </a:rPr>
              <a:t>Universal Plug and Play (UPnP) Internet Gateway Device (IGD) </a:t>
            </a:r>
            <a:r>
              <a:rPr lang="en-US" sz="2400" dirty="0" smtClean="0">
                <a:solidFill>
                  <a:srgbClr val="800000"/>
                </a:solidFill>
              </a:rPr>
              <a:t>Protocol</a:t>
            </a:r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en-US" sz="2400" dirty="0" smtClean="0"/>
              <a:t>llows </a:t>
            </a:r>
            <a:r>
              <a:rPr lang="en-US" sz="2400" dirty="0" err="1" smtClean="0"/>
              <a:t>NATted</a:t>
            </a:r>
            <a:r>
              <a:rPr lang="en-US" sz="2400" dirty="0" smtClean="0"/>
              <a:t> host to: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dirty="0" smtClean="0"/>
              <a:t>learn public IP address (138.76.29.7)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dirty="0" smtClean="0"/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endParaRPr lang="en-US" sz="2400" dirty="0" smtClean="0"/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 smtClean="0"/>
              <a:t>i.e., automate static NAT port map </a:t>
            </a:r>
            <a:r>
              <a:rPr lang="en-US" sz="2400" dirty="0" smtClean="0"/>
              <a:t>configuration.</a:t>
            </a:r>
            <a:endParaRPr lang="en-US" sz="2400" dirty="0" smtClean="0"/>
          </a:p>
        </p:txBody>
      </p:sp>
      <p:sp>
        <p:nvSpPr>
          <p:cNvPr id="63494" name="Freeform 51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73038 w 1056"/>
              <a:gd name="T1" fmla="*/ 1073150 h 1567"/>
              <a:gd name="T2" fmla="*/ 949325 w 1056"/>
              <a:gd name="T3" fmla="*/ 1027112 h 1567"/>
              <a:gd name="T4" fmla="*/ 846138 w 1056"/>
              <a:gd name="T5" fmla="*/ 974725 h 1567"/>
              <a:gd name="T6" fmla="*/ 898525 w 1056"/>
              <a:gd name="T7" fmla="*/ 268287 h 1567"/>
              <a:gd name="T8" fmla="*/ 1262063 w 1056"/>
              <a:gd name="T9" fmla="*/ 60325 h 1567"/>
              <a:gd name="T10" fmla="*/ 1608138 w 1056"/>
              <a:gd name="T11" fmla="*/ 142875 h 1567"/>
              <a:gd name="T12" fmla="*/ 1566863 w 1056"/>
              <a:gd name="T13" fmla="*/ 919162 h 1567"/>
              <a:gd name="T14" fmla="*/ 1595438 w 1056"/>
              <a:gd name="T15" fmla="*/ 1389062 h 1567"/>
              <a:gd name="T16" fmla="*/ 1566863 w 1056"/>
              <a:gd name="T17" fmla="*/ 2303462 h 1567"/>
              <a:gd name="T18" fmla="*/ 939800 w 1056"/>
              <a:gd name="T19" fmla="*/ 2346325 h 1567"/>
              <a:gd name="T20" fmla="*/ 750888 w 1056"/>
              <a:gd name="T21" fmla="*/ 1458912 h 1567"/>
              <a:gd name="T22" fmla="*/ 96838 w 1056"/>
              <a:gd name="T23" fmla="*/ 1330325 h 1567"/>
              <a:gd name="T24" fmla="*/ 173038 w 1056"/>
              <a:gd name="T25" fmla="*/ 1073150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3495" name="Object 52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53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9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Line 54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8" name="Line 55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9" name="Line 56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0" name="Line 57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1" name="Text Box 58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63502" name="Text Box 59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63503" name="Line 60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4" name="Line 61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5" name="Text Box 62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/>
              <a:t>NAT </a:t>
            </a:r>
          </a:p>
          <a:p>
            <a:pPr algn="ctr"/>
            <a:r>
              <a:rPr lang="en-US"/>
              <a:t>router</a:t>
            </a:r>
          </a:p>
        </p:txBody>
      </p:sp>
      <p:sp>
        <p:nvSpPr>
          <p:cNvPr id="63506" name="Text Box 63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138.76.29.7</a:t>
            </a:r>
          </a:p>
        </p:txBody>
      </p:sp>
      <p:grpSp>
        <p:nvGrpSpPr>
          <p:cNvPr id="63507" name="Group 64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3525" name="AutoShape 6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6" name="Rectangle 6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7" name="Rectangle 6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8" name="AutoShape 6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9" name="Line 6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0" name="Line 7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1" name="Rectangle 7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2" name="Rectangle 7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08" name="Line 73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3509" name="Group 74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3512" name="Oval 7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3" name="Line 7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4" name="Line 7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5" name="Rectangle 7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516" name="Oval 7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17" name="Group 8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522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3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4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518" name="Group 8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519" name="Line 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0" name="Line 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1" name="Line 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3510" name="Freeform 92"/>
          <p:cNvSpPr>
            <a:spLocks/>
          </p:cNvSpPr>
          <p:nvPr/>
        </p:nvSpPr>
        <p:spPr bwMode="auto">
          <a:xfrm>
            <a:off x="7245350" y="2339975"/>
            <a:ext cx="1166813" cy="1079500"/>
          </a:xfrm>
          <a:custGeom>
            <a:avLst/>
            <a:gdLst>
              <a:gd name="T0" fmla="*/ 0 w 735"/>
              <a:gd name="T1" fmla="*/ 1040219 h 742"/>
              <a:gd name="T2" fmla="*/ 631825 w 735"/>
              <a:gd name="T3" fmla="*/ 974751 h 742"/>
              <a:gd name="T4" fmla="*/ 660400 w 735"/>
              <a:gd name="T5" fmla="*/ 408813 h 742"/>
              <a:gd name="T6" fmla="*/ 717550 w 735"/>
              <a:gd name="T7" fmla="*/ 59649 h 742"/>
              <a:gd name="T8" fmla="*/ 1166813 w 735"/>
              <a:gd name="T9" fmla="*/ 46555 h 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5" h="742">
                <a:moveTo>
                  <a:pt x="0" y="715"/>
                </a:moveTo>
                <a:cubicBezTo>
                  <a:pt x="66" y="708"/>
                  <a:pt x="329" y="742"/>
                  <a:pt x="398" y="670"/>
                </a:cubicBezTo>
                <a:cubicBezTo>
                  <a:pt x="467" y="598"/>
                  <a:pt x="407" y="386"/>
                  <a:pt x="416" y="281"/>
                </a:cubicBezTo>
                <a:cubicBezTo>
                  <a:pt x="425" y="176"/>
                  <a:pt x="399" y="82"/>
                  <a:pt x="452" y="41"/>
                </a:cubicBezTo>
                <a:cubicBezTo>
                  <a:pt x="505" y="0"/>
                  <a:pt x="676" y="34"/>
                  <a:pt x="735" y="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11" name="Text Box 93"/>
          <p:cNvSpPr txBox="1">
            <a:spLocks noChangeArrowheads="1"/>
          </p:cNvSpPr>
          <p:nvPr/>
        </p:nvSpPr>
        <p:spPr bwMode="auto">
          <a:xfrm>
            <a:off x="7086511" y="2495550"/>
            <a:ext cx="785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>
                <a:solidFill>
                  <a:srgbClr val="800000"/>
                </a:solidFill>
              </a:rPr>
              <a:t>IGD</a:t>
            </a:r>
          </a:p>
        </p:txBody>
      </p:sp>
      <p:sp>
        <p:nvSpPr>
          <p:cNvPr id="4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404664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solidFill>
                  <a:srgbClr val="800000"/>
                </a:solidFill>
              </a:rPr>
              <a:pPr>
                <a:defRPr/>
              </a:pPr>
              <a:t>138</a:t>
            </a:fld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8316416" y="5767388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1619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99392"/>
            <a:ext cx="7772400" cy="1143000"/>
          </a:xfrm>
        </p:spPr>
        <p:txBody>
          <a:bodyPr/>
          <a:lstStyle/>
          <a:p>
            <a:r>
              <a:rPr lang="en-US" dirty="0" smtClean="0"/>
              <a:t>NAT Traversal </a:t>
            </a:r>
            <a:r>
              <a:rPr lang="en-US" dirty="0"/>
              <a:t>P</a:t>
            </a:r>
            <a:r>
              <a:rPr lang="en-US" dirty="0" smtClean="0"/>
              <a:t>roblem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1" y="1077937"/>
            <a:ext cx="8352929" cy="5159375"/>
          </a:xfrm>
        </p:spPr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olution 3: </a:t>
            </a:r>
            <a:r>
              <a:rPr lang="en-US" sz="2400" dirty="0" smtClean="0">
                <a:solidFill>
                  <a:srgbClr val="800000"/>
                </a:solidFill>
              </a:rPr>
              <a:t>relaying</a:t>
            </a:r>
            <a:r>
              <a:rPr lang="en-US" sz="2400" dirty="0" smtClean="0"/>
              <a:t> (used in Skype)</a:t>
            </a:r>
          </a:p>
          <a:p>
            <a:pPr lvl="1"/>
            <a:r>
              <a:rPr lang="en-US" sz="2400" dirty="0" err="1" smtClean="0"/>
              <a:t>NATed</a:t>
            </a:r>
            <a:r>
              <a:rPr lang="en-US" sz="2400" dirty="0" smtClean="0"/>
              <a:t> client establishes connection to </a:t>
            </a:r>
            <a:r>
              <a:rPr lang="en-US" sz="2400" dirty="0" smtClean="0"/>
              <a:t>relay node.</a:t>
            </a:r>
            <a:endParaRPr lang="en-US" sz="2400" dirty="0" smtClean="0"/>
          </a:p>
          <a:p>
            <a:pPr lvl="1"/>
            <a:r>
              <a:rPr lang="en-US" sz="2400" dirty="0" smtClean="0"/>
              <a:t>External client connects to </a:t>
            </a:r>
            <a:r>
              <a:rPr lang="en-US" sz="2400" dirty="0" smtClean="0"/>
              <a:t>relay.</a:t>
            </a:r>
            <a:endParaRPr lang="en-US" sz="2400" dirty="0" smtClean="0"/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elay </a:t>
            </a:r>
            <a:r>
              <a:rPr lang="en-US" sz="2400" dirty="0" smtClean="0"/>
              <a:t>bridges packets between to </a:t>
            </a:r>
            <a:r>
              <a:rPr lang="en-US" sz="2400" dirty="0" smtClean="0"/>
              <a:t>connections.</a:t>
            </a:r>
            <a:endParaRPr lang="en-US" sz="2400" dirty="0" smtClean="0"/>
          </a:p>
          <a:p>
            <a:pPr>
              <a:buFont typeface="ZapfDingbats" pitchFamily="82" charset="2"/>
              <a:buNone/>
            </a:pPr>
            <a:endParaRPr lang="en-US" sz="2400" dirty="0" smtClean="0"/>
          </a:p>
        </p:txBody>
      </p:sp>
      <p:sp>
        <p:nvSpPr>
          <p:cNvPr id="64518" name="Text Box 16"/>
          <p:cNvSpPr txBox="1">
            <a:spLocks noChangeArrowheads="1"/>
          </p:cNvSpPr>
          <p:nvPr/>
        </p:nvSpPr>
        <p:spPr bwMode="auto">
          <a:xfrm>
            <a:off x="4879975" y="510063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138.76.29.7</a:t>
            </a:r>
          </a:p>
        </p:txBody>
      </p:sp>
      <p:graphicFrame>
        <p:nvGraphicFramePr>
          <p:cNvPr id="64519" name="Object 41"/>
          <p:cNvGraphicFramePr>
            <a:graphicFrameLocks noChangeAspect="1"/>
          </p:cNvGraphicFramePr>
          <p:nvPr/>
        </p:nvGraphicFramePr>
        <p:xfrm>
          <a:off x="401638" y="431641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2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31641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Text Box 42"/>
          <p:cNvSpPr txBox="1">
            <a:spLocks noChangeArrowheads="1"/>
          </p:cNvSpPr>
          <p:nvPr/>
        </p:nvSpPr>
        <p:spPr bwMode="auto">
          <a:xfrm>
            <a:off x="260350" y="4722813"/>
            <a:ext cx="800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Client</a:t>
            </a:r>
          </a:p>
        </p:txBody>
      </p:sp>
      <p:grpSp>
        <p:nvGrpSpPr>
          <p:cNvPr id="64521" name="Group 64"/>
          <p:cNvGrpSpPr>
            <a:grpSpLocks/>
          </p:cNvGrpSpPr>
          <p:nvPr/>
        </p:nvGrpSpPr>
        <p:grpSpPr bwMode="auto">
          <a:xfrm>
            <a:off x="5929313" y="3625850"/>
            <a:ext cx="2508250" cy="2640013"/>
            <a:chOff x="3735" y="2284"/>
            <a:chExt cx="1580" cy="1663"/>
          </a:xfrm>
        </p:grpSpPr>
        <p:sp>
          <p:nvSpPr>
            <p:cNvPr id="64539" name="Freeform 4"/>
            <p:cNvSpPr>
              <a:spLocks/>
            </p:cNvSpPr>
            <p:nvPr/>
          </p:nvSpPr>
          <p:spPr bwMode="auto">
            <a:xfrm>
              <a:off x="4220" y="2380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540" name="Object 5"/>
            <p:cNvGraphicFramePr>
              <a:graphicFrameLocks noChangeAspect="1"/>
            </p:cNvGraphicFramePr>
            <p:nvPr/>
          </p:nvGraphicFramePr>
          <p:xfrm>
            <a:off x="4873" y="2980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23" name="Clip" r:id="rId5" imgW="1307263" imgH="1084139" progId="MS_ClipArt_Gallery.2">
                    <p:embed/>
                  </p:oleObj>
                </mc:Choice>
                <mc:Fallback>
                  <p:oleObj name="Clip" r:id="rId5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3" y="2980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41" name="Object 6"/>
            <p:cNvGraphicFramePr>
              <a:graphicFrameLocks noChangeAspect="1"/>
            </p:cNvGraphicFramePr>
            <p:nvPr/>
          </p:nvGraphicFramePr>
          <p:xfrm>
            <a:off x="4855" y="3462"/>
            <a:ext cx="355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24" name="Clip" r:id="rId6" imgW="1307263" imgH="1084139" progId="MS_ClipArt_Gallery.2">
                    <p:embed/>
                  </p:oleObj>
                </mc:Choice>
                <mc:Fallback>
                  <p:oleObj name="Clip" r:id="rId6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5" y="3462"/>
                          <a:ext cx="355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42" name="Line 7"/>
            <p:cNvSpPr>
              <a:spLocks noChangeShapeType="1"/>
            </p:cNvSpPr>
            <p:nvPr/>
          </p:nvSpPr>
          <p:spPr bwMode="auto">
            <a:xfrm flipV="1">
              <a:off x="4263" y="3115"/>
              <a:ext cx="676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3" name="Line 8"/>
            <p:cNvSpPr>
              <a:spLocks noChangeShapeType="1"/>
            </p:cNvSpPr>
            <p:nvPr/>
          </p:nvSpPr>
          <p:spPr bwMode="auto">
            <a:xfrm flipH="1">
              <a:off x="4792" y="2652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4" name="Line 9"/>
            <p:cNvSpPr>
              <a:spLocks noChangeShapeType="1"/>
            </p:cNvSpPr>
            <p:nvPr/>
          </p:nvSpPr>
          <p:spPr bwMode="auto">
            <a:xfrm>
              <a:off x="4795" y="2649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5" name="Line 10"/>
            <p:cNvSpPr>
              <a:spLocks noChangeShapeType="1"/>
            </p:cNvSpPr>
            <p:nvPr/>
          </p:nvSpPr>
          <p:spPr bwMode="auto">
            <a:xfrm flipV="1">
              <a:off x="4799" y="3597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6" name="Text Box 11"/>
            <p:cNvSpPr txBox="1">
              <a:spLocks noChangeArrowheads="1"/>
            </p:cNvSpPr>
            <p:nvPr/>
          </p:nvSpPr>
          <p:spPr bwMode="auto">
            <a:xfrm>
              <a:off x="4753" y="2726"/>
              <a:ext cx="5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/>
                <a:t>10.0.0.1</a:t>
              </a:r>
            </a:p>
          </p:txBody>
        </p:sp>
        <p:sp>
          <p:nvSpPr>
            <p:cNvPr id="64547" name="Line 14"/>
            <p:cNvSpPr>
              <a:spLocks noChangeShapeType="1"/>
            </p:cNvSpPr>
            <p:nvPr/>
          </p:nvSpPr>
          <p:spPr bwMode="auto">
            <a:xfrm flipH="1">
              <a:off x="3844" y="3170"/>
              <a:ext cx="54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8" name="Text Box 15"/>
            <p:cNvSpPr txBox="1">
              <a:spLocks noChangeArrowheads="1"/>
            </p:cNvSpPr>
            <p:nvPr/>
          </p:nvSpPr>
          <p:spPr bwMode="auto">
            <a:xfrm>
              <a:off x="3847" y="3222"/>
              <a:ext cx="60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 dirty="0"/>
                <a:t>NAT </a:t>
              </a:r>
            </a:p>
            <a:p>
              <a:pPr algn="ctr"/>
              <a:r>
                <a:rPr lang="en-US" sz="2000" dirty="0"/>
                <a:t>router</a:t>
              </a:r>
            </a:p>
          </p:txBody>
        </p:sp>
        <p:sp>
          <p:nvSpPr>
            <p:cNvPr id="64549" name="Line 26"/>
            <p:cNvSpPr>
              <a:spLocks noChangeShapeType="1"/>
            </p:cNvSpPr>
            <p:nvPr/>
          </p:nvSpPr>
          <p:spPr bwMode="auto">
            <a:xfrm>
              <a:off x="3735" y="3159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550" name="Group 27"/>
            <p:cNvGrpSpPr>
              <a:grpSpLocks/>
            </p:cNvGrpSpPr>
            <p:nvPr/>
          </p:nvGrpSpPr>
          <p:grpSpPr bwMode="auto">
            <a:xfrm>
              <a:off x="3935" y="3040"/>
              <a:ext cx="350" cy="194"/>
              <a:chOff x="3600" y="219"/>
              <a:chExt cx="360" cy="175"/>
            </a:xfrm>
          </p:grpSpPr>
          <p:sp>
            <p:nvSpPr>
              <p:cNvPr id="64553" name="Oval 2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4" name="Line 2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5" name="Line 3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6" name="Rectangle 3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4557" name="Oval 3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558" name="Group 3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563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4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5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559" name="Group 3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56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1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2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64551" name="Object 47"/>
            <p:cNvGraphicFramePr>
              <a:graphicFrameLocks noChangeAspect="1"/>
            </p:cNvGraphicFramePr>
            <p:nvPr/>
          </p:nvGraphicFramePr>
          <p:xfrm>
            <a:off x="4804" y="2483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25" name="Clip" r:id="rId7" imgW="1307263" imgH="1084139" progId="MS_ClipArt_Gallery.2">
                    <p:embed/>
                  </p:oleObj>
                </mc:Choice>
                <mc:Fallback>
                  <p:oleObj name="Clip" r:id="rId7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4" y="2483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4552" name="Picture 45" descr="kw_skype_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" y="2284"/>
              <a:ext cx="46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522" name="Group 48"/>
          <p:cNvGrpSpPr>
            <a:grpSpLocks/>
          </p:cNvGrpSpPr>
          <p:nvPr/>
        </p:nvGrpSpPr>
        <p:grpSpPr bwMode="auto">
          <a:xfrm>
            <a:off x="3252788" y="3370263"/>
            <a:ext cx="331787" cy="755650"/>
            <a:chOff x="4180" y="783"/>
            <a:chExt cx="150" cy="307"/>
          </a:xfrm>
        </p:grpSpPr>
        <p:sp>
          <p:nvSpPr>
            <p:cNvPr id="64531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2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4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5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6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7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8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523" name="Picture 46" descr="kw_skype_rel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4" name="Picture 57" descr="kw_skype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973513"/>
            <a:ext cx="736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3714750 w 1597"/>
              <a:gd name="T1" fmla="*/ 96837 h 655"/>
              <a:gd name="T2" fmla="*/ 3200686 w 1597"/>
              <a:gd name="T3" fmla="*/ 123825 h 655"/>
              <a:gd name="T4" fmla="*/ 3030882 w 1597"/>
              <a:gd name="T5" fmla="*/ 842962 h 655"/>
              <a:gd name="T6" fmla="*/ 949041 w 1597"/>
              <a:gd name="T7" fmla="*/ 908050 h 655"/>
              <a:gd name="T8" fmla="*/ 0 w 1597"/>
              <a:gd name="T9" fmla="*/ 57150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118100" y="3867150"/>
            <a:ext cx="19462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1800" dirty="0">
                <a:solidFill>
                  <a:srgbClr val="800000"/>
                </a:solidFill>
              </a:rPr>
              <a:t>1. </a:t>
            </a:r>
            <a:r>
              <a:rPr lang="en-US" sz="1800" dirty="0"/>
              <a:t>connection to</a:t>
            </a:r>
          </a:p>
          <a:p>
            <a:pPr algn="l"/>
            <a:r>
              <a:rPr lang="en-US" sz="1800" dirty="0"/>
              <a:t>relay initiated</a:t>
            </a:r>
          </a:p>
          <a:p>
            <a:pPr algn="l"/>
            <a:r>
              <a:rPr lang="en-US" sz="1800" dirty="0"/>
              <a:t>by </a:t>
            </a:r>
            <a:r>
              <a:rPr lang="en-US" sz="1800" dirty="0" err="1"/>
              <a:t>NATted</a:t>
            </a:r>
            <a:r>
              <a:rPr lang="en-US" sz="1800" dirty="0"/>
              <a:t> host</a:t>
            </a:r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914400" y="3603625"/>
            <a:ext cx="19462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1800" dirty="0">
                <a:solidFill>
                  <a:srgbClr val="800000"/>
                </a:solidFill>
              </a:rPr>
              <a:t>2. </a:t>
            </a:r>
            <a:r>
              <a:rPr lang="en-US" sz="1800" dirty="0"/>
              <a:t>connection to</a:t>
            </a:r>
          </a:p>
          <a:p>
            <a:pPr algn="l"/>
            <a:r>
              <a:rPr lang="en-US" sz="1800" dirty="0"/>
              <a:t>relay initiated</a:t>
            </a:r>
          </a:p>
          <a:p>
            <a:pPr algn="l"/>
            <a:r>
              <a:rPr lang="en-US" sz="1800" dirty="0"/>
              <a:t>by client</a:t>
            </a:r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033463" y="4073525"/>
            <a:ext cx="2798762" cy="511175"/>
          </a:xfrm>
          <a:custGeom>
            <a:avLst/>
            <a:gdLst>
              <a:gd name="T0" fmla="*/ 0 w 1763"/>
              <a:gd name="T1" fmla="*/ 484188 h 322"/>
              <a:gd name="T2" fmla="*/ 1731962 w 1763"/>
              <a:gd name="T3" fmla="*/ 484188 h 322"/>
              <a:gd name="T4" fmla="*/ 2535237 w 1763"/>
              <a:gd name="T5" fmla="*/ 319088 h 322"/>
              <a:gd name="T6" fmla="*/ 2798762 w 1763"/>
              <a:gd name="T7" fmla="*/ 0 h 3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420687 h 265"/>
              <a:gd name="T2" fmla="*/ 166687 w 227"/>
              <a:gd name="T3" fmla="*/ 4762 h 265"/>
              <a:gd name="T4" fmla="*/ 360362 w 227"/>
              <a:gd name="T5" fmla="*/ 392112 h 2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186113" y="4584700"/>
            <a:ext cx="1946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1800" dirty="0">
                <a:solidFill>
                  <a:srgbClr val="800000"/>
                </a:solidFill>
              </a:rPr>
              <a:t>3. </a:t>
            </a:r>
            <a:r>
              <a:rPr lang="en-US" sz="1800" dirty="0"/>
              <a:t>relaying </a:t>
            </a:r>
          </a:p>
          <a:p>
            <a:pPr algn="l"/>
            <a:r>
              <a:rPr lang="en-US" sz="1800" dirty="0"/>
              <a:t>established</a:t>
            </a:r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404664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solidFill>
                  <a:srgbClr val="800000"/>
                </a:solidFill>
              </a:rPr>
              <a:pPr>
                <a:defRPr/>
              </a:pPr>
              <a:t>139</a:t>
            </a:fld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6992" y="5762626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8293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4465638" y="2741662"/>
            <a:ext cx="258762" cy="241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57900" y="3298874"/>
            <a:ext cx="258763" cy="241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81350" y="3738612"/>
            <a:ext cx="258763" cy="241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330700" y="4127549"/>
            <a:ext cx="258763" cy="241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2689225" y="2519412"/>
            <a:ext cx="258763" cy="241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976563" y="2606724"/>
            <a:ext cx="1477962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772025" y="2876599"/>
            <a:ext cx="1273175" cy="461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4589463" y="3521124"/>
            <a:ext cx="15367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451225" y="3943399"/>
            <a:ext cx="866775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2857500" y="2792462"/>
            <a:ext cx="360363" cy="935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1234423" y="2678162"/>
            <a:ext cx="1407177" cy="66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5262563" y="2860724"/>
            <a:ext cx="665162" cy="539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3467100" y="2454324"/>
            <a:ext cx="665163" cy="539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6329363" y="3478262"/>
            <a:ext cx="128270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1189137" y="2348880"/>
            <a:ext cx="7905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tx1"/>
                </a:solidFill>
              </a:rPr>
              <a:t>Packet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092280" y="3356992"/>
            <a:ext cx="7905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tx1"/>
                </a:solidFill>
              </a:rPr>
              <a:t>Packet</a:t>
            </a:r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2119313" y="2062212"/>
            <a:ext cx="4559300" cy="23749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r>
              <a:rPr lang="en-US" dirty="0" smtClean="0"/>
              <a:t>Virtual Circuit Packet Switching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650032" y="3249662"/>
            <a:ext cx="609600" cy="457200"/>
            <a:chOff x="3840" y="1279"/>
            <a:chExt cx="266" cy="310"/>
          </a:xfrm>
        </p:grpSpPr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6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8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999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999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32"/>
          <p:cNvGrpSpPr>
            <a:grpSpLocks/>
          </p:cNvGrpSpPr>
          <p:nvPr/>
        </p:nvGrpSpPr>
        <p:grpSpPr bwMode="auto">
          <a:xfrm>
            <a:off x="7612504" y="4081511"/>
            <a:ext cx="609600" cy="457200"/>
            <a:chOff x="3840" y="1279"/>
            <a:chExt cx="266" cy="310"/>
          </a:xfrm>
        </p:grpSpPr>
        <p:sp>
          <p:nvSpPr>
            <p:cNvPr id="83" name="Freeform 33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4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5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6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7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8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9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40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1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2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3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4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5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46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47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8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9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0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51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2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3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54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55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56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57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58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59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60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61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62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999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63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64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65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66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67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999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68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69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70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71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72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73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74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75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EFEFD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76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77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78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79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80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81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82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83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 cap="rnd" cmpd="sng">
              <a:solidFill>
                <a:srgbClr val="6666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84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85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 cap="rnd" cmpd="sng">
              <a:solidFill>
                <a:srgbClr val="9F9FA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86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87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88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rgbClr val="9F9FA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910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5112568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>
                <a:solidFill>
                  <a:srgbClr val="800000"/>
                </a:solidFill>
                <a:effectLst/>
              </a:rPr>
              <a:t>ICMP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140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9024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93688"/>
            <a:ext cx="8281987" cy="523875"/>
          </a:xfrm>
        </p:spPr>
        <p:txBody>
          <a:bodyPr/>
          <a:lstStyle/>
          <a:p>
            <a:pPr eaLnBrk="1" hangingPunct="1"/>
            <a:r>
              <a:rPr lang="en-US" sz="2800" smtClean="0"/>
              <a:t>Internet Control Message Protocol (ICMP)</a:t>
            </a:r>
            <a:endParaRPr lang="en-AU" sz="280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IP is always configured with a companion protocol (ICMP) that defines a collection of </a:t>
            </a:r>
            <a:r>
              <a:rPr lang="en-US" sz="2400" dirty="0" smtClean="0">
                <a:solidFill>
                  <a:srgbClr val="0033CC"/>
                </a:solidFill>
              </a:rPr>
              <a:t>error messages </a:t>
            </a:r>
            <a:r>
              <a:rPr lang="en-US" sz="2400" dirty="0" smtClean="0"/>
              <a:t>that are sent back to the source host whenever a router or host is unable to process an IP datagram successfully, e.g.,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Destination host unreachable due to link /node failure.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Reassembly process failed.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TTL had reached 0 (so datagrams don't cycle forever)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IP header checksum failed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ICMP includes several </a:t>
            </a:r>
            <a:r>
              <a:rPr lang="en-US" sz="2400" dirty="0" smtClean="0">
                <a:solidFill>
                  <a:srgbClr val="0033CC"/>
                </a:solidFill>
              </a:rPr>
              <a:t>control messages </a:t>
            </a:r>
            <a:r>
              <a:rPr lang="en-US" sz="2400" dirty="0" smtClean="0"/>
              <a:t>that a router can use to send back to a source host.</a:t>
            </a:r>
            <a:endParaRPr lang="en-US" sz="2400" dirty="0" smtClean="0">
              <a:solidFill>
                <a:srgbClr val="0033CC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800000"/>
                </a:solidFill>
              </a:rPr>
              <a:t>ICMP-Redirect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Sent from router R1 to a source host to inform host there exists a better path through R2 to a particular destination.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Contains</a:t>
            </a:r>
            <a:r>
              <a:rPr lang="en-US" sz="2000" dirty="0" smtClean="0"/>
              <a:t> </a:t>
            </a:r>
            <a:r>
              <a:rPr lang="en-US" sz="2000" dirty="0" smtClean="0"/>
              <a:t>better route </a:t>
            </a:r>
            <a:r>
              <a:rPr lang="en-US" sz="2000" dirty="0" smtClean="0"/>
              <a:t>information.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ICMP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p</a:t>
            </a:r>
            <a:r>
              <a:rPr lang="en-US" dirty="0" smtClean="0">
                <a:solidFill>
                  <a:srgbClr val="800000"/>
                </a:solidFill>
              </a:rPr>
              <a:t>ing </a:t>
            </a:r>
            <a:r>
              <a:rPr lang="en-US" dirty="0" smtClean="0"/>
              <a:t>uses ICMP echo messages to determine if a node is reachable and alive.  Can be used to estimate </a:t>
            </a:r>
            <a:r>
              <a:rPr lang="en-US" dirty="0" smtClean="0">
                <a:solidFill>
                  <a:srgbClr val="0033CC"/>
                </a:solidFill>
              </a:rPr>
              <a:t>RTT</a:t>
            </a:r>
            <a:r>
              <a:rPr lang="en-US" dirty="0" smtClean="0"/>
              <a:t>.</a:t>
            </a:r>
          </a:p>
          <a:p>
            <a:r>
              <a:rPr lang="en-US" dirty="0" err="1">
                <a:solidFill>
                  <a:srgbClr val="800000"/>
                </a:solidFill>
              </a:rPr>
              <a:t>t</a:t>
            </a:r>
            <a:r>
              <a:rPr lang="en-US" dirty="0" err="1" smtClean="0">
                <a:solidFill>
                  <a:srgbClr val="800000"/>
                </a:solidFill>
              </a:rPr>
              <a:t>raceroute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 is used to determine the set of routes along the path to a </a:t>
            </a:r>
            <a:r>
              <a:rPr lang="en-US" dirty="0" err="1" smtClean="0"/>
              <a:t>desintination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* Note  </a:t>
            </a:r>
            <a:r>
              <a:rPr lang="en-US" dirty="0" smtClean="0"/>
              <a:t>- some routers send ICMP packets through a separate ‘special’ queue.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Summary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5112568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</a:t>
            </a:r>
            <a:r>
              <a:rPr lang="en-US" sz="2400" dirty="0" smtClean="0">
                <a:solidFill>
                  <a:srgbClr val="800000"/>
                </a:solidFill>
              </a:rPr>
              <a:t>Virtual circuit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800000"/>
                </a:solidFill>
              </a:rPr>
              <a:t>datagram</a:t>
            </a:r>
            <a:r>
              <a:rPr lang="en-US" sz="2400" dirty="0" smtClean="0"/>
              <a:t>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Datagram Format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IPv4 addressing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Subnets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CIDR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ARP &amp; DHCP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Link State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RIP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OSPF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BGP</a:t>
            </a:r>
          </a:p>
          <a:p>
            <a:r>
              <a:rPr lang="en-US" sz="2400" dirty="0" smtClean="0">
                <a:solidFill>
                  <a:srgbClr val="800000"/>
                </a:solidFill>
                <a:effectLst/>
              </a:rPr>
              <a:t>ICMP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143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41776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317750" y="2238375"/>
            <a:ext cx="4311650" cy="3644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3683000" y="2238375"/>
            <a:ext cx="0" cy="3644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320925" y="3335338"/>
            <a:ext cx="4308475" cy="2301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430463" y="1581150"/>
            <a:ext cx="10318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Identifier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967163" y="1524000"/>
            <a:ext cx="815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Output</a:t>
            </a:r>
          </a:p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port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716213" y="327977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183161" y="3292475"/>
            <a:ext cx="307778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dirty="0"/>
              <a:t>9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317750" y="2524125"/>
            <a:ext cx="4311650" cy="254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317750" y="3952875"/>
            <a:ext cx="4311650" cy="254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317750" y="5381625"/>
            <a:ext cx="4311650" cy="254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754313" y="535622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58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202113" y="251777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4183063" y="392747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4202113" y="5356225"/>
            <a:ext cx="2825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735263" y="392747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5187950" y="2276475"/>
            <a:ext cx="0" cy="3606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2735263" y="249872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294313" y="1524000"/>
            <a:ext cx="1019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Next</a:t>
            </a:r>
          </a:p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identifier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5630863" y="249872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44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5649913" y="329247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5649913" y="392747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5707063" y="5375275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1936750" y="3451225"/>
            <a:ext cx="34925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107503" y="3155950"/>
            <a:ext cx="2003871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rgbClr val="800000"/>
                </a:solidFill>
              </a:rPr>
              <a:t>Entry </a:t>
            </a:r>
            <a:r>
              <a:rPr lang="en-US" sz="1600" dirty="0" smtClean="0">
                <a:solidFill>
                  <a:srgbClr val="800000"/>
                </a:solidFill>
              </a:rPr>
              <a:t>for packets</a:t>
            </a:r>
            <a:endParaRPr lang="en-US" sz="1600" dirty="0">
              <a:solidFill>
                <a:srgbClr val="800000"/>
              </a:solidFill>
            </a:endParaRPr>
          </a:p>
          <a:p>
            <a:pPr algn="l" eaLnBrk="0" hangingPunct="0"/>
            <a:r>
              <a:rPr lang="en-US" sz="1600" dirty="0">
                <a:solidFill>
                  <a:srgbClr val="800000"/>
                </a:solidFill>
              </a:rPr>
              <a:t>with identifier 15</a:t>
            </a:r>
          </a:p>
        </p:txBody>
      </p:sp>
      <p:sp>
        <p:nvSpPr>
          <p:cNvPr id="32" name="Text Box 240"/>
          <p:cNvSpPr txBox="1">
            <a:spLocks noChangeArrowheads="1"/>
          </p:cNvSpPr>
          <p:nvPr/>
        </p:nvSpPr>
        <p:spPr bwMode="auto">
          <a:xfrm>
            <a:off x="7215206" y="5837202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r>
              <a:rPr lang="en-US" dirty="0" smtClean="0"/>
              <a:t> Virtual Circuit Routing Table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7104633" y="3206829"/>
            <a:ext cx="2003871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 eaLnBrk="0" hangingPunct="0"/>
            <a:r>
              <a:rPr lang="en-US" sz="1600" dirty="0" smtClean="0">
                <a:solidFill>
                  <a:srgbClr val="800000"/>
                </a:solidFill>
              </a:rPr>
              <a:t>Packet leaves with</a:t>
            </a:r>
            <a:endParaRPr lang="en-US" sz="1600" dirty="0">
              <a:solidFill>
                <a:srgbClr val="800000"/>
              </a:solidFill>
            </a:endParaRPr>
          </a:p>
          <a:p>
            <a:pPr algn="l" eaLnBrk="0" hangingPunct="0"/>
            <a:r>
              <a:rPr lang="en-US" sz="1600" dirty="0" smtClean="0">
                <a:solidFill>
                  <a:srgbClr val="800000"/>
                </a:solidFill>
              </a:rPr>
              <a:t>new </a:t>
            </a:r>
            <a:r>
              <a:rPr lang="en-US" sz="1600" dirty="0">
                <a:solidFill>
                  <a:srgbClr val="800000"/>
                </a:solidFill>
              </a:rPr>
              <a:t>identifier </a:t>
            </a:r>
            <a:r>
              <a:rPr lang="en-US" sz="1600" dirty="0" smtClean="0">
                <a:solidFill>
                  <a:srgbClr val="800000"/>
                </a:solidFill>
              </a:rPr>
              <a:t>23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H="1">
            <a:off x="6629398" y="3459163"/>
            <a:ext cx="475234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40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 animBg="1"/>
      <p:bldP spid="20505" grpId="0"/>
      <p:bldP spid="30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36508"/>
            <a:ext cx="8785225" cy="792162"/>
          </a:xfrm>
        </p:spPr>
        <p:txBody>
          <a:bodyPr/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525344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504" y="1124744"/>
            <a:ext cx="4627286" cy="516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transports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segment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from sending to receiving host. </a:t>
            </a:r>
          </a:p>
          <a:p>
            <a:pPr marL="225425" lvl="0" indent="-225425"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encapsulates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segments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1" kern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on sending side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into datagram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packets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5425" lvl="0" indent="-225425"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delivers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segments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1" kern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on receiving </a:t>
            </a:r>
            <a:r>
              <a:rPr lang="en-US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side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the transport layer.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network layer protocols exist in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every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host, router.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router examines header fields in all IP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datagrams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passing through it.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reeform 684"/>
          <p:cNvSpPr>
            <a:spLocks/>
          </p:cNvSpPr>
          <p:nvPr/>
        </p:nvSpPr>
        <p:spPr bwMode="auto">
          <a:xfrm>
            <a:off x="6650040" y="3649681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685"/>
          <p:cNvSpPr>
            <a:spLocks/>
          </p:cNvSpPr>
          <p:nvPr/>
        </p:nvSpPr>
        <p:spPr bwMode="auto">
          <a:xfrm>
            <a:off x="6669090" y="2124093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686"/>
          <p:cNvSpPr>
            <a:spLocks/>
          </p:cNvSpPr>
          <p:nvPr/>
        </p:nvSpPr>
        <p:spPr bwMode="auto">
          <a:xfrm>
            <a:off x="4929190" y="1831993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687"/>
          <p:cNvGrpSpPr>
            <a:grpSpLocks/>
          </p:cNvGrpSpPr>
          <p:nvPr/>
        </p:nvGrpSpPr>
        <p:grpSpPr bwMode="auto">
          <a:xfrm>
            <a:off x="5016503" y="3167081"/>
            <a:ext cx="1458912" cy="933450"/>
            <a:chOff x="2889" y="1631"/>
            <a:chExt cx="980" cy="743"/>
          </a:xfrm>
        </p:grpSpPr>
        <p:sp>
          <p:nvSpPr>
            <p:cNvPr id="11" name="Rectangle 68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68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690"/>
          <p:cNvGrpSpPr>
            <a:grpSpLocks/>
          </p:cNvGrpSpPr>
          <p:nvPr/>
        </p:nvGrpSpPr>
        <p:grpSpPr bwMode="auto">
          <a:xfrm>
            <a:off x="5718178" y="2024081"/>
            <a:ext cx="336550" cy="531812"/>
            <a:chOff x="3796" y="1043"/>
            <a:chExt cx="865" cy="1237"/>
          </a:xfrm>
        </p:grpSpPr>
        <p:sp>
          <p:nvSpPr>
            <p:cNvPr id="14" name="Line 69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69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69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69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69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69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69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69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69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70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70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70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70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70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70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9" name="Group 706"/>
            <p:cNvGrpSpPr>
              <a:grpSpLocks/>
            </p:cNvGrpSpPr>
            <p:nvPr/>
          </p:nvGrpSpPr>
          <p:grpSpPr bwMode="auto">
            <a:xfrm>
              <a:off x="6576" y="2085"/>
              <a:ext cx="863" cy="270"/>
              <a:chOff x="4227" y="1360"/>
              <a:chExt cx="863" cy="270"/>
            </a:xfrm>
          </p:grpSpPr>
          <p:sp>
            <p:nvSpPr>
              <p:cNvPr id="40" name="Line 70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" name="Line 70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" name="Line 70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" name="Line 71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0" name="Group 711"/>
            <p:cNvGrpSpPr>
              <a:grpSpLocks/>
            </p:cNvGrpSpPr>
            <p:nvPr/>
          </p:nvGrpSpPr>
          <p:grpSpPr bwMode="auto">
            <a:xfrm rot="5700496">
              <a:off x="2862" y="3574"/>
              <a:ext cx="863" cy="270"/>
              <a:chOff x="4227" y="1360"/>
              <a:chExt cx="863" cy="270"/>
            </a:xfrm>
          </p:grpSpPr>
          <p:sp>
            <p:nvSpPr>
              <p:cNvPr id="36" name="Line 71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" name="Line 71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" name="Line 71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" name="Group 716"/>
            <p:cNvGrpSpPr>
              <a:grpSpLocks/>
            </p:cNvGrpSpPr>
            <p:nvPr/>
          </p:nvGrpSpPr>
          <p:grpSpPr bwMode="auto">
            <a:xfrm rot="10800000">
              <a:off x="1018" y="599"/>
              <a:ext cx="863" cy="270"/>
              <a:chOff x="4227" y="1360"/>
              <a:chExt cx="863" cy="270"/>
            </a:xfrm>
          </p:grpSpPr>
          <p:sp>
            <p:nvSpPr>
              <p:cNvPr id="32" name="Line 71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" name="Line 71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" name="Line 71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44" name="Oval 721"/>
          <p:cNvSpPr>
            <a:spLocks noChangeArrowheads="1"/>
          </p:cNvSpPr>
          <p:nvPr/>
        </p:nvSpPr>
        <p:spPr bwMode="auto">
          <a:xfrm>
            <a:off x="6775453" y="38449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722"/>
          <p:cNvSpPr>
            <a:spLocks noChangeShapeType="1"/>
          </p:cNvSpPr>
          <p:nvPr/>
        </p:nvSpPr>
        <p:spPr bwMode="auto">
          <a:xfrm>
            <a:off x="6775453" y="3837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723"/>
          <p:cNvSpPr>
            <a:spLocks noChangeShapeType="1"/>
          </p:cNvSpPr>
          <p:nvPr/>
        </p:nvSpPr>
        <p:spPr bwMode="auto">
          <a:xfrm>
            <a:off x="7134228" y="3837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724"/>
          <p:cNvSpPr>
            <a:spLocks noChangeArrowheads="1"/>
          </p:cNvSpPr>
          <p:nvPr/>
        </p:nvSpPr>
        <p:spPr bwMode="auto">
          <a:xfrm>
            <a:off x="6775453" y="38370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8" name="Oval 725"/>
          <p:cNvSpPr>
            <a:spLocks noChangeArrowheads="1"/>
          </p:cNvSpPr>
          <p:nvPr/>
        </p:nvSpPr>
        <p:spPr bwMode="auto">
          <a:xfrm>
            <a:off x="6772278" y="37687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" name="Group 726"/>
          <p:cNvGrpSpPr>
            <a:grpSpLocks/>
          </p:cNvGrpSpPr>
          <p:nvPr/>
        </p:nvGrpSpPr>
        <p:grpSpPr bwMode="auto">
          <a:xfrm>
            <a:off x="6858003" y="3792556"/>
            <a:ext cx="179387" cy="65087"/>
            <a:chOff x="2848" y="848"/>
            <a:chExt cx="140" cy="98"/>
          </a:xfrm>
        </p:grpSpPr>
        <p:sp>
          <p:nvSpPr>
            <p:cNvPr id="50" name="Line 7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7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7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730"/>
          <p:cNvGrpSpPr>
            <a:grpSpLocks/>
          </p:cNvGrpSpPr>
          <p:nvPr/>
        </p:nvGrpSpPr>
        <p:grpSpPr bwMode="auto">
          <a:xfrm flipV="1">
            <a:off x="6858003" y="3792556"/>
            <a:ext cx="179387" cy="65087"/>
            <a:chOff x="2848" y="848"/>
            <a:chExt cx="140" cy="98"/>
          </a:xfrm>
        </p:grpSpPr>
        <p:sp>
          <p:nvSpPr>
            <p:cNvPr id="54" name="Line 7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7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7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Oval 734"/>
          <p:cNvSpPr>
            <a:spLocks noChangeArrowheads="1"/>
          </p:cNvSpPr>
          <p:nvPr/>
        </p:nvSpPr>
        <p:spPr bwMode="auto">
          <a:xfrm>
            <a:off x="7131053" y="41243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735"/>
          <p:cNvSpPr>
            <a:spLocks noChangeShapeType="1"/>
          </p:cNvSpPr>
          <p:nvPr/>
        </p:nvSpPr>
        <p:spPr bwMode="auto">
          <a:xfrm>
            <a:off x="7131053" y="41164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736"/>
          <p:cNvSpPr>
            <a:spLocks noChangeShapeType="1"/>
          </p:cNvSpPr>
          <p:nvPr/>
        </p:nvSpPr>
        <p:spPr bwMode="auto">
          <a:xfrm>
            <a:off x="7489828" y="41164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737"/>
          <p:cNvSpPr>
            <a:spLocks noChangeArrowheads="1"/>
          </p:cNvSpPr>
          <p:nvPr/>
        </p:nvSpPr>
        <p:spPr bwMode="auto">
          <a:xfrm>
            <a:off x="7131053" y="41164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" name="Oval 738"/>
          <p:cNvSpPr>
            <a:spLocks noChangeArrowheads="1"/>
          </p:cNvSpPr>
          <p:nvPr/>
        </p:nvSpPr>
        <p:spPr bwMode="auto">
          <a:xfrm>
            <a:off x="7127878" y="40481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739"/>
          <p:cNvGrpSpPr>
            <a:grpSpLocks/>
          </p:cNvGrpSpPr>
          <p:nvPr/>
        </p:nvGrpSpPr>
        <p:grpSpPr bwMode="auto">
          <a:xfrm>
            <a:off x="7213603" y="4071956"/>
            <a:ext cx="179387" cy="65087"/>
            <a:chOff x="2848" y="848"/>
            <a:chExt cx="140" cy="98"/>
          </a:xfrm>
        </p:grpSpPr>
        <p:sp>
          <p:nvSpPr>
            <p:cNvPr id="63" name="Line 7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7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Group 743"/>
          <p:cNvGrpSpPr>
            <a:grpSpLocks/>
          </p:cNvGrpSpPr>
          <p:nvPr/>
        </p:nvGrpSpPr>
        <p:grpSpPr bwMode="auto">
          <a:xfrm flipV="1">
            <a:off x="7213603" y="4071956"/>
            <a:ext cx="179387" cy="65087"/>
            <a:chOff x="2848" y="848"/>
            <a:chExt cx="140" cy="98"/>
          </a:xfrm>
        </p:grpSpPr>
        <p:sp>
          <p:nvSpPr>
            <p:cNvPr id="67" name="Line 7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7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7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Oval 747"/>
          <p:cNvSpPr>
            <a:spLocks noChangeArrowheads="1"/>
          </p:cNvSpPr>
          <p:nvPr/>
        </p:nvSpPr>
        <p:spPr bwMode="auto">
          <a:xfrm>
            <a:off x="7410453" y="38576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748"/>
          <p:cNvSpPr>
            <a:spLocks noChangeShapeType="1"/>
          </p:cNvSpPr>
          <p:nvPr/>
        </p:nvSpPr>
        <p:spPr bwMode="auto">
          <a:xfrm>
            <a:off x="7410453" y="38497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749"/>
          <p:cNvSpPr>
            <a:spLocks noChangeShapeType="1"/>
          </p:cNvSpPr>
          <p:nvPr/>
        </p:nvSpPr>
        <p:spPr bwMode="auto">
          <a:xfrm>
            <a:off x="7769228" y="38497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750"/>
          <p:cNvSpPr>
            <a:spLocks noChangeArrowheads="1"/>
          </p:cNvSpPr>
          <p:nvPr/>
        </p:nvSpPr>
        <p:spPr bwMode="auto">
          <a:xfrm>
            <a:off x="7410453" y="38497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74" name="Oval 751"/>
          <p:cNvSpPr>
            <a:spLocks noChangeArrowheads="1"/>
          </p:cNvSpPr>
          <p:nvPr/>
        </p:nvSpPr>
        <p:spPr bwMode="auto">
          <a:xfrm>
            <a:off x="7407278" y="37814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52"/>
          <p:cNvGrpSpPr>
            <a:grpSpLocks/>
          </p:cNvGrpSpPr>
          <p:nvPr/>
        </p:nvGrpSpPr>
        <p:grpSpPr bwMode="auto">
          <a:xfrm>
            <a:off x="7493003" y="3805256"/>
            <a:ext cx="179387" cy="65087"/>
            <a:chOff x="2848" y="848"/>
            <a:chExt cx="140" cy="98"/>
          </a:xfrm>
        </p:grpSpPr>
        <p:sp>
          <p:nvSpPr>
            <p:cNvPr id="76" name="Line 7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7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756"/>
          <p:cNvGrpSpPr>
            <a:grpSpLocks/>
          </p:cNvGrpSpPr>
          <p:nvPr/>
        </p:nvGrpSpPr>
        <p:grpSpPr bwMode="auto">
          <a:xfrm flipV="1">
            <a:off x="7493003" y="3805256"/>
            <a:ext cx="179387" cy="65087"/>
            <a:chOff x="2848" y="848"/>
            <a:chExt cx="140" cy="98"/>
          </a:xfrm>
        </p:grpSpPr>
        <p:sp>
          <p:nvSpPr>
            <p:cNvPr id="80" name="Line 7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7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7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Oval 760"/>
          <p:cNvSpPr>
            <a:spLocks noChangeArrowheads="1"/>
          </p:cNvSpPr>
          <p:nvPr/>
        </p:nvSpPr>
        <p:spPr bwMode="auto">
          <a:xfrm>
            <a:off x="6875465" y="2695593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761"/>
          <p:cNvSpPr>
            <a:spLocks noChangeShapeType="1"/>
          </p:cNvSpPr>
          <p:nvPr/>
        </p:nvSpPr>
        <p:spPr bwMode="auto">
          <a:xfrm>
            <a:off x="6875465" y="2687656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762"/>
          <p:cNvSpPr>
            <a:spLocks noChangeShapeType="1"/>
          </p:cNvSpPr>
          <p:nvPr/>
        </p:nvSpPr>
        <p:spPr bwMode="auto">
          <a:xfrm>
            <a:off x="7223128" y="2687656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763"/>
          <p:cNvSpPr>
            <a:spLocks noChangeArrowheads="1"/>
          </p:cNvSpPr>
          <p:nvPr/>
        </p:nvSpPr>
        <p:spPr bwMode="auto">
          <a:xfrm>
            <a:off x="6875465" y="2687656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87" name="Oval 764"/>
          <p:cNvSpPr>
            <a:spLocks noChangeArrowheads="1"/>
          </p:cNvSpPr>
          <p:nvPr/>
        </p:nvSpPr>
        <p:spPr bwMode="auto">
          <a:xfrm>
            <a:off x="6872290" y="2624156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" name="Group 765"/>
          <p:cNvGrpSpPr>
            <a:grpSpLocks/>
          </p:cNvGrpSpPr>
          <p:nvPr/>
        </p:nvGrpSpPr>
        <p:grpSpPr bwMode="auto">
          <a:xfrm>
            <a:off x="6956428" y="2646381"/>
            <a:ext cx="171450" cy="61912"/>
            <a:chOff x="2848" y="848"/>
            <a:chExt cx="140" cy="98"/>
          </a:xfrm>
        </p:grpSpPr>
        <p:sp>
          <p:nvSpPr>
            <p:cNvPr id="89" name="Line 76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76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76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" name="Group 769"/>
          <p:cNvGrpSpPr>
            <a:grpSpLocks/>
          </p:cNvGrpSpPr>
          <p:nvPr/>
        </p:nvGrpSpPr>
        <p:grpSpPr bwMode="auto">
          <a:xfrm flipV="1">
            <a:off x="6956428" y="2646381"/>
            <a:ext cx="171450" cy="60325"/>
            <a:chOff x="2848" y="848"/>
            <a:chExt cx="140" cy="98"/>
          </a:xfrm>
        </p:grpSpPr>
        <p:sp>
          <p:nvSpPr>
            <p:cNvPr id="93" name="Line 7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7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7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Oval 773"/>
          <p:cNvSpPr>
            <a:spLocks noChangeArrowheads="1"/>
          </p:cNvSpPr>
          <p:nvPr/>
        </p:nvSpPr>
        <p:spPr bwMode="auto">
          <a:xfrm>
            <a:off x="6873878" y="29559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774"/>
          <p:cNvSpPr>
            <a:spLocks noChangeShapeType="1"/>
          </p:cNvSpPr>
          <p:nvPr/>
        </p:nvSpPr>
        <p:spPr bwMode="auto">
          <a:xfrm>
            <a:off x="6873878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775"/>
          <p:cNvSpPr>
            <a:spLocks noChangeShapeType="1"/>
          </p:cNvSpPr>
          <p:nvPr/>
        </p:nvSpPr>
        <p:spPr bwMode="auto">
          <a:xfrm>
            <a:off x="7232653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776"/>
          <p:cNvSpPr>
            <a:spLocks noChangeArrowheads="1"/>
          </p:cNvSpPr>
          <p:nvPr/>
        </p:nvSpPr>
        <p:spPr bwMode="auto">
          <a:xfrm>
            <a:off x="6873878" y="29480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0" name="Oval 777"/>
          <p:cNvSpPr>
            <a:spLocks noChangeArrowheads="1"/>
          </p:cNvSpPr>
          <p:nvPr/>
        </p:nvSpPr>
        <p:spPr bwMode="auto">
          <a:xfrm>
            <a:off x="6870703" y="28797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" name="Group 778"/>
          <p:cNvGrpSpPr>
            <a:grpSpLocks/>
          </p:cNvGrpSpPr>
          <p:nvPr/>
        </p:nvGrpSpPr>
        <p:grpSpPr bwMode="auto">
          <a:xfrm>
            <a:off x="6956428" y="2903556"/>
            <a:ext cx="179387" cy="65087"/>
            <a:chOff x="2848" y="848"/>
            <a:chExt cx="140" cy="98"/>
          </a:xfrm>
        </p:grpSpPr>
        <p:sp>
          <p:nvSpPr>
            <p:cNvPr id="102" name="Line 7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7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7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" name="Group 782"/>
          <p:cNvGrpSpPr>
            <a:grpSpLocks/>
          </p:cNvGrpSpPr>
          <p:nvPr/>
        </p:nvGrpSpPr>
        <p:grpSpPr bwMode="auto">
          <a:xfrm flipV="1">
            <a:off x="6956428" y="2903556"/>
            <a:ext cx="179387" cy="65087"/>
            <a:chOff x="2848" y="848"/>
            <a:chExt cx="140" cy="98"/>
          </a:xfrm>
        </p:grpSpPr>
        <p:sp>
          <p:nvSpPr>
            <p:cNvPr id="106" name="Line 7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7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7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" name="Oval 786"/>
          <p:cNvSpPr>
            <a:spLocks noChangeArrowheads="1"/>
          </p:cNvSpPr>
          <p:nvPr/>
        </p:nvSpPr>
        <p:spPr bwMode="auto">
          <a:xfrm>
            <a:off x="7350128" y="2597168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787"/>
          <p:cNvSpPr>
            <a:spLocks noChangeShapeType="1"/>
          </p:cNvSpPr>
          <p:nvPr/>
        </p:nvSpPr>
        <p:spPr bwMode="auto">
          <a:xfrm>
            <a:off x="7350128" y="2590818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788"/>
          <p:cNvSpPr>
            <a:spLocks noChangeShapeType="1"/>
          </p:cNvSpPr>
          <p:nvPr/>
        </p:nvSpPr>
        <p:spPr bwMode="auto">
          <a:xfrm>
            <a:off x="7680328" y="2590818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789"/>
          <p:cNvSpPr>
            <a:spLocks noChangeArrowheads="1"/>
          </p:cNvSpPr>
          <p:nvPr/>
        </p:nvSpPr>
        <p:spPr bwMode="auto">
          <a:xfrm>
            <a:off x="7350128" y="2590818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13" name="Oval 790"/>
          <p:cNvSpPr>
            <a:spLocks noChangeArrowheads="1"/>
          </p:cNvSpPr>
          <p:nvPr/>
        </p:nvSpPr>
        <p:spPr bwMode="auto">
          <a:xfrm>
            <a:off x="7346953" y="2528906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" name="Group 791"/>
          <p:cNvGrpSpPr>
            <a:grpSpLocks/>
          </p:cNvGrpSpPr>
          <p:nvPr/>
        </p:nvGrpSpPr>
        <p:grpSpPr bwMode="auto">
          <a:xfrm>
            <a:off x="7426328" y="2551131"/>
            <a:ext cx="163512" cy="57150"/>
            <a:chOff x="2848" y="848"/>
            <a:chExt cx="140" cy="98"/>
          </a:xfrm>
        </p:grpSpPr>
        <p:sp>
          <p:nvSpPr>
            <p:cNvPr id="115" name="Line 79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79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79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" name="Group 795"/>
          <p:cNvGrpSpPr>
            <a:grpSpLocks/>
          </p:cNvGrpSpPr>
          <p:nvPr/>
        </p:nvGrpSpPr>
        <p:grpSpPr bwMode="auto">
          <a:xfrm flipV="1">
            <a:off x="7426328" y="2549543"/>
            <a:ext cx="163512" cy="58738"/>
            <a:chOff x="2848" y="848"/>
            <a:chExt cx="140" cy="98"/>
          </a:xfrm>
        </p:grpSpPr>
        <p:sp>
          <p:nvSpPr>
            <p:cNvPr id="119" name="Line 7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7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7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" name="Oval 799"/>
          <p:cNvSpPr>
            <a:spLocks noChangeArrowheads="1"/>
          </p:cNvSpPr>
          <p:nvPr/>
        </p:nvSpPr>
        <p:spPr bwMode="auto">
          <a:xfrm>
            <a:off x="7435853" y="29559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Line 800"/>
          <p:cNvSpPr>
            <a:spLocks noChangeShapeType="1"/>
          </p:cNvSpPr>
          <p:nvPr/>
        </p:nvSpPr>
        <p:spPr bwMode="auto">
          <a:xfrm>
            <a:off x="7435853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Line 801"/>
          <p:cNvSpPr>
            <a:spLocks noChangeShapeType="1"/>
          </p:cNvSpPr>
          <p:nvPr/>
        </p:nvSpPr>
        <p:spPr bwMode="auto">
          <a:xfrm>
            <a:off x="7794628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Rectangle 802"/>
          <p:cNvSpPr>
            <a:spLocks noChangeArrowheads="1"/>
          </p:cNvSpPr>
          <p:nvPr/>
        </p:nvSpPr>
        <p:spPr bwMode="auto">
          <a:xfrm>
            <a:off x="7435853" y="29480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26" name="Oval 803"/>
          <p:cNvSpPr>
            <a:spLocks noChangeArrowheads="1"/>
          </p:cNvSpPr>
          <p:nvPr/>
        </p:nvSpPr>
        <p:spPr bwMode="auto">
          <a:xfrm>
            <a:off x="7432678" y="28797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" name="Group 804"/>
          <p:cNvGrpSpPr>
            <a:grpSpLocks/>
          </p:cNvGrpSpPr>
          <p:nvPr/>
        </p:nvGrpSpPr>
        <p:grpSpPr bwMode="auto">
          <a:xfrm>
            <a:off x="7518403" y="2903556"/>
            <a:ext cx="179387" cy="65087"/>
            <a:chOff x="2848" y="848"/>
            <a:chExt cx="140" cy="98"/>
          </a:xfrm>
        </p:grpSpPr>
        <p:sp>
          <p:nvSpPr>
            <p:cNvPr id="128" name="Line 8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8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8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" name="Group 808"/>
          <p:cNvGrpSpPr>
            <a:grpSpLocks/>
          </p:cNvGrpSpPr>
          <p:nvPr/>
        </p:nvGrpSpPr>
        <p:grpSpPr bwMode="auto">
          <a:xfrm flipV="1">
            <a:off x="7518403" y="2903556"/>
            <a:ext cx="179387" cy="65087"/>
            <a:chOff x="2848" y="848"/>
            <a:chExt cx="140" cy="98"/>
          </a:xfrm>
        </p:grpSpPr>
        <p:sp>
          <p:nvSpPr>
            <p:cNvPr id="132" name="Line 8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8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8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" name="Oval 812"/>
          <p:cNvSpPr>
            <a:spLocks noChangeArrowheads="1"/>
          </p:cNvSpPr>
          <p:nvPr/>
        </p:nvSpPr>
        <p:spPr bwMode="auto">
          <a:xfrm>
            <a:off x="6026153" y="2690831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Line 813"/>
          <p:cNvSpPr>
            <a:spLocks noChangeShapeType="1"/>
          </p:cNvSpPr>
          <p:nvPr/>
        </p:nvSpPr>
        <p:spPr bwMode="auto">
          <a:xfrm>
            <a:off x="6026153" y="268289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Line 814"/>
          <p:cNvSpPr>
            <a:spLocks noChangeShapeType="1"/>
          </p:cNvSpPr>
          <p:nvPr/>
        </p:nvSpPr>
        <p:spPr bwMode="auto">
          <a:xfrm>
            <a:off x="6372228" y="268289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815"/>
          <p:cNvSpPr>
            <a:spLocks noChangeArrowheads="1"/>
          </p:cNvSpPr>
          <p:nvPr/>
        </p:nvSpPr>
        <p:spPr bwMode="auto">
          <a:xfrm>
            <a:off x="6026153" y="268289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39" name="Oval 816"/>
          <p:cNvSpPr>
            <a:spLocks noChangeArrowheads="1"/>
          </p:cNvSpPr>
          <p:nvPr/>
        </p:nvSpPr>
        <p:spPr bwMode="auto">
          <a:xfrm>
            <a:off x="6022978" y="2619393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" name="Group 817"/>
          <p:cNvGrpSpPr>
            <a:grpSpLocks/>
          </p:cNvGrpSpPr>
          <p:nvPr/>
        </p:nvGrpSpPr>
        <p:grpSpPr bwMode="auto">
          <a:xfrm>
            <a:off x="6107115" y="2641618"/>
            <a:ext cx="171450" cy="60325"/>
            <a:chOff x="2848" y="848"/>
            <a:chExt cx="140" cy="98"/>
          </a:xfrm>
        </p:grpSpPr>
        <p:sp>
          <p:nvSpPr>
            <p:cNvPr id="141" name="Line 8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8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8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" name="Group 821"/>
          <p:cNvGrpSpPr>
            <a:grpSpLocks/>
          </p:cNvGrpSpPr>
          <p:nvPr/>
        </p:nvGrpSpPr>
        <p:grpSpPr bwMode="auto">
          <a:xfrm flipV="1">
            <a:off x="6107115" y="2641618"/>
            <a:ext cx="171450" cy="58738"/>
            <a:chOff x="2848" y="848"/>
            <a:chExt cx="140" cy="98"/>
          </a:xfrm>
        </p:grpSpPr>
        <p:sp>
          <p:nvSpPr>
            <p:cNvPr id="145" name="Line 8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8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8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" name="Oval 825"/>
          <p:cNvSpPr>
            <a:spLocks noChangeArrowheads="1"/>
          </p:cNvSpPr>
          <p:nvPr/>
        </p:nvSpPr>
        <p:spPr bwMode="auto">
          <a:xfrm>
            <a:off x="5719765" y="3840181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Line 826"/>
          <p:cNvSpPr>
            <a:spLocks noChangeShapeType="1"/>
          </p:cNvSpPr>
          <p:nvPr/>
        </p:nvSpPr>
        <p:spPr bwMode="auto">
          <a:xfrm>
            <a:off x="5719765" y="383224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Line 827"/>
          <p:cNvSpPr>
            <a:spLocks noChangeShapeType="1"/>
          </p:cNvSpPr>
          <p:nvPr/>
        </p:nvSpPr>
        <p:spPr bwMode="auto">
          <a:xfrm>
            <a:off x="6065840" y="383224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Rectangle 828"/>
          <p:cNvSpPr>
            <a:spLocks noChangeArrowheads="1"/>
          </p:cNvSpPr>
          <p:nvPr/>
        </p:nvSpPr>
        <p:spPr bwMode="auto">
          <a:xfrm>
            <a:off x="5719765" y="383224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52" name="Oval 829"/>
          <p:cNvSpPr>
            <a:spLocks noChangeArrowheads="1"/>
          </p:cNvSpPr>
          <p:nvPr/>
        </p:nvSpPr>
        <p:spPr bwMode="auto">
          <a:xfrm>
            <a:off x="5716590" y="3768743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" name="Group 830"/>
          <p:cNvGrpSpPr>
            <a:grpSpLocks/>
          </p:cNvGrpSpPr>
          <p:nvPr/>
        </p:nvGrpSpPr>
        <p:grpSpPr bwMode="auto">
          <a:xfrm>
            <a:off x="5800728" y="3790968"/>
            <a:ext cx="171450" cy="60325"/>
            <a:chOff x="2848" y="848"/>
            <a:chExt cx="140" cy="98"/>
          </a:xfrm>
        </p:grpSpPr>
        <p:sp>
          <p:nvSpPr>
            <p:cNvPr id="154" name="Line 8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8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8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7" name="Group 834"/>
          <p:cNvGrpSpPr>
            <a:grpSpLocks/>
          </p:cNvGrpSpPr>
          <p:nvPr/>
        </p:nvGrpSpPr>
        <p:grpSpPr bwMode="auto">
          <a:xfrm flipV="1">
            <a:off x="5800728" y="3790968"/>
            <a:ext cx="171450" cy="58738"/>
            <a:chOff x="2848" y="848"/>
            <a:chExt cx="140" cy="98"/>
          </a:xfrm>
        </p:grpSpPr>
        <p:sp>
          <p:nvSpPr>
            <p:cNvPr id="158" name="Line 8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8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8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" name="Line 838"/>
          <p:cNvSpPr>
            <a:spLocks noChangeShapeType="1"/>
          </p:cNvSpPr>
          <p:nvPr/>
        </p:nvSpPr>
        <p:spPr bwMode="auto">
          <a:xfrm flipV="1">
            <a:off x="6918328" y="4197368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" name="Line 839"/>
          <p:cNvSpPr>
            <a:spLocks noChangeShapeType="1"/>
          </p:cNvSpPr>
          <p:nvPr/>
        </p:nvSpPr>
        <p:spPr bwMode="auto">
          <a:xfrm>
            <a:off x="7042153" y="3935431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Line 840"/>
          <p:cNvSpPr>
            <a:spLocks noChangeShapeType="1"/>
          </p:cNvSpPr>
          <p:nvPr/>
        </p:nvSpPr>
        <p:spPr bwMode="auto">
          <a:xfrm>
            <a:off x="7138990" y="3856056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" name="Line 841"/>
          <p:cNvSpPr>
            <a:spLocks noChangeShapeType="1"/>
          </p:cNvSpPr>
          <p:nvPr/>
        </p:nvSpPr>
        <p:spPr bwMode="auto">
          <a:xfrm flipV="1">
            <a:off x="7375528" y="3941781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" name="Line 842"/>
          <p:cNvSpPr>
            <a:spLocks noChangeShapeType="1"/>
          </p:cNvSpPr>
          <p:nvPr/>
        </p:nvSpPr>
        <p:spPr bwMode="auto">
          <a:xfrm>
            <a:off x="6073778" y="3862406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Line 843"/>
          <p:cNvSpPr>
            <a:spLocks noChangeShapeType="1"/>
          </p:cNvSpPr>
          <p:nvPr/>
        </p:nvSpPr>
        <p:spPr bwMode="auto">
          <a:xfrm>
            <a:off x="6369053" y="2709881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" name="Line 844"/>
          <p:cNvSpPr>
            <a:spLocks noChangeShapeType="1"/>
          </p:cNvSpPr>
          <p:nvPr/>
        </p:nvSpPr>
        <p:spPr bwMode="auto">
          <a:xfrm>
            <a:off x="5935665" y="2538431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Freeform 845"/>
          <p:cNvSpPr>
            <a:spLocks/>
          </p:cNvSpPr>
          <p:nvPr/>
        </p:nvSpPr>
        <p:spPr bwMode="auto">
          <a:xfrm>
            <a:off x="5256215" y="4545031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9" name="Line 846"/>
          <p:cNvSpPr>
            <a:spLocks noChangeShapeType="1"/>
          </p:cNvSpPr>
          <p:nvPr/>
        </p:nvSpPr>
        <p:spPr bwMode="auto">
          <a:xfrm rot="-5400000">
            <a:off x="7491415" y="528163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Line 847"/>
          <p:cNvSpPr>
            <a:spLocks noChangeShapeType="1"/>
          </p:cNvSpPr>
          <p:nvPr/>
        </p:nvSpPr>
        <p:spPr bwMode="auto">
          <a:xfrm rot="5400000" flipV="1">
            <a:off x="7637465" y="556261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Line 848"/>
          <p:cNvSpPr>
            <a:spLocks noChangeShapeType="1"/>
          </p:cNvSpPr>
          <p:nvPr/>
        </p:nvSpPr>
        <p:spPr bwMode="auto">
          <a:xfrm rot="-5400000">
            <a:off x="7823203" y="523876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2" name="Group 849"/>
          <p:cNvGrpSpPr>
            <a:grpSpLocks/>
          </p:cNvGrpSpPr>
          <p:nvPr/>
        </p:nvGrpSpPr>
        <p:grpSpPr bwMode="auto">
          <a:xfrm>
            <a:off x="7402515" y="4948256"/>
            <a:ext cx="501650" cy="234950"/>
            <a:chOff x="4701" y="2996"/>
            <a:chExt cx="316" cy="148"/>
          </a:xfrm>
        </p:grpSpPr>
        <p:sp>
          <p:nvSpPr>
            <p:cNvPr id="173" name="Oval 85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85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85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85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7" name="Oval 85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8" name="Group 855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183" name="Line 8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Line 8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8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9" name="Group 859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180" name="Line 8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8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8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" name="Group 863"/>
          <p:cNvGrpSpPr>
            <a:grpSpLocks/>
          </p:cNvGrpSpPr>
          <p:nvPr/>
        </p:nvGrpSpPr>
        <p:grpSpPr bwMode="auto">
          <a:xfrm>
            <a:off x="6586540" y="4672031"/>
            <a:ext cx="501650" cy="234950"/>
            <a:chOff x="3600" y="219"/>
            <a:chExt cx="360" cy="175"/>
          </a:xfrm>
        </p:grpSpPr>
        <p:sp>
          <p:nvSpPr>
            <p:cNvPr id="187" name="Oval 8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Line 8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Line 8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Rectangle 8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91" name="Oval 8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2" name="Group 869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197" name="Line 8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8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8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3" name="Group 873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194" name="Line 8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8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Line 8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0" name="Group 877"/>
          <p:cNvGrpSpPr>
            <a:grpSpLocks/>
          </p:cNvGrpSpPr>
          <p:nvPr/>
        </p:nvGrpSpPr>
        <p:grpSpPr bwMode="auto">
          <a:xfrm>
            <a:off x="5921378" y="4976831"/>
            <a:ext cx="501650" cy="234950"/>
            <a:chOff x="3600" y="219"/>
            <a:chExt cx="360" cy="175"/>
          </a:xfrm>
        </p:grpSpPr>
        <p:sp>
          <p:nvSpPr>
            <p:cNvPr id="201" name="Oval 8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8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8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Rectangle 8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" name="Oval 8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" name="Group 883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211" name="Line 8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8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8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" name="Group 887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208" name="Line 8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Line 8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Line 8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4" name="Line 891"/>
          <p:cNvSpPr>
            <a:spLocks noChangeShapeType="1"/>
          </p:cNvSpPr>
          <p:nvPr/>
        </p:nvSpPr>
        <p:spPr bwMode="auto">
          <a:xfrm>
            <a:off x="7035803" y="4883168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" name="Line 892"/>
          <p:cNvSpPr>
            <a:spLocks noChangeShapeType="1"/>
          </p:cNvSpPr>
          <p:nvPr/>
        </p:nvSpPr>
        <p:spPr bwMode="auto">
          <a:xfrm flipV="1">
            <a:off x="6383340" y="4895868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" name="Line 893"/>
          <p:cNvSpPr>
            <a:spLocks noChangeShapeType="1"/>
          </p:cNvSpPr>
          <p:nvPr/>
        </p:nvSpPr>
        <p:spPr bwMode="auto">
          <a:xfrm flipV="1">
            <a:off x="6426203" y="509906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" name="Line 894"/>
          <p:cNvSpPr>
            <a:spLocks noChangeShapeType="1"/>
          </p:cNvSpPr>
          <p:nvPr/>
        </p:nvSpPr>
        <p:spPr bwMode="auto">
          <a:xfrm flipH="1">
            <a:off x="5721353" y="4845068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" name="Line 895"/>
          <p:cNvSpPr>
            <a:spLocks noChangeShapeType="1"/>
          </p:cNvSpPr>
          <p:nvPr/>
        </p:nvSpPr>
        <p:spPr bwMode="auto">
          <a:xfrm>
            <a:off x="5746753" y="4895868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9" name="Line 896"/>
          <p:cNvSpPr>
            <a:spLocks noChangeShapeType="1"/>
          </p:cNvSpPr>
          <p:nvPr/>
        </p:nvSpPr>
        <p:spPr bwMode="auto">
          <a:xfrm>
            <a:off x="5607053" y="5232418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" name="Line 897"/>
          <p:cNvSpPr>
            <a:spLocks noChangeShapeType="1"/>
          </p:cNvSpPr>
          <p:nvPr/>
        </p:nvSpPr>
        <p:spPr bwMode="auto">
          <a:xfrm>
            <a:off x="5859465" y="5311793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" name="Line 898"/>
          <p:cNvSpPr>
            <a:spLocks noChangeShapeType="1"/>
          </p:cNvSpPr>
          <p:nvPr/>
        </p:nvSpPr>
        <p:spPr bwMode="auto">
          <a:xfrm flipH="1">
            <a:off x="6099178" y="5219718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" name="Line 899"/>
          <p:cNvSpPr>
            <a:spLocks noChangeShapeType="1"/>
          </p:cNvSpPr>
          <p:nvPr/>
        </p:nvSpPr>
        <p:spPr bwMode="auto">
          <a:xfrm>
            <a:off x="5911853" y="5308618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3" name="Line 900"/>
          <p:cNvSpPr>
            <a:spLocks noChangeShapeType="1"/>
          </p:cNvSpPr>
          <p:nvPr/>
        </p:nvSpPr>
        <p:spPr bwMode="auto">
          <a:xfrm flipH="1" flipV="1">
            <a:off x="6308728" y="5316556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" name="Line 901"/>
          <p:cNvSpPr>
            <a:spLocks noChangeShapeType="1"/>
          </p:cNvSpPr>
          <p:nvPr/>
        </p:nvSpPr>
        <p:spPr bwMode="auto">
          <a:xfrm>
            <a:off x="6389690" y="517526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" name="Line 902"/>
          <p:cNvSpPr>
            <a:spLocks noChangeShapeType="1"/>
          </p:cNvSpPr>
          <p:nvPr/>
        </p:nvSpPr>
        <p:spPr bwMode="auto">
          <a:xfrm>
            <a:off x="5838828" y="5110181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6" name="Group 903"/>
          <p:cNvGrpSpPr>
            <a:grpSpLocks/>
          </p:cNvGrpSpPr>
          <p:nvPr/>
        </p:nvGrpSpPr>
        <p:grpSpPr bwMode="auto">
          <a:xfrm>
            <a:off x="5024440" y="1870093"/>
            <a:ext cx="3021013" cy="3981450"/>
            <a:chOff x="-1203" y="1352"/>
            <a:chExt cx="1903" cy="2508"/>
          </a:xfrm>
        </p:grpSpPr>
        <p:grpSp>
          <p:nvGrpSpPr>
            <p:cNvPr id="227" name="Group 904"/>
            <p:cNvGrpSpPr>
              <a:grpSpLocks/>
            </p:cNvGrpSpPr>
            <p:nvPr/>
          </p:nvGrpSpPr>
          <p:grpSpPr bwMode="auto">
            <a:xfrm>
              <a:off x="-1201" y="1647"/>
              <a:ext cx="436" cy="114"/>
              <a:chOff x="3072" y="739"/>
              <a:chExt cx="652" cy="146"/>
            </a:xfrm>
          </p:grpSpPr>
          <p:pic>
            <p:nvPicPr>
              <p:cNvPr id="264" name="Picture 905" descr="lgv_fqmg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265" name="Line 90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90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28" name="Picture 908" descr="imgyjav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229" name="Group 90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262" name="Object 91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145" name="Clip" r:id="rId5" imgW="819000" imgH="847800" progId="">
                      <p:embed/>
                    </p:oleObj>
                  </mc:Choice>
                  <mc:Fallback>
                    <p:oleObj name="Clip" r:id="rId5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3" name="Object 91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146" name="Clip" r:id="rId7" imgW="1266840" imgH="1200240" progId="">
                      <p:embed/>
                    </p:oleObj>
                  </mc:Choice>
                  <mc:Fallback>
                    <p:oleObj name="Clip" r:id="rId7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0" name="Group 91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260" name="Object 9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147" name="Clip" r:id="rId9" imgW="819000" imgH="847800" progId="">
                      <p:embed/>
                    </p:oleObj>
                  </mc:Choice>
                  <mc:Fallback>
                    <p:oleObj name="Clip" r:id="rId9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1" name="Object 9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148" name="Clip" r:id="rId10" imgW="1266840" imgH="1200240" progId="">
                      <p:embed/>
                    </p:oleObj>
                  </mc:Choice>
                  <mc:Fallback>
                    <p:oleObj name="Clip" r:id="rId10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31" name="Object 915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49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2" name="Group 916"/>
            <p:cNvGrpSpPr>
              <a:grpSpLocks/>
            </p:cNvGrpSpPr>
            <p:nvPr/>
          </p:nvGrpSpPr>
          <p:grpSpPr bwMode="auto">
            <a:xfrm>
              <a:off x="310" y="3572"/>
              <a:ext cx="125" cy="229"/>
              <a:chOff x="4180" y="783"/>
              <a:chExt cx="150" cy="307"/>
            </a:xfrm>
          </p:grpSpPr>
          <p:sp>
            <p:nvSpPr>
              <p:cNvPr id="252" name="AutoShape 91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Rectangle 91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Rectangle 91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2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Line 92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Line 92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Rectangle 92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Rectangle 92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33" name="Object 925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50" name="Clip" r:id="rId13" imgW="1305000" imgH="1085760" progId="">
                    <p:embed/>
                  </p:oleObj>
                </mc:Choice>
                <mc:Fallback>
                  <p:oleObj name="Clip" r:id="rId13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4" name="Object 926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51" name="Clip" r:id="rId14" imgW="1305000" imgH="1085760" progId="">
                    <p:embed/>
                  </p:oleObj>
                </mc:Choice>
                <mc:Fallback>
                  <p:oleObj name="Clip" r:id="rId14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" name="Object 927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52" name="Clip" r:id="rId15" imgW="1305000" imgH="1085760" progId="">
                    <p:embed/>
                  </p:oleObj>
                </mc:Choice>
                <mc:Fallback>
                  <p:oleObj name="Clip" r:id="rId15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" name="Object 928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53" name="Clip" r:id="rId16" imgW="1305000" imgH="1085760" progId="">
                    <p:embed/>
                  </p:oleObj>
                </mc:Choice>
                <mc:Fallback>
                  <p:oleObj name="Clip" r:id="rId1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7" name="Group 929"/>
            <p:cNvGrpSpPr>
              <a:grpSpLocks/>
            </p:cNvGrpSpPr>
            <p:nvPr/>
          </p:nvGrpSpPr>
          <p:grpSpPr bwMode="auto">
            <a:xfrm>
              <a:off x="83" y="3620"/>
              <a:ext cx="172" cy="214"/>
              <a:chOff x="2870" y="1518"/>
              <a:chExt cx="292" cy="320"/>
            </a:xfrm>
          </p:grpSpPr>
          <p:graphicFrame>
            <p:nvGraphicFramePr>
              <p:cNvPr id="250" name="Object 9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154" name="Clip" r:id="rId17" imgW="819000" imgH="847800" progId="">
                      <p:embed/>
                    </p:oleObj>
                  </mc:Choice>
                  <mc:Fallback>
                    <p:oleObj name="Clip" r:id="rId17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1" name="Object 9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155" name="Clip" r:id="rId18" imgW="1266840" imgH="1200240" progId="">
                      <p:embed/>
                    </p:oleObj>
                  </mc:Choice>
                  <mc:Fallback>
                    <p:oleObj name="Clip" r:id="rId18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8" name="Group 93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248" name="Object 9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156" name="Clip" r:id="rId19" imgW="819000" imgH="847800" progId="">
                      <p:embed/>
                    </p:oleObj>
                  </mc:Choice>
                  <mc:Fallback>
                    <p:oleObj name="Clip" r:id="rId19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9" name="Object 9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157" name="Clip" r:id="rId20" imgW="1266840" imgH="1200240" progId="">
                      <p:embed/>
                    </p:oleObj>
                  </mc:Choice>
                  <mc:Fallback>
                    <p:oleObj name="Clip" r:id="rId20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9" name="Group 935"/>
            <p:cNvGrpSpPr>
              <a:grpSpLocks/>
            </p:cNvGrpSpPr>
            <p:nvPr/>
          </p:nvGrpSpPr>
          <p:grpSpPr bwMode="auto">
            <a:xfrm>
              <a:off x="569" y="3424"/>
              <a:ext cx="131" cy="260"/>
              <a:chOff x="4180" y="783"/>
              <a:chExt cx="150" cy="307"/>
            </a:xfrm>
          </p:grpSpPr>
          <p:sp>
            <p:nvSpPr>
              <p:cNvPr id="240" name="AutoShape 93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93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93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AutoShape 93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Line 94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Line 94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Rectangle 94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Rectangle 94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7" name="Line 944"/>
          <p:cNvSpPr>
            <a:spLocks noChangeShapeType="1"/>
          </p:cNvSpPr>
          <p:nvPr/>
        </p:nvSpPr>
        <p:spPr bwMode="auto">
          <a:xfrm flipH="1">
            <a:off x="5927728" y="3632218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8" name="Line 945"/>
          <p:cNvSpPr>
            <a:spLocks noChangeShapeType="1"/>
          </p:cNvSpPr>
          <p:nvPr/>
        </p:nvSpPr>
        <p:spPr bwMode="auto">
          <a:xfrm flipV="1">
            <a:off x="7224715" y="2614631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" name="Line 946"/>
          <p:cNvSpPr>
            <a:spLocks noChangeShapeType="1"/>
          </p:cNvSpPr>
          <p:nvPr/>
        </p:nvSpPr>
        <p:spPr bwMode="auto">
          <a:xfrm>
            <a:off x="7051678" y="2787668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" name="Line 947"/>
          <p:cNvSpPr>
            <a:spLocks noChangeShapeType="1"/>
          </p:cNvSpPr>
          <p:nvPr/>
        </p:nvSpPr>
        <p:spPr bwMode="auto">
          <a:xfrm flipV="1">
            <a:off x="7223128" y="2684481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1" name="Line 948"/>
          <p:cNvSpPr>
            <a:spLocks noChangeShapeType="1"/>
          </p:cNvSpPr>
          <p:nvPr/>
        </p:nvSpPr>
        <p:spPr bwMode="auto">
          <a:xfrm>
            <a:off x="7588253" y="268289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" name="Line 949"/>
          <p:cNvSpPr>
            <a:spLocks noChangeShapeType="1"/>
          </p:cNvSpPr>
          <p:nvPr/>
        </p:nvSpPr>
        <p:spPr bwMode="auto">
          <a:xfrm>
            <a:off x="7242178" y="2989281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" name="Line 950"/>
          <p:cNvSpPr>
            <a:spLocks noChangeShapeType="1"/>
          </p:cNvSpPr>
          <p:nvPr/>
        </p:nvSpPr>
        <p:spPr bwMode="auto">
          <a:xfrm flipV="1">
            <a:off x="5537203" y="3856056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" name="Line 951"/>
          <p:cNvSpPr>
            <a:spLocks noChangeShapeType="1"/>
          </p:cNvSpPr>
          <p:nvPr/>
        </p:nvSpPr>
        <p:spPr bwMode="auto">
          <a:xfrm flipV="1">
            <a:off x="7656515" y="2382856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952"/>
          <p:cNvSpPr>
            <a:spLocks noChangeShapeType="1"/>
          </p:cNvSpPr>
          <p:nvPr/>
        </p:nvSpPr>
        <p:spPr bwMode="auto">
          <a:xfrm>
            <a:off x="7796215" y="2979756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953"/>
          <p:cNvSpPr>
            <a:spLocks noChangeShapeType="1"/>
          </p:cNvSpPr>
          <p:nvPr/>
        </p:nvSpPr>
        <p:spPr bwMode="auto">
          <a:xfrm flipH="1">
            <a:off x="6942140" y="3055956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954"/>
          <p:cNvSpPr>
            <a:spLocks noChangeShapeType="1"/>
          </p:cNvSpPr>
          <p:nvPr/>
        </p:nvSpPr>
        <p:spPr bwMode="auto">
          <a:xfrm flipH="1">
            <a:off x="7532690" y="3055956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8" name="Group 955"/>
          <p:cNvGrpSpPr>
            <a:grpSpLocks/>
          </p:cNvGrpSpPr>
          <p:nvPr/>
        </p:nvGrpSpPr>
        <p:grpSpPr bwMode="auto">
          <a:xfrm>
            <a:off x="6584953" y="4673618"/>
            <a:ext cx="501650" cy="234950"/>
            <a:chOff x="4701" y="2996"/>
            <a:chExt cx="316" cy="148"/>
          </a:xfrm>
        </p:grpSpPr>
        <p:sp>
          <p:nvSpPr>
            <p:cNvPr id="279" name="Oval 95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Line 95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Line 95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Rectangle 95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3" name="Oval 96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4" name="Group 961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289" name="Line 9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Line 9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Line 9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5" name="Group 965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286" name="Line 9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Line 9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Line 9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2" name="Group 969"/>
          <p:cNvGrpSpPr>
            <a:grpSpLocks/>
          </p:cNvGrpSpPr>
          <p:nvPr/>
        </p:nvGrpSpPr>
        <p:grpSpPr bwMode="auto">
          <a:xfrm>
            <a:off x="5919790" y="4975243"/>
            <a:ext cx="501650" cy="234950"/>
            <a:chOff x="4701" y="2996"/>
            <a:chExt cx="316" cy="148"/>
          </a:xfrm>
        </p:grpSpPr>
        <p:sp>
          <p:nvSpPr>
            <p:cNvPr id="293" name="Oval 9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Line 9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Line 9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Rectangle 9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7" name="Oval 9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8" name="Group 975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303" name="Line 9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4" name="Line 9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" name="Line 9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9" name="Group 979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300" name="Line 9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" name="Line 9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" name="Line 9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6" name="Group 983"/>
          <p:cNvGrpSpPr>
            <a:grpSpLocks/>
          </p:cNvGrpSpPr>
          <p:nvPr/>
        </p:nvGrpSpPr>
        <p:grpSpPr bwMode="auto">
          <a:xfrm>
            <a:off x="6750053" y="5160981"/>
            <a:ext cx="290512" cy="404812"/>
            <a:chOff x="4290" y="3130"/>
            <a:chExt cx="183" cy="255"/>
          </a:xfrm>
        </p:grpSpPr>
        <p:pic>
          <p:nvPicPr>
            <p:cNvPr id="307" name="Picture 984" descr="31u_bnrz[1]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08" name="Freeform 98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98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98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98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98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99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99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99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99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99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99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99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99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99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99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100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100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5" name="Group 1002"/>
          <p:cNvGrpSpPr>
            <a:grpSpLocks/>
          </p:cNvGrpSpPr>
          <p:nvPr/>
        </p:nvGrpSpPr>
        <p:grpSpPr bwMode="auto">
          <a:xfrm>
            <a:off x="5307015" y="3622693"/>
            <a:ext cx="290513" cy="404813"/>
            <a:chOff x="4290" y="3130"/>
            <a:chExt cx="183" cy="255"/>
          </a:xfrm>
        </p:grpSpPr>
        <p:pic>
          <p:nvPicPr>
            <p:cNvPr id="326" name="Picture 1003" descr="31u_bnrz[1]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27" name="Freeform 100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100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100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100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100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100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101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101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101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101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101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101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101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01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101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01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102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4" name="Group 1046"/>
          <p:cNvGrpSpPr>
            <a:grpSpLocks/>
          </p:cNvGrpSpPr>
          <p:nvPr/>
        </p:nvGrpSpPr>
        <p:grpSpPr bwMode="auto">
          <a:xfrm>
            <a:off x="5313365" y="1360506"/>
            <a:ext cx="1047750" cy="996950"/>
            <a:chOff x="3402" y="719"/>
            <a:chExt cx="660" cy="628"/>
          </a:xfrm>
        </p:grpSpPr>
        <p:sp>
          <p:nvSpPr>
            <p:cNvPr id="345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6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347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1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5" name="Group 1047"/>
          <p:cNvGrpSpPr>
            <a:grpSpLocks/>
          </p:cNvGrpSpPr>
          <p:nvPr/>
        </p:nvGrpSpPr>
        <p:grpSpPr bwMode="auto">
          <a:xfrm>
            <a:off x="8008940" y="4367231"/>
            <a:ext cx="1047750" cy="996950"/>
            <a:chOff x="3402" y="719"/>
            <a:chExt cx="660" cy="628"/>
          </a:xfrm>
        </p:grpSpPr>
        <p:sp>
          <p:nvSpPr>
            <p:cNvPr id="356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7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358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62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6" name="Group 1278"/>
          <p:cNvGrpSpPr>
            <a:grpSpLocks/>
          </p:cNvGrpSpPr>
          <p:nvPr/>
        </p:nvGrpSpPr>
        <p:grpSpPr bwMode="auto">
          <a:xfrm>
            <a:off x="5745165" y="2041543"/>
            <a:ext cx="2546350" cy="3429000"/>
            <a:chOff x="3674" y="1148"/>
            <a:chExt cx="1604" cy="2160"/>
          </a:xfrm>
        </p:grpSpPr>
        <p:grpSp>
          <p:nvGrpSpPr>
            <p:cNvPr id="367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588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9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0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1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2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3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94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5" name="Group 441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606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7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8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6" name="Group 445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603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5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7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8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9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0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1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2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8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567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9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0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1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2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73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74" name="Group 1066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85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75" name="Group 1070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82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6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7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8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9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0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1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9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546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52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3" name="Group 1088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64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6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4" name="Group 1092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61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5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7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0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0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525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31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" name="Group 1110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43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oup 1114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40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2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4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1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504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0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1" name="Group 1132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22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" name="Group 1136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19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3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2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83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89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0" name="Group 1154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01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1" name="Group 1158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98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9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0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2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3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62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68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9" name="Group 1176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80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1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0" name="Group 1180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77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8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9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1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4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41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47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8" name="Group 1198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59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" name="Group 1202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56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7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0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5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20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26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7" name="Group 1220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38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9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8" name="Group 1224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35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9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6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399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05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6" name="Group 1242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17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7" name="Group 1246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14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8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7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378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84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5" name="Group 1264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396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6" name="Group 1268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393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7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09" name="Rectangle 1280"/>
          <p:cNvSpPr>
            <a:spLocks noChangeArrowheads="1"/>
          </p:cNvSpPr>
          <p:nvPr/>
        </p:nvSpPr>
        <p:spPr bwMode="auto">
          <a:xfrm>
            <a:off x="5634040" y="1077931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0" name="Rectangle 1281"/>
          <p:cNvSpPr>
            <a:spLocks noChangeArrowheads="1"/>
          </p:cNvSpPr>
          <p:nvPr/>
        </p:nvSpPr>
        <p:spPr bwMode="auto">
          <a:xfrm>
            <a:off x="5564190" y="1728806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1" name="Rectangle 1282"/>
          <p:cNvSpPr>
            <a:spLocks noChangeArrowheads="1"/>
          </p:cNvSpPr>
          <p:nvPr/>
        </p:nvSpPr>
        <p:spPr bwMode="auto">
          <a:xfrm>
            <a:off x="8389940" y="4706956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2" name="Rectangle 6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7424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0" animBg="1"/>
      <p:bldP spid="609" grpId="1" animBg="1"/>
      <p:bldP spid="609" grpId="2" animBg="1"/>
      <p:bldP spid="610" grpId="0" animBg="1"/>
      <p:bldP spid="610" grpId="1" animBg="1"/>
      <p:bldP spid="610" grpId="2" animBg="1"/>
      <p:bldP spid="611" grpId="0" animBg="1"/>
      <p:bldP spid="611" grpId="1" animBg="1"/>
      <p:bldP spid="611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/>
              <a:t>4.7 ICMP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17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427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Two Key </a:t>
            </a:r>
            <a:r>
              <a:rPr lang="en-US" sz="3600" dirty="0" smtClean="0"/>
              <a:t>Network Layer </a:t>
            </a:r>
            <a:r>
              <a:rPr lang="en-US" sz="3600" dirty="0"/>
              <a:t>Functions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9413" y="1157271"/>
            <a:ext cx="448061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forwarding: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move packets from router’s input to appropriate router output.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routing: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determine route taken by packets from source to destination.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06938" y="1124744"/>
            <a:ext cx="41925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800" u="sng" dirty="0">
                <a:solidFill>
                  <a:srgbClr val="0033CC"/>
                </a:solidFill>
              </a:rPr>
              <a:t>analogy:</a:t>
            </a:r>
          </a:p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800" b="1" dirty="0" smtClean="0">
                <a:solidFill>
                  <a:srgbClr val="800000"/>
                </a:solidFill>
              </a:rPr>
              <a:t>forwarding</a:t>
            </a:r>
            <a:r>
              <a:rPr lang="en-US" sz="2800" b="1" dirty="0">
                <a:solidFill>
                  <a:srgbClr val="800000"/>
                </a:solidFill>
              </a:rPr>
              <a:t>: </a:t>
            </a:r>
            <a:r>
              <a:rPr lang="en-US" sz="2800" dirty="0"/>
              <a:t>process of getting through single </a:t>
            </a:r>
            <a:r>
              <a:rPr lang="en-US" sz="2800" dirty="0" smtClean="0"/>
              <a:t>interchange</a:t>
            </a:r>
          </a:p>
          <a:p>
            <a:pPr>
              <a:spcBef>
                <a:spcPct val="70000"/>
              </a:spcBef>
              <a:buClr>
                <a:schemeClr val="accent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800" b="1" dirty="0">
                <a:solidFill>
                  <a:srgbClr val="800000"/>
                </a:solidFill>
              </a:rPr>
              <a:t>routing: </a:t>
            </a:r>
            <a:r>
              <a:rPr lang="en-US" sz="2800" dirty="0"/>
              <a:t>process of planning trip from source to destination</a:t>
            </a:r>
          </a:p>
          <a:p>
            <a:pPr>
              <a:spcBef>
                <a:spcPct val="70000"/>
              </a:spcBef>
              <a:buClr>
                <a:schemeClr val="accent2"/>
              </a:buClr>
              <a:buSzPct val="85000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800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3931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 Box 16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9542" y="223212"/>
            <a:ext cx="86373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Interplay between </a:t>
            </a:r>
            <a:r>
              <a:rPr lang="en-US" sz="3200" dirty="0" smtClean="0">
                <a:solidFill>
                  <a:schemeClr val="bg1"/>
                </a:solidFill>
              </a:rPr>
              <a:t>Routing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dirty="0" smtClean="0">
                <a:solidFill>
                  <a:schemeClr val="bg1"/>
                </a:solidFill>
              </a:rPr>
              <a:t>Forwarding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7" name="Group 166"/>
          <p:cNvGrpSpPr>
            <a:grpSpLocks/>
          </p:cNvGrpSpPr>
          <p:nvPr/>
        </p:nvGrpSpPr>
        <p:grpSpPr bwMode="auto">
          <a:xfrm>
            <a:off x="1142976" y="1208088"/>
            <a:ext cx="6484960" cy="4935556"/>
            <a:chOff x="398" y="129"/>
            <a:chExt cx="3484" cy="3304"/>
          </a:xfrm>
        </p:grpSpPr>
        <p:sp>
          <p:nvSpPr>
            <p:cNvPr id="8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/>
              <a:ahLst/>
              <a:cxnLst>
                <a:cxn ang="0">
                  <a:pos x="6" y="483"/>
                </a:cxn>
                <a:cxn ang="0">
                  <a:pos x="108" y="125"/>
                </a:cxn>
                <a:cxn ang="0">
                  <a:pos x="559" y="100"/>
                </a:cxn>
                <a:cxn ang="0">
                  <a:pos x="1128" y="29"/>
                </a:cxn>
                <a:cxn ang="0">
                  <a:pos x="1716" y="275"/>
                </a:cxn>
                <a:cxn ang="0">
                  <a:pos x="1596" y="827"/>
                </a:cxn>
                <a:cxn ang="0">
                  <a:pos x="1380" y="911"/>
                </a:cxn>
                <a:cxn ang="0">
                  <a:pos x="840" y="929"/>
                </a:cxn>
                <a:cxn ang="0">
                  <a:pos x="414" y="911"/>
                </a:cxn>
                <a:cxn ang="0">
                  <a:pos x="143" y="832"/>
                </a:cxn>
                <a:cxn ang="0">
                  <a:pos x="6" y="483"/>
                </a:cxn>
              </a:cxnLst>
              <a:rect l="0" t="0" r="r" b="b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342" y="0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122" y="2256"/>
              <a:ext cx="316" cy="301"/>
              <a:chOff x="3600" y="97"/>
              <a:chExt cx="360" cy="359"/>
            </a:xfrm>
          </p:grpSpPr>
          <p:sp>
            <p:nvSpPr>
              <p:cNvPr id="158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2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3" name="Group 13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6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7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6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2344" y="2658"/>
              <a:ext cx="316" cy="301"/>
              <a:chOff x="3600" y="97"/>
              <a:chExt cx="360" cy="359"/>
            </a:xfrm>
          </p:grpSpPr>
          <p:sp>
            <p:nvSpPr>
              <p:cNvPr id="145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0" name="Group 27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5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1" name="Group 31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5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2769" y="2064"/>
              <a:ext cx="316" cy="301"/>
              <a:chOff x="3600" y="97"/>
              <a:chExt cx="360" cy="359"/>
            </a:xfrm>
          </p:grpSpPr>
          <p:sp>
            <p:nvSpPr>
              <p:cNvPr id="132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6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" name="Group 41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" name="Group 45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39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2720" y="2483"/>
              <a:ext cx="315" cy="301"/>
              <a:chOff x="3600" y="97"/>
              <a:chExt cx="360" cy="359"/>
            </a:xfrm>
          </p:grpSpPr>
          <p:sp>
            <p:nvSpPr>
              <p:cNvPr id="119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3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" name="Group 55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29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59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2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63"/>
            <p:cNvGrpSpPr>
              <a:grpSpLocks/>
            </p:cNvGrpSpPr>
            <p:nvPr/>
          </p:nvGrpSpPr>
          <p:grpSpPr bwMode="auto">
            <a:xfrm>
              <a:off x="3120" y="2670"/>
              <a:ext cx="316" cy="301"/>
              <a:chOff x="3600" y="97"/>
              <a:chExt cx="360" cy="359"/>
            </a:xfrm>
          </p:grpSpPr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0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" name="Group 69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16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" name="Group 73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13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77"/>
            <p:cNvGrpSpPr>
              <a:grpSpLocks/>
            </p:cNvGrpSpPr>
            <p:nvPr/>
          </p:nvGrpSpPr>
          <p:grpSpPr bwMode="auto">
            <a:xfrm>
              <a:off x="3400" y="2257"/>
              <a:ext cx="316" cy="301"/>
              <a:chOff x="3600" y="97"/>
              <a:chExt cx="360" cy="359"/>
            </a:xfrm>
          </p:grpSpPr>
          <p:sp>
            <p:nvSpPr>
              <p:cNvPr id="93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7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" name="Group 83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0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87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0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194"/>
                </a:cxn>
              </a:cxnLst>
              <a:rect l="0" t="0" r="r" b="b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4" y="174"/>
                </a:cxn>
              </a:cxnLst>
              <a:rect l="0" t="0" r="r" b="b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378" y="0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118" y="0"/>
                </a:cxn>
              </a:cxnLst>
              <a:rect l="0" t="0" r="r" b="b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/>
              <a:ahLst/>
              <a:cxnLst>
                <a:cxn ang="0">
                  <a:pos x="370" y="32"/>
                </a:cxn>
                <a:cxn ang="0">
                  <a:pos x="0" y="0"/>
                </a:cxn>
              </a:cxnLst>
              <a:rect l="0" t="0" r="r" b="b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/>
              <a:ahLst/>
              <a:cxnLst>
                <a:cxn ang="0">
                  <a:pos x="162" y="408"/>
                </a:cxn>
                <a:cxn ang="0">
                  <a:pos x="176" y="412"/>
                </a:cxn>
                <a:cxn ang="0">
                  <a:pos x="0" y="0"/>
                </a:cxn>
              </a:cxnLst>
              <a:rect l="0" t="0" r="r" b="b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29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30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31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charset="0"/>
                </a:rPr>
                <a:t>0111</a:t>
              </a:r>
            </a:p>
          </p:txBody>
        </p:sp>
        <p:sp>
          <p:nvSpPr>
            <p:cNvPr id="33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value in arriving</a:t>
              </a:r>
            </a:p>
            <a:p>
              <a:pPr eaLnBrk="1" hangingPunct="1"/>
              <a:r>
                <a:rPr lang="en-US" sz="1600">
                  <a:latin typeface="Arial" charset="0"/>
                </a:rPr>
                <a:t>packet’s header</a:t>
              </a:r>
            </a:p>
          </p:txBody>
        </p:sp>
        <p:sp>
          <p:nvSpPr>
            <p:cNvPr id="34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routing algorithm</a:t>
              </a:r>
            </a:p>
          </p:txBody>
        </p:sp>
        <p:sp>
          <p:nvSpPr>
            <p:cNvPr id="36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local forwarding table</a:t>
              </a:r>
            </a:p>
          </p:txBody>
        </p:sp>
        <p:sp>
          <p:nvSpPr>
            <p:cNvPr id="38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header value</a:t>
              </a:r>
            </a:p>
          </p:txBody>
        </p:sp>
        <p:sp>
          <p:nvSpPr>
            <p:cNvPr id="39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output link</a:t>
              </a:r>
            </a:p>
          </p:txBody>
        </p:sp>
        <p:sp>
          <p:nvSpPr>
            <p:cNvPr id="40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200">
                  <a:latin typeface="Arial" charset="0"/>
                </a:rPr>
                <a:t>0100</a:t>
              </a:r>
            </a:p>
            <a:p>
              <a:pPr algn="r" eaLnBrk="1" hangingPunct="1"/>
              <a:r>
                <a:rPr lang="en-US" sz="1200">
                  <a:latin typeface="Arial" charset="0"/>
                </a:rPr>
                <a:t>0101</a:t>
              </a:r>
            </a:p>
            <a:p>
              <a:pPr algn="r" eaLnBrk="1" hangingPunct="1"/>
              <a:r>
                <a:rPr lang="en-US" sz="1200">
                  <a:latin typeface="Arial" charset="0"/>
                </a:rPr>
                <a:t>0111</a:t>
              </a:r>
            </a:p>
            <a:p>
              <a:pPr algn="r" eaLnBrk="1" hangingPunct="1"/>
              <a:r>
                <a:rPr lang="en-US" sz="1200">
                  <a:latin typeface="Arial" charset="0"/>
                </a:rPr>
                <a:t>1001</a:t>
              </a:r>
            </a:p>
          </p:txBody>
        </p:sp>
        <p:sp>
          <p:nvSpPr>
            <p:cNvPr id="42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3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2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2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43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24" y="26"/>
                </a:cxn>
                <a:cxn ang="0">
                  <a:pos x="554" y="167"/>
                </a:cxn>
              </a:cxnLst>
              <a:rect l="0" t="0" r="r" b="b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86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79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72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65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58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962942" y="1700808"/>
            <a:ext cx="3073554" cy="110168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Routing creates the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tables.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Forwarding uses the tables.</a:t>
            </a: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>
            <a:off x="5239817" y="2251652"/>
            <a:ext cx="723125" cy="188831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347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ICMP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2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427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Router Node Forwarding </a:t>
            </a:r>
          </a:p>
        </p:txBody>
      </p:sp>
      <p:sp>
        <p:nvSpPr>
          <p:cNvPr id="16389" name="Oval 3"/>
          <p:cNvSpPr>
            <a:spLocks noChangeArrowheads="1"/>
          </p:cNvSpPr>
          <p:nvPr/>
        </p:nvSpPr>
        <p:spPr bwMode="auto">
          <a:xfrm>
            <a:off x="1744689" y="1514496"/>
            <a:ext cx="5029200" cy="4191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4"/>
          <p:cNvSpPr>
            <a:spLocks noChangeShapeType="1"/>
          </p:cNvSpPr>
          <p:nvPr/>
        </p:nvSpPr>
        <p:spPr bwMode="auto">
          <a:xfrm>
            <a:off x="6786578" y="3643314"/>
            <a:ext cx="1457324" cy="457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 flipV="1">
            <a:off x="6300814" y="1247796"/>
            <a:ext cx="1905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6"/>
          <p:cNvSpPr>
            <a:spLocks noChangeShapeType="1"/>
          </p:cNvSpPr>
          <p:nvPr/>
        </p:nvSpPr>
        <p:spPr bwMode="auto">
          <a:xfrm>
            <a:off x="6429388" y="4714884"/>
            <a:ext cx="1785950" cy="1257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7"/>
          <p:cNvSpPr>
            <a:spLocks noChangeShapeType="1"/>
          </p:cNvSpPr>
          <p:nvPr/>
        </p:nvSpPr>
        <p:spPr bwMode="auto">
          <a:xfrm>
            <a:off x="204814" y="3609996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8"/>
          <p:cNvSpPr>
            <a:spLocks noChangeShapeType="1"/>
          </p:cNvSpPr>
          <p:nvPr/>
        </p:nvSpPr>
        <p:spPr bwMode="auto">
          <a:xfrm>
            <a:off x="433414" y="1095396"/>
            <a:ext cx="21336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9"/>
          <p:cNvSpPr>
            <a:spLocks noChangeShapeType="1"/>
          </p:cNvSpPr>
          <p:nvPr/>
        </p:nvSpPr>
        <p:spPr bwMode="auto">
          <a:xfrm flipV="1">
            <a:off x="214282" y="5057796"/>
            <a:ext cx="22098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10"/>
          <p:cNvSpPr>
            <a:spLocks noChangeShapeType="1"/>
          </p:cNvSpPr>
          <p:nvPr/>
        </p:nvSpPr>
        <p:spPr bwMode="auto">
          <a:xfrm flipV="1">
            <a:off x="4197695" y="5738834"/>
            <a:ext cx="45719" cy="5476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Rectangle 13"/>
          <p:cNvSpPr>
            <a:spLocks noChangeArrowheads="1"/>
          </p:cNvSpPr>
          <p:nvPr/>
        </p:nvSpPr>
        <p:spPr bwMode="auto">
          <a:xfrm>
            <a:off x="4929214" y="3152796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Oval 15"/>
          <p:cNvSpPr>
            <a:spLocks noChangeArrowheads="1"/>
          </p:cNvSpPr>
          <p:nvPr/>
        </p:nvSpPr>
        <p:spPr bwMode="auto">
          <a:xfrm>
            <a:off x="5843614" y="3152796"/>
            <a:ext cx="914400" cy="9144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17"/>
          <p:cNvSpPr>
            <a:spLocks noChangeShapeType="1"/>
          </p:cNvSpPr>
          <p:nvPr/>
        </p:nvSpPr>
        <p:spPr bwMode="auto">
          <a:xfrm>
            <a:off x="5386414" y="3609996"/>
            <a:ext cx="4572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Rectangle 19"/>
          <p:cNvSpPr>
            <a:spLocks noChangeArrowheads="1"/>
          </p:cNvSpPr>
          <p:nvPr/>
        </p:nvSpPr>
        <p:spPr bwMode="auto">
          <a:xfrm>
            <a:off x="357214" y="3057524"/>
            <a:ext cx="1066800" cy="457200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33CC"/>
                </a:solidFill>
              </a:rPr>
              <a:t>packet</a:t>
            </a:r>
          </a:p>
        </p:txBody>
      </p:sp>
      <p:sp>
        <p:nvSpPr>
          <p:cNvPr id="16408" name="Rectangle 25"/>
          <p:cNvSpPr>
            <a:spLocks noChangeArrowheads="1"/>
          </p:cNvSpPr>
          <p:nvPr/>
        </p:nvSpPr>
        <p:spPr bwMode="auto">
          <a:xfrm>
            <a:off x="3350516" y="1412776"/>
            <a:ext cx="1847888" cy="92866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dirty="0">
                <a:solidFill>
                  <a:srgbClr val="A50021"/>
                </a:solidFill>
              </a:rPr>
              <a:t>    </a:t>
            </a:r>
            <a:r>
              <a:rPr lang="en-US" sz="3600" dirty="0" smtClean="0"/>
              <a:t>node</a:t>
            </a:r>
            <a:r>
              <a:rPr lang="en-US" sz="3600" dirty="0" smtClean="0">
                <a:solidFill>
                  <a:srgbClr val="A50021"/>
                </a:solidFill>
              </a:rPr>
              <a:t> </a:t>
            </a:r>
            <a:r>
              <a:rPr lang="en-US" sz="3600" dirty="0" smtClean="0"/>
              <a:t>15</a:t>
            </a:r>
            <a:r>
              <a:rPr lang="en-US" sz="3600" dirty="0" smtClean="0">
                <a:solidFill>
                  <a:srgbClr val="A50021"/>
                </a:solidFill>
              </a:rPr>
              <a:t>  </a:t>
            </a:r>
            <a:r>
              <a:rPr lang="en-US" sz="2400" dirty="0" smtClean="0">
                <a:solidFill>
                  <a:srgbClr val="A50021"/>
                </a:solidFill>
              </a:rPr>
              <a:t>     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16409" name="Oval 27"/>
          <p:cNvSpPr>
            <a:spLocks noChangeArrowheads="1"/>
          </p:cNvSpPr>
          <p:nvPr/>
        </p:nvSpPr>
        <p:spPr bwMode="auto">
          <a:xfrm>
            <a:off x="8229600" y="3228980"/>
            <a:ext cx="914400" cy="9144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  </a:t>
            </a:r>
          </a:p>
          <a:p>
            <a:r>
              <a:rPr lang="en-US" dirty="0" smtClean="0"/>
              <a:t>17</a:t>
            </a:r>
          </a:p>
          <a:p>
            <a:r>
              <a:rPr lang="en-US" sz="4000" dirty="0" smtClean="0">
                <a:solidFill>
                  <a:srgbClr val="A50021"/>
                </a:solidFill>
              </a:rPr>
              <a:t>    </a:t>
            </a:r>
            <a:endParaRPr lang="en-US" sz="4000" dirty="0">
              <a:solidFill>
                <a:srgbClr val="A50021"/>
              </a:solidFill>
            </a:endParaRPr>
          </a:p>
        </p:txBody>
      </p:sp>
      <p:sp>
        <p:nvSpPr>
          <p:cNvPr id="16410" name="Rectangle 28"/>
          <p:cNvSpPr>
            <a:spLocks noChangeArrowheads="1"/>
          </p:cNvSpPr>
          <p:nvPr/>
        </p:nvSpPr>
        <p:spPr bwMode="auto">
          <a:xfrm>
            <a:off x="3252814" y="4143396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411" name="Rectangle 30"/>
          <p:cNvSpPr>
            <a:spLocks noChangeArrowheads="1"/>
          </p:cNvSpPr>
          <p:nvPr/>
        </p:nvSpPr>
        <p:spPr bwMode="auto">
          <a:xfrm>
            <a:off x="6758014" y="3762396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Outgoing Link</a:t>
            </a:r>
          </a:p>
        </p:txBody>
      </p:sp>
      <p:sp>
        <p:nvSpPr>
          <p:cNvPr id="16412" name="Rectangle 32"/>
          <p:cNvSpPr>
            <a:spLocks noChangeArrowheads="1"/>
          </p:cNvSpPr>
          <p:nvPr/>
        </p:nvSpPr>
        <p:spPr bwMode="auto">
          <a:xfrm>
            <a:off x="3114668" y="4219596"/>
            <a:ext cx="227174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Router </a:t>
            </a:r>
            <a:r>
              <a:rPr lang="en-US" sz="1800" b="1" dirty="0" smtClean="0">
                <a:solidFill>
                  <a:schemeClr val="tx1"/>
                </a:solidFill>
              </a:rPr>
              <a:t>Link Buffer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413" name="Rectangle 33"/>
          <p:cNvSpPr>
            <a:spLocks noChangeArrowheads="1"/>
          </p:cNvSpPr>
          <p:nvPr/>
        </p:nvSpPr>
        <p:spPr bwMode="auto">
          <a:xfrm>
            <a:off x="5767414" y="4067196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6932332" y="3128962"/>
            <a:ext cx="1066800" cy="457200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33CC"/>
                </a:solidFill>
              </a:rPr>
              <a:t>packet</a:t>
            </a: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2714612" y="3643314"/>
            <a:ext cx="3048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1428728" y="3286124"/>
            <a:ext cx="304800" cy="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8001024" y="3357562"/>
            <a:ext cx="304800" cy="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4500562" y="3157542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3114668" y="3157542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3571868" y="3157542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4043362" y="3157542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71406" y="3714752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 dirty="0" smtClean="0"/>
              <a:t>Incoming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Link</a:t>
            </a: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1" name="Oval 40"/>
          <p:cNvSpPr/>
          <p:nvPr/>
        </p:nvSpPr>
        <p:spPr bwMode="auto">
          <a:xfrm>
            <a:off x="5000628" y="3500438"/>
            <a:ext cx="285752" cy="285752"/>
          </a:xfrm>
          <a:prstGeom prst="ellipse">
            <a:avLst/>
          </a:prstGeom>
          <a:solidFill>
            <a:srgbClr val="0033CC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143636" y="3500438"/>
            <a:ext cx="285752" cy="285752"/>
          </a:xfrm>
          <a:prstGeom prst="ellipse">
            <a:avLst/>
          </a:prstGeom>
          <a:solidFill>
            <a:srgbClr val="0033CC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8501090" y="3714752"/>
            <a:ext cx="285752" cy="285752"/>
          </a:xfrm>
          <a:prstGeom prst="ellipse">
            <a:avLst/>
          </a:prstGeom>
          <a:solidFill>
            <a:srgbClr val="0033CC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338414" y="2243142"/>
            <a:ext cx="457200" cy="68180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790812" y="2246004"/>
            <a:ext cx="457200" cy="678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424014" y="2341438"/>
            <a:ext cx="914400" cy="25737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1193516" y="3057524"/>
            <a:ext cx="230498" cy="458340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en-US" sz="1400" b="1" dirty="0">
              <a:solidFill>
                <a:srgbClr val="0033CC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1154467" y="2407440"/>
            <a:ext cx="154298" cy="60380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323528" y="1702625"/>
            <a:ext cx="1371600" cy="57424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Routing table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</a:rPr>
              <a:t>lookup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336604" y="2470126"/>
            <a:ext cx="911408" cy="30717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134  17</a:t>
            </a:r>
          </a:p>
        </p:txBody>
      </p:sp>
    </p:spTree>
    <p:extLst>
      <p:ext uri="{BB962C8B-B14F-4D97-AF65-F5344CB8AC3E}">
        <p14:creationId xmlns:p14="http://schemas.microsoft.com/office/powerpoint/2010/main" val="109336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 animBg="1"/>
      <p:bldP spid="16404" grpId="1" animBg="1"/>
      <p:bldP spid="30" grpId="0" animBg="1"/>
      <p:bldP spid="32" grpId="0" animBg="1"/>
      <p:bldP spid="32" grpId="1" animBg="1"/>
      <p:bldP spid="33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5" grpId="0" animBg="1"/>
      <p:bldP spid="45" grpId="1" animBg="1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dirty="0" smtClean="0"/>
              <a:t>Routing in an internet</a:t>
            </a:r>
            <a:endParaRPr lang="en-AU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824"/>
            <a:ext cx="9144000" cy="439248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Figure 3.14  A </a:t>
            </a:r>
            <a:r>
              <a:rPr lang="en-US" sz="2400" dirty="0"/>
              <a:t>S</a:t>
            </a:r>
            <a:r>
              <a:rPr lang="en-US" sz="2400" dirty="0" smtClean="0"/>
              <a:t>imple internetwork with Three Routers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68612" name="Picture 5" descr="f03-14-978012385059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336704" cy="388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752104" y="4221088"/>
            <a:ext cx="1163712" cy="9144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220072" y="1484784"/>
            <a:ext cx="1019696" cy="9144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5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09538"/>
            <a:ext cx="9036496" cy="708025"/>
          </a:xfrm>
        </p:spPr>
        <p:txBody>
          <a:bodyPr/>
          <a:lstStyle/>
          <a:p>
            <a:pPr eaLnBrk="1" hangingPunct="1"/>
            <a:r>
              <a:rPr lang="en-US" dirty="0" smtClean="0"/>
              <a:t>Protocol Layers along the Route</a:t>
            </a:r>
            <a:endParaRPr lang="en-AU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IP</a:t>
            </a:r>
            <a:r>
              <a:rPr lang="en-US" sz="2400" dirty="0"/>
              <a:t> </a:t>
            </a:r>
            <a:r>
              <a:rPr lang="en-US" sz="2000" dirty="0" smtClean="0"/>
              <a:t>runs on all the nodes in a collection of networks and defines the infrastructure that allows these nodes and networks to function as a single logical internetwork.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000" dirty="0"/>
              <a:t>Figure </a:t>
            </a:r>
            <a:r>
              <a:rPr lang="en-US" sz="2000" dirty="0" smtClean="0"/>
              <a:t>3.15  Protocol Layers used for a Simple internet  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69636" name="Picture 5" descr="f03-15-978012385059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64695"/>
            <a:ext cx="661313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Table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091065"/>
              </p:ext>
            </p:extLst>
          </p:nvPr>
        </p:nvGraphicFramePr>
        <p:xfrm>
          <a:off x="1187624" y="2492897"/>
          <a:ext cx="6552728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Network</a:t>
                      </a:r>
                      <a:r>
                        <a:rPr lang="en-US" baseline="0" dirty="0" smtClean="0"/>
                        <a:t>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Next Hop</a:t>
                      </a:r>
                      <a:endParaRPr lang="en-US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Interface 1</a:t>
                      </a:r>
                      <a:endParaRPr lang="en-US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Interface 0</a:t>
                      </a:r>
                      <a:endParaRPr lang="en-US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496" y="1196752"/>
            <a:ext cx="8640960" cy="4608512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+mn-lt"/>
              </a:rPr>
              <a:t>Table 3.6 Complete Forwarding</a:t>
            </a: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+mn-lt"/>
              </a:rPr>
              <a:t>Table for Router </a:t>
            </a:r>
            <a:r>
              <a:rPr lang="en-US" sz="2400" dirty="0" smtClean="0">
                <a:solidFill>
                  <a:srgbClr val="800000"/>
                </a:solidFill>
                <a:latin typeface="+mn-lt"/>
              </a:rPr>
              <a:t>R2</a:t>
            </a:r>
            <a:r>
              <a:rPr lang="en-US" sz="2400" dirty="0" smtClean="0">
                <a:latin typeface="+mn-lt"/>
              </a:rPr>
              <a:t> in Figure 3.14</a:t>
            </a: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+mn-lt"/>
            </a:endParaRP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+mn-lt"/>
            </a:endParaRP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+mn-lt"/>
            </a:endParaRP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+mn-lt"/>
            </a:endParaRP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+mn-lt"/>
            </a:endParaRP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+mn-lt"/>
            </a:endParaRP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+mn-lt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+mn-lt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+mn-lt"/>
              </a:rPr>
              <a:t>Note – As </a:t>
            </a:r>
            <a:r>
              <a:rPr lang="en-US" sz="2400" dirty="0" smtClean="0">
                <a:solidFill>
                  <a:srgbClr val="800000"/>
                </a:solidFill>
                <a:latin typeface="+mn-lt"/>
              </a:rPr>
              <a:t>R2</a:t>
            </a:r>
            <a:r>
              <a:rPr lang="en-US" sz="2400" dirty="0" smtClean="0">
                <a:latin typeface="+mn-lt"/>
              </a:rPr>
              <a:t> is on Network 2 and Network 3, this table shows packets headed for H1, H2 and H3 </a:t>
            </a:r>
            <a:r>
              <a:rPr lang="en-US" sz="2400" dirty="0" smtClean="0">
                <a:solidFill>
                  <a:srgbClr val="800000"/>
                </a:solidFill>
                <a:latin typeface="+mn-lt"/>
              </a:rPr>
              <a:t>are not forwarded </a:t>
            </a:r>
            <a:r>
              <a:rPr lang="en-US" sz="2400" dirty="0" smtClean="0">
                <a:latin typeface="+mn-lt"/>
              </a:rPr>
              <a:t>by R2 to another router.</a:t>
            </a: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25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38300" y="1847850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Clip" r:id="rId3" imgW="0" imgH="0" progId="">
                  <p:embed/>
                </p:oleObj>
              </mc:Choice>
              <mc:Fallback>
                <p:oleObj name="Clip" r:id="rId3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713166" y="3479800"/>
            <a:ext cx="1364396" cy="1214438"/>
            <a:chOff x="3967" y="2883"/>
            <a:chExt cx="665" cy="765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967" y="3074"/>
              <a:ext cx="66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/>
                <a:t>forwarding</a:t>
              </a:r>
            </a:p>
            <a:p>
              <a:pPr algn="ctr"/>
              <a:r>
                <a:rPr lang="en-US" sz="1800" dirty="0"/>
                <a:t>table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581025" y="1133475"/>
            <a:ext cx="7534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Host, router network layer functions: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1836738" y="2667000"/>
            <a:ext cx="1887537" cy="900113"/>
            <a:chOff x="1175" y="1848"/>
            <a:chExt cx="1189" cy="567"/>
          </a:xfrm>
        </p:grpSpPr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15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Routing protocols</a:t>
              </a:r>
            </a:p>
            <a:p>
              <a:pPr>
                <a:buFontTx/>
                <a:buChar char="•"/>
              </a:pPr>
              <a:r>
                <a:rPr lang="en-US" sz="1600" dirty="0"/>
                <a:t>path selection</a:t>
              </a:r>
            </a:p>
            <a:p>
              <a:pPr>
                <a:buFontTx/>
                <a:buChar char="•"/>
              </a:pPr>
              <a:r>
                <a:rPr lang="en-US" sz="1600" dirty="0"/>
                <a:t>RIP, OSPF, BGP</a:t>
              </a:r>
              <a:endParaRPr lang="en-US" dirty="0"/>
            </a:p>
          </p:txBody>
        </p:sp>
      </p:grpSp>
      <p:sp>
        <p:nvSpPr>
          <p:cNvPr id="26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" y="186"/>
              </a:cxn>
              <a:cxn ang="0">
                <a:pos x="396" y="210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820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sz="1600" dirty="0"/>
                <a:t>addressing conventions</a:t>
              </a:r>
            </a:p>
            <a:p>
              <a:pPr>
                <a:buFontTx/>
                <a:buChar char="•"/>
              </a:pPr>
              <a:r>
                <a:rPr lang="en-US" sz="1600" dirty="0"/>
                <a:t>datagram format</a:t>
              </a:r>
            </a:p>
            <a:p>
              <a:pPr>
                <a:buFontTx/>
                <a:buChar char="•"/>
              </a:pPr>
              <a:r>
                <a:rPr lang="en-US" sz="1600" dirty="0"/>
                <a:t>packet handling conventions</a:t>
              </a:r>
              <a:endParaRPr lang="en-US" dirty="0"/>
            </a:p>
          </p:txBody>
        </p:sp>
      </p:grp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5149850" y="3889375"/>
            <a:ext cx="2000250" cy="890588"/>
            <a:chOff x="72" y="1146"/>
            <a:chExt cx="1260" cy="561"/>
          </a:xfrm>
        </p:grpSpPr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ICMP protocol</a:t>
              </a:r>
            </a:p>
            <a:p>
              <a:pPr>
                <a:buFontTx/>
                <a:buChar char="•"/>
              </a:pPr>
              <a:r>
                <a:rPr lang="en-US" sz="1600" dirty="0"/>
                <a:t>error reporting</a:t>
              </a:r>
            </a:p>
            <a:p>
              <a:pPr>
                <a:buFontTx/>
                <a:buChar char="•"/>
              </a:pPr>
              <a:r>
                <a:rPr lang="en-US" sz="1600" dirty="0"/>
                <a:t>router “signaling”</a:t>
              </a:r>
              <a:endParaRPr lang="en-US" dirty="0"/>
            </a:p>
          </p:txBody>
        </p:sp>
      </p:grp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2643174" y="1928802"/>
            <a:ext cx="4047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Transport </a:t>
            </a:r>
            <a:r>
              <a:rPr lang="en-US" dirty="0" smtClean="0">
                <a:solidFill>
                  <a:schemeClr val="bg2"/>
                </a:solidFill>
              </a:rPr>
              <a:t>Layer</a:t>
            </a:r>
            <a:r>
              <a:rPr lang="en-US" dirty="0">
                <a:solidFill>
                  <a:schemeClr val="bg2"/>
                </a:solidFill>
              </a:rPr>
              <a:t>: TCP, UDP</a:t>
            </a:r>
            <a:endParaRPr lang="en-US" dirty="0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643306" y="4965700"/>
            <a:ext cx="2436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Data Link Layer</a:t>
            </a:r>
            <a:endParaRPr lang="en-US" dirty="0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786182" y="5489575"/>
            <a:ext cx="2214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Physical Layer</a:t>
            </a:r>
            <a:endParaRPr lang="en-US" dirty="0"/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285884" y="3265488"/>
            <a:ext cx="14285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rgbClr val="800000"/>
                </a:solidFill>
              </a:rPr>
              <a:t>Network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L</a:t>
            </a:r>
            <a:r>
              <a:rPr lang="en-US" sz="2400" b="1" dirty="0" smtClean="0">
                <a:solidFill>
                  <a:srgbClr val="800000"/>
                </a:solidFill>
              </a:rPr>
              <a:t>ayer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flipV="1">
            <a:off x="1071538" y="2486025"/>
            <a:ext cx="0" cy="7429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1071538" y="4152900"/>
            <a:ext cx="0" cy="7429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Internet Network </a:t>
            </a:r>
            <a:r>
              <a:rPr lang="en-US" sz="4000" dirty="0" smtClean="0"/>
              <a:t>Layer</a:t>
            </a:r>
            <a:endParaRPr lang="en-US" sz="4000" dirty="0"/>
          </a:p>
        </p:txBody>
      </p:sp>
      <p:sp>
        <p:nvSpPr>
          <p:cNvPr id="4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7713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4.4 IP: Internet Protocol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/>
              <a:t>4.7 ICMP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25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4891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n-US" sz="3600" dirty="0" smtClean="0"/>
              <a:t>IPv4 Datagram </a:t>
            </a:r>
            <a:r>
              <a:rPr lang="en-US" sz="3600" dirty="0"/>
              <a:t>F</a:t>
            </a:r>
            <a:r>
              <a:rPr lang="en-US" sz="3600" dirty="0" smtClean="0"/>
              <a:t>ormat</a:t>
            </a:r>
            <a:endParaRPr lang="en-US" dirty="0" smtClean="0"/>
          </a:p>
        </p:txBody>
      </p:sp>
      <p:grpSp>
        <p:nvGrpSpPr>
          <p:cNvPr id="35845" name="Group 3"/>
          <p:cNvGrpSpPr>
            <a:grpSpLocks/>
          </p:cNvGrpSpPr>
          <p:nvPr/>
        </p:nvGrpSpPr>
        <p:grpSpPr bwMode="auto">
          <a:xfrm>
            <a:off x="492126" y="982663"/>
            <a:ext cx="8583614" cy="5307013"/>
            <a:chOff x="151" y="704"/>
            <a:chExt cx="5407" cy="3343"/>
          </a:xfrm>
        </p:grpSpPr>
        <p:sp>
          <p:nvSpPr>
            <p:cNvPr id="35847" name="Rectangle 4"/>
            <p:cNvSpPr>
              <a:spLocks noChangeArrowheads="1"/>
            </p:cNvSpPr>
            <p:nvPr/>
          </p:nvSpPr>
          <p:spPr bwMode="auto">
            <a:xfrm>
              <a:off x="1825" y="953"/>
              <a:ext cx="2489" cy="30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Rectangle 5"/>
            <p:cNvSpPr>
              <a:spLocks noChangeArrowheads="1"/>
            </p:cNvSpPr>
            <p:nvPr/>
          </p:nvSpPr>
          <p:spPr bwMode="auto">
            <a:xfrm>
              <a:off x="1765" y="102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49" name="Text Box 6"/>
            <p:cNvSpPr txBox="1">
              <a:spLocks noChangeArrowheads="1"/>
            </p:cNvSpPr>
            <p:nvPr/>
          </p:nvSpPr>
          <p:spPr bwMode="auto">
            <a:xfrm>
              <a:off x="1736" y="1061"/>
              <a:ext cx="3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 err="1" smtClean="0"/>
                <a:t>ver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50" name="Text Box 7"/>
            <p:cNvSpPr txBox="1">
              <a:spLocks noChangeArrowheads="1"/>
            </p:cNvSpPr>
            <p:nvPr/>
          </p:nvSpPr>
          <p:spPr bwMode="auto">
            <a:xfrm>
              <a:off x="3300" y="1100"/>
              <a:ext cx="69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length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51" name="Line 8"/>
            <p:cNvSpPr>
              <a:spLocks noChangeShapeType="1"/>
            </p:cNvSpPr>
            <p:nvPr/>
          </p:nvSpPr>
          <p:spPr bwMode="auto">
            <a:xfrm>
              <a:off x="1773" y="134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9"/>
            <p:cNvSpPr>
              <a:spLocks noChangeShapeType="1"/>
            </p:cNvSpPr>
            <p:nvPr/>
          </p:nvSpPr>
          <p:spPr bwMode="auto">
            <a:xfrm flipH="1" flipV="1">
              <a:off x="2995" y="1026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Text Box 10"/>
            <p:cNvSpPr txBox="1">
              <a:spLocks noChangeArrowheads="1"/>
            </p:cNvSpPr>
            <p:nvPr/>
          </p:nvSpPr>
          <p:spPr bwMode="auto">
            <a:xfrm>
              <a:off x="2585" y="723"/>
              <a:ext cx="8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 dirty="0"/>
                <a:t>32 bits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35854" name="Line 11"/>
            <p:cNvSpPr>
              <a:spLocks noChangeShapeType="1"/>
            </p:cNvSpPr>
            <p:nvPr/>
          </p:nvSpPr>
          <p:spPr bwMode="auto">
            <a:xfrm>
              <a:off x="3337" y="847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12"/>
            <p:cNvSpPr>
              <a:spLocks noChangeShapeType="1"/>
            </p:cNvSpPr>
            <p:nvPr/>
          </p:nvSpPr>
          <p:spPr bwMode="auto">
            <a:xfrm rot="10800000">
              <a:off x="1757" y="854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Text Box 13"/>
            <p:cNvSpPr txBox="1">
              <a:spLocks noChangeArrowheads="1"/>
            </p:cNvSpPr>
            <p:nvPr/>
          </p:nvSpPr>
          <p:spPr bwMode="auto">
            <a:xfrm>
              <a:off x="2439" y="3031"/>
              <a:ext cx="125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data </a:t>
              </a:r>
            </a:p>
            <a:p>
              <a:pPr algn="ctr"/>
              <a:r>
                <a:rPr lang="en-US" sz="1800" dirty="0"/>
                <a:t>(variable length,</a:t>
              </a:r>
            </a:p>
            <a:p>
              <a:pPr algn="ctr"/>
              <a:r>
                <a:rPr lang="en-US" sz="1800" dirty="0"/>
                <a:t>typically a TCP </a:t>
              </a:r>
            </a:p>
            <a:p>
              <a:pPr algn="ctr"/>
              <a:r>
                <a:rPr lang="en-US" sz="1800" dirty="0"/>
                <a:t>or UDP segment)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57" name="Text Box 14"/>
            <p:cNvSpPr txBox="1">
              <a:spLocks noChangeArrowheads="1"/>
            </p:cNvSpPr>
            <p:nvPr/>
          </p:nvSpPr>
          <p:spPr bwMode="auto">
            <a:xfrm>
              <a:off x="1714" y="1405"/>
              <a:ext cx="1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16-bit identifier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58" name="Line 15"/>
            <p:cNvSpPr>
              <a:spLocks noChangeShapeType="1"/>
            </p:cNvSpPr>
            <p:nvPr/>
          </p:nvSpPr>
          <p:spPr bwMode="auto">
            <a:xfrm flipV="1">
              <a:off x="1769" y="22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Line 16"/>
            <p:cNvSpPr>
              <a:spLocks noChangeShapeType="1"/>
            </p:cNvSpPr>
            <p:nvPr/>
          </p:nvSpPr>
          <p:spPr bwMode="auto">
            <a:xfrm flipV="1">
              <a:off x="1769" y="25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0" name="Text Box 17"/>
            <p:cNvSpPr txBox="1">
              <a:spLocks noChangeArrowheads="1"/>
            </p:cNvSpPr>
            <p:nvPr/>
          </p:nvSpPr>
          <p:spPr bwMode="auto">
            <a:xfrm>
              <a:off x="3249" y="1637"/>
              <a:ext cx="8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header</a:t>
              </a:r>
            </a:p>
            <a:p>
              <a:pPr algn="ctr"/>
              <a:r>
                <a:rPr lang="en-US" sz="1800" dirty="0"/>
                <a:t> checksum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61" name="Text Box 18"/>
            <p:cNvSpPr txBox="1">
              <a:spLocks noChangeArrowheads="1"/>
            </p:cNvSpPr>
            <p:nvPr/>
          </p:nvSpPr>
          <p:spPr bwMode="auto">
            <a:xfrm>
              <a:off x="1766" y="1619"/>
              <a:ext cx="60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time to</a:t>
              </a:r>
            </a:p>
            <a:p>
              <a:pPr algn="ctr"/>
              <a:r>
                <a:rPr lang="en-US" sz="1800" dirty="0"/>
                <a:t>live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62" name="Text Box 19"/>
            <p:cNvSpPr txBox="1">
              <a:spLocks noChangeArrowheads="1"/>
            </p:cNvSpPr>
            <p:nvPr/>
          </p:nvSpPr>
          <p:spPr bwMode="auto">
            <a:xfrm>
              <a:off x="2095" y="2047"/>
              <a:ext cx="17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32 bit source IP address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63" name="Text Box 20"/>
            <p:cNvSpPr txBox="1">
              <a:spLocks noChangeArrowheads="1"/>
            </p:cNvSpPr>
            <p:nvPr/>
          </p:nvSpPr>
          <p:spPr bwMode="auto">
            <a:xfrm>
              <a:off x="174" y="704"/>
              <a:ext cx="140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US" sz="1800" dirty="0"/>
                <a:t>IP protocol version</a:t>
              </a:r>
            </a:p>
            <a:p>
              <a:pPr algn="l"/>
              <a:r>
                <a:rPr lang="en-US" sz="1800" dirty="0"/>
                <a:t>number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64" name="Text Box 21"/>
            <p:cNvSpPr txBox="1">
              <a:spLocks noChangeArrowheads="1"/>
            </p:cNvSpPr>
            <p:nvPr/>
          </p:nvSpPr>
          <p:spPr bwMode="auto">
            <a:xfrm>
              <a:off x="176" y="1025"/>
              <a:ext cx="10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US" sz="1800" dirty="0"/>
                <a:t>header length</a:t>
              </a:r>
            </a:p>
            <a:p>
              <a:pPr algn="l"/>
              <a:r>
                <a:rPr lang="en-US" sz="1800" dirty="0"/>
                <a:t> (bytes)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65" name="Text Box 22"/>
            <p:cNvSpPr txBox="1">
              <a:spLocks noChangeArrowheads="1"/>
            </p:cNvSpPr>
            <p:nvPr/>
          </p:nvSpPr>
          <p:spPr bwMode="auto">
            <a:xfrm>
              <a:off x="181" y="1708"/>
              <a:ext cx="145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US" sz="1800" dirty="0" smtClean="0"/>
                <a:t>TTL:: max hops</a:t>
              </a:r>
              <a:endParaRPr lang="en-US" sz="1800" dirty="0"/>
            </a:p>
            <a:p>
              <a:pPr algn="l"/>
              <a:r>
                <a:rPr lang="en-US" sz="1800" dirty="0"/>
                <a:t>r</a:t>
              </a:r>
              <a:r>
                <a:rPr lang="en-US" sz="1800" dirty="0" smtClean="0"/>
                <a:t>emaining (each</a:t>
              </a:r>
            </a:p>
            <a:p>
              <a:pPr algn="l"/>
              <a:r>
                <a:rPr lang="en-US" sz="1800" dirty="0"/>
                <a:t>r</a:t>
              </a:r>
              <a:r>
                <a:rPr lang="en-US" sz="1800" dirty="0" smtClean="0"/>
                <a:t>outer decrements)</a:t>
              </a:r>
              <a:endParaRPr lang="en-US" sz="1800" dirty="0"/>
            </a:p>
          </p:txBody>
        </p:sp>
        <p:sp>
          <p:nvSpPr>
            <p:cNvPr id="35866" name="Line 23"/>
            <p:cNvSpPr>
              <a:spLocks noChangeShapeType="1"/>
            </p:cNvSpPr>
            <p:nvPr/>
          </p:nvSpPr>
          <p:spPr bwMode="auto">
            <a:xfrm>
              <a:off x="1406" y="953"/>
              <a:ext cx="439" cy="172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8" name="Text Box 25"/>
            <p:cNvSpPr txBox="1">
              <a:spLocks noChangeArrowheads="1"/>
            </p:cNvSpPr>
            <p:nvPr/>
          </p:nvSpPr>
          <p:spPr bwMode="auto">
            <a:xfrm>
              <a:off x="4399" y="1339"/>
              <a:ext cx="1159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800" dirty="0" smtClean="0"/>
                <a:t>Three fields</a:t>
              </a:r>
            </a:p>
            <a:p>
              <a:r>
                <a:rPr lang="en-US" sz="1800" dirty="0" smtClean="0"/>
                <a:t>for</a:t>
              </a:r>
            </a:p>
            <a:p>
              <a:r>
                <a:rPr lang="en-US" sz="1800" dirty="0" smtClean="0"/>
                <a:t>fragmentation</a:t>
              </a:r>
              <a:r>
                <a:rPr lang="en-US" sz="1800" dirty="0"/>
                <a:t>/</a:t>
              </a:r>
            </a:p>
            <a:p>
              <a:r>
                <a:rPr lang="en-US" sz="1800" dirty="0"/>
                <a:t>reassembly</a:t>
              </a:r>
            </a:p>
          </p:txBody>
        </p:sp>
        <p:sp>
          <p:nvSpPr>
            <p:cNvPr id="35869" name="Text Box 26"/>
            <p:cNvSpPr txBox="1">
              <a:spLocks noChangeArrowheads="1"/>
            </p:cNvSpPr>
            <p:nvPr/>
          </p:nvSpPr>
          <p:spPr bwMode="auto">
            <a:xfrm>
              <a:off x="4428" y="752"/>
              <a:ext cx="112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800" dirty="0"/>
                <a:t>total datagram</a:t>
              </a:r>
            </a:p>
            <a:p>
              <a:r>
                <a:rPr lang="en-US" sz="1800" dirty="0"/>
                <a:t>length (bytes</a:t>
              </a:r>
              <a:r>
                <a:rPr lang="en-US" dirty="0"/>
                <a:t>)</a:t>
              </a:r>
            </a:p>
          </p:txBody>
        </p:sp>
        <p:sp>
          <p:nvSpPr>
            <p:cNvPr id="35870" name="Text Box 27"/>
            <p:cNvSpPr txBox="1">
              <a:spLocks noChangeArrowheads="1"/>
            </p:cNvSpPr>
            <p:nvPr/>
          </p:nvSpPr>
          <p:spPr bwMode="auto">
            <a:xfrm>
              <a:off x="153" y="2290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/>
              <a:r>
                <a:rPr lang="en-US" sz="1800" dirty="0"/>
                <a:t>upper layer protocol</a:t>
              </a:r>
            </a:p>
            <a:p>
              <a:pPr algn="r"/>
              <a:r>
                <a:rPr lang="en-US" sz="1800" dirty="0"/>
                <a:t>to deliver payload to</a:t>
              </a:r>
            </a:p>
          </p:txBody>
        </p:sp>
        <p:sp>
          <p:nvSpPr>
            <p:cNvPr id="35874" name="Text Box 31"/>
            <p:cNvSpPr txBox="1">
              <a:spLocks noChangeArrowheads="1"/>
            </p:cNvSpPr>
            <p:nvPr/>
          </p:nvSpPr>
          <p:spPr bwMode="auto">
            <a:xfrm>
              <a:off x="2008" y="995"/>
              <a:ext cx="47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head.</a:t>
              </a:r>
            </a:p>
            <a:p>
              <a:pPr algn="ctr"/>
              <a:r>
                <a:rPr lang="en-US" sz="1800" dirty="0" err="1"/>
                <a:t>len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75" name="Text Box 32"/>
            <p:cNvSpPr txBox="1">
              <a:spLocks noChangeArrowheads="1"/>
            </p:cNvSpPr>
            <p:nvPr/>
          </p:nvSpPr>
          <p:spPr bwMode="auto">
            <a:xfrm>
              <a:off x="2382" y="995"/>
              <a:ext cx="63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type of</a:t>
              </a:r>
            </a:p>
            <a:p>
              <a:pPr algn="ctr"/>
              <a:r>
                <a:rPr lang="en-US" sz="1800" dirty="0"/>
                <a:t>service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76" name="Line 33"/>
            <p:cNvSpPr>
              <a:spLocks noChangeShapeType="1"/>
            </p:cNvSpPr>
            <p:nvPr/>
          </p:nvSpPr>
          <p:spPr bwMode="auto">
            <a:xfrm flipH="1" flipV="1">
              <a:off x="2431" y="102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7" name="Line 34"/>
            <p:cNvSpPr>
              <a:spLocks noChangeShapeType="1"/>
            </p:cNvSpPr>
            <p:nvPr/>
          </p:nvSpPr>
          <p:spPr bwMode="auto">
            <a:xfrm flipH="1" flipV="1">
              <a:off x="2044" y="102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Text Box 35"/>
            <p:cNvSpPr txBox="1">
              <a:spLocks noChangeArrowheads="1"/>
            </p:cNvSpPr>
            <p:nvPr/>
          </p:nvSpPr>
          <p:spPr bwMode="auto">
            <a:xfrm>
              <a:off x="151" y="1468"/>
              <a:ext cx="12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/>
              <a:r>
                <a:rPr lang="en-US" sz="1800" dirty="0" smtClean="0"/>
                <a:t>TOS:: data type 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80" name="Line 37"/>
            <p:cNvSpPr>
              <a:spLocks noChangeShapeType="1"/>
            </p:cNvSpPr>
            <p:nvPr/>
          </p:nvSpPr>
          <p:spPr bwMode="auto">
            <a:xfrm flipH="1" flipV="1">
              <a:off x="2995" y="1350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1" name="Text Box 38"/>
            <p:cNvSpPr txBox="1">
              <a:spLocks noChangeArrowheads="1"/>
            </p:cNvSpPr>
            <p:nvPr/>
          </p:nvSpPr>
          <p:spPr bwMode="auto">
            <a:xfrm>
              <a:off x="2902" y="1402"/>
              <a:ext cx="4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 err="1"/>
                <a:t>flgs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82" name="Line 39"/>
            <p:cNvSpPr>
              <a:spLocks noChangeShapeType="1"/>
            </p:cNvSpPr>
            <p:nvPr/>
          </p:nvSpPr>
          <p:spPr bwMode="auto">
            <a:xfrm flipH="1" flipV="1">
              <a:off x="3289" y="13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Text Box 40"/>
            <p:cNvSpPr txBox="1">
              <a:spLocks noChangeArrowheads="1"/>
            </p:cNvSpPr>
            <p:nvPr/>
          </p:nvSpPr>
          <p:spPr bwMode="auto">
            <a:xfrm>
              <a:off x="3316" y="1292"/>
              <a:ext cx="90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fragment</a:t>
              </a:r>
            </a:p>
            <a:p>
              <a:pPr algn="ctr"/>
              <a:r>
                <a:rPr lang="en-US" sz="1800" dirty="0" smtClean="0"/>
                <a:t>offset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86" name="Line 43"/>
            <p:cNvSpPr>
              <a:spLocks noChangeShapeType="1"/>
            </p:cNvSpPr>
            <p:nvPr/>
          </p:nvSpPr>
          <p:spPr bwMode="auto">
            <a:xfrm flipV="1">
              <a:off x="1769" y="1666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7" name="Line 44"/>
            <p:cNvSpPr>
              <a:spLocks noChangeShapeType="1"/>
            </p:cNvSpPr>
            <p:nvPr/>
          </p:nvSpPr>
          <p:spPr bwMode="auto">
            <a:xfrm flipH="1" flipV="1">
              <a:off x="2995" y="166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8" name="Line 45"/>
            <p:cNvSpPr>
              <a:spLocks noChangeShapeType="1"/>
            </p:cNvSpPr>
            <p:nvPr/>
          </p:nvSpPr>
          <p:spPr bwMode="auto">
            <a:xfrm flipV="1">
              <a:off x="1757" y="19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9" name="Text Box 46"/>
            <p:cNvSpPr txBox="1">
              <a:spLocks noChangeArrowheads="1"/>
            </p:cNvSpPr>
            <p:nvPr/>
          </p:nvSpPr>
          <p:spPr bwMode="auto">
            <a:xfrm>
              <a:off x="2448" y="1613"/>
              <a:ext cx="49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upper</a:t>
              </a:r>
            </a:p>
            <a:p>
              <a:pPr algn="ctr"/>
              <a:r>
                <a:rPr lang="en-US" sz="1800" dirty="0"/>
                <a:t> layer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90" name="Line 47"/>
            <p:cNvSpPr>
              <a:spLocks noChangeShapeType="1"/>
            </p:cNvSpPr>
            <p:nvPr/>
          </p:nvSpPr>
          <p:spPr bwMode="auto">
            <a:xfrm flipH="1" flipV="1">
              <a:off x="2395" y="167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2" name="Text Box 49"/>
            <p:cNvSpPr txBox="1">
              <a:spLocks noChangeArrowheads="1"/>
            </p:cNvSpPr>
            <p:nvPr/>
          </p:nvSpPr>
          <p:spPr bwMode="auto">
            <a:xfrm>
              <a:off x="1967" y="2323"/>
              <a:ext cx="20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32 bit destination IP address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5893" name="Line 50"/>
            <p:cNvSpPr>
              <a:spLocks noChangeShapeType="1"/>
            </p:cNvSpPr>
            <p:nvPr/>
          </p:nvSpPr>
          <p:spPr bwMode="auto">
            <a:xfrm flipV="1">
              <a:off x="1769" y="2872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4" name="Text Box 51"/>
            <p:cNvSpPr txBox="1">
              <a:spLocks noChangeArrowheads="1"/>
            </p:cNvSpPr>
            <p:nvPr/>
          </p:nvSpPr>
          <p:spPr bwMode="auto">
            <a:xfrm>
              <a:off x="2391" y="2617"/>
              <a:ext cx="1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1800" dirty="0"/>
                <a:t>Options (if any</a:t>
              </a:r>
              <a:r>
                <a:rPr lang="en-US" dirty="0"/>
                <a:t>)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5895" name="Text Box 52"/>
            <p:cNvSpPr txBox="1">
              <a:spLocks noChangeArrowheads="1"/>
            </p:cNvSpPr>
            <p:nvPr/>
          </p:nvSpPr>
          <p:spPr bwMode="auto">
            <a:xfrm>
              <a:off x="4380" y="2637"/>
              <a:ext cx="1137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US" sz="1800" dirty="0"/>
                <a:t>E.g. timestamp,</a:t>
              </a:r>
            </a:p>
            <a:p>
              <a:pPr algn="l"/>
              <a:r>
                <a:rPr lang="en-US" sz="1800" dirty="0"/>
                <a:t>record route</a:t>
              </a:r>
            </a:p>
            <a:p>
              <a:pPr algn="l"/>
              <a:r>
                <a:rPr lang="en-US" sz="1800" dirty="0"/>
                <a:t>taken, specify</a:t>
              </a:r>
            </a:p>
            <a:p>
              <a:pPr algn="l"/>
              <a:r>
                <a:rPr lang="en-US" sz="1800" dirty="0"/>
                <a:t>list of routers </a:t>
              </a:r>
            </a:p>
            <a:p>
              <a:pPr algn="l"/>
              <a:r>
                <a:rPr lang="en-US" sz="1800" dirty="0"/>
                <a:t>to visit.</a:t>
              </a:r>
            </a:p>
          </p:txBody>
        </p:sp>
      </p:grpSp>
      <p:sp>
        <p:nvSpPr>
          <p:cNvPr id="35846" name="Rectangle 54"/>
          <p:cNvSpPr>
            <a:spLocks noChangeArrowheads="1"/>
          </p:cNvSpPr>
          <p:nvPr/>
        </p:nvSpPr>
        <p:spPr bwMode="auto">
          <a:xfrm>
            <a:off x="233363" y="4167782"/>
            <a:ext cx="2587625" cy="2141538"/>
          </a:xfrm>
          <a:prstGeom prst="rect">
            <a:avLst/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 u="sng" dirty="0">
                <a:solidFill>
                  <a:srgbClr val="800000"/>
                </a:solidFill>
              </a:rPr>
              <a:t>how much overhead with TCP?</a:t>
            </a:r>
            <a:endParaRPr lang="en-US" sz="2000" dirty="0">
              <a:solidFill>
                <a:srgbClr val="8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20 bytes of TCP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20 bytes of IP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= 40 bytes + app layer overhead</a:t>
            </a:r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>
            <a:off x="2113484" y="1914526"/>
            <a:ext cx="1522412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23"/>
          <p:cNvSpPr>
            <a:spLocks noChangeShapeType="1"/>
          </p:cNvSpPr>
          <p:nvPr/>
        </p:nvSpPr>
        <p:spPr bwMode="auto">
          <a:xfrm flipV="1">
            <a:off x="2420146" y="2852738"/>
            <a:ext cx="855710" cy="166688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23"/>
          <p:cNvSpPr>
            <a:spLocks noChangeShapeType="1"/>
          </p:cNvSpPr>
          <p:nvPr/>
        </p:nvSpPr>
        <p:spPr bwMode="auto">
          <a:xfrm flipV="1">
            <a:off x="2420146" y="1812925"/>
            <a:ext cx="1770856" cy="567531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 flipH="1" flipV="1">
            <a:off x="6263481" y="4214813"/>
            <a:ext cx="942977" cy="35719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 flipV="1">
            <a:off x="2832894" y="2852737"/>
            <a:ext cx="1368425" cy="84772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 flipH="1">
            <a:off x="6588127" y="1458120"/>
            <a:ext cx="785813" cy="309562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 flipH="1" flipV="1">
            <a:off x="6816727" y="2195512"/>
            <a:ext cx="851616" cy="230187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 flipH="1" flipV="1">
            <a:off x="5221288" y="2133601"/>
            <a:ext cx="2309815" cy="337344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23"/>
          <p:cNvSpPr>
            <a:spLocks noChangeShapeType="1"/>
          </p:cNvSpPr>
          <p:nvPr/>
        </p:nvSpPr>
        <p:spPr bwMode="auto">
          <a:xfrm flipH="1" flipV="1">
            <a:off x="4827587" y="2425701"/>
            <a:ext cx="2703515" cy="427036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IP Fragmentation &amp; Reassembly</a:t>
            </a:r>
            <a:endParaRPr lang="en-US" dirty="0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304925"/>
            <a:ext cx="3810000" cy="4648200"/>
          </a:xfrm>
        </p:spPr>
        <p:txBody>
          <a:bodyPr/>
          <a:lstStyle/>
          <a:p>
            <a:r>
              <a:rPr lang="en-US" sz="1800" dirty="0" smtClean="0"/>
              <a:t>network links have MTU (</a:t>
            </a:r>
            <a:r>
              <a:rPr lang="en-US" sz="1800" dirty="0" err="1" smtClean="0"/>
              <a:t>max.transfer</a:t>
            </a:r>
            <a:r>
              <a:rPr lang="en-US" sz="1800" dirty="0" smtClean="0"/>
              <a:t> size) - largest possible link-level frame.</a:t>
            </a:r>
            <a:endParaRPr lang="en-US" sz="2000" dirty="0" smtClean="0"/>
          </a:p>
          <a:p>
            <a:pPr lvl="1"/>
            <a:r>
              <a:rPr lang="en-US" sz="1800" dirty="0" smtClean="0"/>
              <a:t>different link types, different MTUs </a:t>
            </a:r>
          </a:p>
          <a:p>
            <a:r>
              <a:rPr lang="en-US" sz="1800" dirty="0" smtClean="0"/>
              <a:t>large IP datagram divided (“fragmented”) within net</a:t>
            </a:r>
          </a:p>
          <a:p>
            <a:pPr lvl="1"/>
            <a:r>
              <a:rPr lang="en-US" sz="1800" dirty="0" smtClean="0"/>
              <a:t>one datagram becomes several datagrams.</a:t>
            </a:r>
            <a:endParaRPr lang="en-US" sz="1600" dirty="0" smtClean="0"/>
          </a:p>
          <a:p>
            <a:pPr lvl="1"/>
            <a:r>
              <a:rPr lang="en-US" sz="1800" dirty="0" smtClean="0"/>
              <a:t>“reassembled” only at final destination.</a:t>
            </a:r>
          </a:p>
          <a:p>
            <a:pPr lvl="1"/>
            <a:r>
              <a:rPr lang="en-US" sz="1800" dirty="0" smtClean="0"/>
              <a:t>IP header bits used to identify, order related fragments.</a:t>
            </a:r>
          </a:p>
        </p:txBody>
      </p:sp>
      <p:sp>
        <p:nvSpPr>
          <p:cNvPr id="36870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450773 w 1292"/>
              <a:gd name="T1" fmla="*/ 12582 h 1255"/>
              <a:gd name="T2" fmla="*/ 66013 w 1292"/>
              <a:gd name="T3" fmla="*/ 282204 h 1255"/>
              <a:gd name="T4" fmla="*/ 54696 w 1292"/>
              <a:gd name="T5" fmla="*/ 940082 h 1255"/>
              <a:gd name="T6" fmla="*/ 99962 w 1292"/>
              <a:gd name="T7" fmla="*/ 1490111 h 1255"/>
              <a:gd name="T8" fmla="*/ 462089 w 1292"/>
              <a:gd name="T9" fmla="*/ 1565605 h 1255"/>
              <a:gd name="T10" fmla="*/ 1220293 w 1292"/>
              <a:gd name="T11" fmla="*/ 2029355 h 1255"/>
              <a:gd name="T12" fmla="*/ 1876648 w 1292"/>
              <a:gd name="T13" fmla="*/ 2223483 h 1255"/>
              <a:gd name="T14" fmla="*/ 2261408 w 1292"/>
              <a:gd name="T15" fmla="*/ 1835228 h 1255"/>
              <a:gd name="T16" fmla="*/ 2397205 w 1292"/>
              <a:gd name="T17" fmla="*/ 799879 h 1255"/>
              <a:gd name="T18" fmla="*/ 2272724 w 1292"/>
              <a:gd name="T19" fmla="*/ 379268 h 1255"/>
              <a:gd name="T20" fmla="*/ 1412673 w 1292"/>
              <a:gd name="T21" fmla="*/ 206710 h 1255"/>
              <a:gd name="T22" fmla="*/ 450773 w 1292"/>
              <a:gd name="T23" fmla="*/ 12582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4528 w 873"/>
              <a:gd name="T1" fmla="*/ 856338 h 940"/>
              <a:gd name="T2" fmla="*/ 520711 w 873"/>
              <a:gd name="T3" fmla="*/ 137437 h 940"/>
              <a:gd name="T4" fmla="*/ 1256498 w 873"/>
              <a:gd name="T5" fmla="*/ 46517 h 940"/>
              <a:gd name="T6" fmla="*/ 1811169 w 873"/>
              <a:gd name="T7" fmla="*/ 416540 h 940"/>
              <a:gd name="T8" fmla="*/ 1960590 w 873"/>
              <a:gd name="T9" fmla="*/ 733702 h 940"/>
              <a:gd name="T10" fmla="*/ 1906255 w 873"/>
              <a:gd name="T11" fmla="*/ 1114297 h 940"/>
              <a:gd name="T12" fmla="*/ 1784001 w 873"/>
              <a:gd name="T13" fmla="*/ 1621756 h 940"/>
              <a:gd name="T14" fmla="*/ 1376488 w 873"/>
              <a:gd name="T15" fmla="*/ 1786681 h 940"/>
              <a:gd name="T16" fmla="*/ 946336 w 873"/>
              <a:gd name="T17" fmla="*/ 1955834 h 940"/>
              <a:gd name="T18" fmla="*/ 314691 w 873"/>
              <a:gd name="T19" fmla="*/ 1594269 h 940"/>
              <a:gd name="T20" fmla="*/ 4528 w 873"/>
              <a:gd name="T21" fmla="*/ 856338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2" name="Group 6"/>
          <p:cNvGrpSpPr>
            <a:grpSpLocks/>
          </p:cNvGrpSpPr>
          <p:nvPr/>
        </p:nvGrpSpPr>
        <p:grpSpPr bwMode="auto">
          <a:xfrm>
            <a:off x="4191000" y="2008188"/>
            <a:ext cx="649288" cy="1247775"/>
            <a:chOff x="3314" y="1248"/>
            <a:chExt cx="344" cy="694"/>
          </a:xfrm>
        </p:grpSpPr>
        <p:graphicFrame>
          <p:nvGraphicFramePr>
            <p:cNvPr id="37011" name="Object 7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26" name="ClipArt" r:id="rId3" imgW="1307263" imgH="1084139" progId="MS_ClipArt_Gallery.2">
                    <p:embed/>
                  </p:oleObj>
                </mc:Choice>
                <mc:Fallback>
                  <p:oleObj name="ClipArt" r:id="rId3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012" name="Line 8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7013" name="Object 9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27" name="ClipArt" r:id="rId5" imgW="1307263" imgH="1084139" progId="MS_ClipArt_Gallery.2">
                    <p:embed/>
                  </p:oleObj>
                </mc:Choice>
                <mc:Fallback>
                  <p:oleObj name="ClipArt" r:id="rId5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014" name="Line 10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015" name="Group 11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37017" name="Oval 1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18" name="Oval 1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19" name="Oval 1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016" name="Line 15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3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20"/>
          <p:cNvSpPr>
            <a:spLocks noChangeShapeType="1"/>
          </p:cNvSpPr>
          <p:nvPr/>
        </p:nvSpPr>
        <p:spPr bwMode="auto">
          <a:xfrm>
            <a:off x="5021263" y="267017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21"/>
          <p:cNvSpPr>
            <a:spLocks noChangeShapeType="1"/>
          </p:cNvSpPr>
          <p:nvPr/>
        </p:nvSpPr>
        <p:spPr bwMode="auto">
          <a:xfrm flipH="1" flipV="1">
            <a:off x="6548438" y="316230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82" name="Group 25"/>
          <p:cNvGrpSpPr>
            <a:grpSpLocks/>
          </p:cNvGrpSpPr>
          <p:nvPr/>
        </p:nvGrpSpPr>
        <p:grpSpPr bwMode="auto">
          <a:xfrm>
            <a:off x="4745038" y="1793875"/>
            <a:ext cx="679450" cy="314325"/>
            <a:chOff x="3600" y="219"/>
            <a:chExt cx="360" cy="175"/>
          </a:xfrm>
        </p:grpSpPr>
        <p:sp>
          <p:nvSpPr>
            <p:cNvPr id="36998" name="Oval 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9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00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01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002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003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7008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09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10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004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7005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06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07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883" name="Group 39"/>
          <p:cNvGrpSpPr>
            <a:grpSpLocks/>
          </p:cNvGrpSpPr>
          <p:nvPr/>
        </p:nvGrpSpPr>
        <p:grpSpPr bwMode="auto">
          <a:xfrm>
            <a:off x="4762500" y="2451100"/>
            <a:ext cx="679450" cy="314325"/>
            <a:chOff x="3600" y="219"/>
            <a:chExt cx="360" cy="175"/>
          </a:xfrm>
        </p:grpSpPr>
        <p:sp>
          <p:nvSpPr>
            <p:cNvPr id="36985" name="Oval 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6" name="Line 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7" name="Line 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8" name="Rectangle 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989" name="Oval 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90" name="Group 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6995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6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7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91" name="Group 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6992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3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4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884" name="Group 53"/>
          <p:cNvGrpSpPr>
            <a:grpSpLocks/>
          </p:cNvGrpSpPr>
          <p:nvPr/>
        </p:nvGrpSpPr>
        <p:grpSpPr bwMode="auto">
          <a:xfrm>
            <a:off x="5732463" y="2001838"/>
            <a:ext cx="676275" cy="314325"/>
            <a:chOff x="3600" y="219"/>
            <a:chExt cx="360" cy="175"/>
          </a:xfrm>
        </p:grpSpPr>
        <p:sp>
          <p:nvSpPr>
            <p:cNvPr id="36972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3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4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5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976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77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6982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3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4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78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6979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0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1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885" name="Group 67"/>
          <p:cNvGrpSpPr>
            <a:grpSpLocks/>
          </p:cNvGrpSpPr>
          <p:nvPr/>
        </p:nvGrpSpPr>
        <p:grpSpPr bwMode="auto">
          <a:xfrm>
            <a:off x="5976938" y="2908300"/>
            <a:ext cx="679450" cy="314325"/>
            <a:chOff x="3600" y="219"/>
            <a:chExt cx="360" cy="175"/>
          </a:xfrm>
        </p:grpSpPr>
        <p:sp>
          <p:nvSpPr>
            <p:cNvPr id="36959" name="Oval 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0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1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2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963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64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6969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0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1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65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6966" name="Line 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7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8" name="Line 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886" name="Group 81"/>
          <p:cNvGrpSpPr>
            <a:grpSpLocks/>
          </p:cNvGrpSpPr>
          <p:nvPr/>
        </p:nvGrpSpPr>
        <p:grpSpPr bwMode="auto">
          <a:xfrm>
            <a:off x="5745163" y="4900613"/>
            <a:ext cx="715962" cy="311150"/>
            <a:chOff x="3600" y="219"/>
            <a:chExt cx="360" cy="175"/>
          </a:xfrm>
        </p:grpSpPr>
        <p:sp>
          <p:nvSpPr>
            <p:cNvPr id="36946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7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8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9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950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51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6956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57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58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52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6953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54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55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887" name="Group 95"/>
          <p:cNvGrpSpPr>
            <a:grpSpLocks/>
          </p:cNvGrpSpPr>
          <p:nvPr/>
        </p:nvGrpSpPr>
        <p:grpSpPr bwMode="auto">
          <a:xfrm>
            <a:off x="6738938" y="3889375"/>
            <a:ext cx="679450" cy="314325"/>
            <a:chOff x="3600" y="219"/>
            <a:chExt cx="360" cy="175"/>
          </a:xfrm>
        </p:grpSpPr>
        <p:sp>
          <p:nvSpPr>
            <p:cNvPr id="36933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4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5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6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937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38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6943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44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45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39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6940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41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42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6888" name="Object 109"/>
          <p:cNvGraphicFramePr>
            <a:graphicFrameLocks noChangeAspect="1"/>
          </p:cNvGraphicFramePr>
          <p:nvPr/>
        </p:nvGraphicFramePr>
        <p:xfrm>
          <a:off x="4705350" y="4392613"/>
          <a:ext cx="5635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8" name="ClipArt" r:id="rId6" imgW="1307263" imgH="1084139" progId="MS_ClipArt_Gallery.2">
                  <p:embed/>
                </p:oleObj>
              </mc:Choice>
              <mc:Fallback>
                <p:oleObj name="ClipArt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392613"/>
                        <a:ext cx="56356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9" name="Line 110"/>
          <p:cNvSpPr>
            <a:spLocks noChangeShapeType="1"/>
          </p:cNvSpPr>
          <p:nvPr/>
        </p:nvSpPr>
        <p:spPr bwMode="auto">
          <a:xfrm>
            <a:off x="5249863" y="4721225"/>
            <a:ext cx="31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890" name="Object 111"/>
          <p:cNvGraphicFramePr>
            <a:graphicFrameLocks noChangeAspect="1"/>
          </p:cNvGraphicFramePr>
          <p:nvPr/>
        </p:nvGraphicFramePr>
        <p:xfrm>
          <a:off x="4914900" y="5191125"/>
          <a:ext cx="5635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9" name="ClipArt" r:id="rId7" imgW="1307263" imgH="1084139" progId="MS_ClipArt_Gallery.2">
                  <p:embed/>
                </p:oleObj>
              </mc:Choice>
              <mc:Fallback>
                <p:oleObj name="ClipArt" r:id="rId7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191125"/>
                        <a:ext cx="563563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1" name="Line 112"/>
          <p:cNvSpPr>
            <a:spLocks noChangeShapeType="1"/>
          </p:cNvSpPr>
          <p:nvPr/>
        </p:nvSpPr>
        <p:spPr bwMode="auto">
          <a:xfrm flipV="1">
            <a:off x="5465763" y="5529263"/>
            <a:ext cx="984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92" name="Group 113"/>
          <p:cNvGrpSpPr>
            <a:grpSpLocks/>
          </p:cNvGrpSpPr>
          <p:nvPr/>
        </p:nvGrpSpPr>
        <p:grpSpPr bwMode="auto">
          <a:xfrm>
            <a:off x="5084763" y="4849813"/>
            <a:ext cx="96837" cy="300037"/>
            <a:chOff x="3842" y="406"/>
            <a:chExt cx="51" cy="167"/>
          </a:xfrm>
        </p:grpSpPr>
        <p:sp>
          <p:nvSpPr>
            <p:cNvPr id="36930" name="Oval 11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1" name="Oval 11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2" name="Oval 11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93" name="Line 117"/>
          <p:cNvSpPr>
            <a:spLocks noChangeShapeType="1"/>
          </p:cNvSpPr>
          <p:nvPr/>
        </p:nvSpPr>
        <p:spPr bwMode="auto">
          <a:xfrm>
            <a:off x="5556250" y="4718050"/>
            <a:ext cx="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Line 118"/>
          <p:cNvSpPr>
            <a:spLocks noChangeShapeType="1"/>
          </p:cNvSpPr>
          <p:nvPr/>
        </p:nvSpPr>
        <p:spPr bwMode="auto">
          <a:xfrm>
            <a:off x="5556250" y="5067300"/>
            <a:ext cx="1873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96" name="Group 120"/>
          <p:cNvGrpSpPr>
            <a:grpSpLocks/>
          </p:cNvGrpSpPr>
          <p:nvPr/>
        </p:nvGrpSpPr>
        <p:grpSpPr bwMode="auto">
          <a:xfrm rot="1433392">
            <a:off x="5003800" y="2955925"/>
            <a:ext cx="1028700" cy="171450"/>
            <a:chOff x="4712" y="1742"/>
            <a:chExt cx="648" cy="108"/>
          </a:xfrm>
        </p:grpSpPr>
        <p:sp>
          <p:nvSpPr>
            <p:cNvPr id="36928" name="Rectangle 121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9" name="Rectangle 122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97" name="Group 123"/>
          <p:cNvGrpSpPr>
            <a:grpSpLocks/>
          </p:cNvGrpSpPr>
          <p:nvPr/>
        </p:nvGrpSpPr>
        <p:grpSpPr bwMode="auto">
          <a:xfrm rot="3346875">
            <a:off x="6283325" y="3241676"/>
            <a:ext cx="447675" cy="171450"/>
            <a:chOff x="5078" y="1860"/>
            <a:chExt cx="282" cy="108"/>
          </a:xfrm>
        </p:grpSpPr>
        <p:sp>
          <p:nvSpPr>
            <p:cNvPr id="36926" name="Rectangle 12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7" name="Rectangle 12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98" name="Group 126"/>
          <p:cNvGrpSpPr>
            <a:grpSpLocks/>
          </p:cNvGrpSpPr>
          <p:nvPr/>
        </p:nvGrpSpPr>
        <p:grpSpPr bwMode="auto">
          <a:xfrm rot="3215306">
            <a:off x="6600825" y="3346451"/>
            <a:ext cx="447675" cy="171450"/>
            <a:chOff x="5078" y="1860"/>
            <a:chExt cx="282" cy="108"/>
          </a:xfrm>
        </p:grpSpPr>
        <p:sp>
          <p:nvSpPr>
            <p:cNvPr id="36924" name="Rectangle 127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5" name="Rectangle 128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99" name="Group 129"/>
          <p:cNvGrpSpPr>
            <a:grpSpLocks/>
          </p:cNvGrpSpPr>
          <p:nvPr/>
        </p:nvGrpSpPr>
        <p:grpSpPr bwMode="auto">
          <a:xfrm rot="3051000">
            <a:off x="6953250" y="3467101"/>
            <a:ext cx="447675" cy="171450"/>
            <a:chOff x="5078" y="1860"/>
            <a:chExt cx="282" cy="108"/>
          </a:xfrm>
        </p:grpSpPr>
        <p:sp>
          <p:nvSpPr>
            <p:cNvPr id="36922" name="Rectangle 130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3" name="Rectangle 131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00" name="Line 132"/>
          <p:cNvSpPr>
            <a:spLocks noChangeShapeType="1"/>
          </p:cNvSpPr>
          <p:nvPr/>
        </p:nvSpPr>
        <p:spPr bwMode="auto">
          <a:xfrm>
            <a:off x="6007100" y="32766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Line 133"/>
          <p:cNvSpPr>
            <a:spLocks noChangeShapeType="1"/>
          </p:cNvSpPr>
          <p:nvPr/>
        </p:nvSpPr>
        <p:spPr bwMode="auto">
          <a:xfrm>
            <a:off x="6642100" y="3517900"/>
            <a:ext cx="1333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2" name="Line 134"/>
          <p:cNvSpPr>
            <a:spLocks noChangeShapeType="1"/>
          </p:cNvSpPr>
          <p:nvPr/>
        </p:nvSpPr>
        <p:spPr bwMode="auto">
          <a:xfrm>
            <a:off x="6965950" y="3616325"/>
            <a:ext cx="11747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3" name="Line 135"/>
          <p:cNvSpPr>
            <a:spLocks noChangeShapeType="1"/>
          </p:cNvSpPr>
          <p:nvPr/>
        </p:nvSpPr>
        <p:spPr bwMode="auto">
          <a:xfrm>
            <a:off x="7334250" y="3730625"/>
            <a:ext cx="10160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Text Box 136"/>
          <p:cNvSpPr txBox="1">
            <a:spLocks noChangeArrowheads="1"/>
          </p:cNvSpPr>
          <p:nvPr/>
        </p:nvSpPr>
        <p:spPr bwMode="auto">
          <a:xfrm>
            <a:off x="6660232" y="2246313"/>
            <a:ext cx="25288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1600" dirty="0"/>
              <a:t>fragmentation: </a:t>
            </a:r>
          </a:p>
          <a:p>
            <a:pPr algn="l"/>
            <a:r>
              <a:rPr lang="en-US" sz="1600" dirty="0">
                <a:solidFill>
                  <a:srgbClr val="003366"/>
                </a:solidFill>
              </a:rPr>
              <a:t>in:</a:t>
            </a:r>
            <a:r>
              <a:rPr lang="en-US" sz="1600" dirty="0"/>
              <a:t> one large datagram</a:t>
            </a:r>
          </a:p>
          <a:p>
            <a:pPr algn="l"/>
            <a:r>
              <a:rPr lang="en-US" sz="1600" dirty="0">
                <a:solidFill>
                  <a:srgbClr val="003366"/>
                </a:solidFill>
              </a:rPr>
              <a:t>out: </a:t>
            </a:r>
            <a:r>
              <a:rPr lang="en-US" sz="1600" dirty="0"/>
              <a:t>3 smaller datagrams</a:t>
            </a:r>
            <a:endParaRPr lang="en-US" dirty="0"/>
          </a:p>
        </p:txBody>
      </p:sp>
      <p:grpSp>
        <p:nvGrpSpPr>
          <p:cNvPr id="36905" name="Group 137"/>
          <p:cNvGrpSpPr>
            <a:grpSpLocks/>
          </p:cNvGrpSpPr>
          <p:nvPr/>
        </p:nvGrpSpPr>
        <p:grpSpPr bwMode="auto">
          <a:xfrm rot="-10773343">
            <a:off x="5610225" y="4352925"/>
            <a:ext cx="447675" cy="171450"/>
            <a:chOff x="5078" y="1860"/>
            <a:chExt cx="282" cy="108"/>
          </a:xfrm>
        </p:grpSpPr>
        <p:sp>
          <p:nvSpPr>
            <p:cNvPr id="36920" name="Rectangle 138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1" name="Rectangle 139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06" name="Group 140"/>
          <p:cNvGrpSpPr>
            <a:grpSpLocks/>
          </p:cNvGrpSpPr>
          <p:nvPr/>
        </p:nvGrpSpPr>
        <p:grpSpPr bwMode="auto">
          <a:xfrm rot="-10773343">
            <a:off x="5613400" y="4546600"/>
            <a:ext cx="447675" cy="171450"/>
            <a:chOff x="5078" y="1860"/>
            <a:chExt cx="282" cy="108"/>
          </a:xfrm>
        </p:grpSpPr>
        <p:sp>
          <p:nvSpPr>
            <p:cNvPr id="36918" name="Rectangle 141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9" name="Rectangle 142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07" name="Group 143"/>
          <p:cNvGrpSpPr>
            <a:grpSpLocks/>
          </p:cNvGrpSpPr>
          <p:nvPr/>
        </p:nvGrpSpPr>
        <p:grpSpPr bwMode="auto">
          <a:xfrm rot="-10773343">
            <a:off x="5616575" y="4740275"/>
            <a:ext cx="447675" cy="171450"/>
            <a:chOff x="5078" y="1860"/>
            <a:chExt cx="282" cy="108"/>
          </a:xfrm>
        </p:grpSpPr>
        <p:sp>
          <p:nvSpPr>
            <p:cNvPr id="36916" name="Rectangle 14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7" name="Rectangle 14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08" name="Line 146"/>
          <p:cNvSpPr>
            <a:spLocks noChangeShapeType="1"/>
          </p:cNvSpPr>
          <p:nvPr/>
        </p:nvSpPr>
        <p:spPr bwMode="auto">
          <a:xfrm rot="9691848">
            <a:off x="5365750" y="4410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9" name="Line 147"/>
          <p:cNvSpPr>
            <a:spLocks noChangeShapeType="1"/>
          </p:cNvSpPr>
          <p:nvPr/>
        </p:nvSpPr>
        <p:spPr bwMode="auto">
          <a:xfrm rot="9691848">
            <a:off x="5356225" y="45847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0" name="Line 148"/>
          <p:cNvSpPr>
            <a:spLocks noChangeShapeType="1"/>
          </p:cNvSpPr>
          <p:nvPr/>
        </p:nvSpPr>
        <p:spPr bwMode="auto">
          <a:xfrm rot="9691848">
            <a:off x="5359400" y="4791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911" name="Group 149"/>
          <p:cNvGrpSpPr>
            <a:grpSpLocks/>
          </p:cNvGrpSpPr>
          <p:nvPr/>
        </p:nvGrpSpPr>
        <p:grpSpPr bwMode="auto">
          <a:xfrm rot="10793026">
            <a:off x="4281488" y="4189413"/>
            <a:ext cx="1030287" cy="173037"/>
            <a:chOff x="4712" y="1742"/>
            <a:chExt cx="648" cy="108"/>
          </a:xfrm>
        </p:grpSpPr>
        <p:sp>
          <p:nvSpPr>
            <p:cNvPr id="36914" name="Rectangle 150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5" name="Rectangle 151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12" name="Line 152"/>
          <p:cNvSpPr>
            <a:spLocks noChangeShapeType="1"/>
          </p:cNvSpPr>
          <p:nvPr/>
        </p:nvSpPr>
        <p:spPr bwMode="auto">
          <a:xfrm rot="9691848">
            <a:off x="4032250" y="42322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3" name="Text Box 153"/>
          <p:cNvSpPr txBox="1">
            <a:spLocks noChangeArrowheads="1"/>
          </p:cNvSpPr>
          <p:nvPr/>
        </p:nvSpPr>
        <p:spPr bwMode="auto">
          <a:xfrm>
            <a:off x="4672013" y="3843338"/>
            <a:ext cx="1246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reassembly</a:t>
            </a:r>
            <a:endParaRPr lang="en-US"/>
          </a:p>
        </p:txBody>
      </p:sp>
      <p:sp>
        <p:nvSpPr>
          <p:cNvPr id="15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7578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IP Fragmentation &amp; Reassembly</a:t>
            </a:r>
            <a:endParaRPr lang="en-US" dirty="0" smtClean="0"/>
          </a:p>
        </p:txBody>
      </p:sp>
      <p:pic>
        <p:nvPicPr>
          <p:cNvPr id="7" name="Picture 5" descr="f03-18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1124744"/>
            <a:ext cx="2010841" cy="444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5508104" y="3717032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6084168" y="3429000"/>
            <a:ext cx="1728192" cy="64807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Specified 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8 byte units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7248" y="5667970"/>
            <a:ext cx="7993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+mn-lt"/>
              </a:rPr>
              <a:t>Figure </a:t>
            </a:r>
            <a:r>
              <a:rPr lang="en-US" sz="1800" b="1" dirty="0">
                <a:latin typeface="+mn-lt"/>
              </a:rPr>
              <a:t>3.18 Header fields used in IP fragmentation: (a) </a:t>
            </a:r>
            <a:r>
              <a:rPr lang="en-US" sz="1800" b="1" dirty="0" err="1">
                <a:latin typeface="+mn-lt"/>
              </a:rPr>
              <a:t>unfragmented</a:t>
            </a:r>
            <a:r>
              <a:rPr lang="en-US" sz="1800" b="1" dirty="0">
                <a:latin typeface="+mn-lt"/>
              </a:rPr>
              <a:t> packet; (b) fragmented packets.</a:t>
            </a:r>
            <a:r>
              <a:rPr lang="en-GB" sz="1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776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Text Box 8"/>
          <p:cNvSpPr txBox="1">
            <a:spLocks noChangeArrowheads="1"/>
          </p:cNvSpPr>
          <p:nvPr/>
        </p:nvSpPr>
        <p:spPr bwMode="auto">
          <a:xfrm>
            <a:off x="683716" y="5157192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latin typeface="+mn-lt"/>
              </a:rPr>
              <a:t>Figure </a:t>
            </a:r>
            <a:r>
              <a:rPr lang="en-US" sz="2000" b="1" dirty="0">
                <a:latin typeface="+mn-lt"/>
              </a:rPr>
              <a:t>3.17 IP datagrams traversing the sequence of physical networks graphed in Figure 3.14.</a:t>
            </a:r>
            <a:endParaRPr lang="en-GB" sz="2000" b="1" dirty="0">
              <a:latin typeface="+mn-lt"/>
            </a:endParaRPr>
          </a:p>
        </p:txBody>
      </p:sp>
      <p:pic>
        <p:nvPicPr>
          <p:cNvPr id="258053" name="Picture 5" descr="f03-17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64" y="1628800"/>
            <a:ext cx="64566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/>
              <a:t>IP Fragmentation for Figure 3.14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 Introduction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Concerned with getting packets from source to destination.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network layer must know the topology of the subnet and choose appropriate paths through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When source and destination </a:t>
            </a:r>
            <a:r>
              <a:rPr lang="en-US" sz="2800" dirty="0" smtClean="0"/>
              <a:t>hosts are </a:t>
            </a:r>
            <a:r>
              <a:rPr lang="en-US" sz="2800" dirty="0"/>
              <a:t>in </a:t>
            </a:r>
            <a:r>
              <a:rPr lang="en-US" sz="2800" dirty="0">
                <a:solidFill>
                  <a:srgbClr val="0033CC"/>
                </a:solidFill>
              </a:rPr>
              <a:t>different networks</a:t>
            </a:r>
            <a:r>
              <a:rPr lang="en-US" sz="2800" i="1" dirty="0"/>
              <a:t>,</a:t>
            </a:r>
            <a:r>
              <a:rPr lang="en-US" sz="2800" dirty="0"/>
              <a:t> the network layer </a:t>
            </a:r>
            <a:r>
              <a:rPr lang="en-US" sz="2800" b="1" dirty="0"/>
              <a:t>(</a:t>
            </a:r>
            <a:r>
              <a:rPr lang="en-US" sz="2800" b="1" dirty="0">
                <a:solidFill>
                  <a:srgbClr val="008000"/>
                </a:solidFill>
              </a:rPr>
              <a:t>IP</a:t>
            </a:r>
            <a:r>
              <a:rPr lang="en-US" sz="2800" b="1" dirty="0"/>
              <a:t>)</a:t>
            </a:r>
            <a:r>
              <a:rPr lang="en-US" sz="2800" dirty="0"/>
              <a:t> must deal with these differences.</a:t>
            </a:r>
          </a:p>
          <a:p>
            <a:pPr>
              <a:lnSpc>
                <a:spcPct val="90000"/>
              </a:lnSpc>
              <a:buClr>
                <a:srgbClr val="A50021"/>
              </a:buClr>
              <a:buFontTx/>
              <a:buChar char="*"/>
            </a:pPr>
            <a:r>
              <a:rPr lang="en-US" sz="2800" b="1" dirty="0"/>
              <a:t>Key issue: </a:t>
            </a:r>
            <a:r>
              <a:rPr lang="en-US" sz="2800" dirty="0">
                <a:solidFill>
                  <a:srgbClr val="A50021"/>
                </a:solidFill>
              </a:rPr>
              <a:t>W</a:t>
            </a:r>
            <a:r>
              <a:rPr lang="en-US" sz="2800" dirty="0" smtClean="0">
                <a:solidFill>
                  <a:srgbClr val="A50021"/>
                </a:solidFill>
              </a:rPr>
              <a:t>hat </a:t>
            </a:r>
            <a:r>
              <a:rPr lang="en-US" sz="2800" dirty="0">
                <a:solidFill>
                  <a:srgbClr val="A50021"/>
                </a:solidFill>
              </a:rPr>
              <a:t>service does the network layer provide to the transport </a:t>
            </a:r>
            <a:r>
              <a:rPr lang="en-US" sz="2800" dirty="0" smtClean="0">
                <a:solidFill>
                  <a:srgbClr val="A50021"/>
                </a:solidFill>
              </a:rPr>
              <a:t>layer?</a:t>
            </a:r>
          </a:p>
          <a:p>
            <a:pPr marL="0" indent="0">
              <a:lnSpc>
                <a:spcPct val="90000"/>
              </a:lnSpc>
              <a:buClr>
                <a:srgbClr val="A50021"/>
              </a:buClr>
              <a:buNone/>
            </a:pPr>
            <a:r>
              <a:rPr lang="en-US" sz="2800" dirty="0">
                <a:solidFill>
                  <a:srgbClr val="A50021"/>
                </a:solidFill>
              </a:rPr>
              <a:t> </a:t>
            </a:r>
            <a:r>
              <a:rPr lang="en-US" sz="2800" dirty="0" smtClean="0">
                <a:solidFill>
                  <a:srgbClr val="A50021"/>
                </a:solidFill>
              </a:rPr>
              <a:t>   </a:t>
            </a:r>
            <a:r>
              <a:rPr lang="en-US" sz="2800" dirty="0" smtClean="0"/>
              <a:t>connection-oriented</a:t>
            </a:r>
            <a:r>
              <a:rPr lang="en-US" sz="2800" dirty="0" smtClean="0">
                <a:solidFill>
                  <a:srgbClr val="A50021"/>
                </a:solidFill>
              </a:rPr>
              <a:t> </a:t>
            </a:r>
            <a:r>
              <a:rPr lang="en-US" sz="2800" dirty="0">
                <a:solidFill>
                  <a:srgbClr val="A50021"/>
                </a:solidFill>
              </a:rPr>
              <a:t>or </a:t>
            </a:r>
            <a:r>
              <a:rPr lang="en-US" sz="2800" dirty="0" smtClean="0"/>
              <a:t>connectionless</a:t>
            </a:r>
            <a:r>
              <a:rPr lang="en-US" sz="2800" i="1" dirty="0" smtClean="0"/>
              <a:t>  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IPv4 addressing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Subnets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/>
              <a:t>Algorithm </a:t>
            </a:r>
            <a:r>
              <a:rPr lang="en-US" sz="2000" dirty="0" smtClean="0"/>
              <a:t>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Broadcast and multicast routing</a:t>
            </a:r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30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2770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41888"/>
            <a:ext cx="8229600" cy="1143000"/>
          </a:xfrm>
        </p:spPr>
        <p:txBody>
          <a:bodyPr/>
          <a:lstStyle/>
          <a:p>
            <a:r>
              <a:rPr lang="en-US" sz="2800" b="0" dirty="0">
                <a:solidFill>
                  <a:schemeClr val="tx1"/>
                </a:solidFill>
                <a:effectLst/>
              </a:rPr>
              <a:t>Figure </a:t>
            </a:r>
            <a:r>
              <a:rPr lang="en-US" sz="2800" b="0" dirty="0" smtClean="0">
                <a:solidFill>
                  <a:schemeClr val="tx1"/>
                </a:solidFill>
                <a:effectLst/>
              </a:rPr>
              <a:t>4.1 </a:t>
            </a:r>
            <a:r>
              <a:rPr lang="en-US" sz="2800" b="0" dirty="0">
                <a:solidFill>
                  <a:schemeClr val="tx1"/>
                </a:solidFill>
                <a:effectLst/>
              </a:rPr>
              <a:t>The tree structure of </a:t>
            </a:r>
            <a:r>
              <a:rPr lang="en-US" sz="2800" b="0" dirty="0" smtClean="0">
                <a:solidFill>
                  <a:schemeClr val="tx1"/>
                </a:solidFill>
                <a:effectLst/>
              </a:rPr>
              <a:t>the</a:t>
            </a:r>
            <a:br>
              <a:rPr lang="en-US" sz="2800" b="0" dirty="0" smtClean="0">
                <a:solidFill>
                  <a:schemeClr val="tx1"/>
                </a:solidFill>
                <a:effectLst/>
              </a:rPr>
            </a:br>
            <a:r>
              <a:rPr lang="en-US" sz="2800" b="0" dirty="0" smtClean="0">
                <a:solidFill>
                  <a:schemeClr val="tx1"/>
                </a:solidFill>
                <a:effectLst/>
              </a:rPr>
              <a:t>Internet </a:t>
            </a:r>
            <a:r>
              <a:rPr lang="en-US" sz="2800" b="0" dirty="0">
                <a:solidFill>
                  <a:schemeClr val="tx1"/>
                </a:solidFill>
                <a:effectLst/>
              </a:rPr>
              <a:t>in 1990</a:t>
            </a:r>
            <a:endParaRPr lang="en-GB" sz="2800" b="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042988" y="1628775"/>
            <a:ext cx="6985000" cy="3024188"/>
            <a:chOff x="983" y="1581"/>
            <a:chExt cx="3957" cy="1440"/>
          </a:xfrm>
        </p:grpSpPr>
        <p:sp>
          <p:nvSpPr>
            <p:cNvPr id="4100" name="Freeform 4"/>
            <p:cNvSpPr>
              <a:spLocks/>
            </p:cNvSpPr>
            <p:nvPr/>
          </p:nvSpPr>
          <p:spPr bwMode="auto">
            <a:xfrm>
              <a:off x="2408" y="2295"/>
              <a:ext cx="775" cy="244"/>
            </a:xfrm>
            <a:custGeom>
              <a:avLst/>
              <a:gdLst>
                <a:gd name="T0" fmla="*/ 738 w 775"/>
                <a:gd name="T1" fmla="*/ 0 h 244"/>
                <a:gd name="T2" fmla="*/ 738 w 775"/>
                <a:gd name="T3" fmla="*/ 0 h 244"/>
                <a:gd name="T4" fmla="*/ 747 w 775"/>
                <a:gd name="T5" fmla="*/ 12 h 244"/>
                <a:gd name="T6" fmla="*/ 756 w 775"/>
                <a:gd name="T7" fmla="*/ 27 h 244"/>
                <a:gd name="T8" fmla="*/ 759 w 775"/>
                <a:gd name="T9" fmla="*/ 40 h 244"/>
                <a:gd name="T10" fmla="*/ 762 w 775"/>
                <a:gd name="T11" fmla="*/ 55 h 244"/>
                <a:gd name="T12" fmla="*/ 762 w 775"/>
                <a:gd name="T13" fmla="*/ 55 h 244"/>
                <a:gd name="T14" fmla="*/ 759 w 775"/>
                <a:gd name="T15" fmla="*/ 73 h 244"/>
                <a:gd name="T16" fmla="*/ 753 w 775"/>
                <a:gd name="T17" fmla="*/ 91 h 244"/>
                <a:gd name="T18" fmla="*/ 741 w 775"/>
                <a:gd name="T19" fmla="*/ 107 h 244"/>
                <a:gd name="T20" fmla="*/ 729 w 775"/>
                <a:gd name="T21" fmla="*/ 122 h 244"/>
                <a:gd name="T22" fmla="*/ 711 w 775"/>
                <a:gd name="T23" fmla="*/ 137 h 244"/>
                <a:gd name="T24" fmla="*/ 689 w 775"/>
                <a:gd name="T25" fmla="*/ 152 h 244"/>
                <a:gd name="T26" fmla="*/ 665 w 775"/>
                <a:gd name="T27" fmla="*/ 165 h 244"/>
                <a:gd name="T28" fmla="*/ 637 w 775"/>
                <a:gd name="T29" fmla="*/ 177 h 244"/>
                <a:gd name="T30" fmla="*/ 610 w 775"/>
                <a:gd name="T31" fmla="*/ 189 h 244"/>
                <a:gd name="T32" fmla="*/ 576 w 775"/>
                <a:gd name="T33" fmla="*/ 198 h 244"/>
                <a:gd name="T34" fmla="*/ 509 w 775"/>
                <a:gd name="T35" fmla="*/ 213 h 244"/>
                <a:gd name="T36" fmla="*/ 436 w 775"/>
                <a:gd name="T37" fmla="*/ 226 h 244"/>
                <a:gd name="T38" fmla="*/ 360 w 775"/>
                <a:gd name="T39" fmla="*/ 229 h 244"/>
                <a:gd name="T40" fmla="*/ 360 w 775"/>
                <a:gd name="T41" fmla="*/ 229 h 244"/>
                <a:gd name="T42" fmla="*/ 302 w 775"/>
                <a:gd name="T43" fmla="*/ 226 h 244"/>
                <a:gd name="T44" fmla="*/ 250 w 775"/>
                <a:gd name="T45" fmla="*/ 223 h 244"/>
                <a:gd name="T46" fmla="*/ 198 w 775"/>
                <a:gd name="T47" fmla="*/ 213 h 244"/>
                <a:gd name="T48" fmla="*/ 149 w 775"/>
                <a:gd name="T49" fmla="*/ 201 h 244"/>
                <a:gd name="T50" fmla="*/ 104 w 775"/>
                <a:gd name="T51" fmla="*/ 186 h 244"/>
                <a:gd name="T52" fmla="*/ 64 w 775"/>
                <a:gd name="T53" fmla="*/ 168 h 244"/>
                <a:gd name="T54" fmla="*/ 27 w 775"/>
                <a:gd name="T55" fmla="*/ 149 h 244"/>
                <a:gd name="T56" fmla="*/ 0 w 775"/>
                <a:gd name="T57" fmla="*/ 128 h 244"/>
                <a:gd name="T58" fmla="*/ 0 w 775"/>
                <a:gd name="T59" fmla="*/ 128 h 244"/>
                <a:gd name="T60" fmla="*/ 27 w 775"/>
                <a:gd name="T61" fmla="*/ 152 h 244"/>
                <a:gd name="T62" fmla="*/ 61 w 775"/>
                <a:gd name="T63" fmla="*/ 174 h 244"/>
                <a:gd name="T64" fmla="*/ 100 w 775"/>
                <a:gd name="T65" fmla="*/ 195 h 244"/>
                <a:gd name="T66" fmla="*/ 149 w 775"/>
                <a:gd name="T67" fmla="*/ 210 h 244"/>
                <a:gd name="T68" fmla="*/ 198 w 775"/>
                <a:gd name="T69" fmla="*/ 226 h 244"/>
                <a:gd name="T70" fmla="*/ 256 w 775"/>
                <a:gd name="T71" fmla="*/ 235 h 244"/>
                <a:gd name="T72" fmla="*/ 314 w 775"/>
                <a:gd name="T73" fmla="*/ 241 h 244"/>
                <a:gd name="T74" fmla="*/ 375 w 775"/>
                <a:gd name="T75" fmla="*/ 244 h 244"/>
                <a:gd name="T76" fmla="*/ 375 w 775"/>
                <a:gd name="T77" fmla="*/ 244 h 244"/>
                <a:gd name="T78" fmla="*/ 451 w 775"/>
                <a:gd name="T79" fmla="*/ 241 h 244"/>
                <a:gd name="T80" fmla="*/ 525 w 775"/>
                <a:gd name="T81" fmla="*/ 229 h 244"/>
                <a:gd name="T82" fmla="*/ 592 w 775"/>
                <a:gd name="T83" fmla="*/ 213 h 244"/>
                <a:gd name="T84" fmla="*/ 622 w 775"/>
                <a:gd name="T85" fmla="*/ 204 h 244"/>
                <a:gd name="T86" fmla="*/ 653 w 775"/>
                <a:gd name="T87" fmla="*/ 192 h 244"/>
                <a:gd name="T88" fmla="*/ 680 w 775"/>
                <a:gd name="T89" fmla="*/ 180 h 244"/>
                <a:gd name="T90" fmla="*/ 705 w 775"/>
                <a:gd name="T91" fmla="*/ 168 h 244"/>
                <a:gd name="T92" fmla="*/ 726 w 775"/>
                <a:gd name="T93" fmla="*/ 152 h 244"/>
                <a:gd name="T94" fmla="*/ 741 w 775"/>
                <a:gd name="T95" fmla="*/ 137 h 244"/>
                <a:gd name="T96" fmla="*/ 756 w 775"/>
                <a:gd name="T97" fmla="*/ 122 h 244"/>
                <a:gd name="T98" fmla="*/ 769 w 775"/>
                <a:gd name="T99" fmla="*/ 107 h 244"/>
                <a:gd name="T100" fmla="*/ 775 w 775"/>
                <a:gd name="T101" fmla="*/ 88 h 244"/>
                <a:gd name="T102" fmla="*/ 775 w 775"/>
                <a:gd name="T103" fmla="*/ 70 h 244"/>
                <a:gd name="T104" fmla="*/ 775 w 775"/>
                <a:gd name="T105" fmla="*/ 70 h 244"/>
                <a:gd name="T106" fmla="*/ 775 w 775"/>
                <a:gd name="T107" fmla="*/ 52 h 244"/>
                <a:gd name="T108" fmla="*/ 766 w 775"/>
                <a:gd name="T109" fmla="*/ 33 h 244"/>
                <a:gd name="T110" fmla="*/ 753 w 775"/>
                <a:gd name="T111" fmla="*/ 15 h 244"/>
                <a:gd name="T112" fmla="*/ 738 w 775"/>
                <a:gd name="T113" fmla="*/ 0 h 244"/>
                <a:gd name="T114" fmla="*/ 738 w 775"/>
                <a:gd name="T11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5" h="244">
                  <a:moveTo>
                    <a:pt x="738" y="0"/>
                  </a:moveTo>
                  <a:lnTo>
                    <a:pt x="738" y="0"/>
                  </a:lnTo>
                  <a:lnTo>
                    <a:pt x="747" y="12"/>
                  </a:lnTo>
                  <a:lnTo>
                    <a:pt x="756" y="27"/>
                  </a:lnTo>
                  <a:lnTo>
                    <a:pt x="759" y="40"/>
                  </a:lnTo>
                  <a:lnTo>
                    <a:pt x="762" y="55"/>
                  </a:lnTo>
                  <a:lnTo>
                    <a:pt x="762" y="55"/>
                  </a:lnTo>
                  <a:lnTo>
                    <a:pt x="759" y="73"/>
                  </a:lnTo>
                  <a:lnTo>
                    <a:pt x="753" y="91"/>
                  </a:lnTo>
                  <a:lnTo>
                    <a:pt x="741" y="107"/>
                  </a:lnTo>
                  <a:lnTo>
                    <a:pt x="729" y="122"/>
                  </a:lnTo>
                  <a:lnTo>
                    <a:pt x="711" y="137"/>
                  </a:lnTo>
                  <a:lnTo>
                    <a:pt x="689" y="152"/>
                  </a:lnTo>
                  <a:lnTo>
                    <a:pt x="665" y="165"/>
                  </a:lnTo>
                  <a:lnTo>
                    <a:pt x="637" y="177"/>
                  </a:lnTo>
                  <a:lnTo>
                    <a:pt x="610" y="189"/>
                  </a:lnTo>
                  <a:lnTo>
                    <a:pt x="576" y="198"/>
                  </a:lnTo>
                  <a:lnTo>
                    <a:pt x="509" y="213"/>
                  </a:lnTo>
                  <a:lnTo>
                    <a:pt x="436" y="226"/>
                  </a:lnTo>
                  <a:lnTo>
                    <a:pt x="360" y="229"/>
                  </a:lnTo>
                  <a:lnTo>
                    <a:pt x="360" y="229"/>
                  </a:lnTo>
                  <a:lnTo>
                    <a:pt x="302" y="226"/>
                  </a:lnTo>
                  <a:lnTo>
                    <a:pt x="250" y="223"/>
                  </a:lnTo>
                  <a:lnTo>
                    <a:pt x="198" y="213"/>
                  </a:lnTo>
                  <a:lnTo>
                    <a:pt x="149" y="201"/>
                  </a:lnTo>
                  <a:lnTo>
                    <a:pt x="104" y="186"/>
                  </a:lnTo>
                  <a:lnTo>
                    <a:pt x="64" y="168"/>
                  </a:lnTo>
                  <a:lnTo>
                    <a:pt x="27" y="149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7" y="152"/>
                  </a:lnTo>
                  <a:lnTo>
                    <a:pt x="61" y="174"/>
                  </a:lnTo>
                  <a:lnTo>
                    <a:pt x="100" y="195"/>
                  </a:lnTo>
                  <a:lnTo>
                    <a:pt x="149" y="210"/>
                  </a:lnTo>
                  <a:lnTo>
                    <a:pt x="198" y="226"/>
                  </a:lnTo>
                  <a:lnTo>
                    <a:pt x="256" y="235"/>
                  </a:lnTo>
                  <a:lnTo>
                    <a:pt x="314" y="241"/>
                  </a:lnTo>
                  <a:lnTo>
                    <a:pt x="375" y="244"/>
                  </a:lnTo>
                  <a:lnTo>
                    <a:pt x="375" y="244"/>
                  </a:lnTo>
                  <a:lnTo>
                    <a:pt x="451" y="241"/>
                  </a:lnTo>
                  <a:lnTo>
                    <a:pt x="525" y="229"/>
                  </a:lnTo>
                  <a:lnTo>
                    <a:pt x="592" y="213"/>
                  </a:lnTo>
                  <a:lnTo>
                    <a:pt x="622" y="204"/>
                  </a:lnTo>
                  <a:lnTo>
                    <a:pt x="653" y="192"/>
                  </a:lnTo>
                  <a:lnTo>
                    <a:pt x="680" y="180"/>
                  </a:lnTo>
                  <a:lnTo>
                    <a:pt x="705" y="168"/>
                  </a:lnTo>
                  <a:lnTo>
                    <a:pt x="726" y="152"/>
                  </a:lnTo>
                  <a:lnTo>
                    <a:pt x="741" y="137"/>
                  </a:lnTo>
                  <a:lnTo>
                    <a:pt x="756" y="122"/>
                  </a:lnTo>
                  <a:lnTo>
                    <a:pt x="769" y="107"/>
                  </a:lnTo>
                  <a:lnTo>
                    <a:pt x="775" y="88"/>
                  </a:lnTo>
                  <a:lnTo>
                    <a:pt x="775" y="70"/>
                  </a:lnTo>
                  <a:lnTo>
                    <a:pt x="775" y="70"/>
                  </a:lnTo>
                  <a:lnTo>
                    <a:pt x="775" y="52"/>
                  </a:lnTo>
                  <a:lnTo>
                    <a:pt x="766" y="33"/>
                  </a:lnTo>
                  <a:lnTo>
                    <a:pt x="753" y="15"/>
                  </a:lnTo>
                  <a:lnTo>
                    <a:pt x="738" y="0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2624" y="2813"/>
              <a:ext cx="470" cy="208"/>
            </a:xfrm>
            <a:custGeom>
              <a:avLst/>
              <a:gdLst>
                <a:gd name="T0" fmla="*/ 208 w 470"/>
                <a:gd name="T1" fmla="*/ 193 h 208"/>
                <a:gd name="T2" fmla="*/ 208 w 470"/>
                <a:gd name="T3" fmla="*/ 193 h 208"/>
                <a:gd name="T4" fmla="*/ 177 w 470"/>
                <a:gd name="T5" fmla="*/ 193 h 208"/>
                <a:gd name="T6" fmla="*/ 144 w 470"/>
                <a:gd name="T7" fmla="*/ 190 h 208"/>
                <a:gd name="T8" fmla="*/ 116 w 470"/>
                <a:gd name="T9" fmla="*/ 183 h 208"/>
                <a:gd name="T10" fmla="*/ 89 w 470"/>
                <a:gd name="T11" fmla="*/ 177 h 208"/>
                <a:gd name="T12" fmla="*/ 61 w 470"/>
                <a:gd name="T13" fmla="*/ 168 h 208"/>
                <a:gd name="T14" fmla="*/ 37 w 470"/>
                <a:gd name="T15" fmla="*/ 156 h 208"/>
                <a:gd name="T16" fmla="*/ 19 w 470"/>
                <a:gd name="T17" fmla="*/ 144 h 208"/>
                <a:gd name="T18" fmla="*/ 0 w 470"/>
                <a:gd name="T19" fmla="*/ 132 h 208"/>
                <a:gd name="T20" fmla="*/ 0 w 470"/>
                <a:gd name="T21" fmla="*/ 132 h 208"/>
                <a:gd name="T22" fmla="*/ 16 w 470"/>
                <a:gd name="T23" fmla="*/ 147 h 208"/>
                <a:gd name="T24" fmla="*/ 37 w 470"/>
                <a:gd name="T25" fmla="*/ 162 h 208"/>
                <a:gd name="T26" fmla="*/ 61 w 470"/>
                <a:gd name="T27" fmla="*/ 174 h 208"/>
                <a:gd name="T28" fmla="*/ 89 w 470"/>
                <a:gd name="T29" fmla="*/ 187 h 208"/>
                <a:gd name="T30" fmla="*/ 119 w 470"/>
                <a:gd name="T31" fmla="*/ 196 h 208"/>
                <a:gd name="T32" fmla="*/ 153 w 470"/>
                <a:gd name="T33" fmla="*/ 202 h 208"/>
                <a:gd name="T34" fmla="*/ 187 w 470"/>
                <a:gd name="T35" fmla="*/ 208 h 208"/>
                <a:gd name="T36" fmla="*/ 223 w 470"/>
                <a:gd name="T37" fmla="*/ 208 h 208"/>
                <a:gd name="T38" fmla="*/ 223 w 470"/>
                <a:gd name="T39" fmla="*/ 208 h 208"/>
                <a:gd name="T40" fmla="*/ 272 w 470"/>
                <a:gd name="T41" fmla="*/ 205 h 208"/>
                <a:gd name="T42" fmla="*/ 321 w 470"/>
                <a:gd name="T43" fmla="*/ 199 h 208"/>
                <a:gd name="T44" fmla="*/ 360 w 470"/>
                <a:gd name="T45" fmla="*/ 187 h 208"/>
                <a:gd name="T46" fmla="*/ 397 w 470"/>
                <a:gd name="T47" fmla="*/ 168 h 208"/>
                <a:gd name="T48" fmla="*/ 428 w 470"/>
                <a:gd name="T49" fmla="*/ 150 h 208"/>
                <a:gd name="T50" fmla="*/ 440 w 470"/>
                <a:gd name="T51" fmla="*/ 138 h 208"/>
                <a:gd name="T52" fmla="*/ 452 w 470"/>
                <a:gd name="T53" fmla="*/ 126 h 208"/>
                <a:gd name="T54" fmla="*/ 461 w 470"/>
                <a:gd name="T55" fmla="*/ 113 h 208"/>
                <a:gd name="T56" fmla="*/ 467 w 470"/>
                <a:gd name="T57" fmla="*/ 101 h 208"/>
                <a:gd name="T58" fmla="*/ 470 w 470"/>
                <a:gd name="T59" fmla="*/ 86 h 208"/>
                <a:gd name="T60" fmla="*/ 470 w 470"/>
                <a:gd name="T61" fmla="*/ 74 h 208"/>
                <a:gd name="T62" fmla="*/ 470 w 470"/>
                <a:gd name="T63" fmla="*/ 74 h 208"/>
                <a:gd name="T64" fmla="*/ 467 w 470"/>
                <a:gd name="T65" fmla="*/ 55 h 208"/>
                <a:gd name="T66" fmla="*/ 461 w 470"/>
                <a:gd name="T67" fmla="*/ 34 h 208"/>
                <a:gd name="T68" fmla="*/ 449 w 470"/>
                <a:gd name="T69" fmla="*/ 19 h 208"/>
                <a:gd name="T70" fmla="*/ 434 w 470"/>
                <a:gd name="T71" fmla="*/ 0 h 208"/>
                <a:gd name="T72" fmla="*/ 434 w 470"/>
                <a:gd name="T73" fmla="*/ 0 h 208"/>
                <a:gd name="T74" fmla="*/ 443 w 470"/>
                <a:gd name="T75" fmla="*/ 16 h 208"/>
                <a:gd name="T76" fmla="*/ 449 w 470"/>
                <a:gd name="T77" fmla="*/ 28 h 208"/>
                <a:gd name="T78" fmla="*/ 455 w 470"/>
                <a:gd name="T79" fmla="*/ 43 h 208"/>
                <a:gd name="T80" fmla="*/ 455 w 470"/>
                <a:gd name="T81" fmla="*/ 58 h 208"/>
                <a:gd name="T82" fmla="*/ 455 w 470"/>
                <a:gd name="T83" fmla="*/ 58 h 208"/>
                <a:gd name="T84" fmla="*/ 455 w 470"/>
                <a:gd name="T85" fmla="*/ 74 h 208"/>
                <a:gd name="T86" fmla="*/ 452 w 470"/>
                <a:gd name="T87" fmla="*/ 86 h 208"/>
                <a:gd name="T88" fmla="*/ 446 w 470"/>
                <a:gd name="T89" fmla="*/ 98 h 208"/>
                <a:gd name="T90" fmla="*/ 437 w 470"/>
                <a:gd name="T91" fmla="*/ 110 h 208"/>
                <a:gd name="T92" fmla="*/ 428 w 470"/>
                <a:gd name="T93" fmla="*/ 122 h 208"/>
                <a:gd name="T94" fmla="*/ 415 w 470"/>
                <a:gd name="T95" fmla="*/ 135 h 208"/>
                <a:gd name="T96" fmla="*/ 385 w 470"/>
                <a:gd name="T97" fmla="*/ 153 h 208"/>
                <a:gd name="T98" fmla="*/ 348 w 470"/>
                <a:gd name="T99" fmla="*/ 171 h 208"/>
                <a:gd name="T100" fmla="*/ 305 w 470"/>
                <a:gd name="T101" fmla="*/ 183 h 208"/>
                <a:gd name="T102" fmla="*/ 260 w 470"/>
                <a:gd name="T103" fmla="*/ 193 h 208"/>
                <a:gd name="T104" fmla="*/ 208 w 470"/>
                <a:gd name="T105" fmla="*/ 193 h 208"/>
                <a:gd name="T106" fmla="*/ 208 w 470"/>
                <a:gd name="T107" fmla="*/ 19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0" h="208">
                  <a:moveTo>
                    <a:pt x="208" y="193"/>
                  </a:moveTo>
                  <a:lnTo>
                    <a:pt x="208" y="193"/>
                  </a:lnTo>
                  <a:lnTo>
                    <a:pt x="177" y="193"/>
                  </a:lnTo>
                  <a:lnTo>
                    <a:pt x="144" y="190"/>
                  </a:lnTo>
                  <a:lnTo>
                    <a:pt x="116" y="183"/>
                  </a:lnTo>
                  <a:lnTo>
                    <a:pt x="89" y="177"/>
                  </a:lnTo>
                  <a:lnTo>
                    <a:pt x="61" y="168"/>
                  </a:lnTo>
                  <a:lnTo>
                    <a:pt x="37" y="156"/>
                  </a:lnTo>
                  <a:lnTo>
                    <a:pt x="19" y="14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6" y="147"/>
                  </a:lnTo>
                  <a:lnTo>
                    <a:pt x="37" y="162"/>
                  </a:lnTo>
                  <a:lnTo>
                    <a:pt x="61" y="174"/>
                  </a:lnTo>
                  <a:lnTo>
                    <a:pt x="89" y="187"/>
                  </a:lnTo>
                  <a:lnTo>
                    <a:pt x="119" y="196"/>
                  </a:lnTo>
                  <a:lnTo>
                    <a:pt x="153" y="202"/>
                  </a:lnTo>
                  <a:lnTo>
                    <a:pt x="187" y="208"/>
                  </a:lnTo>
                  <a:lnTo>
                    <a:pt x="223" y="208"/>
                  </a:lnTo>
                  <a:lnTo>
                    <a:pt x="223" y="208"/>
                  </a:lnTo>
                  <a:lnTo>
                    <a:pt x="272" y="205"/>
                  </a:lnTo>
                  <a:lnTo>
                    <a:pt x="321" y="199"/>
                  </a:lnTo>
                  <a:lnTo>
                    <a:pt x="360" y="187"/>
                  </a:lnTo>
                  <a:lnTo>
                    <a:pt x="397" y="168"/>
                  </a:lnTo>
                  <a:lnTo>
                    <a:pt x="428" y="150"/>
                  </a:lnTo>
                  <a:lnTo>
                    <a:pt x="440" y="138"/>
                  </a:lnTo>
                  <a:lnTo>
                    <a:pt x="452" y="126"/>
                  </a:lnTo>
                  <a:lnTo>
                    <a:pt x="461" y="113"/>
                  </a:lnTo>
                  <a:lnTo>
                    <a:pt x="467" y="101"/>
                  </a:lnTo>
                  <a:lnTo>
                    <a:pt x="470" y="86"/>
                  </a:lnTo>
                  <a:lnTo>
                    <a:pt x="470" y="74"/>
                  </a:lnTo>
                  <a:lnTo>
                    <a:pt x="470" y="74"/>
                  </a:lnTo>
                  <a:lnTo>
                    <a:pt x="467" y="55"/>
                  </a:lnTo>
                  <a:lnTo>
                    <a:pt x="461" y="34"/>
                  </a:lnTo>
                  <a:lnTo>
                    <a:pt x="449" y="19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43" y="16"/>
                  </a:lnTo>
                  <a:lnTo>
                    <a:pt x="449" y="28"/>
                  </a:lnTo>
                  <a:lnTo>
                    <a:pt x="455" y="43"/>
                  </a:lnTo>
                  <a:lnTo>
                    <a:pt x="455" y="58"/>
                  </a:lnTo>
                  <a:lnTo>
                    <a:pt x="455" y="58"/>
                  </a:lnTo>
                  <a:lnTo>
                    <a:pt x="455" y="74"/>
                  </a:lnTo>
                  <a:lnTo>
                    <a:pt x="452" y="86"/>
                  </a:lnTo>
                  <a:lnTo>
                    <a:pt x="446" y="98"/>
                  </a:lnTo>
                  <a:lnTo>
                    <a:pt x="437" y="110"/>
                  </a:lnTo>
                  <a:lnTo>
                    <a:pt x="428" y="122"/>
                  </a:lnTo>
                  <a:lnTo>
                    <a:pt x="415" y="135"/>
                  </a:lnTo>
                  <a:lnTo>
                    <a:pt x="385" y="153"/>
                  </a:lnTo>
                  <a:lnTo>
                    <a:pt x="348" y="171"/>
                  </a:lnTo>
                  <a:lnTo>
                    <a:pt x="305" y="183"/>
                  </a:lnTo>
                  <a:lnTo>
                    <a:pt x="260" y="193"/>
                  </a:lnTo>
                  <a:lnTo>
                    <a:pt x="208" y="193"/>
                  </a:lnTo>
                  <a:lnTo>
                    <a:pt x="208" y="193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3088" y="2579"/>
              <a:ext cx="470" cy="207"/>
            </a:xfrm>
            <a:custGeom>
              <a:avLst/>
              <a:gdLst>
                <a:gd name="T0" fmla="*/ 208 w 470"/>
                <a:gd name="T1" fmla="*/ 195 h 207"/>
                <a:gd name="T2" fmla="*/ 208 w 470"/>
                <a:gd name="T3" fmla="*/ 195 h 207"/>
                <a:gd name="T4" fmla="*/ 177 w 470"/>
                <a:gd name="T5" fmla="*/ 192 h 207"/>
                <a:gd name="T6" fmla="*/ 144 w 470"/>
                <a:gd name="T7" fmla="*/ 189 h 207"/>
                <a:gd name="T8" fmla="*/ 116 w 470"/>
                <a:gd name="T9" fmla="*/ 183 h 207"/>
                <a:gd name="T10" fmla="*/ 89 w 470"/>
                <a:gd name="T11" fmla="*/ 177 h 207"/>
                <a:gd name="T12" fmla="*/ 61 w 470"/>
                <a:gd name="T13" fmla="*/ 167 h 207"/>
                <a:gd name="T14" fmla="*/ 37 w 470"/>
                <a:gd name="T15" fmla="*/ 155 h 207"/>
                <a:gd name="T16" fmla="*/ 18 w 470"/>
                <a:gd name="T17" fmla="*/ 143 h 207"/>
                <a:gd name="T18" fmla="*/ 0 w 470"/>
                <a:gd name="T19" fmla="*/ 131 h 207"/>
                <a:gd name="T20" fmla="*/ 0 w 470"/>
                <a:gd name="T21" fmla="*/ 131 h 207"/>
                <a:gd name="T22" fmla="*/ 15 w 470"/>
                <a:gd name="T23" fmla="*/ 146 h 207"/>
                <a:gd name="T24" fmla="*/ 37 w 470"/>
                <a:gd name="T25" fmla="*/ 161 h 207"/>
                <a:gd name="T26" fmla="*/ 61 w 470"/>
                <a:gd name="T27" fmla="*/ 173 h 207"/>
                <a:gd name="T28" fmla="*/ 89 w 470"/>
                <a:gd name="T29" fmla="*/ 186 h 207"/>
                <a:gd name="T30" fmla="*/ 119 w 470"/>
                <a:gd name="T31" fmla="*/ 195 h 207"/>
                <a:gd name="T32" fmla="*/ 153 w 470"/>
                <a:gd name="T33" fmla="*/ 201 h 207"/>
                <a:gd name="T34" fmla="*/ 186 w 470"/>
                <a:gd name="T35" fmla="*/ 207 h 207"/>
                <a:gd name="T36" fmla="*/ 223 w 470"/>
                <a:gd name="T37" fmla="*/ 207 h 207"/>
                <a:gd name="T38" fmla="*/ 223 w 470"/>
                <a:gd name="T39" fmla="*/ 207 h 207"/>
                <a:gd name="T40" fmla="*/ 272 w 470"/>
                <a:gd name="T41" fmla="*/ 204 h 207"/>
                <a:gd name="T42" fmla="*/ 320 w 470"/>
                <a:gd name="T43" fmla="*/ 198 h 207"/>
                <a:gd name="T44" fmla="*/ 360 w 470"/>
                <a:gd name="T45" fmla="*/ 186 h 207"/>
                <a:gd name="T46" fmla="*/ 397 w 470"/>
                <a:gd name="T47" fmla="*/ 167 h 207"/>
                <a:gd name="T48" fmla="*/ 427 w 470"/>
                <a:gd name="T49" fmla="*/ 149 h 207"/>
                <a:gd name="T50" fmla="*/ 439 w 470"/>
                <a:gd name="T51" fmla="*/ 137 h 207"/>
                <a:gd name="T52" fmla="*/ 452 w 470"/>
                <a:gd name="T53" fmla="*/ 125 h 207"/>
                <a:gd name="T54" fmla="*/ 461 w 470"/>
                <a:gd name="T55" fmla="*/ 112 h 207"/>
                <a:gd name="T56" fmla="*/ 467 w 470"/>
                <a:gd name="T57" fmla="*/ 100 h 207"/>
                <a:gd name="T58" fmla="*/ 470 w 470"/>
                <a:gd name="T59" fmla="*/ 88 h 207"/>
                <a:gd name="T60" fmla="*/ 470 w 470"/>
                <a:gd name="T61" fmla="*/ 73 h 207"/>
                <a:gd name="T62" fmla="*/ 470 w 470"/>
                <a:gd name="T63" fmla="*/ 73 h 207"/>
                <a:gd name="T64" fmla="*/ 467 w 470"/>
                <a:gd name="T65" fmla="*/ 55 h 207"/>
                <a:gd name="T66" fmla="*/ 461 w 470"/>
                <a:gd name="T67" fmla="*/ 36 h 207"/>
                <a:gd name="T68" fmla="*/ 449 w 470"/>
                <a:gd name="T69" fmla="*/ 18 h 207"/>
                <a:gd name="T70" fmla="*/ 433 w 470"/>
                <a:gd name="T71" fmla="*/ 0 h 207"/>
                <a:gd name="T72" fmla="*/ 433 w 470"/>
                <a:gd name="T73" fmla="*/ 0 h 207"/>
                <a:gd name="T74" fmla="*/ 442 w 470"/>
                <a:gd name="T75" fmla="*/ 15 h 207"/>
                <a:gd name="T76" fmla="*/ 449 w 470"/>
                <a:gd name="T77" fmla="*/ 27 h 207"/>
                <a:gd name="T78" fmla="*/ 455 w 470"/>
                <a:gd name="T79" fmla="*/ 42 h 207"/>
                <a:gd name="T80" fmla="*/ 455 w 470"/>
                <a:gd name="T81" fmla="*/ 58 h 207"/>
                <a:gd name="T82" fmla="*/ 455 w 470"/>
                <a:gd name="T83" fmla="*/ 58 h 207"/>
                <a:gd name="T84" fmla="*/ 455 w 470"/>
                <a:gd name="T85" fmla="*/ 73 h 207"/>
                <a:gd name="T86" fmla="*/ 452 w 470"/>
                <a:gd name="T87" fmla="*/ 85 h 207"/>
                <a:gd name="T88" fmla="*/ 446 w 470"/>
                <a:gd name="T89" fmla="*/ 97 h 207"/>
                <a:gd name="T90" fmla="*/ 436 w 470"/>
                <a:gd name="T91" fmla="*/ 109 h 207"/>
                <a:gd name="T92" fmla="*/ 427 w 470"/>
                <a:gd name="T93" fmla="*/ 122 h 207"/>
                <a:gd name="T94" fmla="*/ 415 w 470"/>
                <a:gd name="T95" fmla="*/ 134 h 207"/>
                <a:gd name="T96" fmla="*/ 385 w 470"/>
                <a:gd name="T97" fmla="*/ 155 h 207"/>
                <a:gd name="T98" fmla="*/ 348 w 470"/>
                <a:gd name="T99" fmla="*/ 170 h 207"/>
                <a:gd name="T100" fmla="*/ 305 w 470"/>
                <a:gd name="T101" fmla="*/ 183 h 207"/>
                <a:gd name="T102" fmla="*/ 259 w 470"/>
                <a:gd name="T103" fmla="*/ 192 h 207"/>
                <a:gd name="T104" fmla="*/ 208 w 470"/>
                <a:gd name="T105" fmla="*/ 195 h 207"/>
                <a:gd name="T106" fmla="*/ 208 w 470"/>
                <a:gd name="T107" fmla="*/ 19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0" h="207">
                  <a:moveTo>
                    <a:pt x="208" y="195"/>
                  </a:moveTo>
                  <a:lnTo>
                    <a:pt x="208" y="195"/>
                  </a:lnTo>
                  <a:lnTo>
                    <a:pt x="177" y="192"/>
                  </a:lnTo>
                  <a:lnTo>
                    <a:pt x="144" y="189"/>
                  </a:lnTo>
                  <a:lnTo>
                    <a:pt x="116" y="183"/>
                  </a:lnTo>
                  <a:lnTo>
                    <a:pt x="89" y="177"/>
                  </a:lnTo>
                  <a:lnTo>
                    <a:pt x="61" y="167"/>
                  </a:lnTo>
                  <a:lnTo>
                    <a:pt x="37" y="155"/>
                  </a:lnTo>
                  <a:lnTo>
                    <a:pt x="18" y="143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5" y="146"/>
                  </a:lnTo>
                  <a:lnTo>
                    <a:pt x="37" y="161"/>
                  </a:lnTo>
                  <a:lnTo>
                    <a:pt x="61" y="173"/>
                  </a:lnTo>
                  <a:lnTo>
                    <a:pt x="89" y="186"/>
                  </a:lnTo>
                  <a:lnTo>
                    <a:pt x="119" y="195"/>
                  </a:lnTo>
                  <a:lnTo>
                    <a:pt x="153" y="201"/>
                  </a:lnTo>
                  <a:lnTo>
                    <a:pt x="186" y="207"/>
                  </a:lnTo>
                  <a:lnTo>
                    <a:pt x="223" y="207"/>
                  </a:lnTo>
                  <a:lnTo>
                    <a:pt x="223" y="207"/>
                  </a:lnTo>
                  <a:lnTo>
                    <a:pt x="272" y="204"/>
                  </a:lnTo>
                  <a:lnTo>
                    <a:pt x="320" y="198"/>
                  </a:lnTo>
                  <a:lnTo>
                    <a:pt x="360" y="186"/>
                  </a:lnTo>
                  <a:lnTo>
                    <a:pt x="397" y="167"/>
                  </a:lnTo>
                  <a:lnTo>
                    <a:pt x="427" y="149"/>
                  </a:lnTo>
                  <a:lnTo>
                    <a:pt x="439" y="137"/>
                  </a:lnTo>
                  <a:lnTo>
                    <a:pt x="452" y="125"/>
                  </a:lnTo>
                  <a:lnTo>
                    <a:pt x="461" y="112"/>
                  </a:lnTo>
                  <a:lnTo>
                    <a:pt x="467" y="100"/>
                  </a:lnTo>
                  <a:lnTo>
                    <a:pt x="470" y="88"/>
                  </a:lnTo>
                  <a:lnTo>
                    <a:pt x="470" y="73"/>
                  </a:lnTo>
                  <a:lnTo>
                    <a:pt x="470" y="73"/>
                  </a:lnTo>
                  <a:lnTo>
                    <a:pt x="467" y="55"/>
                  </a:lnTo>
                  <a:lnTo>
                    <a:pt x="461" y="36"/>
                  </a:lnTo>
                  <a:lnTo>
                    <a:pt x="449" y="18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42" y="15"/>
                  </a:lnTo>
                  <a:lnTo>
                    <a:pt x="449" y="27"/>
                  </a:lnTo>
                  <a:lnTo>
                    <a:pt x="455" y="42"/>
                  </a:lnTo>
                  <a:lnTo>
                    <a:pt x="455" y="58"/>
                  </a:lnTo>
                  <a:lnTo>
                    <a:pt x="455" y="58"/>
                  </a:lnTo>
                  <a:lnTo>
                    <a:pt x="455" y="73"/>
                  </a:lnTo>
                  <a:lnTo>
                    <a:pt x="452" y="85"/>
                  </a:lnTo>
                  <a:lnTo>
                    <a:pt x="446" y="97"/>
                  </a:lnTo>
                  <a:lnTo>
                    <a:pt x="436" y="109"/>
                  </a:lnTo>
                  <a:lnTo>
                    <a:pt x="427" y="122"/>
                  </a:lnTo>
                  <a:lnTo>
                    <a:pt x="415" y="134"/>
                  </a:lnTo>
                  <a:lnTo>
                    <a:pt x="385" y="155"/>
                  </a:lnTo>
                  <a:lnTo>
                    <a:pt x="348" y="170"/>
                  </a:lnTo>
                  <a:lnTo>
                    <a:pt x="305" y="183"/>
                  </a:lnTo>
                  <a:lnTo>
                    <a:pt x="259" y="192"/>
                  </a:lnTo>
                  <a:lnTo>
                    <a:pt x="208" y="195"/>
                  </a:lnTo>
                  <a:lnTo>
                    <a:pt x="208" y="195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2145" y="2618"/>
              <a:ext cx="470" cy="208"/>
            </a:xfrm>
            <a:custGeom>
              <a:avLst/>
              <a:gdLst>
                <a:gd name="T0" fmla="*/ 208 w 470"/>
                <a:gd name="T1" fmla="*/ 195 h 208"/>
                <a:gd name="T2" fmla="*/ 208 w 470"/>
                <a:gd name="T3" fmla="*/ 195 h 208"/>
                <a:gd name="T4" fmla="*/ 177 w 470"/>
                <a:gd name="T5" fmla="*/ 192 h 208"/>
                <a:gd name="T6" fmla="*/ 144 w 470"/>
                <a:gd name="T7" fmla="*/ 189 h 208"/>
                <a:gd name="T8" fmla="*/ 116 w 470"/>
                <a:gd name="T9" fmla="*/ 183 h 208"/>
                <a:gd name="T10" fmla="*/ 89 w 470"/>
                <a:gd name="T11" fmla="*/ 177 h 208"/>
                <a:gd name="T12" fmla="*/ 61 w 470"/>
                <a:gd name="T13" fmla="*/ 168 h 208"/>
                <a:gd name="T14" fmla="*/ 37 w 470"/>
                <a:gd name="T15" fmla="*/ 156 h 208"/>
                <a:gd name="T16" fmla="*/ 19 w 470"/>
                <a:gd name="T17" fmla="*/ 144 h 208"/>
                <a:gd name="T18" fmla="*/ 0 w 470"/>
                <a:gd name="T19" fmla="*/ 131 h 208"/>
                <a:gd name="T20" fmla="*/ 0 w 470"/>
                <a:gd name="T21" fmla="*/ 131 h 208"/>
                <a:gd name="T22" fmla="*/ 16 w 470"/>
                <a:gd name="T23" fmla="*/ 147 h 208"/>
                <a:gd name="T24" fmla="*/ 37 w 470"/>
                <a:gd name="T25" fmla="*/ 162 h 208"/>
                <a:gd name="T26" fmla="*/ 61 w 470"/>
                <a:gd name="T27" fmla="*/ 177 h 208"/>
                <a:gd name="T28" fmla="*/ 89 w 470"/>
                <a:gd name="T29" fmla="*/ 186 h 208"/>
                <a:gd name="T30" fmla="*/ 119 w 470"/>
                <a:gd name="T31" fmla="*/ 195 h 208"/>
                <a:gd name="T32" fmla="*/ 153 w 470"/>
                <a:gd name="T33" fmla="*/ 202 h 208"/>
                <a:gd name="T34" fmla="*/ 187 w 470"/>
                <a:gd name="T35" fmla="*/ 208 h 208"/>
                <a:gd name="T36" fmla="*/ 223 w 470"/>
                <a:gd name="T37" fmla="*/ 208 h 208"/>
                <a:gd name="T38" fmla="*/ 223 w 470"/>
                <a:gd name="T39" fmla="*/ 208 h 208"/>
                <a:gd name="T40" fmla="*/ 272 w 470"/>
                <a:gd name="T41" fmla="*/ 205 h 208"/>
                <a:gd name="T42" fmla="*/ 321 w 470"/>
                <a:gd name="T43" fmla="*/ 199 h 208"/>
                <a:gd name="T44" fmla="*/ 360 w 470"/>
                <a:gd name="T45" fmla="*/ 186 h 208"/>
                <a:gd name="T46" fmla="*/ 397 w 470"/>
                <a:gd name="T47" fmla="*/ 168 h 208"/>
                <a:gd name="T48" fmla="*/ 428 w 470"/>
                <a:gd name="T49" fmla="*/ 150 h 208"/>
                <a:gd name="T50" fmla="*/ 440 w 470"/>
                <a:gd name="T51" fmla="*/ 138 h 208"/>
                <a:gd name="T52" fmla="*/ 452 w 470"/>
                <a:gd name="T53" fmla="*/ 125 h 208"/>
                <a:gd name="T54" fmla="*/ 458 w 470"/>
                <a:gd name="T55" fmla="*/ 113 h 208"/>
                <a:gd name="T56" fmla="*/ 464 w 470"/>
                <a:gd name="T57" fmla="*/ 101 h 208"/>
                <a:gd name="T58" fmla="*/ 470 w 470"/>
                <a:gd name="T59" fmla="*/ 89 h 208"/>
                <a:gd name="T60" fmla="*/ 470 w 470"/>
                <a:gd name="T61" fmla="*/ 73 h 208"/>
                <a:gd name="T62" fmla="*/ 470 w 470"/>
                <a:gd name="T63" fmla="*/ 73 h 208"/>
                <a:gd name="T64" fmla="*/ 467 w 470"/>
                <a:gd name="T65" fmla="*/ 55 h 208"/>
                <a:gd name="T66" fmla="*/ 461 w 470"/>
                <a:gd name="T67" fmla="*/ 37 h 208"/>
                <a:gd name="T68" fmla="*/ 449 w 470"/>
                <a:gd name="T69" fmla="*/ 19 h 208"/>
                <a:gd name="T70" fmla="*/ 434 w 470"/>
                <a:gd name="T71" fmla="*/ 0 h 208"/>
                <a:gd name="T72" fmla="*/ 434 w 470"/>
                <a:gd name="T73" fmla="*/ 0 h 208"/>
                <a:gd name="T74" fmla="*/ 443 w 470"/>
                <a:gd name="T75" fmla="*/ 16 h 208"/>
                <a:gd name="T76" fmla="*/ 449 w 470"/>
                <a:gd name="T77" fmla="*/ 28 h 208"/>
                <a:gd name="T78" fmla="*/ 455 w 470"/>
                <a:gd name="T79" fmla="*/ 43 h 208"/>
                <a:gd name="T80" fmla="*/ 455 w 470"/>
                <a:gd name="T81" fmla="*/ 58 h 208"/>
                <a:gd name="T82" fmla="*/ 455 w 470"/>
                <a:gd name="T83" fmla="*/ 58 h 208"/>
                <a:gd name="T84" fmla="*/ 455 w 470"/>
                <a:gd name="T85" fmla="*/ 73 h 208"/>
                <a:gd name="T86" fmla="*/ 452 w 470"/>
                <a:gd name="T87" fmla="*/ 86 h 208"/>
                <a:gd name="T88" fmla="*/ 446 w 470"/>
                <a:gd name="T89" fmla="*/ 98 h 208"/>
                <a:gd name="T90" fmla="*/ 437 w 470"/>
                <a:gd name="T91" fmla="*/ 110 h 208"/>
                <a:gd name="T92" fmla="*/ 428 w 470"/>
                <a:gd name="T93" fmla="*/ 122 h 208"/>
                <a:gd name="T94" fmla="*/ 412 w 470"/>
                <a:gd name="T95" fmla="*/ 134 h 208"/>
                <a:gd name="T96" fmla="*/ 385 w 470"/>
                <a:gd name="T97" fmla="*/ 156 h 208"/>
                <a:gd name="T98" fmla="*/ 348 w 470"/>
                <a:gd name="T99" fmla="*/ 171 h 208"/>
                <a:gd name="T100" fmla="*/ 306 w 470"/>
                <a:gd name="T101" fmla="*/ 183 h 208"/>
                <a:gd name="T102" fmla="*/ 260 w 470"/>
                <a:gd name="T103" fmla="*/ 192 h 208"/>
                <a:gd name="T104" fmla="*/ 208 w 470"/>
                <a:gd name="T105" fmla="*/ 195 h 208"/>
                <a:gd name="T106" fmla="*/ 208 w 470"/>
                <a:gd name="T107" fmla="*/ 19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0" h="208">
                  <a:moveTo>
                    <a:pt x="208" y="195"/>
                  </a:moveTo>
                  <a:lnTo>
                    <a:pt x="208" y="195"/>
                  </a:lnTo>
                  <a:lnTo>
                    <a:pt x="177" y="192"/>
                  </a:lnTo>
                  <a:lnTo>
                    <a:pt x="144" y="189"/>
                  </a:lnTo>
                  <a:lnTo>
                    <a:pt x="116" y="183"/>
                  </a:lnTo>
                  <a:lnTo>
                    <a:pt x="89" y="177"/>
                  </a:lnTo>
                  <a:lnTo>
                    <a:pt x="61" y="168"/>
                  </a:lnTo>
                  <a:lnTo>
                    <a:pt x="37" y="156"/>
                  </a:lnTo>
                  <a:lnTo>
                    <a:pt x="19" y="144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6" y="147"/>
                  </a:lnTo>
                  <a:lnTo>
                    <a:pt x="37" y="162"/>
                  </a:lnTo>
                  <a:lnTo>
                    <a:pt x="61" y="177"/>
                  </a:lnTo>
                  <a:lnTo>
                    <a:pt x="89" y="186"/>
                  </a:lnTo>
                  <a:lnTo>
                    <a:pt x="119" y="195"/>
                  </a:lnTo>
                  <a:lnTo>
                    <a:pt x="153" y="202"/>
                  </a:lnTo>
                  <a:lnTo>
                    <a:pt x="187" y="208"/>
                  </a:lnTo>
                  <a:lnTo>
                    <a:pt x="223" y="208"/>
                  </a:lnTo>
                  <a:lnTo>
                    <a:pt x="223" y="208"/>
                  </a:lnTo>
                  <a:lnTo>
                    <a:pt x="272" y="205"/>
                  </a:lnTo>
                  <a:lnTo>
                    <a:pt x="321" y="199"/>
                  </a:lnTo>
                  <a:lnTo>
                    <a:pt x="360" y="186"/>
                  </a:lnTo>
                  <a:lnTo>
                    <a:pt x="397" y="168"/>
                  </a:lnTo>
                  <a:lnTo>
                    <a:pt x="428" y="150"/>
                  </a:lnTo>
                  <a:lnTo>
                    <a:pt x="440" y="138"/>
                  </a:lnTo>
                  <a:lnTo>
                    <a:pt x="452" y="125"/>
                  </a:lnTo>
                  <a:lnTo>
                    <a:pt x="458" y="113"/>
                  </a:lnTo>
                  <a:lnTo>
                    <a:pt x="464" y="101"/>
                  </a:lnTo>
                  <a:lnTo>
                    <a:pt x="470" y="89"/>
                  </a:lnTo>
                  <a:lnTo>
                    <a:pt x="470" y="73"/>
                  </a:lnTo>
                  <a:lnTo>
                    <a:pt x="470" y="73"/>
                  </a:lnTo>
                  <a:lnTo>
                    <a:pt x="467" y="55"/>
                  </a:lnTo>
                  <a:lnTo>
                    <a:pt x="461" y="37"/>
                  </a:lnTo>
                  <a:lnTo>
                    <a:pt x="449" y="19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43" y="16"/>
                  </a:lnTo>
                  <a:lnTo>
                    <a:pt x="449" y="28"/>
                  </a:lnTo>
                  <a:lnTo>
                    <a:pt x="455" y="43"/>
                  </a:lnTo>
                  <a:lnTo>
                    <a:pt x="455" y="58"/>
                  </a:lnTo>
                  <a:lnTo>
                    <a:pt x="455" y="58"/>
                  </a:lnTo>
                  <a:lnTo>
                    <a:pt x="455" y="73"/>
                  </a:lnTo>
                  <a:lnTo>
                    <a:pt x="452" y="86"/>
                  </a:lnTo>
                  <a:lnTo>
                    <a:pt x="446" y="98"/>
                  </a:lnTo>
                  <a:lnTo>
                    <a:pt x="437" y="110"/>
                  </a:lnTo>
                  <a:lnTo>
                    <a:pt x="428" y="122"/>
                  </a:lnTo>
                  <a:lnTo>
                    <a:pt x="412" y="134"/>
                  </a:lnTo>
                  <a:lnTo>
                    <a:pt x="385" y="156"/>
                  </a:lnTo>
                  <a:lnTo>
                    <a:pt x="348" y="171"/>
                  </a:lnTo>
                  <a:lnTo>
                    <a:pt x="306" y="183"/>
                  </a:lnTo>
                  <a:lnTo>
                    <a:pt x="260" y="192"/>
                  </a:lnTo>
                  <a:lnTo>
                    <a:pt x="208" y="195"/>
                  </a:lnTo>
                  <a:lnTo>
                    <a:pt x="208" y="195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3842" y="2185"/>
              <a:ext cx="778" cy="244"/>
            </a:xfrm>
            <a:custGeom>
              <a:avLst/>
              <a:gdLst>
                <a:gd name="T0" fmla="*/ 360 w 778"/>
                <a:gd name="T1" fmla="*/ 229 h 244"/>
                <a:gd name="T2" fmla="*/ 360 w 778"/>
                <a:gd name="T3" fmla="*/ 229 h 244"/>
                <a:gd name="T4" fmla="*/ 305 w 778"/>
                <a:gd name="T5" fmla="*/ 229 h 244"/>
                <a:gd name="T6" fmla="*/ 250 w 778"/>
                <a:gd name="T7" fmla="*/ 223 h 244"/>
                <a:gd name="T8" fmla="*/ 198 w 778"/>
                <a:gd name="T9" fmla="*/ 214 h 244"/>
                <a:gd name="T10" fmla="*/ 149 w 778"/>
                <a:gd name="T11" fmla="*/ 201 h 244"/>
                <a:gd name="T12" fmla="*/ 103 w 778"/>
                <a:gd name="T13" fmla="*/ 186 h 244"/>
                <a:gd name="T14" fmla="*/ 64 w 778"/>
                <a:gd name="T15" fmla="*/ 171 h 244"/>
                <a:gd name="T16" fmla="*/ 30 w 778"/>
                <a:gd name="T17" fmla="*/ 150 h 244"/>
                <a:gd name="T18" fmla="*/ 0 w 778"/>
                <a:gd name="T19" fmla="*/ 128 h 244"/>
                <a:gd name="T20" fmla="*/ 0 w 778"/>
                <a:gd name="T21" fmla="*/ 128 h 244"/>
                <a:gd name="T22" fmla="*/ 27 w 778"/>
                <a:gd name="T23" fmla="*/ 153 h 244"/>
                <a:gd name="T24" fmla="*/ 61 w 778"/>
                <a:gd name="T25" fmla="*/ 177 h 244"/>
                <a:gd name="T26" fmla="*/ 100 w 778"/>
                <a:gd name="T27" fmla="*/ 195 h 244"/>
                <a:gd name="T28" fmla="*/ 149 w 778"/>
                <a:gd name="T29" fmla="*/ 211 h 244"/>
                <a:gd name="T30" fmla="*/ 201 w 778"/>
                <a:gd name="T31" fmla="*/ 226 h 244"/>
                <a:gd name="T32" fmla="*/ 256 w 778"/>
                <a:gd name="T33" fmla="*/ 235 h 244"/>
                <a:gd name="T34" fmla="*/ 314 w 778"/>
                <a:gd name="T35" fmla="*/ 241 h 244"/>
                <a:gd name="T36" fmla="*/ 375 w 778"/>
                <a:gd name="T37" fmla="*/ 244 h 244"/>
                <a:gd name="T38" fmla="*/ 375 w 778"/>
                <a:gd name="T39" fmla="*/ 244 h 244"/>
                <a:gd name="T40" fmla="*/ 451 w 778"/>
                <a:gd name="T41" fmla="*/ 241 h 244"/>
                <a:gd name="T42" fmla="*/ 524 w 778"/>
                <a:gd name="T43" fmla="*/ 232 h 244"/>
                <a:gd name="T44" fmla="*/ 591 w 778"/>
                <a:gd name="T45" fmla="*/ 214 h 244"/>
                <a:gd name="T46" fmla="*/ 622 w 778"/>
                <a:gd name="T47" fmla="*/ 204 h 244"/>
                <a:gd name="T48" fmla="*/ 652 w 778"/>
                <a:gd name="T49" fmla="*/ 192 h 244"/>
                <a:gd name="T50" fmla="*/ 680 w 778"/>
                <a:gd name="T51" fmla="*/ 180 h 244"/>
                <a:gd name="T52" fmla="*/ 704 w 778"/>
                <a:gd name="T53" fmla="*/ 168 h 244"/>
                <a:gd name="T54" fmla="*/ 726 w 778"/>
                <a:gd name="T55" fmla="*/ 153 h 244"/>
                <a:gd name="T56" fmla="*/ 744 w 778"/>
                <a:gd name="T57" fmla="*/ 137 h 244"/>
                <a:gd name="T58" fmla="*/ 756 w 778"/>
                <a:gd name="T59" fmla="*/ 122 h 244"/>
                <a:gd name="T60" fmla="*/ 768 w 778"/>
                <a:gd name="T61" fmla="*/ 107 h 244"/>
                <a:gd name="T62" fmla="*/ 775 w 778"/>
                <a:gd name="T63" fmla="*/ 89 h 244"/>
                <a:gd name="T64" fmla="*/ 778 w 778"/>
                <a:gd name="T65" fmla="*/ 70 h 244"/>
                <a:gd name="T66" fmla="*/ 778 w 778"/>
                <a:gd name="T67" fmla="*/ 70 h 244"/>
                <a:gd name="T68" fmla="*/ 775 w 778"/>
                <a:gd name="T69" fmla="*/ 52 h 244"/>
                <a:gd name="T70" fmla="*/ 765 w 778"/>
                <a:gd name="T71" fmla="*/ 34 h 244"/>
                <a:gd name="T72" fmla="*/ 753 w 778"/>
                <a:gd name="T73" fmla="*/ 15 h 244"/>
                <a:gd name="T74" fmla="*/ 738 w 778"/>
                <a:gd name="T75" fmla="*/ 0 h 244"/>
                <a:gd name="T76" fmla="*/ 738 w 778"/>
                <a:gd name="T77" fmla="*/ 0 h 244"/>
                <a:gd name="T78" fmla="*/ 747 w 778"/>
                <a:gd name="T79" fmla="*/ 12 h 244"/>
                <a:gd name="T80" fmla="*/ 756 w 778"/>
                <a:gd name="T81" fmla="*/ 28 h 244"/>
                <a:gd name="T82" fmla="*/ 759 w 778"/>
                <a:gd name="T83" fmla="*/ 43 h 244"/>
                <a:gd name="T84" fmla="*/ 762 w 778"/>
                <a:gd name="T85" fmla="*/ 58 h 244"/>
                <a:gd name="T86" fmla="*/ 762 w 778"/>
                <a:gd name="T87" fmla="*/ 58 h 244"/>
                <a:gd name="T88" fmla="*/ 759 w 778"/>
                <a:gd name="T89" fmla="*/ 73 h 244"/>
                <a:gd name="T90" fmla="*/ 753 w 778"/>
                <a:gd name="T91" fmla="*/ 92 h 244"/>
                <a:gd name="T92" fmla="*/ 741 w 778"/>
                <a:gd name="T93" fmla="*/ 107 h 244"/>
                <a:gd name="T94" fmla="*/ 729 w 778"/>
                <a:gd name="T95" fmla="*/ 125 h 244"/>
                <a:gd name="T96" fmla="*/ 710 w 778"/>
                <a:gd name="T97" fmla="*/ 140 h 244"/>
                <a:gd name="T98" fmla="*/ 689 w 778"/>
                <a:gd name="T99" fmla="*/ 153 h 244"/>
                <a:gd name="T100" fmla="*/ 665 w 778"/>
                <a:gd name="T101" fmla="*/ 168 h 244"/>
                <a:gd name="T102" fmla="*/ 637 w 778"/>
                <a:gd name="T103" fmla="*/ 180 h 244"/>
                <a:gd name="T104" fmla="*/ 610 w 778"/>
                <a:gd name="T105" fmla="*/ 189 h 244"/>
                <a:gd name="T106" fmla="*/ 576 w 778"/>
                <a:gd name="T107" fmla="*/ 201 h 244"/>
                <a:gd name="T108" fmla="*/ 509 w 778"/>
                <a:gd name="T109" fmla="*/ 217 h 244"/>
                <a:gd name="T110" fmla="*/ 436 w 778"/>
                <a:gd name="T111" fmla="*/ 226 h 244"/>
                <a:gd name="T112" fmla="*/ 360 w 778"/>
                <a:gd name="T113" fmla="*/ 229 h 244"/>
                <a:gd name="T114" fmla="*/ 360 w 778"/>
                <a:gd name="T115" fmla="*/ 22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8" h="244">
                  <a:moveTo>
                    <a:pt x="360" y="229"/>
                  </a:moveTo>
                  <a:lnTo>
                    <a:pt x="360" y="229"/>
                  </a:lnTo>
                  <a:lnTo>
                    <a:pt x="305" y="229"/>
                  </a:lnTo>
                  <a:lnTo>
                    <a:pt x="250" y="223"/>
                  </a:lnTo>
                  <a:lnTo>
                    <a:pt x="198" y="214"/>
                  </a:lnTo>
                  <a:lnTo>
                    <a:pt x="149" y="201"/>
                  </a:lnTo>
                  <a:lnTo>
                    <a:pt x="103" y="186"/>
                  </a:lnTo>
                  <a:lnTo>
                    <a:pt x="64" y="171"/>
                  </a:lnTo>
                  <a:lnTo>
                    <a:pt x="30" y="150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7" y="153"/>
                  </a:lnTo>
                  <a:lnTo>
                    <a:pt x="61" y="177"/>
                  </a:lnTo>
                  <a:lnTo>
                    <a:pt x="100" y="195"/>
                  </a:lnTo>
                  <a:lnTo>
                    <a:pt x="149" y="211"/>
                  </a:lnTo>
                  <a:lnTo>
                    <a:pt x="201" y="226"/>
                  </a:lnTo>
                  <a:lnTo>
                    <a:pt x="256" y="235"/>
                  </a:lnTo>
                  <a:lnTo>
                    <a:pt x="314" y="241"/>
                  </a:lnTo>
                  <a:lnTo>
                    <a:pt x="375" y="244"/>
                  </a:lnTo>
                  <a:lnTo>
                    <a:pt x="375" y="244"/>
                  </a:lnTo>
                  <a:lnTo>
                    <a:pt x="451" y="241"/>
                  </a:lnTo>
                  <a:lnTo>
                    <a:pt x="524" y="232"/>
                  </a:lnTo>
                  <a:lnTo>
                    <a:pt x="591" y="214"/>
                  </a:lnTo>
                  <a:lnTo>
                    <a:pt x="622" y="204"/>
                  </a:lnTo>
                  <a:lnTo>
                    <a:pt x="652" y="192"/>
                  </a:lnTo>
                  <a:lnTo>
                    <a:pt x="680" y="180"/>
                  </a:lnTo>
                  <a:lnTo>
                    <a:pt x="704" y="168"/>
                  </a:lnTo>
                  <a:lnTo>
                    <a:pt x="726" y="153"/>
                  </a:lnTo>
                  <a:lnTo>
                    <a:pt x="744" y="137"/>
                  </a:lnTo>
                  <a:lnTo>
                    <a:pt x="756" y="122"/>
                  </a:lnTo>
                  <a:lnTo>
                    <a:pt x="768" y="107"/>
                  </a:lnTo>
                  <a:lnTo>
                    <a:pt x="775" y="89"/>
                  </a:lnTo>
                  <a:lnTo>
                    <a:pt x="778" y="70"/>
                  </a:lnTo>
                  <a:lnTo>
                    <a:pt x="778" y="70"/>
                  </a:lnTo>
                  <a:lnTo>
                    <a:pt x="775" y="52"/>
                  </a:lnTo>
                  <a:lnTo>
                    <a:pt x="765" y="34"/>
                  </a:lnTo>
                  <a:lnTo>
                    <a:pt x="753" y="15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47" y="12"/>
                  </a:lnTo>
                  <a:lnTo>
                    <a:pt x="756" y="28"/>
                  </a:lnTo>
                  <a:lnTo>
                    <a:pt x="759" y="43"/>
                  </a:lnTo>
                  <a:lnTo>
                    <a:pt x="762" y="58"/>
                  </a:lnTo>
                  <a:lnTo>
                    <a:pt x="762" y="58"/>
                  </a:lnTo>
                  <a:lnTo>
                    <a:pt x="759" y="73"/>
                  </a:lnTo>
                  <a:lnTo>
                    <a:pt x="753" y="92"/>
                  </a:lnTo>
                  <a:lnTo>
                    <a:pt x="741" y="107"/>
                  </a:lnTo>
                  <a:lnTo>
                    <a:pt x="729" y="125"/>
                  </a:lnTo>
                  <a:lnTo>
                    <a:pt x="710" y="140"/>
                  </a:lnTo>
                  <a:lnTo>
                    <a:pt x="689" y="153"/>
                  </a:lnTo>
                  <a:lnTo>
                    <a:pt x="665" y="168"/>
                  </a:lnTo>
                  <a:lnTo>
                    <a:pt x="637" y="180"/>
                  </a:lnTo>
                  <a:lnTo>
                    <a:pt x="610" y="189"/>
                  </a:lnTo>
                  <a:lnTo>
                    <a:pt x="576" y="201"/>
                  </a:lnTo>
                  <a:lnTo>
                    <a:pt x="509" y="217"/>
                  </a:lnTo>
                  <a:lnTo>
                    <a:pt x="436" y="226"/>
                  </a:lnTo>
                  <a:lnTo>
                    <a:pt x="360" y="229"/>
                  </a:lnTo>
                  <a:lnTo>
                    <a:pt x="360" y="229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467" y="1871"/>
              <a:ext cx="473" cy="207"/>
            </a:xfrm>
            <a:custGeom>
              <a:avLst/>
              <a:gdLst>
                <a:gd name="T0" fmla="*/ 211 w 473"/>
                <a:gd name="T1" fmla="*/ 192 h 207"/>
                <a:gd name="T2" fmla="*/ 211 w 473"/>
                <a:gd name="T3" fmla="*/ 192 h 207"/>
                <a:gd name="T4" fmla="*/ 177 w 473"/>
                <a:gd name="T5" fmla="*/ 192 h 207"/>
                <a:gd name="T6" fmla="*/ 146 w 473"/>
                <a:gd name="T7" fmla="*/ 189 h 207"/>
                <a:gd name="T8" fmla="*/ 116 w 473"/>
                <a:gd name="T9" fmla="*/ 183 h 207"/>
                <a:gd name="T10" fmla="*/ 89 w 473"/>
                <a:gd name="T11" fmla="*/ 177 h 207"/>
                <a:gd name="T12" fmla="*/ 64 w 473"/>
                <a:gd name="T13" fmla="*/ 168 h 207"/>
                <a:gd name="T14" fmla="*/ 40 w 473"/>
                <a:gd name="T15" fmla="*/ 155 h 207"/>
                <a:gd name="T16" fmla="*/ 18 w 473"/>
                <a:gd name="T17" fmla="*/ 143 h 207"/>
                <a:gd name="T18" fmla="*/ 0 w 473"/>
                <a:gd name="T19" fmla="*/ 131 h 207"/>
                <a:gd name="T20" fmla="*/ 0 w 473"/>
                <a:gd name="T21" fmla="*/ 131 h 207"/>
                <a:gd name="T22" fmla="*/ 18 w 473"/>
                <a:gd name="T23" fmla="*/ 146 h 207"/>
                <a:gd name="T24" fmla="*/ 40 w 473"/>
                <a:gd name="T25" fmla="*/ 162 h 207"/>
                <a:gd name="T26" fmla="*/ 64 w 473"/>
                <a:gd name="T27" fmla="*/ 174 h 207"/>
                <a:gd name="T28" fmla="*/ 92 w 473"/>
                <a:gd name="T29" fmla="*/ 186 h 207"/>
                <a:gd name="T30" fmla="*/ 122 w 473"/>
                <a:gd name="T31" fmla="*/ 195 h 207"/>
                <a:gd name="T32" fmla="*/ 153 w 473"/>
                <a:gd name="T33" fmla="*/ 201 h 207"/>
                <a:gd name="T34" fmla="*/ 189 w 473"/>
                <a:gd name="T35" fmla="*/ 207 h 207"/>
                <a:gd name="T36" fmla="*/ 226 w 473"/>
                <a:gd name="T37" fmla="*/ 207 h 207"/>
                <a:gd name="T38" fmla="*/ 226 w 473"/>
                <a:gd name="T39" fmla="*/ 207 h 207"/>
                <a:gd name="T40" fmla="*/ 275 w 473"/>
                <a:gd name="T41" fmla="*/ 204 h 207"/>
                <a:gd name="T42" fmla="*/ 320 w 473"/>
                <a:gd name="T43" fmla="*/ 198 h 207"/>
                <a:gd name="T44" fmla="*/ 363 w 473"/>
                <a:gd name="T45" fmla="*/ 186 h 207"/>
                <a:gd name="T46" fmla="*/ 400 w 473"/>
                <a:gd name="T47" fmla="*/ 168 h 207"/>
                <a:gd name="T48" fmla="*/ 430 w 473"/>
                <a:gd name="T49" fmla="*/ 149 h 207"/>
                <a:gd name="T50" fmla="*/ 442 w 473"/>
                <a:gd name="T51" fmla="*/ 137 h 207"/>
                <a:gd name="T52" fmla="*/ 452 w 473"/>
                <a:gd name="T53" fmla="*/ 125 h 207"/>
                <a:gd name="T54" fmla="*/ 461 w 473"/>
                <a:gd name="T55" fmla="*/ 113 h 207"/>
                <a:gd name="T56" fmla="*/ 467 w 473"/>
                <a:gd name="T57" fmla="*/ 101 h 207"/>
                <a:gd name="T58" fmla="*/ 470 w 473"/>
                <a:gd name="T59" fmla="*/ 85 h 207"/>
                <a:gd name="T60" fmla="*/ 473 w 473"/>
                <a:gd name="T61" fmla="*/ 73 h 207"/>
                <a:gd name="T62" fmla="*/ 473 w 473"/>
                <a:gd name="T63" fmla="*/ 73 h 207"/>
                <a:gd name="T64" fmla="*/ 470 w 473"/>
                <a:gd name="T65" fmla="*/ 55 h 207"/>
                <a:gd name="T66" fmla="*/ 461 w 473"/>
                <a:gd name="T67" fmla="*/ 33 h 207"/>
                <a:gd name="T68" fmla="*/ 448 w 473"/>
                <a:gd name="T69" fmla="*/ 18 h 207"/>
                <a:gd name="T70" fmla="*/ 433 w 473"/>
                <a:gd name="T71" fmla="*/ 0 h 207"/>
                <a:gd name="T72" fmla="*/ 433 w 473"/>
                <a:gd name="T73" fmla="*/ 0 h 207"/>
                <a:gd name="T74" fmla="*/ 442 w 473"/>
                <a:gd name="T75" fmla="*/ 15 h 207"/>
                <a:gd name="T76" fmla="*/ 452 w 473"/>
                <a:gd name="T77" fmla="*/ 27 h 207"/>
                <a:gd name="T78" fmla="*/ 455 w 473"/>
                <a:gd name="T79" fmla="*/ 43 h 207"/>
                <a:gd name="T80" fmla="*/ 458 w 473"/>
                <a:gd name="T81" fmla="*/ 58 h 207"/>
                <a:gd name="T82" fmla="*/ 458 w 473"/>
                <a:gd name="T83" fmla="*/ 58 h 207"/>
                <a:gd name="T84" fmla="*/ 455 w 473"/>
                <a:gd name="T85" fmla="*/ 73 h 207"/>
                <a:gd name="T86" fmla="*/ 452 w 473"/>
                <a:gd name="T87" fmla="*/ 85 h 207"/>
                <a:gd name="T88" fmla="*/ 445 w 473"/>
                <a:gd name="T89" fmla="*/ 98 h 207"/>
                <a:gd name="T90" fmla="*/ 439 w 473"/>
                <a:gd name="T91" fmla="*/ 110 h 207"/>
                <a:gd name="T92" fmla="*/ 427 w 473"/>
                <a:gd name="T93" fmla="*/ 122 h 207"/>
                <a:gd name="T94" fmla="*/ 415 w 473"/>
                <a:gd name="T95" fmla="*/ 134 h 207"/>
                <a:gd name="T96" fmla="*/ 384 w 473"/>
                <a:gd name="T97" fmla="*/ 152 h 207"/>
                <a:gd name="T98" fmla="*/ 348 w 473"/>
                <a:gd name="T99" fmla="*/ 171 h 207"/>
                <a:gd name="T100" fmla="*/ 305 w 473"/>
                <a:gd name="T101" fmla="*/ 183 h 207"/>
                <a:gd name="T102" fmla="*/ 259 w 473"/>
                <a:gd name="T103" fmla="*/ 192 h 207"/>
                <a:gd name="T104" fmla="*/ 211 w 473"/>
                <a:gd name="T105" fmla="*/ 192 h 207"/>
                <a:gd name="T106" fmla="*/ 211 w 473"/>
                <a:gd name="T107" fmla="*/ 19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3" h="207">
                  <a:moveTo>
                    <a:pt x="211" y="192"/>
                  </a:moveTo>
                  <a:lnTo>
                    <a:pt x="211" y="192"/>
                  </a:lnTo>
                  <a:lnTo>
                    <a:pt x="177" y="192"/>
                  </a:lnTo>
                  <a:lnTo>
                    <a:pt x="146" y="189"/>
                  </a:lnTo>
                  <a:lnTo>
                    <a:pt x="116" y="183"/>
                  </a:lnTo>
                  <a:lnTo>
                    <a:pt x="89" y="177"/>
                  </a:lnTo>
                  <a:lnTo>
                    <a:pt x="64" y="168"/>
                  </a:lnTo>
                  <a:lnTo>
                    <a:pt x="40" y="155"/>
                  </a:lnTo>
                  <a:lnTo>
                    <a:pt x="18" y="143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8" y="146"/>
                  </a:lnTo>
                  <a:lnTo>
                    <a:pt x="40" y="162"/>
                  </a:lnTo>
                  <a:lnTo>
                    <a:pt x="64" y="174"/>
                  </a:lnTo>
                  <a:lnTo>
                    <a:pt x="92" y="186"/>
                  </a:lnTo>
                  <a:lnTo>
                    <a:pt x="122" y="195"/>
                  </a:lnTo>
                  <a:lnTo>
                    <a:pt x="153" y="201"/>
                  </a:lnTo>
                  <a:lnTo>
                    <a:pt x="189" y="207"/>
                  </a:lnTo>
                  <a:lnTo>
                    <a:pt x="226" y="207"/>
                  </a:lnTo>
                  <a:lnTo>
                    <a:pt x="226" y="207"/>
                  </a:lnTo>
                  <a:lnTo>
                    <a:pt x="275" y="204"/>
                  </a:lnTo>
                  <a:lnTo>
                    <a:pt x="320" y="198"/>
                  </a:lnTo>
                  <a:lnTo>
                    <a:pt x="363" y="186"/>
                  </a:lnTo>
                  <a:lnTo>
                    <a:pt x="400" y="168"/>
                  </a:lnTo>
                  <a:lnTo>
                    <a:pt x="430" y="149"/>
                  </a:lnTo>
                  <a:lnTo>
                    <a:pt x="442" y="137"/>
                  </a:lnTo>
                  <a:lnTo>
                    <a:pt x="452" y="125"/>
                  </a:lnTo>
                  <a:lnTo>
                    <a:pt x="461" y="113"/>
                  </a:lnTo>
                  <a:lnTo>
                    <a:pt x="467" y="101"/>
                  </a:lnTo>
                  <a:lnTo>
                    <a:pt x="470" y="85"/>
                  </a:lnTo>
                  <a:lnTo>
                    <a:pt x="473" y="73"/>
                  </a:lnTo>
                  <a:lnTo>
                    <a:pt x="473" y="73"/>
                  </a:lnTo>
                  <a:lnTo>
                    <a:pt x="470" y="55"/>
                  </a:lnTo>
                  <a:lnTo>
                    <a:pt x="461" y="33"/>
                  </a:lnTo>
                  <a:lnTo>
                    <a:pt x="448" y="18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42" y="15"/>
                  </a:lnTo>
                  <a:lnTo>
                    <a:pt x="452" y="27"/>
                  </a:lnTo>
                  <a:lnTo>
                    <a:pt x="455" y="43"/>
                  </a:lnTo>
                  <a:lnTo>
                    <a:pt x="458" y="58"/>
                  </a:lnTo>
                  <a:lnTo>
                    <a:pt x="458" y="58"/>
                  </a:lnTo>
                  <a:lnTo>
                    <a:pt x="455" y="73"/>
                  </a:lnTo>
                  <a:lnTo>
                    <a:pt x="452" y="85"/>
                  </a:lnTo>
                  <a:lnTo>
                    <a:pt x="445" y="98"/>
                  </a:lnTo>
                  <a:lnTo>
                    <a:pt x="439" y="110"/>
                  </a:lnTo>
                  <a:lnTo>
                    <a:pt x="427" y="122"/>
                  </a:lnTo>
                  <a:lnTo>
                    <a:pt x="415" y="134"/>
                  </a:lnTo>
                  <a:lnTo>
                    <a:pt x="384" y="152"/>
                  </a:lnTo>
                  <a:lnTo>
                    <a:pt x="348" y="171"/>
                  </a:lnTo>
                  <a:lnTo>
                    <a:pt x="305" y="183"/>
                  </a:lnTo>
                  <a:lnTo>
                    <a:pt x="259" y="192"/>
                  </a:lnTo>
                  <a:lnTo>
                    <a:pt x="211" y="192"/>
                  </a:lnTo>
                  <a:lnTo>
                    <a:pt x="211" y="19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4324" y="2548"/>
              <a:ext cx="469" cy="208"/>
            </a:xfrm>
            <a:custGeom>
              <a:avLst/>
              <a:gdLst>
                <a:gd name="T0" fmla="*/ 207 w 469"/>
                <a:gd name="T1" fmla="*/ 192 h 208"/>
                <a:gd name="T2" fmla="*/ 207 w 469"/>
                <a:gd name="T3" fmla="*/ 192 h 208"/>
                <a:gd name="T4" fmla="*/ 177 w 469"/>
                <a:gd name="T5" fmla="*/ 192 h 208"/>
                <a:gd name="T6" fmla="*/ 146 w 469"/>
                <a:gd name="T7" fmla="*/ 189 h 208"/>
                <a:gd name="T8" fmla="*/ 116 w 469"/>
                <a:gd name="T9" fmla="*/ 183 h 208"/>
                <a:gd name="T10" fmla="*/ 88 w 469"/>
                <a:gd name="T11" fmla="*/ 177 h 208"/>
                <a:gd name="T12" fmla="*/ 61 w 469"/>
                <a:gd name="T13" fmla="*/ 168 h 208"/>
                <a:gd name="T14" fmla="*/ 39 w 469"/>
                <a:gd name="T15" fmla="*/ 156 h 208"/>
                <a:gd name="T16" fmla="*/ 18 w 469"/>
                <a:gd name="T17" fmla="*/ 143 h 208"/>
                <a:gd name="T18" fmla="*/ 0 w 469"/>
                <a:gd name="T19" fmla="*/ 131 h 208"/>
                <a:gd name="T20" fmla="*/ 0 w 469"/>
                <a:gd name="T21" fmla="*/ 131 h 208"/>
                <a:gd name="T22" fmla="*/ 15 w 469"/>
                <a:gd name="T23" fmla="*/ 147 h 208"/>
                <a:gd name="T24" fmla="*/ 36 w 469"/>
                <a:gd name="T25" fmla="*/ 162 h 208"/>
                <a:gd name="T26" fmla="*/ 61 w 469"/>
                <a:gd name="T27" fmla="*/ 174 h 208"/>
                <a:gd name="T28" fmla="*/ 88 w 469"/>
                <a:gd name="T29" fmla="*/ 186 h 208"/>
                <a:gd name="T30" fmla="*/ 119 w 469"/>
                <a:gd name="T31" fmla="*/ 195 h 208"/>
                <a:gd name="T32" fmla="*/ 152 w 469"/>
                <a:gd name="T33" fmla="*/ 201 h 208"/>
                <a:gd name="T34" fmla="*/ 186 w 469"/>
                <a:gd name="T35" fmla="*/ 208 h 208"/>
                <a:gd name="T36" fmla="*/ 222 w 469"/>
                <a:gd name="T37" fmla="*/ 208 h 208"/>
                <a:gd name="T38" fmla="*/ 222 w 469"/>
                <a:gd name="T39" fmla="*/ 208 h 208"/>
                <a:gd name="T40" fmla="*/ 274 w 469"/>
                <a:gd name="T41" fmla="*/ 204 h 208"/>
                <a:gd name="T42" fmla="*/ 320 w 469"/>
                <a:gd name="T43" fmla="*/ 198 h 208"/>
                <a:gd name="T44" fmla="*/ 363 w 469"/>
                <a:gd name="T45" fmla="*/ 186 h 208"/>
                <a:gd name="T46" fmla="*/ 399 w 469"/>
                <a:gd name="T47" fmla="*/ 168 h 208"/>
                <a:gd name="T48" fmla="*/ 430 w 469"/>
                <a:gd name="T49" fmla="*/ 150 h 208"/>
                <a:gd name="T50" fmla="*/ 442 w 469"/>
                <a:gd name="T51" fmla="*/ 137 h 208"/>
                <a:gd name="T52" fmla="*/ 451 w 469"/>
                <a:gd name="T53" fmla="*/ 125 h 208"/>
                <a:gd name="T54" fmla="*/ 460 w 469"/>
                <a:gd name="T55" fmla="*/ 113 h 208"/>
                <a:gd name="T56" fmla="*/ 466 w 469"/>
                <a:gd name="T57" fmla="*/ 101 h 208"/>
                <a:gd name="T58" fmla="*/ 469 w 469"/>
                <a:gd name="T59" fmla="*/ 86 h 208"/>
                <a:gd name="T60" fmla="*/ 469 w 469"/>
                <a:gd name="T61" fmla="*/ 73 h 208"/>
                <a:gd name="T62" fmla="*/ 469 w 469"/>
                <a:gd name="T63" fmla="*/ 73 h 208"/>
                <a:gd name="T64" fmla="*/ 469 w 469"/>
                <a:gd name="T65" fmla="*/ 55 h 208"/>
                <a:gd name="T66" fmla="*/ 460 w 469"/>
                <a:gd name="T67" fmla="*/ 34 h 208"/>
                <a:gd name="T68" fmla="*/ 448 w 469"/>
                <a:gd name="T69" fmla="*/ 18 h 208"/>
                <a:gd name="T70" fmla="*/ 433 w 469"/>
                <a:gd name="T71" fmla="*/ 0 h 208"/>
                <a:gd name="T72" fmla="*/ 433 w 469"/>
                <a:gd name="T73" fmla="*/ 0 h 208"/>
                <a:gd name="T74" fmla="*/ 442 w 469"/>
                <a:gd name="T75" fmla="*/ 15 h 208"/>
                <a:gd name="T76" fmla="*/ 451 w 469"/>
                <a:gd name="T77" fmla="*/ 28 h 208"/>
                <a:gd name="T78" fmla="*/ 454 w 469"/>
                <a:gd name="T79" fmla="*/ 43 h 208"/>
                <a:gd name="T80" fmla="*/ 457 w 469"/>
                <a:gd name="T81" fmla="*/ 58 h 208"/>
                <a:gd name="T82" fmla="*/ 457 w 469"/>
                <a:gd name="T83" fmla="*/ 58 h 208"/>
                <a:gd name="T84" fmla="*/ 454 w 469"/>
                <a:gd name="T85" fmla="*/ 73 h 208"/>
                <a:gd name="T86" fmla="*/ 451 w 469"/>
                <a:gd name="T87" fmla="*/ 86 h 208"/>
                <a:gd name="T88" fmla="*/ 445 w 469"/>
                <a:gd name="T89" fmla="*/ 98 h 208"/>
                <a:gd name="T90" fmla="*/ 436 w 469"/>
                <a:gd name="T91" fmla="*/ 110 h 208"/>
                <a:gd name="T92" fmla="*/ 427 w 469"/>
                <a:gd name="T93" fmla="*/ 122 h 208"/>
                <a:gd name="T94" fmla="*/ 415 w 469"/>
                <a:gd name="T95" fmla="*/ 134 h 208"/>
                <a:gd name="T96" fmla="*/ 384 w 469"/>
                <a:gd name="T97" fmla="*/ 153 h 208"/>
                <a:gd name="T98" fmla="*/ 347 w 469"/>
                <a:gd name="T99" fmla="*/ 171 h 208"/>
                <a:gd name="T100" fmla="*/ 305 w 469"/>
                <a:gd name="T101" fmla="*/ 183 h 208"/>
                <a:gd name="T102" fmla="*/ 259 w 469"/>
                <a:gd name="T103" fmla="*/ 192 h 208"/>
                <a:gd name="T104" fmla="*/ 207 w 469"/>
                <a:gd name="T105" fmla="*/ 192 h 208"/>
                <a:gd name="T106" fmla="*/ 207 w 469"/>
                <a:gd name="T107" fmla="*/ 19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9" h="208">
                  <a:moveTo>
                    <a:pt x="207" y="192"/>
                  </a:moveTo>
                  <a:lnTo>
                    <a:pt x="207" y="192"/>
                  </a:lnTo>
                  <a:lnTo>
                    <a:pt x="177" y="192"/>
                  </a:lnTo>
                  <a:lnTo>
                    <a:pt x="146" y="189"/>
                  </a:lnTo>
                  <a:lnTo>
                    <a:pt x="116" y="183"/>
                  </a:lnTo>
                  <a:lnTo>
                    <a:pt x="88" y="177"/>
                  </a:lnTo>
                  <a:lnTo>
                    <a:pt x="61" y="168"/>
                  </a:lnTo>
                  <a:lnTo>
                    <a:pt x="39" y="156"/>
                  </a:lnTo>
                  <a:lnTo>
                    <a:pt x="18" y="143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5" y="147"/>
                  </a:lnTo>
                  <a:lnTo>
                    <a:pt x="36" y="162"/>
                  </a:lnTo>
                  <a:lnTo>
                    <a:pt x="61" y="174"/>
                  </a:lnTo>
                  <a:lnTo>
                    <a:pt x="88" y="186"/>
                  </a:lnTo>
                  <a:lnTo>
                    <a:pt x="119" y="195"/>
                  </a:lnTo>
                  <a:lnTo>
                    <a:pt x="152" y="201"/>
                  </a:lnTo>
                  <a:lnTo>
                    <a:pt x="186" y="208"/>
                  </a:lnTo>
                  <a:lnTo>
                    <a:pt x="222" y="208"/>
                  </a:lnTo>
                  <a:lnTo>
                    <a:pt x="222" y="208"/>
                  </a:lnTo>
                  <a:lnTo>
                    <a:pt x="274" y="204"/>
                  </a:lnTo>
                  <a:lnTo>
                    <a:pt x="320" y="198"/>
                  </a:lnTo>
                  <a:lnTo>
                    <a:pt x="363" y="186"/>
                  </a:lnTo>
                  <a:lnTo>
                    <a:pt x="399" y="168"/>
                  </a:lnTo>
                  <a:lnTo>
                    <a:pt x="430" y="150"/>
                  </a:lnTo>
                  <a:lnTo>
                    <a:pt x="442" y="137"/>
                  </a:lnTo>
                  <a:lnTo>
                    <a:pt x="451" y="125"/>
                  </a:lnTo>
                  <a:lnTo>
                    <a:pt x="460" y="113"/>
                  </a:lnTo>
                  <a:lnTo>
                    <a:pt x="466" y="101"/>
                  </a:lnTo>
                  <a:lnTo>
                    <a:pt x="469" y="86"/>
                  </a:lnTo>
                  <a:lnTo>
                    <a:pt x="469" y="73"/>
                  </a:lnTo>
                  <a:lnTo>
                    <a:pt x="469" y="73"/>
                  </a:lnTo>
                  <a:lnTo>
                    <a:pt x="469" y="55"/>
                  </a:lnTo>
                  <a:lnTo>
                    <a:pt x="460" y="34"/>
                  </a:lnTo>
                  <a:lnTo>
                    <a:pt x="448" y="18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42" y="15"/>
                  </a:lnTo>
                  <a:lnTo>
                    <a:pt x="451" y="28"/>
                  </a:lnTo>
                  <a:lnTo>
                    <a:pt x="454" y="43"/>
                  </a:lnTo>
                  <a:lnTo>
                    <a:pt x="457" y="58"/>
                  </a:lnTo>
                  <a:lnTo>
                    <a:pt x="457" y="58"/>
                  </a:lnTo>
                  <a:lnTo>
                    <a:pt x="454" y="73"/>
                  </a:lnTo>
                  <a:lnTo>
                    <a:pt x="451" y="86"/>
                  </a:lnTo>
                  <a:lnTo>
                    <a:pt x="445" y="98"/>
                  </a:lnTo>
                  <a:lnTo>
                    <a:pt x="436" y="110"/>
                  </a:lnTo>
                  <a:lnTo>
                    <a:pt x="427" y="122"/>
                  </a:lnTo>
                  <a:lnTo>
                    <a:pt x="415" y="134"/>
                  </a:lnTo>
                  <a:lnTo>
                    <a:pt x="384" y="153"/>
                  </a:lnTo>
                  <a:lnTo>
                    <a:pt x="347" y="171"/>
                  </a:lnTo>
                  <a:lnTo>
                    <a:pt x="305" y="183"/>
                  </a:lnTo>
                  <a:lnTo>
                    <a:pt x="259" y="192"/>
                  </a:lnTo>
                  <a:lnTo>
                    <a:pt x="207" y="192"/>
                  </a:lnTo>
                  <a:lnTo>
                    <a:pt x="207" y="19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3677" y="2542"/>
              <a:ext cx="470" cy="207"/>
            </a:xfrm>
            <a:custGeom>
              <a:avLst/>
              <a:gdLst>
                <a:gd name="T0" fmla="*/ 207 w 470"/>
                <a:gd name="T1" fmla="*/ 192 h 207"/>
                <a:gd name="T2" fmla="*/ 207 w 470"/>
                <a:gd name="T3" fmla="*/ 192 h 207"/>
                <a:gd name="T4" fmla="*/ 177 w 470"/>
                <a:gd name="T5" fmla="*/ 192 h 207"/>
                <a:gd name="T6" fmla="*/ 146 w 470"/>
                <a:gd name="T7" fmla="*/ 189 h 207"/>
                <a:gd name="T8" fmla="*/ 116 w 470"/>
                <a:gd name="T9" fmla="*/ 183 h 207"/>
                <a:gd name="T10" fmla="*/ 88 w 470"/>
                <a:gd name="T11" fmla="*/ 177 h 207"/>
                <a:gd name="T12" fmla="*/ 61 w 470"/>
                <a:gd name="T13" fmla="*/ 168 h 207"/>
                <a:gd name="T14" fmla="*/ 40 w 470"/>
                <a:gd name="T15" fmla="*/ 156 h 207"/>
                <a:gd name="T16" fmla="*/ 18 w 470"/>
                <a:gd name="T17" fmla="*/ 143 h 207"/>
                <a:gd name="T18" fmla="*/ 0 w 470"/>
                <a:gd name="T19" fmla="*/ 131 h 207"/>
                <a:gd name="T20" fmla="*/ 0 w 470"/>
                <a:gd name="T21" fmla="*/ 131 h 207"/>
                <a:gd name="T22" fmla="*/ 15 w 470"/>
                <a:gd name="T23" fmla="*/ 146 h 207"/>
                <a:gd name="T24" fmla="*/ 37 w 470"/>
                <a:gd name="T25" fmla="*/ 162 h 207"/>
                <a:gd name="T26" fmla="*/ 61 w 470"/>
                <a:gd name="T27" fmla="*/ 174 h 207"/>
                <a:gd name="T28" fmla="*/ 88 w 470"/>
                <a:gd name="T29" fmla="*/ 186 h 207"/>
                <a:gd name="T30" fmla="*/ 119 w 470"/>
                <a:gd name="T31" fmla="*/ 195 h 207"/>
                <a:gd name="T32" fmla="*/ 152 w 470"/>
                <a:gd name="T33" fmla="*/ 201 h 207"/>
                <a:gd name="T34" fmla="*/ 186 w 470"/>
                <a:gd name="T35" fmla="*/ 207 h 207"/>
                <a:gd name="T36" fmla="*/ 223 w 470"/>
                <a:gd name="T37" fmla="*/ 207 h 207"/>
                <a:gd name="T38" fmla="*/ 223 w 470"/>
                <a:gd name="T39" fmla="*/ 207 h 207"/>
                <a:gd name="T40" fmla="*/ 274 w 470"/>
                <a:gd name="T41" fmla="*/ 204 h 207"/>
                <a:gd name="T42" fmla="*/ 320 w 470"/>
                <a:gd name="T43" fmla="*/ 198 h 207"/>
                <a:gd name="T44" fmla="*/ 363 w 470"/>
                <a:gd name="T45" fmla="*/ 186 h 207"/>
                <a:gd name="T46" fmla="*/ 400 w 470"/>
                <a:gd name="T47" fmla="*/ 168 h 207"/>
                <a:gd name="T48" fmla="*/ 430 w 470"/>
                <a:gd name="T49" fmla="*/ 149 h 207"/>
                <a:gd name="T50" fmla="*/ 442 w 470"/>
                <a:gd name="T51" fmla="*/ 137 h 207"/>
                <a:gd name="T52" fmla="*/ 451 w 470"/>
                <a:gd name="T53" fmla="*/ 125 h 207"/>
                <a:gd name="T54" fmla="*/ 461 w 470"/>
                <a:gd name="T55" fmla="*/ 113 h 207"/>
                <a:gd name="T56" fmla="*/ 467 w 470"/>
                <a:gd name="T57" fmla="*/ 101 h 207"/>
                <a:gd name="T58" fmla="*/ 470 w 470"/>
                <a:gd name="T59" fmla="*/ 85 h 207"/>
                <a:gd name="T60" fmla="*/ 470 w 470"/>
                <a:gd name="T61" fmla="*/ 73 h 207"/>
                <a:gd name="T62" fmla="*/ 470 w 470"/>
                <a:gd name="T63" fmla="*/ 73 h 207"/>
                <a:gd name="T64" fmla="*/ 470 w 470"/>
                <a:gd name="T65" fmla="*/ 55 h 207"/>
                <a:gd name="T66" fmla="*/ 461 w 470"/>
                <a:gd name="T67" fmla="*/ 34 h 207"/>
                <a:gd name="T68" fmla="*/ 448 w 470"/>
                <a:gd name="T69" fmla="*/ 18 h 207"/>
                <a:gd name="T70" fmla="*/ 433 w 470"/>
                <a:gd name="T71" fmla="*/ 0 h 207"/>
                <a:gd name="T72" fmla="*/ 433 w 470"/>
                <a:gd name="T73" fmla="*/ 0 h 207"/>
                <a:gd name="T74" fmla="*/ 442 w 470"/>
                <a:gd name="T75" fmla="*/ 15 h 207"/>
                <a:gd name="T76" fmla="*/ 451 w 470"/>
                <a:gd name="T77" fmla="*/ 27 h 207"/>
                <a:gd name="T78" fmla="*/ 454 w 470"/>
                <a:gd name="T79" fmla="*/ 43 h 207"/>
                <a:gd name="T80" fmla="*/ 458 w 470"/>
                <a:gd name="T81" fmla="*/ 58 h 207"/>
                <a:gd name="T82" fmla="*/ 458 w 470"/>
                <a:gd name="T83" fmla="*/ 58 h 207"/>
                <a:gd name="T84" fmla="*/ 454 w 470"/>
                <a:gd name="T85" fmla="*/ 73 h 207"/>
                <a:gd name="T86" fmla="*/ 451 w 470"/>
                <a:gd name="T87" fmla="*/ 85 h 207"/>
                <a:gd name="T88" fmla="*/ 445 w 470"/>
                <a:gd name="T89" fmla="*/ 98 h 207"/>
                <a:gd name="T90" fmla="*/ 436 w 470"/>
                <a:gd name="T91" fmla="*/ 110 h 207"/>
                <a:gd name="T92" fmla="*/ 427 w 470"/>
                <a:gd name="T93" fmla="*/ 122 h 207"/>
                <a:gd name="T94" fmla="*/ 415 w 470"/>
                <a:gd name="T95" fmla="*/ 134 h 207"/>
                <a:gd name="T96" fmla="*/ 384 w 470"/>
                <a:gd name="T97" fmla="*/ 153 h 207"/>
                <a:gd name="T98" fmla="*/ 348 w 470"/>
                <a:gd name="T99" fmla="*/ 171 h 207"/>
                <a:gd name="T100" fmla="*/ 305 w 470"/>
                <a:gd name="T101" fmla="*/ 183 h 207"/>
                <a:gd name="T102" fmla="*/ 259 w 470"/>
                <a:gd name="T103" fmla="*/ 192 h 207"/>
                <a:gd name="T104" fmla="*/ 207 w 470"/>
                <a:gd name="T105" fmla="*/ 192 h 207"/>
                <a:gd name="T106" fmla="*/ 207 w 470"/>
                <a:gd name="T107" fmla="*/ 19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0" h="207">
                  <a:moveTo>
                    <a:pt x="207" y="192"/>
                  </a:moveTo>
                  <a:lnTo>
                    <a:pt x="207" y="192"/>
                  </a:lnTo>
                  <a:lnTo>
                    <a:pt x="177" y="192"/>
                  </a:lnTo>
                  <a:lnTo>
                    <a:pt x="146" y="189"/>
                  </a:lnTo>
                  <a:lnTo>
                    <a:pt x="116" y="183"/>
                  </a:lnTo>
                  <a:lnTo>
                    <a:pt x="88" y="177"/>
                  </a:lnTo>
                  <a:lnTo>
                    <a:pt x="61" y="168"/>
                  </a:lnTo>
                  <a:lnTo>
                    <a:pt x="40" y="156"/>
                  </a:lnTo>
                  <a:lnTo>
                    <a:pt x="18" y="143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5" y="146"/>
                  </a:lnTo>
                  <a:lnTo>
                    <a:pt x="37" y="162"/>
                  </a:lnTo>
                  <a:lnTo>
                    <a:pt x="61" y="174"/>
                  </a:lnTo>
                  <a:lnTo>
                    <a:pt x="88" y="186"/>
                  </a:lnTo>
                  <a:lnTo>
                    <a:pt x="119" y="195"/>
                  </a:lnTo>
                  <a:lnTo>
                    <a:pt x="152" y="201"/>
                  </a:lnTo>
                  <a:lnTo>
                    <a:pt x="186" y="207"/>
                  </a:lnTo>
                  <a:lnTo>
                    <a:pt x="223" y="207"/>
                  </a:lnTo>
                  <a:lnTo>
                    <a:pt x="223" y="207"/>
                  </a:lnTo>
                  <a:lnTo>
                    <a:pt x="274" y="204"/>
                  </a:lnTo>
                  <a:lnTo>
                    <a:pt x="320" y="198"/>
                  </a:lnTo>
                  <a:lnTo>
                    <a:pt x="363" y="186"/>
                  </a:lnTo>
                  <a:lnTo>
                    <a:pt x="400" y="168"/>
                  </a:lnTo>
                  <a:lnTo>
                    <a:pt x="430" y="149"/>
                  </a:lnTo>
                  <a:lnTo>
                    <a:pt x="442" y="137"/>
                  </a:lnTo>
                  <a:lnTo>
                    <a:pt x="451" y="125"/>
                  </a:lnTo>
                  <a:lnTo>
                    <a:pt x="461" y="113"/>
                  </a:lnTo>
                  <a:lnTo>
                    <a:pt x="467" y="101"/>
                  </a:lnTo>
                  <a:lnTo>
                    <a:pt x="470" y="85"/>
                  </a:lnTo>
                  <a:lnTo>
                    <a:pt x="470" y="73"/>
                  </a:lnTo>
                  <a:lnTo>
                    <a:pt x="470" y="73"/>
                  </a:lnTo>
                  <a:lnTo>
                    <a:pt x="470" y="55"/>
                  </a:lnTo>
                  <a:lnTo>
                    <a:pt x="461" y="34"/>
                  </a:lnTo>
                  <a:lnTo>
                    <a:pt x="448" y="18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42" y="15"/>
                  </a:lnTo>
                  <a:lnTo>
                    <a:pt x="451" y="27"/>
                  </a:lnTo>
                  <a:lnTo>
                    <a:pt x="454" y="43"/>
                  </a:lnTo>
                  <a:lnTo>
                    <a:pt x="458" y="58"/>
                  </a:lnTo>
                  <a:lnTo>
                    <a:pt x="458" y="58"/>
                  </a:lnTo>
                  <a:lnTo>
                    <a:pt x="454" y="73"/>
                  </a:lnTo>
                  <a:lnTo>
                    <a:pt x="451" y="85"/>
                  </a:lnTo>
                  <a:lnTo>
                    <a:pt x="445" y="98"/>
                  </a:lnTo>
                  <a:lnTo>
                    <a:pt x="436" y="110"/>
                  </a:lnTo>
                  <a:lnTo>
                    <a:pt x="427" y="122"/>
                  </a:lnTo>
                  <a:lnTo>
                    <a:pt x="415" y="134"/>
                  </a:lnTo>
                  <a:lnTo>
                    <a:pt x="384" y="153"/>
                  </a:lnTo>
                  <a:lnTo>
                    <a:pt x="348" y="171"/>
                  </a:lnTo>
                  <a:lnTo>
                    <a:pt x="305" y="183"/>
                  </a:lnTo>
                  <a:lnTo>
                    <a:pt x="259" y="192"/>
                  </a:lnTo>
                  <a:lnTo>
                    <a:pt x="207" y="192"/>
                  </a:lnTo>
                  <a:lnTo>
                    <a:pt x="207" y="19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1932" y="1606"/>
              <a:ext cx="2379" cy="451"/>
            </a:xfrm>
            <a:custGeom>
              <a:avLst/>
              <a:gdLst>
                <a:gd name="T0" fmla="*/ 2379 w 2379"/>
                <a:gd name="T1" fmla="*/ 225 h 451"/>
                <a:gd name="T2" fmla="*/ 2373 w 2379"/>
                <a:gd name="T3" fmla="*/ 247 h 451"/>
                <a:gd name="T4" fmla="*/ 2355 w 2379"/>
                <a:gd name="T5" fmla="*/ 271 h 451"/>
                <a:gd name="T6" fmla="*/ 2285 w 2379"/>
                <a:gd name="T7" fmla="*/ 311 h 451"/>
                <a:gd name="T8" fmla="*/ 2175 w 2379"/>
                <a:gd name="T9" fmla="*/ 350 h 451"/>
                <a:gd name="T10" fmla="*/ 2032 w 2379"/>
                <a:gd name="T11" fmla="*/ 384 h 451"/>
                <a:gd name="T12" fmla="*/ 1855 w 2379"/>
                <a:gd name="T13" fmla="*/ 411 h 451"/>
                <a:gd name="T14" fmla="*/ 1653 w 2379"/>
                <a:gd name="T15" fmla="*/ 433 h 451"/>
                <a:gd name="T16" fmla="*/ 1431 w 2379"/>
                <a:gd name="T17" fmla="*/ 445 h 451"/>
                <a:gd name="T18" fmla="*/ 1190 w 2379"/>
                <a:gd name="T19" fmla="*/ 451 h 451"/>
                <a:gd name="T20" fmla="*/ 1068 w 2379"/>
                <a:gd name="T21" fmla="*/ 448 h 451"/>
                <a:gd name="T22" fmla="*/ 836 w 2379"/>
                <a:gd name="T23" fmla="*/ 439 h 451"/>
                <a:gd name="T24" fmla="*/ 622 w 2379"/>
                <a:gd name="T25" fmla="*/ 424 h 451"/>
                <a:gd name="T26" fmla="*/ 433 w 2379"/>
                <a:gd name="T27" fmla="*/ 399 h 451"/>
                <a:gd name="T28" fmla="*/ 271 w 2379"/>
                <a:gd name="T29" fmla="*/ 369 h 451"/>
                <a:gd name="T30" fmla="*/ 143 w 2379"/>
                <a:gd name="T31" fmla="*/ 332 h 451"/>
                <a:gd name="T32" fmla="*/ 55 w 2379"/>
                <a:gd name="T33" fmla="*/ 292 h 451"/>
                <a:gd name="T34" fmla="*/ 12 w 2379"/>
                <a:gd name="T35" fmla="*/ 259 h 451"/>
                <a:gd name="T36" fmla="*/ 3 w 2379"/>
                <a:gd name="T37" fmla="*/ 234 h 451"/>
                <a:gd name="T38" fmla="*/ 0 w 2379"/>
                <a:gd name="T39" fmla="*/ 225 h 451"/>
                <a:gd name="T40" fmla="*/ 6 w 2379"/>
                <a:gd name="T41" fmla="*/ 201 h 451"/>
                <a:gd name="T42" fmla="*/ 24 w 2379"/>
                <a:gd name="T43" fmla="*/ 180 h 451"/>
                <a:gd name="T44" fmla="*/ 94 w 2379"/>
                <a:gd name="T45" fmla="*/ 137 h 451"/>
                <a:gd name="T46" fmla="*/ 204 w 2379"/>
                <a:gd name="T47" fmla="*/ 97 h 451"/>
                <a:gd name="T48" fmla="*/ 348 w 2379"/>
                <a:gd name="T49" fmla="*/ 64 h 451"/>
                <a:gd name="T50" fmla="*/ 525 w 2379"/>
                <a:gd name="T51" fmla="*/ 36 h 451"/>
                <a:gd name="T52" fmla="*/ 726 w 2379"/>
                <a:gd name="T53" fmla="*/ 15 h 451"/>
                <a:gd name="T54" fmla="*/ 949 w 2379"/>
                <a:gd name="T55" fmla="*/ 3 h 451"/>
                <a:gd name="T56" fmla="*/ 1190 w 2379"/>
                <a:gd name="T57" fmla="*/ 0 h 451"/>
                <a:gd name="T58" fmla="*/ 1312 w 2379"/>
                <a:gd name="T59" fmla="*/ 0 h 451"/>
                <a:gd name="T60" fmla="*/ 1544 w 2379"/>
                <a:gd name="T61" fmla="*/ 9 h 451"/>
                <a:gd name="T62" fmla="*/ 1757 w 2379"/>
                <a:gd name="T63" fmla="*/ 27 h 451"/>
                <a:gd name="T64" fmla="*/ 1946 w 2379"/>
                <a:gd name="T65" fmla="*/ 48 h 451"/>
                <a:gd name="T66" fmla="*/ 2108 w 2379"/>
                <a:gd name="T67" fmla="*/ 82 h 451"/>
                <a:gd name="T68" fmla="*/ 2236 w 2379"/>
                <a:gd name="T69" fmla="*/ 115 h 451"/>
                <a:gd name="T70" fmla="*/ 2325 w 2379"/>
                <a:gd name="T71" fmla="*/ 158 h 451"/>
                <a:gd name="T72" fmla="*/ 2367 w 2379"/>
                <a:gd name="T73" fmla="*/ 189 h 451"/>
                <a:gd name="T74" fmla="*/ 2376 w 2379"/>
                <a:gd name="T75" fmla="*/ 213 h 451"/>
                <a:gd name="T76" fmla="*/ 2379 w 2379"/>
                <a:gd name="T77" fmla="*/ 22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79" h="451">
                  <a:moveTo>
                    <a:pt x="2379" y="225"/>
                  </a:moveTo>
                  <a:lnTo>
                    <a:pt x="2379" y="225"/>
                  </a:lnTo>
                  <a:lnTo>
                    <a:pt x="2376" y="234"/>
                  </a:lnTo>
                  <a:lnTo>
                    <a:pt x="2373" y="247"/>
                  </a:lnTo>
                  <a:lnTo>
                    <a:pt x="2367" y="259"/>
                  </a:lnTo>
                  <a:lnTo>
                    <a:pt x="2355" y="271"/>
                  </a:lnTo>
                  <a:lnTo>
                    <a:pt x="2325" y="292"/>
                  </a:lnTo>
                  <a:lnTo>
                    <a:pt x="2285" y="311"/>
                  </a:lnTo>
                  <a:lnTo>
                    <a:pt x="2236" y="332"/>
                  </a:lnTo>
                  <a:lnTo>
                    <a:pt x="2175" y="350"/>
                  </a:lnTo>
                  <a:lnTo>
                    <a:pt x="2108" y="369"/>
                  </a:lnTo>
                  <a:lnTo>
                    <a:pt x="2032" y="384"/>
                  </a:lnTo>
                  <a:lnTo>
                    <a:pt x="1946" y="399"/>
                  </a:lnTo>
                  <a:lnTo>
                    <a:pt x="1855" y="411"/>
                  </a:lnTo>
                  <a:lnTo>
                    <a:pt x="1757" y="424"/>
                  </a:lnTo>
                  <a:lnTo>
                    <a:pt x="1653" y="433"/>
                  </a:lnTo>
                  <a:lnTo>
                    <a:pt x="1544" y="439"/>
                  </a:lnTo>
                  <a:lnTo>
                    <a:pt x="1431" y="445"/>
                  </a:lnTo>
                  <a:lnTo>
                    <a:pt x="1312" y="448"/>
                  </a:lnTo>
                  <a:lnTo>
                    <a:pt x="1190" y="451"/>
                  </a:lnTo>
                  <a:lnTo>
                    <a:pt x="1190" y="451"/>
                  </a:lnTo>
                  <a:lnTo>
                    <a:pt x="1068" y="448"/>
                  </a:lnTo>
                  <a:lnTo>
                    <a:pt x="949" y="445"/>
                  </a:lnTo>
                  <a:lnTo>
                    <a:pt x="836" y="439"/>
                  </a:lnTo>
                  <a:lnTo>
                    <a:pt x="726" y="433"/>
                  </a:lnTo>
                  <a:lnTo>
                    <a:pt x="622" y="424"/>
                  </a:lnTo>
                  <a:lnTo>
                    <a:pt x="525" y="411"/>
                  </a:lnTo>
                  <a:lnTo>
                    <a:pt x="433" y="399"/>
                  </a:lnTo>
                  <a:lnTo>
                    <a:pt x="348" y="384"/>
                  </a:lnTo>
                  <a:lnTo>
                    <a:pt x="271" y="369"/>
                  </a:lnTo>
                  <a:lnTo>
                    <a:pt x="204" y="350"/>
                  </a:lnTo>
                  <a:lnTo>
                    <a:pt x="143" y="332"/>
                  </a:lnTo>
                  <a:lnTo>
                    <a:pt x="94" y="311"/>
                  </a:lnTo>
                  <a:lnTo>
                    <a:pt x="55" y="292"/>
                  </a:lnTo>
                  <a:lnTo>
                    <a:pt x="24" y="271"/>
                  </a:lnTo>
                  <a:lnTo>
                    <a:pt x="12" y="259"/>
                  </a:lnTo>
                  <a:lnTo>
                    <a:pt x="6" y="247"/>
                  </a:lnTo>
                  <a:lnTo>
                    <a:pt x="3" y="234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3" y="213"/>
                  </a:lnTo>
                  <a:lnTo>
                    <a:pt x="6" y="201"/>
                  </a:lnTo>
                  <a:lnTo>
                    <a:pt x="12" y="189"/>
                  </a:lnTo>
                  <a:lnTo>
                    <a:pt x="24" y="180"/>
                  </a:lnTo>
                  <a:lnTo>
                    <a:pt x="55" y="158"/>
                  </a:lnTo>
                  <a:lnTo>
                    <a:pt x="94" y="137"/>
                  </a:lnTo>
                  <a:lnTo>
                    <a:pt x="143" y="115"/>
                  </a:lnTo>
                  <a:lnTo>
                    <a:pt x="204" y="97"/>
                  </a:lnTo>
                  <a:lnTo>
                    <a:pt x="271" y="82"/>
                  </a:lnTo>
                  <a:lnTo>
                    <a:pt x="348" y="64"/>
                  </a:lnTo>
                  <a:lnTo>
                    <a:pt x="433" y="48"/>
                  </a:lnTo>
                  <a:lnTo>
                    <a:pt x="525" y="36"/>
                  </a:lnTo>
                  <a:lnTo>
                    <a:pt x="622" y="27"/>
                  </a:lnTo>
                  <a:lnTo>
                    <a:pt x="726" y="15"/>
                  </a:lnTo>
                  <a:lnTo>
                    <a:pt x="836" y="9"/>
                  </a:lnTo>
                  <a:lnTo>
                    <a:pt x="949" y="3"/>
                  </a:lnTo>
                  <a:lnTo>
                    <a:pt x="1068" y="0"/>
                  </a:lnTo>
                  <a:lnTo>
                    <a:pt x="1190" y="0"/>
                  </a:lnTo>
                  <a:lnTo>
                    <a:pt x="1190" y="0"/>
                  </a:lnTo>
                  <a:lnTo>
                    <a:pt x="1312" y="0"/>
                  </a:lnTo>
                  <a:lnTo>
                    <a:pt x="1431" y="3"/>
                  </a:lnTo>
                  <a:lnTo>
                    <a:pt x="1544" y="9"/>
                  </a:lnTo>
                  <a:lnTo>
                    <a:pt x="1653" y="15"/>
                  </a:lnTo>
                  <a:lnTo>
                    <a:pt x="1757" y="27"/>
                  </a:lnTo>
                  <a:lnTo>
                    <a:pt x="1855" y="36"/>
                  </a:lnTo>
                  <a:lnTo>
                    <a:pt x="1946" y="48"/>
                  </a:lnTo>
                  <a:lnTo>
                    <a:pt x="2032" y="64"/>
                  </a:lnTo>
                  <a:lnTo>
                    <a:pt x="2108" y="82"/>
                  </a:lnTo>
                  <a:lnTo>
                    <a:pt x="2175" y="97"/>
                  </a:lnTo>
                  <a:lnTo>
                    <a:pt x="2236" y="115"/>
                  </a:lnTo>
                  <a:lnTo>
                    <a:pt x="2285" y="137"/>
                  </a:lnTo>
                  <a:lnTo>
                    <a:pt x="2325" y="158"/>
                  </a:lnTo>
                  <a:lnTo>
                    <a:pt x="2355" y="180"/>
                  </a:lnTo>
                  <a:lnTo>
                    <a:pt x="2367" y="189"/>
                  </a:lnTo>
                  <a:lnTo>
                    <a:pt x="2373" y="201"/>
                  </a:lnTo>
                  <a:lnTo>
                    <a:pt x="2376" y="213"/>
                  </a:lnTo>
                  <a:lnTo>
                    <a:pt x="2379" y="225"/>
                  </a:lnTo>
                  <a:lnTo>
                    <a:pt x="2379" y="225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1920" y="1581"/>
              <a:ext cx="2379" cy="452"/>
            </a:xfrm>
            <a:custGeom>
              <a:avLst/>
              <a:gdLst>
                <a:gd name="T0" fmla="*/ 2379 w 2379"/>
                <a:gd name="T1" fmla="*/ 226 h 452"/>
                <a:gd name="T2" fmla="*/ 2373 w 2379"/>
                <a:gd name="T3" fmla="*/ 250 h 452"/>
                <a:gd name="T4" fmla="*/ 2355 w 2379"/>
                <a:gd name="T5" fmla="*/ 272 h 452"/>
                <a:gd name="T6" fmla="*/ 2285 w 2379"/>
                <a:gd name="T7" fmla="*/ 314 h 452"/>
                <a:gd name="T8" fmla="*/ 2175 w 2379"/>
                <a:gd name="T9" fmla="*/ 351 h 452"/>
                <a:gd name="T10" fmla="*/ 2031 w 2379"/>
                <a:gd name="T11" fmla="*/ 384 h 452"/>
                <a:gd name="T12" fmla="*/ 1855 w 2379"/>
                <a:gd name="T13" fmla="*/ 412 h 452"/>
                <a:gd name="T14" fmla="*/ 1653 w 2379"/>
                <a:gd name="T15" fmla="*/ 433 h 452"/>
                <a:gd name="T16" fmla="*/ 1430 w 2379"/>
                <a:gd name="T17" fmla="*/ 445 h 452"/>
                <a:gd name="T18" fmla="*/ 1189 w 2379"/>
                <a:gd name="T19" fmla="*/ 452 h 452"/>
                <a:gd name="T20" fmla="*/ 1067 w 2379"/>
                <a:gd name="T21" fmla="*/ 452 h 452"/>
                <a:gd name="T22" fmla="*/ 836 w 2379"/>
                <a:gd name="T23" fmla="*/ 442 h 452"/>
                <a:gd name="T24" fmla="*/ 622 w 2379"/>
                <a:gd name="T25" fmla="*/ 424 h 452"/>
                <a:gd name="T26" fmla="*/ 433 w 2379"/>
                <a:gd name="T27" fmla="*/ 400 h 452"/>
                <a:gd name="T28" fmla="*/ 271 w 2379"/>
                <a:gd name="T29" fmla="*/ 369 h 452"/>
                <a:gd name="T30" fmla="*/ 143 w 2379"/>
                <a:gd name="T31" fmla="*/ 333 h 452"/>
                <a:gd name="T32" fmla="*/ 55 w 2379"/>
                <a:gd name="T33" fmla="*/ 293 h 452"/>
                <a:gd name="T34" fmla="*/ 12 w 2379"/>
                <a:gd name="T35" fmla="*/ 259 h 452"/>
                <a:gd name="T36" fmla="*/ 3 w 2379"/>
                <a:gd name="T37" fmla="*/ 238 h 452"/>
                <a:gd name="T38" fmla="*/ 0 w 2379"/>
                <a:gd name="T39" fmla="*/ 226 h 452"/>
                <a:gd name="T40" fmla="*/ 6 w 2379"/>
                <a:gd name="T41" fmla="*/ 201 h 452"/>
                <a:gd name="T42" fmla="*/ 24 w 2379"/>
                <a:gd name="T43" fmla="*/ 180 h 452"/>
                <a:gd name="T44" fmla="*/ 94 w 2379"/>
                <a:gd name="T45" fmla="*/ 137 h 452"/>
                <a:gd name="T46" fmla="*/ 204 w 2379"/>
                <a:gd name="T47" fmla="*/ 101 h 452"/>
                <a:gd name="T48" fmla="*/ 347 w 2379"/>
                <a:gd name="T49" fmla="*/ 67 h 452"/>
                <a:gd name="T50" fmla="*/ 524 w 2379"/>
                <a:gd name="T51" fmla="*/ 40 h 452"/>
                <a:gd name="T52" fmla="*/ 726 w 2379"/>
                <a:gd name="T53" fmla="*/ 18 h 452"/>
                <a:gd name="T54" fmla="*/ 948 w 2379"/>
                <a:gd name="T55" fmla="*/ 6 h 452"/>
                <a:gd name="T56" fmla="*/ 1189 w 2379"/>
                <a:gd name="T57" fmla="*/ 0 h 452"/>
                <a:gd name="T58" fmla="*/ 1312 w 2379"/>
                <a:gd name="T59" fmla="*/ 0 h 452"/>
                <a:gd name="T60" fmla="*/ 1543 w 2379"/>
                <a:gd name="T61" fmla="*/ 9 h 452"/>
                <a:gd name="T62" fmla="*/ 1757 w 2379"/>
                <a:gd name="T63" fmla="*/ 28 h 452"/>
                <a:gd name="T64" fmla="*/ 1946 w 2379"/>
                <a:gd name="T65" fmla="*/ 52 h 452"/>
                <a:gd name="T66" fmla="*/ 2108 w 2379"/>
                <a:gd name="T67" fmla="*/ 83 h 452"/>
                <a:gd name="T68" fmla="*/ 2236 w 2379"/>
                <a:gd name="T69" fmla="*/ 119 h 452"/>
                <a:gd name="T70" fmla="*/ 2324 w 2379"/>
                <a:gd name="T71" fmla="*/ 159 h 452"/>
                <a:gd name="T72" fmla="*/ 2367 w 2379"/>
                <a:gd name="T73" fmla="*/ 192 h 452"/>
                <a:gd name="T74" fmla="*/ 2376 w 2379"/>
                <a:gd name="T75" fmla="*/ 214 h 452"/>
                <a:gd name="T76" fmla="*/ 2379 w 2379"/>
                <a:gd name="T77" fmla="*/ 22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79" h="452">
                  <a:moveTo>
                    <a:pt x="2379" y="226"/>
                  </a:moveTo>
                  <a:lnTo>
                    <a:pt x="2379" y="226"/>
                  </a:lnTo>
                  <a:lnTo>
                    <a:pt x="2376" y="238"/>
                  </a:lnTo>
                  <a:lnTo>
                    <a:pt x="2373" y="250"/>
                  </a:lnTo>
                  <a:lnTo>
                    <a:pt x="2367" y="259"/>
                  </a:lnTo>
                  <a:lnTo>
                    <a:pt x="2355" y="272"/>
                  </a:lnTo>
                  <a:lnTo>
                    <a:pt x="2324" y="293"/>
                  </a:lnTo>
                  <a:lnTo>
                    <a:pt x="2285" y="314"/>
                  </a:lnTo>
                  <a:lnTo>
                    <a:pt x="2236" y="333"/>
                  </a:lnTo>
                  <a:lnTo>
                    <a:pt x="2175" y="351"/>
                  </a:lnTo>
                  <a:lnTo>
                    <a:pt x="2108" y="369"/>
                  </a:lnTo>
                  <a:lnTo>
                    <a:pt x="2031" y="384"/>
                  </a:lnTo>
                  <a:lnTo>
                    <a:pt x="1946" y="400"/>
                  </a:lnTo>
                  <a:lnTo>
                    <a:pt x="1855" y="412"/>
                  </a:lnTo>
                  <a:lnTo>
                    <a:pt x="1757" y="424"/>
                  </a:lnTo>
                  <a:lnTo>
                    <a:pt x="1653" y="433"/>
                  </a:lnTo>
                  <a:lnTo>
                    <a:pt x="1543" y="442"/>
                  </a:lnTo>
                  <a:lnTo>
                    <a:pt x="1430" y="445"/>
                  </a:lnTo>
                  <a:lnTo>
                    <a:pt x="1312" y="452"/>
                  </a:lnTo>
                  <a:lnTo>
                    <a:pt x="1189" y="452"/>
                  </a:lnTo>
                  <a:lnTo>
                    <a:pt x="1189" y="452"/>
                  </a:lnTo>
                  <a:lnTo>
                    <a:pt x="1067" y="452"/>
                  </a:lnTo>
                  <a:lnTo>
                    <a:pt x="948" y="445"/>
                  </a:lnTo>
                  <a:lnTo>
                    <a:pt x="836" y="442"/>
                  </a:lnTo>
                  <a:lnTo>
                    <a:pt x="726" y="433"/>
                  </a:lnTo>
                  <a:lnTo>
                    <a:pt x="622" y="424"/>
                  </a:lnTo>
                  <a:lnTo>
                    <a:pt x="524" y="412"/>
                  </a:lnTo>
                  <a:lnTo>
                    <a:pt x="433" y="400"/>
                  </a:lnTo>
                  <a:lnTo>
                    <a:pt x="347" y="384"/>
                  </a:lnTo>
                  <a:lnTo>
                    <a:pt x="271" y="369"/>
                  </a:lnTo>
                  <a:lnTo>
                    <a:pt x="204" y="351"/>
                  </a:lnTo>
                  <a:lnTo>
                    <a:pt x="143" y="333"/>
                  </a:lnTo>
                  <a:lnTo>
                    <a:pt x="94" y="314"/>
                  </a:lnTo>
                  <a:lnTo>
                    <a:pt x="55" y="293"/>
                  </a:lnTo>
                  <a:lnTo>
                    <a:pt x="24" y="272"/>
                  </a:lnTo>
                  <a:lnTo>
                    <a:pt x="12" y="259"/>
                  </a:lnTo>
                  <a:lnTo>
                    <a:pt x="6" y="250"/>
                  </a:lnTo>
                  <a:lnTo>
                    <a:pt x="3" y="238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3" y="214"/>
                  </a:lnTo>
                  <a:lnTo>
                    <a:pt x="6" y="201"/>
                  </a:lnTo>
                  <a:lnTo>
                    <a:pt x="12" y="192"/>
                  </a:lnTo>
                  <a:lnTo>
                    <a:pt x="24" y="180"/>
                  </a:lnTo>
                  <a:lnTo>
                    <a:pt x="55" y="159"/>
                  </a:lnTo>
                  <a:lnTo>
                    <a:pt x="94" y="137"/>
                  </a:lnTo>
                  <a:lnTo>
                    <a:pt x="143" y="119"/>
                  </a:lnTo>
                  <a:lnTo>
                    <a:pt x="204" y="101"/>
                  </a:lnTo>
                  <a:lnTo>
                    <a:pt x="271" y="83"/>
                  </a:lnTo>
                  <a:lnTo>
                    <a:pt x="347" y="67"/>
                  </a:lnTo>
                  <a:lnTo>
                    <a:pt x="433" y="52"/>
                  </a:lnTo>
                  <a:lnTo>
                    <a:pt x="524" y="40"/>
                  </a:lnTo>
                  <a:lnTo>
                    <a:pt x="622" y="28"/>
                  </a:lnTo>
                  <a:lnTo>
                    <a:pt x="726" y="18"/>
                  </a:lnTo>
                  <a:lnTo>
                    <a:pt x="836" y="9"/>
                  </a:lnTo>
                  <a:lnTo>
                    <a:pt x="948" y="6"/>
                  </a:lnTo>
                  <a:lnTo>
                    <a:pt x="1067" y="0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312" y="0"/>
                  </a:lnTo>
                  <a:lnTo>
                    <a:pt x="1430" y="6"/>
                  </a:lnTo>
                  <a:lnTo>
                    <a:pt x="1543" y="9"/>
                  </a:lnTo>
                  <a:lnTo>
                    <a:pt x="1653" y="18"/>
                  </a:lnTo>
                  <a:lnTo>
                    <a:pt x="1757" y="28"/>
                  </a:lnTo>
                  <a:lnTo>
                    <a:pt x="1855" y="40"/>
                  </a:lnTo>
                  <a:lnTo>
                    <a:pt x="1946" y="52"/>
                  </a:lnTo>
                  <a:lnTo>
                    <a:pt x="2031" y="67"/>
                  </a:lnTo>
                  <a:lnTo>
                    <a:pt x="2108" y="83"/>
                  </a:lnTo>
                  <a:lnTo>
                    <a:pt x="2175" y="101"/>
                  </a:lnTo>
                  <a:lnTo>
                    <a:pt x="2236" y="119"/>
                  </a:lnTo>
                  <a:lnTo>
                    <a:pt x="2285" y="137"/>
                  </a:lnTo>
                  <a:lnTo>
                    <a:pt x="2324" y="159"/>
                  </a:lnTo>
                  <a:lnTo>
                    <a:pt x="2355" y="180"/>
                  </a:lnTo>
                  <a:lnTo>
                    <a:pt x="2367" y="192"/>
                  </a:lnTo>
                  <a:lnTo>
                    <a:pt x="2373" y="201"/>
                  </a:lnTo>
                  <a:lnTo>
                    <a:pt x="2376" y="214"/>
                  </a:lnTo>
                  <a:lnTo>
                    <a:pt x="2379" y="226"/>
                  </a:lnTo>
                  <a:lnTo>
                    <a:pt x="2379" y="2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3955" y="1993"/>
              <a:ext cx="88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 flipH="1">
              <a:off x="4424" y="2030"/>
              <a:ext cx="89" cy="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4409" y="2405"/>
              <a:ext cx="46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 flipH="1">
              <a:off x="3964" y="2408"/>
              <a:ext cx="52" cy="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 flipH="1">
              <a:off x="2792" y="2026"/>
              <a:ext cx="22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3085" y="2475"/>
              <a:ext cx="64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 flipH="1">
              <a:off x="2481" y="2502"/>
              <a:ext cx="64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2807" y="2536"/>
              <a:ext cx="25" cy="2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 flipH="1">
              <a:off x="1965" y="1959"/>
              <a:ext cx="177" cy="1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1801" y="2368"/>
              <a:ext cx="6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 flipH="1">
              <a:off x="1343" y="2310"/>
              <a:ext cx="92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 flipH="1" flipV="1">
              <a:off x="1374" y="1978"/>
              <a:ext cx="82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2695" y="1765"/>
              <a:ext cx="74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NSFNET backbone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1364" y="2142"/>
              <a:ext cx="775" cy="244"/>
            </a:xfrm>
            <a:custGeom>
              <a:avLst/>
              <a:gdLst>
                <a:gd name="T0" fmla="*/ 357 w 775"/>
                <a:gd name="T1" fmla="*/ 229 h 244"/>
                <a:gd name="T2" fmla="*/ 357 w 775"/>
                <a:gd name="T3" fmla="*/ 229 h 244"/>
                <a:gd name="T4" fmla="*/ 303 w 775"/>
                <a:gd name="T5" fmla="*/ 229 h 244"/>
                <a:gd name="T6" fmla="*/ 248 w 775"/>
                <a:gd name="T7" fmla="*/ 223 h 244"/>
                <a:gd name="T8" fmla="*/ 196 w 775"/>
                <a:gd name="T9" fmla="*/ 214 h 244"/>
                <a:gd name="T10" fmla="*/ 147 w 775"/>
                <a:gd name="T11" fmla="*/ 202 h 244"/>
                <a:gd name="T12" fmla="*/ 104 w 775"/>
                <a:gd name="T13" fmla="*/ 186 h 244"/>
                <a:gd name="T14" fmla="*/ 62 w 775"/>
                <a:gd name="T15" fmla="*/ 171 h 244"/>
                <a:gd name="T16" fmla="*/ 28 w 775"/>
                <a:gd name="T17" fmla="*/ 150 h 244"/>
                <a:gd name="T18" fmla="*/ 0 w 775"/>
                <a:gd name="T19" fmla="*/ 129 h 244"/>
                <a:gd name="T20" fmla="*/ 0 w 775"/>
                <a:gd name="T21" fmla="*/ 129 h 244"/>
                <a:gd name="T22" fmla="*/ 25 w 775"/>
                <a:gd name="T23" fmla="*/ 153 h 244"/>
                <a:gd name="T24" fmla="*/ 62 w 775"/>
                <a:gd name="T25" fmla="*/ 177 h 244"/>
                <a:gd name="T26" fmla="*/ 101 w 775"/>
                <a:gd name="T27" fmla="*/ 196 h 244"/>
                <a:gd name="T28" fmla="*/ 147 w 775"/>
                <a:gd name="T29" fmla="*/ 211 h 244"/>
                <a:gd name="T30" fmla="*/ 199 w 775"/>
                <a:gd name="T31" fmla="*/ 226 h 244"/>
                <a:gd name="T32" fmla="*/ 254 w 775"/>
                <a:gd name="T33" fmla="*/ 235 h 244"/>
                <a:gd name="T34" fmla="*/ 315 w 775"/>
                <a:gd name="T35" fmla="*/ 241 h 244"/>
                <a:gd name="T36" fmla="*/ 373 w 775"/>
                <a:gd name="T37" fmla="*/ 244 h 244"/>
                <a:gd name="T38" fmla="*/ 373 w 775"/>
                <a:gd name="T39" fmla="*/ 244 h 244"/>
                <a:gd name="T40" fmla="*/ 449 w 775"/>
                <a:gd name="T41" fmla="*/ 241 h 244"/>
                <a:gd name="T42" fmla="*/ 522 w 775"/>
                <a:gd name="T43" fmla="*/ 232 h 244"/>
                <a:gd name="T44" fmla="*/ 592 w 775"/>
                <a:gd name="T45" fmla="*/ 214 h 244"/>
                <a:gd name="T46" fmla="*/ 623 w 775"/>
                <a:gd name="T47" fmla="*/ 205 h 244"/>
                <a:gd name="T48" fmla="*/ 653 w 775"/>
                <a:gd name="T49" fmla="*/ 193 h 244"/>
                <a:gd name="T50" fmla="*/ 678 w 775"/>
                <a:gd name="T51" fmla="*/ 180 h 244"/>
                <a:gd name="T52" fmla="*/ 702 w 775"/>
                <a:gd name="T53" fmla="*/ 168 h 244"/>
                <a:gd name="T54" fmla="*/ 724 w 775"/>
                <a:gd name="T55" fmla="*/ 153 h 244"/>
                <a:gd name="T56" fmla="*/ 742 w 775"/>
                <a:gd name="T57" fmla="*/ 138 h 244"/>
                <a:gd name="T58" fmla="*/ 757 w 775"/>
                <a:gd name="T59" fmla="*/ 122 h 244"/>
                <a:gd name="T60" fmla="*/ 766 w 775"/>
                <a:gd name="T61" fmla="*/ 107 h 244"/>
                <a:gd name="T62" fmla="*/ 772 w 775"/>
                <a:gd name="T63" fmla="*/ 89 h 244"/>
                <a:gd name="T64" fmla="*/ 775 w 775"/>
                <a:gd name="T65" fmla="*/ 71 h 244"/>
                <a:gd name="T66" fmla="*/ 775 w 775"/>
                <a:gd name="T67" fmla="*/ 71 h 244"/>
                <a:gd name="T68" fmla="*/ 772 w 775"/>
                <a:gd name="T69" fmla="*/ 52 h 244"/>
                <a:gd name="T70" fmla="*/ 766 w 775"/>
                <a:gd name="T71" fmla="*/ 34 h 244"/>
                <a:gd name="T72" fmla="*/ 754 w 775"/>
                <a:gd name="T73" fmla="*/ 16 h 244"/>
                <a:gd name="T74" fmla="*/ 736 w 775"/>
                <a:gd name="T75" fmla="*/ 0 h 244"/>
                <a:gd name="T76" fmla="*/ 736 w 775"/>
                <a:gd name="T77" fmla="*/ 0 h 244"/>
                <a:gd name="T78" fmla="*/ 748 w 775"/>
                <a:gd name="T79" fmla="*/ 13 h 244"/>
                <a:gd name="T80" fmla="*/ 754 w 775"/>
                <a:gd name="T81" fmla="*/ 28 h 244"/>
                <a:gd name="T82" fmla="*/ 760 w 775"/>
                <a:gd name="T83" fmla="*/ 43 h 244"/>
                <a:gd name="T84" fmla="*/ 760 w 775"/>
                <a:gd name="T85" fmla="*/ 58 h 244"/>
                <a:gd name="T86" fmla="*/ 760 w 775"/>
                <a:gd name="T87" fmla="*/ 58 h 244"/>
                <a:gd name="T88" fmla="*/ 760 w 775"/>
                <a:gd name="T89" fmla="*/ 74 h 244"/>
                <a:gd name="T90" fmla="*/ 754 w 775"/>
                <a:gd name="T91" fmla="*/ 92 h 244"/>
                <a:gd name="T92" fmla="*/ 742 w 775"/>
                <a:gd name="T93" fmla="*/ 107 h 244"/>
                <a:gd name="T94" fmla="*/ 727 w 775"/>
                <a:gd name="T95" fmla="*/ 125 h 244"/>
                <a:gd name="T96" fmla="*/ 708 w 775"/>
                <a:gd name="T97" fmla="*/ 141 h 244"/>
                <a:gd name="T98" fmla="*/ 690 w 775"/>
                <a:gd name="T99" fmla="*/ 153 h 244"/>
                <a:gd name="T100" fmla="*/ 666 w 775"/>
                <a:gd name="T101" fmla="*/ 168 h 244"/>
                <a:gd name="T102" fmla="*/ 638 w 775"/>
                <a:gd name="T103" fmla="*/ 180 h 244"/>
                <a:gd name="T104" fmla="*/ 608 w 775"/>
                <a:gd name="T105" fmla="*/ 190 h 244"/>
                <a:gd name="T106" fmla="*/ 577 w 775"/>
                <a:gd name="T107" fmla="*/ 202 h 244"/>
                <a:gd name="T108" fmla="*/ 510 w 775"/>
                <a:gd name="T109" fmla="*/ 217 h 244"/>
                <a:gd name="T110" fmla="*/ 437 w 775"/>
                <a:gd name="T111" fmla="*/ 226 h 244"/>
                <a:gd name="T112" fmla="*/ 357 w 775"/>
                <a:gd name="T113" fmla="*/ 229 h 244"/>
                <a:gd name="T114" fmla="*/ 357 w 775"/>
                <a:gd name="T115" fmla="*/ 22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5" h="244">
                  <a:moveTo>
                    <a:pt x="357" y="229"/>
                  </a:moveTo>
                  <a:lnTo>
                    <a:pt x="357" y="229"/>
                  </a:lnTo>
                  <a:lnTo>
                    <a:pt x="303" y="229"/>
                  </a:lnTo>
                  <a:lnTo>
                    <a:pt x="248" y="223"/>
                  </a:lnTo>
                  <a:lnTo>
                    <a:pt x="196" y="214"/>
                  </a:lnTo>
                  <a:lnTo>
                    <a:pt x="147" y="202"/>
                  </a:lnTo>
                  <a:lnTo>
                    <a:pt x="104" y="186"/>
                  </a:lnTo>
                  <a:lnTo>
                    <a:pt x="62" y="171"/>
                  </a:lnTo>
                  <a:lnTo>
                    <a:pt x="28" y="150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25" y="153"/>
                  </a:lnTo>
                  <a:lnTo>
                    <a:pt x="62" y="177"/>
                  </a:lnTo>
                  <a:lnTo>
                    <a:pt x="101" y="196"/>
                  </a:lnTo>
                  <a:lnTo>
                    <a:pt x="147" y="211"/>
                  </a:lnTo>
                  <a:lnTo>
                    <a:pt x="199" y="226"/>
                  </a:lnTo>
                  <a:lnTo>
                    <a:pt x="254" y="235"/>
                  </a:lnTo>
                  <a:lnTo>
                    <a:pt x="315" y="241"/>
                  </a:lnTo>
                  <a:lnTo>
                    <a:pt x="373" y="244"/>
                  </a:lnTo>
                  <a:lnTo>
                    <a:pt x="373" y="244"/>
                  </a:lnTo>
                  <a:lnTo>
                    <a:pt x="449" y="241"/>
                  </a:lnTo>
                  <a:lnTo>
                    <a:pt x="522" y="232"/>
                  </a:lnTo>
                  <a:lnTo>
                    <a:pt x="592" y="214"/>
                  </a:lnTo>
                  <a:lnTo>
                    <a:pt x="623" y="205"/>
                  </a:lnTo>
                  <a:lnTo>
                    <a:pt x="653" y="193"/>
                  </a:lnTo>
                  <a:lnTo>
                    <a:pt x="678" y="180"/>
                  </a:lnTo>
                  <a:lnTo>
                    <a:pt x="702" y="168"/>
                  </a:lnTo>
                  <a:lnTo>
                    <a:pt x="724" y="153"/>
                  </a:lnTo>
                  <a:lnTo>
                    <a:pt x="742" y="138"/>
                  </a:lnTo>
                  <a:lnTo>
                    <a:pt x="757" y="122"/>
                  </a:lnTo>
                  <a:lnTo>
                    <a:pt x="766" y="107"/>
                  </a:lnTo>
                  <a:lnTo>
                    <a:pt x="772" y="89"/>
                  </a:lnTo>
                  <a:lnTo>
                    <a:pt x="775" y="71"/>
                  </a:lnTo>
                  <a:lnTo>
                    <a:pt x="775" y="71"/>
                  </a:lnTo>
                  <a:lnTo>
                    <a:pt x="772" y="52"/>
                  </a:lnTo>
                  <a:lnTo>
                    <a:pt x="766" y="34"/>
                  </a:lnTo>
                  <a:lnTo>
                    <a:pt x="754" y="16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748" y="13"/>
                  </a:lnTo>
                  <a:lnTo>
                    <a:pt x="754" y="28"/>
                  </a:lnTo>
                  <a:lnTo>
                    <a:pt x="760" y="43"/>
                  </a:lnTo>
                  <a:lnTo>
                    <a:pt x="760" y="58"/>
                  </a:lnTo>
                  <a:lnTo>
                    <a:pt x="760" y="58"/>
                  </a:lnTo>
                  <a:lnTo>
                    <a:pt x="760" y="74"/>
                  </a:lnTo>
                  <a:lnTo>
                    <a:pt x="754" y="92"/>
                  </a:lnTo>
                  <a:lnTo>
                    <a:pt x="742" y="107"/>
                  </a:lnTo>
                  <a:lnTo>
                    <a:pt x="727" y="125"/>
                  </a:lnTo>
                  <a:lnTo>
                    <a:pt x="708" y="141"/>
                  </a:lnTo>
                  <a:lnTo>
                    <a:pt x="690" y="153"/>
                  </a:lnTo>
                  <a:lnTo>
                    <a:pt x="666" y="168"/>
                  </a:lnTo>
                  <a:lnTo>
                    <a:pt x="638" y="180"/>
                  </a:lnTo>
                  <a:lnTo>
                    <a:pt x="608" y="190"/>
                  </a:lnTo>
                  <a:lnTo>
                    <a:pt x="577" y="202"/>
                  </a:lnTo>
                  <a:lnTo>
                    <a:pt x="510" y="217"/>
                  </a:lnTo>
                  <a:lnTo>
                    <a:pt x="437" y="226"/>
                  </a:lnTo>
                  <a:lnTo>
                    <a:pt x="357" y="229"/>
                  </a:lnTo>
                  <a:lnTo>
                    <a:pt x="357" y="229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1072" y="1792"/>
              <a:ext cx="472" cy="204"/>
            </a:xfrm>
            <a:custGeom>
              <a:avLst/>
              <a:gdLst>
                <a:gd name="T0" fmla="*/ 210 w 472"/>
                <a:gd name="T1" fmla="*/ 192 h 204"/>
                <a:gd name="T2" fmla="*/ 210 w 472"/>
                <a:gd name="T3" fmla="*/ 192 h 204"/>
                <a:gd name="T4" fmla="*/ 177 w 472"/>
                <a:gd name="T5" fmla="*/ 189 h 204"/>
                <a:gd name="T6" fmla="*/ 146 w 472"/>
                <a:gd name="T7" fmla="*/ 186 h 204"/>
                <a:gd name="T8" fmla="*/ 116 w 472"/>
                <a:gd name="T9" fmla="*/ 180 h 204"/>
                <a:gd name="T10" fmla="*/ 88 w 472"/>
                <a:gd name="T11" fmla="*/ 173 h 204"/>
                <a:gd name="T12" fmla="*/ 64 w 472"/>
                <a:gd name="T13" fmla="*/ 164 h 204"/>
                <a:gd name="T14" fmla="*/ 39 w 472"/>
                <a:gd name="T15" fmla="*/ 152 h 204"/>
                <a:gd name="T16" fmla="*/ 18 w 472"/>
                <a:gd name="T17" fmla="*/ 140 h 204"/>
                <a:gd name="T18" fmla="*/ 0 w 472"/>
                <a:gd name="T19" fmla="*/ 128 h 204"/>
                <a:gd name="T20" fmla="*/ 0 w 472"/>
                <a:gd name="T21" fmla="*/ 128 h 204"/>
                <a:gd name="T22" fmla="*/ 18 w 472"/>
                <a:gd name="T23" fmla="*/ 143 h 204"/>
                <a:gd name="T24" fmla="*/ 39 w 472"/>
                <a:gd name="T25" fmla="*/ 158 h 204"/>
                <a:gd name="T26" fmla="*/ 64 w 472"/>
                <a:gd name="T27" fmla="*/ 173 h 204"/>
                <a:gd name="T28" fmla="*/ 91 w 472"/>
                <a:gd name="T29" fmla="*/ 183 h 204"/>
                <a:gd name="T30" fmla="*/ 122 w 472"/>
                <a:gd name="T31" fmla="*/ 192 h 204"/>
                <a:gd name="T32" fmla="*/ 155 w 472"/>
                <a:gd name="T33" fmla="*/ 201 h 204"/>
                <a:gd name="T34" fmla="*/ 189 w 472"/>
                <a:gd name="T35" fmla="*/ 204 h 204"/>
                <a:gd name="T36" fmla="*/ 225 w 472"/>
                <a:gd name="T37" fmla="*/ 204 h 204"/>
                <a:gd name="T38" fmla="*/ 225 w 472"/>
                <a:gd name="T39" fmla="*/ 204 h 204"/>
                <a:gd name="T40" fmla="*/ 274 w 472"/>
                <a:gd name="T41" fmla="*/ 204 h 204"/>
                <a:gd name="T42" fmla="*/ 320 w 472"/>
                <a:gd name="T43" fmla="*/ 195 h 204"/>
                <a:gd name="T44" fmla="*/ 363 w 472"/>
                <a:gd name="T45" fmla="*/ 183 h 204"/>
                <a:gd name="T46" fmla="*/ 399 w 472"/>
                <a:gd name="T47" fmla="*/ 167 h 204"/>
                <a:gd name="T48" fmla="*/ 430 w 472"/>
                <a:gd name="T49" fmla="*/ 146 h 204"/>
                <a:gd name="T50" fmla="*/ 442 w 472"/>
                <a:gd name="T51" fmla="*/ 134 h 204"/>
                <a:gd name="T52" fmla="*/ 454 w 472"/>
                <a:gd name="T53" fmla="*/ 122 h 204"/>
                <a:gd name="T54" fmla="*/ 460 w 472"/>
                <a:gd name="T55" fmla="*/ 109 h 204"/>
                <a:gd name="T56" fmla="*/ 466 w 472"/>
                <a:gd name="T57" fmla="*/ 97 h 204"/>
                <a:gd name="T58" fmla="*/ 472 w 472"/>
                <a:gd name="T59" fmla="*/ 85 h 204"/>
                <a:gd name="T60" fmla="*/ 472 w 472"/>
                <a:gd name="T61" fmla="*/ 70 h 204"/>
                <a:gd name="T62" fmla="*/ 472 w 472"/>
                <a:gd name="T63" fmla="*/ 70 h 204"/>
                <a:gd name="T64" fmla="*/ 469 w 472"/>
                <a:gd name="T65" fmla="*/ 51 h 204"/>
                <a:gd name="T66" fmla="*/ 463 w 472"/>
                <a:gd name="T67" fmla="*/ 33 h 204"/>
                <a:gd name="T68" fmla="*/ 451 w 472"/>
                <a:gd name="T69" fmla="*/ 15 h 204"/>
                <a:gd name="T70" fmla="*/ 433 w 472"/>
                <a:gd name="T71" fmla="*/ 0 h 204"/>
                <a:gd name="T72" fmla="*/ 433 w 472"/>
                <a:gd name="T73" fmla="*/ 0 h 204"/>
                <a:gd name="T74" fmla="*/ 445 w 472"/>
                <a:gd name="T75" fmla="*/ 12 h 204"/>
                <a:gd name="T76" fmla="*/ 451 w 472"/>
                <a:gd name="T77" fmla="*/ 27 h 204"/>
                <a:gd name="T78" fmla="*/ 457 w 472"/>
                <a:gd name="T79" fmla="*/ 39 h 204"/>
                <a:gd name="T80" fmla="*/ 457 w 472"/>
                <a:gd name="T81" fmla="*/ 55 h 204"/>
                <a:gd name="T82" fmla="*/ 457 w 472"/>
                <a:gd name="T83" fmla="*/ 55 h 204"/>
                <a:gd name="T84" fmla="*/ 457 w 472"/>
                <a:gd name="T85" fmla="*/ 70 h 204"/>
                <a:gd name="T86" fmla="*/ 451 w 472"/>
                <a:gd name="T87" fmla="*/ 82 h 204"/>
                <a:gd name="T88" fmla="*/ 445 w 472"/>
                <a:gd name="T89" fmla="*/ 97 h 204"/>
                <a:gd name="T90" fmla="*/ 439 w 472"/>
                <a:gd name="T91" fmla="*/ 109 h 204"/>
                <a:gd name="T92" fmla="*/ 427 w 472"/>
                <a:gd name="T93" fmla="*/ 122 h 204"/>
                <a:gd name="T94" fmla="*/ 415 w 472"/>
                <a:gd name="T95" fmla="*/ 131 h 204"/>
                <a:gd name="T96" fmla="*/ 384 w 472"/>
                <a:gd name="T97" fmla="*/ 152 h 204"/>
                <a:gd name="T98" fmla="*/ 347 w 472"/>
                <a:gd name="T99" fmla="*/ 167 h 204"/>
                <a:gd name="T100" fmla="*/ 308 w 472"/>
                <a:gd name="T101" fmla="*/ 180 h 204"/>
                <a:gd name="T102" fmla="*/ 259 w 472"/>
                <a:gd name="T103" fmla="*/ 189 h 204"/>
                <a:gd name="T104" fmla="*/ 210 w 472"/>
                <a:gd name="T105" fmla="*/ 192 h 204"/>
                <a:gd name="T106" fmla="*/ 210 w 472"/>
                <a:gd name="T107" fmla="*/ 19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2" h="204">
                  <a:moveTo>
                    <a:pt x="210" y="192"/>
                  </a:moveTo>
                  <a:lnTo>
                    <a:pt x="210" y="192"/>
                  </a:lnTo>
                  <a:lnTo>
                    <a:pt x="177" y="189"/>
                  </a:lnTo>
                  <a:lnTo>
                    <a:pt x="146" y="186"/>
                  </a:lnTo>
                  <a:lnTo>
                    <a:pt x="116" y="180"/>
                  </a:lnTo>
                  <a:lnTo>
                    <a:pt x="88" y="173"/>
                  </a:lnTo>
                  <a:lnTo>
                    <a:pt x="64" y="164"/>
                  </a:lnTo>
                  <a:lnTo>
                    <a:pt x="39" y="152"/>
                  </a:lnTo>
                  <a:lnTo>
                    <a:pt x="18" y="140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18" y="143"/>
                  </a:lnTo>
                  <a:lnTo>
                    <a:pt x="39" y="158"/>
                  </a:lnTo>
                  <a:lnTo>
                    <a:pt x="64" y="173"/>
                  </a:lnTo>
                  <a:lnTo>
                    <a:pt x="91" y="183"/>
                  </a:lnTo>
                  <a:lnTo>
                    <a:pt x="122" y="192"/>
                  </a:lnTo>
                  <a:lnTo>
                    <a:pt x="155" y="201"/>
                  </a:lnTo>
                  <a:lnTo>
                    <a:pt x="189" y="204"/>
                  </a:lnTo>
                  <a:lnTo>
                    <a:pt x="225" y="204"/>
                  </a:lnTo>
                  <a:lnTo>
                    <a:pt x="225" y="204"/>
                  </a:lnTo>
                  <a:lnTo>
                    <a:pt x="274" y="204"/>
                  </a:lnTo>
                  <a:lnTo>
                    <a:pt x="320" y="195"/>
                  </a:lnTo>
                  <a:lnTo>
                    <a:pt x="363" y="183"/>
                  </a:lnTo>
                  <a:lnTo>
                    <a:pt x="399" y="167"/>
                  </a:lnTo>
                  <a:lnTo>
                    <a:pt x="430" y="146"/>
                  </a:lnTo>
                  <a:lnTo>
                    <a:pt x="442" y="134"/>
                  </a:lnTo>
                  <a:lnTo>
                    <a:pt x="454" y="122"/>
                  </a:lnTo>
                  <a:lnTo>
                    <a:pt x="460" y="109"/>
                  </a:lnTo>
                  <a:lnTo>
                    <a:pt x="466" y="97"/>
                  </a:lnTo>
                  <a:lnTo>
                    <a:pt x="472" y="85"/>
                  </a:lnTo>
                  <a:lnTo>
                    <a:pt x="472" y="70"/>
                  </a:lnTo>
                  <a:lnTo>
                    <a:pt x="472" y="70"/>
                  </a:lnTo>
                  <a:lnTo>
                    <a:pt x="469" y="51"/>
                  </a:lnTo>
                  <a:lnTo>
                    <a:pt x="463" y="33"/>
                  </a:lnTo>
                  <a:lnTo>
                    <a:pt x="451" y="15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45" y="12"/>
                  </a:lnTo>
                  <a:lnTo>
                    <a:pt x="451" y="27"/>
                  </a:lnTo>
                  <a:lnTo>
                    <a:pt x="457" y="39"/>
                  </a:lnTo>
                  <a:lnTo>
                    <a:pt x="457" y="55"/>
                  </a:lnTo>
                  <a:lnTo>
                    <a:pt x="457" y="55"/>
                  </a:lnTo>
                  <a:lnTo>
                    <a:pt x="457" y="70"/>
                  </a:lnTo>
                  <a:lnTo>
                    <a:pt x="451" y="82"/>
                  </a:lnTo>
                  <a:lnTo>
                    <a:pt x="445" y="97"/>
                  </a:lnTo>
                  <a:lnTo>
                    <a:pt x="439" y="109"/>
                  </a:lnTo>
                  <a:lnTo>
                    <a:pt x="427" y="122"/>
                  </a:lnTo>
                  <a:lnTo>
                    <a:pt x="415" y="131"/>
                  </a:lnTo>
                  <a:lnTo>
                    <a:pt x="384" y="152"/>
                  </a:lnTo>
                  <a:lnTo>
                    <a:pt x="347" y="167"/>
                  </a:lnTo>
                  <a:lnTo>
                    <a:pt x="308" y="180"/>
                  </a:lnTo>
                  <a:lnTo>
                    <a:pt x="259" y="189"/>
                  </a:lnTo>
                  <a:lnTo>
                    <a:pt x="210" y="192"/>
                  </a:lnTo>
                  <a:lnTo>
                    <a:pt x="210" y="19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1630" y="2521"/>
              <a:ext cx="473" cy="207"/>
            </a:xfrm>
            <a:custGeom>
              <a:avLst/>
              <a:gdLst>
                <a:gd name="T0" fmla="*/ 210 w 473"/>
                <a:gd name="T1" fmla="*/ 192 h 207"/>
                <a:gd name="T2" fmla="*/ 210 w 473"/>
                <a:gd name="T3" fmla="*/ 192 h 207"/>
                <a:gd name="T4" fmla="*/ 177 w 473"/>
                <a:gd name="T5" fmla="*/ 192 h 207"/>
                <a:gd name="T6" fmla="*/ 146 w 473"/>
                <a:gd name="T7" fmla="*/ 189 h 207"/>
                <a:gd name="T8" fmla="*/ 116 w 473"/>
                <a:gd name="T9" fmla="*/ 183 h 207"/>
                <a:gd name="T10" fmla="*/ 88 w 473"/>
                <a:gd name="T11" fmla="*/ 177 h 207"/>
                <a:gd name="T12" fmla="*/ 64 w 473"/>
                <a:gd name="T13" fmla="*/ 167 h 207"/>
                <a:gd name="T14" fmla="*/ 40 w 473"/>
                <a:gd name="T15" fmla="*/ 155 h 207"/>
                <a:gd name="T16" fmla="*/ 18 w 473"/>
                <a:gd name="T17" fmla="*/ 143 h 207"/>
                <a:gd name="T18" fmla="*/ 0 w 473"/>
                <a:gd name="T19" fmla="*/ 131 h 207"/>
                <a:gd name="T20" fmla="*/ 0 w 473"/>
                <a:gd name="T21" fmla="*/ 131 h 207"/>
                <a:gd name="T22" fmla="*/ 18 w 473"/>
                <a:gd name="T23" fmla="*/ 146 h 207"/>
                <a:gd name="T24" fmla="*/ 40 w 473"/>
                <a:gd name="T25" fmla="*/ 161 h 207"/>
                <a:gd name="T26" fmla="*/ 64 w 473"/>
                <a:gd name="T27" fmla="*/ 174 h 207"/>
                <a:gd name="T28" fmla="*/ 91 w 473"/>
                <a:gd name="T29" fmla="*/ 186 h 207"/>
                <a:gd name="T30" fmla="*/ 122 w 473"/>
                <a:gd name="T31" fmla="*/ 195 h 207"/>
                <a:gd name="T32" fmla="*/ 152 w 473"/>
                <a:gd name="T33" fmla="*/ 201 h 207"/>
                <a:gd name="T34" fmla="*/ 189 w 473"/>
                <a:gd name="T35" fmla="*/ 207 h 207"/>
                <a:gd name="T36" fmla="*/ 226 w 473"/>
                <a:gd name="T37" fmla="*/ 207 h 207"/>
                <a:gd name="T38" fmla="*/ 226 w 473"/>
                <a:gd name="T39" fmla="*/ 207 h 207"/>
                <a:gd name="T40" fmla="*/ 274 w 473"/>
                <a:gd name="T41" fmla="*/ 204 h 207"/>
                <a:gd name="T42" fmla="*/ 320 w 473"/>
                <a:gd name="T43" fmla="*/ 198 h 207"/>
                <a:gd name="T44" fmla="*/ 363 w 473"/>
                <a:gd name="T45" fmla="*/ 186 h 207"/>
                <a:gd name="T46" fmla="*/ 400 w 473"/>
                <a:gd name="T47" fmla="*/ 167 h 207"/>
                <a:gd name="T48" fmla="*/ 430 w 473"/>
                <a:gd name="T49" fmla="*/ 149 h 207"/>
                <a:gd name="T50" fmla="*/ 442 w 473"/>
                <a:gd name="T51" fmla="*/ 137 h 207"/>
                <a:gd name="T52" fmla="*/ 454 w 473"/>
                <a:gd name="T53" fmla="*/ 125 h 207"/>
                <a:gd name="T54" fmla="*/ 461 w 473"/>
                <a:gd name="T55" fmla="*/ 113 h 207"/>
                <a:gd name="T56" fmla="*/ 467 w 473"/>
                <a:gd name="T57" fmla="*/ 100 h 207"/>
                <a:gd name="T58" fmla="*/ 470 w 473"/>
                <a:gd name="T59" fmla="*/ 85 h 207"/>
                <a:gd name="T60" fmla="*/ 473 w 473"/>
                <a:gd name="T61" fmla="*/ 73 h 207"/>
                <a:gd name="T62" fmla="*/ 473 w 473"/>
                <a:gd name="T63" fmla="*/ 73 h 207"/>
                <a:gd name="T64" fmla="*/ 470 w 473"/>
                <a:gd name="T65" fmla="*/ 55 h 207"/>
                <a:gd name="T66" fmla="*/ 464 w 473"/>
                <a:gd name="T67" fmla="*/ 33 h 207"/>
                <a:gd name="T68" fmla="*/ 451 w 473"/>
                <a:gd name="T69" fmla="*/ 18 h 207"/>
                <a:gd name="T70" fmla="*/ 433 w 473"/>
                <a:gd name="T71" fmla="*/ 0 h 207"/>
                <a:gd name="T72" fmla="*/ 433 w 473"/>
                <a:gd name="T73" fmla="*/ 0 h 207"/>
                <a:gd name="T74" fmla="*/ 445 w 473"/>
                <a:gd name="T75" fmla="*/ 15 h 207"/>
                <a:gd name="T76" fmla="*/ 451 w 473"/>
                <a:gd name="T77" fmla="*/ 27 h 207"/>
                <a:gd name="T78" fmla="*/ 458 w 473"/>
                <a:gd name="T79" fmla="*/ 42 h 207"/>
                <a:gd name="T80" fmla="*/ 458 w 473"/>
                <a:gd name="T81" fmla="*/ 58 h 207"/>
                <a:gd name="T82" fmla="*/ 458 w 473"/>
                <a:gd name="T83" fmla="*/ 58 h 207"/>
                <a:gd name="T84" fmla="*/ 458 w 473"/>
                <a:gd name="T85" fmla="*/ 73 h 207"/>
                <a:gd name="T86" fmla="*/ 451 w 473"/>
                <a:gd name="T87" fmla="*/ 85 h 207"/>
                <a:gd name="T88" fmla="*/ 445 w 473"/>
                <a:gd name="T89" fmla="*/ 97 h 207"/>
                <a:gd name="T90" fmla="*/ 439 w 473"/>
                <a:gd name="T91" fmla="*/ 109 h 207"/>
                <a:gd name="T92" fmla="*/ 427 w 473"/>
                <a:gd name="T93" fmla="*/ 122 h 207"/>
                <a:gd name="T94" fmla="*/ 415 w 473"/>
                <a:gd name="T95" fmla="*/ 134 h 207"/>
                <a:gd name="T96" fmla="*/ 384 w 473"/>
                <a:gd name="T97" fmla="*/ 152 h 207"/>
                <a:gd name="T98" fmla="*/ 348 w 473"/>
                <a:gd name="T99" fmla="*/ 170 h 207"/>
                <a:gd name="T100" fmla="*/ 308 w 473"/>
                <a:gd name="T101" fmla="*/ 183 h 207"/>
                <a:gd name="T102" fmla="*/ 259 w 473"/>
                <a:gd name="T103" fmla="*/ 192 h 207"/>
                <a:gd name="T104" fmla="*/ 210 w 473"/>
                <a:gd name="T105" fmla="*/ 192 h 207"/>
                <a:gd name="T106" fmla="*/ 210 w 473"/>
                <a:gd name="T107" fmla="*/ 19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3" h="207">
                  <a:moveTo>
                    <a:pt x="210" y="192"/>
                  </a:moveTo>
                  <a:lnTo>
                    <a:pt x="210" y="192"/>
                  </a:lnTo>
                  <a:lnTo>
                    <a:pt x="177" y="192"/>
                  </a:lnTo>
                  <a:lnTo>
                    <a:pt x="146" y="189"/>
                  </a:lnTo>
                  <a:lnTo>
                    <a:pt x="116" y="183"/>
                  </a:lnTo>
                  <a:lnTo>
                    <a:pt x="88" y="177"/>
                  </a:lnTo>
                  <a:lnTo>
                    <a:pt x="64" y="167"/>
                  </a:lnTo>
                  <a:lnTo>
                    <a:pt x="40" y="155"/>
                  </a:lnTo>
                  <a:lnTo>
                    <a:pt x="18" y="143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8" y="146"/>
                  </a:lnTo>
                  <a:lnTo>
                    <a:pt x="40" y="161"/>
                  </a:lnTo>
                  <a:lnTo>
                    <a:pt x="64" y="174"/>
                  </a:lnTo>
                  <a:lnTo>
                    <a:pt x="91" y="186"/>
                  </a:lnTo>
                  <a:lnTo>
                    <a:pt x="122" y="195"/>
                  </a:lnTo>
                  <a:lnTo>
                    <a:pt x="152" y="201"/>
                  </a:lnTo>
                  <a:lnTo>
                    <a:pt x="189" y="207"/>
                  </a:lnTo>
                  <a:lnTo>
                    <a:pt x="226" y="207"/>
                  </a:lnTo>
                  <a:lnTo>
                    <a:pt x="226" y="207"/>
                  </a:lnTo>
                  <a:lnTo>
                    <a:pt x="274" y="204"/>
                  </a:lnTo>
                  <a:lnTo>
                    <a:pt x="320" y="198"/>
                  </a:lnTo>
                  <a:lnTo>
                    <a:pt x="363" y="186"/>
                  </a:lnTo>
                  <a:lnTo>
                    <a:pt x="400" y="167"/>
                  </a:lnTo>
                  <a:lnTo>
                    <a:pt x="430" y="149"/>
                  </a:lnTo>
                  <a:lnTo>
                    <a:pt x="442" y="137"/>
                  </a:lnTo>
                  <a:lnTo>
                    <a:pt x="454" y="125"/>
                  </a:lnTo>
                  <a:lnTo>
                    <a:pt x="461" y="113"/>
                  </a:lnTo>
                  <a:lnTo>
                    <a:pt x="467" y="100"/>
                  </a:lnTo>
                  <a:lnTo>
                    <a:pt x="470" y="85"/>
                  </a:lnTo>
                  <a:lnTo>
                    <a:pt x="473" y="73"/>
                  </a:lnTo>
                  <a:lnTo>
                    <a:pt x="473" y="73"/>
                  </a:lnTo>
                  <a:lnTo>
                    <a:pt x="470" y="55"/>
                  </a:lnTo>
                  <a:lnTo>
                    <a:pt x="464" y="33"/>
                  </a:lnTo>
                  <a:lnTo>
                    <a:pt x="451" y="18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45" y="15"/>
                  </a:lnTo>
                  <a:lnTo>
                    <a:pt x="451" y="27"/>
                  </a:lnTo>
                  <a:lnTo>
                    <a:pt x="458" y="42"/>
                  </a:lnTo>
                  <a:lnTo>
                    <a:pt x="458" y="58"/>
                  </a:lnTo>
                  <a:lnTo>
                    <a:pt x="458" y="58"/>
                  </a:lnTo>
                  <a:lnTo>
                    <a:pt x="458" y="73"/>
                  </a:lnTo>
                  <a:lnTo>
                    <a:pt x="451" y="85"/>
                  </a:lnTo>
                  <a:lnTo>
                    <a:pt x="445" y="97"/>
                  </a:lnTo>
                  <a:lnTo>
                    <a:pt x="439" y="109"/>
                  </a:lnTo>
                  <a:lnTo>
                    <a:pt x="427" y="122"/>
                  </a:lnTo>
                  <a:lnTo>
                    <a:pt x="415" y="134"/>
                  </a:lnTo>
                  <a:lnTo>
                    <a:pt x="384" y="152"/>
                  </a:lnTo>
                  <a:lnTo>
                    <a:pt x="348" y="170"/>
                  </a:lnTo>
                  <a:lnTo>
                    <a:pt x="308" y="183"/>
                  </a:lnTo>
                  <a:lnTo>
                    <a:pt x="259" y="192"/>
                  </a:lnTo>
                  <a:lnTo>
                    <a:pt x="210" y="192"/>
                  </a:lnTo>
                  <a:lnTo>
                    <a:pt x="210" y="19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1023" y="2447"/>
              <a:ext cx="473" cy="208"/>
            </a:xfrm>
            <a:custGeom>
              <a:avLst/>
              <a:gdLst>
                <a:gd name="T0" fmla="*/ 433 w 473"/>
                <a:gd name="T1" fmla="*/ 0 h 208"/>
                <a:gd name="T2" fmla="*/ 433 w 473"/>
                <a:gd name="T3" fmla="*/ 0 h 208"/>
                <a:gd name="T4" fmla="*/ 442 w 473"/>
                <a:gd name="T5" fmla="*/ 13 h 208"/>
                <a:gd name="T6" fmla="*/ 451 w 473"/>
                <a:gd name="T7" fmla="*/ 28 h 208"/>
                <a:gd name="T8" fmla="*/ 454 w 473"/>
                <a:gd name="T9" fmla="*/ 40 h 208"/>
                <a:gd name="T10" fmla="*/ 457 w 473"/>
                <a:gd name="T11" fmla="*/ 55 h 208"/>
                <a:gd name="T12" fmla="*/ 457 w 473"/>
                <a:gd name="T13" fmla="*/ 55 h 208"/>
                <a:gd name="T14" fmla="*/ 454 w 473"/>
                <a:gd name="T15" fmla="*/ 71 h 208"/>
                <a:gd name="T16" fmla="*/ 451 w 473"/>
                <a:gd name="T17" fmla="*/ 83 h 208"/>
                <a:gd name="T18" fmla="*/ 445 w 473"/>
                <a:gd name="T19" fmla="*/ 98 h 208"/>
                <a:gd name="T20" fmla="*/ 439 w 473"/>
                <a:gd name="T21" fmla="*/ 110 h 208"/>
                <a:gd name="T22" fmla="*/ 427 w 473"/>
                <a:gd name="T23" fmla="*/ 122 h 208"/>
                <a:gd name="T24" fmla="*/ 415 w 473"/>
                <a:gd name="T25" fmla="*/ 132 h 208"/>
                <a:gd name="T26" fmla="*/ 384 w 473"/>
                <a:gd name="T27" fmla="*/ 153 h 208"/>
                <a:gd name="T28" fmla="*/ 348 w 473"/>
                <a:gd name="T29" fmla="*/ 168 h 208"/>
                <a:gd name="T30" fmla="*/ 305 w 473"/>
                <a:gd name="T31" fmla="*/ 180 h 208"/>
                <a:gd name="T32" fmla="*/ 259 w 473"/>
                <a:gd name="T33" fmla="*/ 190 h 208"/>
                <a:gd name="T34" fmla="*/ 210 w 473"/>
                <a:gd name="T35" fmla="*/ 193 h 208"/>
                <a:gd name="T36" fmla="*/ 210 w 473"/>
                <a:gd name="T37" fmla="*/ 193 h 208"/>
                <a:gd name="T38" fmla="*/ 177 w 473"/>
                <a:gd name="T39" fmla="*/ 190 h 208"/>
                <a:gd name="T40" fmla="*/ 146 w 473"/>
                <a:gd name="T41" fmla="*/ 187 h 208"/>
                <a:gd name="T42" fmla="*/ 116 w 473"/>
                <a:gd name="T43" fmla="*/ 180 h 208"/>
                <a:gd name="T44" fmla="*/ 88 w 473"/>
                <a:gd name="T45" fmla="*/ 174 h 208"/>
                <a:gd name="T46" fmla="*/ 64 w 473"/>
                <a:gd name="T47" fmla="*/ 165 h 208"/>
                <a:gd name="T48" fmla="*/ 39 w 473"/>
                <a:gd name="T49" fmla="*/ 156 h 208"/>
                <a:gd name="T50" fmla="*/ 18 w 473"/>
                <a:gd name="T51" fmla="*/ 144 h 208"/>
                <a:gd name="T52" fmla="*/ 0 w 473"/>
                <a:gd name="T53" fmla="*/ 129 h 208"/>
                <a:gd name="T54" fmla="*/ 0 w 473"/>
                <a:gd name="T55" fmla="*/ 129 h 208"/>
                <a:gd name="T56" fmla="*/ 18 w 473"/>
                <a:gd name="T57" fmla="*/ 144 h 208"/>
                <a:gd name="T58" fmla="*/ 39 w 473"/>
                <a:gd name="T59" fmla="*/ 159 h 208"/>
                <a:gd name="T60" fmla="*/ 64 w 473"/>
                <a:gd name="T61" fmla="*/ 174 h 208"/>
                <a:gd name="T62" fmla="*/ 91 w 473"/>
                <a:gd name="T63" fmla="*/ 183 h 208"/>
                <a:gd name="T64" fmla="*/ 122 w 473"/>
                <a:gd name="T65" fmla="*/ 193 h 208"/>
                <a:gd name="T66" fmla="*/ 152 w 473"/>
                <a:gd name="T67" fmla="*/ 202 h 208"/>
                <a:gd name="T68" fmla="*/ 189 w 473"/>
                <a:gd name="T69" fmla="*/ 205 h 208"/>
                <a:gd name="T70" fmla="*/ 226 w 473"/>
                <a:gd name="T71" fmla="*/ 208 h 208"/>
                <a:gd name="T72" fmla="*/ 226 w 473"/>
                <a:gd name="T73" fmla="*/ 208 h 208"/>
                <a:gd name="T74" fmla="*/ 274 w 473"/>
                <a:gd name="T75" fmla="*/ 205 h 208"/>
                <a:gd name="T76" fmla="*/ 320 w 473"/>
                <a:gd name="T77" fmla="*/ 196 h 208"/>
                <a:gd name="T78" fmla="*/ 363 w 473"/>
                <a:gd name="T79" fmla="*/ 183 h 208"/>
                <a:gd name="T80" fmla="*/ 399 w 473"/>
                <a:gd name="T81" fmla="*/ 168 h 208"/>
                <a:gd name="T82" fmla="*/ 430 w 473"/>
                <a:gd name="T83" fmla="*/ 147 h 208"/>
                <a:gd name="T84" fmla="*/ 442 w 473"/>
                <a:gd name="T85" fmla="*/ 135 h 208"/>
                <a:gd name="T86" fmla="*/ 451 w 473"/>
                <a:gd name="T87" fmla="*/ 126 h 208"/>
                <a:gd name="T88" fmla="*/ 460 w 473"/>
                <a:gd name="T89" fmla="*/ 110 h 208"/>
                <a:gd name="T90" fmla="*/ 467 w 473"/>
                <a:gd name="T91" fmla="*/ 98 h 208"/>
                <a:gd name="T92" fmla="*/ 470 w 473"/>
                <a:gd name="T93" fmla="*/ 86 h 208"/>
                <a:gd name="T94" fmla="*/ 473 w 473"/>
                <a:gd name="T95" fmla="*/ 71 h 208"/>
                <a:gd name="T96" fmla="*/ 473 w 473"/>
                <a:gd name="T97" fmla="*/ 71 h 208"/>
                <a:gd name="T98" fmla="*/ 470 w 473"/>
                <a:gd name="T99" fmla="*/ 52 h 208"/>
                <a:gd name="T100" fmla="*/ 460 w 473"/>
                <a:gd name="T101" fmla="*/ 34 h 208"/>
                <a:gd name="T102" fmla="*/ 448 w 473"/>
                <a:gd name="T103" fmla="*/ 16 h 208"/>
                <a:gd name="T104" fmla="*/ 433 w 473"/>
                <a:gd name="T105" fmla="*/ 0 h 208"/>
                <a:gd name="T106" fmla="*/ 433 w 473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3" h="208">
                  <a:moveTo>
                    <a:pt x="433" y="0"/>
                  </a:moveTo>
                  <a:lnTo>
                    <a:pt x="433" y="0"/>
                  </a:lnTo>
                  <a:lnTo>
                    <a:pt x="442" y="13"/>
                  </a:lnTo>
                  <a:lnTo>
                    <a:pt x="451" y="28"/>
                  </a:lnTo>
                  <a:lnTo>
                    <a:pt x="454" y="40"/>
                  </a:lnTo>
                  <a:lnTo>
                    <a:pt x="457" y="55"/>
                  </a:lnTo>
                  <a:lnTo>
                    <a:pt x="457" y="55"/>
                  </a:lnTo>
                  <a:lnTo>
                    <a:pt x="454" y="71"/>
                  </a:lnTo>
                  <a:lnTo>
                    <a:pt x="451" y="83"/>
                  </a:lnTo>
                  <a:lnTo>
                    <a:pt x="445" y="98"/>
                  </a:lnTo>
                  <a:lnTo>
                    <a:pt x="439" y="110"/>
                  </a:lnTo>
                  <a:lnTo>
                    <a:pt x="427" y="122"/>
                  </a:lnTo>
                  <a:lnTo>
                    <a:pt x="415" y="132"/>
                  </a:lnTo>
                  <a:lnTo>
                    <a:pt x="384" y="153"/>
                  </a:lnTo>
                  <a:lnTo>
                    <a:pt x="348" y="168"/>
                  </a:lnTo>
                  <a:lnTo>
                    <a:pt x="305" y="180"/>
                  </a:lnTo>
                  <a:lnTo>
                    <a:pt x="259" y="190"/>
                  </a:lnTo>
                  <a:lnTo>
                    <a:pt x="210" y="193"/>
                  </a:lnTo>
                  <a:lnTo>
                    <a:pt x="210" y="193"/>
                  </a:lnTo>
                  <a:lnTo>
                    <a:pt x="177" y="190"/>
                  </a:lnTo>
                  <a:lnTo>
                    <a:pt x="146" y="187"/>
                  </a:lnTo>
                  <a:lnTo>
                    <a:pt x="116" y="180"/>
                  </a:lnTo>
                  <a:lnTo>
                    <a:pt x="88" y="174"/>
                  </a:lnTo>
                  <a:lnTo>
                    <a:pt x="64" y="165"/>
                  </a:lnTo>
                  <a:lnTo>
                    <a:pt x="39" y="156"/>
                  </a:lnTo>
                  <a:lnTo>
                    <a:pt x="18" y="144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8" y="144"/>
                  </a:lnTo>
                  <a:lnTo>
                    <a:pt x="39" y="159"/>
                  </a:lnTo>
                  <a:lnTo>
                    <a:pt x="64" y="174"/>
                  </a:lnTo>
                  <a:lnTo>
                    <a:pt x="91" y="183"/>
                  </a:lnTo>
                  <a:lnTo>
                    <a:pt x="122" y="193"/>
                  </a:lnTo>
                  <a:lnTo>
                    <a:pt x="152" y="202"/>
                  </a:lnTo>
                  <a:lnTo>
                    <a:pt x="189" y="205"/>
                  </a:lnTo>
                  <a:lnTo>
                    <a:pt x="226" y="208"/>
                  </a:lnTo>
                  <a:lnTo>
                    <a:pt x="226" y="208"/>
                  </a:lnTo>
                  <a:lnTo>
                    <a:pt x="274" y="205"/>
                  </a:lnTo>
                  <a:lnTo>
                    <a:pt x="320" y="196"/>
                  </a:lnTo>
                  <a:lnTo>
                    <a:pt x="363" y="183"/>
                  </a:lnTo>
                  <a:lnTo>
                    <a:pt x="399" y="168"/>
                  </a:lnTo>
                  <a:lnTo>
                    <a:pt x="430" y="147"/>
                  </a:lnTo>
                  <a:lnTo>
                    <a:pt x="442" y="135"/>
                  </a:lnTo>
                  <a:lnTo>
                    <a:pt x="451" y="126"/>
                  </a:lnTo>
                  <a:lnTo>
                    <a:pt x="460" y="110"/>
                  </a:lnTo>
                  <a:lnTo>
                    <a:pt x="467" y="98"/>
                  </a:lnTo>
                  <a:lnTo>
                    <a:pt x="470" y="86"/>
                  </a:lnTo>
                  <a:lnTo>
                    <a:pt x="473" y="71"/>
                  </a:lnTo>
                  <a:lnTo>
                    <a:pt x="473" y="71"/>
                  </a:lnTo>
                  <a:lnTo>
                    <a:pt x="470" y="52"/>
                  </a:lnTo>
                  <a:lnTo>
                    <a:pt x="460" y="34"/>
                  </a:lnTo>
                  <a:lnTo>
                    <a:pt x="448" y="16"/>
                  </a:lnTo>
                  <a:lnTo>
                    <a:pt x="433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1325" y="2023"/>
              <a:ext cx="799" cy="348"/>
            </a:xfrm>
            <a:custGeom>
              <a:avLst/>
              <a:gdLst>
                <a:gd name="T0" fmla="*/ 759 w 799"/>
                <a:gd name="T1" fmla="*/ 101 h 348"/>
                <a:gd name="T2" fmla="*/ 759 w 799"/>
                <a:gd name="T3" fmla="*/ 101 h 348"/>
                <a:gd name="T4" fmla="*/ 732 w 799"/>
                <a:gd name="T5" fmla="*/ 80 h 348"/>
                <a:gd name="T6" fmla="*/ 698 w 799"/>
                <a:gd name="T7" fmla="*/ 61 h 348"/>
                <a:gd name="T8" fmla="*/ 656 w 799"/>
                <a:gd name="T9" fmla="*/ 43 h 348"/>
                <a:gd name="T10" fmla="*/ 613 w 799"/>
                <a:gd name="T11" fmla="*/ 28 h 348"/>
                <a:gd name="T12" fmla="*/ 564 w 799"/>
                <a:gd name="T13" fmla="*/ 19 h 348"/>
                <a:gd name="T14" fmla="*/ 512 w 799"/>
                <a:gd name="T15" fmla="*/ 10 h 348"/>
                <a:gd name="T16" fmla="*/ 457 w 799"/>
                <a:gd name="T17" fmla="*/ 3 h 348"/>
                <a:gd name="T18" fmla="*/ 403 w 799"/>
                <a:gd name="T19" fmla="*/ 0 h 348"/>
                <a:gd name="T20" fmla="*/ 403 w 799"/>
                <a:gd name="T21" fmla="*/ 0 h 348"/>
                <a:gd name="T22" fmla="*/ 323 w 799"/>
                <a:gd name="T23" fmla="*/ 7 h 348"/>
                <a:gd name="T24" fmla="*/ 250 w 799"/>
                <a:gd name="T25" fmla="*/ 16 h 348"/>
                <a:gd name="T26" fmla="*/ 183 w 799"/>
                <a:gd name="T27" fmla="*/ 31 h 348"/>
                <a:gd name="T28" fmla="*/ 152 w 799"/>
                <a:gd name="T29" fmla="*/ 40 h 348"/>
                <a:gd name="T30" fmla="*/ 122 w 799"/>
                <a:gd name="T31" fmla="*/ 52 h 348"/>
                <a:gd name="T32" fmla="*/ 94 w 799"/>
                <a:gd name="T33" fmla="*/ 65 h 348"/>
                <a:gd name="T34" fmla="*/ 73 w 799"/>
                <a:gd name="T35" fmla="*/ 77 h 348"/>
                <a:gd name="T36" fmla="*/ 52 w 799"/>
                <a:gd name="T37" fmla="*/ 92 h 348"/>
                <a:gd name="T38" fmla="*/ 33 w 799"/>
                <a:gd name="T39" fmla="*/ 107 h 348"/>
                <a:gd name="T40" fmla="*/ 18 w 799"/>
                <a:gd name="T41" fmla="*/ 122 h 348"/>
                <a:gd name="T42" fmla="*/ 9 w 799"/>
                <a:gd name="T43" fmla="*/ 141 h 348"/>
                <a:gd name="T44" fmla="*/ 0 w 799"/>
                <a:gd name="T45" fmla="*/ 156 h 348"/>
                <a:gd name="T46" fmla="*/ 0 w 799"/>
                <a:gd name="T47" fmla="*/ 174 h 348"/>
                <a:gd name="T48" fmla="*/ 0 w 799"/>
                <a:gd name="T49" fmla="*/ 174 h 348"/>
                <a:gd name="T50" fmla="*/ 0 w 799"/>
                <a:gd name="T51" fmla="*/ 190 h 348"/>
                <a:gd name="T52" fmla="*/ 6 w 799"/>
                <a:gd name="T53" fmla="*/ 205 h 348"/>
                <a:gd name="T54" fmla="*/ 12 w 799"/>
                <a:gd name="T55" fmla="*/ 217 h 348"/>
                <a:gd name="T56" fmla="*/ 24 w 799"/>
                <a:gd name="T57" fmla="*/ 232 h 348"/>
                <a:gd name="T58" fmla="*/ 24 w 799"/>
                <a:gd name="T59" fmla="*/ 232 h 348"/>
                <a:gd name="T60" fmla="*/ 36 w 799"/>
                <a:gd name="T61" fmla="*/ 244 h 348"/>
                <a:gd name="T62" fmla="*/ 49 w 799"/>
                <a:gd name="T63" fmla="*/ 257 h 348"/>
                <a:gd name="T64" fmla="*/ 85 w 799"/>
                <a:gd name="T65" fmla="*/ 278 h 348"/>
                <a:gd name="T66" fmla="*/ 125 w 799"/>
                <a:gd name="T67" fmla="*/ 296 h 348"/>
                <a:gd name="T68" fmla="*/ 174 w 799"/>
                <a:gd name="T69" fmla="*/ 315 h 348"/>
                <a:gd name="T70" fmla="*/ 226 w 799"/>
                <a:gd name="T71" fmla="*/ 327 h 348"/>
                <a:gd name="T72" fmla="*/ 280 w 799"/>
                <a:gd name="T73" fmla="*/ 339 h 348"/>
                <a:gd name="T74" fmla="*/ 342 w 799"/>
                <a:gd name="T75" fmla="*/ 345 h 348"/>
                <a:gd name="T76" fmla="*/ 403 w 799"/>
                <a:gd name="T77" fmla="*/ 348 h 348"/>
                <a:gd name="T78" fmla="*/ 403 w 799"/>
                <a:gd name="T79" fmla="*/ 348 h 348"/>
                <a:gd name="T80" fmla="*/ 479 w 799"/>
                <a:gd name="T81" fmla="*/ 342 h 348"/>
                <a:gd name="T82" fmla="*/ 549 w 799"/>
                <a:gd name="T83" fmla="*/ 333 h 348"/>
                <a:gd name="T84" fmla="*/ 619 w 799"/>
                <a:gd name="T85" fmla="*/ 318 h 348"/>
                <a:gd name="T86" fmla="*/ 650 w 799"/>
                <a:gd name="T87" fmla="*/ 309 h 348"/>
                <a:gd name="T88" fmla="*/ 677 w 799"/>
                <a:gd name="T89" fmla="*/ 296 h 348"/>
                <a:gd name="T90" fmla="*/ 705 w 799"/>
                <a:gd name="T91" fmla="*/ 284 h 348"/>
                <a:gd name="T92" fmla="*/ 729 w 799"/>
                <a:gd name="T93" fmla="*/ 272 h 348"/>
                <a:gd name="T94" fmla="*/ 747 w 799"/>
                <a:gd name="T95" fmla="*/ 257 h 348"/>
                <a:gd name="T96" fmla="*/ 766 w 799"/>
                <a:gd name="T97" fmla="*/ 241 h 348"/>
                <a:gd name="T98" fmla="*/ 781 w 799"/>
                <a:gd name="T99" fmla="*/ 226 h 348"/>
                <a:gd name="T100" fmla="*/ 790 w 799"/>
                <a:gd name="T101" fmla="*/ 208 h 348"/>
                <a:gd name="T102" fmla="*/ 796 w 799"/>
                <a:gd name="T103" fmla="*/ 193 h 348"/>
                <a:gd name="T104" fmla="*/ 799 w 799"/>
                <a:gd name="T105" fmla="*/ 174 h 348"/>
                <a:gd name="T106" fmla="*/ 799 w 799"/>
                <a:gd name="T107" fmla="*/ 174 h 348"/>
                <a:gd name="T108" fmla="*/ 796 w 799"/>
                <a:gd name="T109" fmla="*/ 156 h 348"/>
                <a:gd name="T110" fmla="*/ 790 w 799"/>
                <a:gd name="T111" fmla="*/ 138 h 348"/>
                <a:gd name="T112" fmla="*/ 778 w 799"/>
                <a:gd name="T113" fmla="*/ 119 h 348"/>
                <a:gd name="T114" fmla="*/ 759 w 799"/>
                <a:gd name="T115" fmla="*/ 101 h 348"/>
                <a:gd name="T116" fmla="*/ 759 w 799"/>
                <a:gd name="T117" fmla="*/ 10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9" h="348">
                  <a:moveTo>
                    <a:pt x="759" y="101"/>
                  </a:moveTo>
                  <a:lnTo>
                    <a:pt x="759" y="101"/>
                  </a:lnTo>
                  <a:lnTo>
                    <a:pt x="732" y="80"/>
                  </a:lnTo>
                  <a:lnTo>
                    <a:pt x="698" y="61"/>
                  </a:lnTo>
                  <a:lnTo>
                    <a:pt x="656" y="43"/>
                  </a:lnTo>
                  <a:lnTo>
                    <a:pt x="613" y="28"/>
                  </a:lnTo>
                  <a:lnTo>
                    <a:pt x="564" y="19"/>
                  </a:lnTo>
                  <a:lnTo>
                    <a:pt x="512" y="10"/>
                  </a:lnTo>
                  <a:lnTo>
                    <a:pt x="457" y="3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323" y="7"/>
                  </a:lnTo>
                  <a:lnTo>
                    <a:pt x="250" y="16"/>
                  </a:lnTo>
                  <a:lnTo>
                    <a:pt x="183" y="31"/>
                  </a:lnTo>
                  <a:lnTo>
                    <a:pt x="152" y="40"/>
                  </a:lnTo>
                  <a:lnTo>
                    <a:pt x="122" y="52"/>
                  </a:lnTo>
                  <a:lnTo>
                    <a:pt x="94" y="65"/>
                  </a:lnTo>
                  <a:lnTo>
                    <a:pt x="73" y="77"/>
                  </a:lnTo>
                  <a:lnTo>
                    <a:pt x="52" y="92"/>
                  </a:lnTo>
                  <a:lnTo>
                    <a:pt x="33" y="107"/>
                  </a:lnTo>
                  <a:lnTo>
                    <a:pt x="18" y="122"/>
                  </a:lnTo>
                  <a:lnTo>
                    <a:pt x="9" y="141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6" y="205"/>
                  </a:lnTo>
                  <a:lnTo>
                    <a:pt x="12" y="217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36" y="244"/>
                  </a:lnTo>
                  <a:lnTo>
                    <a:pt x="49" y="257"/>
                  </a:lnTo>
                  <a:lnTo>
                    <a:pt x="85" y="278"/>
                  </a:lnTo>
                  <a:lnTo>
                    <a:pt x="125" y="296"/>
                  </a:lnTo>
                  <a:lnTo>
                    <a:pt x="174" y="315"/>
                  </a:lnTo>
                  <a:lnTo>
                    <a:pt x="226" y="327"/>
                  </a:lnTo>
                  <a:lnTo>
                    <a:pt x="280" y="339"/>
                  </a:lnTo>
                  <a:lnTo>
                    <a:pt x="342" y="345"/>
                  </a:lnTo>
                  <a:lnTo>
                    <a:pt x="403" y="348"/>
                  </a:lnTo>
                  <a:lnTo>
                    <a:pt x="403" y="348"/>
                  </a:lnTo>
                  <a:lnTo>
                    <a:pt x="479" y="342"/>
                  </a:lnTo>
                  <a:lnTo>
                    <a:pt x="549" y="333"/>
                  </a:lnTo>
                  <a:lnTo>
                    <a:pt x="619" y="318"/>
                  </a:lnTo>
                  <a:lnTo>
                    <a:pt x="650" y="309"/>
                  </a:lnTo>
                  <a:lnTo>
                    <a:pt x="677" y="296"/>
                  </a:lnTo>
                  <a:lnTo>
                    <a:pt x="705" y="284"/>
                  </a:lnTo>
                  <a:lnTo>
                    <a:pt x="729" y="272"/>
                  </a:lnTo>
                  <a:lnTo>
                    <a:pt x="747" y="257"/>
                  </a:lnTo>
                  <a:lnTo>
                    <a:pt x="766" y="241"/>
                  </a:lnTo>
                  <a:lnTo>
                    <a:pt x="781" y="226"/>
                  </a:lnTo>
                  <a:lnTo>
                    <a:pt x="790" y="208"/>
                  </a:lnTo>
                  <a:lnTo>
                    <a:pt x="796" y="193"/>
                  </a:lnTo>
                  <a:lnTo>
                    <a:pt x="799" y="174"/>
                  </a:lnTo>
                  <a:lnTo>
                    <a:pt x="799" y="174"/>
                  </a:lnTo>
                  <a:lnTo>
                    <a:pt x="796" y="156"/>
                  </a:lnTo>
                  <a:lnTo>
                    <a:pt x="790" y="138"/>
                  </a:lnTo>
                  <a:lnTo>
                    <a:pt x="778" y="119"/>
                  </a:lnTo>
                  <a:lnTo>
                    <a:pt x="759" y="101"/>
                  </a:lnTo>
                  <a:lnTo>
                    <a:pt x="759" y="1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1593" y="2441"/>
              <a:ext cx="495" cy="272"/>
            </a:xfrm>
            <a:custGeom>
              <a:avLst/>
              <a:gdLst>
                <a:gd name="T0" fmla="*/ 455 w 495"/>
                <a:gd name="T1" fmla="*/ 64 h 272"/>
                <a:gd name="T2" fmla="*/ 455 w 495"/>
                <a:gd name="T3" fmla="*/ 64 h 272"/>
                <a:gd name="T4" fmla="*/ 440 w 495"/>
                <a:gd name="T5" fmla="*/ 52 h 272"/>
                <a:gd name="T6" fmla="*/ 418 w 495"/>
                <a:gd name="T7" fmla="*/ 40 h 272"/>
                <a:gd name="T8" fmla="*/ 394 w 495"/>
                <a:gd name="T9" fmla="*/ 28 h 272"/>
                <a:gd name="T10" fmla="*/ 369 w 495"/>
                <a:gd name="T11" fmla="*/ 19 h 272"/>
                <a:gd name="T12" fmla="*/ 339 w 495"/>
                <a:gd name="T13" fmla="*/ 13 h 272"/>
                <a:gd name="T14" fmla="*/ 311 w 495"/>
                <a:gd name="T15" fmla="*/ 6 h 272"/>
                <a:gd name="T16" fmla="*/ 281 w 495"/>
                <a:gd name="T17" fmla="*/ 3 h 272"/>
                <a:gd name="T18" fmla="*/ 247 w 495"/>
                <a:gd name="T19" fmla="*/ 0 h 272"/>
                <a:gd name="T20" fmla="*/ 247 w 495"/>
                <a:gd name="T21" fmla="*/ 0 h 272"/>
                <a:gd name="T22" fmla="*/ 199 w 495"/>
                <a:gd name="T23" fmla="*/ 3 h 272"/>
                <a:gd name="T24" fmla="*/ 150 w 495"/>
                <a:gd name="T25" fmla="*/ 13 h 272"/>
                <a:gd name="T26" fmla="*/ 110 w 495"/>
                <a:gd name="T27" fmla="*/ 25 h 272"/>
                <a:gd name="T28" fmla="*/ 74 w 495"/>
                <a:gd name="T29" fmla="*/ 40 h 272"/>
                <a:gd name="T30" fmla="*/ 43 w 495"/>
                <a:gd name="T31" fmla="*/ 61 h 272"/>
                <a:gd name="T32" fmla="*/ 31 w 495"/>
                <a:gd name="T33" fmla="*/ 70 h 272"/>
                <a:gd name="T34" fmla="*/ 19 w 495"/>
                <a:gd name="T35" fmla="*/ 83 h 272"/>
                <a:gd name="T36" fmla="*/ 9 w 495"/>
                <a:gd name="T37" fmla="*/ 95 h 272"/>
                <a:gd name="T38" fmla="*/ 3 w 495"/>
                <a:gd name="T39" fmla="*/ 110 h 272"/>
                <a:gd name="T40" fmla="*/ 0 w 495"/>
                <a:gd name="T41" fmla="*/ 122 h 272"/>
                <a:gd name="T42" fmla="*/ 0 w 495"/>
                <a:gd name="T43" fmla="*/ 138 h 272"/>
                <a:gd name="T44" fmla="*/ 0 w 495"/>
                <a:gd name="T45" fmla="*/ 138 h 272"/>
                <a:gd name="T46" fmla="*/ 0 w 495"/>
                <a:gd name="T47" fmla="*/ 153 h 272"/>
                <a:gd name="T48" fmla="*/ 6 w 495"/>
                <a:gd name="T49" fmla="*/ 165 h 272"/>
                <a:gd name="T50" fmla="*/ 12 w 495"/>
                <a:gd name="T51" fmla="*/ 180 h 272"/>
                <a:gd name="T52" fmla="*/ 25 w 495"/>
                <a:gd name="T53" fmla="*/ 193 h 272"/>
                <a:gd name="T54" fmla="*/ 25 w 495"/>
                <a:gd name="T55" fmla="*/ 193 h 272"/>
                <a:gd name="T56" fmla="*/ 40 w 495"/>
                <a:gd name="T57" fmla="*/ 211 h 272"/>
                <a:gd name="T58" fmla="*/ 61 w 495"/>
                <a:gd name="T59" fmla="*/ 226 h 272"/>
                <a:gd name="T60" fmla="*/ 86 w 495"/>
                <a:gd name="T61" fmla="*/ 238 h 272"/>
                <a:gd name="T62" fmla="*/ 113 w 495"/>
                <a:gd name="T63" fmla="*/ 250 h 272"/>
                <a:gd name="T64" fmla="*/ 144 w 495"/>
                <a:gd name="T65" fmla="*/ 260 h 272"/>
                <a:gd name="T66" fmla="*/ 177 w 495"/>
                <a:gd name="T67" fmla="*/ 266 h 272"/>
                <a:gd name="T68" fmla="*/ 211 w 495"/>
                <a:gd name="T69" fmla="*/ 269 h 272"/>
                <a:gd name="T70" fmla="*/ 247 w 495"/>
                <a:gd name="T71" fmla="*/ 272 h 272"/>
                <a:gd name="T72" fmla="*/ 247 w 495"/>
                <a:gd name="T73" fmla="*/ 272 h 272"/>
                <a:gd name="T74" fmla="*/ 296 w 495"/>
                <a:gd name="T75" fmla="*/ 269 h 272"/>
                <a:gd name="T76" fmla="*/ 342 w 495"/>
                <a:gd name="T77" fmla="*/ 260 h 272"/>
                <a:gd name="T78" fmla="*/ 385 w 495"/>
                <a:gd name="T79" fmla="*/ 247 h 272"/>
                <a:gd name="T80" fmla="*/ 421 w 495"/>
                <a:gd name="T81" fmla="*/ 232 h 272"/>
                <a:gd name="T82" fmla="*/ 452 w 495"/>
                <a:gd name="T83" fmla="*/ 211 h 272"/>
                <a:gd name="T84" fmla="*/ 464 w 495"/>
                <a:gd name="T85" fmla="*/ 202 h 272"/>
                <a:gd name="T86" fmla="*/ 476 w 495"/>
                <a:gd name="T87" fmla="*/ 189 h 272"/>
                <a:gd name="T88" fmla="*/ 482 w 495"/>
                <a:gd name="T89" fmla="*/ 177 h 272"/>
                <a:gd name="T90" fmla="*/ 488 w 495"/>
                <a:gd name="T91" fmla="*/ 165 h 272"/>
                <a:gd name="T92" fmla="*/ 495 w 495"/>
                <a:gd name="T93" fmla="*/ 150 h 272"/>
                <a:gd name="T94" fmla="*/ 495 w 495"/>
                <a:gd name="T95" fmla="*/ 138 h 272"/>
                <a:gd name="T96" fmla="*/ 495 w 495"/>
                <a:gd name="T97" fmla="*/ 138 h 272"/>
                <a:gd name="T98" fmla="*/ 491 w 495"/>
                <a:gd name="T99" fmla="*/ 116 h 272"/>
                <a:gd name="T100" fmla="*/ 485 w 495"/>
                <a:gd name="T101" fmla="*/ 98 h 272"/>
                <a:gd name="T102" fmla="*/ 473 w 495"/>
                <a:gd name="T103" fmla="*/ 80 h 272"/>
                <a:gd name="T104" fmla="*/ 455 w 495"/>
                <a:gd name="T105" fmla="*/ 64 h 272"/>
                <a:gd name="T106" fmla="*/ 455 w 495"/>
                <a:gd name="T107" fmla="*/ 6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5" h="272">
                  <a:moveTo>
                    <a:pt x="455" y="64"/>
                  </a:moveTo>
                  <a:lnTo>
                    <a:pt x="455" y="64"/>
                  </a:lnTo>
                  <a:lnTo>
                    <a:pt x="440" y="52"/>
                  </a:lnTo>
                  <a:lnTo>
                    <a:pt x="418" y="40"/>
                  </a:lnTo>
                  <a:lnTo>
                    <a:pt x="394" y="28"/>
                  </a:lnTo>
                  <a:lnTo>
                    <a:pt x="369" y="19"/>
                  </a:lnTo>
                  <a:lnTo>
                    <a:pt x="339" y="13"/>
                  </a:lnTo>
                  <a:lnTo>
                    <a:pt x="311" y="6"/>
                  </a:lnTo>
                  <a:lnTo>
                    <a:pt x="281" y="3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199" y="3"/>
                  </a:lnTo>
                  <a:lnTo>
                    <a:pt x="150" y="13"/>
                  </a:lnTo>
                  <a:lnTo>
                    <a:pt x="110" y="25"/>
                  </a:lnTo>
                  <a:lnTo>
                    <a:pt x="74" y="40"/>
                  </a:lnTo>
                  <a:lnTo>
                    <a:pt x="43" y="61"/>
                  </a:lnTo>
                  <a:lnTo>
                    <a:pt x="31" y="70"/>
                  </a:lnTo>
                  <a:lnTo>
                    <a:pt x="19" y="83"/>
                  </a:lnTo>
                  <a:lnTo>
                    <a:pt x="9" y="95"/>
                  </a:lnTo>
                  <a:lnTo>
                    <a:pt x="3" y="110"/>
                  </a:lnTo>
                  <a:lnTo>
                    <a:pt x="0" y="12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53"/>
                  </a:lnTo>
                  <a:lnTo>
                    <a:pt x="6" y="165"/>
                  </a:lnTo>
                  <a:lnTo>
                    <a:pt x="12" y="180"/>
                  </a:lnTo>
                  <a:lnTo>
                    <a:pt x="25" y="193"/>
                  </a:lnTo>
                  <a:lnTo>
                    <a:pt x="25" y="193"/>
                  </a:lnTo>
                  <a:lnTo>
                    <a:pt x="40" y="211"/>
                  </a:lnTo>
                  <a:lnTo>
                    <a:pt x="61" y="226"/>
                  </a:lnTo>
                  <a:lnTo>
                    <a:pt x="86" y="238"/>
                  </a:lnTo>
                  <a:lnTo>
                    <a:pt x="113" y="250"/>
                  </a:lnTo>
                  <a:lnTo>
                    <a:pt x="144" y="260"/>
                  </a:lnTo>
                  <a:lnTo>
                    <a:pt x="177" y="266"/>
                  </a:lnTo>
                  <a:lnTo>
                    <a:pt x="211" y="269"/>
                  </a:lnTo>
                  <a:lnTo>
                    <a:pt x="247" y="272"/>
                  </a:lnTo>
                  <a:lnTo>
                    <a:pt x="247" y="272"/>
                  </a:lnTo>
                  <a:lnTo>
                    <a:pt x="296" y="269"/>
                  </a:lnTo>
                  <a:lnTo>
                    <a:pt x="342" y="260"/>
                  </a:lnTo>
                  <a:lnTo>
                    <a:pt x="385" y="247"/>
                  </a:lnTo>
                  <a:lnTo>
                    <a:pt x="421" y="232"/>
                  </a:lnTo>
                  <a:lnTo>
                    <a:pt x="452" y="211"/>
                  </a:lnTo>
                  <a:lnTo>
                    <a:pt x="464" y="202"/>
                  </a:lnTo>
                  <a:lnTo>
                    <a:pt x="476" y="189"/>
                  </a:lnTo>
                  <a:lnTo>
                    <a:pt x="482" y="177"/>
                  </a:lnTo>
                  <a:lnTo>
                    <a:pt x="488" y="165"/>
                  </a:lnTo>
                  <a:lnTo>
                    <a:pt x="495" y="150"/>
                  </a:lnTo>
                  <a:lnTo>
                    <a:pt x="495" y="138"/>
                  </a:lnTo>
                  <a:lnTo>
                    <a:pt x="495" y="138"/>
                  </a:lnTo>
                  <a:lnTo>
                    <a:pt x="491" y="116"/>
                  </a:lnTo>
                  <a:lnTo>
                    <a:pt x="485" y="98"/>
                  </a:lnTo>
                  <a:lnTo>
                    <a:pt x="473" y="80"/>
                  </a:lnTo>
                  <a:lnTo>
                    <a:pt x="455" y="64"/>
                  </a:lnTo>
                  <a:lnTo>
                    <a:pt x="455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983" y="2368"/>
              <a:ext cx="494" cy="272"/>
            </a:xfrm>
            <a:custGeom>
              <a:avLst/>
              <a:gdLst>
                <a:gd name="T0" fmla="*/ 455 w 494"/>
                <a:gd name="T1" fmla="*/ 64 h 272"/>
                <a:gd name="T2" fmla="*/ 455 w 494"/>
                <a:gd name="T3" fmla="*/ 64 h 272"/>
                <a:gd name="T4" fmla="*/ 439 w 494"/>
                <a:gd name="T5" fmla="*/ 52 h 272"/>
                <a:gd name="T6" fmla="*/ 418 w 494"/>
                <a:gd name="T7" fmla="*/ 40 h 272"/>
                <a:gd name="T8" fmla="*/ 394 w 494"/>
                <a:gd name="T9" fmla="*/ 28 h 272"/>
                <a:gd name="T10" fmla="*/ 369 w 494"/>
                <a:gd name="T11" fmla="*/ 18 h 272"/>
                <a:gd name="T12" fmla="*/ 339 w 494"/>
                <a:gd name="T13" fmla="*/ 12 h 272"/>
                <a:gd name="T14" fmla="*/ 311 w 494"/>
                <a:gd name="T15" fmla="*/ 6 h 272"/>
                <a:gd name="T16" fmla="*/ 281 w 494"/>
                <a:gd name="T17" fmla="*/ 3 h 272"/>
                <a:gd name="T18" fmla="*/ 247 w 494"/>
                <a:gd name="T19" fmla="*/ 0 h 272"/>
                <a:gd name="T20" fmla="*/ 247 w 494"/>
                <a:gd name="T21" fmla="*/ 0 h 272"/>
                <a:gd name="T22" fmla="*/ 198 w 494"/>
                <a:gd name="T23" fmla="*/ 3 h 272"/>
                <a:gd name="T24" fmla="*/ 150 w 494"/>
                <a:gd name="T25" fmla="*/ 12 h 272"/>
                <a:gd name="T26" fmla="*/ 110 w 494"/>
                <a:gd name="T27" fmla="*/ 25 h 272"/>
                <a:gd name="T28" fmla="*/ 73 w 494"/>
                <a:gd name="T29" fmla="*/ 40 h 272"/>
                <a:gd name="T30" fmla="*/ 43 w 494"/>
                <a:gd name="T31" fmla="*/ 61 h 272"/>
                <a:gd name="T32" fmla="*/ 31 w 494"/>
                <a:gd name="T33" fmla="*/ 70 h 272"/>
                <a:gd name="T34" fmla="*/ 18 w 494"/>
                <a:gd name="T35" fmla="*/ 82 h 272"/>
                <a:gd name="T36" fmla="*/ 9 w 494"/>
                <a:gd name="T37" fmla="*/ 95 h 272"/>
                <a:gd name="T38" fmla="*/ 3 w 494"/>
                <a:gd name="T39" fmla="*/ 110 h 272"/>
                <a:gd name="T40" fmla="*/ 0 w 494"/>
                <a:gd name="T41" fmla="*/ 122 h 272"/>
                <a:gd name="T42" fmla="*/ 0 w 494"/>
                <a:gd name="T43" fmla="*/ 137 h 272"/>
                <a:gd name="T44" fmla="*/ 0 w 494"/>
                <a:gd name="T45" fmla="*/ 137 h 272"/>
                <a:gd name="T46" fmla="*/ 0 w 494"/>
                <a:gd name="T47" fmla="*/ 153 h 272"/>
                <a:gd name="T48" fmla="*/ 6 w 494"/>
                <a:gd name="T49" fmla="*/ 165 h 272"/>
                <a:gd name="T50" fmla="*/ 12 w 494"/>
                <a:gd name="T51" fmla="*/ 180 h 272"/>
                <a:gd name="T52" fmla="*/ 25 w 494"/>
                <a:gd name="T53" fmla="*/ 192 h 272"/>
                <a:gd name="T54" fmla="*/ 25 w 494"/>
                <a:gd name="T55" fmla="*/ 192 h 272"/>
                <a:gd name="T56" fmla="*/ 40 w 494"/>
                <a:gd name="T57" fmla="*/ 211 h 272"/>
                <a:gd name="T58" fmla="*/ 61 w 494"/>
                <a:gd name="T59" fmla="*/ 226 h 272"/>
                <a:gd name="T60" fmla="*/ 86 w 494"/>
                <a:gd name="T61" fmla="*/ 238 h 272"/>
                <a:gd name="T62" fmla="*/ 113 w 494"/>
                <a:gd name="T63" fmla="*/ 250 h 272"/>
                <a:gd name="T64" fmla="*/ 144 w 494"/>
                <a:gd name="T65" fmla="*/ 259 h 272"/>
                <a:gd name="T66" fmla="*/ 177 w 494"/>
                <a:gd name="T67" fmla="*/ 266 h 272"/>
                <a:gd name="T68" fmla="*/ 211 w 494"/>
                <a:gd name="T69" fmla="*/ 269 h 272"/>
                <a:gd name="T70" fmla="*/ 247 w 494"/>
                <a:gd name="T71" fmla="*/ 272 h 272"/>
                <a:gd name="T72" fmla="*/ 247 w 494"/>
                <a:gd name="T73" fmla="*/ 272 h 272"/>
                <a:gd name="T74" fmla="*/ 296 w 494"/>
                <a:gd name="T75" fmla="*/ 269 h 272"/>
                <a:gd name="T76" fmla="*/ 342 w 494"/>
                <a:gd name="T77" fmla="*/ 259 h 272"/>
                <a:gd name="T78" fmla="*/ 385 w 494"/>
                <a:gd name="T79" fmla="*/ 247 h 272"/>
                <a:gd name="T80" fmla="*/ 421 w 494"/>
                <a:gd name="T81" fmla="*/ 232 h 272"/>
                <a:gd name="T82" fmla="*/ 452 w 494"/>
                <a:gd name="T83" fmla="*/ 211 h 272"/>
                <a:gd name="T84" fmla="*/ 464 w 494"/>
                <a:gd name="T85" fmla="*/ 201 h 272"/>
                <a:gd name="T86" fmla="*/ 476 w 494"/>
                <a:gd name="T87" fmla="*/ 189 h 272"/>
                <a:gd name="T88" fmla="*/ 482 w 494"/>
                <a:gd name="T89" fmla="*/ 177 h 272"/>
                <a:gd name="T90" fmla="*/ 488 w 494"/>
                <a:gd name="T91" fmla="*/ 165 h 272"/>
                <a:gd name="T92" fmla="*/ 494 w 494"/>
                <a:gd name="T93" fmla="*/ 150 h 272"/>
                <a:gd name="T94" fmla="*/ 494 w 494"/>
                <a:gd name="T95" fmla="*/ 137 h 272"/>
                <a:gd name="T96" fmla="*/ 494 w 494"/>
                <a:gd name="T97" fmla="*/ 137 h 272"/>
                <a:gd name="T98" fmla="*/ 491 w 494"/>
                <a:gd name="T99" fmla="*/ 116 h 272"/>
                <a:gd name="T100" fmla="*/ 485 w 494"/>
                <a:gd name="T101" fmla="*/ 98 h 272"/>
                <a:gd name="T102" fmla="*/ 473 w 494"/>
                <a:gd name="T103" fmla="*/ 79 h 272"/>
                <a:gd name="T104" fmla="*/ 455 w 494"/>
                <a:gd name="T105" fmla="*/ 64 h 272"/>
                <a:gd name="T106" fmla="*/ 455 w 494"/>
                <a:gd name="T107" fmla="*/ 6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4" h="272">
                  <a:moveTo>
                    <a:pt x="455" y="64"/>
                  </a:moveTo>
                  <a:lnTo>
                    <a:pt x="455" y="64"/>
                  </a:lnTo>
                  <a:lnTo>
                    <a:pt x="439" y="52"/>
                  </a:lnTo>
                  <a:lnTo>
                    <a:pt x="418" y="40"/>
                  </a:lnTo>
                  <a:lnTo>
                    <a:pt x="394" y="28"/>
                  </a:lnTo>
                  <a:lnTo>
                    <a:pt x="369" y="18"/>
                  </a:lnTo>
                  <a:lnTo>
                    <a:pt x="339" y="12"/>
                  </a:lnTo>
                  <a:lnTo>
                    <a:pt x="311" y="6"/>
                  </a:lnTo>
                  <a:lnTo>
                    <a:pt x="281" y="3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198" y="3"/>
                  </a:lnTo>
                  <a:lnTo>
                    <a:pt x="150" y="12"/>
                  </a:lnTo>
                  <a:lnTo>
                    <a:pt x="110" y="25"/>
                  </a:lnTo>
                  <a:lnTo>
                    <a:pt x="73" y="40"/>
                  </a:lnTo>
                  <a:lnTo>
                    <a:pt x="43" y="61"/>
                  </a:lnTo>
                  <a:lnTo>
                    <a:pt x="31" y="70"/>
                  </a:lnTo>
                  <a:lnTo>
                    <a:pt x="18" y="82"/>
                  </a:lnTo>
                  <a:lnTo>
                    <a:pt x="9" y="95"/>
                  </a:lnTo>
                  <a:lnTo>
                    <a:pt x="3" y="110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53"/>
                  </a:lnTo>
                  <a:lnTo>
                    <a:pt x="6" y="165"/>
                  </a:lnTo>
                  <a:lnTo>
                    <a:pt x="12" y="180"/>
                  </a:lnTo>
                  <a:lnTo>
                    <a:pt x="25" y="192"/>
                  </a:lnTo>
                  <a:lnTo>
                    <a:pt x="25" y="192"/>
                  </a:lnTo>
                  <a:lnTo>
                    <a:pt x="40" y="211"/>
                  </a:lnTo>
                  <a:lnTo>
                    <a:pt x="61" y="226"/>
                  </a:lnTo>
                  <a:lnTo>
                    <a:pt x="86" y="238"/>
                  </a:lnTo>
                  <a:lnTo>
                    <a:pt x="113" y="250"/>
                  </a:lnTo>
                  <a:lnTo>
                    <a:pt x="144" y="259"/>
                  </a:lnTo>
                  <a:lnTo>
                    <a:pt x="177" y="266"/>
                  </a:lnTo>
                  <a:lnTo>
                    <a:pt x="211" y="269"/>
                  </a:lnTo>
                  <a:lnTo>
                    <a:pt x="247" y="272"/>
                  </a:lnTo>
                  <a:lnTo>
                    <a:pt x="247" y="272"/>
                  </a:lnTo>
                  <a:lnTo>
                    <a:pt x="296" y="269"/>
                  </a:lnTo>
                  <a:lnTo>
                    <a:pt x="342" y="259"/>
                  </a:lnTo>
                  <a:lnTo>
                    <a:pt x="385" y="247"/>
                  </a:lnTo>
                  <a:lnTo>
                    <a:pt x="421" y="232"/>
                  </a:lnTo>
                  <a:lnTo>
                    <a:pt x="452" y="211"/>
                  </a:lnTo>
                  <a:lnTo>
                    <a:pt x="464" y="201"/>
                  </a:lnTo>
                  <a:lnTo>
                    <a:pt x="476" y="189"/>
                  </a:lnTo>
                  <a:lnTo>
                    <a:pt x="482" y="177"/>
                  </a:lnTo>
                  <a:lnTo>
                    <a:pt x="488" y="165"/>
                  </a:lnTo>
                  <a:lnTo>
                    <a:pt x="494" y="150"/>
                  </a:lnTo>
                  <a:lnTo>
                    <a:pt x="494" y="137"/>
                  </a:lnTo>
                  <a:lnTo>
                    <a:pt x="494" y="137"/>
                  </a:lnTo>
                  <a:lnTo>
                    <a:pt x="491" y="116"/>
                  </a:lnTo>
                  <a:lnTo>
                    <a:pt x="485" y="98"/>
                  </a:lnTo>
                  <a:lnTo>
                    <a:pt x="473" y="79"/>
                  </a:lnTo>
                  <a:lnTo>
                    <a:pt x="455" y="64"/>
                  </a:lnTo>
                  <a:lnTo>
                    <a:pt x="455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1032" y="1712"/>
              <a:ext cx="497" cy="272"/>
            </a:xfrm>
            <a:custGeom>
              <a:avLst/>
              <a:gdLst>
                <a:gd name="T0" fmla="*/ 0 w 497"/>
                <a:gd name="T1" fmla="*/ 135 h 272"/>
                <a:gd name="T2" fmla="*/ 0 w 497"/>
                <a:gd name="T3" fmla="*/ 135 h 272"/>
                <a:gd name="T4" fmla="*/ 3 w 497"/>
                <a:gd name="T5" fmla="*/ 150 h 272"/>
                <a:gd name="T6" fmla="*/ 6 w 497"/>
                <a:gd name="T7" fmla="*/ 165 h 272"/>
                <a:gd name="T8" fmla="*/ 15 w 497"/>
                <a:gd name="T9" fmla="*/ 180 h 272"/>
                <a:gd name="T10" fmla="*/ 24 w 497"/>
                <a:gd name="T11" fmla="*/ 192 h 272"/>
                <a:gd name="T12" fmla="*/ 24 w 497"/>
                <a:gd name="T13" fmla="*/ 192 h 272"/>
                <a:gd name="T14" fmla="*/ 43 w 497"/>
                <a:gd name="T15" fmla="*/ 208 h 272"/>
                <a:gd name="T16" fmla="*/ 64 w 497"/>
                <a:gd name="T17" fmla="*/ 223 h 272"/>
                <a:gd name="T18" fmla="*/ 88 w 497"/>
                <a:gd name="T19" fmla="*/ 238 h 272"/>
                <a:gd name="T20" fmla="*/ 116 w 497"/>
                <a:gd name="T21" fmla="*/ 247 h 272"/>
                <a:gd name="T22" fmla="*/ 143 w 497"/>
                <a:gd name="T23" fmla="*/ 257 h 272"/>
                <a:gd name="T24" fmla="*/ 177 w 497"/>
                <a:gd name="T25" fmla="*/ 266 h 272"/>
                <a:gd name="T26" fmla="*/ 214 w 497"/>
                <a:gd name="T27" fmla="*/ 269 h 272"/>
                <a:gd name="T28" fmla="*/ 250 w 497"/>
                <a:gd name="T29" fmla="*/ 272 h 272"/>
                <a:gd name="T30" fmla="*/ 250 w 497"/>
                <a:gd name="T31" fmla="*/ 272 h 272"/>
                <a:gd name="T32" fmla="*/ 299 w 497"/>
                <a:gd name="T33" fmla="*/ 269 h 272"/>
                <a:gd name="T34" fmla="*/ 345 w 497"/>
                <a:gd name="T35" fmla="*/ 260 h 272"/>
                <a:gd name="T36" fmla="*/ 387 w 497"/>
                <a:gd name="T37" fmla="*/ 247 h 272"/>
                <a:gd name="T38" fmla="*/ 424 w 497"/>
                <a:gd name="T39" fmla="*/ 232 h 272"/>
                <a:gd name="T40" fmla="*/ 455 w 497"/>
                <a:gd name="T41" fmla="*/ 211 h 272"/>
                <a:gd name="T42" fmla="*/ 467 w 497"/>
                <a:gd name="T43" fmla="*/ 199 h 272"/>
                <a:gd name="T44" fmla="*/ 476 w 497"/>
                <a:gd name="T45" fmla="*/ 189 h 272"/>
                <a:gd name="T46" fmla="*/ 485 w 497"/>
                <a:gd name="T47" fmla="*/ 174 h 272"/>
                <a:gd name="T48" fmla="*/ 491 w 497"/>
                <a:gd name="T49" fmla="*/ 162 h 272"/>
                <a:gd name="T50" fmla="*/ 494 w 497"/>
                <a:gd name="T51" fmla="*/ 150 h 272"/>
                <a:gd name="T52" fmla="*/ 497 w 497"/>
                <a:gd name="T53" fmla="*/ 135 h 272"/>
                <a:gd name="T54" fmla="*/ 497 w 497"/>
                <a:gd name="T55" fmla="*/ 135 h 272"/>
                <a:gd name="T56" fmla="*/ 494 w 497"/>
                <a:gd name="T57" fmla="*/ 116 h 272"/>
                <a:gd name="T58" fmla="*/ 485 w 497"/>
                <a:gd name="T59" fmla="*/ 98 h 272"/>
                <a:gd name="T60" fmla="*/ 473 w 497"/>
                <a:gd name="T61" fmla="*/ 80 h 272"/>
                <a:gd name="T62" fmla="*/ 458 w 497"/>
                <a:gd name="T63" fmla="*/ 64 h 272"/>
                <a:gd name="T64" fmla="*/ 458 w 497"/>
                <a:gd name="T65" fmla="*/ 64 h 272"/>
                <a:gd name="T66" fmla="*/ 439 w 497"/>
                <a:gd name="T67" fmla="*/ 49 h 272"/>
                <a:gd name="T68" fmla="*/ 418 w 497"/>
                <a:gd name="T69" fmla="*/ 37 h 272"/>
                <a:gd name="T70" fmla="*/ 397 w 497"/>
                <a:gd name="T71" fmla="*/ 28 h 272"/>
                <a:gd name="T72" fmla="*/ 369 w 497"/>
                <a:gd name="T73" fmla="*/ 19 h 272"/>
                <a:gd name="T74" fmla="*/ 342 w 497"/>
                <a:gd name="T75" fmla="*/ 9 h 272"/>
                <a:gd name="T76" fmla="*/ 311 w 497"/>
                <a:gd name="T77" fmla="*/ 3 h 272"/>
                <a:gd name="T78" fmla="*/ 281 w 497"/>
                <a:gd name="T79" fmla="*/ 0 h 272"/>
                <a:gd name="T80" fmla="*/ 250 w 497"/>
                <a:gd name="T81" fmla="*/ 0 h 272"/>
                <a:gd name="T82" fmla="*/ 250 w 497"/>
                <a:gd name="T83" fmla="*/ 0 h 272"/>
                <a:gd name="T84" fmla="*/ 198 w 497"/>
                <a:gd name="T85" fmla="*/ 3 h 272"/>
                <a:gd name="T86" fmla="*/ 152 w 497"/>
                <a:gd name="T87" fmla="*/ 9 h 272"/>
                <a:gd name="T88" fmla="*/ 110 w 497"/>
                <a:gd name="T89" fmla="*/ 25 h 272"/>
                <a:gd name="T90" fmla="*/ 73 w 497"/>
                <a:gd name="T91" fmla="*/ 40 h 272"/>
                <a:gd name="T92" fmla="*/ 43 w 497"/>
                <a:gd name="T93" fmla="*/ 61 h 272"/>
                <a:gd name="T94" fmla="*/ 30 w 497"/>
                <a:gd name="T95" fmla="*/ 70 h 272"/>
                <a:gd name="T96" fmla="*/ 21 w 497"/>
                <a:gd name="T97" fmla="*/ 83 h 272"/>
                <a:gd name="T98" fmla="*/ 12 w 497"/>
                <a:gd name="T99" fmla="*/ 95 h 272"/>
                <a:gd name="T100" fmla="*/ 6 w 497"/>
                <a:gd name="T101" fmla="*/ 107 h 272"/>
                <a:gd name="T102" fmla="*/ 3 w 497"/>
                <a:gd name="T103" fmla="*/ 122 h 272"/>
                <a:gd name="T104" fmla="*/ 0 w 497"/>
                <a:gd name="T105" fmla="*/ 135 h 272"/>
                <a:gd name="T106" fmla="*/ 0 w 497"/>
                <a:gd name="T107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7" h="272">
                  <a:moveTo>
                    <a:pt x="0" y="135"/>
                  </a:moveTo>
                  <a:lnTo>
                    <a:pt x="0" y="135"/>
                  </a:lnTo>
                  <a:lnTo>
                    <a:pt x="3" y="150"/>
                  </a:lnTo>
                  <a:lnTo>
                    <a:pt x="6" y="165"/>
                  </a:lnTo>
                  <a:lnTo>
                    <a:pt x="15" y="180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43" y="208"/>
                  </a:lnTo>
                  <a:lnTo>
                    <a:pt x="64" y="223"/>
                  </a:lnTo>
                  <a:lnTo>
                    <a:pt x="88" y="238"/>
                  </a:lnTo>
                  <a:lnTo>
                    <a:pt x="116" y="247"/>
                  </a:lnTo>
                  <a:lnTo>
                    <a:pt x="143" y="257"/>
                  </a:lnTo>
                  <a:lnTo>
                    <a:pt x="177" y="266"/>
                  </a:lnTo>
                  <a:lnTo>
                    <a:pt x="214" y="269"/>
                  </a:lnTo>
                  <a:lnTo>
                    <a:pt x="250" y="272"/>
                  </a:lnTo>
                  <a:lnTo>
                    <a:pt x="250" y="272"/>
                  </a:lnTo>
                  <a:lnTo>
                    <a:pt x="299" y="269"/>
                  </a:lnTo>
                  <a:lnTo>
                    <a:pt x="345" y="260"/>
                  </a:lnTo>
                  <a:lnTo>
                    <a:pt x="387" y="247"/>
                  </a:lnTo>
                  <a:lnTo>
                    <a:pt x="424" y="232"/>
                  </a:lnTo>
                  <a:lnTo>
                    <a:pt x="455" y="211"/>
                  </a:lnTo>
                  <a:lnTo>
                    <a:pt x="467" y="199"/>
                  </a:lnTo>
                  <a:lnTo>
                    <a:pt x="476" y="189"/>
                  </a:lnTo>
                  <a:lnTo>
                    <a:pt x="485" y="174"/>
                  </a:lnTo>
                  <a:lnTo>
                    <a:pt x="491" y="162"/>
                  </a:lnTo>
                  <a:lnTo>
                    <a:pt x="494" y="150"/>
                  </a:lnTo>
                  <a:lnTo>
                    <a:pt x="497" y="135"/>
                  </a:lnTo>
                  <a:lnTo>
                    <a:pt x="497" y="135"/>
                  </a:lnTo>
                  <a:lnTo>
                    <a:pt x="494" y="116"/>
                  </a:lnTo>
                  <a:lnTo>
                    <a:pt x="485" y="98"/>
                  </a:lnTo>
                  <a:lnTo>
                    <a:pt x="473" y="80"/>
                  </a:lnTo>
                  <a:lnTo>
                    <a:pt x="458" y="64"/>
                  </a:lnTo>
                  <a:lnTo>
                    <a:pt x="458" y="64"/>
                  </a:lnTo>
                  <a:lnTo>
                    <a:pt x="439" y="49"/>
                  </a:lnTo>
                  <a:lnTo>
                    <a:pt x="418" y="37"/>
                  </a:lnTo>
                  <a:lnTo>
                    <a:pt x="397" y="28"/>
                  </a:lnTo>
                  <a:lnTo>
                    <a:pt x="369" y="19"/>
                  </a:lnTo>
                  <a:lnTo>
                    <a:pt x="342" y="9"/>
                  </a:lnTo>
                  <a:lnTo>
                    <a:pt x="311" y="3"/>
                  </a:lnTo>
                  <a:lnTo>
                    <a:pt x="281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198" y="3"/>
                  </a:lnTo>
                  <a:lnTo>
                    <a:pt x="152" y="9"/>
                  </a:lnTo>
                  <a:lnTo>
                    <a:pt x="110" y="25"/>
                  </a:lnTo>
                  <a:lnTo>
                    <a:pt x="73" y="40"/>
                  </a:lnTo>
                  <a:lnTo>
                    <a:pt x="43" y="61"/>
                  </a:lnTo>
                  <a:lnTo>
                    <a:pt x="30" y="70"/>
                  </a:lnTo>
                  <a:lnTo>
                    <a:pt x="21" y="83"/>
                  </a:lnTo>
                  <a:lnTo>
                    <a:pt x="12" y="95"/>
                  </a:lnTo>
                  <a:lnTo>
                    <a:pt x="6" y="107"/>
                  </a:lnTo>
                  <a:lnTo>
                    <a:pt x="3" y="122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2368" y="2176"/>
              <a:ext cx="802" cy="345"/>
            </a:xfrm>
            <a:custGeom>
              <a:avLst/>
              <a:gdLst>
                <a:gd name="T0" fmla="*/ 0 w 802"/>
                <a:gd name="T1" fmla="*/ 174 h 345"/>
                <a:gd name="T2" fmla="*/ 0 w 802"/>
                <a:gd name="T3" fmla="*/ 174 h 345"/>
                <a:gd name="T4" fmla="*/ 3 w 802"/>
                <a:gd name="T5" fmla="*/ 186 h 345"/>
                <a:gd name="T6" fmla="*/ 6 w 802"/>
                <a:gd name="T7" fmla="*/ 201 h 345"/>
                <a:gd name="T8" fmla="*/ 15 w 802"/>
                <a:gd name="T9" fmla="*/ 217 h 345"/>
                <a:gd name="T10" fmla="*/ 25 w 802"/>
                <a:gd name="T11" fmla="*/ 229 h 345"/>
                <a:gd name="T12" fmla="*/ 25 w 802"/>
                <a:gd name="T13" fmla="*/ 229 h 345"/>
                <a:gd name="T14" fmla="*/ 37 w 802"/>
                <a:gd name="T15" fmla="*/ 241 h 345"/>
                <a:gd name="T16" fmla="*/ 52 w 802"/>
                <a:gd name="T17" fmla="*/ 253 h 345"/>
                <a:gd name="T18" fmla="*/ 86 w 802"/>
                <a:gd name="T19" fmla="*/ 278 h 345"/>
                <a:gd name="T20" fmla="*/ 128 w 802"/>
                <a:gd name="T21" fmla="*/ 296 h 345"/>
                <a:gd name="T22" fmla="*/ 174 w 802"/>
                <a:gd name="T23" fmla="*/ 314 h 345"/>
                <a:gd name="T24" fmla="*/ 226 w 802"/>
                <a:gd name="T25" fmla="*/ 326 h 345"/>
                <a:gd name="T26" fmla="*/ 284 w 802"/>
                <a:gd name="T27" fmla="*/ 335 h 345"/>
                <a:gd name="T28" fmla="*/ 342 w 802"/>
                <a:gd name="T29" fmla="*/ 342 h 345"/>
                <a:gd name="T30" fmla="*/ 403 w 802"/>
                <a:gd name="T31" fmla="*/ 345 h 345"/>
                <a:gd name="T32" fmla="*/ 403 w 802"/>
                <a:gd name="T33" fmla="*/ 345 h 345"/>
                <a:gd name="T34" fmla="*/ 479 w 802"/>
                <a:gd name="T35" fmla="*/ 342 h 345"/>
                <a:gd name="T36" fmla="*/ 552 w 802"/>
                <a:gd name="T37" fmla="*/ 332 h 345"/>
                <a:gd name="T38" fmla="*/ 619 w 802"/>
                <a:gd name="T39" fmla="*/ 317 h 345"/>
                <a:gd name="T40" fmla="*/ 650 w 802"/>
                <a:gd name="T41" fmla="*/ 305 h 345"/>
                <a:gd name="T42" fmla="*/ 680 w 802"/>
                <a:gd name="T43" fmla="*/ 296 h 345"/>
                <a:gd name="T44" fmla="*/ 705 w 802"/>
                <a:gd name="T45" fmla="*/ 284 h 345"/>
                <a:gd name="T46" fmla="*/ 729 w 802"/>
                <a:gd name="T47" fmla="*/ 268 h 345"/>
                <a:gd name="T48" fmla="*/ 751 w 802"/>
                <a:gd name="T49" fmla="*/ 256 h 345"/>
                <a:gd name="T50" fmla="*/ 769 w 802"/>
                <a:gd name="T51" fmla="*/ 241 h 345"/>
                <a:gd name="T52" fmla="*/ 781 w 802"/>
                <a:gd name="T53" fmla="*/ 223 h 345"/>
                <a:gd name="T54" fmla="*/ 793 w 802"/>
                <a:gd name="T55" fmla="*/ 207 h 345"/>
                <a:gd name="T56" fmla="*/ 799 w 802"/>
                <a:gd name="T57" fmla="*/ 189 h 345"/>
                <a:gd name="T58" fmla="*/ 802 w 802"/>
                <a:gd name="T59" fmla="*/ 174 h 345"/>
                <a:gd name="T60" fmla="*/ 802 w 802"/>
                <a:gd name="T61" fmla="*/ 174 h 345"/>
                <a:gd name="T62" fmla="*/ 799 w 802"/>
                <a:gd name="T63" fmla="*/ 152 h 345"/>
                <a:gd name="T64" fmla="*/ 790 w 802"/>
                <a:gd name="T65" fmla="*/ 134 h 345"/>
                <a:gd name="T66" fmla="*/ 778 w 802"/>
                <a:gd name="T67" fmla="*/ 116 h 345"/>
                <a:gd name="T68" fmla="*/ 763 w 802"/>
                <a:gd name="T69" fmla="*/ 101 h 345"/>
                <a:gd name="T70" fmla="*/ 763 w 802"/>
                <a:gd name="T71" fmla="*/ 101 h 345"/>
                <a:gd name="T72" fmla="*/ 735 w 802"/>
                <a:gd name="T73" fmla="*/ 79 h 345"/>
                <a:gd name="T74" fmla="*/ 699 w 802"/>
                <a:gd name="T75" fmla="*/ 61 h 345"/>
                <a:gd name="T76" fmla="*/ 659 w 802"/>
                <a:gd name="T77" fmla="*/ 43 h 345"/>
                <a:gd name="T78" fmla="*/ 613 w 802"/>
                <a:gd name="T79" fmla="*/ 27 h 345"/>
                <a:gd name="T80" fmla="*/ 565 w 802"/>
                <a:gd name="T81" fmla="*/ 15 h 345"/>
                <a:gd name="T82" fmla="*/ 513 w 802"/>
                <a:gd name="T83" fmla="*/ 6 h 345"/>
                <a:gd name="T84" fmla="*/ 458 w 802"/>
                <a:gd name="T85" fmla="*/ 3 h 345"/>
                <a:gd name="T86" fmla="*/ 403 w 802"/>
                <a:gd name="T87" fmla="*/ 0 h 345"/>
                <a:gd name="T88" fmla="*/ 403 w 802"/>
                <a:gd name="T89" fmla="*/ 0 h 345"/>
                <a:gd name="T90" fmla="*/ 327 w 802"/>
                <a:gd name="T91" fmla="*/ 3 h 345"/>
                <a:gd name="T92" fmla="*/ 253 w 802"/>
                <a:gd name="T93" fmla="*/ 12 h 345"/>
                <a:gd name="T94" fmla="*/ 186 w 802"/>
                <a:gd name="T95" fmla="*/ 30 h 345"/>
                <a:gd name="T96" fmla="*/ 153 w 802"/>
                <a:gd name="T97" fmla="*/ 40 h 345"/>
                <a:gd name="T98" fmla="*/ 125 w 802"/>
                <a:gd name="T99" fmla="*/ 52 h 345"/>
                <a:gd name="T100" fmla="*/ 98 w 802"/>
                <a:gd name="T101" fmla="*/ 64 h 345"/>
                <a:gd name="T102" fmla="*/ 73 w 802"/>
                <a:gd name="T103" fmla="*/ 76 h 345"/>
                <a:gd name="T104" fmla="*/ 52 w 802"/>
                <a:gd name="T105" fmla="*/ 91 h 345"/>
                <a:gd name="T106" fmla="*/ 34 w 802"/>
                <a:gd name="T107" fmla="*/ 107 h 345"/>
                <a:gd name="T108" fmla="*/ 22 w 802"/>
                <a:gd name="T109" fmla="*/ 122 h 345"/>
                <a:gd name="T110" fmla="*/ 9 w 802"/>
                <a:gd name="T111" fmla="*/ 137 h 345"/>
                <a:gd name="T112" fmla="*/ 3 w 802"/>
                <a:gd name="T113" fmla="*/ 156 h 345"/>
                <a:gd name="T114" fmla="*/ 0 w 802"/>
                <a:gd name="T115" fmla="*/ 174 h 345"/>
                <a:gd name="T116" fmla="*/ 0 w 802"/>
                <a:gd name="T117" fmla="*/ 17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2" h="345">
                  <a:moveTo>
                    <a:pt x="0" y="174"/>
                  </a:moveTo>
                  <a:lnTo>
                    <a:pt x="0" y="174"/>
                  </a:lnTo>
                  <a:lnTo>
                    <a:pt x="3" y="186"/>
                  </a:lnTo>
                  <a:lnTo>
                    <a:pt x="6" y="201"/>
                  </a:lnTo>
                  <a:lnTo>
                    <a:pt x="15" y="217"/>
                  </a:lnTo>
                  <a:lnTo>
                    <a:pt x="25" y="229"/>
                  </a:lnTo>
                  <a:lnTo>
                    <a:pt x="25" y="229"/>
                  </a:lnTo>
                  <a:lnTo>
                    <a:pt x="37" y="241"/>
                  </a:lnTo>
                  <a:lnTo>
                    <a:pt x="52" y="253"/>
                  </a:lnTo>
                  <a:lnTo>
                    <a:pt x="86" y="278"/>
                  </a:lnTo>
                  <a:lnTo>
                    <a:pt x="128" y="296"/>
                  </a:lnTo>
                  <a:lnTo>
                    <a:pt x="174" y="314"/>
                  </a:lnTo>
                  <a:lnTo>
                    <a:pt x="226" y="326"/>
                  </a:lnTo>
                  <a:lnTo>
                    <a:pt x="284" y="335"/>
                  </a:lnTo>
                  <a:lnTo>
                    <a:pt x="342" y="342"/>
                  </a:lnTo>
                  <a:lnTo>
                    <a:pt x="403" y="345"/>
                  </a:lnTo>
                  <a:lnTo>
                    <a:pt x="403" y="345"/>
                  </a:lnTo>
                  <a:lnTo>
                    <a:pt x="479" y="342"/>
                  </a:lnTo>
                  <a:lnTo>
                    <a:pt x="552" y="332"/>
                  </a:lnTo>
                  <a:lnTo>
                    <a:pt x="619" y="317"/>
                  </a:lnTo>
                  <a:lnTo>
                    <a:pt x="650" y="305"/>
                  </a:lnTo>
                  <a:lnTo>
                    <a:pt x="680" y="296"/>
                  </a:lnTo>
                  <a:lnTo>
                    <a:pt x="705" y="284"/>
                  </a:lnTo>
                  <a:lnTo>
                    <a:pt x="729" y="268"/>
                  </a:lnTo>
                  <a:lnTo>
                    <a:pt x="751" y="256"/>
                  </a:lnTo>
                  <a:lnTo>
                    <a:pt x="769" y="241"/>
                  </a:lnTo>
                  <a:lnTo>
                    <a:pt x="781" y="223"/>
                  </a:lnTo>
                  <a:lnTo>
                    <a:pt x="793" y="207"/>
                  </a:lnTo>
                  <a:lnTo>
                    <a:pt x="799" y="189"/>
                  </a:lnTo>
                  <a:lnTo>
                    <a:pt x="802" y="174"/>
                  </a:lnTo>
                  <a:lnTo>
                    <a:pt x="802" y="174"/>
                  </a:lnTo>
                  <a:lnTo>
                    <a:pt x="799" y="152"/>
                  </a:lnTo>
                  <a:lnTo>
                    <a:pt x="790" y="134"/>
                  </a:lnTo>
                  <a:lnTo>
                    <a:pt x="778" y="116"/>
                  </a:lnTo>
                  <a:lnTo>
                    <a:pt x="763" y="101"/>
                  </a:lnTo>
                  <a:lnTo>
                    <a:pt x="763" y="101"/>
                  </a:lnTo>
                  <a:lnTo>
                    <a:pt x="735" y="79"/>
                  </a:lnTo>
                  <a:lnTo>
                    <a:pt x="699" y="61"/>
                  </a:lnTo>
                  <a:lnTo>
                    <a:pt x="659" y="43"/>
                  </a:lnTo>
                  <a:lnTo>
                    <a:pt x="613" y="27"/>
                  </a:lnTo>
                  <a:lnTo>
                    <a:pt x="565" y="15"/>
                  </a:lnTo>
                  <a:lnTo>
                    <a:pt x="513" y="6"/>
                  </a:lnTo>
                  <a:lnTo>
                    <a:pt x="458" y="3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327" y="3"/>
                  </a:lnTo>
                  <a:lnTo>
                    <a:pt x="253" y="12"/>
                  </a:lnTo>
                  <a:lnTo>
                    <a:pt x="186" y="30"/>
                  </a:lnTo>
                  <a:lnTo>
                    <a:pt x="153" y="40"/>
                  </a:lnTo>
                  <a:lnTo>
                    <a:pt x="125" y="52"/>
                  </a:lnTo>
                  <a:lnTo>
                    <a:pt x="98" y="64"/>
                  </a:lnTo>
                  <a:lnTo>
                    <a:pt x="73" y="76"/>
                  </a:lnTo>
                  <a:lnTo>
                    <a:pt x="52" y="91"/>
                  </a:lnTo>
                  <a:lnTo>
                    <a:pt x="34" y="107"/>
                  </a:lnTo>
                  <a:lnTo>
                    <a:pt x="22" y="122"/>
                  </a:lnTo>
                  <a:lnTo>
                    <a:pt x="9" y="137"/>
                  </a:lnTo>
                  <a:lnTo>
                    <a:pt x="3" y="156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2585" y="2737"/>
              <a:ext cx="494" cy="269"/>
            </a:xfrm>
            <a:custGeom>
              <a:avLst/>
              <a:gdLst>
                <a:gd name="T0" fmla="*/ 457 w 494"/>
                <a:gd name="T1" fmla="*/ 61 h 269"/>
                <a:gd name="T2" fmla="*/ 457 w 494"/>
                <a:gd name="T3" fmla="*/ 61 h 269"/>
                <a:gd name="T4" fmla="*/ 439 w 494"/>
                <a:gd name="T5" fmla="*/ 49 h 269"/>
                <a:gd name="T6" fmla="*/ 418 w 494"/>
                <a:gd name="T7" fmla="*/ 37 h 269"/>
                <a:gd name="T8" fmla="*/ 393 w 494"/>
                <a:gd name="T9" fmla="*/ 25 h 269"/>
                <a:gd name="T10" fmla="*/ 369 w 494"/>
                <a:gd name="T11" fmla="*/ 15 h 269"/>
                <a:gd name="T12" fmla="*/ 341 w 494"/>
                <a:gd name="T13" fmla="*/ 9 h 269"/>
                <a:gd name="T14" fmla="*/ 311 w 494"/>
                <a:gd name="T15" fmla="*/ 3 h 269"/>
                <a:gd name="T16" fmla="*/ 280 w 494"/>
                <a:gd name="T17" fmla="*/ 0 h 269"/>
                <a:gd name="T18" fmla="*/ 247 w 494"/>
                <a:gd name="T19" fmla="*/ 0 h 269"/>
                <a:gd name="T20" fmla="*/ 247 w 494"/>
                <a:gd name="T21" fmla="*/ 0 h 269"/>
                <a:gd name="T22" fmla="*/ 198 w 494"/>
                <a:gd name="T23" fmla="*/ 3 h 269"/>
                <a:gd name="T24" fmla="*/ 152 w 494"/>
                <a:gd name="T25" fmla="*/ 9 h 269"/>
                <a:gd name="T26" fmla="*/ 110 w 494"/>
                <a:gd name="T27" fmla="*/ 22 h 269"/>
                <a:gd name="T28" fmla="*/ 73 w 494"/>
                <a:gd name="T29" fmla="*/ 40 h 269"/>
                <a:gd name="T30" fmla="*/ 42 w 494"/>
                <a:gd name="T31" fmla="*/ 58 h 269"/>
                <a:gd name="T32" fmla="*/ 30 w 494"/>
                <a:gd name="T33" fmla="*/ 70 h 269"/>
                <a:gd name="T34" fmla="*/ 18 w 494"/>
                <a:gd name="T35" fmla="*/ 83 h 269"/>
                <a:gd name="T36" fmla="*/ 12 w 494"/>
                <a:gd name="T37" fmla="*/ 95 h 269"/>
                <a:gd name="T38" fmla="*/ 6 w 494"/>
                <a:gd name="T39" fmla="*/ 107 h 269"/>
                <a:gd name="T40" fmla="*/ 0 w 494"/>
                <a:gd name="T41" fmla="*/ 119 h 269"/>
                <a:gd name="T42" fmla="*/ 0 w 494"/>
                <a:gd name="T43" fmla="*/ 134 h 269"/>
                <a:gd name="T44" fmla="*/ 0 w 494"/>
                <a:gd name="T45" fmla="*/ 134 h 269"/>
                <a:gd name="T46" fmla="*/ 3 w 494"/>
                <a:gd name="T47" fmla="*/ 150 h 269"/>
                <a:gd name="T48" fmla="*/ 6 w 494"/>
                <a:gd name="T49" fmla="*/ 165 h 269"/>
                <a:gd name="T50" fmla="*/ 12 w 494"/>
                <a:gd name="T51" fmla="*/ 177 h 269"/>
                <a:gd name="T52" fmla="*/ 24 w 494"/>
                <a:gd name="T53" fmla="*/ 192 h 269"/>
                <a:gd name="T54" fmla="*/ 24 w 494"/>
                <a:gd name="T55" fmla="*/ 192 h 269"/>
                <a:gd name="T56" fmla="*/ 39 w 494"/>
                <a:gd name="T57" fmla="*/ 208 h 269"/>
                <a:gd name="T58" fmla="*/ 61 w 494"/>
                <a:gd name="T59" fmla="*/ 223 h 269"/>
                <a:gd name="T60" fmla="*/ 85 w 494"/>
                <a:gd name="T61" fmla="*/ 235 h 269"/>
                <a:gd name="T62" fmla="*/ 113 w 494"/>
                <a:gd name="T63" fmla="*/ 247 h 269"/>
                <a:gd name="T64" fmla="*/ 143 w 494"/>
                <a:gd name="T65" fmla="*/ 256 h 269"/>
                <a:gd name="T66" fmla="*/ 177 w 494"/>
                <a:gd name="T67" fmla="*/ 263 h 269"/>
                <a:gd name="T68" fmla="*/ 210 w 494"/>
                <a:gd name="T69" fmla="*/ 269 h 269"/>
                <a:gd name="T70" fmla="*/ 247 w 494"/>
                <a:gd name="T71" fmla="*/ 269 h 269"/>
                <a:gd name="T72" fmla="*/ 247 w 494"/>
                <a:gd name="T73" fmla="*/ 269 h 269"/>
                <a:gd name="T74" fmla="*/ 296 w 494"/>
                <a:gd name="T75" fmla="*/ 266 h 269"/>
                <a:gd name="T76" fmla="*/ 344 w 494"/>
                <a:gd name="T77" fmla="*/ 259 h 269"/>
                <a:gd name="T78" fmla="*/ 384 w 494"/>
                <a:gd name="T79" fmla="*/ 247 h 269"/>
                <a:gd name="T80" fmla="*/ 421 w 494"/>
                <a:gd name="T81" fmla="*/ 229 h 269"/>
                <a:gd name="T82" fmla="*/ 451 w 494"/>
                <a:gd name="T83" fmla="*/ 211 h 269"/>
                <a:gd name="T84" fmla="*/ 463 w 494"/>
                <a:gd name="T85" fmla="*/ 198 h 269"/>
                <a:gd name="T86" fmla="*/ 476 w 494"/>
                <a:gd name="T87" fmla="*/ 186 h 269"/>
                <a:gd name="T88" fmla="*/ 485 w 494"/>
                <a:gd name="T89" fmla="*/ 174 h 269"/>
                <a:gd name="T90" fmla="*/ 491 w 494"/>
                <a:gd name="T91" fmla="*/ 162 h 269"/>
                <a:gd name="T92" fmla="*/ 494 w 494"/>
                <a:gd name="T93" fmla="*/ 147 h 269"/>
                <a:gd name="T94" fmla="*/ 494 w 494"/>
                <a:gd name="T95" fmla="*/ 134 h 269"/>
                <a:gd name="T96" fmla="*/ 494 w 494"/>
                <a:gd name="T97" fmla="*/ 134 h 269"/>
                <a:gd name="T98" fmla="*/ 491 w 494"/>
                <a:gd name="T99" fmla="*/ 116 h 269"/>
                <a:gd name="T100" fmla="*/ 485 w 494"/>
                <a:gd name="T101" fmla="*/ 95 h 269"/>
                <a:gd name="T102" fmla="*/ 473 w 494"/>
                <a:gd name="T103" fmla="*/ 80 h 269"/>
                <a:gd name="T104" fmla="*/ 457 w 494"/>
                <a:gd name="T105" fmla="*/ 61 h 269"/>
                <a:gd name="T106" fmla="*/ 457 w 494"/>
                <a:gd name="T10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4" h="269">
                  <a:moveTo>
                    <a:pt x="457" y="61"/>
                  </a:moveTo>
                  <a:lnTo>
                    <a:pt x="457" y="61"/>
                  </a:lnTo>
                  <a:lnTo>
                    <a:pt x="439" y="49"/>
                  </a:lnTo>
                  <a:lnTo>
                    <a:pt x="418" y="37"/>
                  </a:lnTo>
                  <a:lnTo>
                    <a:pt x="393" y="25"/>
                  </a:lnTo>
                  <a:lnTo>
                    <a:pt x="369" y="15"/>
                  </a:lnTo>
                  <a:lnTo>
                    <a:pt x="341" y="9"/>
                  </a:lnTo>
                  <a:lnTo>
                    <a:pt x="311" y="3"/>
                  </a:lnTo>
                  <a:lnTo>
                    <a:pt x="280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198" y="3"/>
                  </a:lnTo>
                  <a:lnTo>
                    <a:pt x="152" y="9"/>
                  </a:lnTo>
                  <a:lnTo>
                    <a:pt x="110" y="22"/>
                  </a:lnTo>
                  <a:lnTo>
                    <a:pt x="73" y="40"/>
                  </a:lnTo>
                  <a:lnTo>
                    <a:pt x="42" y="58"/>
                  </a:lnTo>
                  <a:lnTo>
                    <a:pt x="30" y="70"/>
                  </a:lnTo>
                  <a:lnTo>
                    <a:pt x="18" y="83"/>
                  </a:lnTo>
                  <a:lnTo>
                    <a:pt x="12" y="95"/>
                  </a:lnTo>
                  <a:lnTo>
                    <a:pt x="6" y="107"/>
                  </a:lnTo>
                  <a:lnTo>
                    <a:pt x="0" y="119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50"/>
                  </a:lnTo>
                  <a:lnTo>
                    <a:pt x="6" y="165"/>
                  </a:lnTo>
                  <a:lnTo>
                    <a:pt x="12" y="177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39" y="208"/>
                  </a:lnTo>
                  <a:lnTo>
                    <a:pt x="61" y="223"/>
                  </a:lnTo>
                  <a:lnTo>
                    <a:pt x="85" y="235"/>
                  </a:lnTo>
                  <a:lnTo>
                    <a:pt x="113" y="247"/>
                  </a:lnTo>
                  <a:lnTo>
                    <a:pt x="143" y="256"/>
                  </a:lnTo>
                  <a:lnTo>
                    <a:pt x="177" y="263"/>
                  </a:lnTo>
                  <a:lnTo>
                    <a:pt x="210" y="269"/>
                  </a:lnTo>
                  <a:lnTo>
                    <a:pt x="247" y="269"/>
                  </a:lnTo>
                  <a:lnTo>
                    <a:pt x="247" y="269"/>
                  </a:lnTo>
                  <a:lnTo>
                    <a:pt x="296" y="266"/>
                  </a:lnTo>
                  <a:lnTo>
                    <a:pt x="344" y="259"/>
                  </a:lnTo>
                  <a:lnTo>
                    <a:pt x="384" y="247"/>
                  </a:lnTo>
                  <a:lnTo>
                    <a:pt x="421" y="229"/>
                  </a:lnTo>
                  <a:lnTo>
                    <a:pt x="451" y="211"/>
                  </a:lnTo>
                  <a:lnTo>
                    <a:pt x="463" y="198"/>
                  </a:lnTo>
                  <a:lnTo>
                    <a:pt x="476" y="186"/>
                  </a:lnTo>
                  <a:lnTo>
                    <a:pt x="485" y="174"/>
                  </a:lnTo>
                  <a:lnTo>
                    <a:pt x="491" y="162"/>
                  </a:lnTo>
                  <a:lnTo>
                    <a:pt x="494" y="147"/>
                  </a:lnTo>
                  <a:lnTo>
                    <a:pt x="494" y="134"/>
                  </a:lnTo>
                  <a:lnTo>
                    <a:pt x="494" y="134"/>
                  </a:lnTo>
                  <a:lnTo>
                    <a:pt x="491" y="116"/>
                  </a:lnTo>
                  <a:lnTo>
                    <a:pt x="485" y="95"/>
                  </a:lnTo>
                  <a:lnTo>
                    <a:pt x="473" y="80"/>
                  </a:lnTo>
                  <a:lnTo>
                    <a:pt x="457" y="61"/>
                  </a:lnTo>
                  <a:lnTo>
                    <a:pt x="457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2109" y="2542"/>
              <a:ext cx="494" cy="268"/>
            </a:xfrm>
            <a:custGeom>
              <a:avLst/>
              <a:gdLst>
                <a:gd name="T0" fmla="*/ 494 w 494"/>
                <a:gd name="T1" fmla="*/ 134 h 268"/>
                <a:gd name="T2" fmla="*/ 494 w 494"/>
                <a:gd name="T3" fmla="*/ 134 h 268"/>
                <a:gd name="T4" fmla="*/ 491 w 494"/>
                <a:gd name="T5" fmla="*/ 116 h 268"/>
                <a:gd name="T6" fmla="*/ 485 w 494"/>
                <a:gd name="T7" fmla="*/ 95 h 268"/>
                <a:gd name="T8" fmla="*/ 473 w 494"/>
                <a:gd name="T9" fmla="*/ 79 h 268"/>
                <a:gd name="T10" fmla="*/ 457 w 494"/>
                <a:gd name="T11" fmla="*/ 61 h 268"/>
                <a:gd name="T12" fmla="*/ 457 w 494"/>
                <a:gd name="T13" fmla="*/ 61 h 268"/>
                <a:gd name="T14" fmla="*/ 439 w 494"/>
                <a:gd name="T15" fmla="*/ 49 h 268"/>
                <a:gd name="T16" fmla="*/ 418 w 494"/>
                <a:gd name="T17" fmla="*/ 37 h 268"/>
                <a:gd name="T18" fmla="*/ 393 w 494"/>
                <a:gd name="T19" fmla="*/ 24 h 268"/>
                <a:gd name="T20" fmla="*/ 369 w 494"/>
                <a:gd name="T21" fmla="*/ 15 h 268"/>
                <a:gd name="T22" fmla="*/ 342 w 494"/>
                <a:gd name="T23" fmla="*/ 9 h 268"/>
                <a:gd name="T24" fmla="*/ 311 w 494"/>
                <a:gd name="T25" fmla="*/ 3 h 268"/>
                <a:gd name="T26" fmla="*/ 281 w 494"/>
                <a:gd name="T27" fmla="*/ 0 h 268"/>
                <a:gd name="T28" fmla="*/ 247 w 494"/>
                <a:gd name="T29" fmla="*/ 0 h 268"/>
                <a:gd name="T30" fmla="*/ 247 w 494"/>
                <a:gd name="T31" fmla="*/ 0 h 268"/>
                <a:gd name="T32" fmla="*/ 198 w 494"/>
                <a:gd name="T33" fmla="*/ 3 h 268"/>
                <a:gd name="T34" fmla="*/ 152 w 494"/>
                <a:gd name="T35" fmla="*/ 9 h 268"/>
                <a:gd name="T36" fmla="*/ 110 w 494"/>
                <a:gd name="T37" fmla="*/ 21 h 268"/>
                <a:gd name="T38" fmla="*/ 73 w 494"/>
                <a:gd name="T39" fmla="*/ 40 h 268"/>
                <a:gd name="T40" fmla="*/ 43 w 494"/>
                <a:gd name="T41" fmla="*/ 58 h 268"/>
                <a:gd name="T42" fmla="*/ 30 w 494"/>
                <a:gd name="T43" fmla="*/ 70 h 268"/>
                <a:gd name="T44" fmla="*/ 18 w 494"/>
                <a:gd name="T45" fmla="*/ 82 h 268"/>
                <a:gd name="T46" fmla="*/ 12 w 494"/>
                <a:gd name="T47" fmla="*/ 95 h 268"/>
                <a:gd name="T48" fmla="*/ 6 w 494"/>
                <a:gd name="T49" fmla="*/ 107 h 268"/>
                <a:gd name="T50" fmla="*/ 0 w 494"/>
                <a:gd name="T51" fmla="*/ 119 h 268"/>
                <a:gd name="T52" fmla="*/ 0 w 494"/>
                <a:gd name="T53" fmla="*/ 134 h 268"/>
                <a:gd name="T54" fmla="*/ 0 w 494"/>
                <a:gd name="T55" fmla="*/ 134 h 268"/>
                <a:gd name="T56" fmla="*/ 3 w 494"/>
                <a:gd name="T57" fmla="*/ 149 h 268"/>
                <a:gd name="T58" fmla="*/ 6 w 494"/>
                <a:gd name="T59" fmla="*/ 165 h 268"/>
                <a:gd name="T60" fmla="*/ 12 w 494"/>
                <a:gd name="T61" fmla="*/ 177 h 268"/>
                <a:gd name="T62" fmla="*/ 24 w 494"/>
                <a:gd name="T63" fmla="*/ 192 h 268"/>
                <a:gd name="T64" fmla="*/ 24 w 494"/>
                <a:gd name="T65" fmla="*/ 192 h 268"/>
                <a:gd name="T66" fmla="*/ 40 w 494"/>
                <a:gd name="T67" fmla="*/ 207 h 268"/>
                <a:gd name="T68" fmla="*/ 61 w 494"/>
                <a:gd name="T69" fmla="*/ 223 h 268"/>
                <a:gd name="T70" fmla="*/ 85 w 494"/>
                <a:gd name="T71" fmla="*/ 235 h 268"/>
                <a:gd name="T72" fmla="*/ 113 w 494"/>
                <a:gd name="T73" fmla="*/ 247 h 268"/>
                <a:gd name="T74" fmla="*/ 143 w 494"/>
                <a:gd name="T75" fmla="*/ 256 h 268"/>
                <a:gd name="T76" fmla="*/ 177 w 494"/>
                <a:gd name="T77" fmla="*/ 262 h 268"/>
                <a:gd name="T78" fmla="*/ 210 w 494"/>
                <a:gd name="T79" fmla="*/ 268 h 268"/>
                <a:gd name="T80" fmla="*/ 247 w 494"/>
                <a:gd name="T81" fmla="*/ 268 h 268"/>
                <a:gd name="T82" fmla="*/ 247 w 494"/>
                <a:gd name="T83" fmla="*/ 268 h 268"/>
                <a:gd name="T84" fmla="*/ 296 w 494"/>
                <a:gd name="T85" fmla="*/ 265 h 268"/>
                <a:gd name="T86" fmla="*/ 345 w 494"/>
                <a:gd name="T87" fmla="*/ 259 h 268"/>
                <a:gd name="T88" fmla="*/ 384 w 494"/>
                <a:gd name="T89" fmla="*/ 247 h 268"/>
                <a:gd name="T90" fmla="*/ 421 w 494"/>
                <a:gd name="T91" fmla="*/ 229 h 268"/>
                <a:gd name="T92" fmla="*/ 451 w 494"/>
                <a:gd name="T93" fmla="*/ 210 h 268"/>
                <a:gd name="T94" fmla="*/ 464 w 494"/>
                <a:gd name="T95" fmla="*/ 198 h 268"/>
                <a:gd name="T96" fmla="*/ 476 w 494"/>
                <a:gd name="T97" fmla="*/ 186 h 268"/>
                <a:gd name="T98" fmla="*/ 485 w 494"/>
                <a:gd name="T99" fmla="*/ 174 h 268"/>
                <a:gd name="T100" fmla="*/ 491 w 494"/>
                <a:gd name="T101" fmla="*/ 162 h 268"/>
                <a:gd name="T102" fmla="*/ 494 w 494"/>
                <a:gd name="T103" fmla="*/ 146 h 268"/>
                <a:gd name="T104" fmla="*/ 494 w 494"/>
                <a:gd name="T105" fmla="*/ 134 h 268"/>
                <a:gd name="T106" fmla="*/ 494 w 494"/>
                <a:gd name="T107" fmla="*/ 13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4" h="268">
                  <a:moveTo>
                    <a:pt x="494" y="134"/>
                  </a:moveTo>
                  <a:lnTo>
                    <a:pt x="494" y="134"/>
                  </a:lnTo>
                  <a:lnTo>
                    <a:pt x="491" y="116"/>
                  </a:lnTo>
                  <a:lnTo>
                    <a:pt x="485" y="95"/>
                  </a:lnTo>
                  <a:lnTo>
                    <a:pt x="473" y="79"/>
                  </a:lnTo>
                  <a:lnTo>
                    <a:pt x="457" y="61"/>
                  </a:lnTo>
                  <a:lnTo>
                    <a:pt x="457" y="61"/>
                  </a:lnTo>
                  <a:lnTo>
                    <a:pt x="439" y="49"/>
                  </a:lnTo>
                  <a:lnTo>
                    <a:pt x="418" y="37"/>
                  </a:lnTo>
                  <a:lnTo>
                    <a:pt x="393" y="24"/>
                  </a:lnTo>
                  <a:lnTo>
                    <a:pt x="369" y="15"/>
                  </a:lnTo>
                  <a:lnTo>
                    <a:pt x="342" y="9"/>
                  </a:lnTo>
                  <a:lnTo>
                    <a:pt x="311" y="3"/>
                  </a:lnTo>
                  <a:lnTo>
                    <a:pt x="281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198" y="3"/>
                  </a:lnTo>
                  <a:lnTo>
                    <a:pt x="152" y="9"/>
                  </a:lnTo>
                  <a:lnTo>
                    <a:pt x="110" y="21"/>
                  </a:lnTo>
                  <a:lnTo>
                    <a:pt x="73" y="40"/>
                  </a:lnTo>
                  <a:lnTo>
                    <a:pt x="43" y="58"/>
                  </a:lnTo>
                  <a:lnTo>
                    <a:pt x="30" y="70"/>
                  </a:lnTo>
                  <a:lnTo>
                    <a:pt x="18" y="82"/>
                  </a:lnTo>
                  <a:lnTo>
                    <a:pt x="12" y="95"/>
                  </a:lnTo>
                  <a:lnTo>
                    <a:pt x="6" y="107"/>
                  </a:lnTo>
                  <a:lnTo>
                    <a:pt x="0" y="119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49"/>
                  </a:lnTo>
                  <a:lnTo>
                    <a:pt x="6" y="165"/>
                  </a:lnTo>
                  <a:lnTo>
                    <a:pt x="12" y="177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40" y="207"/>
                  </a:lnTo>
                  <a:lnTo>
                    <a:pt x="61" y="223"/>
                  </a:lnTo>
                  <a:lnTo>
                    <a:pt x="85" y="235"/>
                  </a:lnTo>
                  <a:lnTo>
                    <a:pt x="113" y="247"/>
                  </a:lnTo>
                  <a:lnTo>
                    <a:pt x="143" y="256"/>
                  </a:lnTo>
                  <a:lnTo>
                    <a:pt x="177" y="262"/>
                  </a:lnTo>
                  <a:lnTo>
                    <a:pt x="210" y="268"/>
                  </a:lnTo>
                  <a:lnTo>
                    <a:pt x="247" y="268"/>
                  </a:lnTo>
                  <a:lnTo>
                    <a:pt x="247" y="268"/>
                  </a:lnTo>
                  <a:lnTo>
                    <a:pt x="296" y="265"/>
                  </a:lnTo>
                  <a:lnTo>
                    <a:pt x="345" y="259"/>
                  </a:lnTo>
                  <a:lnTo>
                    <a:pt x="384" y="247"/>
                  </a:lnTo>
                  <a:lnTo>
                    <a:pt x="421" y="229"/>
                  </a:lnTo>
                  <a:lnTo>
                    <a:pt x="451" y="210"/>
                  </a:lnTo>
                  <a:lnTo>
                    <a:pt x="464" y="198"/>
                  </a:lnTo>
                  <a:lnTo>
                    <a:pt x="476" y="186"/>
                  </a:lnTo>
                  <a:lnTo>
                    <a:pt x="485" y="174"/>
                  </a:lnTo>
                  <a:lnTo>
                    <a:pt x="491" y="162"/>
                  </a:lnTo>
                  <a:lnTo>
                    <a:pt x="494" y="146"/>
                  </a:lnTo>
                  <a:lnTo>
                    <a:pt x="494" y="134"/>
                  </a:lnTo>
                  <a:lnTo>
                    <a:pt x="494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3052" y="2502"/>
              <a:ext cx="494" cy="272"/>
            </a:xfrm>
            <a:custGeom>
              <a:avLst/>
              <a:gdLst>
                <a:gd name="T0" fmla="*/ 454 w 494"/>
                <a:gd name="T1" fmla="*/ 64 h 272"/>
                <a:gd name="T2" fmla="*/ 454 w 494"/>
                <a:gd name="T3" fmla="*/ 64 h 272"/>
                <a:gd name="T4" fmla="*/ 436 w 494"/>
                <a:gd name="T5" fmla="*/ 49 h 272"/>
                <a:gd name="T6" fmla="*/ 417 w 494"/>
                <a:gd name="T7" fmla="*/ 37 h 272"/>
                <a:gd name="T8" fmla="*/ 393 w 494"/>
                <a:gd name="T9" fmla="*/ 28 h 272"/>
                <a:gd name="T10" fmla="*/ 369 w 494"/>
                <a:gd name="T11" fmla="*/ 19 h 272"/>
                <a:gd name="T12" fmla="*/ 338 w 494"/>
                <a:gd name="T13" fmla="*/ 9 h 272"/>
                <a:gd name="T14" fmla="*/ 311 w 494"/>
                <a:gd name="T15" fmla="*/ 3 h 272"/>
                <a:gd name="T16" fmla="*/ 277 w 494"/>
                <a:gd name="T17" fmla="*/ 0 h 272"/>
                <a:gd name="T18" fmla="*/ 247 w 494"/>
                <a:gd name="T19" fmla="*/ 0 h 272"/>
                <a:gd name="T20" fmla="*/ 247 w 494"/>
                <a:gd name="T21" fmla="*/ 0 h 272"/>
                <a:gd name="T22" fmla="*/ 195 w 494"/>
                <a:gd name="T23" fmla="*/ 3 h 272"/>
                <a:gd name="T24" fmla="*/ 149 w 494"/>
                <a:gd name="T25" fmla="*/ 9 h 272"/>
                <a:gd name="T26" fmla="*/ 106 w 494"/>
                <a:gd name="T27" fmla="*/ 25 h 272"/>
                <a:gd name="T28" fmla="*/ 70 w 494"/>
                <a:gd name="T29" fmla="*/ 40 h 272"/>
                <a:gd name="T30" fmla="*/ 42 w 494"/>
                <a:gd name="T31" fmla="*/ 61 h 272"/>
                <a:gd name="T32" fmla="*/ 27 w 494"/>
                <a:gd name="T33" fmla="*/ 71 h 272"/>
                <a:gd name="T34" fmla="*/ 18 w 494"/>
                <a:gd name="T35" fmla="*/ 83 h 272"/>
                <a:gd name="T36" fmla="*/ 9 w 494"/>
                <a:gd name="T37" fmla="*/ 95 h 272"/>
                <a:gd name="T38" fmla="*/ 3 w 494"/>
                <a:gd name="T39" fmla="*/ 107 h 272"/>
                <a:gd name="T40" fmla="*/ 0 w 494"/>
                <a:gd name="T41" fmla="*/ 122 h 272"/>
                <a:gd name="T42" fmla="*/ 0 w 494"/>
                <a:gd name="T43" fmla="*/ 135 h 272"/>
                <a:gd name="T44" fmla="*/ 0 w 494"/>
                <a:gd name="T45" fmla="*/ 135 h 272"/>
                <a:gd name="T46" fmla="*/ 0 w 494"/>
                <a:gd name="T47" fmla="*/ 150 h 272"/>
                <a:gd name="T48" fmla="*/ 6 w 494"/>
                <a:gd name="T49" fmla="*/ 165 h 272"/>
                <a:gd name="T50" fmla="*/ 12 w 494"/>
                <a:gd name="T51" fmla="*/ 180 h 272"/>
                <a:gd name="T52" fmla="*/ 21 w 494"/>
                <a:gd name="T53" fmla="*/ 193 h 272"/>
                <a:gd name="T54" fmla="*/ 21 w 494"/>
                <a:gd name="T55" fmla="*/ 193 h 272"/>
                <a:gd name="T56" fmla="*/ 39 w 494"/>
                <a:gd name="T57" fmla="*/ 208 h 272"/>
                <a:gd name="T58" fmla="*/ 61 w 494"/>
                <a:gd name="T59" fmla="*/ 223 h 272"/>
                <a:gd name="T60" fmla="*/ 85 w 494"/>
                <a:gd name="T61" fmla="*/ 238 h 272"/>
                <a:gd name="T62" fmla="*/ 112 w 494"/>
                <a:gd name="T63" fmla="*/ 247 h 272"/>
                <a:gd name="T64" fmla="*/ 143 w 494"/>
                <a:gd name="T65" fmla="*/ 257 h 272"/>
                <a:gd name="T66" fmla="*/ 173 w 494"/>
                <a:gd name="T67" fmla="*/ 266 h 272"/>
                <a:gd name="T68" fmla="*/ 210 w 494"/>
                <a:gd name="T69" fmla="*/ 269 h 272"/>
                <a:gd name="T70" fmla="*/ 247 w 494"/>
                <a:gd name="T71" fmla="*/ 272 h 272"/>
                <a:gd name="T72" fmla="*/ 247 w 494"/>
                <a:gd name="T73" fmla="*/ 272 h 272"/>
                <a:gd name="T74" fmla="*/ 295 w 494"/>
                <a:gd name="T75" fmla="*/ 269 h 272"/>
                <a:gd name="T76" fmla="*/ 341 w 494"/>
                <a:gd name="T77" fmla="*/ 260 h 272"/>
                <a:gd name="T78" fmla="*/ 384 w 494"/>
                <a:gd name="T79" fmla="*/ 247 h 272"/>
                <a:gd name="T80" fmla="*/ 421 w 494"/>
                <a:gd name="T81" fmla="*/ 232 h 272"/>
                <a:gd name="T82" fmla="*/ 451 w 494"/>
                <a:gd name="T83" fmla="*/ 211 h 272"/>
                <a:gd name="T84" fmla="*/ 463 w 494"/>
                <a:gd name="T85" fmla="*/ 199 h 272"/>
                <a:gd name="T86" fmla="*/ 475 w 494"/>
                <a:gd name="T87" fmla="*/ 189 h 272"/>
                <a:gd name="T88" fmla="*/ 482 w 494"/>
                <a:gd name="T89" fmla="*/ 174 h 272"/>
                <a:gd name="T90" fmla="*/ 488 w 494"/>
                <a:gd name="T91" fmla="*/ 162 h 272"/>
                <a:gd name="T92" fmla="*/ 491 w 494"/>
                <a:gd name="T93" fmla="*/ 150 h 272"/>
                <a:gd name="T94" fmla="*/ 494 w 494"/>
                <a:gd name="T95" fmla="*/ 135 h 272"/>
                <a:gd name="T96" fmla="*/ 494 w 494"/>
                <a:gd name="T97" fmla="*/ 135 h 272"/>
                <a:gd name="T98" fmla="*/ 491 w 494"/>
                <a:gd name="T99" fmla="*/ 116 h 272"/>
                <a:gd name="T100" fmla="*/ 485 w 494"/>
                <a:gd name="T101" fmla="*/ 98 h 272"/>
                <a:gd name="T102" fmla="*/ 472 w 494"/>
                <a:gd name="T103" fmla="*/ 80 h 272"/>
                <a:gd name="T104" fmla="*/ 454 w 494"/>
                <a:gd name="T105" fmla="*/ 64 h 272"/>
                <a:gd name="T106" fmla="*/ 454 w 494"/>
                <a:gd name="T107" fmla="*/ 6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4" h="272">
                  <a:moveTo>
                    <a:pt x="454" y="64"/>
                  </a:moveTo>
                  <a:lnTo>
                    <a:pt x="454" y="64"/>
                  </a:lnTo>
                  <a:lnTo>
                    <a:pt x="436" y="49"/>
                  </a:lnTo>
                  <a:lnTo>
                    <a:pt x="417" y="37"/>
                  </a:lnTo>
                  <a:lnTo>
                    <a:pt x="393" y="28"/>
                  </a:lnTo>
                  <a:lnTo>
                    <a:pt x="369" y="19"/>
                  </a:lnTo>
                  <a:lnTo>
                    <a:pt x="338" y="9"/>
                  </a:lnTo>
                  <a:lnTo>
                    <a:pt x="311" y="3"/>
                  </a:lnTo>
                  <a:lnTo>
                    <a:pt x="27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195" y="3"/>
                  </a:lnTo>
                  <a:lnTo>
                    <a:pt x="149" y="9"/>
                  </a:lnTo>
                  <a:lnTo>
                    <a:pt x="106" y="25"/>
                  </a:lnTo>
                  <a:lnTo>
                    <a:pt x="70" y="40"/>
                  </a:lnTo>
                  <a:lnTo>
                    <a:pt x="42" y="61"/>
                  </a:lnTo>
                  <a:lnTo>
                    <a:pt x="27" y="71"/>
                  </a:lnTo>
                  <a:lnTo>
                    <a:pt x="18" y="83"/>
                  </a:lnTo>
                  <a:lnTo>
                    <a:pt x="9" y="95"/>
                  </a:lnTo>
                  <a:lnTo>
                    <a:pt x="3" y="107"/>
                  </a:lnTo>
                  <a:lnTo>
                    <a:pt x="0" y="122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0"/>
                  </a:lnTo>
                  <a:lnTo>
                    <a:pt x="6" y="165"/>
                  </a:lnTo>
                  <a:lnTo>
                    <a:pt x="12" y="180"/>
                  </a:lnTo>
                  <a:lnTo>
                    <a:pt x="21" y="193"/>
                  </a:lnTo>
                  <a:lnTo>
                    <a:pt x="21" y="193"/>
                  </a:lnTo>
                  <a:lnTo>
                    <a:pt x="39" y="208"/>
                  </a:lnTo>
                  <a:lnTo>
                    <a:pt x="61" y="223"/>
                  </a:lnTo>
                  <a:lnTo>
                    <a:pt x="85" y="238"/>
                  </a:lnTo>
                  <a:lnTo>
                    <a:pt x="112" y="247"/>
                  </a:lnTo>
                  <a:lnTo>
                    <a:pt x="143" y="257"/>
                  </a:lnTo>
                  <a:lnTo>
                    <a:pt x="173" y="266"/>
                  </a:lnTo>
                  <a:lnTo>
                    <a:pt x="210" y="269"/>
                  </a:lnTo>
                  <a:lnTo>
                    <a:pt x="247" y="272"/>
                  </a:lnTo>
                  <a:lnTo>
                    <a:pt x="247" y="272"/>
                  </a:lnTo>
                  <a:lnTo>
                    <a:pt x="295" y="269"/>
                  </a:lnTo>
                  <a:lnTo>
                    <a:pt x="341" y="260"/>
                  </a:lnTo>
                  <a:lnTo>
                    <a:pt x="384" y="247"/>
                  </a:lnTo>
                  <a:lnTo>
                    <a:pt x="421" y="232"/>
                  </a:lnTo>
                  <a:lnTo>
                    <a:pt x="451" y="211"/>
                  </a:lnTo>
                  <a:lnTo>
                    <a:pt x="463" y="199"/>
                  </a:lnTo>
                  <a:lnTo>
                    <a:pt x="475" y="189"/>
                  </a:lnTo>
                  <a:lnTo>
                    <a:pt x="482" y="174"/>
                  </a:lnTo>
                  <a:lnTo>
                    <a:pt x="488" y="162"/>
                  </a:lnTo>
                  <a:lnTo>
                    <a:pt x="491" y="150"/>
                  </a:lnTo>
                  <a:lnTo>
                    <a:pt x="494" y="135"/>
                  </a:lnTo>
                  <a:lnTo>
                    <a:pt x="494" y="135"/>
                  </a:lnTo>
                  <a:lnTo>
                    <a:pt x="491" y="116"/>
                  </a:lnTo>
                  <a:lnTo>
                    <a:pt x="485" y="98"/>
                  </a:lnTo>
                  <a:lnTo>
                    <a:pt x="472" y="80"/>
                  </a:lnTo>
                  <a:lnTo>
                    <a:pt x="454" y="64"/>
                  </a:lnTo>
                  <a:lnTo>
                    <a:pt x="454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3802" y="2066"/>
              <a:ext cx="799" cy="345"/>
            </a:xfrm>
            <a:custGeom>
              <a:avLst/>
              <a:gdLst>
                <a:gd name="T0" fmla="*/ 799 w 799"/>
                <a:gd name="T1" fmla="*/ 174 h 345"/>
                <a:gd name="T2" fmla="*/ 799 w 799"/>
                <a:gd name="T3" fmla="*/ 174 h 345"/>
                <a:gd name="T4" fmla="*/ 796 w 799"/>
                <a:gd name="T5" fmla="*/ 153 h 345"/>
                <a:gd name="T6" fmla="*/ 790 w 799"/>
                <a:gd name="T7" fmla="*/ 134 h 345"/>
                <a:gd name="T8" fmla="*/ 778 w 799"/>
                <a:gd name="T9" fmla="*/ 116 h 345"/>
                <a:gd name="T10" fmla="*/ 760 w 799"/>
                <a:gd name="T11" fmla="*/ 101 h 345"/>
                <a:gd name="T12" fmla="*/ 760 w 799"/>
                <a:gd name="T13" fmla="*/ 101 h 345"/>
                <a:gd name="T14" fmla="*/ 732 w 799"/>
                <a:gd name="T15" fmla="*/ 79 h 345"/>
                <a:gd name="T16" fmla="*/ 696 w 799"/>
                <a:gd name="T17" fmla="*/ 61 h 345"/>
                <a:gd name="T18" fmla="*/ 656 w 799"/>
                <a:gd name="T19" fmla="*/ 43 h 345"/>
                <a:gd name="T20" fmla="*/ 613 w 799"/>
                <a:gd name="T21" fmla="*/ 28 h 345"/>
                <a:gd name="T22" fmla="*/ 564 w 799"/>
                <a:gd name="T23" fmla="*/ 15 h 345"/>
                <a:gd name="T24" fmla="*/ 513 w 799"/>
                <a:gd name="T25" fmla="*/ 6 h 345"/>
                <a:gd name="T26" fmla="*/ 458 w 799"/>
                <a:gd name="T27" fmla="*/ 3 h 345"/>
                <a:gd name="T28" fmla="*/ 400 w 799"/>
                <a:gd name="T29" fmla="*/ 0 h 345"/>
                <a:gd name="T30" fmla="*/ 400 w 799"/>
                <a:gd name="T31" fmla="*/ 0 h 345"/>
                <a:gd name="T32" fmla="*/ 323 w 799"/>
                <a:gd name="T33" fmla="*/ 3 h 345"/>
                <a:gd name="T34" fmla="*/ 250 w 799"/>
                <a:gd name="T35" fmla="*/ 12 h 345"/>
                <a:gd name="T36" fmla="*/ 183 w 799"/>
                <a:gd name="T37" fmla="*/ 31 h 345"/>
                <a:gd name="T38" fmla="*/ 153 w 799"/>
                <a:gd name="T39" fmla="*/ 40 h 345"/>
                <a:gd name="T40" fmla="*/ 122 w 799"/>
                <a:gd name="T41" fmla="*/ 52 h 345"/>
                <a:gd name="T42" fmla="*/ 95 w 799"/>
                <a:gd name="T43" fmla="*/ 64 h 345"/>
                <a:gd name="T44" fmla="*/ 70 w 799"/>
                <a:gd name="T45" fmla="*/ 76 h 345"/>
                <a:gd name="T46" fmla="*/ 52 w 799"/>
                <a:gd name="T47" fmla="*/ 92 h 345"/>
                <a:gd name="T48" fmla="*/ 34 w 799"/>
                <a:gd name="T49" fmla="*/ 107 h 345"/>
                <a:gd name="T50" fmla="*/ 18 w 799"/>
                <a:gd name="T51" fmla="*/ 122 h 345"/>
                <a:gd name="T52" fmla="*/ 6 w 799"/>
                <a:gd name="T53" fmla="*/ 137 h 345"/>
                <a:gd name="T54" fmla="*/ 0 w 799"/>
                <a:gd name="T55" fmla="*/ 156 h 345"/>
                <a:gd name="T56" fmla="*/ 0 w 799"/>
                <a:gd name="T57" fmla="*/ 174 h 345"/>
                <a:gd name="T58" fmla="*/ 0 w 799"/>
                <a:gd name="T59" fmla="*/ 174 h 345"/>
                <a:gd name="T60" fmla="*/ 0 w 799"/>
                <a:gd name="T61" fmla="*/ 186 h 345"/>
                <a:gd name="T62" fmla="*/ 6 w 799"/>
                <a:gd name="T63" fmla="*/ 201 h 345"/>
                <a:gd name="T64" fmla="*/ 12 w 799"/>
                <a:gd name="T65" fmla="*/ 217 h 345"/>
                <a:gd name="T66" fmla="*/ 24 w 799"/>
                <a:gd name="T67" fmla="*/ 229 h 345"/>
                <a:gd name="T68" fmla="*/ 24 w 799"/>
                <a:gd name="T69" fmla="*/ 229 h 345"/>
                <a:gd name="T70" fmla="*/ 37 w 799"/>
                <a:gd name="T71" fmla="*/ 241 h 345"/>
                <a:gd name="T72" fmla="*/ 49 w 799"/>
                <a:gd name="T73" fmla="*/ 253 h 345"/>
                <a:gd name="T74" fmla="*/ 82 w 799"/>
                <a:gd name="T75" fmla="*/ 278 h 345"/>
                <a:gd name="T76" fmla="*/ 125 w 799"/>
                <a:gd name="T77" fmla="*/ 296 h 345"/>
                <a:gd name="T78" fmla="*/ 174 w 799"/>
                <a:gd name="T79" fmla="*/ 314 h 345"/>
                <a:gd name="T80" fmla="*/ 226 w 799"/>
                <a:gd name="T81" fmla="*/ 327 h 345"/>
                <a:gd name="T82" fmla="*/ 281 w 799"/>
                <a:gd name="T83" fmla="*/ 336 h 345"/>
                <a:gd name="T84" fmla="*/ 342 w 799"/>
                <a:gd name="T85" fmla="*/ 342 h 345"/>
                <a:gd name="T86" fmla="*/ 400 w 799"/>
                <a:gd name="T87" fmla="*/ 345 h 345"/>
                <a:gd name="T88" fmla="*/ 400 w 799"/>
                <a:gd name="T89" fmla="*/ 345 h 345"/>
                <a:gd name="T90" fmla="*/ 479 w 799"/>
                <a:gd name="T91" fmla="*/ 342 h 345"/>
                <a:gd name="T92" fmla="*/ 549 w 799"/>
                <a:gd name="T93" fmla="*/ 333 h 345"/>
                <a:gd name="T94" fmla="*/ 619 w 799"/>
                <a:gd name="T95" fmla="*/ 317 h 345"/>
                <a:gd name="T96" fmla="*/ 650 w 799"/>
                <a:gd name="T97" fmla="*/ 305 h 345"/>
                <a:gd name="T98" fmla="*/ 677 w 799"/>
                <a:gd name="T99" fmla="*/ 296 h 345"/>
                <a:gd name="T100" fmla="*/ 705 w 799"/>
                <a:gd name="T101" fmla="*/ 284 h 345"/>
                <a:gd name="T102" fmla="*/ 729 w 799"/>
                <a:gd name="T103" fmla="*/ 269 h 345"/>
                <a:gd name="T104" fmla="*/ 747 w 799"/>
                <a:gd name="T105" fmla="*/ 256 h 345"/>
                <a:gd name="T106" fmla="*/ 766 w 799"/>
                <a:gd name="T107" fmla="*/ 241 h 345"/>
                <a:gd name="T108" fmla="*/ 781 w 799"/>
                <a:gd name="T109" fmla="*/ 223 h 345"/>
                <a:gd name="T110" fmla="*/ 790 w 799"/>
                <a:gd name="T111" fmla="*/ 208 h 345"/>
                <a:gd name="T112" fmla="*/ 796 w 799"/>
                <a:gd name="T113" fmla="*/ 189 h 345"/>
                <a:gd name="T114" fmla="*/ 799 w 799"/>
                <a:gd name="T115" fmla="*/ 174 h 345"/>
                <a:gd name="T116" fmla="*/ 799 w 799"/>
                <a:gd name="T117" fmla="*/ 17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9" h="345">
                  <a:moveTo>
                    <a:pt x="799" y="174"/>
                  </a:moveTo>
                  <a:lnTo>
                    <a:pt x="799" y="174"/>
                  </a:lnTo>
                  <a:lnTo>
                    <a:pt x="796" y="153"/>
                  </a:lnTo>
                  <a:lnTo>
                    <a:pt x="790" y="134"/>
                  </a:lnTo>
                  <a:lnTo>
                    <a:pt x="778" y="116"/>
                  </a:lnTo>
                  <a:lnTo>
                    <a:pt x="760" y="101"/>
                  </a:lnTo>
                  <a:lnTo>
                    <a:pt x="760" y="101"/>
                  </a:lnTo>
                  <a:lnTo>
                    <a:pt x="732" y="79"/>
                  </a:lnTo>
                  <a:lnTo>
                    <a:pt x="696" y="61"/>
                  </a:lnTo>
                  <a:lnTo>
                    <a:pt x="656" y="43"/>
                  </a:lnTo>
                  <a:lnTo>
                    <a:pt x="613" y="28"/>
                  </a:lnTo>
                  <a:lnTo>
                    <a:pt x="564" y="15"/>
                  </a:lnTo>
                  <a:lnTo>
                    <a:pt x="513" y="6"/>
                  </a:lnTo>
                  <a:lnTo>
                    <a:pt x="458" y="3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323" y="3"/>
                  </a:lnTo>
                  <a:lnTo>
                    <a:pt x="250" y="12"/>
                  </a:lnTo>
                  <a:lnTo>
                    <a:pt x="183" y="31"/>
                  </a:lnTo>
                  <a:lnTo>
                    <a:pt x="153" y="40"/>
                  </a:lnTo>
                  <a:lnTo>
                    <a:pt x="122" y="52"/>
                  </a:lnTo>
                  <a:lnTo>
                    <a:pt x="95" y="64"/>
                  </a:lnTo>
                  <a:lnTo>
                    <a:pt x="70" y="76"/>
                  </a:lnTo>
                  <a:lnTo>
                    <a:pt x="52" y="92"/>
                  </a:lnTo>
                  <a:lnTo>
                    <a:pt x="34" y="107"/>
                  </a:lnTo>
                  <a:lnTo>
                    <a:pt x="18" y="122"/>
                  </a:lnTo>
                  <a:lnTo>
                    <a:pt x="6" y="137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86"/>
                  </a:lnTo>
                  <a:lnTo>
                    <a:pt x="6" y="201"/>
                  </a:lnTo>
                  <a:lnTo>
                    <a:pt x="12" y="217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7" y="241"/>
                  </a:lnTo>
                  <a:lnTo>
                    <a:pt x="49" y="253"/>
                  </a:lnTo>
                  <a:lnTo>
                    <a:pt x="82" y="278"/>
                  </a:lnTo>
                  <a:lnTo>
                    <a:pt x="125" y="296"/>
                  </a:lnTo>
                  <a:lnTo>
                    <a:pt x="174" y="314"/>
                  </a:lnTo>
                  <a:lnTo>
                    <a:pt x="226" y="327"/>
                  </a:lnTo>
                  <a:lnTo>
                    <a:pt x="281" y="336"/>
                  </a:lnTo>
                  <a:lnTo>
                    <a:pt x="342" y="342"/>
                  </a:lnTo>
                  <a:lnTo>
                    <a:pt x="400" y="345"/>
                  </a:lnTo>
                  <a:lnTo>
                    <a:pt x="400" y="345"/>
                  </a:lnTo>
                  <a:lnTo>
                    <a:pt x="479" y="342"/>
                  </a:lnTo>
                  <a:lnTo>
                    <a:pt x="549" y="333"/>
                  </a:lnTo>
                  <a:lnTo>
                    <a:pt x="619" y="317"/>
                  </a:lnTo>
                  <a:lnTo>
                    <a:pt x="650" y="305"/>
                  </a:lnTo>
                  <a:lnTo>
                    <a:pt x="677" y="296"/>
                  </a:lnTo>
                  <a:lnTo>
                    <a:pt x="705" y="284"/>
                  </a:lnTo>
                  <a:lnTo>
                    <a:pt x="729" y="269"/>
                  </a:lnTo>
                  <a:lnTo>
                    <a:pt x="747" y="256"/>
                  </a:lnTo>
                  <a:lnTo>
                    <a:pt x="766" y="241"/>
                  </a:lnTo>
                  <a:lnTo>
                    <a:pt x="781" y="223"/>
                  </a:lnTo>
                  <a:lnTo>
                    <a:pt x="790" y="208"/>
                  </a:lnTo>
                  <a:lnTo>
                    <a:pt x="796" y="189"/>
                  </a:lnTo>
                  <a:lnTo>
                    <a:pt x="799" y="174"/>
                  </a:lnTo>
                  <a:lnTo>
                    <a:pt x="799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4290" y="2472"/>
              <a:ext cx="494" cy="271"/>
            </a:xfrm>
            <a:custGeom>
              <a:avLst/>
              <a:gdLst>
                <a:gd name="T0" fmla="*/ 455 w 494"/>
                <a:gd name="T1" fmla="*/ 64 h 271"/>
                <a:gd name="T2" fmla="*/ 455 w 494"/>
                <a:gd name="T3" fmla="*/ 64 h 271"/>
                <a:gd name="T4" fmla="*/ 436 w 494"/>
                <a:gd name="T5" fmla="*/ 49 h 271"/>
                <a:gd name="T6" fmla="*/ 418 w 494"/>
                <a:gd name="T7" fmla="*/ 36 h 271"/>
                <a:gd name="T8" fmla="*/ 394 w 494"/>
                <a:gd name="T9" fmla="*/ 27 h 271"/>
                <a:gd name="T10" fmla="*/ 369 w 494"/>
                <a:gd name="T11" fmla="*/ 18 h 271"/>
                <a:gd name="T12" fmla="*/ 339 w 494"/>
                <a:gd name="T13" fmla="*/ 9 h 271"/>
                <a:gd name="T14" fmla="*/ 311 w 494"/>
                <a:gd name="T15" fmla="*/ 3 h 271"/>
                <a:gd name="T16" fmla="*/ 278 w 494"/>
                <a:gd name="T17" fmla="*/ 0 h 271"/>
                <a:gd name="T18" fmla="*/ 247 w 494"/>
                <a:gd name="T19" fmla="*/ 0 h 271"/>
                <a:gd name="T20" fmla="*/ 247 w 494"/>
                <a:gd name="T21" fmla="*/ 0 h 271"/>
                <a:gd name="T22" fmla="*/ 195 w 494"/>
                <a:gd name="T23" fmla="*/ 3 h 271"/>
                <a:gd name="T24" fmla="*/ 150 w 494"/>
                <a:gd name="T25" fmla="*/ 9 h 271"/>
                <a:gd name="T26" fmla="*/ 107 w 494"/>
                <a:gd name="T27" fmla="*/ 24 h 271"/>
                <a:gd name="T28" fmla="*/ 70 w 494"/>
                <a:gd name="T29" fmla="*/ 39 h 271"/>
                <a:gd name="T30" fmla="*/ 43 w 494"/>
                <a:gd name="T31" fmla="*/ 61 h 271"/>
                <a:gd name="T32" fmla="*/ 28 w 494"/>
                <a:gd name="T33" fmla="*/ 70 h 271"/>
                <a:gd name="T34" fmla="*/ 18 w 494"/>
                <a:gd name="T35" fmla="*/ 82 h 271"/>
                <a:gd name="T36" fmla="*/ 9 w 494"/>
                <a:gd name="T37" fmla="*/ 94 h 271"/>
                <a:gd name="T38" fmla="*/ 3 w 494"/>
                <a:gd name="T39" fmla="*/ 107 h 271"/>
                <a:gd name="T40" fmla="*/ 0 w 494"/>
                <a:gd name="T41" fmla="*/ 122 h 271"/>
                <a:gd name="T42" fmla="*/ 0 w 494"/>
                <a:gd name="T43" fmla="*/ 134 h 271"/>
                <a:gd name="T44" fmla="*/ 0 w 494"/>
                <a:gd name="T45" fmla="*/ 134 h 271"/>
                <a:gd name="T46" fmla="*/ 0 w 494"/>
                <a:gd name="T47" fmla="*/ 149 h 271"/>
                <a:gd name="T48" fmla="*/ 6 w 494"/>
                <a:gd name="T49" fmla="*/ 165 h 271"/>
                <a:gd name="T50" fmla="*/ 12 w 494"/>
                <a:gd name="T51" fmla="*/ 180 h 271"/>
                <a:gd name="T52" fmla="*/ 21 w 494"/>
                <a:gd name="T53" fmla="*/ 192 h 271"/>
                <a:gd name="T54" fmla="*/ 21 w 494"/>
                <a:gd name="T55" fmla="*/ 192 h 271"/>
                <a:gd name="T56" fmla="*/ 40 w 494"/>
                <a:gd name="T57" fmla="*/ 207 h 271"/>
                <a:gd name="T58" fmla="*/ 61 w 494"/>
                <a:gd name="T59" fmla="*/ 223 h 271"/>
                <a:gd name="T60" fmla="*/ 86 w 494"/>
                <a:gd name="T61" fmla="*/ 238 h 271"/>
                <a:gd name="T62" fmla="*/ 113 w 494"/>
                <a:gd name="T63" fmla="*/ 247 h 271"/>
                <a:gd name="T64" fmla="*/ 143 w 494"/>
                <a:gd name="T65" fmla="*/ 256 h 271"/>
                <a:gd name="T66" fmla="*/ 174 w 494"/>
                <a:gd name="T67" fmla="*/ 265 h 271"/>
                <a:gd name="T68" fmla="*/ 211 w 494"/>
                <a:gd name="T69" fmla="*/ 268 h 271"/>
                <a:gd name="T70" fmla="*/ 247 w 494"/>
                <a:gd name="T71" fmla="*/ 271 h 271"/>
                <a:gd name="T72" fmla="*/ 247 w 494"/>
                <a:gd name="T73" fmla="*/ 271 h 271"/>
                <a:gd name="T74" fmla="*/ 296 w 494"/>
                <a:gd name="T75" fmla="*/ 268 h 271"/>
                <a:gd name="T76" fmla="*/ 342 w 494"/>
                <a:gd name="T77" fmla="*/ 259 h 271"/>
                <a:gd name="T78" fmla="*/ 384 w 494"/>
                <a:gd name="T79" fmla="*/ 247 h 271"/>
                <a:gd name="T80" fmla="*/ 421 w 494"/>
                <a:gd name="T81" fmla="*/ 232 h 271"/>
                <a:gd name="T82" fmla="*/ 452 w 494"/>
                <a:gd name="T83" fmla="*/ 210 h 271"/>
                <a:gd name="T84" fmla="*/ 464 w 494"/>
                <a:gd name="T85" fmla="*/ 198 h 271"/>
                <a:gd name="T86" fmla="*/ 476 w 494"/>
                <a:gd name="T87" fmla="*/ 189 h 271"/>
                <a:gd name="T88" fmla="*/ 482 w 494"/>
                <a:gd name="T89" fmla="*/ 174 h 271"/>
                <a:gd name="T90" fmla="*/ 488 w 494"/>
                <a:gd name="T91" fmla="*/ 162 h 271"/>
                <a:gd name="T92" fmla="*/ 491 w 494"/>
                <a:gd name="T93" fmla="*/ 149 h 271"/>
                <a:gd name="T94" fmla="*/ 494 w 494"/>
                <a:gd name="T95" fmla="*/ 134 h 271"/>
                <a:gd name="T96" fmla="*/ 494 w 494"/>
                <a:gd name="T97" fmla="*/ 134 h 271"/>
                <a:gd name="T98" fmla="*/ 491 w 494"/>
                <a:gd name="T99" fmla="*/ 116 h 271"/>
                <a:gd name="T100" fmla="*/ 485 w 494"/>
                <a:gd name="T101" fmla="*/ 97 h 271"/>
                <a:gd name="T102" fmla="*/ 473 w 494"/>
                <a:gd name="T103" fmla="*/ 79 h 271"/>
                <a:gd name="T104" fmla="*/ 455 w 494"/>
                <a:gd name="T105" fmla="*/ 64 h 271"/>
                <a:gd name="T106" fmla="*/ 455 w 494"/>
                <a:gd name="T107" fmla="*/ 6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4" h="271">
                  <a:moveTo>
                    <a:pt x="455" y="64"/>
                  </a:moveTo>
                  <a:lnTo>
                    <a:pt x="455" y="64"/>
                  </a:lnTo>
                  <a:lnTo>
                    <a:pt x="436" y="49"/>
                  </a:lnTo>
                  <a:lnTo>
                    <a:pt x="418" y="36"/>
                  </a:lnTo>
                  <a:lnTo>
                    <a:pt x="394" y="27"/>
                  </a:lnTo>
                  <a:lnTo>
                    <a:pt x="369" y="18"/>
                  </a:lnTo>
                  <a:lnTo>
                    <a:pt x="339" y="9"/>
                  </a:lnTo>
                  <a:lnTo>
                    <a:pt x="311" y="3"/>
                  </a:lnTo>
                  <a:lnTo>
                    <a:pt x="278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195" y="3"/>
                  </a:lnTo>
                  <a:lnTo>
                    <a:pt x="150" y="9"/>
                  </a:lnTo>
                  <a:lnTo>
                    <a:pt x="107" y="24"/>
                  </a:lnTo>
                  <a:lnTo>
                    <a:pt x="70" y="39"/>
                  </a:lnTo>
                  <a:lnTo>
                    <a:pt x="43" y="61"/>
                  </a:lnTo>
                  <a:lnTo>
                    <a:pt x="28" y="70"/>
                  </a:lnTo>
                  <a:lnTo>
                    <a:pt x="18" y="82"/>
                  </a:lnTo>
                  <a:lnTo>
                    <a:pt x="9" y="94"/>
                  </a:lnTo>
                  <a:lnTo>
                    <a:pt x="3" y="107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49"/>
                  </a:lnTo>
                  <a:lnTo>
                    <a:pt x="6" y="165"/>
                  </a:lnTo>
                  <a:lnTo>
                    <a:pt x="12" y="180"/>
                  </a:lnTo>
                  <a:lnTo>
                    <a:pt x="21" y="192"/>
                  </a:lnTo>
                  <a:lnTo>
                    <a:pt x="21" y="192"/>
                  </a:lnTo>
                  <a:lnTo>
                    <a:pt x="40" y="207"/>
                  </a:lnTo>
                  <a:lnTo>
                    <a:pt x="61" y="223"/>
                  </a:lnTo>
                  <a:lnTo>
                    <a:pt x="86" y="238"/>
                  </a:lnTo>
                  <a:lnTo>
                    <a:pt x="113" y="247"/>
                  </a:lnTo>
                  <a:lnTo>
                    <a:pt x="143" y="256"/>
                  </a:lnTo>
                  <a:lnTo>
                    <a:pt x="174" y="265"/>
                  </a:lnTo>
                  <a:lnTo>
                    <a:pt x="211" y="268"/>
                  </a:lnTo>
                  <a:lnTo>
                    <a:pt x="247" y="271"/>
                  </a:lnTo>
                  <a:lnTo>
                    <a:pt x="247" y="271"/>
                  </a:lnTo>
                  <a:lnTo>
                    <a:pt x="296" y="268"/>
                  </a:lnTo>
                  <a:lnTo>
                    <a:pt x="342" y="259"/>
                  </a:lnTo>
                  <a:lnTo>
                    <a:pt x="384" y="247"/>
                  </a:lnTo>
                  <a:lnTo>
                    <a:pt x="421" y="232"/>
                  </a:lnTo>
                  <a:lnTo>
                    <a:pt x="452" y="210"/>
                  </a:lnTo>
                  <a:lnTo>
                    <a:pt x="464" y="198"/>
                  </a:lnTo>
                  <a:lnTo>
                    <a:pt x="476" y="189"/>
                  </a:lnTo>
                  <a:lnTo>
                    <a:pt x="482" y="174"/>
                  </a:lnTo>
                  <a:lnTo>
                    <a:pt x="488" y="162"/>
                  </a:lnTo>
                  <a:lnTo>
                    <a:pt x="491" y="149"/>
                  </a:lnTo>
                  <a:lnTo>
                    <a:pt x="494" y="134"/>
                  </a:lnTo>
                  <a:lnTo>
                    <a:pt x="494" y="134"/>
                  </a:lnTo>
                  <a:lnTo>
                    <a:pt x="491" y="116"/>
                  </a:lnTo>
                  <a:lnTo>
                    <a:pt x="485" y="97"/>
                  </a:lnTo>
                  <a:lnTo>
                    <a:pt x="473" y="79"/>
                  </a:lnTo>
                  <a:lnTo>
                    <a:pt x="455" y="64"/>
                  </a:lnTo>
                  <a:lnTo>
                    <a:pt x="455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3634" y="2463"/>
              <a:ext cx="494" cy="271"/>
            </a:xfrm>
            <a:custGeom>
              <a:avLst/>
              <a:gdLst>
                <a:gd name="T0" fmla="*/ 458 w 494"/>
                <a:gd name="T1" fmla="*/ 64 h 271"/>
                <a:gd name="T2" fmla="*/ 458 w 494"/>
                <a:gd name="T3" fmla="*/ 64 h 271"/>
                <a:gd name="T4" fmla="*/ 440 w 494"/>
                <a:gd name="T5" fmla="*/ 52 h 271"/>
                <a:gd name="T6" fmla="*/ 418 w 494"/>
                <a:gd name="T7" fmla="*/ 39 h 271"/>
                <a:gd name="T8" fmla="*/ 394 w 494"/>
                <a:gd name="T9" fmla="*/ 27 h 271"/>
                <a:gd name="T10" fmla="*/ 369 w 494"/>
                <a:gd name="T11" fmla="*/ 18 h 271"/>
                <a:gd name="T12" fmla="*/ 342 w 494"/>
                <a:gd name="T13" fmla="*/ 12 h 271"/>
                <a:gd name="T14" fmla="*/ 311 w 494"/>
                <a:gd name="T15" fmla="*/ 6 h 271"/>
                <a:gd name="T16" fmla="*/ 281 w 494"/>
                <a:gd name="T17" fmla="*/ 3 h 271"/>
                <a:gd name="T18" fmla="*/ 247 w 494"/>
                <a:gd name="T19" fmla="*/ 0 h 271"/>
                <a:gd name="T20" fmla="*/ 247 w 494"/>
                <a:gd name="T21" fmla="*/ 0 h 271"/>
                <a:gd name="T22" fmla="*/ 198 w 494"/>
                <a:gd name="T23" fmla="*/ 3 h 271"/>
                <a:gd name="T24" fmla="*/ 153 w 494"/>
                <a:gd name="T25" fmla="*/ 12 h 271"/>
                <a:gd name="T26" fmla="*/ 110 w 494"/>
                <a:gd name="T27" fmla="*/ 24 h 271"/>
                <a:gd name="T28" fmla="*/ 73 w 494"/>
                <a:gd name="T29" fmla="*/ 39 h 271"/>
                <a:gd name="T30" fmla="*/ 43 w 494"/>
                <a:gd name="T31" fmla="*/ 61 h 271"/>
                <a:gd name="T32" fmla="*/ 31 w 494"/>
                <a:gd name="T33" fmla="*/ 70 h 271"/>
                <a:gd name="T34" fmla="*/ 19 w 494"/>
                <a:gd name="T35" fmla="*/ 82 h 271"/>
                <a:gd name="T36" fmla="*/ 12 w 494"/>
                <a:gd name="T37" fmla="*/ 94 h 271"/>
                <a:gd name="T38" fmla="*/ 6 w 494"/>
                <a:gd name="T39" fmla="*/ 110 h 271"/>
                <a:gd name="T40" fmla="*/ 0 w 494"/>
                <a:gd name="T41" fmla="*/ 122 h 271"/>
                <a:gd name="T42" fmla="*/ 0 w 494"/>
                <a:gd name="T43" fmla="*/ 137 h 271"/>
                <a:gd name="T44" fmla="*/ 0 w 494"/>
                <a:gd name="T45" fmla="*/ 137 h 271"/>
                <a:gd name="T46" fmla="*/ 3 w 494"/>
                <a:gd name="T47" fmla="*/ 152 h 271"/>
                <a:gd name="T48" fmla="*/ 6 w 494"/>
                <a:gd name="T49" fmla="*/ 164 h 271"/>
                <a:gd name="T50" fmla="*/ 12 w 494"/>
                <a:gd name="T51" fmla="*/ 180 h 271"/>
                <a:gd name="T52" fmla="*/ 25 w 494"/>
                <a:gd name="T53" fmla="*/ 192 h 271"/>
                <a:gd name="T54" fmla="*/ 25 w 494"/>
                <a:gd name="T55" fmla="*/ 192 h 271"/>
                <a:gd name="T56" fmla="*/ 40 w 494"/>
                <a:gd name="T57" fmla="*/ 210 h 271"/>
                <a:gd name="T58" fmla="*/ 61 w 494"/>
                <a:gd name="T59" fmla="*/ 225 h 271"/>
                <a:gd name="T60" fmla="*/ 86 w 494"/>
                <a:gd name="T61" fmla="*/ 238 h 271"/>
                <a:gd name="T62" fmla="*/ 113 w 494"/>
                <a:gd name="T63" fmla="*/ 250 h 271"/>
                <a:gd name="T64" fmla="*/ 144 w 494"/>
                <a:gd name="T65" fmla="*/ 259 h 271"/>
                <a:gd name="T66" fmla="*/ 177 w 494"/>
                <a:gd name="T67" fmla="*/ 265 h 271"/>
                <a:gd name="T68" fmla="*/ 211 w 494"/>
                <a:gd name="T69" fmla="*/ 268 h 271"/>
                <a:gd name="T70" fmla="*/ 247 w 494"/>
                <a:gd name="T71" fmla="*/ 271 h 271"/>
                <a:gd name="T72" fmla="*/ 247 w 494"/>
                <a:gd name="T73" fmla="*/ 271 h 271"/>
                <a:gd name="T74" fmla="*/ 296 w 494"/>
                <a:gd name="T75" fmla="*/ 268 h 271"/>
                <a:gd name="T76" fmla="*/ 345 w 494"/>
                <a:gd name="T77" fmla="*/ 259 h 271"/>
                <a:gd name="T78" fmla="*/ 385 w 494"/>
                <a:gd name="T79" fmla="*/ 247 h 271"/>
                <a:gd name="T80" fmla="*/ 421 w 494"/>
                <a:gd name="T81" fmla="*/ 232 h 271"/>
                <a:gd name="T82" fmla="*/ 452 w 494"/>
                <a:gd name="T83" fmla="*/ 210 h 271"/>
                <a:gd name="T84" fmla="*/ 464 w 494"/>
                <a:gd name="T85" fmla="*/ 201 h 271"/>
                <a:gd name="T86" fmla="*/ 476 w 494"/>
                <a:gd name="T87" fmla="*/ 189 h 271"/>
                <a:gd name="T88" fmla="*/ 485 w 494"/>
                <a:gd name="T89" fmla="*/ 177 h 271"/>
                <a:gd name="T90" fmla="*/ 491 w 494"/>
                <a:gd name="T91" fmla="*/ 164 h 271"/>
                <a:gd name="T92" fmla="*/ 494 w 494"/>
                <a:gd name="T93" fmla="*/ 149 h 271"/>
                <a:gd name="T94" fmla="*/ 494 w 494"/>
                <a:gd name="T95" fmla="*/ 137 h 271"/>
                <a:gd name="T96" fmla="*/ 494 w 494"/>
                <a:gd name="T97" fmla="*/ 137 h 271"/>
                <a:gd name="T98" fmla="*/ 491 w 494"/>
                <a:gd name="T99" fmla="*/ 116 h 271"/>
                <a:gd name="T100" fmla="*/ 485 w 494"/>
                <a:gd name="T101" fmla="*/ 97 h 271"/>
                <a:gd name="T102" fmla="*/ 473 w 494"/>
                <a:gd name="T103" fmla="*/ 79 h 271"/>
                <a:gd name="T104" fmla="*/ 458 w 494"/>
                <a:gd name="T105" fmla="*/ 64 h 271"/>
                <a:gd name="T106" fmla="*/ 458 w 494"/>
                <a:gd name="T107" fmla="*/ 6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4" h="271">
                  <a:moveTo>
                    <a:pt x="458" y="64"/>
                  </a:moveTo>
                  <a:lnTo>
                    <a:pt x="458" y="64"/>
                  </a:lnTo>
                  <a:lnTo>
                    <a:pt x="440" y="52"/>
                  </a:lnTo>
                  <a:lnTo>
                    <a:pt x="418" y="39"/>
                  </a:lnTo>
                  <a:lnTo>
                    <a:pt x="394" y="27"/>
                  </a:lnTo>
                  <a:lnTo>
                    <a:pt x="369" y="18"/>
                  </a:lnTo>
                  <a:lnTo>
                    <a:pt x="342" y="12"/>
                  </a:lnTo>
                  <a:lnTo>
                    <a:pt x="311" y="6"/>
                  </a:lnTo>
                  <a:lnTo>
                    <a:pt x="281" y="3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198" y="3"/>
                  </a:lnTo>
                  <a:lnTo>
                    <a:pt x="153" y="12"/>
                  </a:lnTo>
                  <a:lnTo>
                    <a:pt x="110" y="24"/>
                  </a:lnTo>
                  <a:lnTo>
                    <a:pt x="73" y="39"/>
                  </a:lnTo>
                  <a:lnTo>
                    <a:pt x="43" y="61"/>
                  </a:lnTo>
                  <a:lnTo>
                    <a:pt x="31" y="70"/>
                  </a:lnTo>
                  <a:lnTo>
                    <a:pt x="19" y="82"/>
                  </a:lnTo>
                  <a:lnTo>
                    <a:pt x="12" y="94"/>
                  </a:lnTo>
                  <a:lnTo>
                    <a:pt x="6" y="110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3" y="152"/>
                  </a:lnTo>
                  <a:lnTo>
                    <a:pt x="6" y="164"/>
                  </a:lnTo>
                  <a:lnTo>
                    <a:pt x="12" y="180"/>
                  </a:lnTo>
                  <a:lnTo>
                    <a:pt x="25" y="192"/>
                  </a:lnTo>
                  <a:lnTo>
                    <a:pt x="25" y="192"/>
                  </a:lnTo>
                  <a:lnTo>
                    <a:pt x="40" y="210"/>
                  </a:lnTo>
                  <a:lnTo>
                    <a:pt x="61" y="225"/>
                  </a:lnTo>
                  <a:lnTo>
                    <a:pt x="86" y="238"/>
                  </a:lnTo>
                  <a:lnTo>
                    <a:pt x="113" y="250"/>
                  </a:lnTo>
                  <a:lnTo>
                    <a:pt x="144" y="259"/>
                  </a:lnTo>
                  <a:lnTo>
                    <a:pt x="177" y="265"/>
                  </a:lnTo>
                  <a:lnTo>
                    <a:pt x="211" y="268"/>
                  </a:lnTo>
                  <a:lnTo>
                    <a:pt x="247" y="271"/>
                  </a:lnTo>
                  <a:lnTo>
                    <a:pt x="247" y="271"/>
                  </a:lnTo>
                  <a:lnTo>
                    <a:pt x="296" y="268"/>
                  </a:lnTo>
                  <a:lnTo>
                    <a:pt x="345" y="259"/>
                  </a:lnTo>
                  <a:lnTo>
                    <a:pt x="385" y="247"/>
                  </a:lnTo>
                  <a:lnTo>
                    <a:pt x="421" y="232"/>
                  </a:lnTo>
                  <a:lnTo>
                    <a:pt x="452" y="210"/>
                  </a:lnTo>
                  <a:lnTo>
                    <a:pt x="464" y="201"/>
                  </a:lnTo>
                  <a:lnTo>
                    <a:pt x="476" y="189"/>
                  </a:lnTo>
                  <a:lnTo>
                    <a:pt x="485" y="177"/>
                  </a:lnTo>
                  <a:lnTo>
                    <a:pt x="491" y="164"/>
                  </a:lnTo>
                  <a:lnTo>
                    <a:pt x="494" y="149"/>
                  </a:lnTo>
                  <a:lnTo>
                    <a:pt x="494" y="137"/>
                  </a:lnTo>
                  <a:lnTo>
                    <a:pt x="494" y="137"/>
                  </a:lnTo>
                  <a:lnTo>
                    <a:pt x="491" y="116"/>
                  </a:lnTo>
                  <a:lnTo>
                    <a:pt x="485" y="97"/>
                  </a:lnTo>
                  <a:lnTo>
                    <a:pt x="473" y="79"/>
                  </a:lnTo>
                  <a:lnTo>
                    <a:pt x="458" y="64"/>
                  </a:lnTo>
                  <a:lnTo>
                    <a:pt x="458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4430" y="1795"/>
              <a:ext cx="495" cy="271"/>
            </a:xfrm>
            <a:custGeom>
              <a:avLst/>
              <a:gdLst>
                <a:gd name="T0" fmla="*/ 455 w 495"/>
                <a:gd name="T1" fmla="*/ 64 h 271"/>
                <a:gd name="T2" fmla="*/ 455 w 495"/>
                <a:gd name="T3" fmla="*/ 64 h 271"/>
                <a:gd name="T4" fmla="*/ 437 w 495"/>
                <a:gd name="T5" fmla="*/ 48 h 271"/>
                <a:gd name="T6" fmla="*/ 418 w 495"/>
                <a:gd name="T7" fmla="*/ 36 h 271"/>
                <a:gd name="T8" fmla="*/ 394 w 495"/>
                <a:gd name="T9" fmla="*/ 27 h 271"/>
                <a:gd name="T10" fmla="*/ 370 w 495"/>
                <a:gd name="T11" fmla="*/ 18 h 271"/>
                <a:gd name="T12" fmla="*/ 339 w 495"/>
                <a:gd name="T13" fmla="*/ 9 h 271"/>
                <a:gd name="T14" fmla="*/ 312 w 495"/>
                <a:gd name="T15" fmla="*/ 3 h 271"/>
                <a:gd name="T16" fmla="*/ 278 w 495"/>
                <a:gd name="T17" fmla="*/ 0 h 271"/>
                <a:gd name="T18" fmla="*/ 248 w 495"/>
                <a:gd name="T19" fmla="*/ 0 h 271"/>
                <a:gd name="T20" fmla="*/ 248 w 495"/>
                <a:gd name="T21" fmla="*/ 0 h 271"/>
                <a:gd name="T22" fmla="*/ 196 w 495"/>
                <a:gd name="T23" fmla="*/ 3 h 271"/>
                <a:gd name="T24" fmla="*/ 150 w 495"/>
                <a:gd name="T25" fmla="*/ 9 h 271"/>
                <a:gd name="T26" fmla="*/ 107 w 495"/>
                <a:gd name="T27" fmla="*/ 24 h 271"/>
                <a:gd name="T28" fmla="*/ 71 w 495"/>
                <a:gd name="T29" fmla="*/ 39 h 271"/>
                <a:gd name="T30" fmla="*/ 43 w 495"/>
                <a:gd name="T31" fmla="*/ 61 h 271"/>
                <a:gd name="T32" fmla="*/ 28 w 495"/>
                <a:gd name="T33" fmla="*/ 70 h 271"/>
                <a:gd name="T34" fmla="*/ 19 w 495"/>
                <a:gd name="T35" fmla="*/ 82 h 271"/>
                <a:gd name="T36" fmla="*/ 10 w 495"/>
                <a:gd name="T37" fmla="*/ 94 h 271"/>
                <a:gd name="T38" fmla="*/ 3 w 495"/>
                <a:gd name="T39" fmla="*/ 106 h 271"/>
                <a:gd name="T40" fmla="*/ 0 w 495"/>
                <a:gd name="T41" fmla="*/ 122 h 271"/>
                <a:gd name="T42" fmla="*/ 0 w 495"/>
                <a:gd name="T43" fmla="*/ 134 h 271"/>
                <a:gd name="T44" fmla="*/ 0 w 495"/>
                <a:gd name="T45" fmla="*/ 134 h 271"/>
                <a:gd name="T46" fmla="*/ 0 w 495"/>
                <a:gd name="T47" fmla="*/ 149 h 271"/>
                <a:gd name="T48" fmla="*/ 7 w 495"/>
                <a:gd name="T49" fmla="*/ 164 h 271"/>
                <a:gd name="T50" fmla="*/ 13 w 495"/>
                <a:gd name="T51" fmla="*/ 180 h 271"/>
                <a:gd name="T52" fmla="*/ 22 w 495"/>
                <a:gd name="T53" fmla="*/ 192 h 271"/>
                <a:gd name="T54" fmla="*/ 22 w 495"/>
                <a:gd name="T55" fmla="*/ 192 h 271"/>
                <a:gd name="T56" fmla="*/ 40 w 495"/>
                <a:gd name="T57" fmla="*/ 207 h 271"/>
                <a:gd name="T58" fmla="*/ 61 w 495"/>
                <a:gd name="T59" fmla="*/ 222 h 271"/>
                <a:gd name="T60" fmla="*/ 86 w 495"/>
                <a:gd name="T61" fmla="*/ 238 h 271"/>
                <a:gd name="T62" fmla="*/ 113 w 495"/>
                <a:gd name="T63" fmla="*/ 247 h 271"/>
                <a:gd name="T64" fmla="*/ 144 w 495"/>
                <a:gd name="T65" fmla="*/ 256 h 271"/>
                <a:gd name="T66" fmla="*/ 174 w 495"/>
                <a:gd name="T67" fmla="*/ 265 h 271"/>
                <a:gd name="T68" fmla="*/ 211 w 495"/>
                <a:gd name="T69" fmla="*/ 268 h 271"/>
                <a:gd name="T70" fmla="*/ 248 w 495"/>
                <a:gd name="T71" fmla="*/ 271 h 271"/>
                <a:gd name="T72" fmla="*/ 248 w 495"/>
                <a:gd name="T73" fmla="*/ 271 h 271"/>
                <a:gd name="T74" fmla="*/ 296 w 495"/>
                <a:gd name="T75" fmla="*/ 268 h 271"/>
                <a:gd name="T76" fmla="*/ 342 w 495"/>
                <a:gd name="T77" fmla="*/ 259 h 271"/>
                <a:gd name="T78" fmla="*/ 385 w 495"/>
                <a:gd name="T79" fmla="*/ 247 h 271"/>
                <a:gd name="T80" fmla="*/ 421 w 495"/>
                <a:gd name="T81" fmla="*/ 231 h 271"/>
                <a:gd name="T82" fmla="*/ 452 w 495"/>
                <a:gd name="T83" fmla="*/ 210 h 271"/>
                <a:gd name="T84" fmla="*/ 464 w 495"/>
                <a:gd name="T85" fmla="*/ 198 h 271"/>
                <a:gd name="T86" fmla="*/ 476 w 495"/>
                <a:gd name="T87" fmla="*/ 189 h 271"/>
                <a:gd name="T88" fmla="*/ 482 w 495"/>
                <a:gd name="T89" fmla="*/ 174 h 271"/>
                <a:gd name="T90" fmla="*/ 489 w 495"/>
                <a:gd name="T91" fmla="*/ 161 h 271"/>
                <a:gd name="T92" fmla="*/ 492 w 495"/>
                <a:gd name="T93" fmla="*/ 149 h 271"/>
                <a:gd name="T94" fmla="*/ 495 w 495"/>
                <a:gd name="T95" fmla="*/ 134 h 271"/>
                <a:gd name="T96" fmla="*/ 495 w 495"/>
                <a:gd name="T97" fmla="*/ 134 h 271"/>
                <a:gd name="T98" fmla="*/ 492 w 495"/>
                <a:gd name="T99" fmla="*/ 116 h 271"/>
                <a:gd name="T100" fmla="*/ 485 w 495"/>
                <a:gd name="T101" fmla="*/ 97 h 271"/>
                <a:gd name="T102" fmla="*/ 473 w 495"/>
                <a:gd name="T103" fmla="*/ 79 h 271"/>
                <a:gd name="T104" fmla="*/ 455 w 495"/>
                <a:gd name="T105" fmla="*/ 64 h 271"/>
                <a:gd name="T106" fmla="*/ 455 w 495"/>
                <a:gd name="T107" fmla="*/ 6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5" h="271">
                  <a:moveTo>
                    <a:pt x="455" y="64"/>
                  </a:moveTo>
                  <a:lnTo>
                    <a:pt x="455" y="64"/>
                  </a:lnTo>
                  <a:lnTo>
                    <a:pt x="437" y="48"/>
                  </a:lnTo>
                  <a:lnTo>
                    <a:pt x="418" y="36"/>
                  </a:lnTo>
                  <a:lnTo>
                    <a:pt x="394" y="27"/>
                  </a:lnTo>
                  <a:lnTo>
                    <a:pt x="370" y="18"/>
                  </a:lnTo>
                  <a:lnTo>
                    <a:pt x="339" y="9"/>
                  </a:lnTo>
                  <a:lnTo>
                    <a:pt x="312" y="3"/>
                  </a:lnTo>
                  <a:lnTo>
                    <a:pt x="27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196" y="3"/>
                  </a:lnTo>
                  <a:lnTo>
                    <a:pt x="150" y="9"/>
                  </a:lnTo>
                  <a:lnTo>
                    <a:pt x="107" y="24"/>
                  </a:lnTo>
                  <a:lnTo>
                    <a:pt x="71" y="39"/>
                  </a:lnTo>
                  <a:lnTo>
                    <a:pt x="43" y="61"/>
                  </a:lnTo>
                  <a:lnTo>
                    <a:pt x="28" y="70"/>
                  </a:lnTo>
                  <a:lnTo>
                    <a:pt x="19" y="82"/>
                  </a:lnTo>
                  <a:lnTo>
                    <a:pt x="10" y="94"/>
                  </a:lnTo>
                  <a:lnTo>
                    <a:pt x="3" y="106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49"/>
                  </a:lnTo>
                  <a:lnTo>
                    <a:pt x="7" y="164"/>
                  </a:lnTo>
                  <a:lnTo>
                    <a:pt x="13" y="180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40" y="207"/>
                  </a:lnTo>
                  <a:lnTo>
                    <a:pt x="61" y="222"/>
                  </a:lnTo>
                  <a:lnTo>
                    <a:pt x="86" y="238"/>
                  </a:lnTo>
                  <a:lnTo>
                    <a:pt x="113" y="247"/>
                  </a:lnTo>
                  <a:lnTo>
                    <a:pt x="144" y="256"/>
                  </a:lnTo>
                  <a:lnTo>
                    <a:pt x="174" y="265"/>
                  </a:lnTo>
                  <a:lnTo>
                    <a:pt x="211" y="268"/>
                  </a:lnTo>
                  <a:lnTo>
                    <a:pt x="248" y="271"/>
                  </a:lnTo>
                  <a:lnTo>
                    <a:pt x="248" y="271"/>
                  </a:lnTo>
                  <a:lnTo>
                    <a:pt x="296" y="268"/>
                  </a:lnTo>
                  <a:lnTo>
                    <a:pt x="342" y="259"/>
                  </a:lnTo>
                  <a:lnTo>
                    <a:pt x="385" y="247"/>
                  </a:lnTo>
                  <a:lnTo>
                    <a:pt x="421" y="231"/>
                  </a:lnTo>
                  <a:lnTo>
                    <a:pt x="452" y="210"/>
                  </a:lnTo>
                  <a:lnTo>
                    <a:pt x="464" y="198"/>
                  </a:lnTo>
                  <a:lnTo>
                    <a:pt x="476" y="189"/>
                  </a:lnTo>
                  <a:lnTo>
                    <a:pt x="482" y="174"/>
                  </a:lnTo>
                  <a:lnTo>
                    <a:pt x="489" y="161"/>
                  </a:lnTo>
                  <a:lnTo>
                    <a:pt x="492" y="149"/>
                  </a:lnTo>
                  <a:lnTo>
                    <a:pt x="495" y="134"/>
                  </a:lnTo>
                  <a:lnTo>
                    <a:pt x="495" y="134"/>
                  </a:lnTo>
                  <a:lnTo>
                    <a:pt x="492" y="116"/>
                  </a:lnTo>
                  <a:lnTo>
                    <a:pt x="485" y="97"/>
                  </a:lnTo>
                  <a:lnTo>
                    <a:pt x="473" y="79"/>
                  </a:lnTo>
                  <a:lnTo>
                    <a:pt x="455" y="64"/>
                  </a:lnTo>
                  <a:lnTo>
                    <a:pt x="455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>
              <a:off x="1096" y="1795"/>
              <a:ext cx="3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Stanford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1483" y="2088"/>
              <a:ext cx="41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BARRNET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1551" y="2204"/>
              <a:ext cx="30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regional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1050" y="2454"/>
              <a:ext cx="33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Berkeley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1709" y="2527"/>
              <a:ext cx="23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PARC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4" name="Rectangle 48"/>
            <p:cNvSpPr>
              <a:spLocks noChangeArrowheads="1"/>
            </p:cNvSpPr>
            <p:nvPr/>
          </p:nvSpPr>
          <p:spPr bwMode="auto">
            <a:xfrm>
              <a:off x="2210" y="2625"/>
              <a:ext cx="24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NCAR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5" name="Rectangle 49"/>
            <p:cNvSpPr>
              <a:spLocks noChangeArrowheads="1"/>
            </p:cNvSpPr>
            <p:nvPr/>
          </p:nvSpPr>
          <p:spPr bwMode="auto">
            <a:xfrm>
              <a:off x="2762" y="2820"/>
              <a:ext cx="11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UA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6" name="Rectangle 50"/>
            <p:cNvSpPr>
              <a:spLocks noChangeArrowheads="1"/>
            </p:cNvSpPr>
            <p:nvPr/>
          </p:nvSpPr>
          <p:spPr bwMode="auto">
            <a:xfrm>
              <a:off x="3170" y="2585"/>
              <a:ext cx="1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UNM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>
              <a:off x="2597" y="2240"/>
              <a:ext cx="3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Westnet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2597" y="2356"/>
              <a:ext cx="30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regional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auto">
            <a:xfrm>
              <a:off x="3775" y="2549"/>
              <a:ext cx="1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UNL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464" y="2555"/>
              <a:ext cx="1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KU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>
              <a:off x="4598" y="1877"/>
              <a:ext cx="14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ISU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>
              <a:off x="4031" y="2131"/>
              <a:ext cx="2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MidNet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>
              <a:off x="4028" y="2247"/>
              <a:ext cx="30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regional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>
              <a:off x="3447" y="2188"/>
              <a:ext cx="20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latin typeface="Times New Roman" pitchFamily="18" charset="0"/>
                  <a:cs typeface="Times New Roman" pitchFamily="18" charset="0"/>
                </a:rPr>
                <a:t>■ ■ ■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55" name="Rectangle 59"/>
          <p:cNvSpPr>
            <a:spLocks noChangeArrowheads="1"/>
          </p:cNvSpPr>
          <p:nvPr/>
        </p:nvSpPr>
        <p:spPr bwMode="auto">
          <a:xfrm>
            <a:off x="457200" y="0"/>
            <a:ext cx="8229600" cy="111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Global Internet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Internet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95400"/>
            <a:ext cx="8640960" cy="4800600"/>
          </a:xfrm>
        </p:spPr>
        <p:txBody>
          <a:bodyPr/>
          <a:lstStyle/>
          <a:p>
            <a:r>
              <a:rPr lang="en-US" dirty="0"/>
              <a:t>Each provider </a:t>
            </a:r>
            <a:r>
              <a:rPr lang="en-US" dirty="0" smtClean="0"/>
              <a:t>network </a:t>
            </a:r>
            <a:r>
              <a:rPr lang="en-US" dirty="0"/>
              <a:t>is regional and a single autonomous system (AS)</a:t>
            </a:r>
          </a:p>
          <a:p>
            <a:r>
              <a:rPr lang="en-US" dirty="0"/>
              <a:t>Major issues are:</a:t>
            </a:r>
          </a:p>
          <a:p>
            <a:pPr lvl="1"/>
            <a:r>
              <a:rPr lang="en-US" dirty="0"/>
              <a:t>Scalability of routing</a:t>
            </a:r>
          </a:p>
          <a:p>
            <a:pPr lvl="1"/>
            <a:r>
              <a:rPr lang="en-US" dirty="0"/>
              <a:t>Address </a:t>
            </a:r>
            <a:r>
              <a:rPr lang="en-US" dirty="0" smtClean="0"/>
              <a:t>utilization</a:t>
            </a:r>
          </a:p>
          <a:p>
            <a:pPr lvl="2"/>
            <a:r>
              <a:rPr lang="en-US" dirty="0" smtClean="0"/>
              <a:t>Now out </a:t>
            </a:r>
            <a:r>
              <a:rPr lang="en-US" dirty="0"/>
              <a:t>of </a:t>
            </a:r>
            <a:r>
              <a:rPr lang="en-US" dirty="0" smtClean="0"/>
              <a:t>IPv4 </a:t>
            </a:r>
            <a:r>
              <a:rPr lang="en-US" dirty="0"/>
              <a:t>addresses</a:t>
            </a:r>
          </a:p>
          <a:p>
            <a:r>
              <a:rPr lang="en-US" dirty="0"/>
              <a:t>Hierarchy is used to improve scalability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Namely, utilize </a:t>
            </a:r>
            <a:r>
              <a:rPr lang="en-US" dirty="0" smtClean="0">
                <a:solidFill>
                  <a:srgbClr val="0033CC"/>
                </a:solidFill>
              </a:rPr>
              <a:t>subnets with masks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Text Box 8"/>
          <p:cNvSpPr txBox="1">
            <a:spLocks noChangeArrowheads="1"/>
          </p:cNvSpPr>
          <p:nvPr/>
        </p:nvSpPr>
        <p:spPr bwMode="auto">
          <a:xfrm>
            <a:off x="539750" y="5438552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latin typeface="+mn-lt"/>
              </a:rPr>
              <a:t>Figure </a:t>
            </a:r>
            <a:r>
              <a:rPr lang="en-US" sz="2000" b="1" dirty="0">
                <a:latin typeface="+mn-lt"/>
              </a:rPr>
              <a:t>3.19 IP addresses: (a) class A; (b) class B; (c) class C.</a:t>
            </a:r>
            <a:endParaRPr lang="en-GB" sz="2000" b="1" dirty="0">
              <a:latin typeface="+mn-lt"/>
            </a:endParaRPr>
          </a:p>
        </p:txBody>
      </p:sp>
      <p:pic>
        <p:nvPicPr>
          <p:cNvPr id="260101" name="Picture 5" descr="f03-19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77" y="1412776"/>
            <a:ext cx="5103095" cy="325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dirty="0" smtClean="0"/>
              <a:t>IPv4 Network Classes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Number Problems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Assigning one network number per physical network uses up IP address too fast!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Adding more </a:t>
            </a:r>
            <a:r>
              <a:rPr lang="en-US" sz="2800" dirty="0"/>
              <a:t>network numbers also increases forwarding table size</a:t>
            </a:r>
            <a:r>
              <a:rPr lang="en-US" sz="28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Subnet solution ::</a:t>
            </a:r>
            <a:endParaRPr lang="en-US" sz="2800" dirty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The idea is to take a single IP network number and allocate the IP addresses with that network number to several physical networks which are referred to as </a:t>
            </a:r>
            <a:r>
              <a:rPr lang="en-US" sz="2800" dirty="0">
                <a:solidFill>
                  <a:srgbClr val="0033CC"/>
                </a:solidFill>
                <a:latin typeface="Comic Sans MS" pitchFamily="66" charset="0"/>
              </a:rPr>
              <a:t>subnets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8000"/>
                </a:solidFill>
              </a:rPr>
              <a:t>The subnets need to be </a:t>
            </a:r>
            <a:r>
              <a:rPr lang="en-US" sz="2800" dirty="0" smtClean="0">
                <a:solidFill>
                  <a:srgbClr val="008000"/>
                </a:solidFill>
              </a:rPr>
              <a:t>physically close </a:t>
            </a:r>
            <a:r>
              <a:rPr lang="en-US" sz="2800" dirty="0">
                <a:solidFill>
                  <a:srgbClr val="008000"/>
                </a:solidFill>
              </a:rPr>
              <a:t>to each other for routing purposes</a:t>
            </a:r>
            <a:r>
              <a:rPr lang="en-US" sz="2800" dirty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Subnetting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mechanism by which a single network </a:t>
            </a:r>
            <a:r>
              <a:rPr lang="en-US" sz="2800" dirty="0" smtClean="0"/>
              <a:t>number </a:t>
            </a:r>
            <a:r>
              <a:rPr lang="en-US" sz="2800" dirty="0"/>
              <a:t>can be shared among multiple networks involves configuring all the nodes on each subnet with a </a:t>
            </a:r>
            <a:r>
              <a:rPr lang="en-US" sz="2800" dirty="0">
                <a:solidFill>
                  <a:srgbClr val="0033CC"/>
                </a:solidFill>
              </a:rPr>
              <a:t>subnet mask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0033CC"/>
                </a:solidFill>
              </a:rPr>
              <a:t>subnet mask </a:t>
            </a:r>
            <a:r>
              <a:rPr lang="en-US" sz="2800" dirty="0"/>
              <a:t>enables introduction of a single subnet number which provides for another level of hierarchy into the IP address.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All hosts on a given subnet are configured with the same mask, i.e., there is one subnet mask per subnet.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IP Addressing: Introduction</a:t>
            </a:r>
            <a:endParaRPr lang="en-US" dirty="0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IP address:: </a:t>
            </a:r>
            <a:r>
              <a:rPr lang="en-US" sz="2400" dirty="0" smtClean="0"/>
              <a:t>32-bit identifier for host, router </a:t>
            </a:r>
            <a:r>
              <a:rPr lang="en-US" sz="2400" i="1" dirty="0" smtClean="0">
                <a:solidFill>
                  <a:srgbClr val="008000"/>
                </a:solidFill>
              </a:rPr>
              <a:t>interface</a:t>
            </a:r>
            <a:r>
              <a:rPr lang="en-US" sz="2400" i="1" dirty="0" smtClean="0"/>
              <a:t>.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interface:: </a:t>
            </a:r>
            <a:r>
              <a:rPr lang="en-US" sz="2400" dirty="0" smtClean="0"/>
              <a:t>connection between host/router and physical link</a:t>
            </a:r>
          </a:p>
          <a:p>
            <a:pPr lvl="1"/>
            <a:r>
              <a:rPr lang="en-US" sz="2000" dirty="0" smtClean="0"/>
              <a:t>router’s typically have multiple interfaces.</a:t>
            </a:r>
          </a:p>
          <a:p>
            <a:pPr lvl="1"/>
            <a:r>
              <a:rPr lang="en-US" sz="2000" dirty="0" smtClean="0"/>
              <a:t>host typically has one interface.</a:t>
            </a:r>
          </a:p>
          <a:p>
            <a:pPr lvl="1"/>
            <a:r>
              <a:rPr lang="en-US" sz="2000" dirty="0" smtClean="0"/>
              <a:t>IP addresses are associated with each interface.</a:t>
            </a:r>
          </a:p>
        </p:txBody>
      </p:sp>
      <p:graphicFrame>
        <p:nvGraphicFramePr>
          <p:cNvPr id="39942" name="Object 4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4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2652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Line 5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Line 6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Line 7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8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47" name="Object 9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5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9319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8" name="Object 10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6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5415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9" name="Line 11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50" name="Group 12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39994" name="Oval 1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Line 1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Line 1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Rectangle 1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998" name="Oval 1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99" name="Group 1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0004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5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6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000" name="Group 2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0001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2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3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9951" name="Text Box 26"/>
          <p:cNvSpPr txBox="1">
            <a:spLocks noChangeArrowheads="1"/>
          </p:cNvSpPr>
          <p:nvPr/>
        </p:nvSpPr>
        <p:spPr bwMode="auto">
          <a:xfrm>
            <a:off x="4975225" y="13128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grpSp>
        <p:nvGrpSpPr>
          <p:cNvPr id="39952" name="Group 27"/>
          <p:cNvGrpSpPr>
            <a:grpSpLocks/>
          </p:cNvGrpSpPr>
          <p:nvPr/>
        </p:nvGrpSpPr>
        <p:grpSpPr bwMode="auto">
          <a:xfrm>
            <a:off x="4975225" y="1955800"/>
            <a:ext cx="1031875" cy="336550"/>
            <a:chOff x="3251" y="608"/>
            <a:chExt cx="650" cy="212"/>
          </a:xfrm>
        </p:grpSpPr>
        <p:sp>
          <p:nvSpPr>
            <p:cNvPr id="39992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3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223.1.1.2</a:t>
              </a:r>
              <a:endParaRPr lang="en-US"/>
            </a:p>
          </p:txBody>
        </p:sp>
      </p:grpSp>
      <p:sp>
        <p:nvSpPr>
          <p:cNvPr id="39953" name="Text Box 30"/>
          <p:cNvSpPr txBox="1">
            <a:spLocks noChangeArrowheads="1"/>
          </p:cNvSpPr>
          <p:nvPr/>
        </p:nvSpPr>
        <p:spPr bwMode="auto">
          <a:xfrm>
            <a:off x="4860925" y="28940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39954" name="Text Box 31"/>
          <p:cNvSpPr txBox="1">
            <a:spLocks noChangeArrowheads="1"/>
          </p:cNvSpPr>
          <p:nvPr/>
        </p:nvSpPr>
        <p:spPr bwMode="auto">
          <a:xfrm>
            <a:off x="5651500" y="222250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39955" name="Line 32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Text Box 33"/>
          <p:cNvSpPr txBox="1">
            <a:spLocks noChangeArrowheads="1"/>
          </p:cNvSpPr>
          <p:nvPr/>
        </p:nvSpPr>
        <p:spPr bwMode="auto">
          <a:xfrm>
            <a:off x="6727825" y="221297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223.1.2.9</a:t>
            </a:r>
            <a:endParaRPr lang="en-US"/>
          </a:p>
        </p:txBody>
      </p:sp>
      <p:sp>
        <p:nvSpPr>
          <p:cNvPr id="39957" name="Line 34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58" name="Object 35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7" name="Clip" r:id="rId7" imgW="1307263" imgH="1084139" progId="MS_ClipArt_Gallery.2">
                  <p:embed/>
                </p:oleObj>
              </mc:Choice>
              <mc:Fallback>
                <p:oleObj name="Clip" r:id="rId7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503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9" name="Line 36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60" name="Object 37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8" name="Clip" r:id="rId8" imgW="1307263" imgH="1084139" progId="MS_ClipArt_Gallery.2">
                  <p:embed/>
                </p:oleObj>
              </mc:Choice>
              <mc:Fallback>
                <p:oleObj name="Clip" r:id="rId8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28844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1" name="Line 38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62" name="Group 39"/>
          <p:cNvGrpSpPr>
            <a:grpSpLocks/>
          </p:cNvGrpSpPr>
          <p:nvPr/>
        </p:nvGrpSpPr>
        <p:grpSpPr bwMode="auto">
          <a:xfrm>
            <a:off x="7189788" y="2732088"/>
            <a:ext cx="1031875" cy="336550"/>
            <a:chOff x="4532" y="1229"/>
            <a:chExt cx="650" cy="212"/>
          </a:xfrm>
        </p:grpSpPr>
        <p:sp>
          <p:nvSpPr>
            <p:cNvPr id="39990" name="Rectangle 40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1" name="Text Box 41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223.1.2.2</a:t>
              </a:r>
              <a:endParaRPr lang="en-US"/>
            </a:p>
          </p:txBody>
        </p:sp>
      </p:grpSp>
      <p:grpSp>
        <p:nvGrpSpPr>
          <p:cNvPr id="39963" name="Group 42"/>
          <p:cNvGrpSpPr>
            <a:grpSpLocks/>
          </p:cNvGrpSpPr>
          <p:nvPr/>
        </p:nvGrpSpPr>
        <p:grpSpPr bwMode="auto">
          <a:xfrm>
            <a:off x="7151688" y="1760538"/>
            <a:ext cx="1031875" cy="336550"/>
            <a:chOff x="4532" y="1229"/>
            <a:chExt cx="650" cy="212"/>
          </a:xfrm>
        </p:grpSpPr>
        <p:sp>
          <p:nvSpPr>
            <p:cNvPr id="39988" name="Rectangle 43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Text Box 44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223.1.2.1</a:t>
              </a:r>
              <a:endParaRPr lang="en-US"/>
            </a:p>
          </p:txBody>
        </p:sp>
      </p:grpSp>
      <p:sp>
        <p:nvSpPr>
          <p:cNvPr id="39964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68" name="Object 49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9" name="Clip" r:id="rId9" imgW="1307263" imgH="1084139" progId="MS_ClipArt_Gallery.2">
                  <p:embed/>
                </p:oleObj>
              </mc:Choice>
              <mc:Fallback>
                <p:oleObj name="Clip" r:id="rId9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2656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9" name="Object 50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0" name="Clip" r:id="rId10" imgW="1307263" imgH="1084139" progId="MS_ClipArt_Gallery.2">
                  <p:embed/>
                </p:oleObj>
              </mc:Choice>
              <mc:Fallback>
                <p:oleObj name="Clip" r:id="rId10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2799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70" name="Group 51"/>
          <p:cNvGrpSpPr>
            <a:grpSpLocks/>
          </p:cNvGrpSpPr>
          <p:nvPr/>
        </p:nvGrpSpPr>
        <p:grpSpPr bwMode="auto">
          <a:xfrm>
            <a:off x="7151688" y="3984625"/>
            <a:ext cx="1031875" cy="336550"/>
            <a:chOff x="4532" y="1229"/>
            <a:chExt cx="650" cy="212"/>
          </a:xfrm>
        </p:grpSpPr>
        <p:sp>
          <p:nvSpPr>
            <p:cNvPr id="39986" name="Rectangle 52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Text Box 53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223.1.3.2</a:t>
              </a:r>
              <a:endParaRPr lang="en-US"/>
            </a:p>
          </p:txBody>
        </p:sp>
      </p:grpSp>
      <p:grpSp>
        <p:nvGrpSpPr>
          <p:cNvPr id="39971" name="Group 54"/>
          <p:cNvGrpSpPr>
            <a:grpSpLocks/>
          </p:cNvGrpSpPr>
          <p:nvPr/>
        </p:nvGrpSpPr>
        <p:grpSpPr bwMode="auto">
          <a:xfrm>
            <a:off x="5003800" y="4013200"/>
            <a:ext cx="1031875" cy="336550"/>
            <a:chOff x="4532" y="1229"/>
            <a:chExt cx="650" cy="212"/>
          </a:xfrm>
        </p:grpSpPr>
        <p:sp>
          <p:nvSpPr>
            <p:cNvPr id="39984" name="Rectangle 55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5" name="Text Box 56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223.1.3.1</a:t>
              </a:r>
              <a:endParaRPr lang="en-US"/>
            </a:p>
          </p:txBody>
        </p:sp>
      </p:grpSp>
      <p:grpSp>
        <p:nvGrpSpPr>
          <p:cNvPr id="39972" name="Group 57"/>
          <p:cNvGrpSpPr>
            <a:grpSpLocks/>
          </p:cNvGrpSpPr>
          <p:nvPr/>
        </p:nvGrpSpPr>
        <p:grpSpPr bwMode="auto">
          <a:xfrm>
            <a:off x="6003925" y="2874963"/>
            <a:ext cx="1144588" cy="336550"/>
            <a:chOff x="4532" y="1229"/>
            <a:chExt cx="721" cy="212"/>
          </a:xfrm>
        </p:grpSpPr>
        <p:sp>
          <p:nvSpPr>
            <p:cNvPr id="39982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7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223.1.3.27</a:t>
              </a:r>
              <a:endParaRPr lang="en-US"/>
            </a:p>
          </p:txBody>
        </p:sp>
      </p:grpSp>
      <p:sp>
        <p:nvSpPr>
          <p:cNvPr id="39973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223.1.1.1 = 11011111 00000001 00000001 00000001</a:t>
            </a:r>
            <a:endParaRPr lang="en-US"/>
          </a:p>
        </p:txBody>
      </p:sp>
      <p:sp>
        <p:nvSpPr>
          <p:cNvPr id="39974" name="Freeform 61"/>
          <p:cNvSpPr>
            <a:spLocks/>
          </p:cNvSpPr>
          <p:nvPr/>
        </p:nvSpPr>
        <p:spPr bwMode="auto">
          <a:xfrm>
            <a:off x="5162550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92075 h 58"/>
              <a:gd name="T4" fmla="*/ 892175 w 562"/>
              <a:gd name="T5" fmla="*/ 92075 h 58"/>
              <a:gd name="T6" fmla="*/ 892175 w 562"/>
              <a:gd name="T7" fmla="*/ 25400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5" name="Freeform 62"/>
          <p:cNvSpPr>
            <a:spLocks/>
          </p:cNvSpPr>
          <p:nvPr/>
        </p:nvSpPr>
        <p:spPr bwMode="auto">
          <a:xfrm>
            <a:off x="6124575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79375 h 50"/>
              <a:gd name="T4" fmla="*/ 892175 w 562"/>
              <a:gd name="T5" fmla="*/ 79375 h 50"/>
              <a:gd name="T6" fmla="*/ 892175 w 562"/>
              <a:gd name="T7" fmla="*/ 12700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6" name="Freeform 63"/>
          <p:cNvSpPr>
            <a:spLocks/>
          </p:cNvSpPr>
          <p:nvPr/>
        </p:nvSpPr>
        <p:spPr bwMode="auto">
          <a:xfrm>
            <a:off x="7089775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79375 h 50"/>
              <a:gd name="T4" fmla="*/ 869950 w 562"/>
              <a:gd name="T5" fmla="*/ 79375 h 50"/>
              <a:gd name="T6" fmla="*/ 869950 w 562"/>
              <a:gd name="T7" fmla="*/ 12700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7" name="Freeform 64"/>
          <p:cNvSpPr>
            <a:spLocks/>
          </p:cNvSpPr>
          <p:nvPr/>
        </p:nvSpPr>
        <p:spPr bwMode="auto">
          <a:xfrm>
            <a:off x="8054975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79375 h 50"/>
              <a:gd name="T4" fmla="*/ 869950 w 562"/>
              <a:gd name="T5" fmla="*/ 79375 h 50"/>
              <a:gd name="T6" fmla="*/ 869950 w 562"/>
              <a:gd name="T7" fmla="*/ 12700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8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</a:t>
            </a:r>
            <a:endParaRPr lang="en-US"/>
          </a:p>
        </p:txBody>
      </p:sp>
      <p:sp>
        <p:nvSpPr>
          <p:cNvPr id="39979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1</a:t>
            </a:r>
            <a:endParaRPr lang="en-US"/>
          </a:p>
        </p:txBody>
      </p:sp>
      <p:sp>
        <p:nvSpPr>
          <p:cNvPr id="39980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1</a:t>
            </a:r>
            <a:endParaRPr lang="en-US"/>
          </a:p>
        </p:txBody>
      </p:sp>
      <p:sp>
        <p:nvSpPr>
          <p:cNvPr id="39981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1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68189" y="5822975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6137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Freeform 2"/>
          <p:cNvSpPr>
            <a:spLocks/>
          </p:cNvSpPr>
          <p:nvPr/>
        </p:nvSpPr>
        <p:spPr bwMode="auto">
          <a:xfrm>
            <a:off x="4378325" y="1384722"/>
            <a:ext cx="1941513" cy="2049462"/>
          </a:xfrm>
          <a:custGeom>
            <a:avLst/>
            <a:gdLst>
              <a:gd name="T0" fmla="*/ 1906588 w 1223"/>
              <a:gd name="T1" fmla="*/ 1200150 h 1291"/>
              <a:gd name="T2" fmla="*/ 1114425 w 1223"/>
              <a:gd name="T3" fmla="*/ 1063625 h 1291"/>
              <a:gd name="T4" fmla="*/ 965200 w 1223"/>
              <a:gd name="T5" fmla="*/ 163512 h 1291"/>
              <a:gd name="T6" fmla="*/ 531813 w 1223"/>
              <a:gd name="T7" fmla="*/ 82550 h 1291"/>
              <a:gd name="T8" fmla="*/ 103188 w 1223"/>
              <a:gd name="T9" fmla="*/ 130175 h 1291"/>
              <a:gd name="T10" fmla="*/ 65088 w 1223"/>
              <a:gd name="T11" fmla="*/ 863600 h 1291"/>
              <a:gd name="T12" fmla="*/ 60325 w 1223"/>
              <a:gd name="T13" fmla="*/ 1192212 h 1291"/>
              <a:gd name="T14" fmla="*/ 36513 w 1223"/>
              <a:gd name="T15" fmla="*/ 1492250 h 1291"/>
              <a:gd name="T16" fmla="*/ 26988 w 1223"/>
              <a:gd name="T17" fmla="*/ 1768475 h 1291"/>
              <a:gd name="T18" fmla="*/ 203200 w 1223"/>
              <a:gd name="T19" fmla="*/ 1935162 h 1291"/>
              <a:gd name="T20" fmla="*/ 955675 w 1223"/>
              <a:gd name="T21" fmla="*/ 1973262 h 1291"/>
              <a:gd name="T22" fmla="*/ 1089025 w 1223"/>
              <a:gd name="T23" fmla="*/ 1476375 h 1291"/>
              <a:gd name="T24" fmla="*/ 1868488 w 1223"/>
              <a:gd name="T25" fmla="*/ 1454150 h 1291"/>
              <a:gd name="T26" fmla="*/ 1906588 w 1223"/>
              <a:gd name="T27" fmla="*/ 1200150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Freeform 3"/>
          <p:cNvSpPr>
            <a:spLocks/>
          </p:cNvSpPr>
          <p:nvPr/>
        </p:nvSpPr>
        <p:spPr bwMode="auto">
          <a:xfrm>
            <a:off x="6894513" y="1672059"/>
            <a:ext cx="1906587" cy="1958975"/>
          </a:xfrm>
          <a:custGeom>
            <a:avLst/>
            <a:gdLst>
              <a:gd name="T0" fmla="*/ 39687 w 1201"/>
              <a:gd name="T1" fmla="*/ 1125538 h 1234"/>
              <a:gd name="T2" fmla="*/ 835025 w 1201"/>
              <a:gd name="T3" fmla="*/ 1238250 h 1234"/>
              <a:gd name="T4" fmla="*/ 973137 w 1201"/>
              <a:gd name="T5" fmla="*/ 1800225 h 1234"/>
              <a:gd name="T6" fmla="*/ 1501775 w 1201"/>
              <a:gd name="T7" fmla="*/ 1952625 h 1234"/>
              <a:gd name="T8" fmla="*/ 1858962 w 1201"/>
              <a:gd name="T9" fmla="*/ 1757363 h 1234"/>
              <a:gd name="T10" fmla="*/ 1787525 w 1201"/>
              <a:gd name="T11" fmla="*/ 1419225 h 1234"/>
              <a:gd name="T12" fmla="*/ 1768475 w 1201"/>
              <a:gd name="T13" fmla="*/ 1100138 h 1234"/>
              <a:gd name="T14" fmla="*/ 1744662 w 1201"/>
              <a:gd name="T15" fmla="*/ 671513 h 1234"/>
              <a:gd name="T16" fmla="*/ 1811337 w 1201"/>
              <a:gd name="T17" fmla="*/ 342900 h 1234"/>
              <a:gd name="T18" fmla="*/ 1749425 w 1201"/>
              <a:gd name="T19" fmla="*/ 52388 h 1234"/>
              <a:gd name="T20" fmla="*/ 1025525 w 1201"/>
              <a:gd name="T21" fmla="*/ 128588 h 1234"/>
              <a:gd name="T22" fmla="*/ 849312 w 1201"/>
              <a:gd name="T23" fmla="*/ 823913 h 1234"/>
              <a:gd name="T24" fmla="*/ 69850 w 1201"/>
              <a:gd name="T25" fmla="*/ 869950 h 1234"/>
              <a:gd name="T26" fmla="*/ 39687 w 1201"/>
              <a:gd name="T27" fmla="*/ 1125538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Freeform 4"/>
          <p:cNvSpPr>
            <a:spLocks/>
          </p:cNvSpPr>
          <p:nvPr/>
        </p:nvSpPr>
        <p:spPr bwMode="auto">
          <a:xfrm>
            <a:off x="5578475" y="3105572"/>
            <a:ext cx="2041525" cy="1979612"/>
          </a:xfrm>
          <a:custGeom>
            <a:avLst/>
            <a:gdLst>
              <a:gd name="T0" fmla="*/ 931863 w 1286"/>
              <a:gd name="T1" fmla="*/ 47625 h 1247"/>
              <a:gd name="T2" fmla="*/ 808038 w 1286"/>
              <a:gd name="T3" fmla="*/ 981075 h 1247"/>
              <a:gd name="T4" fmla="*/ 122238 w 1286"/>
              <a:gd name="T5" fmla="*/ 1443037 h 1247"/>
              <a:gd name="T6" fmla="*/ 74613 w 1286"/>
              <a:gd name="T7" fmla="*/ 1738312 h 1247"/>
              <a:gd name="T8" fmla="*/ 222250 w 1286"/>
              <a:gd name="T9" fmla="*/ 1943100 h 1247"/>
              <a:gd name="T10" fmla="*/ 731838 w 1286"/>
              <a:gd name="T11" fmla="*/ 1919287 h 1247"/>
              <a:gd name="T12" fmla="*/ 1098550 w 1286"/>
              <a:gd name="T13" fmla="*/ 1919287 h 1247"/>
              <a:gd name="T14" fmla="*/ 1889125 w 1286"/>
              <a:gd name="T15" fmla="*/ 1947862 h 1247"/>
              <a:gd name="T16" fmla="*/ 2017713 w 1286"/>
              <a:gd name="T17" fmla="*/ 1728787 h 1247"/>
              <a:gd name="T18" fmla="*/ 1808163 w 1286"/>
              <a:gd name="T19" fmla="*/ 1176337 h 1247"/>
              <a:gd name="T20" fmla="*/ 1270000 w 1286"/>
              <a:gd name="T21" fmla="*/ 995362 h 1247"/>
              <a:gd name="T22" fmla="*/ 1189038 w 1286"/>
              <a:gd name="T23" fmla="*/ 66675 h 1247"/>
              <a:gd name="T24" fmla="*/ 931863 w 1286"/>
              <a:gd name="T25" fmla="*/ 47625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5"/>
          <p:cNvSpPr>
            <a:spLocks noGrp="1" noChangeArrowheads="1"/>
          </p:cNvSpPr>
          <p:nvPr>
            <p:ph type="title"/>
          </p:nvPr>
        </p:nvSpPr>
        <p:spPr>
          <a:xfrm>
            <a:off x="277812" y="44624"/>
            <a:ext cx="8785225" cy="792162"/>
          </a:xfrm>
        </p:spPr>
        <p:txBody>
          <a:bodyPr/>
          <a:lstStyle/>
          <a:p>
            <a:r>
              <a:rPr lang="en-US" dirty="0" smtClean="0"/>
              <a:t>Subnets</a:t>
            </a:r>
          </a:p>
        </p:txBody>
      </p:sp>
      <p:sp>
        <p:nvSpPr>
          <p:cNvPr id="4096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IP address: </a:t>
            </a:r>
          </a:p>
          <a:p>
            <a:pPr lvl="1"/>
            <a:r>
              <a:rPr lang="en-US" sz="2000" dirty="0" smtClean="0"/>
              <a:t>subnet part (high order bits)</a:t>
            </a:r>
          </a:p>
          <a:p>
            <a:pPr lvl="1"/>
            <a:r>
              <a:rPr lang="en-US" sz="2000" dirty="0" smtClean="0"/>
              <a:t>host part (low order bits) 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What is a subnet ?</a:t>
            </a:r>
          </a:p>
          <a:p>
            <a:pPr lvl="1"/>
            <a:r>
              <a:rPr lang="en-US" sz="2000" dirty="0" smtClean="0"/>
              <a:t>device interfaces with same subnet part of IP address.</a:t>
            </a:r>
          </a:p>
          <a:p>
            <a:pPr lvl="1"/>
            <a:r>
              <a:rPr lang="en-US" sz="2000" dirty="0" smtClean="0"/>
              <a:t>can physically reach each other without an intervening router.</a:t>
            </a:r>
          </a:p>
        </p:txBody>
      </p:sp>
      <p:graphicFrame>
        <p:nvGraphicFramePr>
          <p:cNvPr id="4096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283425"/>
              </p:ext>
            </p:extLst>
          </p:nvPr>
        </p:nvGraphicFramePr>
        <p:xfrm>
          <a:off x="4456113" y="1489497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1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489497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Line 8"/>
          <p:cNvSpPr>
            <a:spLocks noChangeShapeType="1"/>
          </p:cNvSpPr>
          <p:nvPr/>
        </p:nvSpPr>
        <p:spPr bwMode="auto">
          <a:xfrm>
            <a:off x="5016500" y="1862559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9"/>
          <p:cNvSpPr>
            <a:spLocks noChangeShapeType="1"/>
          </p:cNvSpPr>
          <p:nvPr/>
        </p:nvSpPr>
        <p:spPr bwMode="auto">
          <a:xfrm flipH="1">
            <a:off x="5307013" y="1848272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0"/>
          <p:cNvSpPr>
            <a:spLocks noChangeShapeType="1"/>
          </p:cNvSpPr>
          <p:nvPr/>
        </p:nvSpPr>
        <p:spPr bwMode="auto">
          <a:xfrm flipV="1">
            <a:off x="5016500" y="2507084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1"/>
          <p:cNvSpPr>
            <a:spLocks noChangeShapeType="1"/>
          </p:cNvSpPr>
          <p:nvPr/>
        </p:nvSpPr>
        <p:spPr bwMode="auto">
          <a:xfrm>
            <a:off x="5026025" y="3134147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7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595999"/>
              </p:ext>
            </p:extLst>
          </p:nvPr>
        </p:nvGraphicFramePr>
        <p:xfrm>
          <a:off x="4456113" y="2156247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2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156247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654018"/>
              </p:ext>
            </p:extLst>
          </p:nvPr>
        </p:nvGraphicFramePr>
        <p:xfrm>
          <a:off x="4456113" y="2765847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3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765847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6" name="Line 14"/>
          <p:cNvSpPr>
            <a:spLocks noChangeShapeType="1"/>
          </p:cNvSpPr>
          <p:nvPr/>
        </p:nvSpPr>
        <p:spPr bwMode="auto">
          <a:xfrm>
            <a:off x="5307013" y="2705522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77" name="Group 15"/>
          <p:cNvGrpSpPr>
            <a:grpSpLocks/>
          </p:cNvGrpSpPr>
          <p:nvPr/>
        </p:nvGrpSpPr>
        <p:grpSpPr bwMode="auto">
          <a:xfrm>
            <a:off x="6249988" y="2670597"/>
            <a:ext cx="711200" cy="381000"/>
            <a:chOff x="3600" y="219"/>
            <a:chExt cx="360" cy="175"/>
          </a:xfrm>
        </p:grpSpPr>
        <p:sp>
          <p:nvSpPr>
            <p:cNvPr id="41008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9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1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2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13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018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9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0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14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015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6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7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978" name="Text Box 29"/>
          <p:cNvSpPr txBox="1">
            <a:spLocks noChangeArrowheads="1"/>
          </p:cNvSpPr>
          <p:nvPr/>
        </p:nvSpPr>
        <p:spPr bwMode="auto">
          <a:xfrm>
            <a:off x="4975225" y="1537122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sp>
        <p:nvSpPr>
          <p:cNvPr id="40979" name="Rectangle 30"/>
          <p:cNvSpPr>
            <a:spLocks noChangeArrowheads="1"/>
          </p:cNvSpPr>
          <p:nvPr/>
        </p:nvSpPr>
        <p:spPr bwMode="auto">
          <a:xfrm>
            <a:off x="5062538" y="2257847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Text Box 31"/>
          <p:cNvSpPr txBox="1">
            <a:spLocks noChangeArrowheads="1"/>
          </p:cNvSpPr>
          <p:nvPr/>
        </p:nvSpPr>
        <p:spPr bwMode="auto">
          <a:xfrm>
            <a:off x="4976813" y="2165772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223.1.1.2</a:t>
            </a:r>
            <a:endParaRPr lang="en-US"/>
          </a:p>
        </p:txBody>
      </p:sp>
      <p:sp>
        <p:nvSpPr>
          <p:cNvPr id="40981" name="Text Box 32"/>
          <p:cNvSpPr txBox="1">
            <a:spLocks noChangeArrowheads="1"/>
          </p:cNvSpPr>
          <p:nvPr/>
        </p:nvSpPr>
        <p:spPr bwMode="auto">
          <a:xfrm>
            <a:off x="4860925" y="3118272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40982" name="Text Box 33"/>
          <p:cNvSpPr txBox="1">
            <a:spLocks noChangeArrowheads="1"/>
          </p:cNvSpPr>
          <p:nvPr/>
        </p:nvSpPr>
        <p:spPr bwMode="auto">
          <a:xfrm>
            <a:off x="5651500" y="2446759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40983" name="Line 34"/>
          <p:cNvSpPr>
            <a:spLocks noChangeShapeType="1"/>
          </p:cNvSpPr>
          <p:nvPr/>
        </p:nvSpPr>
        <p:spPr bwMode="auto">
          <a:xfrm>
            <a:off x="6854825" y="2715047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Text Box 35"/>
          <p:cNvSpPr txBox="1">
            <a:spLocks noChangeArrowheads="1"/>
          </p:cNvSpPr>
          <p:nvPr/>
        </p:nvSpPr>
        <p:spPr bwMode="auto">
          <a:xfrm>
            <a:off x="6727825" y="2437234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223.1.2.9</a:t>
            </a:r>
            <a:endParaRPr lang="en-US"/>
          </a:p>
        </p:txBody>
      </p:sp>
      <p:sp>
        <p:nvSpPr>
          <p:cNvPr id="40985" name="Line 36"/>
          <p:cNvSpPr>
            <a:spLocks noChangeShapeType="1"/>
          </p:cNvSpPr>
          <p:nvPr/>
        </p:nvSpPr>
        <p:spPr bwMode="auto">
          <a:xfrm flipH="1">
            <a:off x="7878763" y="2019722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6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554115"/>
              </p:ext>
            </p:extLst>
          </p:nvPr>
        </p:nvGraphicFramePr>
        <p:xfrm>
          <a:off x="8056563" y="1727622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4" name="Clip" r:id="rId7" imgW="1307263" imgH="1084139" progId="MS_ClipArt_Gallery.2">
                  <p:embed/>
                </p:oleObj>
              </mc:Choice>
              <mc:Fallback>
                <p:oleObj name="Clip" r:id="rId7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727622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7" name="Line 38"/>
          <p:cNvSpPr>
            <a:spLocks noChangeShapeType="1"/>
          </p:cNvSpPr>
          <p:nvPr/>
        </p:nvSpPr>
        <p:spPr bwMode="auto">
          <a:xfrm>
            <a:off x="7878763" y="2024484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8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996882"/>
              </p:ext>
            </p:extLst>
          </p:nvPr>
        </p:nvGraphicFramePr>
        <p:xfrm>
          <a:off x="8061325" y="3108747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5" name="Clip" r:id="rId8" imgW="1307263" imgH="1084139" progId="MS_ClipArt_Gallery.2">
                  <p:embed/>
                </p:oleObj>
              </mc:Choice>
              <mc:Fallback>
                <p:oleObj name="Clip" r:id="rId8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3108747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9" name="Line 40"/>
          <p:cNvSpPr>
            <a:spLocks noChangeShapeType="1"/>
          </p:cNvSpPr>
          <p:nvPr/>
        </p:nvSpPr>
        <p:spPr bwMode="auto">
          <a:xfrm>
            <a:off x="7878763" y="3296072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Rectangle 41"/>
          <p:cNvSpPr>
            <a:spLocks noChangeArrowheads="1"/>
          </p:cNvSpPr>
          <p:nvPr/>
        </p:nvSpPr>
        <p:spPr bwMode="auto">
          <a:xfrm>
            <a:off x="7824788" y="3043659"/>
            <a:ext cx="1714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Text Box 42"/>
          <p:cNvSpPr txBox="1">
            <a:spLocks noChangeArrowheads="1"/>
          </p:cNvSpPr>
          <p:nvPr/>
        </p:nvSpPr>
        <p:spPr bwMode="auto">
          <a:xfrm>
            <a:off x="7251700" y="2981747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223.1.2.2</a:t>
            </a:r>
            <a:endParaRPr lang="en-US"/>
          </a:p>
        </p:txBody>
      </p:sp>
      <p:sp>
        <p:nvSpPr>
          <p:cNvPr id="40992" name="Rectangle 43"/>
          <p:cNvSpPr>
            <a:spLocks noChangeArrowheads="1"/>
          </p:cNvSpPr>
          <p:nvPr/>
        </p:nvSpPr>
        <p:spPr bwMode="auto">
          <a:xfrm>
            <a:off x="7839075" y="2072109"/>
            <a:ext cx="2476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Text Box 44"/>
          <p:cNvSpPr txBox="1">
            <a:spLocks noChangeArrowheads="1"/>
          </p:cNvSpPr>
          <p:nvPr/>
        </p:nvSpPr>
        <p:spPr bwMode="auto">
          <a:xfrm>
            <a:off x="7061200" y="1975272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223.1.2.1</a:t>
            </a:r>
            <a:endParaRPr lang="en-US"/>
          </a:p>
        </p:txBody>
      </p:sp>
      <p:sp>
        <p:nvSpPr>
          <p:cNvPr id="40994" name="Line 45"/>
          <p:cNvSpPr>
            <a:spLocks noChangeShapeType="1"/>
          </p:cNvSpPr>
          <p:nvPr/>
        </p:nvSpPr>
        <p:spPr bwMode="auto">
          <a:xfrm flipH="1">
            <a:off x="6616700" y="3053184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Line 46"/>
          <p:cNvSpPr>
            <a:spLocks noChangeShapeType="1"/>
          </p:cNvSpPr>
          <p:nvPr/>
        </p:nvSpPr>
        <p:spPr bwMode="auto">
          <a:xfrm flipH="1">
            <a:off x="6007100" y="4334297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6" name="Line 47"/>
          <p:cNvSpPr>
            <a:spLocks noChangeShapeType="1"/>
          </p:cNvSpPr>
          <p:nvPr/>
        </p:nvSpPr>
        <p:spPr bwMode="auto">
          <a:xfrm flipH="1" flipV="1">
            <a:off x="6003925" y="4326359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Line 48"/>
          <p:cNvSpPr>
            <a:spLocks noChangeShapeType="1"/>
          </p:cNvSpPr>
          <p:nvPr/>
        </p:nvSpPr>
        <p:spPr bwMode="auto">
          <a:xfrm flipH="1" flipV="1">
            <a:off x="7180263" y="4331122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98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694510"/>
              </p:ext>
            </p:extLst>
          </p:nvPr>
        </p:nvGraphicFramePr>
        <p:xfrm>
          <a:off x="6965950" y="4489872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6" name="Clip" r:id="rId9" imgW="1307263" imgH="1084139" progId="MS_ClipArt_Gallery.2">
                  <p:embed/>
                </p:oleObj>
              </mc:Choice>
              <mc:Fallback>
                <p:oleObj name="Clip" r:id="rId9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489872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9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226048"/>
              </p:ext>
            </p:extLst>
          </p:nvPr>
        </p:nvGraphicFramePr>
        <p:xfrm>
          <a:off x="5708650" y="4504159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7" name="Clip" r:id="rId10" imgW="1307263" imgH="1084139" progId="MS_ClipArt_Gallery.2">
                  <p:embed/>
                </p:oleObj>
              </mc:Choice>
              <mc:Fallback>
                <p:oleObj name="Clip" r:id="rId10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504159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0" name="Text Box 51"/>
          <p:cNvSpPr txBox="1">
            <a:spLocks noChangeArrowheads="1"/>
          </p:cNvSpPr>
          <p:nvPr/>
        </p:nvSpPr>
        <p:spPr bwMode="auto">
          <a:xfrm>
            <a:off x="7185025" y="4180309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223.1.3.2</a:t>
            </a:r>
            <a:endParaRPr lang="en-US"/>
          </a:p>
        </p:txBody>
      </p:sp>
      <p:sp>
        <p:nvSpPr>
          <p:cNvPr id="41001" name="Rectangle 52"/>
          <p:cNvSpPr>
            <a:spLocks noChangeArrowheads="1"/>
          </p:cNvSpPr>
          <p:nvPr/>
        </p:nvSpPr>
        <p:spPr bwMode="auto">
          <a:xfrm>
            <a:off x="4848225" y="4053309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2" name="Text Box 53"/>
          <p:cNvSpPr txBox="1">
            <a:spLocks noChangeArrowheads="1"/>
          </p:cNvSpPr>
          <p:nvPr/>
        </p:nvSpPr>
        <p:spPr bwMode="auto">
          <a:xfrm>
            <a:off x="5008563" y="4218409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223.1.3.1</a:t>
            </a:r>
            <a:endParaRPr lang="en-US"/>
          </a:p>
        </p:txBody>
      </p:sp>
      <p:sp>
        <p:nvSpPr>
          <p:cNvPr id="41003" name="Rectangle 54"/>
          <p:cNvSpPr>
            <a:spLocks noChangeArrowheads="1"/>
          </p:cNvSpPr>
          <p:nvPr/>
        </p:nvSpPr>
        <p:spPr bwMode="auto">
          <a:xfrm>
            <a:off x="6553200" y="3186534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4" name="Text Box 55"/>
          <p:cNvSpPr txBox="1">
            <a:spLocks noChangeArrowheads="1"/>
          </p:cNvSpPr>
          <p:nvPr/>
        </p:nvSpPr>
        <p:spPr bwMode="auto">
          <a:xfrm>
            <a:off x="6115050" y="3146847"/>
            <a:ext cx="1144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223.1.3.27</a:t>
            </a:r>
            <a:endParaRPr lang="en-US"/>
          </a:p>
        </p:txBody>
      </p:sp>
      <p:sp>
        <p:nvSpPr>
          <p:cNvPr id="41005" name="Text Box 56"/>
          <p:cNvSpPr txBox="1">
            <a:spLocks noChangeArrowheads="1"/>
          </p:cNvSpPr>
          <p:nvPr/>
        </p:nvSpPr>
        <p:spPr bwMode="auto">
          <a:xfrm>
            <a:off x="3563888" y="5559623"/>
            <a:ext cx="5381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/>
              <a:t>network consisting of </a:t>
            </a:r>
            <a:r>
              <a:rPr lang="en-US" b="1" dirty="0" smtClean="0">
                <a:solidFill>
                  <a:srgbClr val="800000"/>
                </a:solidFill>
              </a:rPr>
              <a:t>three</a:t>
            </a:r>
            <a:r>
              <a:rPr lang="en-US" dirty="0" smtClean="0"/>
              <a:t> </a:t>
            </a:r>
            <a:r>
              <a:rPr lang="en-US" dirty="0"/>
              <a:t>subnets</a:t>
            </a:r>
          </a:p>
        </p:txBody>
      </p:sp>
      <p:sp>
        <p:nvSpPr>
          <p:cNvPr id="41006" name="Text Box 57"/>
          <p:cNvSpPr txBox="1">
            <a:spLocks noChangeArrowheads="1"/>
          </p:cNvSpPr>
          <p:nvPr/>
        </p:nvSpPr>
        <p:spPr bwMode="auto">
          <a:xfrm>
            <a:off x="6877107" y="3573016"/>
            <a:ext cx="11512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>
                <a:solidFill>
                  <a:srgbClr val="800000"/>
                </a:solidFill>
              </a:rPr>
              <a:t>subnet</a:t>
            </a:r>
          </a:p>
        </p:txBody>
      </p:sp>
      <p:sp>
        <p:nvSpPr>
          <p:cNvPr id="41007" name="Line 58"/>
          <p:cNvSpPr>
            <a:spLocks noChangeShapeType="1"/>
          </p:cNvSpPr>
          <p:nvPr/>
        </p:nvSpPr>
        <p:spPr bwMode="auto">
          <a:xfrm flipH="1">
            <a:off x="6705600" y="3919959"/>
            <a:ext cx="17145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68189" y="5822975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8934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Text Box 8"/>
          <p:cNvSpPr txBox="1">
            <a:spLocks noChangeArrowheads="1"/>
          </p:cNvSpPr>
          <p:nvPr/>
        </p:nvSpPr>
        <p:spPr bwMode="auto">
          <a:xfrm>
            <a:off x="611708" y="5373216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+mn-lt"/>
              </a:rPr>
              <a:t>Figure </a:t>
            </a:r>
            <a:r>
              <a:rPr lang="en-US" sz="2400" b="1" dirty="0">
                <a:latin typeface="+mn-lt"/>
              </a:rPr>
              <a:t>3.20 Subnet </a:t>
            </a:r>
            <a:r>
              <a:rPr lang="en-US" sz="2400" b="1" dirty="0" smtClean="0">
                <a:latin typeface="+mn-lt"/>
              </a:rPr>
              <a:t>Addressing</a:t>
            </a:r>
            <a:r>
              <a:rPr lang="en-GB" sz="2400" dirty="0" smtClean="0">
                <a:latin typeface="+mn-lt"/>
              </a:rPr>
              <a:t> </a:t>
            </a:r>
            <a:endParaRPr lang="en-GB" sz="2400" dirty="0">
              <a:latin typeface="+mn-lt"/>
            </a:endParaRPr>
          </a:p>
        </p:txBody>
      </p:sp>
      <p:pic>
        <p:nvPicPr>
          <p:cNvPr id="261125" name="Picture 5" descr="f03-20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30413"/>
            <a:ext cx="3889375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77812" y="44624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dirty="0" smtClean="0"/>
              <a:t>Subnet Masks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Subnetting</a:t>
            </a:r>
            <a:r>
              <a:rPr lang="en-US" sz="3600" dirty="0" smtClean="0"/>
              <a:t> Example</a:t>
            </a:r>
            <a:endParaRPr lang="en-AU" sz="3600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3538736" cy="4800600"/>
          </a:xfrm>
        </p:spPr>
        <p:txBody>
          <a:bodyPr/>
          <a:lstStyle/>
          <a:p>
            <a:pPr marL="0" indent="0" algn="ctr">
              <a:lnSpc>
                <a:spcPct val="85000"/>
              </a:lnSpc>
              <a:buNone/>
            </a:pPr>
            <a:r>
              <a:rPr lang="en-US" sz="1800" dirty="0" smtClean="0"/>
              <a:t>Figure 3.21</a:t>
            </a:r>
          </a:p>
          <a:p>
            <a:pPr marL="0" indent="0" algn="ctr">
              <a:lnSpc>
                <a:spcPct val="85000"/>
              </a:lnSpc>
              <a:buNone/>
            </a:pPr>
            <a:r>
              <a:rPr lang="en-US" sz="1800" dirty="0" smtClean="0"/>
              <a:t>An Example of </a:t>
            </a:r>
            <a:r>
              <a:rPr lang="en-US" sz="1800" dirty="0" err="1" smtClean="0"/>
              <a:t>Subnetting</a:t>
            </a:r>
            <a:endParaRPr lang="en-US" sz="1800" dirty="0" smtClean="0"/>
          </a:p>
          <a:p>
            <a:pPr marL="0" indent="0">
              <a:lnSpc>
                <a:spcPct val="85000"/>
              </a:lnSpc>
              <a:buNone/>
            </a:pPr>
            <a:endParaRPr lang="en-US" sz="1800" dirty="0"/>
          </a:p>
          <a:p>
            <a:pPr marL="0" indent="0">
              <a:lnSpc>
                <a:spcPct val="85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85000"/>
              </a:lnSpc>
              <a:buNone/>
            </a:pPr>
            <a:endParaRPr lang="en-US" sz="1800" dirty="0"/>
          </a:p>
          <a:p>
            <a:pPr marL="0" indent="0">
              <a:lnSpc>
                <a:spcPct val="85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85000"/>
              </a:lnSpc>
              <a:buNone/>
            </a:pPr>
            <a:endParaRPr lang="en-US" sz="1800" dirty="0"/>
          </a:p>
          <a:p>
            <a:pPr marL="0" indent="0">
              <a:lnSpc>
                <a:spcPct val="85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85000"/>
              </a:lnSpc>
              <a:buNone/>
            </a:pPr>
            <a:endParaRPr lang="en-US" sz="1800" dirty="0"/>
          </a:p>
          <a:p>
            <a:pPr marL="0" indent="0">
              <a:lnSpc>
                <a:spcPct val="85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85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85000"/>
              </a:lnSpc>
              <a:buNone/>
            </a:pPr>
            <a:endParaRPr lang="en-US" sz="1800" dirty="0"/>
          </a:p>
          <a:p>
            <a:pPr marL="0" indent="0">
              <a:lnSpc>
                <a:spcPct val="85000"/>
              </a:lnSpc>
              <a:buNone/>
            </a:pPr>
            <a:endParaRPr lang="en-US" sz="1800" dirty="0" smtClean="0"/>
          </a:p>
          <a:p>
            <a:pPr marL="0" indent="0" algn="ctr">
              <a:lnSpc>
                <a:spcPct val="85000"/>
              </a:lnSpc>
              <a:buNone/>
            </a:pPr>
            <a:r>
              <a:rPr lang="en-US" sz="1800" dirty="0" smtClean="0"/>
              <a:t>Table 3.7</a:t>
            </a:r>
          </a:p>
          <a:p>
            <a:pPr marL="0" indent="0" algn="ctr">
              <a:lnSpc>
                <a:spcPct val="85000"/>
              </a:lnSpc>
              <a:buNone/>
            </a:pPr>
            <a:r>
              <a:rPr lang="en-US" sz="1800" dirty="0" smtClean="0"/>
              <a:t>Forwarding Table at Router R1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79876" name="Picture 5" descr="f03-21-978012385059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752528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96" y="4746872"/>
            <a:ext cx="4376043" cy="15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512" y="-27384"/>
            <a:ext cx="8351713" cy="1143000"/>
          </a:xfrm>
        </p:spPr>
        <p:txBody>
          <a:bodyPr/>
          <a:lstStyle/>
          <a:p>
            <a:r>
              <a:rPr lang="en-US" dirty="0"/>
              <a:t>Network Layer Design Goals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63272" cy="4800600"/>
          </a:xfrm>
        </p:spPr>
        <p:txBody>
          <a:bodyPr/>
          <a:lstStyle/>
          <a:p>
            <a:pPr marL="574675" indent="-574675">
              <a:buNone/>
            </a:pPr>
            <a:r>
              <a:rPr lang="en-US" sz="2800" dirty="0" smtClean="0"/>
              <a:t>1. The </a:t>
            </a:r>
            <a:r>
              <a:rPr lang="en-US" sz="2800" dirty="0"/>
              <a:t>services provided by the network layer should be </a:t>
            </a:r>
            <a:r>
              <a:rPr lang="en-US" sz="2800" dirty="0">
                <a:solidFill>
                  <a:srgbClr val="0033CC"/>
                </a:solidFill>
              </a:rPr>
              <a:t>independent</a:t>
            </a:r>
            <a:r>
              <a:rPr lang="en-US" sz="2800" dirty="0"/>
              <a:t> of the subnet topology.</a:t>
            </a:r>
          </a:p>
          <a:p>
            <a:pPr marL="574675" indent="-574675">
              <a:buNone/>
            </a:pPr>
            <a:r>
              <a:rPr lang="en-US" sz="2800" dirty="0" smtClean="0"/>
              <a:t>2. The </a:t>
            </a:r>
            <a:r>
              <a:rPr lang="en-US" sz="2800" dirty="0"/>
              <a:t>t</a:t>
            </a:r>
            <a:r>
              <a:rPr lang="en-US" sz="2800" dirty="0" smtClean="0"/>
              <a:t>ransport </a:t>
            </a:r>
            <a:r>
              <a:rPr lang="en-US" sz="2800" dirty="0"/>
              <a:t>l</a:t>
            </a:r>
            <a:r>
              <a:rPr lang="en-US" sz="2800" dirty="0" smtClean="0"/>
              <a:t>ayer </a:t>
            </a:r>
            <a:r>
              <a:rPr lang="en-US" sz="2800" dirty="0"/>
              <a:t>should be </a:t>
            </a:r>
            <a:r>
              <a:rPr lang="en-US" sz="2800" dirty="0">
                <a:solidFill>
                  <a:srgbClr val="0033CC"/>
                </a:solidFill>
              </a:rPr>
              <a:t>shielded</a:t>
            </a:r>
            <a:r>
              <a:rPr lang="en-US" sz="2800" dirty="0"/>
              <a:t> from the number, type and topology of the subnets present.</a:t>
            </a:r>
          </a:p>
          <a:p>
            <a:pPr marL="574675" indent="-574675">
              <a:buNone/>
            </a:pPr>
            <a:r>
              <a:rPr lang="en-US" sz="2800" dirty="0" smtClean="0"/>
              <a:t>3. The </a:t>
            </a:r>
            <a:r>
              <a:rPr lang="en-US" sz="2800" dirty="0"/>
              <a:t>network addresses available to the </a:t>
            </a:r>
            <a:r>
              <a:rPr lang="en-US" sz="2800" dirty="0" smtClean="0"/>
              <a:t>transport </a:t>
            </a:r>
            <a:r>
              <a:rPr lang="en-US" sz="2800" dirty="0"/>
              <a:t>l</a:t>
            </a:r>
            <a:r>
              <a:rPr lang="en-US" sz="2800" dirty="0" smtClean="0"/>
              <a:t>ayer </a:t>
            </a:r>
            <a:r>
              <a:rPr lang="en-US" sz="2800" dirty="0"/>
              <a:t>should use a </a:t>
            </a:r>
            <a:r>
              <a:rPr lang="en-US" sz="2800" dirty="0">
                <a:solidFill>
                  <a:srgbClr val="0033CC"/>
                </a:solidFill>
              </a:rPr>
              <a:t>uniform numbering</a:t>
            </a:r>
            <a:r>
              <a:rPr lang="en-US" sz="2800" dirty="0"/>
              <a:t> plan (even across </a:t>
            </a:r>
            <a:r>
              <a:rPr lang="en-US" sz="2800" dirty="0" smtClean="0"/>
              <a:t>LANs, WANs and WLANs).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5"/>
          <p:cNvSpPr>
            <a:spLocks noGrp="1" noChangeArrowheads="1"/>
          </p:cNvSpPr>
          <p:nvPr>
            <p:ph type="title"/>
          </p:nvPr>
        </p:nvSpPr>
        <p:spPr>
          <a:xfrm>
            <a:off x="1955701" y="-27384"/>
            <a:ext cx="5208587" cy="1039592"/>
          </a:xfrm>
        </p:spPr>
        <p:txBody>
          <a:bodyPr/>
          <a:lstStyle/>
          <a:p>
            <a:r>
              <a:rPr lang="en-US" dirty="0" smtClean="0"/>
              <a:t>Subnets</a:t>
            </a:r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73088"/>
            <a:ext cx="3695700" cy="4648200"/>
          </a:xfrm>
        </p:spPr>
        <p:txBody>
          <a:bodyPr/>
          <a:lstStyle/>
          <a:p>
            <a:endParaRPr lang="en-US" sz="2400" smtClean="0"/>
          </a:p>
          <a:p>
            <a:endParaRPr lang="en-US" sz="2400" smtClean="0"/>
          </a:p>
        </p:txBody>
      </p:sp>
      <p:grpSp>
        <p:nvGrpSpPr>
          <p:cNvPr id="41990" name="Group 59"/>
          <p:cNvGrpSpPr>
            <a:grpSpLocks/>
          </p:cNvGrpSpPr>
          <p:nvPr/>
        </p:nvGrpSpPr>
        <p:grpSpPr bwMode="auto">
          <a:xfrm>
            <a:off x="4506913" y="1052736"/>
            <a:ext cx="4422775" cy="4413250"/>
            <a:chOff x="2758" y="589"/>
            <a:chExt cx="2786" cy="2780"/>
          </a:xfrm>
        </p:grpSpPr>
        <p:sp>
          <p:nvSpPr>
            <p:cNvPr id="41993" name="Freeform 2"/>
            <p:cNvSpPr>
              <a:spLocks/>
            </p:cNvSpPr>
            <p:nvPr/>
          </p:nvSpPr>
          <p:spPr bwMode="auto">
            <a:xfrm>
              <a:off x="2758" y="731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3"/>
            <p:cNvSpPr>
              <a:spLocks/>
            </p:cNvSpPr>
            <p:nvPr/>
          </p:nvSpPr>
          <p:spPr bwMode="auto">
            <a:xfrm>
              <a:off x="4343" y="912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Freeform 4"/>
            <p:cNvSpPr>
              <a:spLocks/>
            </p:cNvSpPr>
            <p:nvPr/>
          </p:nvSpPr>
          <p:spPr bwMode="auto">
            <a:xfrm>
              <a:off x="3514" y="1815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996" name="Object 7"/>
            <p:cNvGraphicFramePr>
              <a:graphicFrameLocks noChangeAspect="1"/>
            </p:cNvGraphicFramePr>
            <p:nvPr/>
          </p:nvGraphicFramePr>
          <p:xfrm>
            <a:off x="2807" y="79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32" name="Clip" r:id="rId3" imgW="1307263" imgH="1084139" progId="MS_ClipArt_Gallery.2">
                    <p:embed/>
                  </p:oleObj>
                </mc:Choice>
                <mc:Fallback>
                  <p:oleObj name="Clip" r:id="rId3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7" y="797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7" name="Line 8"/>
            <p:cNvSpPr>
              <a:spLocks noChangeShapeType="1"/>
            </p:cNvSpPr>
            <p:nvPr/>
          </p:nvSpPr>
          <p:spPr bwMode="auto">
            <a:xfrm>
              <a:off x="3160" y="1032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Line 9"/>
            <p:cNvSpPr>
              <a:spLocks noChangeShapeType="1"/>
            </p:cNvSpPr>
            <p:nvPr/>
          </p:nvSpPr>
          <p:spPr bwMode="auto">
            <a:xfrm flipH="1">
              <a:off x="3343" y="1023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Line 10"/>
            <p:cNvSpPr>
              <a:spLocks noChangeShapeType="1"/>
            </p:cNvSpPr>
            <p:nvPr/>
          </p:nvSpPr>
          <p:spPr bwMode="auto">
            <a:xfrm flipV="1">
              <a:off x="3160" y="1438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Line 11"/>
            <p:cNvSpPr>
              <a:spLocks noChangeShapeType="1"/>
            </p:cNvSpPr>
            <p:nvPr/>
          </p:nvSpPr>
          <p:spPr bwMode="auto">
            <a:xfrm>
              <a:off x="3166" y="1833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2001" name="Object 12"/>
            <p:cNvGraphicFramePr>
              <a:graphicFrameLocks noChangeAspect="1"/>
            </p:cNvGraphicFramePr>
            <p:nvPr/>
          </p:nvGraphicFramePr>
          <p:xfrm>
            <a:off x="2807" y="121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33" name="Clip" r:id="rId5" imgW="1307263" imgH="1084139" progId="MS_ClipArt_Gallery.2">
                    <p:embed/>
                  </p:oleObj>
                </mc:Choice>
                <mc:Fallback>
                  <p:oleObj name="Clip" r:id="rId5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7" y="1217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2" name="Object 13"/>
            <p:cNvGraphicFramePr>
              <a:graphicFrameLocks noChangeAspect="1"/>
            </p:cNvGraphicFramePr>
            <p:nvPr/>
          </p:nvGraphicFramePr>
          <p:xfrm>
            <a:off x="2807" y="160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34" name="Clip" r:id="rId6" imgW="1307263" imgH="1084139" progId="MS_ClipArt_Gallery.2">
                    <p:embed/>
                  </p:oleObj>
                </mc:Choice>
                <mc:Fallback>
                  <p:oleObj name="Clip" r:id="rId6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7" y="1601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3" name="Line 14"/>
            <p:cNvSpPr>
              <a:spLocks noChangeShapeType="1"/>
            </p:cNvSpPr>
            <p:nvPr/>
          </p:nvSpPr>
          <p:spPr bwMode="auto">
            <a:xfrm>
              <a:off x="3343" y="1563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04" name="Group 15"/>
            <p:cNvGrpSpPr>
              <a:grpSpLocks/>
            </p:cNvGrpSpPr>
            <p:nvPr/>
          </p:nvGrpSpPr>
          <p:grpSpPr bwMode="auto">
            <a:xfrm>
              <a:off x="3937" y="1541"/>
              <a:ext cx="448" cy="240"/>
              <a:chOff x="3600" y="219"/>
              <a:chExt cx="360" cy="175"/>
            </a:xfrm>
          </p:grpSpPr>
          <p:sp>
            <p:nvSpPr>
              <p:cNvPr id="42021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2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3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4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2025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026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031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32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33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027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02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9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30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2005" name="Text Box 33"/>
            <p:cNvSpPr txBox="1">
              <a:spLocks noChangeArrowheads="1"/>
            </p:cNvSpPr>
            <p:nvPr/>
          </p:nvSpPr>
          <p:spPr bwMode="auto">
            <a:xfrm>
              <a:off x="3243" y="589"/>
              <a:ext cx="8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 dirty="0">
                  <a:latin typeface="Arial" charset="0"/>
                </a:rPr>
                <a:t>223.1.1.0/24</a:t>
              </a:r>
              <a:endParaRPr lang="en-US" dirty="0"/>
            </a:p>
          </p:txBody>
        </p:sp>
        <p:sp>
          <p:nvSpPr>
            <p:cNvPr id="42006" name="Line 34"/>
            <p:cNvSpPr>
              <a:spLocks noChangeShapeType="1"/>
            </p:cNvSpPr>
            <p:nvPr/>
          </p:nvSpPr>
          <p:spPr bwMode="auto">
            <a:xfrm>
              <a:off x="4318" y="1569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Text Box 35"/>
            <p:cNvSpPr txBox="1">
              <a:spLocks noChangeArrowheads="1"/>
            </p:cNvSpPr>
            <p:nvPr/>
          </p:nvSpPr>
          <p:spPr bwMode="auto">
            <a:xfrm>
              <a:off x="4668" y="672"/>
              <a:ext cx="8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223.1.2.0/24</a:t>
              </a:r>
              <a:endParaRPr lang="en-US"/>
            </a:p>
          </p:txBody>
        </p:sp>
        <p:sp>
          <p:nvSpPr>
            <p:cNvPr id="42008" name="Line 36"/>
            <p:cNvSpPr>
              <a:spLocks noChangeShapeType="1"/>
            </p:cNvSpPr>
            <p:nvPr/>
          </p:nvSpPr>
          <p:spPr bwMode="auto">
            <a:xfrm flipH="1">
              <a:off x="4963" y="113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2009" name="Object 37"/>
            <p:cNvGraphicFramePr>
              <a:graphicFrameLocks noChangeAspect="1"/>
            </p:cNvGraphicFramePr>
            <p:nvPr/>
          </p:nvGraphicFramePr>
          <p:xfrm>
            <a:off x="5075" y="94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35" name="Clip" r:id="rId7" imgW="1307263" imgH="1084139" progId="MS_ClipArt_Gallery.2">
                    <p:embed/>
                  </p:oleObj>
                </mc:Choice>
                <mc:Fallback>
                  <p:oleObj name="Clip" r:id="rId7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5" y="947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10" name="Line 38"/>
            <p:cNvSpPr>
              <a:spLocks noChangeShapeType="1"/>
            </p:cNvSpPr>
            <p:nvPr/>
          </p:nvSpPr>
          <p:spPr bwMode="auto">
            <a:xfrm>
              <a:off x="4963" y="1134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2011" name="Object 39"/>
            <p:cNvGraphicFramePr>
              <a:graphicFrameLocks noChangeAspect="1"/>
            </p:cNvGraphicFramePr>
            <p:nvPr/>
          </p:nvGraphicFramePr>
          <p:xfrm>
            <a:off x="5078" y="181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36" name="Clip" r:id="rId8" imgW="1307263" imgH="1084139" progId="MS_ClipArt_Gallery.2">
                    <p:embed/>
                  </p:oleObj>
                </mc:Choice>
                <mc:Fallback>
                  <p:oleObj name="Clip" r:id="rId8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8" y="1817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12" name="Line 40"/>
            <p:cNvSpPr>
              <a:spLocks noChangeShapeType="1"/>
            </p:cNvSpPr>
            <p:nvPr/>
          </p:nvSpPr>
          <p:spPr bwMode="auto">
            <a:xfrm>
              <a:off x="4963" y="1935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Line 45"/>
            <p:cNvSpPr>
              <a:spLocks noChangeShapeType="1"/>
            </p:cNvSpPr>
            <p:nvPr/>
          </p:nvSpPr>
          <p:spPr bwMode="auto">
            <a:xfrm flipH="1">
              <a:off x="4168" y="1782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Line 46"/>
            <p:cNvSpPr>
              <a:spLocks noChangeShapeType="1"/>
            </p:cNvSpPr>
            <p:nvPr/>
          </p:nvSpPr>
          <p:spPr bwMode="auto">
            <a:xfrm flipH="1">
              <a:off x="3784" y="2589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47"/>
            <p:cNvSpPr>
              <a:spLocks noChangeShapeType="1"/>
            </p:cNvSpPr>
            <p:nvPr/>
          </p:nvSpPr>
          <p:spPr bwMode="auto">
            <a:xfrm flipH="1" flipV="1">
              <a:off x="3782" y="2584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Line 48"/>
            <p:cNvSpPr>
              <a:spLocks noChangeShapeType="1"/>
            </p:cNvSpPr>
            <p:nvPr/>
          </p:nvSpPr>
          <p:spPr bwMode="auto">
            <a:xfrm flipH="1" flipV="1">
              <a:off x="4523" y="2587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2017" name="Object 49"/>
            <p:cNvGraphicFramePr>
              <a:graphicFrameLocks noChangeAspect="1"/>
            </p:cNvGraphicFramePr>
            <p:nvPr/>
          </p:nvGraphicFramePr>
          <p:xfrm>
            <a:off x="4388" y="268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37" name="Clip" r:id="rId9" imgW="1307263" imgH="1084139" progId="MS_ClipArt_Gallery.2">
                    <p:embed/>
                  </p:oleObj>
                </mc:Choice>
                <mc:Fallback>
                  <p:oleObj name="Clip" r:id="rId9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2687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18" name="Object 50"/>
            <p:cNvGraphicFramePr>
              <a:graphicFrameLocks noChangeAspect="1"/>
            </p:cNvGraphicFramePr>
            <p:nvPr/>
          </p:nvGraphicFramePr>
          <p:xfrm>
            <a:off x="3596" y="2696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38" name="Clip" r:id="rId10" imgW="1307263" imgH="1084139" progId="MS_ClipArt_Gallery.2">
                    <p:embed/>
                  </p:oleObj>
                </mc:Choice>
                <mc:Fallback>
                  <p:oleObj name="Clip" r:id="rId10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6" y="2696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19" name="Text Box 51"/>
            <p:cNvSpPr txBox="1">
              <a:spLocks noChangeArrowheads="1"/>
            </p:cNvSpPr>
            <p:nvPr/>
          </p:nvSpPr>
          <p:spPr bwMode="auto">
            <a:xfrm>
              <a:off x="3739" y="3157"/>
              <a:ext cx="8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223.1.3.0/24</a:t>
              </a:r>
              <a:endParaRPr lang="en-US"/>
            </a:p>
          </p:txBody>
        </p:sp>
        <p:sp>
          <p:nvSpPr>
            <p:cNvPr id="42020" name="Rectangle 52"/>
            <p:cNvSpPr>
              <a:spLocks noChangeArrowheads="1"/>
            </p:cNvSpPr>
            <p:nvPr/>
          </p:nvSpPr>
          <p:spPr bwMode="auto">
            <a:xfrm>
              <a:off x="3054" y="2412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1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35496" y="1052736"/>
            <a:ext cx="4438724" cy="475252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Subnet Concepts</a:t>
            </a:r>
          </a:p>
          <a:p>
            <a:r>
              <a:rPr lang="en-US" sz="2400" dirty="0" smtClean="0"/>
              <a:t>To determine the subnets, detach each interface from its host or router, creating islands of isolated networks. Each isolated network is called a </a:t>
            </a:r>
            <a:r>
              <a:rPr lang="en-US" sz="2400" dirty="0" smtClean="0">
                <a:solidFill>
                  <a:srgbClr val="800000"/>
                </a:solidFill>
              </a:rPr>
              <a:t>subnet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Sending host does bitwise </a:t>
            </a:r>
            <a:r>
              <a:rPr lang="en-US" sz="2400" dirty="0" smtClean="0">
                <a:solidFill>
                  <a:srgbClr val="0033CC"/>
                </a:solidFill>
              </a:rPr>
              <a:t>AND</a:t>
            </a:r>
            <a:r>
              <a:rPr lang="en-US" sz="2400" dirty="0" smtClean="0"/>
              <a:t> between subnet mask and destination address to determine whether packet needs to be routed or not.</a:t>
            </a:r>
          </a:p>
        </p:txBody>
      </p:sp>
      <p:sp>
        <p:nvSpPr>
          <p:cNvPr id="41992" name="Text Box 61"/>
          <p:cNvSpPr txBox="1">
            <a:spLocks noChangeArrowheads="1"/>
          </p:cNvSpPr>
          <p:nvPr/>
        </p:nvSpPr>
        <p:spPr bwMode="auto">
          <a:xfrm>
            <a:off x="4551236" y="5478323"/>
            <a:ext cx="44852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400" b="1" dirty="0">
                <a:solidFill>
                  <a:srgbClr val="008000"/>
                </a:solidFill>
              </a:rPr>
              <a:t>Subnet mask: /</a:t>
            </a:r>
            <a:r>
              <a:rPr lang="en-US" sz="2400" b="1" dirty="0" smtClean="0">
                <a:solidFill>
                  <a:srgbClr val="008000"/>
                </a:solidFill>
              </a:rPr>
              <a:t>24 :: defined</a:t>
            </a:r>
          </a:p>
          <a:p>
            <a:pPr algn="l"/>
            <a:r>
              <a:rPr lang="en-US" b="1" dirty="0">
                <a:solidFill>
                  <a:srgbClr val="008000"/>
                </a:solidFill>
              </a:rPr>
              <a:t>b</a:t>
            </a:r>
            <a:r>
              <a:rPr lang="en-US" sz="2400" b="1" dirty="0" smtClean="0">
                <a:solidFill>
                  <a:srgbClr val="008000"/>
                </a:solidFill>
              </a:rPr>
              <a:t>y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the 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leftmost 24 bits.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8189" y="5877272"/>
            <a:ext cx="615379" cy="3743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7309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Freeform 2"/>
          <p:cNvSpPr>
            <a:spLocks/>
          </p:cNvSpPr>
          <p:nvPr/>
        </p:nvSpPr>
        <p:spPr bwMode="auto">
          <a:xfrm>
            <a:off x="6115050" y="3242915"/>
            <a:ext cx="1268413" cy="1463675"/>
          </a:xfrm>
          <a:custGeom>
            <a:avLst/>
            <a:gdLst>
              <a:gd name="T0" fmla="*/ 9525 w 799"/>
              <a:gd name="T1" fmla="*/ 104775 h 922"/>
              <a:gd name="T2" fmla="*/ 541338 w 799"/>
              <a:gd name="T3" fmla="*/ 708025 h 922"/>
              <a:gd name="T4" fmla="*/ 1028700 w 799"/>
              <a:gd name="T5" fmla="*/ 1362075 h 922"/>
              <a:gd name="T6" fmla="*/ 1219200 w 799"/>
              <a:gd name="T7" fmla="*/ 1314450 h 922"/>
              <a:gd name="T8" fmla="*/ 735013 w 799"/>
              <a:gd name="T9" fmla="*/ 561975 h 922"/>
              <a:gd name="T10" fmla="*/ 95250 w 799"/>
              <a:gd name="T11" fmla="*/ 0 h 922"/>
              <a:gd name="T12" fmla="*/ 9525 w 799"/>
              <a:gd name="T13" fmla="*/ 104775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Freeform 3"/>
          <p:cNvSpPr>
            <a:spLocks/>
          </p:cNvSpPr>
          <p:nvPr/>
        </p:nvSpPr>
        <p:spPr bwMode="auto">
          <a:xfrm>
            <a:off x="4819650" y="4754215"/>
            <a:ext cx="2257425" cy="327025"/>
          </a:xfrm>
          <a:custGeom>
            <a:avLst/>
            <a:gdLst>
              <a:gd name="T0" fmla="*/ 66675 w 1422"/>
              <a:gd name="T1" fmla="*/ 279400 h 206"/>
              <a:gd name="T2" fmla="*/ 1017588 w 1422"/>
              <a:gd name="T3" fmla="*/ 263525 h 206"/>
              <a:gd name="T4" fmla="*/ 2009775 w 1422"/>
              <a:gd name="T5" fmla="*/ 269875 h 206"/>
              <a:gd name="T6" fmla="*/ 2095500 w 1422"/>
              <a:gd name="T7" fmla="*/ 50800 h 206"/>
              <a:gd name="T8" fmla="*/ 1042988 w 1422"/>
              <a:gd name="T9" fmla="*/ 22225 h 206"/>
              <a:gd name="T10" fmla="*/ 71438 w 1422"/>
              <a:gd name="T11" fmla="*/ 42863 h 206"/>
              <a:gd name="T12" fmla="*/ 66675 w 1422"/>
              <a:gd name="T13" fmla="*/ 279400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Freeform 4"/>
          <p:cNvSpPr>
            <a:spLocks/>
          </p:cNvSpPr>
          <p:nvPr/>
        </p:nvSpPr>
        <p:spPr bwMode="auto">
          <a:xfrm>
            <a:off x="4562475" y="3166715"/>
            <a:ext cx="1158875" cy="1547813"/>
          </a:xfrm>
          <a:custGeom>
            <a:avLst/>
            <a:gdLst>
              <a:gd name="T0" fmla="*/ 249238 w 730"/>
              <a:gd name="T1" fmla="*/ 1511300 h 975"/>
              <a:gd name="T2" fmla="*/ 733425 w 730"/>
              <a:gd name="T3" fmla="*/ 790575 h 975"/>
              <a:gd name="T4" fmla="*/ 1123950 w 730"/>
              <a:gd name="T5" fmla="*/ 228600 h 975"/>
              <a:gd name="T6" fmla="*/ 942975 w 730"/>
              <a:gd name="T7" fmla="*/ 66675 h 975"/>
              <a:gd name="T8" fmla="*/ 552450 w 730"/>
              <a:gd name="T9" fmla="*/ 628650 h 975"/>
              <a:gd name="T10" fmla="*/ 0 w 730"/>
              <a:gd name="T11" fmla="*/ 1428750 h 975"/>
              <a:gd name="T12" fmla="*/ 249238 w 730"/>
              <a:gd name="T13" fmla="*/ 1511300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Freeform 5"/>
          <p:cNvSpPr>
            <a:spLocks/>
          </p:cNvSpPr>
          <p:nvPr/>
        </p:nvSpPr>
        <p:spPr bwMode="auto">
          <a:xfrm rot="5265760">
            <a:off x="5310982" y="984696"/>
            <a:ext cx="1612900" cy="2049463"/>
          </a:xfrm>
          <a:custGeom>
            <a:avLst/>
            <a:gdLst>
              <a:gd name="T0" fmla="*/ 1583886 w 1223"/>
              <a:gd name="T1" fmla="*/ 1200150 h 1291"/>
              <a:gd name="T2" fmla="*/ 925802 w 1223"/>
              <a:gd name="T3" fmla="*/ 1063625 h 1291"/>
              <a:gd name="T4" fmla="*/ 801834 w 1223"/>
              <a:gd name="T5" fmla="*/ 163513 h 1291"/>
              <a:gd name="T6" fmla="*/ 441800 w 1223"/>
              <a:gd name="T7" fmla="*/ 82550 h 1291"/>
              <a:gd name="T8" fmla="*/ 85722 w 1223"/>
              <a:gd name="T9" fmla="*/ 130175 h 1291"/>
              <a:gd name="T10" fmla="*/ 54071 w 1223"/>
              <a:gd name="T11" fmla="*/ 863600 h 1291"/>
              <a:gd name="T12" fmla="*/ 50115 w 1223"/>
              <a:gd name="T13" fmla="*/ 1192213 h 1291"/>
              <a:gd name="T14" fmla="*/ 30333 w 1223"/>
              <a:gd name="T15" fmla="*/ 1492250 h 1291"/>
              <a:gd name="T16" fmla="*/ 22420 w 1223"/>
              <a:gd name="T17" fmla="*/ 1768475 h 1291"/>
              <a:gd name="T18" fmla="*/ 168807 w 1223"/>
              <a:gd name="T19" fmla="*/ 1935163 h 1291"/>
              <a:gd name="T20" fmla="*/ 793921 w 1223"/>
              <a:gd name="T21" fmla="*/ 1973263 h 1291"/>
              <a:gd name="T22" fmla="*/ 904701 w 1223"/>
              <a:gd name="T23" fmla="*/ 1476375 h 1291"/>
              <a:gd name="T24" fmla="*/ 1552235 w 1223"/>
              <a:gd name="T25" fmla="*/ 1454150 h 1291"/>
              <a:gd name="T26" fmla="*/ 1583886 w 1223"/>
              <a:gd name="T27" fmla="*/ 1200150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8785225" cy="792162"/>
          </a:xfrm>
        </p:spPr>
        <p:txBody>
          <a:bodyPr/>
          <a:lstStyle/>
          <a:p>
            <a:r>
              <a:rPr lang="en-US" dirty="0" smtClean="0"/>
              <a:t>Subnets</a:t>
            </a:r>
          </a:p>
        </p:txBody>
      </p:sp>
      <p:sp>
        <p:nvSpPr>
          <p:cNvPr id="4301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1314450"/>
            <a:ext cx="3695700" cy="4648200"/>
          </a:xfrm>
        </p:spPr>
        <p:txBody>
          <a:bodyPr/>
          <a:lstStyle/>
          <a:p>
            <a:pPr algn="ctr">
              <a:buFont typeface="ZapfDingbats" pitchFamily="82" charset="2"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algn="ctr">
              <a:buFont typeface="ZapfDingbats" pitchFamily="82" charset="2"/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 algn="ctr">
              <a:buFont typeface="ZapfDingbats" pitchFamily="82" charset="2"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algn="ctr">
              <a:buFont typeface="ZapfDingbats" pitchFamily="82" charset="2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How many subnets</a:t>
            </a:r>
          </a:p>
          <a:p>
            <a:pPr algn="ctr">
              <a:buFont typeface="ZapfDingbats" pitchFamily="82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i</a:t>
            </a:r>
            <a:r>
              <a:rPr lang="en-US" sz="2400" dirty="0" smtClean="0">
                <a:solidFill>
                  <a:schemeClr val="accent2"/>
                </a:solidFill>
              </a:rPr>
              <a:t>n the figure?</a:t>
            </a:r>
            <a:endParaRPr lang="en-US" sz="2400" dirty="0" smtClean="0"/>
          </a:p>
        </p:txBody>
      </p:sp>
      <p:graphicFrame>
        <p:nvGraphicFramePr>
          <p:cNvPr id="430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744887"/>
              </p:ext>
            </p:extLst>
          </p:nvPr>
        </p:nvGraphicFramePr>
        <p:xfrm>
          <a:off x="6389688" y="137442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9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37442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9" name="Line 9"/>
          <p:cNvSpPr>
            <a:spLocks noChangeShapeType="1"/>
          </p:cNvSpPr>
          <p:nvPr/>
        </p:nvSpPr>
        <p:spPr bwMode="auto">
          <a:xfrm flipH="1">
            <a:off x="5226050" y="1999903"/>
            <a:ext cx="1500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0"/>
          <p:cNvSpPr>
            <a:spLocks noChangeShapeType="1"/>
          </p:cNvSpPr>
          <p:nvPr/>
        </p:nvSpPr>
        <p:spPr bwMode="auto">
          <a:xfrm flipH="1" flipV="1">
            <a:off x="6727825" y="1825278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1"/>
          <p:cNvSpPr>
            <a:spLocks noChangeShapeType="1"/>
          </p:cNvSpPr>
          <p:nvPr/>
        </p:nvSpPr>
        <p:spPr bwMode="auto">
          <a:xfrm flipH="1">
            <a:off x="5227638" y="1771303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934855"/>
              </p:ext>
            </p:extLst>
          </p:nvPr>
        </p:nvGraphicFramePr>
        <p:xfrm>
          <a:off x="5780088" y="126965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0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088" y="126965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772811"/>
              </p:ext>
            </p:extLst>
          </p:nvPr>
        </p:nvGraphicFramePr>
        <p:xfrm>
          <a:off x="5151438" y="140300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1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140300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4" name="Line 14"/>
          <p:cNvSpPr>
            <a:spLocks noChangeShapeType="1"/>
          </p:cNvSpPr>
          <p:nvPr/>
        </p:nvSpPr>
        <p:spPr bwMode="auto">
          <a:xfrm flipH="1">
            <a:off x="5856288" y="2009428"/>
            <a:ext cx="3175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Text Box 15"/>
          <p:cNvSpPr txBox="1">
            <a:spLocks noChangeArrowheads="1"/>
          </p:cNvSpPr>
          <p:nvPr/>
        </p:nvSpPr>
        <p:spPr bwMode="auto">
          <a:xfrm>
            <a:off x="4237038" y="176971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sp>
        <p:nvSpPr>
          <p:cNvPr id="43026" name="Rectangle 16"/>
          <p:cNvSpPr>
            <a:spLocks noChangeArrowheads="1"/>
          </p:cNvSpPr>
          <p:nvPr/>
        </p:nvSpPr>
        <p:spPr bwMode="auto">
          <a:xfrm>
            <a:off x="5729288" y="2476153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Text Box 17"/>
          <p:cNvSpPr txBox="1">
            <a:spLocks noChangeArrowheads="1"/>
          </p:cNvSpPr>
          <p:nvPr/>
        </p:nvSpPr>
        <p:spPr bwMode="auto">
          <a:xfrm>
            <a:off x="5372100" y="237772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43028" name="Text Box 18"/>
          <p:cNvSpPr txBox="1">
            <a:spLocks noChangeArrowheads="1"/>
          </p:cNvSpPr>
          <p:nvPr/>
        </p:nvSpPr>
        <p:spPr bwMode="auto">
          <a:xfrm>
            <a:off x="6684963" y="177447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43029" name="Freeform 19"/>
          <p:cNvSpPr>
            <a:spLocks/>
          </p:cNvSpPr>
          <p:nvPr/>
        </p:nvSpPr>
        <p:spPr bwMode="auto">
          <a:xfrm>
            <a:off x="3622675" y="4987578"/>
            <a:ext cx="1539875" cy="1490662"/>
          </a:xfrm>
          <a:custGeom>
            <a:avLst/>
            <a:gdLst>
              <a:gd name="T0" fmla="*/ 715963 w 970"/>
              <a:gd name="T1" fmla="*/ 65087 h 939"/>
              <a:gd name="T2" fmla="*/ 615950 w 970"/>
              <a:gd name="T3" fmla="*/ 684212 h 939"/>
              <a:gd name="T4" fmla="*/ 101600 w 970"/>
              <a:gd name="T5" fmla="*/ 760412 h 939"/>
              <a:gd name="T6" fmla="*/ 11113 w 970"/>
              <a:gd name="T7" fmla="*/ 1255712 h 939"/>
              <a:gd name="T8" fmla="*/ 158750 w 970"/>
              <a:gd name="T9" fmla="*/ 1460500 h 939"/>
              <a:gd name="T10" fmla="*/ 668338 w 970"/>
              <a:gd name="T11" fmla="*/ 1436687 h 939"/>
              <a:gd name="T12" fmla="*/ 1035050 w 970"/>
              <a:gd name="T13" fmla="*/ 1436687 h 939"/>
              <a:gd name="T14" fmla="*/ 1435100 w 970"/>
              <a:gd name="T15" fmla="*/ 1360487 h 939"/>
              <a:gd name="T16" fmla="*/ 1454150 w 970"/>
              <a:gd name="T17" fmla="*/ 750887 h 939"/>
              <a:gd name="T18" fmla="*/ 920750 w 970"/>
              <a:gd name="T19" fmla="*/ 703262 h 939"/>
              <a:gd name="T20" fmla="*/ 835025 w 970"/>
              <a:gd name="T21" fmla="*/ 103187 h 939"/>
              <a:gd name="T22" fmla="*/ 839788 w 970"/>
              <a:gd name="T23" fmla="*/ 84137 h 939"/>
              <a:gd name="T24" fmla="*/ 715963 w 970"/>
              <a:gd name="T25" fmla="*/ 6508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30" name="Group 20"/>
          <p:cNvGrpSpPr>
            <a:grpSpLocks/>
          </p:cNvGrpSpPr>
          <p:nvPr/>
        </p:nvGrpSpPr>
        <p:grpSpPr bwMode="auto">
          <a:xfrm>
            <a:off x="4059238" y="4698653"/>
            <a:ext cx="711200" cy="381000"/>
            <a:chOff x="3600" y="219"/>
            <a:chExt cx="360" cy="175"/>
          </a:xfrm>
        </p:grpSpPr>
        <p:sp>
          <p:nvSpPr>
            <p:cNvPr id="43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97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98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031" name="Line 34"/>
          <p:cNvSpPr>
            <a:spLocks noChangeShapeType="1"/>
          </p:cNvSpPr>
          <p:nvPr/>
        </p:nvSpPr>
        <p:spPr bwMode="auto">
          <a:xfrm flipH="1">
            <a:off x="4378325" y="5090765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Line 35"/>
          <p:cNvSpPr>
            <a:spLocks noChangeShapeType="1"/>
          </p:cNvSpPr>
          <p:nvPr/>
        </p:nvSpPr>
        <p:spPr bwMode="auto">
          <a:xfrm flipH="1" flipV="1">
            <a:off x="3859213" y="5795615"/>
            <a:ext cx="101917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Line 36"/>
          <p:cNvSpPr>
            <a:spLocks noChangeShapeType="1"/>
          </p:cNvSpPr>
          <p:nvPr/>
        </p:nvSpPr>
        <p:spPr bwMode="auto">
          <a:xfrm flipH="1" flipV="1">
            <a:off x="3870325" y="5811490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Line 37"/>
          <p:cNvSpPr>
            <a:spLocks noChangeShapeType="1"/>
          </p:cNvSpPr>
          <p:nvPr/>
        </p:nvSpPr>
        <p:spPr bwMode="auto">
          <a:xfrm flipH="1" flipV="1">
            <a:off x="4865688" y="579720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3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40987"/>
              </p:ext>
            </p:extLst>
          </p:nvPr>
        </p:nvGraphicFramePr>
        <p:xfrm>
          <a:off x="4413250" y="589880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2" name="Clip" r:id="rId7" imgW="1307263" imgH="1084139" progId="MS_ClipArt_Gallery.2">
                  <p:embed/>
                </p:oleObj>
              </mc:Choice>
              <mc:Fallback>
                <p:oleObj name="Clip" r:id="rId7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589880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6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23819"/>
              </p:ext>
            </p:extLst>
          </p:nvPr>
        </p:nvGraphicFramePr>
        <p:xfrm>
          <a:off x="3765550" y="591309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3" name="Clip" r:id="rId8" imgW="1307263" imgH="1084139" progId="MS_ClipArt_Gallery.2">
                  <p:embed/>
                </p:oleObj>
              </mc:Choice>
              <mc:Fallback>
                <p:oleObj name="Clip" r:id="rId8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591309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7" name="Text Box 40"/>
          <p:cNvSpPr txBox="1">
            <a:spLocks noChangeArrowheads="1"/>
          </p:cNvSpPr>
          <p:nvPr/>
        </p:nvSpPr>
        <p:spPr bwMode="auto">
          <a:xfrm>
            <a:off x="4813300" y="568449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223.1.2.2</a:t>
            </a:r>
            <a:endParaRPr lang="en-US"/>
          </a:p>
        </p:txBody>
      </p:sp>
      <p:sp>
        <p:nvSpPr>
          <p:cNvPr id="43038" name="Text Box 41"/>
          <p:cNvSpPr txBox="1">
            <a:spLocks noChangeArrowheads="1"/>
          </p:cNvSpPr>
          <p:nvPr/>
        </p:nvSpPr>
        <p:spPr bwMode="auto">
          <a:xfrm>
            <a:off x="2917825" y="567972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223.1.2.1</a:t>
            </a:r>
            <a:endParaRPr lang="en-US"/>
          </a:p>
        </p:txBody>
      </p:sp>
      <p:sp>
        <p:nvSpPr>
          <p:cNvPr id="43039" name="Rectangle 42"/>
          <p:cNvSpPr>
            <a:spLocks noChangeArrowheads="1"/>
          </p:cNvSpPr>
          <p:nvPr/>
        </p:nvSpPr>
        <p:spPr bwMode="auto">
          <a:xfrm>
            <a:off x="4319588" y="5190778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Text Box 43"/>
          <p:cNvSpPr txBox="1">
            <a:spLocks noChangeArrowheads="1"/>
          </p:cNvSpPr>
          <p:nvPr/>
        </p:nvSpPr>
        <p:spPr bwMode="auto">
          <a:xfrm>
            <a:off x="3876675" y="513045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223.1.2.6</a:t>
            </a:r>
            <a:endParaRPr lang="en-US"/>
          </a:p>
        </p:txBody>
      </p:sp>
      <p:sp>
        <p:nvSpPr>
          <p:cNvPr id="43041" name="Freeform 45"/>
          <p:cNvSpPr>
            <a:spLocks/>
          </p:cNvSpPr>
          <p:nvPr/>
        </p:nvSpPr>
        <p:spPr bwMode="auto">
          <a:xfrm>
            <a:off x="6651625" y="5006628"/>
            <a:ext cx="1539875" cy="1490662"/>
          </a:xfrm>
          <a:custGeom>
            <a:avLst/>
            <a:gdLst>
              <a:gd name="T0" fmla="*/ 715963 w 970"/>
              <a:gd name="T1" fmla="*/ 65087 h 939"/>
              <a:gd name="T2" fmla="*/ 615950 w 970"/>
              <a:gd name="T3" fmla="*/ 684212 h 939"/>
              <a:gd name="T4" fmla="*/ 101600 w 970"/>
              <a:gd name="T5" fmla="*/ 760412 h 939"/>
              <a:gd name="T6" fmla="*/ 11113 w 970"/>
              <a:gd name="T7" fmla="*/ 1255712 h 939"/>
              <a:gd name="T8" fmla="*/ 158750 w 970"/>
              <a:gd name="T9" fmla="*/ 1460500 h 939"/>
              <a:gd name="T10" fmla="*/ 668338 w 970"/>
              <a:gd name="T11" fmla="*/ 1436687 h 939"/>
              <a:gd name="T12" fmla="*/ 1035050 w 970"/>
              <a:gd name="T13" fmla="*/ 1436687 h 939"/>
              <a:gd name="T14" fmla="*/ 1435100 w 970"/>
              <a:gd name="T15" fmla="*/ 1360487 h 939"/>
              <a:gd name="T16" fmla="*/ 1454150 w 970"/>
              <a:gd name="T17" fmla="*/ 750887 h 939"/>
              <a:gd name="T18" fmla="*/ 920750 w 970"/>
              <a:gd name="T19" fmla="*/ 703262 h 939"/>
              <a:gd name="T20" fmla="*/ 835025 w 970"/>
              <a:gd name="T21" fmla="*/ 103187 h 939"/>
              <a:gd name="T22" fmla="*/ 839788 w 970"/>
              <a:gd name="T23" fmla="*/ 84137 h 939"/>
              <a:gd name="T24" fmla="*/ 715963 w 970"/>
              <a:gd name="T25" fmla="*/ 6508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42" name="Group 46"/>
          <p:cNvGrpSpPr>
            <a:grpSpLocks/>
          </p:cNvGrpSpPr>
          <p:nvPr/>
        </p:nvGrpSpPr>
        <p:grpSpPr bwMode="auto">
          <a:xfrm>
            <a:off x="7088188" y="4717703"/>
            <a:ext cx="711200" cy="381000"/>
            <a:chOff x="3600" y="219"/>
            <a:chExt cx="360" cy="175"/>
          </a:xfrm>
        </p:grpSpPr>
        <p:sp>
          <p:nvSpPr>
            <p:cNvPr id="43079" name="Oval 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0" name="Line 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1" name="Line 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2" name="Rectangle 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083" name="Oval 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84" name="Group 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089" name="Line 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0" name="Line 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1" name="Line 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85" name="Group 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086" name="Line 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7" name="Line 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8" name="Line 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043" name="Line 60"/>
          <p:cNvSpPr>
            <a:spLocks noChangeShapeType="1"/>
          </p:cNvSpPr>
          <p:nvPr/>
        </p:nvSpPr>
        <p:spPr bwMode="auto">
          <a:xfrm flipH="1">
            <a:off x="7407275" y="5109815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Line 61"/>
          <p:cNvSpPr>
            <a:spLocks noChangeShapeType="1"/>
          </p:cNvSpPr>
          <p:nvPr/>
        </p:nvSpPr>
        <p:spPr bwMode="auto">
          <a:xfrm flipH="1" flipV="1">
            <a:off x="6888163" y="5814665"/>
            <a:ext cx="101917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Line 62"/>
          <p:cNvSpPr>
            <a:spLocks noChangeShapeType="1"/>
          </p:cNvSpPr>
          <p:nvPr/>
        </p:nvSpPr>
        <p:spPr bwMode="auto">
          <a:xfrm flipH="1" flipV="1">
            <a:off x="6899275" y="5830540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Line 63"/>
          <p:cNvSpPr>
            <a:spLocks noChangeShapeType="1"/>
          </p:cNvSpPr>
          <p:nvPr/>
        </p:nvSpPr>
        <p:spPr bwMode="auto">
          <a:xfrm flipH="1" flipV="1">
            <a:off x="7894638" y="581625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47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203708"/>
              </p:ext>
            </p:extLst>
          </p:nvPr>
        </p:nvGraphicFramePr>
        <p:xfrm>
          <a:off x="7442200" y="591785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4" name="Clip" r:id="rId9" imgW="1307263" imgH="1084139" progId="MS_ClipArt_Gallery.2">
                  <p:embed/>
                </p:oleObj>
              </mc:Choice>
              <mc:Fallback>
                <p:oleObj name="Clip" r:id="rId9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591785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8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704010"/>
              </p:ext>
            </p:extLst>
          </p:nvPr>
        </p:nvGraphicFramePr>
        <p:xfrm>
          <a:off x="6794500" y="593214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5" name="Clip" r:id="rId10" imgW="1307263" imgH="1084139" progId="MS_ClipArt_Gallery.2">
                  <p:embed/>
                </p:oleObj>
              </mc:Choice>
              <mc:Fallback>
                <p:oleObj name="Clip" r:id="rId10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593214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9" name="Text Box 66"/>
          <p:cNvSpPr txBox="1">
            <a:spLocks noChangeArrowheads="1"/>
          </p:cNvSpPr>
          <p:nvPr/>
        </p:nvSpPr>
        <p:spPr bwMode="auto">
          <a:xfrm>
            <a:off x="7842250" y="570354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223.1.3.2</a:t>
            </a:r>
            <a:endParaRPr lang="en-US"/>
          </a:p>
        </p:txBody>
      </p:sp>
      <p:sp>
        <p:nvSpPr>
          <p:cNvPr id="43050" name="Text Box 67"/>
          <p:cNvSpPr txBox="1">
            <a:spLocks noChangeArrowheads="1"/>
          </p:cNvSpPr>
          <p:nvPr/>
        </p:nvSpPr>
        <p:spPr bwMode="auto">
          <a:xfrm>
            <a:off x="5946775" y="569877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223.1.3.1</a:t>
            </a:r>
            <a:endParaRPr lang="en-US"/>
          </a:p>
        </p:txBody>
      </p:sp>
      <p:sp>
        <p:nvSpPr>
          <p:cNvPr id="43051" name="Rectangle 68"/>
          <p:cNvSpPr>
            <a:spLocks noChangeArrowheads="1"/>
          </p:cNvSpPr>
          <p:nvPr/>
        </p:nvSpPr>
        <p:spPr bwMode="auto">
          <a:xfrm>
            <a:off x="7348538" y="5209828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Text Box 69"/>
          <p:cNvSpPr txBox="1">
            <a:spLocks noChangeArrowheads="1"/>
          </p:cNvSpPr>
          <p:nvPr/>
        </p:nvSpPr>
        <p:spPr bwMode="auto">
          <a:xfrm>
            <a:off x="6899275" y="5174903"/>
            <a:ext cx="1144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223.1.3.27</a:t>
            </a:r>
            <a:endParaRPr lang="en-US"/>
          </a:p>
        </p:txBody>
      </p:sp>
      <p:grpSp>
        <p:nvGrpSpPr>
          <p:cNvPr id="43053" name="Group 70"/>
          <p:cNvGrpSpPr>
            <a:grpSpLocks/>
          </p:cNvGrpSpPr>
          <p:nvPr/>
        </p:nvGrpSpPr>
        <p:grpSpPr bwMode="auto">
          <a:xfrm>
            <a:off x="5526088" y="2812703"/>
            <a:ext cx="711200" cy="381000"/>
            <a:chOff x="3600" y="219"/>
            <a:chExt cx="360" cy="175"/>
          </a:xfrm>
        </p:grpSpPr>
        <p:sp>
          <p:nvSpPr>
            <p:cNvPr id="43066" name="Oval 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7" name="Line 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8" name="Line 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9" name="Rectangle 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070" name="Oval 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71" name="Group 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076" name="Line 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7" name="Line 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8" name="Line 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72" name="Group 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073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054" name="Line 84"/>
          <p:cNvSpPr>
            <a:spLocks noChangeShapeType="1"/>
          </p:cNvSpPr>
          <p:nvPr/>
        </p:nvSpPr>
        <p:spPr bwMode="auto">
          <a:xfrm flipH="1" flipV="1">
            <a:off x="6108700" y="1730028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5" name="Rectangle 85"/>
          <p:cNvSpPr>
            <a:spLocks noChangeArrowheads="1"/>
          </p:cNvSpPr>
          <p:nvPr/>
        </p:nvSpPr>
        <p:spPr bwMode="auto">
          <a:xfrm>
            <a:off x="6053138" y="1766540"/>
            <a:ext cx="109537" cy="19526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6" name="Text Box 86"/>
          <p:cNvSpPr txBox="1">
            <a:spLocks noChangeArrowheads="1"/>
          </p:cNvSpPr>
          <p:nvPr/>
        </p:nvSpPr>
        <p:spPr bwMode="auto">
          <a:xfrm>
            <a:off x="5618163" y="98072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223.1.1.2</a:t>
            </a:r>
            <a:endParaRPr lang="en-US" sz="1600"/>
          </a:p>
        </p:txBody>
      </p:sp>
      <p:sp>
        <p:nvSpPr>
          <p:cNvPr id="43057" name="Line 87"/>
          <p:cNvSpPr>
            <a:spLocks noChangeShapeType="1"/>
          </p:cNvSpPr>
          <p:nvPr/>
        </p:nvSpPr>
        <p:spPr bwMode="auto">
          <a:xfrm flipV="1">
            <a:off x="4591050" y="3185765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8" name="Line 88"/>
          <p:cNvSpPr>
            <a:spLocks noChangeShapeType="1"/>
          </p:cNvSpPr>
          <p:nvPr/>
        </p:nvSpPr>
        <p:spPr bwMode="auto">
          <a:xfrm flipH="1" flipV="1">
            <a:off x="6105525" y="3166715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9" name="Line 89"/>
          <p:cNvSpPr>
            <a:spLocks noChangeShapeType="1"/>
          </p:cNvSpPr>
          <p:nvPr/>
        </p:nvSpPr>
        <p:spPr bwMode="auto">
          <a:xfrm flipH="1" flipV="1">
            <a:off x="4781550" y="4928840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0" name="Text Box 90"/>
          <p:cNvSpPr txBox="1">
            <a:spLocks noChangeArrowheads="1"/>
          </p:cNvSpPr>
          <p:nvPr/>
        </p:nvSpPr>
        <p:spPr bwMode="auto">
          <a:xfrm>
            <a:off x="6184900" y="307940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223.1.7.0</a:t>
            </a:r>
            <a:endParaRPr lang="en-US"/>
          </a:p>
        </p:txBody>
      </p:sp>
      <p:sp>
        <p:nvSpPr>
          <p:cNvPr id="43061" name="Text Box 91"/>
          <p:cNvSpPr txBox="1">
            <a:spLocks noChangeArrowheads="1"/>
          </p:cNvSpPr>
          <p:nvPr/>
        </p:nvSpPr>
        <p:spPr bwMode="auto">
          <a:xfrm>
            <a:off x="7261225" y="436527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223.1.7.1</a:t>
            </a:r>
            <a:endParaRPr lang="en-US"/>
          </a:p>
        </p:txBody>
      </p:sp>
      <p:sp>
        <p:nvSpPr>
          <p:cNvPr id="43062" name="Text Box 92"/>
          <p:cNvSpPr txBox="1">
            <a:spLocks noChangeArrowheads="1"/>
          </p:cNvSpPr>
          <p:nvPr/>
        </p:nvSpPr>
        <p:spPr bwMode="auto">
          <a:xfrm>
            <a:off x="6022975" y="462245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223.1.8.0</a:t>
            </a:r>
            <a:endParaRPr lang="en-US"/>
          </a:p>
        </p:txBody>
      </p:sp>
      <p:sp>
        <p:nvSpPr>
          <p:cNvPr id="43063" name="Text Box 93"/>
          <p:cNvSpPr txBox="1">
            <a:spLocks noChangeArrowheads="1"/>
          </p:cNvSpPr>
          <p:nvPr/>
        </p:nvSpPr>
        <p:spPr bwMode="auto">
          <a:xfrm>
            <a:off x="4775200" y="462245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223.1.8.1</a:t>
            </a:r>
            <a:endParaRPr lang="en-US"/>
          </a:p>
        </p:txBody>
      </p:sp>
      <p:sp>
        <p:nvSpPr>
          <p:cNvPr id="43064" name="Text Box 94"/>
          <p:cNvSpPr txBox="1">
            <a:spLocks noChangeArrowheads="1"/>
          </p:cNvSpPr>
          <p:nvPr/>
        </p:nvSpPr>
        <p:spPr bwMode="auto">
          <a:xfrm>
            <a:off x="3698875" y="432717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223.1.9.1</a:t>
            </a:r>
            <a:endParaRPr lang="en-US"/>
          </a:p>
        </p:txBody>
      </p:sp>
      <p:sp>
        <p:nvSpPr>
          <p:cNvPr id="43065" name="Text Box 95"/>
          <p:cNvSpPr txBox="1">
            <a:spLocks noChangeArrowheads="1"/>
          </p:cNvSpPr>
          <p:nvPr/>
        </p:nvSpPr>
        <p:spPr bwMode="auto">
          <a:xfrm>
            <a:off x="4565650" y="308892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>
                <a:latin typeface="Arial" charset="0"/>
              </a:rPr>
              <a:t>223.1.9.2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8189" y="5822975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1896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Addressing: CIDR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196752"/>
            <a:ext cx="8107363" cy="31718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3200" dirty="0" smtClean="0">
                <a:solidFill>
                  <a:srgbClr val="800000"/>
                </a:solidFill>
              </a:rPr>
              <a:t>CIDR: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800000"/>
                </a:solidFill>
              </a:rPr>
              <a:t>C</a:t>
            </a:r>
            <a:r>
              <a:rPr lang="en-US" sz="3200" dirty="0" smtClean="0"/>
              <a:t>lassless </a:t>
            </a:r>
            <a:r>
              <a:rPr lang="en-US" sz="3200" dirty="0" err="1" smtClean="0">
                <a:solidFill>
                  <a:srgbClr val="800000"/>
                </a:solidFill>
              </a:rPr>
              <a:t>I</a:t>
            </a:r>
            <a:r>
              <a:rPr lang="en-US" sz="3200" dirty="0" err="1" smtClean="0"/>
              <a:t>nter</a:t>
            </a:r>
            <a:r>
              <a:rPr lang="en-US" sz="3200" dirty="0" err="1" smtClean="0">
                <a:solidFill>
                  <a:srgbClr val="800000"/>
                </a:solidFill>
              </a:rPr>
              <a:t>D</a:t>
            </a:r>
            <a:r>
              <a:rPr lang="en-US" sz="3200" dirty="0" err="1" smtClean="0"/>
              <a:t>omain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800000"/>
                </a:solidFill>
              </a:rPr>
              <a:t>R</a:t>
            </a:r>
            <a:r>
              <a:rPr lang="en-US" sz="3200" dirty="0" smtClean="0"/>
              <a:t>outing</a:t>
            </a:r>
          </a:p>
          <a:p>
            <a:pPr lvl="1"/>
            <a:r>
              <a:rPr lang="en-US" dirty="0" smtClean="0"/>
              <a:t>Allows a subnet portion of address of arbitrary length.</a:t>
            </a:r>
          </a:p>
          <a:p>
            <a:pPr lvl="1"/>
            <a:r>
              <a:rPr lang="en-US" dirty="0" smtClean="0"/>
              <a:t>address format: </a:t>
            </a:r>
            <a:r>
              <a:rPr lang="en-US" dirty="0" err="1" smtClean="0">
                <a:solidFill>
                  <a:srgbClr val="800000"/>
                </a:solidFill>
              </a:rPr>
              <a:t>a.b.c.d</a:t>
            </a:r>
            <a:r>
              <a:rPr lang="en-US" dirty="0" smtClean="0">
                <a:solidFill>
                  <a:srgbClr val="800000"/>
                </a:solidFill>
              </a:rPr>
              <a:t>/x</a:t>
            </a:r>
            <a:r>
              <a:rPr lang="en-US" dirty="0" smtClean="0"/>
              <a:t>, where </a:t>
            </a:r>
            <a:r>
              <a:rPr lang="en-US" dirty="0" smtClean="0">
                <a:solidFill>
                  <a:srgbClr val="800000"/>
                </a:solidFill>
              </a:rPr>
              <a:t>x</a:t>
            </a:r>
            <a:r>
              <a:rPr lang="en-US" dirty="0" smtClean="0"/>
              <a:t> is number of bits in subnet portion of address.</a:t>
            </a:r>
          </a:p>
        </p:txBody>
      </p:sp>
      <p:grpSp>
        <p:nvGrpSpPr>
          <p:cNvPr id="44038" name="Group 4"/>
          <p:cNvGrpSpPr>
            <a:grpSpLocks/>
          </p:cNvGrpSpPr>
          <p:nvPr/>
        </p:nvGrpSpPr>
        <p:grpSpPr bwMode="auto">
          <a:xfrm>
            <a:off x="1423988" y="4220642"/>
            <a:ext cx="6124575" cy="1770063"/>
            <a:chOff x="1339" y="808"/>
            <a:chExt cx="3858" cy="1115"/>
          </a:xfrm>
        </p:grpSpPr>
        <p:sp>
          <p:nvSpPr>
            <p:cNvPr id="44039" name="Text Box 5"/>
            <p:cNvSpPr txBox="1">
              <a:spLocks noChangeArrowheads="1"/>
            </p:cNvSpPr>
            <p:nvPr/>
          </p:nvSpPr>
          <p:spPr bwMode="auto">
            <a:xfrm>
              <a:off x="1339" y="1262"/>
              <a:ext cx="38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400">
                  <a:solidFill>
                    <a:schemeClr val="accent2"/>
                  </a:solidFill>
                  <a:latin typeface="Arial" charset="0"/>
                </a:rPr>
                <a:t>11001000  00010111</a:t>
              </a:r>
              <a:r>
                <a:rPr lang="en-US" sz="2400">
                  <a:latin typeface="Arial" charset="0"/>
                </a:rPr>
                <a:t>  </a:t>
              </a:r>
              <a:r>
                <a:rPr lang="en-US" sz="2400">
                  <a:solidFill>
                    <a:schemeClr val="accent2"/>
                  </a:solidFill>
                  <a:latin typeface="Arial" charset="0"/>
                </a:rPr>
                <a:t>0001000</a:t>
              </a:r>
              <a:r>
                <a:rPr lang="en-US" sz="2400">
                  <a:latin typeface="Arial" charset="0"/>
                </a:rPr>
                <a:t>0  00000000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4040" name="Text Box 6"/>
            <p:cNvSpPr txBox="1">
              <a:spLocks noChangeArrowheads="1"/>
            </p:cNvSpPr>
            <p:nvPr/>
          </p:nvSpPr>
          <p:spPr bwMode="auto">
            <a:xfrm>
              <a:off x="2376" y="808"/>
              <a:ext cx="5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subnet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part</a:t>
              </a:r>
              <a:endParaRPr lang="en-US" dirty="0"/>
            </a:p>
          </p:txBody>
        </p:sp>
        <p:sp>
          <p:nvSpPr>
            <p:cNvPr id="44041" name="Text Box 7"/>
            <p:cNvSpPr txBox="1">
              <a:spLocks noChangeArrowheads="1"/>
            </p:cNvSpPr>
            <p:nvPr/>
          </p:nvSpPr>
          <p:spPr bwMode="auto">
            <a:xfrm>
              <a:off x="4468" y="808"/>
              <a:ext cx="41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dirty="0"/>
                <a:t>host</a:t>
              </a:r>
            </a:p>
            <a:p>
              <a:pPr algn="ctr"/>
              <a:r>
                <a:rPr lang="en-US" dirty="0"/>
                <a:t>part</a:t>
              </a:r>
            </a:p>
          </p:txBody>
        </p:sp>
        <p:sp>
          <p:nvSpPr>
            <p:cNvPr id="44042" name="Line 8"/>
            <p:cNvSpPr>
              <a:spLocks noChangeShapeType="1"/>
            </p:cNvSpPr>
            <p:nvPr/>
          </p:nvSpPr>
          <p:spPr bwMode="auto">
            <a:xfrm>
              <a:off x="3020" y="1080"/>
              <a:ext cx="102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Line 9"/>
            <p:cNvSpPr>
              <a:spLocks noChangeShapeType="1"/>
            </p:cNvSpPr>
            <p:nvPr/>
          </p:nvSpPr>
          <p:spPr bwMode="auto">
            <a:xfrm flipH="1">
              <a:off x="1408" y="1080"/>
              <a:ext cx="924" cy="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Line 10"/>
            <p:cNvSpPr>
              <a:spLocks noChangeShapeType="1"/>
            </p:cNvSpPr>
            <p:nvPr/>
          </p:nvSpPr>
          <p:spPr bwMode="auto">
            <a:xfrm flipH="1" flipV="1">
              <a:off x="4055" y="1080"/>
              <a:ext cx="436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Line 11"/>
            <p:cNvSpPr>
              <a:spLocks noChangeShapeType="1"/>
            </p:cNvSpPr>
            <p:nvPr/>
          </p:nvSpPr>
          <p:spPr bwMode="auto">
            <a:xfrm flipV="1">
              <a:off x="4773" y="1080"/>
              <a:ext cx="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Text Box 12"/>
            <p:cNvSpPr txBox="1">
              <a:spLocks noChangeArrowheads="1"/>
            </p:cNvSpPr>
            <p:nvPr/>
          </p:nvSpPr>
          <p:spPr bwMode="auto">
            <a:xfrm>
              <a:off x="2559" y="1635"/>
              <a:ext cx="14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400"/>
                <a:t>200.23.16.0/23</a:t>
              </a:r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316416" y="5805264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9452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Classless Routing (CIDR)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512" y="1124744"/>
            <a:ext cx="86409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/>
              <a:t>CIDR </a:t>
            </a:r>
            <a:r>
              <a:rPr lang="en-US" sz="2800" b="1" dirty="0" smtClean="0"/>
              <a:t>helps </a:t>
            </a:r>
            <a:r>
              <a:rPr lang="en-US" sz="2800" b="1" dirty="0"/>
              <a:t>aggregate routes by breaking up rigid boundaries between classes.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/>
              <a:t>H</a:t>
            </a:r>
            <a:r>
              <a:rPr lang="en-US" sz="2800" b="1" dirty="0" smtClean="0"/>
              <a:t>anding </a:t>
            </a:r>
            <a:r>
              <a:rPr lang="en-US" sz="2800" b="1" dirty="0"/>
              <a:t>out Class C addresses in </a:t>
            </a:r>
            <a:r>
              <a:rPr lang="en-US" sz="2800" b="1" dirty="0">
                <a:solidFill>
                  <a:srgbClr val="0033CC"/>
                </a:solidFill>
              </a:rPr>
              <a:t>contiguous blocks by </a:t>
            </a:r>
            <a:r>
              <a:rPr lang="en-US" sz="2800" b="1" dirty="0" smtClean="0">
                <a:solidFill>
                  <a:srgbClr val="0033CC"/>
                </a:solidFill>
              </a:rPr>
              <a:t>address</a:t>
            </a:r>
            <a:r>
              <a:rPr lang="en-US" sz="2800" b="1" dirty="0" smtClean="0"/>
              <a:t> makes </a:t>
            </a:r>
            <a:r>
              <a:rPr lang="en-US" sz="2800" b="1" dirty="0"/>
              <a:t>it </a:t>
            </a:r>
            <a:r>
              <a:rPr lang="en-US" sz="2800" b="1" dirty="0" smtClean="0"/>
              <a:t>possible for </a:t>
            </a:r>
            <a:r>
              <a:rPr lang="en-US" sz="2800" b="1" dirty="0"/>
              <a:t>addresses </a:t>
            </a:r>
            <a:r>
              <a:rPr lang="en-US" sz="2800" b="1" dirty="0" smtClean="0"/>
              <a:t>to share </a:t>
            </a:r>
            <a:r>
              <a:rPr lang="en-US" sz="2800" b="1" dirty="0"/>
              <a:t>a common </a:t>
            </a:r>
            <a:r>
              <a:rPr lang="en-US" sz="2800" b="1" dirty="0" smtClean="0"/>
              <a:t>prefix.</a:t>
            </a:r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 typeface="Wingdings"/>
              <a:buChar char="è"/>
            </a:pPr>
            <a:r>
              <a:rPr lang="en-US" sz="2800" b="1" dirty="0" smtClean="0"/>
              <a:t>allocate </a:t>
            </a:r>
            <a:r>
              <a:rPr lang="en-US" sz="2800" b="1" dirty="0"/>
              <a:t>Class C networks as a power of 2</a:t>
            </a:r>
            <a:r>
              <a:rPr lang="en-US" sz="2800" b="1" dirty="0" smtClean="0"/>
              <a:t>.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</a:pPr>
            <a:endParaRPr lang="en-US" sz="28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/>
              <a:t>We need a protocol that understands these rules, e.g., </a:t>
            </a:r>
            <a:r>
              <a:rPr lang="en-US" sz="2800" b="1" dirty="0" smtClean="0">
                <a:solidFill>
                  <a:srgbClr val="008000"/>
                </a:solidFill>
              </a:rPr>
              <a:t>BGP</a:t>
            </a:r>
            <a:endParaRPr lang="en-US" sz="2800" b="1" dirty="0">
              <a:solidFill>
                <a:srgbClr val="008000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/>
              <a:t>Network numbers are represented by (</a:t>
            </a:r>
            <a:r>
              <a:rPr lang="en-US" sz="2800" b="1" dirty="0" err="1"/>
              <a:t>length,value</a:t>
            </a:r>
            <a:r>
              <a:rPr lang="en-US" sz="2800" b="1" dirty="0"/>
              <a:t>) where length is the length of the prefix {similar to a mask}.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Classless Routing (CIDR)</a:t>
            </a:r>
          </a:p>
        </p:txBody>
      </p:sp>
      <p:pic>
        <p:nvPicPr>
          <p:cNvPr id="13315" name="Picture 3" descr="04x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775" y="1989138"/>
            <a:ext cx="6513513" cy="2220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23850" y="450912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rgbClr val="FF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Figure 4.27 Route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Aggregation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CIDR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26436" y="5877272"/>
            <a:ext cx="1310060" cy="33813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>
                <a:solidFill>
                  <a:srgbClr val="008000"/>
                </a:solidFill>
                <a:latin typeface="Comic Sans MS" pitchFamily="66" charset="0"/>
              </a:rPr>
              <a:t> P&amp;D </a:t>
            </a:r>
            <a:r>
              <a:rPr lang="en-US" b="1" dirty="0" smtClean="0">
                <a:solidFill>
                  <a:srgbClr val="008000"/>
                </a:solidFill>
                <a:latin typeface="Comic Sans MS" pitchFamily="66" charset="0"/>
              </a:rPr>
              <a:t>4</a:t>
            </a:r>
            <a:r>
              <a:rPr lang="en-US" b="1" baseline="30000" dirty="0" smtClean="0">
                <a:solidFill>
                  <a:srgbClr val="008000"/>
                </a:solidFill>
                <a:latin typeface="Comic Sans MS" pitchFamily="66" charset="0"/>
              </a:rPr>
              <a:t>th</a:t>
            </a:r>
            <a:r>
              <a:rPr lang="en-US" b="1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endParaRPr lang="en-US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Text Box 8"/>
          <p:cNvSpPr txBox="1">
            <a:spLocks noChangeArrowheads="1"/>
          </p:cNvSpPr>
          <p:nvPr/>
        </p:nvSpPr>
        <p:spPr bwMode="auto">
          <a:xfrm>
            <a:off x="683568" y="5331520"/>
            <a:ext cx="763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+mn-lt"/>
              </a:rPr>
              <a:t>Figure </a:t>
            </a:r>
            <a:r>
              <a:rPr lang="en-US" sz="2800" b="1" dirty="0">
                <a:latin typeface="+mn-lt"/>
              </a:rPr>
              <a:t>3.22 Route </a:t>
            </a:r>
            <a:r>
              <a:rPr lang="en-US" sz="2800" b="1" dirty="0" smtClean="0">
                <a:latin typeface="+mn-lt"/>
              </a:rPr>
              <a:t>Aggregation </a:t>
            </a:r>
            <a:r>
              <a:rPr lang="en-US" sz="2800" b="1" dirty="0">
                <a:latin typeface="+mn-lt"/>
              </a:rPr>
              <a:t>with </a:t>
            </a:r>
            <a:r>
              <a:rPr lang="en-US" sz="2800" b="1" dirty="0" smtClean="0">
                <a:latin typeface="+mn-lt"/>
              </a:rPr>
              <a:t>CIDR</a:t>
            </a:r>
            <a:r>
              <a:rPr lang="en-GB" sz="2800" dirty="0" smtClean="0">
                <a:latin typeface="+mn-lt"/>
              </a:rPr>
              <a:t> </a:t>
            </a:r>
            <a:endParaRPr lang="en-GB" sz="2800" dirty="0">
              <a:latin typeface="+mn-lt"/>
            </a:endParaRPr>
          </a:p>
        </p:txBody>
      </p:sp>
      <p:pic>
        <p:nvPicPr>
          <p:cNvPr id="263173" name="Picture 5" descr="f03-22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336704" cy="35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dirty="0" smtClean="0"/>
              <a:t>CIDR Route Aggregation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79388" y="2780928"/>
            <a:ext cx="2304380" cy="7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Eight ISP customers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800000"/>
                </a:solidFill>
              </a:rPr>
              <a:t>s</a:t>
            </a:r>
            <a:r>
              <a:rPr lang="en-US" sz="1600" b="1" dirty="0" smtClean="0">
                <a:solidFill>
                  <a:srgbClr val="800000"/>
                </a:solidFill>
              </a:rPr>
              <a:t>hare a 21-bit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800000"/>
                </a:solidFill>
              </a:rPr>
              <a:t>c</a:t>
            </a:r>
            <a:r>
              <a:rPr lang="en-US" sz="1600" b="1" dirty="0" smtClean="0">
                <a:solidFill>
                  <a:srgbClr val="800000"/>
                </a:solidFill>
              </a:rPr>
              <a:t>ommon p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refix.</a:t>
            </a: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 bwMode="auto">
          <a:xfrm flipV="1">
            <a:off x="1331578" y="2132856"/>
            <a:ext cx="576126" cy="648072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627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4.5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Routing algorithms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46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0441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49" y="1643050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Routing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Algorithm</a:t>
            </a: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Classification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87824" y="5733256"/>
            <a:ext cx="6005513" cy="93610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Computer Networks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Network Layer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273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990033"/>
                </a:solidFill>
                <a:latin typeface="Comic Sans MS" pitchFamily="66" charset="0"/>
              </a:rPr>
              <a:t>Routing algorithm</a:t>
            </a:r>
            <a:r>
              <a:rPr lang="en-US" dirty="0" smtClean="0">
                <a:solidFill>
                  <a:srgbClr val="990033"/>
                </a:solidFill>
                <a:latin typeface="Comic Sans MS" pitchFamily="66" charset="0"/>
              </a:rPr>
              <a:t>::</a:t>
            </a:r>
            <a:r>
              <a:rPr lang="en-US" dirty="0" smtClean="0">
                <a:solidFill>
                  <a:srgbClr val="990033"/>
                </a:solidFill>
              </a:rPr>
              <a:t> </a:t>
            </a:r>
            <a:r>
              <a:rPr lang="en-US" dirty="0" smtClean="0"/>
              <a:t>that part of the Network Layer responsible for 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deciding  on which output line to transmit an incoming packet.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dirty="0" smtClean="0"/>
              <a:t> Remember: For virtual circuit subnets the routing decision is made ONLY at set up.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8000"/>
                </a:solidFill>
              </a:rPr>
              <a:t>Algorithm  properties</a:t>
            </a:r>
            <a:r>
              <a:rPr lang="en-US" dirty="0" smtClean="0">
                <a:solidFill>
                  <a:srgbClr val="008000"/>
                </a:solidFill>
              </a:rPr>
              <a:t>:: </a:t>
            </a:r>
            <a:r>
              <a:rPr lang="en-US" dirty="0" smtClean="0"/>
              <a:t>correctness, simplicity, robustness, stability, fairness, optimality, and scalability.</a:t>
            </a:r>
            <a:endParaRPr lang="en-US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Classification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Rectangle 2051"/>
          <p:cNvSpPr txBox="1">
            <a:spLocks noChangeArrowheads="1"/>
          </p:cNvSpPr>
          <p:nvPr/>
        </p:nvSpPr>
        <p:spPr bwMode="auto">
          <a:xfrm>
            <a:off x="381000" y="1500174"/>
            <a:ext cx="4114800" cy="4170362"/>
          </a:xfrm>
          <a:prstGeom prst="rect">
            <a:avLst/>
          </a:prstGeom>
          <a:noFill/>
          <a:ln w="254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Adaptive Routing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based on current measurements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of traffic and/or topology.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 centralized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 isolated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 distributed</a:t>
            </a:r>
          </a:p>
          <a:p>
            <a:pPr marL="533400" marR="0" lvl="0" indent="-5334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052"/>
          <p:cNvSpPr txBox="1">
            <a:spLocks noChangeArrowheads="1"/>
          </p:cNvSpPr>
          <p:nvPr/>
        </p:nvSpPr>
        <p:spPr>
          <a:xfrm>
            <a:off x="4648200" y="1500174"/>
            <a:ext cx="3810000" cy="4176712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txBody>
          <a:bodyPr/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Non-Adaptive Routing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routing computed in advance and off-line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flooding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static routing using shortest path algorithms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4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335088" y="3687763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31913" y="4284663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929438" y="3671888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926263" y="4268788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760538" y="4864100"/>
            <a:ext cx="0" cy="3698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7346950" y="4879975"/>
            <a:ext cx="0" cy="3698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339850" y="4318000"/>
            <a:ext cx="874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Physical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325563" y="3679825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938963" y="4278313"/>
            <a:ext cx="8747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Physical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904038" y="3673475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-33985" y="3657600"/>
            <a:ext cx="14141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>
                <a:solidFill>
                  <a:schemeClr val="tx1"/>
                </a:solidFill>
              </a:rPr>
              <a:t>End system</a:t>
            </a:r>
          </a:p>
          <a:p>
            <a:pPr algn="ctr" eaLnBrk="0" hangingPunct="0"/>
            <a:r>
              <a:rPr lang="en-US" sz="1800" b="1" dirty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1606550" y="1700213"/>
            <a:ext cx="320675" cy="276225"/>
            <a:chOff x="1535" y="2146"/>
            <a:chExt cx="202" cy="174"/>
          </a:xfrm>
        </p:grpSpPr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1737" y="2146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1535" y="2151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7469188" y="1693863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7148513" y="1701800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1331640" y="3136007"/>
            <a:ext cx="873125" cy="532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1208088" y="1982788"/>
            <a:ext cx="99377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6939235" y="3136007"/>
            <a:ext cx="873125" cy="526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6927850" y="1965325"/>
            <a:ext cx="9620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329531" y="3136007"/>
            <a:ext cx="895350" cy="5810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Network</a:t>
            </a:r>
          </a:p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3127375" y="3697288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128963" y="4292600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3346450" y="4872038"/>
            <a:ext cx="0" cy="3698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3136900" y="4325938"/>
            <a:ext cx="874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Physical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3084513" y="3687763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3128963" y="3103563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4929188" y="3681413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4926013" y="4278313"/>
            <a:ext cx="873125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5121275" y="4857750"/>
            <a:ext cx="0" cy="3698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4933950" y="4311650"/>
            <a:ext cx="874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Physical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4919663" y="3673475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Data link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4926013" y="3136007"/>
            <a:ext cx="873125" cy="546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3743325" y="4879975"/>
            <a:ext cx="0" cy="3698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5540375" y="4887913"/>
            <a:ext cx="0" cy="3698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1770063" y="5243513"/>
            <a:ext cx="15811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3743325" y="5243513"/>
            <a:ext cx="138906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>
            <a:off x="5554663" y="5243513"/>
            <a:ext cx="18161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1219423" y="1983879"/>
            <a:ext cx="9763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Transport</a:t>
            </a:r>
          </a:p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6908055" y="1983879"/>
            <a:ext cx="9763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Transport</a:t>
            </a:r>
          </a:p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1241425" y="119697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Messages</a:t>
            </a: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6816725" y="132715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Messages</a:t>
            </a:r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 flipV="1">
            <a:off x="2208213" y="2247900"/>
            <a:ext cx="4694237" cy="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4065778" y="1854200"/>
            <a:ext cx="12410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8000"/>
                </a:solidFill>
              </a:rPr>
              <a:t>Segments</a:t>
            </a: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7732065" y="3656013"/>
            <a:ext cx="14141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>
                <a:solidFill>
                  <a:schemeClr val="tx1"/>
                </a:solidFill>
              </a:rPr>
              <a:t>End system</a:t>
            </a:r>
          </a:p>
          <a:p>
            <a:pPr algn="ctr" eaLnBrk="0" hangingPunct="0"/>
            <a:r>
              <a:rPr lang="en-US" sz="1800" b="1" dirty="0">
                <a:solidFill>
                  <a:schemeClr val="tx1"/>
                </a:solidFill>
                <a:latin typeface="Symbol" pitchFamily="18" charset="2"/>
              </a:rPr>
              <a:t>b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>
            <a:off x="7224713" y="2552700"/>
            <a:ext cx="0" cy="52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>
            <a:off x="7491413" y="2565400"/>
            <a:ext cx="0" cy="52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>
            <a:off x="1624013" y="2565399"/>
            <a:ext cx="0" cy="5706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>
            <a:off x="1890713" y="2578100"/>
            <a:ext cx="0" cy="52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5" name="Line 55"/>
          <p:cNvSpPr>
            <a:spLocks noChangeShapeType="1"/>
          </p:cNvSpPr>
          <p:nvPr/>
        </p:nvSpPr>
        <p:spPr bwMode="auto">
          <a:xfrm flipV="1">
            <a:off x="1028700" y="2767013"/>
            <a:ext cx="7108825" cy="1587"/>
          </a:xfrm>
          <a:prstGeom prst="line">
            <a:avLst/>
          </a:prstGeom>
          <a:noFill/>
          <a:ln w="127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315913" y="2489200"/>
            <a:ext cx="8921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Network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7885113" y="2476500"/>
            <a:ext cx="8921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Network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6926263" y="3092450"/>
            <a:ext cx="895350" cy="5810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Network</a:t>
            </a:r>
          </a:p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3105150" y="3113777"/>
            <a:ext cx="895350" cy="5810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Network</a:t>
            </a:r>
          </a:p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Layer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 Box 240"/>
          <p:cNvSpPr txBox="1">
            <a:spLocks noChangeArrowheads="1"/>
          </p:cNvSpPr>
          <p:nvPr/>
        </p:nvSpPr>
        <p:spPr bwMode="auto">
          <a:xfrm>
            <a:off x="6929438" y="5857875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5963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4932040" y="3136007"/>
            <a:ext cx="895350" cy="5810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Network</a:t>
            </a:r>
          </a:p>
          <a:p>
            <a:pPr algn="ctr" eaLnBrk="0" hangingPunct="0"/>
            <a:r>
              <a:rPr lang="en-US" sz="1600" dirty="0">
                <a:solidFill>
                  <a:schemeClr val="tx1"/>
                </a:solidFill>
              </a:rPr>
              <a:t>layer</a:t>
            </a:r>
          </a:p>
        </p:txBody>
      </p:sp>
    </p:spTree>
    <p:extLst>
      <p:ext uri="{BB962C8B-B14F-4D97-AF65-F5344CB8AC3E}">
        <p14:creationId xmlns:p14="http://schemas.microsoft.com/office/powerpoint/2010/main" val="19156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25314"/>
            <a:ext cx="8062664" cy="5184006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Pure flooding :: </a:t>
            </a:r>
            <a:r>
              <a:rPr lang="en-US" dirty="0"/>
              <a:t>every incoming packet to a node is sent out on </a:t>
            </a:r>
            <a:r>
              <a:rPr lang="en-US" dirty="0">
                <a:solidFill>
                  <a:srgbClr val="0033CC"/>
                </a:solidFill>
                <a:latin typeface="Comic Sans MS" pitchFamily="66" charset="0"/>
              </a:rPr>
              <a:t>every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outgoing line.</a:t>
            </a:r>
          </a:p>
          <a:p>
            <a:pPr lvl="1"/>
            <a:r>
              <a:rPr lang="en-US" dirty="0">
                <a:cs typeface="Times New Roman" pitchFamily="18" charset="0"/>
              </a:rPr>
              <a:t>Obvious adjustment – do not send out on arriving link (assuming full-duplex links).</a:t>
            </a:r>
          </a:p>
          <a:p>
            <a:pPr lvl="1"/>
            <a:r>
              <a:rPr lang="en-US" dirty="0">
                <a:cs typeface="Times New Roman" pitchFamily="18" charset="0"/>
              </a:rPr>
              <a:t>The routing algorithm can use a hop counter (e.g., TTL) to </a:t>
            </a:r>
            <a:r>
              <a:rPr lang="en-US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dampen the flooding.</a:t>
            </a:r>
          </a:p>
          <a:p>
            <a:pPr lvl="1"/>
            <a:r>
              <a:rPr lang="en-US" dirty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Selective </a:t>
            </a:r>
            <a:r>
              <a:rPr lang="en-US" dirty="0" smtClean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flooding :: </a:t>
            </a:r>
            <a:r>
              <a:rPr lang="en-US" dirty="0">
                <a:cs typeface="Times New Roman" pitchFamily="18" charset="0"/>
              </a:rPr>
              <a:t>only send on those lines going “approximately” in the right direction.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Text Box 8"/>
          <p:cNvSpPr txBox="1">
            <a:spLocks noChangeArrowheads="1"/>
          </p:cNvSpPr>
          <p:nvPr/>
        </p:nvSpPr>
        <p:spPr bwMode="auto">
          <a:xfrm>
            <a:off x="683716" y="5559623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+mn-lt"/>
              </a:rPr>
              <a:t>Figure </a:t>
            </a:r>
            <a:r>
              <a:rPr lang="en-US" sz="2400" b="1" dirty="0">
                <a:latin typeface="+mn-lt"/>
              </a:rPr>
              <a:t>3.28 Network represented as a graph</a:t>
            </a:r>
            <a:r>
              <a:rPr lang="en-US" sz="1800" b="1" dirty="0">
                <a:latin typeface="Arial" charset="0"/>
              </a:rPr>
              <a:t>.</a:t>
            </a:r>
            <a:r>
              <a:rPr lang="en-GB" sz="1800" dirty="0">
                <a:latin typeface="Arial" charset="0"/>
              </a:rPr>
              <a:t> </a:t>
            </a:r>
          </a:p>
        </p:txBody>
      </p:sp>
      <p:pic>
        <p:nvPicPr>
          <p:cNvPr id="269317" name="Picture 5" descr="f03-28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03475"/>
            <a:ext cx="4464050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4625"/>
            <a:ext cx="914400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dirty="0" smtClean="0"/>
              <a:t>Routing is Graph Theory Problem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105872" y="1412776"/>
            <a:ext cx="2570584" cy="57606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800000"/>
                </a:solidFill>
              </a:rPr>
              <a:t>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dges hav</a:t>
            </a:r>
            <a:r>
              <a:rPr lang="en-US" sz="1800" dirty="0" smtClean="0">
                <a:solidFill>
                  <a:srgbClr val="800000"/>
                </a:solidFill>
              </a:rPr>
              <a:t>e costs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436096" y="1787415"/>
            <a:ext cx="864096" cy="777489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-27384"/>
            <a:ext cx="7772400" cy="1046311"/>
          </a:xfrm>
        </p:spPr>
        <p:txBody>
          <a:bodyPr/>
          <a:lstStyle/>
          <a:p>
            <a:r>
              <a:rPr lang="en-US" dirty="0"/>
              <a:t>Shortest Path Routing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4744"/>
            <a:ext cx="8077200" cy="489654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1. Bellman-Ford </a:t>
            </a:r>
            <a:r>
              <a:rPr lang="en-US" sz="2800" dirty="0"/>
              <a:t>Algorithm [Distance Vector]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2. </a:t>
            </a:r>
            <a:r>
              <a:rPr lang="en-US" sz="2800" dirty="0" err="1" smtClean="0"/>
              <a:t>Dijkstra’s</a:t>
            </a:r>
            <a:r>
              <a:rPr lang="en-US" sz="2800" dirty="0" smtClean="0"/>
              <a:t> </a:t>
            </a:r>
            <a:r>
              <a:rPr lang="en-US" sz="2800" dirty="0"/>
              <a:t>Algorithm [Link State</a:t>
            </a:r>
            <a:r>
              <a:rPr lang="en-US" sz="2800" dirty="0" smtClean="0"/>
              <a:t>]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i="1" dirty="0">
              <a:solidFill>
                <a:srgbClr val="660066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0033CC"/>
                </a:solidFill>
              </a:rPr>
              <a:t>What does it mean to be the shortest (or optimal) route</a:t>
            </a:r>
            <a:r>
              <a:rPr lang="en-US" sz="2800" b="1" dirty="0" smtClean="0">
                <a:solidFill>
                  <a:srgbClr val="0033CC"/>
                </a:solidFill>
              </a:rPr>
              <a:t>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0033CC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We need a cost metric (edges in graph):</a:t>
            </a:r>
            <a:endParaRPr lang="en-US" sz="2800" b="1" dirty="0">
              <a:solidFill>
                <a:srgbClr val="0033CC"/>
              </a:solidFill>
            </a:endParaRPr>
          </a:p>
          <a:p>
            <a:pPr marL="515938" indent="-515938">
              <a:lnSpc>
                <a:spcPct val="90000"/>
              </a:lnSpc>
              <a:buNone/>
            </a:pPr>
            <a:r>
              <a:rPr lang="en-US" sz="2800" dirty="0" smtClean="0"/>
              <a:t>a.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b="1" dirty="0" smtClean="0"/>
              <a:t>Minimize </a:t>
            </a:r>
            <a:r>
              <a:rPr lang="en-US" sz="2800" b="1" dirty="0"/>
              <a:t>the number of hops along the path.</a:t>
            </a:r>
            <a:endParaRPr lang="en-US" sz="2800" b="1" i="1" dirty="0">
              <a:solidFill>
                <a:srgbClr val="660066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b. Minimize the mean </a:t>
            </a:r>
            <a:r>
              <a:rPr lang="en-US" sz="2800" b="1" dirty="0"/>
              <a:t>packet delay.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c. Maximize </a:t>
            </a:r>
            <a:r>
              <a:rPr lang="en-US" sz="2800" b="1" dirty="0"/>
              <a:t>the network throughput.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4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Internetwork Routing </a:t>
            </a:r>
            <a:r>
              <a:rPr lang="en-US" sz="3200" dirty="0" smtClean="0">
                <a:solidFill>
                  <a:srgbClr val="FFCC66"/>
                </a:solidFill>
              </a:rPr>
              <a:t>[</a:t>
            </a:r>
            <a:r>
              <a:rPr lang="en-US" sz="3200" dirty="0" err="1" smtClean="0">
                <a:solidFill>
                  <a:srgbClr val="FFCC66"/>
                </a:solidFill>
              </a:rPr>
              <a:t>Halsall</a:t>
            </a:r>
            <a:r>
              <a:rPr lang="en-US" sz="3200" dirty="0" smtClean="0">
                <a:solidFill>
                  <a:srgbClr val="FFCC66"/>
                </a:solidFill>
              </a:rPr>
              <a:t>]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32107" y="1142984"/>
            <a:ext cx="25146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Adaptive Routing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04844" y="2168509"/>
            <a:ext cx="2514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Centralized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11607" y="2222484"/>
            <a:ext cx="25146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Distributed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8244" y="3235309"/>
            <a:ext cx="281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Intradomain routing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43444" y="3235309"/>
            <a:ext cx="281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Interdomain routing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5244" y="4683109"/>
            <a:ext cx="3048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Distance Vector routing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81492" y="4786322"/>
            <a:ext cx="281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Link State routing</a:t>
            </a:r>
          </a:p>
        </p:txBody>
      </p:sp>
      <p:cxnSp>
        <p:nvCxnSpPr>
          <p:cNvPr id="13" name="AutoShape 12"/>
          <p:cNvCxnSpPr>
            <a:cxnSpLocks noChangeShapeType="1"/>
            <a:stCxn id="6" idx="2"/>
            <a:endCxn id="7" idx="0"/>
          </p:cNvCxnSpPr>
          <p:nvPr/>
        </p:nvCxnSpPr>
        <p:spPr bwMode="auto">
          <a:xfrm flipH="1">
            <a:off x="2162144" y="1647809"/>
            <a:ext cx="2227263" cy="520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4"/>
          <p:cNvCxnSpPr>
            <a:cxnSpLocks noChangeShapeType="1"/>
            <a:stCxn id="8" idx="2"/>
            <a:endCxn id="10" idx="0"/>
          </p:cNvCxnSpPr>
          <p:nvPr/>
        </p:nvCxnSpPr>
        <p:spPr bwMode="auto">
          <a:xfrm>
            <a:off x="5468907" y="2778109"/>
            <a:ext cx="884237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5"/>
          <p:cNvCxnSpPr>
            <a:cxnSpLocks noChangeShapeType="1"/>
            <a:stCxn id="8" idx="2"/>
            <a:endCxn id="9" idx="0"/>
          </p:cNvCxnSpPr>
          <p:nvPr/>
        </p:nvCxnSpPr>
        <p:spPr bwMode="auto">
          <a:xfrm flipH="1">
            <a:off x="2847944" y="2778109"/>
            <a:ext cx="2620963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7"/>
          <p:cNvCxnSpPr>
            <a:cxnSpLocks noChangeShapeType="1"/>
            <a:stCxn id="9" idx="2"/>
            <a:endCxn id="11" idx="0"/>
          </p:cNvCxnSpPr>
          <p:nvPr/>
        </p:nvCxnSpPr>
        <p:spPr bwMode="auto">
          <a:xfrm flipH="1">
            <a:off x="1819244" y="3844909"/>
            <a:ext cx="1028700" cy="838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8"/>
          <p:cNvCxnSpPr>
            <a:cxnSpLocks noChangeShapeType="1"/>
            <a:stCxn id="9" idx="2"/>
            <a:endCxn id="12" idx="0"/>
          </p:cNvCxnSpPr>
          <p:nvPr/>
        </p:nvCxnSpPr>
        <p:spPr bwMode="auto">
          <a:xfrm rot="16200000" flipH="1">
            <a:off x="3748862" y="2943991"/>
            <a:ext cx="941413" cy="274324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42910" y="3252790"/>
            <a:ext cx="685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[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IGP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7886728" y="3324228"/>
            <a:ext cx="685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EGP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400644" y="3768709"/>
            <a:ext cx="18288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[</a:t>
            </a:r>
            <a:r>
              <a:rPr lang="en-US">
                <a:latin typeface="Comic Sans MS" pitchFamily="66" charset="0"/>
              </a:rPr>
              <a:t>BGP</a:t>
            </a:r>
            <a:r>
              <a:rPr lang="en-US"/>
              <a:t>,</a:t>
            </a:r>
            <a:r>
              <a:rPr lang="en-US">
                <a:latin typeface="Comic Sans MS" pitchFamily="66" charset="0"/>
              </a:rPr>
              <a:t>IDRP</a:t>
            </a:r>
            <a:r>
              <a:rPr lang="en-US"/>
              <a:t>]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4186254" y="5292709"/>
            <a:ext cx="2743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[</a:t>
            </a:r>
            <a:r>
              <a:rPr lang="en-US">
                <a:latin typeface="Comic Sans MS" pitchFamily="66" charset="0"/>
              </a:rPr>
              <a:t>OSPF</a:t>
            </a:r>
            <a:r>
              <a:rPr lang="en-US"/>
              <a:t>,</a:t>
            </a:r>
            <a:r>
              <a:rPr lang="en-US">
                <a:latin typeface="Comic Sans MS" pitchFamily="66" charset="0"/>
              </a:rPr>
              <a:t>IS-IS</a:t>
            </a:r>
            <a:r>
              <a:rPr lang="en-US"/>
              <a:t>,</a:t>
            </a:r>
            <a:r>
              <a:rPr lang="en-US">
                <a:latin typeface="Comic Sans MS" pitchFamily="66" charset="0"/>
              </a:rPr>
              <a:t>PNNI</a:t>
            </a:r>
            <a:r>
              <a:rPr lang="en-US"/>
              <a:t>]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590644" y="5292709"/>
            <a:ext cx="9144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[</a:t>
            </a:r>
            <a:r>
              <a:rPr lang="en-US">
                <a:latin typeface="Comic Sans MS" pitchFamily="66" charset="0"/>
              </a:rPr>
              <a:t>RIP</a:t>
            </a:r>
            <a:r>
              <a:rPr lang="en-US"/>
              <a:t>]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666844" y="2701909"/>
            <a:ext cx="9144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[RCC]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247632" y="3844909"/>
            <a:ext cx="17526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33CC"/>
                </a:solidFill>
              </a:rPr>
              <a:t>Interior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Gateway Protocols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7215206" y="3890970"/>
            <a:ext cx="17526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33CC"/>
                </a:solidFill>
              </a:rPr>
              <a:t>Exterior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Gateway Protocols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588094" y="2260584"/>
            <a:ext cx="25146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Isolated</a:t>
            </a:r>
          </a:p>
        </p:txBody>
      </p:sp>
      <p:cxnSp>
        <p:nvCxnSpPr>
          <p:cNvPr id="27" name="AutoShape 28"/>
          <p:cNvCxnSpPr>
            <a:cxnSpLocks noChangeShapeType="1"/>
            <a:stCxn id="6" idx="2"/>
          </p:cNvCxnSpPr>
          <p:nvPr/>
        </p:nvCxnSpPr>
        <p:spPr bwMode="auto">
          <a:xfrm>
            <a:off x="4389407" y="1647809"/>
            <a:ext cx="1049337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29"/>
          <p:cNvCxnSpPr>
            <a:cxnSpLocks noChangeShapeType="1"/>
            <a:stCxn id="6" idx="2"/>
            <a:endCxn id="26" idx="0"/>
          </p:cNvCxnSpPr>
          <p:nvPr/>
        </p:nvCxnSpPr>
        <p:spPr bwMode="auto">
          <a:xfrm>
            <a:off x="4389407" y="1647809"/>
            <a:ext cx="3455987" cy="612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3781394" y="4659297"/>
            <a:ext cx="3486150" cy="1428750"/>
          </a:xfrm>
          <a:prstGeom prst="ellipse">
            <a:avLst/>
          </a:prstGeom>
          <a:noFill/>
          <a:ln w="25400" algn="ctr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0" y="4383072"/>
            <a:ext cx="3643306" cy="1490662"/>
          </a:xfrm>
          <a:prstGeom prst="ellipse">
            <a:avLst/>
          </a:prstGeom>
          <a:noFill/>
          <a:ln w="25400" algn="ctr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904844" y="1556792"/>
            <a:ext cx="685800" cy="665692"/>
          </a:xfrm>
          <a:prstGeom prst="straightConnector1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5911025" y="4225909"/>
            <a:ext cx="1321563" cy="532367"/>
          </a:xfrm>
          <a:prstGeom prst="straightConnector1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736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Routing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229600" cy="4800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Design Issues: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How much </a:t>
            </a:r>
            <a:r>
              <a:rPr lang="en-US" dirty="0" smtClean="0">
                <a:solidFill>
                  <a:srgbClr val="990000"/>
                </a:solidFill>
                <a:latin typeface="Comic Sans MS" pitchFamily="66" charset="0"/>
              </a:rPr>
              <a:t>overhead </a:t>
            </a:r>
            <a:r>
              <a:rPr lang="en-US" dirty="0" smtClean="0">
                <a:cs typeface="Times New Roman" pitchFamily="18" charset="0"/>
              </a:rPr>
              <a:t>is incurred due to gathering the routing  information and sending </a:t>
            </a:r>
            <a:r>
              <a:rPr lang="en-US" b="1" i="1" dirty="0" smtClean="0">
                <a:solidFill>
                  <a:srgbClr val="008000"/>
                </a:solidFill>
                <a:cs typeface="Times New Roman" pitchFamily="18" charset="0"/>
              </a:rPr>
              <a:t>routing packets</a:t>
            </a:r>
            <a:r>
              <a:rPr lang="en-US" b="1" i="1" dirty="0" smtClean="0">
                <a:cs typeface="Times New Roman" pitchFamily="18" charset="0"/>
              </a:rPr>
              <a:t>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cs typeface="Times New Roman" pitchFamily="18" charset="0"/>
              </a:rPr>
              <a:t>What is the time frame (</a:t>
            </a:r>
            <a:r>
              <a:rPr lang="en-US" dirty="0" err="1" smtClean="0">
                <a:cs typeface="Times New Roman" pitchFamily="18" charset="0"/>
              </a:rPr>
              <a:t>i.e</a:t>
            </a:r>
            <a:r>
              <a:rPr lang="en-US" dirty="0" smtClean="0">
                <a:cs typeface="Times New Roman" pitchFamily="18" charset="0"/>
              </a:rPr>
              <a:t>, the frequency) for sending </a:t>
            </a:r>
            <a:r>
              <a:rPr lang="en-US" b="1" i="1" dirty="0" smtClean="0">
                <a:solidFill>
                  <a:srgbClr val="008000"/>
                </a:solidFill>
                <a:cs typeface="Times New Roman" pitchFamily="18" charset="0"/>
              </a:rPr>
              <a:t>routing packets</a:t>
            </a:r>
            <a:r>
              <a:rPr lang="en-US" b="1" i="1" dirty="0" smtClean="0">
                <a:solidFill>
                  <a:srgbClr val="00CC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in support of adaptive routing?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cs typeface="Times New Roman" pitchFamily="18" charset="0"/>
              </a:rPr>
              <a:t>What is the </a:t>
            </a:r>
            <a:r>
              <a:rPr lang="en-US" dirty="0" smtClean="0">
                <a:solidFill>
                  <a:srgbClr val="990000"/>
                </a:solidFill>
                <a:latin typeface="Comic Sans MS" pitchFamily="66" charset="0"/>
                <a:cs typeface="Times New Roman" pitchFamily="18" charset="0"/>
              </a:rPr>
              <a:t>complexity </a:t>
            </a:r>
            <a:r>
              <a:rPr lang="en-US" dirty="0" smtClean="0">
                <a:cs typeface="Times New Roman" pitchFamily="18" charset="0"/>
              </a:rPr>
              <a:t>of the routing strategy?</a:t>
            </a:r>
          </a:p>
        </p:txBody>
      </p:sp>
    </p:spTree>
    <p:extLst>
      <p:ext uri="{BB962C8B-B14F-4D97-AF65-F5344CB8AC3E}">
        <p14:creationId xmlns:p14="http://schemas.microsoft.com/office/powerpoint/2010/main" val="27643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Routing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34" y="1071546"/>
            <a:ext cx="79581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Basic functions: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Measurement of pertinent network data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{e.g. the cost metric}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Forwarding of information to where the routing computation will be done.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Compute the routing tables.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4. Convert the routing table information into a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routing decision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and then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dispatch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the data packet.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2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Routing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555875" y="2636838"/>
            <a:ext cx="1563688" cy="1130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mic Sans MS" pitchFamily="66" charset="0"/>
              </a:rPr>
              <a:t>RCC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4213" y="1412875"/>
            <a:ext cx="792162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380288" y="5373688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380288" y="1557338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W</a:t>
            </a:r>
            <a:endParaRPr lang="en-US" b="1" dirty="0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300788" y="4797425"/>
            <a:ext cx="792162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5364163" y="3933825"/>
            <a:ext cx="792162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539750" y="5013325"/>
            <a:ext cx="792163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011863" y="2205038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356100" y="3068638"/>
            <a:ext cx="792163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763713" y="3573463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700338" y="1557338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539750" y="2852738"/>
            <a:ext cx="792163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203575" y="4581525"/>
            <a:ext cx="792163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57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427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49" y="1643050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Distance Vector Routing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{Tanenbaum &amp; Perlman version}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87824" y="5661248"/>
            <a:ext cx="6005513" cy="93610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Computer Networks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Network Layer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869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Routing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r>
              <a:rPr lang="en-US" dirty="0" smtClean="0">
                <a:solidFill>
                  <a:srgbClr val="990033"/>
                </a:solidFill>
              </a:rPr>
              <a:t> 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346" y="1142984"/>
            <a:ext cx="892965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Historically known as the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old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ARPANET routing algorithm {or known as 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Bellman-Ford (BF) algorithm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}.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BF Basic idea: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router maintains a Distance Vector table containing the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distance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between itself and </a:t>
            </a:r>
            <a:r>
              <a:rPr kumimoji="0" lang="en-US" sz="32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en-US" sz="3200" b="1" i="0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possible destination nodes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Distances, based on the chosen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metric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are computed using information from the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neighbors’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distance vectors.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Distance Metric: usually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hops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or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delay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4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ChangeArrowheads="1"/>
          </p:cNvSpPr>
          <p:nvPr/>
        </p:nvSpPr>
        <p:spPr bwMode="auto">
          <a:xfrm>
            <a:off x="1341263" y="2010569"/>
            <a:ext cx="1417638" cy="1817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27"/>
          <p:cNvSpPr>
            <a:spLocks noChangeShapeType="1"/>
          </p:cNvSpPr>
          <p:nvPr/>
        </p:nvSpPr>
        <p:spPr bwMode="auto">
          <a:xfrm>
            <a:off x="1341263" y="2899569"/>
            <a:ext cx="143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1028"/>
          <p:cNvSpPr>
            <a:spLocks noChangeShapeType="1"/>
          </p:cNvSpPr>
          <p:nvPr/>
        </p:nvSpPr>
        <p:spPr bwMode="auto">
          <a:xfrm>
            <a:off x="1360313" y="3359944"/>
            <a:ext cx="143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1029"/>
          <p:cNvSpPr>
            <a:spLocks noChangeShapeType="1"/>
          </p:cNvSpPr>
          <p:nvPr/>
        </p:nvSpPr>
        <p:spPr bwMode="auto">
          <a:xfrm>
            <a:off x="1339676" y="2456656"/>
            <a:ext cx="1430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1030"/>
          <p:cNvSpPr>
            <a:spLocks noChangeArrowheads="1"/>
          </p:cNvSpPr>
          <p:nvPr/>
        </p:nvSpPr>
        <p:spPr bwMode="auto">
          <a:xfrm>
            <a:off x="1365076" y="2037556"/>
            <a:ext cx="1260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38919" name="Rectangle 1031"/>
          <p:cNvSpPr>
            <a:spLocks noChangeArrowheads="1"/>
          </p:cNvSpPr>
          <p:nvPr/>
        </p:nvSpPr>
        <p:spPr bwMode="auto">
          <a:xfrm>
            <a:off x="1444451" y="2478881"/>
            <a:ext cx="1069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38920" name="Rectangle 1032"/>
          <p:cNvSpPr>
            <a:spLocks noChangeArrowheads="1"/>
          </p:cNvSpPr>
          <p:nvPr/>
        </p:nvSpPr>
        <p:spPr bwMode="auto">
          <a:xfrm>
            <a:off x="1512713" y="2974181"/>
            <a:ext cx="892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38921" name="Rectangle 1033"/>
          <p:cNvSpPr>
            <a:spLocks noChangeArrowheads="1"/>
          </p:cNvSpPr>
          <p:nvPr/>
        </p:nvSpPr>
        <p:spPr bwMode="auto">
          <a:xfrm>
            <a:off x="1484138" y="3307556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Network Interface</a:t>
            </a:r>
          </a:p>
        </p:txBody>
      </p:sp>
      <p:sp>
        <p:nvSpPr>
          <p:cNvPr id="38922" name="Rectangle 1034"/>
          <p:cNvSpPr>
            <a:spLocks noChangeArrowheads="1"/>
          </p:cNvSpPr>
          <p:nvPr/>
        </p:nvSpPr>
        <p:spPr bwMode="auto">
          <a:xfrm>
            <a:off x="6506988" y="1989931"/>
            <a:ext cx="1417638" cy="1817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035"/>
          <p:cNvSpPr>
            <a:spLocks noChangeShapeType="1"/>
          </p:cNvSpPr>
          <p:nvPr/>
        </p:nvSpPr>
        <p:spPr bwMode="auto">
          <a:xfrm>
            <a:off x="6506988" y="2878931"/>
            <a:ext cx="143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036"/>
          <p:cNvSpPr>
            <a:spLocks noChangeShapeType="1"/>
          </p:cNvSpPr>
          <p:nvPr/>
        </p:nvSpPr>
        <p:spPr bwMode="auto">
          <a:xfrm>
            <a:off x="6526038" y="3339306"/>
            <a:ext cx="143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037"/>
          <p:cNvSpPr>
            <a:spLocks noChangeShapeType="1"/>
          </p:cNvSpPr>
          <p:nvPr/>
        </p:nvSpPr>
        <p:spPr bwMode="auto">
          <a:xfrm>
            <a:off x="6505401" y="2436019"/>
            <a:ext cx="1430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1038"/>
          <p:cNvSpPr>
            <a:spLocks noChangeArrowheads="1"/>
          </p:cNvSpPr>
          <p:nvPr/>
        </p:nvSpPr>
        <p:spPr bwMode="auto">
          <a:xfrm>
            <a:off x="6530801" y="2016919"/>
            <a:ext cx="1260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38927" name="Rectangle 1039"/>
          <p:cNvSpPr>
            <a:spLocks noChangeArrowheads="1"/>
          </p:cNvSpPr>
          <p:nvPr/>
        </p:nvSpPr>
        <p:spPr bwMode="auto">
          <a:xfrm>
            <a:off x="6610176" y="2458244"/>
            <a:ext cx="1069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38928" name="Rectangle 1040"/>
          <p:cNvSpPr>
            <a:spLocks noChangeArrowheads="1"/>
          </p:cNvSpPr>
          <p:nvPr/>
        </p:nvSpPr>
        <p:spPr bwMode="auto">
          <a:xfrm>
            <a:off x="6678438" y="2953544"/>
            <a:ext cx="892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38929" name="Rectangle 1041"/>
          <p:cNvSpPr>
            <a:spLocks noChangeArrowheads="1"/>
          </p:cNvSpPr>
          <p:nvPr/>
        </p:nvSpPr>
        <p:spPr bwMode="auto">
          <a:xfrm>
            <a:off x="3941588" y="2972594"/>
            <a:ext cx="1508125" cy="941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042"/>
          <p:cNvSpPr>
            <a:spLocks noChangeShapeType="1"/>
          </p:cNvSpPr>
          <p:nvPr/>
        </p:nvSpPr>
        <p:spPr bwMode="auto">
          <a:xfrm>
            <a:off x="3935238" y="3456781"/>
            <a:ext cx="15382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Rectangle 1043"/>
          <p:cNvSpPr>
            <a:spLocks noChangeArrowheads="1"/>
          </p:cNvSpPr>
          <p:nvPr/>
        </p:nvSpPr>
        <p:spPr bwMode="auto">
          <a:xfrm>
            <a:off x="4124151" y="3059906"/>
            <a:ext cx="892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38932" name="Oval 1044"/>
          <p:cNvSpPr>
            <a:spLocks noChangeArrowheads="1"/>
          </p:cNvSpPr>
          <p:nvPr/>
        </p:nvSpPr>
        <p:spPr bwMode="auto">
          <a:xfrm>
            <a:off x="2423938" y="4683919"/>
            <a:ext cx="1671638" cy="1003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Oval 1045"/>
          <p:cNvSpPr>
            <a:spLocks noChangeArrowheads="1"/>
          </p:cNvSpPr>
          <p:nvPr/>
        </p:nvSpPr>
        <p:spPr bwMode="auto">
          <a:xfrm>
            <a:off x="5276676" y="4729956"/>
            <a:ext cx="1671637" cy="1003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Rectangle 1046"/>
          <p:cNvSpPr>
            <a:spLocks noChangeArrowheads="1"/>
          </p:cNvSpPr>
          <p:nvPr/>
        </p:nvSpPr>
        <p:spPr bwMode="auto">
          <a:xfrm>
            <a:off x="2649363" y="4966494"/>
            <a:ext cx="1152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Network 1</a:t>
            </a:r>
          </a:p>
        </p:txBody>
      </p:sp>
      <p:sp>
        <p:nvSpPr>
          <p:cNvPr id="38935" name="Rectangle 1047"/>
          <p:cNvSpPr>
            <a:spLocks noChangeArrowheads="1"/>
          </p:cNvSpPr>
          <p:nvPr/>
        </p:nvSpPr>
        <p:spPr bwMode="auto">
          <a:xfrm>
            <a:off x="5514801" y="5037931"/>
            <a:ext cx="11525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Network 2</a:t>
            </a:r>
          </a:p>
        </p:txBody>
      </p:sp>
      <p:sp>
        <p:nvSpPr>
          <p:cNvPr id="38936" name="Line 1048"/>
          <p:cNvSpPr>
            <a:spLocks noChangeShapeType="1"/>
          </p:cNvSpPr>
          <p:nvPr/>
        </p:nvSpPr>
        <p:spPr bwMode="auto">
          <a:xfrm>
            <a:off x="2076276" y="3948906"/>
            <a:ext cx="776287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Line 1049"/>
          <p:cNvSpPr>
            <a:spLocks noChangeShapeType="1"/>
          </p:cNvSpPr>
          <p:nvPr/>
        </p:nvSpPr>
        <p:spPr bwMode="auto">
          <a:xfrm flipV="1">
            <a:off x="6118051" y="3909219"/>
            <a:ext cx="1065212" cy="781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Line 1050"/>
          <p:cNvSpPr>
            <a:spLocks noChangeShapeType="1"/>
          </p:cNvSpPr>
          <p:nvPr/>
        </p:nvSpPr>
        <p:spPr bwMode="auto">
          <a:xfrm flipV="1">
            <a:off x="3703463" y="3988594"/>
            <a:ext cx="673100" cy="70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Line 1051"/>
          <p:cNvSpPr>
            <a:spLocks noChangeShapeType="1"/>
          </p:cNvSpPr>
          <p:nvPr/>
        </p:nvSpPr>
        <p:spPr bwMode="auto">
          <a:xfrm>
            <a:off x="4808363" y="4009231"/>
            <a:ext cx="776288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Rectangle 1052"/>
          <p:cNvSpPr>
            <a:spLocks noChangeArrowheads="1"/>
          </p:cNvSpPr>
          <p:nvPr/>
        </p:nvSpPr>
        <p:spPr bwMode="auto">
          <a:xfrm>
            <a:off x="1479376" y="1556544"/>
            <a:ext cx="1203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Machine A</a:t>
            </a:r>
          </a:p>
        </p:txBody>
      </p:sp>
      <p:sp>
        <p:nvSpPr>
          <p:cNvPr id="38941" name="Rectangle 1053"/>
          <p:cNvSpPr>
            <a:spLocks noChangeArrowheads="1"/>
          </p:cNvSpPr>
          <p:nvPr/>
        </p:nvSpPr>
        <p:spPr bwMode="auto">
          <a:xfrm>
            <a:off x="6565726" y="1554956"/>
            <a:ext cx="11906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Machine B</a:t>
            </a:r>
          </a:p>
        </p:txBody>
      </p:sp>
      <p:sp>
        <p:nvSpPr>
          <p:cNvPr id="38942" name="Rectangle 1054"/>
          <p:cNvSpPr>
            <a:spLocks noChangeArrowheads="1"/>
          </p:cNvSpPr>
          <p:nvPr/>
        </p:nvSpPr>
        <p:spPr bwMode="auto">
          <a:xfrm>
            <a:off x="3892376" y="2478881"/>
            <a:ext cx="1679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tx1"/>
                </a:solidFill>
              </a:rPr>
              <a:t>Router/Gateway</a:t>
            </a:r>
          </a:p>
        </p:txBody>
      </p:sp>
      <p:sp>
        <p:nvSpPr>
          <p:cNvPr id="38943" name="Rectangle 1055"/>
          <p:cNvSpPr>
            <a:spLocks noChangeArrowheads="1"/>
          </p:cNvSpPr>
          <p:nvPr/>
        </p:nvSpPr>
        <p:spPr bwMode="auto">
          <a:xfrm>
            <a:off x="4098751" y="3398044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Network Interface</a:t>
            </a:r>
          </a:p>
        </p:txBody>
      </p:sp>
      <p:sp>
        <p:nvSpPr>
          <p:cNvPr id="38944" name="Rectangle 1056"/>
          <p:cNvSpPr>
            <a:spLocks noChangeArrowheads="1"/>
          </p:cNvSpPr>
          <p:nvPr/>
        </p:nvSpPr>
        <p:spPr bwMode="auto">
          <a:xfrm>
            <a:off x="6662563" y="3290094"/>
            <a:ext cx="1136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Network Interface</a:t>
            </a:r>
          </a:p>
        </p:txBody>
      </p:sp>
      <p:sp>
        <p:nvSpPr>
          <p:cNvPr id="36" name="Text Box 240"/>
          <p:cNvSpPr txBox="1">
            <a:spLocks noChangeArrowheads="1"/>
          </p:cNvSpPr>
          <p:nvPr/>
        </p:nvSpPr>
        <p:spPr bwMode="auto">
          <a:xfrm>
            <a:off x="6929438" y="5857875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Layer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23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Routing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0080" y="1122381"/>
            <a:ext cx="8458200" cy="3048000"/>
          </a:xfrm>
          <a:prstGeom prst="rect">
            <a:avLst/>
          </a:prstGeom>
          <a:noFill/>
          <a:ln w="25400" cap="flat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Information kept by DV router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router has an ID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associated with each link connected to a router, there is a link cost (static or dynamic).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0080" y="4322781"/>
            <a:ext cx="8458200" cy="1820863"/>
          </a:xfrm>
          <a:prstGeom prst="rect">
            <a:avLst/>
          </a:prstGeom>
          <a:noFill/>
          <a:ln w="2540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Distance Vector Table Initialization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Distance to itself  =  0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Distance to ALL other routers  =  infinity number</a:t>
            </a:r>
          </a:p>
        </p:txBody>
      </p:sp>
    </p:spTree>
    <p:extLst>
      <p:ext uri="{BB962C8B-B14F-4D97-AF65-F5344CB8AC3E}">
        <p14:creationId xmlns:p14="http://schemas.microsoft.com/office/powerpoint/2010/main" val="3470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r>
              <a:rPr lang="en-US" sz="4000" dirty="0" smtClean="0"/>
              <a:t>Distance Vector Algorithm </a:t>
            </a:r>
            <a:r>
              <a:rPr lang="en-US" sz="3200" dirty="0" smtClean="0">
                <a:solidFill>
                  <a:srgbClr val="FFCC66"/>
                </a:solidFill>
              </a:rPr>
              <a:t>[Perlman]</a:t>
            </a:r>
            <a:endParaRPr lang="en-US" sz="3200" dirty="0">
              <a:solidFill>
                <a:srgbClr val="FF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285860"/>
            <a:ext cx="8458200" cy="4724400"/>
          </a:xfrm>
          <a:prstGeom prst="rect">
            <a:avLst/>
          </a:prstGeom>
          <a:noFill/>
          <a:ln w="25400" cap="flat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 router transmits its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distance vector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of its neighbors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 a routing packet.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router receives and saves the most recently received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distance vector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from each of its neighbors.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 router recalculates its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distance vector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when:</a:t>
            </a:r>
          </a:p>
          <a:p>
            <a:pPr marL="990600" marR="0" lvl="1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lphaLcPeriod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It receives a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</a:rPr>
              <a:t>distance vector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from a neighbor containing different information than before.</a:t>
            </a:r>
          </a:p>
          <a:p>
            <a:pPr marL="990600" marR="0" lvl="1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lphaLcPeriod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It discovers that a link to a neighbor has gone down (i.e.,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a topology change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).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DV calculation is based on minimizing the cost to each destination.</a:t>
            </a:r>
          </a:p>
        </p:txBody>
      </p:sp>
    </p:spTree>
    <p:extLst>
      <p:ext uri="{BB962C8B-B14F-4D97-AF65-F5344CB8AC3E}">
        <p14:creationId xmlns:p14="http://schemas.microsoft.com/office/powerpoint/2010/main" val="1361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58082" y="5857892"/>
            <a:ext cx="1643074" cy="357190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7" name="Picture 4" descr="5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6187"/>
            <a:ext cx="5562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521495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5-9.(a) A subnet. (b) Input from A, I, H, K, and the new routing table for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954560" y="2780928"/>
            <a:ext cx="529208" cy="4968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2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49" y="1571612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Distance Vector Routing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{Kurose &amp; Ross version}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5715016"/>
            <a:ext cx="6005513" cy="100013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Networks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Distance Vector Routing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358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715436" cy="4800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Bellman-Ford Equation (dynamic programming)</a:t>
            </a:r>
          </a:p>
          <a:p>
            <a:pPr>
              <a:buFont typeface="ZapfDingbats" pitchFamily="82" charset="2"/>
              <a:buNone/>
            </a:pPr>
            <a:endParaRPr lang="en-US" sz="2800" dirty="0" smtClean="0"/>
          </a:p>
          <a:p>
            <a:pPr>
              <a:buFont typeface="ZapfDingbats" pitchFamily="82" charset="2"/>
              <a:buNone/>
            </a:pPr>
            <a:r>
              <a:rPr lang="en-US" sz="2800" dirty="0" smtClean="0"/>
              <a:t>Define</a:t>
            </a:r>
          </a:p>
          <a:p>
            <a:pPr>
              <a:buFont typeface="ZapfDingbats" pitchFamily="82" charset="2"/>
              <a:buNone/>
            </a:pPr>
            <a:r>
              <a:rPr lang="en-US" sz="2800" dirty="0" err="1" smtClean="0"/>
              <a:t>d</a:t>
            </a:r>
            <a:r>
              <a:rPr lang="en-US" sz="2800" baseline="-25000" dirty="0" err="1" smtClean="0"/>
              <a:t>x</a:t>
            </a:r>
            <a:r>
              <a:rPr lang="en-US" sz="2800" dirty="0" smtClean="0"/>
              <a:t>(y) := cost of least-cost path from x to y</a:t>
            </a:r>
          </a:p>
          <a:p>
            <a:pPr>
              <a:buFont typeface="ZapfDingbats" pitchFamily="82" charset="2"/>
              <a:buNone/>
            </a:pPr>
            <a:endParaRPr lang="en-US" sz="2800" dirty="0" smtClean="0"/>
          </a:p>
          <a:p>
            <a:pPr>
              <a:buFont typeface="ZapfDingbats" pitchFamily="82" charset="2"/>
              <a:buNone/>
            </a:pPr>
            <a:r>
              <a:rPr lang="en-US" sz="2800" dirty="0" smtClean="0"/>
              <a:t>Then</a:t>
            </a: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</a:t>
            </a:r>
            <a:r>
              <a:rPr lang="en-US" dirty="0" err="1" smtClean="0">
                <a:solidFill>
                  <a:srgbClr val="800000"/>
                </a:solidFill>
              </a:rPr>
              <a:t>d</a:t>
            </a:r>
            <a:r>
              <a:rPr lang="en-US" baseline="-25000" dirty="0" err="1" smtClean="0">
                <a:solidFill>
                  <a:srgbClr val="800000"/>
                </a:solidFill>
              </a:rPr>
              <a:t>x</a:t>
            </a:r>
            <a:r>
              <a:rPr lang="en-US" dirty="0" smtClean="0">
                <a:solidFill>
                  <a:srgbClr val="800000"/>
                </a:solidFill>
              </a:rPr>
              <a:t>(y) = min {c(</a:t>
            </a:r>
            <a:r>
              <a:rPr lang="en-US" dirty="0" err="1" smtClean="0">
                <a:solidFill>
                  <a:srgbClr val="800000"/>
                </a:solidFill>
              </a:rPr>
              <a:t>x,v</a:t>
            </a:r>
            <a:r>
              <a:rPr lang="en-US" dirty="0" smtClean="0">
                <a:solidFill>
                  <a:srgbClr val="800000"/>
                </a:solidFill>
              </a:rPr>
              <a:t>) + </a:t>
            </a:r>
            <a:r>
              <a:rPr lang="en-US" dirty="0" err="1" smtClean="0">
                <a:solidFill>
                  <a:srgbClr val="800000"/>
                </a:solidFill>
              </a:rPr>
              <a:t>d</a:t>
            </a:r>
            <a:r>
              <a:rPr lang="en-US" baseline="-25000" dirty="0" err="1" smtClean="0">
                <a:solidFill>
                  <a:srgbClr val="800000"/>
                </a:solidFill>
              </a:rPr>
              <a:t>v</a:t>
            </a:r>
            <a:r>
              <a:rPr lang="en-US" baseline="-25000" dirty="0" smtClean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(y)}</a:t>
            </a:r>
          </a:p>
          <a:p>
            <a:pPr>
              <a:buFont typeface="ZapfDingbats" pitchFamily="82" charset="2"/>
              <a:buNone/>
            </a:pPr>
            <a:endParaRPr lang="en-US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en-US" sz="2800" dirty="0" smtClean="0"/>
              <a:t>where min is taken over all neighbors v of x.</a:t>
            </a:r>
          </a:p>
          <a:p>
            <a:pPr>
              <a:buFont typeface="ZapfDingbats" pitchFamily="82" charset="2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00364" y="4538971"/>
            <a:ext cx="333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v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7192" y="4168251"/>
            <a:ext cx="6602328" cy="76094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219" y="321"/>
                </a:cxn>
                <a:cxn ang="0">
                  <a:pos x="529" y="35"/>
                </a:cxn>
                <a:cxn ang="0">
                  <a:pos x="1551" y="111"/>
                </a:cxn>
                <a:cxn ang="0">
                  <a:pos x="1968" y="483"/>
                </a:cxn>
                <a:cxn ang="0">
                  <a:pos x="2199" y="906"/>
                </a:cxn>
                <a:cxn ang="0">
                  <a:pos x="1659" y="1314"/>
                </a:cxn>
                <a:cxn ang="0">
                  <a:pos x="993" y="1386"/>
                </a:cxn>
                <a:cxn ang="0">
                  <a:pos x="465" y="1356"/>
                </a:cxn>
                <a:cxn ang="0">
                  <a:pos x="102" y="1068"/>
                </a:cxn>
                <a:cxn ang="0">
                  <a:pos x="0" y="624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342" y="0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2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37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378" y="0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366" y="0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/>
              <a:ahLst/>
              <a:cxnLst>
                <a:cxn ang="0">
                  <a:pos x="366" y="0"/>
                </a:cxn>
                <a:cxn ang="0">
                  <a:pos x="0" y="0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/>
              <a:ahLst/>
              <a:cxnLst>
                <a:cxn ang="0">
                  <a:pos x="276" y="264"/>
                </a:cxn>
                <a:cxn ang="0">
                  <a:pos x="0" y="0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/>
              <a:ahLst/>
              <a:cxnLst>
                <a:cxn ang="0">
                  <a:pos x="366" y="0"/>
                </a:cxn>
                <a:cxn ang="0">
                  <a:pos x="0" y="0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/>
              <a:ahLst/>
              <a:cxnLst>
                <a:cxn ang="0">
                  <a:pos x="396" y="267"/>
                </a:cxn>
                <a:cxn ang="0">
                  <a:pos x="0" y="0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/>
              <a:ahLst/>
              <a:cxnLst>
                <a:cxn ang="0">
                  <a:pos x="1110" y="342"/>
                </a:cxn>
                <a:cxn ang="0">
                  <a:pos x="0" y="645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45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7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Text Box 47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7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5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0" name="Group 51"/>
            <p:cNvGrpSpPr>
              <a:grpSpLocks/>
            </p:cNvGrpSpPr>
            <p:nvPr/>
          </p:nvGrpSpPr>
          <p:grpSpPr bwMode="auto">
            <a:xfrm>
              <a:off x="3751" y="2099"/>
              <a:ext cx="228" cy="288"/>
              <a:chOff x="2943" y="2399"/>
              <a:chExt cx="230" cy="288"/>
            </a:xfrm>
          </p:grpSpPr>
          <p:sp>
            <p:nvSpPr>
              <p:cNvPr id="7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53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/>
                  <a:t>x</a:t>
                </a:r>
              </a:p>
            </p:txBody>
          </p:sp>
        </p:grpSp>
        <p:grpSp>
          <p:nvGrpSpPr>
            <p:cNvPr id="51" name="Group 54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6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56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2" name="Group 57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59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3" name="Group 60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64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62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/>
                  <a:t>z</a:t>
                </a:r>
              </a:p>
            </p:txBody>
          </p:sp>
        </p:grpSp>
        <p:sp>
          <p:nvSpPr>
            <p:cNvPr id="54" name="Text Box 63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" name="Text Box 64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" name="Text Box 65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" name="Text Box 66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8" name="Text Box 67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9" name="Text Box 68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" name="Text Box 69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70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" name="Text Box 71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" name="Text Box 72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76" name="Text Box 73"/>
          <p:cNvSpPr txBox="1">
            <a:spLocks noChangeArrowheads="1"/>
          </p:cNvSpPr>
          <p:nvPr/>
        </p:nvSpPr>
        <p:spPr bwMode="auto">
          <a:xfrm>
            <a:off x="3654425" y="1776413"/>
            <a:ext cx="530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Clearly, d</a:t>
            </a:r>
            <a:r>
              <a:rPr lang="en-US" sz="2400" baseline="-25000"/>
              <a:t>v</a:t>
            </a:r>
            <a:r>
              <a:rPr lang="en-US" sz="2400"/>
              <a:t>(z) = 5, d</a:t>
            </a:r>
            <a:r>
              <a:rPr lang="en-US" sz="2400" baseline="-25000"/>
              <a:t>x</a:t>
            </a:r>
            <a:r>
              <a:rPr lang="en-US" sz="2400"/>
              <a:t>(z) = 3, d</a:t>
            </a:r>
            <a:r>
              <a:rPr lang="en-US" sz="2400" baseline="-25000"/>
              <a:t>w</a:t>
            </a:r>
            <a:r>
              <a:rPr lang="en-US" sz="2400"/>
              <a:t>(z) = 3</a:t>
            </a:r>
          </a:p>
        </p:txBody>
      </p:sp>
      <p:sp>
        <p:nvSpPr>
          <p:cNvPr id="77" name="Text Box 74"/>
          <p:cNvSpPr txBox="1">
            <a:spLocks noChangeArrowheads="1"/>
          </p:cNvSpPr>
          <p:nvPr/>
        </p:nvSpPr>
        <p:spPr bwMode="auto">
          <a:xfrm>
            <a:off x="4275138" y="2935288"/>
            <a:ext cx="40576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u</a:t>
            </a:r>
            <a:r>
              <a:rPr lang="en-US" sz="2400" dirty="0"/>
              <a:t>(z) = min { c(</a:t>
            </a:r>
            <a:r>
              <a:rPr lang="en-US" sz="2400" dirty="0" err="1"/>
              <a:t>u,v</a:t>
            </a:r>
            <a:r>
              <a:rPr lang="en-US" sz="2400" dirty="0"/>
              <a:t>) + </a:t>
            </a:r>
            <a:r>
              <a:rPr lang="en-US" sz="2400" dirty="0" err="1"/>
              <a:t>d</a:t>
            </a:r>
            <a:r>
              <a:rPr lang="en-US" sz="2400" baseline="-25000" dirty="0" err="1"/>
              <a:t>v</a:t>
            </a:r>
            <a:r>
              <a:rPr lang="en-US" sz="2400" dirty="0"/>
              <a:t>(z),</a:t>
            </a:r>
          </a:p>
          <a:p>
            <a:r>
              <a:rPr lang="en-US" sz="2400" dirty="0"/>
              <a:t>                    c(</a:t>
            </a:r>
            <a:r>
              <a:rPr lang="en-US" sz="2400" dirty="0" err="1"/>
              <a:t>u,x</a:t>
            </a:r>
            <a:r>
              <a:rPr lang="en-US" sz="2400" dirty="0"/>
              <a:t>) + </a:t>
            </a:r>
            <a:r>
              <a:rPr lang="en-US" sz="2400" dirty="0" err="1"/>
              <a:t>d</a:t>
            </a:r>
            <a:r>
              <a:rPr lang="en-US" sz="2400" baseline="-25000" dirty="0" err="1"/>
              <a:t>x</a:t>
            </a:r>
            <a:r>
              <a:rPr lang="en-US" sz="2400" dirty="0"/>
              <a:t>(z),</a:t>
            </a:r>
          </a:p>
          <a:p>
            <a:r>
              <a:rPr lang="en-US" sz="2400" dirty="0"/>
              <a:t>                    c(</a:t>
            </a:r>
            <a:r>
              <a:rPr lang="en-US" sz="2400" dirty="0" err="1"/>
              <a:t>u,w</a:t>
            </a:r>
            <a:r>
              <a:rPr lang="en-US" sz="2400" dirty="0"/>
              <a:t>) + </a:t>
            </a:r>
            <a:r>
              <a:rPr lang="en-US" sz="2400" dirty="0" err="1"/>
              <a:t>d</a:t>
            </a:r>
            <a:r>
              <a:rPr lang="en-US" sz="2400" baseline="-25000" dirty="0" err="1"/>
              <a:t>w</a:t>
            </a:r>
            <a:r>
              <a:rPr lang="en-US" sz="2400" dirty="0"/>
              <a:t>(z) }</a:t>
            </a:r>
          </a:p>
          <a:p>
            <a:r>
              <a:rPr lang="en-US" sz="2400" dirty="0"/>
              <a:t>         = min {2 + 5,</a:t>
            </a:r>
          </a:p>
          <a:p>
            <a:r>
              <a:rPr lang="en-US" sz="2400" dirty="0"/>
              <a:t>                    1 + 3,</a:t>
            </a:r>
          </a:p>
          <a:p>
            <a:r>
              <a:rPr lang="en-US" sz="2400" dirty="0"/>
              <a:t>                    5 + 3}  = 4</a:t>
            </a:r>
          </a:p>
        </p:txBody>
      </p:sp>
      <p:sp>
        <p:nvSpPr>
          <p:cNvPr id="78" name="Text Box 75"/>
          <p:cNvSpPr txBox="1">
            <a:spLocks noChangeArrowheads="1"/>
          </p:cNvSpPr>
          <p:nvPr/>
        </p:nvSpPr>
        <p:spPr bwMode="auto">
          <a:xfrm>
            <a:off x="285720" y="4788298"/>
            <a:ext cx="62840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The node </a:t>
            </a:r>
            <a:r>
              <a:rPr lang="en-US" sz="2400" dirty="0">
                <a:solidFill>
                  <a:srgbClr val="800000"/>
                </a:solidFill>
              </a:rPr>
              <a:t>that achieves minimum is next</a:t>
            </a:r>
          </a:p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hop </a:t>
            </a:r>
            <a:r>
              <a:rPr lang="en-US" sz="2400" dirty="0">
                <a:solidFill>
                  <a:srgbClr val="800000"/>
                </a:solidFill>
              </a:rPr>
              <a:t>in shortest path </a:t>
            </a:r>
            <a:r>
              <a:rPr lang="en-US" sz="2400" dirty="0">
                <a:solidFill>
                  <a:srgbClr val="800000"/>
                </a:solidFill>
                <a:latin typeface="MS Mincho" pitchFamily="49" charset="-128"/>
                <a:ea typeface="MS Mincho" pitchFamily="49" charset="-128"/>
              </a:rPr>
              <a:t>➜ </a:t>
            </a:r>
            <a:r>
              <a:rPr lang="en-US" sz="2400" dirty="0">
                <a:solidFill>
                  <a:srgbClr val="800000"/>
                </a:solidFill>
              </a:rPr>
              <a:t>forwarding </a:t>
            </a:r>
            <a:r>
              <a:rPr lang="en-US" sz="2400" dirty="0" smtClean="0">
                <a:solidFill>
                  <a:srgbClr val="800000"/>
                </a:solidFill>
              </a:rPr>
              <a:t>table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</a:p>
          <a:p>
            <a:pPr algn="l"/>
            <a:r>
              <a:rPr lang="en-US" dirty="0" smtClean="0"/>
              <a:t>Namely, packets from u destined for z are</a:t>
            </a:r>
          </a:p>
          <a:p>
            <a:pPr algn="l"/>
            <a:r>
              <a:rPr lang="en-US" dirty="0" smtClean="0"/>
              <a:t>forwarded out l</a:t>
            </a:r>
            <a:r>
              <a:rPr lang="en-US" sz="2400" dirty="0" smtClean="0"/>
              <a:t>ink between u and x.</a:t>
            </a:r>
            <a:endParaRPr lang="en-US" sz="2400" dirty="0"/>
          </a:p>
        </p:txBody>
      </p:sp>
      <p:sp>
        <p:nvSpPr>
          <p:cNvPr id="79" name="Text Box 76"/>
          <p:cNvSpPr txBox="1">
            <a:spLocks noChangeArrowheads="1"/>
          </p:cNvSpPr>
          <p:nvPr/>
        </p:nvSpPr>
        <p:spPr bwMode="auto">
          <a:xfrm>
            <a:off x="3862388" y="2473325"/>
            <a:ext cx="275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B-F equation says:</a:t>
            </a:r>
          </a:p>
        </p:txBody>
      </p:sp>
      <p:sp>
        <p:nvSpPr>
          <p:cNvPr id="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</a:t>
            </a:r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81" name="Oval 80"/>
          <p:cNvSpPr/>
          <p:nvPr/>
        </p:nvSpPr>
        <p:spPr bwMode="auto">
          <a:xfrm>
            <a:off x="214282" y="2357430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3000364" y="2428868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4" name="Straight Arrow Connector 83"/>
          <p:cNvCxnSpPr>
            <a:stCxn id="44" idx="0"/>
            <a:endCxn id="71" idx="1"/>
          </p:cNvCxnSpPr>
          <p:nvPr/>
        </p:nvCxnSpPr>
        <p:spPr bwMode="auto">
          <a:xfrm>
            <a:off x="724176" y="2856177"/>
            <a:ext cx="487087" cy="474398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2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Algorithm (3)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343044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(y)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= estimate of least cost from x to y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Node x knows cost to each neighbor v:  				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c(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x,v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Node x maintains  distance vector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= [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(y): y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 ]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Node x also maintains its neighbors’ distance vectors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each neighbor v, x maintains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</a:rPr>
              <a:t>v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</a:rPr>
              <a:t> = [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</a:rPr>
              <a:t>v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</a:rPr>
              <a:t>(y): y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</a:rPr>
              <a:t>є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</a:rPr>
              <a:t> N ]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071546"/>
            <a:ext cx="77724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lang="en-US" b="1" kern="0" noProof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DV </a:t>
            </a: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Basic idea: </a:t>
            </a:r>
          </a:p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From time-to-time, each node sends its own distance vector estimate to neighbors.</a:t>
            </a:r>
          </a:p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Asynchronous</a:t>
            </a:r>
          </a:p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When a node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receives a new DV estimate from any neighbor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it saves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v’s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distance vector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updates its own DV using B-F equation: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0034" y="3967467"/>
            <a:ext cx="7931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 dirty="0" err="1">
                <a:solidFill>
                  <a:srgbClr val="800000"/>
                </a:solidFill>
                <a:cs typeface="Times New Roman" pitchFamily="18" charset="0"/>
              </a:rPr>
              <a:t>D</a:t>
            </a:r>
            <a:r>
              <a:rPr lang="en-US" sz="2400" b="1" baseline="-30000" dirty="0" err="1">
                <a:solidFill>
                  <a:srgbClr val="800000"/>
                </a:solidFill>
                <a:cs typeface="Times New Roman" pitchFamily="18" charset="0"/>
              </a:rPr>
              <a:t>x</a:t>
            </a:r>
            <a:r>
              <a:rPr lang="en-US" sz="2400" b="1" dirty="0">
                <a:solidFill>
                  <a:srgbClr val="800000"/>
                </a:solidFill>
                <a:cs typeface="Times New Roman" pitchFamily="18" charset="0"/>
              </a:rPr>
              <a:t>(y) </a:t>
            </a:r>
            <a:r>
              <a:rPr lang="en-US" sz="2400" b="1" dirty="0">
                <a:solidFill>
                  <a:srgbClr val="800000"/>
                </a:solidFill>
                <a:ea typeface="Times New Roman" pitchFamily="18" charset="0"/>
                <a:cs typeface="Times" pitchFamily="18" charset="0"/>
              </a:rPr>
              <a:t>←</a:t>
            </a:r>
            <a:r>
              <a:rPr lang="en-US" sz="24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cs typeface="Times New Roman" pitchFamily="18" charset="0"/>
              </a:rPr>
              <a:t>min</a:t>
            </a:r>
            <a:r>
              <a:rPr lang="en-US" sz="2400" b="1" baseline="-30000" dirty="0" err="1">
                <a:solidFill>
                  <a:srgbClr val="800000"/>
                </a:solidFill>
                <a:cs typeface="Times New Roman" pitchFamily="18" charset="0"/>
              </a:rPr>
              <a:t>v</a:t>
            </a:r>
            <a:r>
              <a:rPr lang="en-US" sz="2400" b="1" dirty="0">
                <a:solidFill>
                  <a:srgbClr val="800000"/>
                </a:solidFill>
                <a:cs typeface="Times New Roman" pitchFamily="18" charset="0"/>
              </a:rPr>
              <a:t>{c(</a:t>
            </a:r>
            <a:r>
              <a:rPr lang="en-US" sz="2400" b="1" dirty="0" err="1">
                <a:solidFill>
                  <a:srgbClr val="800000"/>
                </a:solidFill>
                <a:cs typeface="Times New Roman" pitchFamily="18" charset="0"/>
              </a:rPr>
              <a:t>x,v</a:t>
            </a:r>
            <a:r>
              <a:rPr lang="en-US" sz="2400" b="1" dirty="0">
                <a:solidFill>
                  <a:srgbClr val="800000"/>
                </a:solidFill>
                <a:cs typeface="Times New Roman" pitchFamily="18" charset="0"/>
              </a:rPr>
              <a:t>) + </a:t>
            </a:r>
            <a:r>
              <a:rPr lang="en-US" sz="2400" b="1" dirty="0" err="1">
                <a:solidFill>
                  <a:srgbClr val="800000"/>
                </a:solidFill>
                <a:cs typeface="Times New Roman" pitchFamily="18" charset="0"/>
              </a:rPr>
              <a:t>D</a:t>
            </a:r>
            <a:r>
              <a:rPr lang="en-US" sz="2400" b="1" baseline="-30000" dirty="0" err="1">
                <a:solidFill>
                  <a:srgbClr val="800000"/>
                </a:solidFill>
                <a:cs typeface="Times New Roman" pitchFamily="18" charset="0"/>
              </a:rPr>
              <a:t>v</a:t>
            </a:r>
            <a:r>
              <a:rPr lang="en-US" sz="2400" b="1" dirty="0">
                <a:solidFill>
                  <a:srgbClr val="800000"/>
                </a:solidFill>
                <a:cs typeface="Times New Roman" pitchFamily="18" charset="0"/>
              </a:rPr>
              <a:t>(y)}    for each node y </a:t>
            </a:r>
            <a:r>
              <a:rPr lang="en-US" sz="2400" b="1" dirty="0">
                <a:solidFill>
                  <a:srgbClr val="800000"/>
                </a:solidFill>
                <a:ea typeface="MS Mincho" pitchFamily="49" charset="-128"/>
              </a:rPr>
              <a:t>∊</a:t>
            </a:r>
            <a:r>
              <a:rPr lang="en-US" sz="2400" b="1" dirty="0">
                <a:solidFill>
                  <a:srgbClr val="800000"/>
                </a:solidFill>
                <a:cs typeface="Times New Roman" pitchFamily="18" charset="0"/>
              </a:rPr>
              <a:t> 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5763" y="4786333"/>
            <a:ext cx="7772400" cy="114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85000"/>
              <a:buFont typeface="ZapfDingbats" pitchFamily="82" charset="2"/>
              <a:buChar char="r"/>
            </a:pPr>
            <a:r>
              <a:rPr lang="en-US" sz="2400" b="1" dirty="0" smtClean="0"/>
              <a:t>Under </a:t>
            </a:r>
            <a:r>
              <a:rPr lang="en-US" sz="2400" b="1" dirty="0"/>
              <a:t>minor, natural conditions, the estimate </a:t>
            </a:r>
            <a:r>
              <a:rPr lang="en-US" sz="2400" b="1" dirty="0" err="1">
                <a:cs typeface="Times New Roman" pitchFamily="18" charset="0"/>
              </a:rPr>
              <a:t>D</a:t>
            </a:r>
            <a:r>
              <a:rPr lang="en-US" sz="2400" b="1" baseline="-30000" dirty="0" err="1">
                <a:cs typeface="Times New Roman" pitchFamily="18" charset="0"/>
              </a:rPr>
              <a:t>x</a:t>
            </a:r>
            <a:r>
              <a:rPr lang="en-US" sz="2400" b="1" dirty="0">
                <a:cs typeface="Times New Roman" pitchFamily="18" charset="0"/>
              </a:rPr>
              <a:t>(y) </a:t>
            </a:r>
            <a:r>
              <a:rPr lang="en-US" sz="2400" b="1" dirty="0" smtClean="0">
                <a:cs typeface="Times New Roman" pitchFamily="18" charset="0"/>
              </a:rPr>
              <a:t>converges </a:t>
            </a:r>
            <a:r>
              <a:rPr lang="en-US" sz="2400" b="1" dirty="0">
                <a:cs typeface="Times New Roman" pitchFamily="18" charset="0"/>
              </a:rPr>
              <a:t>to the actual least cost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n-US" sz="2400" b="1" dirty="0" err="1"/>
              <a:t>d</a:t>
            </a:r>
            <a:r>
              <a:rPr lang="en-US" sz="2400" b="1" baseline="-25000" dirty="0" err="1"/>
              <a:t>x</a:t>
            </a:r>
            <a:r>
              <a:rPr lang="en-US" sz="2400" b="1" dirty="0"/>
              <a:t>(y</a:t>
            </a:r>
            <a:r>
              <a:rPr lang="en-US" sz="2400" b="1" dirty="0" smtClean="0"/>
              <a:t>). </a:t>
            </a:r>
            <a:endParaRPr lang="en-US" sz="2400" b="1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</a:t>
            </a:r>
            <a:r>
              <a:rPr lang="en-US" dirty="0" smtClean="0"/>
              <a:t>Vector Algorithm </a:t>
            </a:r>
            <a:r>
              <a:rPr lang="en-US" dirty="0"/>
              <a:t>(4)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1975" y="1362075"/>
            <a:ext cx="37814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Iterative, asynchronous: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local iteration caused by: 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local link cost change 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DV update message from neighbor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Distributed: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node notifies neighbors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when its DV changes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neighbors then notify their neighbors if necessary.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148263" y="1785937"/>
            <a:ext cx="3781425" cy="4186238"/>
            <a:chOff x="3303" y="969"/>
            <a:chExt cx="2382" cy="2637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303" y="969"/>
              <a:ext cx="2382" cy="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 i="1" dirty="0">
                  <a:solidFill>
                    <a:schemeClr val="accent2"/>
                  </a:solidFill>
                  <a:latin typeface="+mn-lt"/>
                </a:rPr>
                <a:t>wait</a:t>
              </a:r>
              <a:r>
                <a:rPr lang="en-US" sz="2000" dirty="0">
                  <a:latin typeface="+mn-lt"/>
                </a:rPr>
                <a:t> for (change in local link cost or </a:t>
              </a:r>
              <a:r>
                <a:rPr lang="en-US" sz="2000" dirty="0" err="1">
                  <a:latin typeface="+mn-lt"/>
                </a:rPr>
                <a:t>msg</a:t>
              </a:r>
              <a:r>
                <a:rPr lang="en-US" sz="2000" dirty="0">
                  <a:latin typeface="+mn-lt"/>
                </a:rPr>
                <a:t> from neighbor)</a:t>
              </a:r>
            </a:p>
            <a:p>
              <a:pPr>
                <a:spcBef>
                  <a:spcPct val="50000"/>
                </a:spcBef>
              </a:pPr>
              <a:endParaRPr lang="en-US" sz="2000" dirty="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 i="1" dirty="0" err="1">
                  <a:solidFill>
                    <a:schemeClr val="accent2"/>
                  </a:solidFill>
                  <a:latin typeface="+mn-lt"/>
                </a:rPr>
                <a:t>recompute</a:t>
              </a:r>
              <a:r>
                <a:rPr lang="en-US" sz="2000" dirty="0">
                  <a:latin typeface="+mn-lt"/>
                </a:rPr>
                <a:t> estimates</a:t>
              </a:r>
            </a:p>
            <a:p>
              <a:pPr>
                <a:spcBef>
                  <a:spcPct val="50000"/>
                </a:spcBef>
              </a:pPr>
              <a:endParaRPr lang="en-US" sz="2000" dirty="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+mn-lt"/>
                </a:rPr>
                <a:t>if DV to any </a:t>
              </a:r>
              <a:r>
                <a:rPr lang="en-US" sz="2000" dirty="0" smtClean="0">
                  <a:latin typeface="+mn-lt"/>
                </a:rPr>
                <a:t>destination </a:t>
              </a:r>
              <a:r>
                <a:rPr lang="en-US" sz="2000" dirty="0">
                  <a:latin typeface="+mn-lt"/>
                </a:rPr>
                <a:t>has changed, </a:t>
              </a:r>
              <a:r>
                <a:rPr lang="en-US" sz="2400" i="1" dirty="0">
                  <a:solidFill>
                    <a:schemeClr val="accent2"/>
                  </a:solidFill>
                  <a:latin typeface="+mn-lt"/>
                </a:rPr>
                <a:t>notify</a:t>
              </a:r>
              <a:r>
                <a:rPr lang="en-US" sz="2000" dirty="0">
                  <a:latin typeface="+mn-lt"/>
                </a:rPr>
                <a:t> neighbors </a:t>
              </a:r>
              <a:endParaRPr lang="en-US" sz="2400" dirty="0">
                <a:latin typeface="+mn-lt"/>
              </a:endParaRPr>
            </a:p>
            <a:p>
              <a:pPr algn="ctr"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344" y="1776"/>
              <a:ext cx="0" cy="3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338" y="2418"/>
              <a:ext cx="0" cy="3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354" y="1212"/>
              <a:ext cx="978" cy="2256"/>
            </a:xfrm>
            <a:custGeom>
              <a:avLst/>
              <a:gdLst/>
              <a:ahLst/>
              <a:cxnLst>
                <a:cxn ang="0">
                  <a:pos x="960" y="2010"/>
                </a:cxn>
                <a:cxn ang="0">
                  <a:pos x="961" y="2256"/>
                </a:cxn>
                <a:cxn ang="0">
                  <a:pos x="0" y="2256"/>
                </a:cxn>
                <a:cxn ang="0">
                  <a:pos x="0" y="0"/>
                </a:cxn>
                <a:cxn ang="0">
                  <a:pos x="978" y="0"/>
                </a:cxn>
                <a:cxn ang="0">
                  <a:pos x="978" y="155"/>
                </a:cxn>
              </a:cxnLst>
              <a:rect l="0" t="0" r="r" b="b"/>
              <a:pathLst>
                <a:path w="978" h="2256">
                  <a:moveTo>
                    <a:pt x="960" y="2010"/>
                  </a:moveTo>
                  <a:lnTo>
                    <a:pt x="961" y="2256"/>
                  </a:lnTo>
                  <a:lnTo>
                    <a:pt x="0" y="2256"/>
                  </a:lnTo>
                  <a:lnTo>
                    <a:pt x="0" y="0"/>
                  </a:lnTo>
                  <a:lnTo>
                    <a:pt x="978" y="0"/>
                  </a:lnTo>
                  <a:lnTo>
                    <a:pt x="978" y="155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500562" y="1328726"/>
            <a:ext cx="25717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Each node: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</a:t>
            </a:r>
            <a:r>
              <a:rPr lang="en-US" dirty="0" smtClean="0"/>
              <a:t>Vector </a:t>
            </a:r>
            <a:r>
              <a:rPr lang="en-US" dirty="0"/>
              <a:t>Algorithm (5)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990600"/>
            <a:ext cx="1752600" cy="1738313"/>
            <a:chOff x="240" y="192"/>
            <a:chExt cx="1104" cy="1095"/>
          </a:xfrm>
        </p:grpSpPr>
        <p:sp>
          <p:nvSpPr>
            <p:cNvPr id="472067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472068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472069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   y   z</a:t>
              </a:r>
            </a:p>
          </p:txBody>
        </p:sp>
        <p:sp>
          <p:nvSpPr>
            <p:cNvPr id="472070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472071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y</a:t>
              </a:r>
            </a:p>
          </p:txBody>
        </p:sp>
        <p:sp>
          <p:nvSpPr>
            <p:cNvPr id="472072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z</a:t>
              </a:r>
            </a:p>
          </p:txBody>
        </p:sp>
        <p:sp>
          <p:nvSpPr>
            <p:cNvPr id="472073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5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0  2   7</a:t>
              </a:r>
            </a:p>
          </p:txBody>
        </p:sp>
        <p:sp>
          <p:nvSpPr>
            <p:cNvPr id="472074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5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6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7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8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9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80" name="Text Box 16"/>
            <p:cNvSpPr txBox="1">
              <a:spLocks noChangeArrowheads="1"/>
            </p:cNvSpPr>
            <p:nvPr/>
          </p:nvSpPr>
          <p:spPr bwMode="auto">
            <a:xfrm rot="16200000">
              <a:off x="133" y="827"/>
              <a:ext cx="4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from</a:t>
              </a:r>
            </a:p>
          </p:txBody>
        </p:sp>
        <p:sp>
          <p:nvSpPr>
            <p:cNvPr id="472081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cost to</a:t>
              </a:r>
            </a:p>
          </p:txBody>
        </p:sp>
      </p:grpSp>
      <p:sp>
        <p:nvSpPr>
          <p:cNvPr id="472082" name="Text Box 18"/>
          <p:cNvSpPr txBox="1">
            <a:spLocks noChangeArrowheads="1"/>
          </p:cNvSpPr>
          <p:nvPr/>
        </p:nvSpPr>
        <p:spPr bwMode="auto">
          <a:xfrm rot="16200000">
            <a:off x="362744" y="38282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 rot="16200000">
            <a:off x="362744" y="55808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472093" name="Line 29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094" name="Line 30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095" name="Text Box 31"/>
          <p:cNvSpPr txBox="1">
            <a:spLocks noChangeArrowheads="1"/>
          </p:cNvSpPr>
          <p:nvPr/>
        </p:nvSpPr>
        <p:spPr bwMode="auto">
          <a:xfrm>
            <a:off x="3276600" y="12954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472096" name="Text Box 32"/>
          <p:cNvSpPr txBox="1">
            <a:spLocks noChangeArrowheads="1"/>
          </p:cNvSpPr>
          <p:nvPr/>
        </p:nvSpPr>
        <p:spPr bwMode="auto">
          <a:xfrm>
            <a:off x="2971800" y="16764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472097" name="Text Box 33"/>
          <p:cNvSpPr txBox="1">
            <a:spLocks noChangeArrowheads="1"/>
          </p:cNvSpPr>
          <p:nvPr/>
        </p:nvSpPr>
        <p:spPr bwMode="auto">
          <a:xfrm>
            <a:off x="2971800" y="19812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472098" name="Text Box 34"/>
          <p:cNvSpPr txBox="1">
            <a:spLocks noChangeArrowheads="1"/>
          </p:cNvSpPr>
          <p:nvPr/>
        </p:nvSpPr>
        <p:spPr bwMode="auto">
          <a:xfrm>
            <a:off x="2971800" y="22860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472099" name="Text Box 35"/>
          <p:cNvSpPr txBox="1">
            <a:spLocks noChangeArrowheads="1"/>
          </p:cNvSpPr>
          <p:nvPr/>
        </p:nvSpPr>
        <p:spPr bwMode="auto">
          <a:xfrm>
            <a:off x="3297238" y="1676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472100" name="Text Box 36"/>
          <p:cNvSpPr txBox="1">
            <a:spLocks noChangeArrowheads="1"/>
          </p:cNvSpPr>
          <p:nvPr/>
        </p:nvSpPr>
        <p:spPr bwMode="auto">
          <a:xfrm rot="16200000">
            <a:off x="2420144" y="19994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472101" name="Text Box 37"/>
          <p:cNvSpPr txBox="1">
            <a:spLocks noChangeArrowheads="1"/>
          </p:cNvSpPr>
          <p:nvPr/>
        </p:nvSpPr>
        <p:spPr bwMode="auto">
          <a:xfrm>
            <a:off x="3276600" y="9906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472102" name="Line 3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03" name="Line 3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04" name="Text Box 40"/>
          <p:cNvSpPr txBox="1">
            <a:spLocks noChangeArrowheads="1"/>
          </p:cNvSpPr>
          <p:nvPr/>
        </p:nvSpPr>
        <p:spPr bwMode="auto">
          <a:xfrm>
            <a:off x="1219200" y="30480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472105" name="Text Box 41"/>
          <p:cNvSpPr txBox="1">
            <a:spLocks noChangeArrowheads="1"/>
          </p:cNvSpPr>
          <p:nvPr/>
        </p:nvSpPr>
        <p:spPr bwMode="auto">
          <a:xfrm>
            <a:off x="914400" y="34290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472106" name="Text Box 42"/>
          <p:cNvSpPr txBox="1">
            <a:spLocks noChangeArrowheads="1"/>
          </p:cNvSpPr>
          <p:nvPr/>
        </p:nvSpPr>
        <p:spPr bwMode="auto">
          <a:xfrm>
            <a:off x="914400" y="37338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472107" name="Text Box 43"/>
          <p:cNvSpPr txBox="1">
            <a:spLocks noChangeArrowheads="1"/>
          </p:cNvSpPr>
          <p:nvPr/>
        </p:nvSpPr>
        <p:spPr bwMode="auto">
          <a:xfrm>
            <a:off x="914400" y="40386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472108" name="Text Box 44"/>
          <p:cNvSpPr txBox="1">
            <a:spLocks noChangeArrowheads="1"/>
          </p:cNvSpPr>
          <p:nvPr/>
        </p:nvSpPr>
        <p:spPr bwMode="auto">
          <a:xfrm>
            <a:off x="15240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09" name="Text Box 45"/>
          <p:cNvSpPr txBox="1">
            <a:spLocks noChangeArrowheads="1"/>
          </p:cNvSpPr>
          <p:nvPr/>
        </p:nvSpPr>
        <p:spPr bwMode="auto">
          <a:xfrm>
            <a:off x="18288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0" name="Text Box 46"/>
          <p:cNvSpPr txBox="1">
            <a:spLocks noChangeArrowheads="1"/>
          </p:cNvSpPr>
          <p:nvPr/>
        </p:nvSpPr>
        <p:spPr bwMode="auto">
          <a:xfrm>
            <a:off x="12192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1" name="Text Box 47"/>
          <p:cNvSpPr txBox="1">
            <a:spLocks noChangeArrowheads="1"/>
          </p:cNvSpPr>
          <p:nvPr/>
        </p:nvSpPr>
        <p:spPr bwMode="auto">
          <a:xfrm>
            <a:off x="1447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2" name="Text Box 48"/>
          <p:cNvSpPr txBox="1">
            <a:spLocks noChangeArrowheads="1"/>
          </p:cNvSpPr>
          <p:nvPr/>
        </p:nvSpPr>
        <p:spPr bwMode="auto">
          <a:xfrm>
            <a:off x="1828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3" name="Text Box 49"/>
          <p:cNvSpPr txBox="1">
            <a:spLocks noChangeArrowheads="1"/>
          </p:cNvSpPr>
          <p:nvPr/>
        </p:nvSpPr>
        <p:spPr bwMode="auto">
          <a:xfrm>
            <a:off x="1219200" y="27432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472150" name="Line 86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51" name="Line 87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52" name="Text Box 88"/>
          <p:cNvSpPr txBox="1">
            <a:spLocks noChangeArrowheads="1"/>
          </p:cNvSpPr>
          <p:nvPr/>
        </p:nvSpPr>
        <p:spPr bwMode="auto">
          <a:xfrm>
            <a:off x="1219200" y="48768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472153" name="Text Box 89"/>
          <p:cNvSpPr txBox="1">
            <a:spLocks noChangeArrowheads="1"/>
          </p:cNvSpPr>
          <p:nvPr/>
        </p:nvSpPr>
        <p:spPr bwMode="auto">
          <a:xfrm>
            <a:off x="914400" y="52578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472154" name="Text Box 90"/>
          <p:cNvSpPr txBox="1">
            <a:spLocks noChangeArrowheads="1"/>
          </p:cNvSpPr>
          <p:nvPr/>
        </p:nvSpPr>
        <p:spPr bwMode="auto">
          <a:xfrm>
            <a:off x="914400" y="55626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472155" name="Text Box 91"/>
          <p:cNvSpPr txBox="1">
            <a:spLocks noChangeArrowheads="1"/>
          </p:cNvSpPr>
          <p:nvPr/>
        </p:nvSpPr>
        <p:spPr bwMode="auto">
          <a:xfrm>
            <a:off x="914400" y="58674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472156" name="Text Box 92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57" name="Text Box 93"/>
          <p:cNvSpPr txBox="1">
            <a:spLocks noChangeArrowheads="1"/>
          </p:cNvSpPr>
          <p:nvPr/>
        </p:nvSpPr>
        <p:spPr bwMode="auto">
          <a:xfrm>
            <a:off x="1447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58" name="Text Box 94"/>
          <p:cNvSpPr txBox="1">
            <a:spLocks noChangeArrowheads="1"/>
          </p:cNvSpPr>
          <p:nvPr/>
        </p:nvSpPr>
        <p:spPr bwMode="auto">
          <a:xfrm>
            <a:off x="1828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59" name="Text Box 95"/>
          <p:cNvSpPr txBox="1">
            <a:spLocks noChangeArrowheads="1"/>
          </p:cNvSpPr>
          <p:nvPr/>
        </p:nvSpPr>
        <p:spPr bwMode="auto">
          <a:xfrm>
            <a:off x="12192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</a:t>
            </a:r>
          </a:p>
        </p:txBody>
      </p:sp>
      <p:sp>
        <p:nvSpPr>
          <p:cNvPr id="472160" name="Text Box 96"/>
          <p:cNvSpPr txBox="1">
            <a:spLocks noChangeArrowheads="1"/>
          </p:cNvSpPr>
          <p:nvPr/>
        </p:nvSpPr>
        <p:spPr bwMode="auto">
          <a:xfrm>
            <a:off x="1447800" y="59436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472161" name="Text Box 97"/>
          <p:cNvSpPr txBox="1">
            <a:spLocks noChangeArrowheads="1"/>
          </p:cNvSpPr>
          <p:nvPr/>
        </p:nvSpPr>
        <p:spPr bwMode="auto">
          <a:xfrm>
            <a:off x="18288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472162" name="Text Box 98"/>
          <p:cNvSpPr txBox="1">
            <a:spLocks noChangeArrowheads="1"/>
          </p:cNvSpPr>
          <p:nvPr/>
        </p:nvSpPr>
        <p:spPr bwMode="auto">
          <a:xfrm>
            <a:off x="1219200" y="45720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472163" name="Text Box 99"/>
          <p:cNvSpPr txBox="1">
            <a:spLocks noChangeArrowheads="1"/>
          </p:cNvSpPr>
          <p:nvPr/>
        </p:nvSpPr>
        <p:spPr bwMode="auto">
          <a:xfrm>
            <a:off x="1219200" y="3505200"/>
            <a:ext cx="976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472164" name="Text Box 100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∞ ∞  ∞</a:t>
            </a:r>
          </a:p>
        </p:txBody>
      </p:sp>
      <p:sp>
        <p:nvSpPr>
          <p:cNvPr id="472165" name="Text Box 101"/>
          <p:cNvSpPr txBox="1">
            <a:spLocks noChangeArrowheads="1"/>
          </p:cNvSpPr>
          <p:nvPr/>
        </p:nvSpPr>
        <p:spPr bwMode="auto">
          <a:xfrm>
            <a:off x="3260725" y="20224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2   0   1</a:t>
            </a:r>
          </a:p>
        </p:txBody>
      </p:sp>
      <p:sp>
        <p:nvSpPr>
          <p:cNvPr id="472166" name="Text Box 102"/>
          <p:cNvSpPr txBox="1">
            <a:spLocks noChangeArrowheads="1"/>
          </p:cNvSpPr>
          <p:nvPr/>
        </p:nvSpPr>
        <p:spPr bwMode="auto">
          <a:xfrm>
            <a:off x="3260725" y="23272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7   1   0</a:t>
            </a:r>
          </a:p>
        </p:txBody>
      </p:sp>
      <p:sp>
        <p:nvSpPr>
          <p:cNvPr id="472177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78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79" name="Line 115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0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1" name="Line 117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2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7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8" name="Text Box 124"/>
          <p:cNvSpPr txBox="1">
            <a:spLocks noChangeArrowheads="1"/>
          </p:cNvSpPr>
          <p:nvPr/>
        </p:nvSpPr>
        <p:spPr bwMode="auto">
          <a:xfrm>
            <a:off x="6069013" y="61420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472190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4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75"/>
              <a:chOff x="-17" y="1286"/>
              <a:chExt cx="1161" cy="675"/>
            </a:xfrm>
          </p:grpSpPr>
          <p:sp>
            <p:nvSpPr>
              <p:cNvPr id="472192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222" y="0"/>
                  </a:cxn>
                </a:cxnLst>
                <a:rect l="0" t="0" r="r" b="b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3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4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5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6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472197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8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" y="189"/>
                  </a:cxn>
                </a:cxnLst>
                <a:rect l="0" t="0" r="r" b="b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9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/>
                <a:ahLst/>
                <a:cxnLst>
                  <a:cxn ang="0">
                    <a:pos x="540" y="3"/>
                  </a:cxn>
                  <a:cxn ang="0">
                    <a:pos x="0" y="0"/>
                  </a:cxn>
                </a:cxnLst>
                <a:rect l="0" t="0" r="r" b="b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grpSp>
            <p:nvGrpSpPr>
              <p:cNvPr id="5" name="Group 136"/>
              <p:cNvGrpSpPr>
                <a:grpSpLocks/>
              </p:cNvGrpSpPr>
              <p:nvPr/>
            </p:nvGrpSpPr>
            <p:grpSpPr bwMode="auto">
              <a:xfrm>
                <a:off x="31" y="1598"/>
                <a:ext cx="202" cy="233"/>
                <a:chOff x="2952" y="2429"/>
                <a:chExt cx="203" cy="233"/>
              </a:xfrm>
            </p:grpSpPr>
            <p:sp>
              <p:nvSpPr>
                <p:cNvPr id="472201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2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52" y="2429"/>
                  <a:ext cx="203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/>
                    <a:t>x</a:t>
                  </a:r>
                  <a:endParaRPr lang="en-US" sz="18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33"/>
                <a:chOff x="1740" y="2276"/>
                <a:chExt cx="316" cy="233"/>
              </a:xfrm>
            </p:grpSpPr>
            <p:sp>
              <p:nvSpPr>
                <p:cNvPr id="472204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5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6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472208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grpSp>
              <p:nvGrpSpPr>
                <p:cNvPr id="7" name="Group 145"/>
                <p:cNvGrpSpPr>
                  <a:grpSpLocks/>
                </p:cNvGrpSpPr>
                <p:nvPr/>
              </p:nvGrpSpPr>
              <p:grpSpPr bwMode="auto">
                <a:xfrm>
                  <a:off x="1790" y="2276"/>
                  <a:ext cx="194" cy="233"/>
                  <a:chOff x="2948" y="2399"/>
                  <a:chExt cx="195" cy="233"/>
                </a:xfrm>
              </p:grpSpPr>
              <p:sp>
                <p:nvSpPr>
                  <p:cNvPr id="472210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472211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8" y="2399"/>
                    <a:ext cx="195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/>
                      <a:t>z</a:t>
                    </a:r>
                  </a:p>
                </p:txBody>
              </p:sp>
            </p:grpSp>
          </p:grpSp>
          <p:sp>
            <p:nvSpPr>
              <p:cNvPr id="472212" name="Text Box 148"/>
              <p:cNvSpPr txBox="1">
                <a:spLocks noChangeArrowheads="1"/>
              </p:cNvSpPr>
              <p:nvPr/>
            </p:nvSpPr>
            <p:spPr bwMode="auto">
              <a:xfrm>
                <a:off x="731" y="14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1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472213" name="Text Box 149"/>
              <p:cNvSpPr txBox="1">
                <a:spLocks noChangeArrowheads="1"/>
              </p:cNvSpPr>
              <p:nvPr/>
            </p:nvSpPr>
            <p:spPr bwMode="auto">
              <a:xfrm>
                <a:off x="192" y="1397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2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472214" name="Text Box 150"/>
              <p:cNvSpPr txBox="1">
                <a:spLocks noChangeArrowheads="1"/>
              </p:cNvSpPr>
              <p:nvPr/>
            </p:nvSpPr>
            <p:spPr bwMode="auto">
              <a:xfrm>
                <a:off x="477" y="173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7</a:t>
                </a:r>
                <a:endParaRPr lang="en-US" sz="1800">
                  <a:latin typeface="Times New Roman" pitchFamily="18" charset="0"/>
                </a:endParaRPr>
              </a:p>
            </p:txBody>
          </p:sp>
          <p:grpSp>
            <p:nvGrpSpPr>
              <p:cNvPr id="8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33"/>
                <a:chOff x="1740" y="2306"/>
                <a:chExt cx="316" cy="233"/>
              </a:xfrm>
            </p:grpSpPr>
            <p:sp>
              <p:nvSpPr>
                <p:cNvPr id="472216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17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18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19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472220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grpSp>
              <p:nvGrpSpPr>
                <p:cNvPr id="9" name="Group 157"/>
                <p:cNvGrpSpPr>
                  <a:grpSpLocks/>
                </p:cNvGrpSpPr>
                <p:nvPr/>
              </p:nvGrpSpPr>
              <p:grpSpPr bwMode="auto">
                <a:xfrm>
                  <a:off x="1801" y="2306"/>
                  <a:ext cx="192" cy="233"/>
                  <a:chOff x="2957" y="2429"/>
                  <a:chExt cx="194" cy="233"/>
                </a:xfrm>
              </p:grpSpPr>
              <p:sp>
                <p:nvSpPr>
                  <p:cNvPr id="472222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472223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7" y="2429"/>
                    <a:ext cx="194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/>
                      <a:t>y</a:t>
                    </a:r>
                    <a:endParaRPr lang="en-US" sz="18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472224" name="Text Box 160"/>
          <p:cNvSpPr txBox="1">
            <a:spLocks noChangeArrowheads="1"/>
          </p:cNvSpPr>
          <p:nvPr/>
        </p:nvSpPr>
        <p:spPr bwMode="auto">
          <a:xfrm>
            <a:off x="0" y="642918"/>
            <a:ext cx="157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 dirty="0">
                <a:solidFill>
                  <a:schemeClr val="bg1"/>
                </a:solidFill>
              </a:rPr>
              <a:t>node x table</a:t>
            </a:r>
          </a:p>
        </p:txBody>
      </p:sp>
      <p:sp>
        <p:nvSpPr>
          <p:cNvPr id="472225" name="Text Box 161"/>
          <p:cNvSpPr txBox="1">
            <a:spLocks noChangeArrowheads="1"/>
          </p:cNvSpPr>
          <p:nvPr/>
        </p:nvSpPr>
        <p:spPr bwMode="auto">
          <a:xfrm>
            <a:off x="0" y="2590800"/>
            <a:ext cx="157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y table</a:t>
            </a:r>
          </a:p>
        </p:txBody>
      </p:sp>
      <p:sp>
        <p:nvSpPr>
          <p:cNvPr id="472226" name="Text Box 162"/>
          <p:cNvSpPr txBox="1">
            <a:spLocks noChangeArrowheads="1"/>
          </p:cNvSpPr>
          <p:nvPr/>
        </p:nvSpPr>
        <p:spPr bwMode="auto">
          <a:xfrm>
            <a:off x="0" y="4343400"/>
            <a:ext cx="156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z table</a:t>
            </a:r>
          </a:p>
        </p:txBody>
      </p:sp>
      <p:sp>
        <p:nvSpPr>
          <p:cNvPr id="472227" name="Oval 163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28" name="Oval 164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29" name="Oval 165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30" name="Oval 166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32" name="Rectangle 168"/>
          <p:cNvSpPr>
            <a:spLocks noChangeArrowheads="1"/>
          </p:cNvSpPr>
          <p:nvPr/>
        </p:nvSpPr>
        <p:spPr bwMode="auto">
          <a:xfrm>
            <a:off x="1590675" y="187325"/>
            <a:ext cx="4476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D</a:t>
            </a:r>
            <a:r>
              <a:rPr lang="fr-FR" sz="1800" baseline="-25000" dirty="0" err="1">
                <a:solidFill>
                  <a:schemeClr val="bg1"/>
                </a:solidFill>
                <a:cs typeface="Times New Roman" pitchFamily="18" charset="0"/>
              </a:rPr>
              <a:t>x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 = min{c(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(y), 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(y)} </a:t>
            </a:r>
            <a:br>
              <a:rPr lang="fr-FR" sz="18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472233" name="Line 16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234" name="Rectangle 170"/>
          <p:cNvSpPr>
            <a:spLocks noChangeArrowheads="1"/>
          </p:cNvSpPr>
          <p:nvPr/>
        </p:nvSpPr>
        <p:spPr bwMode="auto">
          <a:xfrm>
            <a:off x="6384925" y="111125"/>
            <a:ext cx="2803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fr-FR" sz="1800" i="1" dirty="0" err="1">
                <a:solidFill>
                  <a:schemeClr val="bg1"/>
                </a:solidFill>
              </a:rPr>
              <a:t>D</a:t>
            </a:r>
            <a:r>
              <a:rPr lang="fr-FR" sz="1800" i="1" baseline="-25000" dirty="0" err="1">
                <a:solidFill>
                  <a:schemeClr val="bg1"/>
                </a:solidFill>
              </a:rPr>
              <a:t>x</a:t>
            </a:r>
            <a:r>
              <a:rPr lang="fr-FR" sz="1800" i="1" dirty="0">
                <a:solidFill>
                  <a:schemeClr val="bg1"/>
                </a:solidFill>
              </a:rPr>
              <a:t>(z) = </a:t>
            </a:r>
            <a:r>
              <a:rPr lang="fr-FR" sz="1800" dirty="0">
                <a:solidFill>
                  <a:schemeClr val="bg1"/>
                </a:solidFill>
              </a:rPr>
              <a:t>min{</a:t>
            </a:r>
            <a:r>
              <a:rPr lang="fr-FR" sz="1800" i="1" dirty="0">
                <a:solidFill>
                  <a:schemeClr val="bg1"/>
                </a:solidFill>
              </a:rPr>
              <a:t>c(</a:t>
            </a:r>
            <a:r>
              <a:rPr lang="fr-FR" sz="1800" i="1" dirty="0" err="1">
                <a:solidFill>
                  <a:schemeClr val="bg1"/>
                </a:solidFill>
              </a:rPr>
              <a:t>x,y</a:t>
            </a:r>
            <a:r>
              <a:rPr lang="fr-FR" sz="1800" i="1" dirty="0">
                <a:solidFill>
                  <a:schemeClr val="bg1"/>
                </a:solidFill>
              </a:rPr>
              <a:t>) + </a:t>
            </a:r>
            <a:br>
              <a:rPr lang="fr-FR" sz="1800" i="1" dirty="0">
                <a:solidFill>
                  <a:schemeClr val="bg1"/>
                </a:solidFill>
              </a:rPr>
            </a:br>
            <a:r>
              <a:rPr lang="fr-FR" sz="1800" i="1" dirty="0">
                <a:solidFill>
                  <a:schemeClr val="bg1"/>
                </a:solidFill>
              </a:rPr>
              <a:t>      D</a:t>
            </a:r>
            <a:r>
              <a:rPr lang="fr-FR" sz="1800" i="1" baseline="-25000" dirty="0">
                <a:solidFill>
                  <a:schemeClr val="bg1"/>
                </a:solidFill>
              </a:rPr>
              <a:t>y</a:t>
            </a:r>
            <a:r>
              <a:rPr lang="fr-FR" sz="1800" i="1" dirty="0">
                <a:solidFill>
                  <a:schemeClr val="bg1"/>
                </a:solidFill>
              </a:rPr>
              <a:t>(z), c(</a:t>
            </a:r>
            <a:r>
              <a:rPr lang="fr-FR" sz="1800" i="1" dirty="0" err="1">
                <a:solidFill>
                  <a:schemeClr val="bg1"/>
                </a:solidFill>
              </a:rPr>
              <a:t>x,z</a:t>
            </a:r>
            <a:r>
              <a:rPr lang="fr-FR" sz="1800" i="1" dirty="0">
                <a:solidFill>
                  <a:schemeClr val="bg1"/>
                </a:solidFill>
              </a:rPr>
              <a:t>) + D</a:t>
            </a:r>
            <a:r>
              <a:rPr lang="fr-FR" sz="1800" i="1" baseline="-25000" dirty="0">
                <a:solidFill>
                  <a:schemeClr val="bg1"/>
                </a:solidFill>
              </a:rPr>
              <a:t>z</a:t>
            </a:r>
            <a:r>
              <a:rPr lang="fr-FR" sz="1800" i="1" dirty="0">
                <a:solidFill>
                  <a:schemeClr val="bg1"/>
                </a:solidFill>
              </a:rPr>
              <a:t>(z)</a:t>
            </a:r>
            <a:r>
              <a:rPr lang="fr-FR" sz="1800" dirty="0">
                <a:solidFill>
                  <a:schemeClr val="bg1"/>
                </a:solidFill>
              </a:rPr>
              <a:t>} 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</a:rPr>
              <a:t>= min{2+1 , 7+0} = 3</a:t>
            </a:r>
          </a:p>
        </p:txBody>
      </p:sp>
      <p:sp>
        <p:nvSpPr>
          <p:cNvPr id="472235" name="Line 17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236" name="Text Box 172"/>
          <p:cNvSpPr txBox="1">
            <a:spLocks noChangeArrowheads="1"/>
          </p:cNvSpPr>
          <p:nvPr/>
        </p:nvSpPr>
        <p:spPr bwMode="auto">
          <a:xfrm>
            <a:off x="3922713" y="16795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472237" name="Text Box 17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2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232" grpId="0"/>
      <p:bldP spid="472233" grpId="0" animBg="1"/>
      <p:bldP spid="472234" grpId="0"/>
      <p:bldP spid="472235" grpId="0" animBg="1"/>
      <p:bldP spid="472236" grpId="0"/>
      <p:bldP spid="4722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r>
              <a:rPr lang="en-US" sz="4000" dirty="0" smtClean="0"/>
              <a:t>Metropolitan Area Network (MAN)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187724" y="3030558"/>
            <a:ext cx="3794125" cy="1093788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1838349" y="3798908"/>
            <a:ext cx="1957388" cy="2630488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291037" y="4129108"/>
            <a:ext cx="1709737" cy="2079625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251599" y="3798908"/>
            <a:ext cx="1343025" cy="2081213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903812" y="1604983"/>
            <a:ext cx="1833562" cy="14224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895874" y="3906858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494487" y="3687783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145112" y="2809896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675087" y="2919433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 flipV="1">
            <a:off x="3233762" y="2401908"/>
            <a:ext cx="473075" cy="5111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757762" y="3125808"/>
            <a:ext cx="310984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526112" y="3456008"/>
            <a:ext cx="310984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170387" y="3456008"/>
            <a:ext cx="310984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963887" y="4240233"/>
            <a:ext cx="3238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 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197249" y="4983183"/>
            <a:ext cx="3746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 s 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655912" y="4970483"/>
            <a:ext cx="3746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 s </a:t>
            </a: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2944837" y="4557733"/>
            <a:ext cx="1174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189312" y="4557733"/>
            <a:ext cx="239712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895874" y="4500570"/>
            <a:ext cx="390506" cy="3391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246712" y="5240358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57762" y="5240358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4918099" y="4814908"/>
            <a:ext cx="117475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5162574" y="4814908"/>
            <a:ext cx="239713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616724" y="4125933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6937399" y="5008583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6448449" y="5008583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6621487" y="4570433"/>
            <a:ext cx="1174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6865962" y="4570433"/>
            <a:ext cx="239712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4414862" y="3362346"/>
            <a:ext cx="363537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5027637" y="3252808"/>
            <a:ext cx="608012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4478362" y="3675083"/>
            <a:ext cx="1046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V="1">
            <a:off x="3678262" y="3605233"/>
            <a:ext cx="5175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4414862" y="3802083"/>
            <a:ext cx="455612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5886474" y="3583008"/>
            <a:ext cx="608013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048149" y="3143271"/>
            <a:ext cx="239713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4170387" y="3143271"/>
            <a:ext cx="608012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5027637" y="3122633"/>
            <a:ext cx="282575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H="1">
            <a:off x="5764237" y="3143271"/>
            <a:ext cx="117475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 flipH="1">
            <a:off x="3189312" y="3911621"/>
            <a:ext cx="24130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5145112" y="4240233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6738962" y="4021158"/>
            <a:ext cx="0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5268937" y="2151083"/>
            <a:ext cx="29686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 flipV="1">
            <a:off x="5373712" y="2478108"/>
            <a:ext cx="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 flipH="1" flipV="1">
            <a:off x="5638824" y="1933596"/>
            <a:ext cx="31115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 flipV="1">
            <a:off x="5562624" y="1933596"/>
            <a:ext cx="438150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5795987" y="2822596"/>
            <a:ext cx="458459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R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5932512" y="2151083"/>
            <a:ext cx="32226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3" name="Line 49"/>
          <p:cNvSpPr>
            <a:spLocks noChangeShapeType="1"/>
          </p:cNvSpPr>
          <p:nvPr/>
        </p:nvSpPr>
        <p:spPr bwMode="auto">
          <a:xfrm flipV="1">
            <a:off x="5972199" y="2482871"/>
            <a:ext cx="28575" cy="357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>
            <a:off x="5576912" y="2352696"/>
            <a:ext cx="363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 flipV="1">
            <a:off x="5513412" y="1933596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 flipV="1">
            <a:off x="6126187" y="1933596"/>
            <a:ext cx="0" cy="261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 flipV="1">
            <a:off x="5270524" y="3798908"/>
            <a:ext cx="363538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" name="Picture 5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999" y="1582758"/>
            <a:ext cx="4238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74" y="1595458"/>
            <a:ext cx="4238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Line 56"/>
          <p:cNvSpPr>
            <a:spLocks noChangeShapeType="1"/>
          </p:cNvSpPr>
          <p:nvPr/>
        </p:nvSpPr>
        <p:spPr bwMode="auto">
          <a:xfrm flipH="1">
            <a:off x="2454299" y="5338783"/>
            <a:ext cx="239713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 flipH="1">
            <a:off x="2700362" y="5338783"/>
            <a:ext cx="115887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>
            <a:off x="3306787" y="5338783"/>
            <a:ext cx="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3" name="Picture 5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3299" y="4229121"/>
            <a:ext cx="42386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Line 60"/>
          <p:cNvSpPr>
            <a:spLocks noChangeShapeType="1"/>
          </p:cNvSpPr>
          <p:nvPr/>
        </p:nvSpPr>
        <p:spPr bwMode="auto">
          <a:xfrm>
            <a:off x="2454299" y="4456133"/>
            <a:ext cx="485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108224" y="5497533"/>
            <a:ext cx="381000" cy="304800"/>
            <a:chOff x="3840" y="1279"/>
            <a:chExt cx="266" cy="310"/>
          </a:xfrm>
        </p:grpSpPr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4" name="Group 118"/>
          <p:cNvGrpSpPr>
            <a:grpSpLocks/>
          </p:cNvGrpSpPr>
          <p:nvPr/>
        </p:nvGrpSpPr>
        <p:grpSpPr bwMode="auto">
          <a:xfrm>
            <a:off x="2489224" y="5878533"/>
            <a:ext cx="381000" cy="304800"/>
            <a:chOff x="3840" y="1279"/>
            <a:chExt cx="266" cy="310"/>
          </a:xfrm>
        </p:grpSpPr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49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0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1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2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3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4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5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56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57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58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59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0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1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2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63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64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5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66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67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68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69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0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1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2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73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74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" name="Group 175"/>
          <p:cNvGrpSpPr>
            <a:grpSpLocks/>
          </p:cNvGrpSpPr>
          <p:nvPr/>
        </p:nvGrpSpPr>
        <p:grpSpPr bwMode="auto">
          <a:xfrm>
            <a:off x="3098824" y="5649933"/>
            <a:ext cx="381000" cy="304800"/>
            <a:chOff x="3840" y="1279"/>
            <a:chExt cx="266" cy="310"/>
          </a:xfrm>
        </p:grpSpPr>
        <p:sp>
          <p:nvSpPr>
            <p:cNvPr id="180" name="Freeform 176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77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78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79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0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81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2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3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4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85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86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87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88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89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0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1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2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3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4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5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96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97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98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99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0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1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2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03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04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05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06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07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08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09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0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11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12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13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14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15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16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17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18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19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20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21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22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23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24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25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26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27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28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29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30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31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" name="Rectangle 232"/>
          <p:cNvSpPr>
            <a:spLocks noChangeArrowheads="1"/>
          </p:cNvSpPr>
          <p:nvPr/>
        </p:nvSpPr>
        <p:spPr bwMode="auto">
          <a:xfrm>
            <a:off x="3344887" y="3605233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37" name="AutoShape 233"/>
          <p:cNvSpPr>
            <a:spLocks/>
          </p:cNvSpPr>
          <p:nvPr/>
        </p:nvSpPr>
        <p:spPr bwMode="auto">
          <a:xfrm>
            <a:off x="1043012" y="2511446"/>
            <a:ext cx="1130300" cy="349250"/>
          </a:xfrm>
          <a:prstGeom prst="borderCallout2">
            <a:avLst>
              <a:gd name="adj1" fmla="val 32727"/>
              <a:gd name="adj2" fmla="val 106741"/>
              <a:gd name="adj3" fmla="val 32727"/>
              <a:gd name="adj4" fmla="val 151968"/>
              <a:gd name="adj5" fmla="val 276366"/>
              <a:gd name="adj6" fmla="val 188764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238" name="AutoShape 234"/>
          <p:cNvSpPr>
            <a:spLocks/>
          </p:cNvSpPr>
          <p:nvPr/>
        </p:nvSpPr>
        <p:spPr bwMode="auto">
          <a:xfrm>
            <a:off x="642910" y="1571612"/>
            <a:ext cx="1751015" cy="830997"/>
          </a:xfrm>
          <a:prstGeom prst="borderCallout2">
            <a:avLst>
              <a:gd name="adj1" fmla="val 10556"/>
              <a:gd name="adj2" fmla="val 105468"/>
              <a:gd name="adj3" fmla="val 10556"/>
              <a:gd name="adj4" fmla="val 137356"/>
              <a:gd name="adj5" fmla="val 114020"/>
              <a:gd name="adj6" fmla="val 156576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the Internet </a:t>
            </a:r>
            <a:r>
              <a:rPr lang="en-US" sz="1600" dirty="0">
                <a:solidFill>
                  <a:schemeClr val="bg1"/>
                </a:solidFill>
              </a:rPr>
              <a:t>or wide area network</a:t>
            </a:r>
          </a:p>
        </p:txBody>
      </p:sp>
      <p:sp>
        <p:nvSpPr>
          <p:cNvPr id="239" name="AutoShape 235"/>
          <p:cNvSpPr>
            <a:spLocks/>
          </p:cNvSpPr>
          <p:nvPr/>
        </p:nvSpPr>
        <p:spPr bwMode="auto">
          <a:xfrm>
            <a:off x="6604024" y="1058275"/>
            <a:ext cx="1611314" cy="584775"/>
          </a:xfrm>
          <a:prstGeom prst="borderCallout2">
            <a:avLst>
              <a:gd name="adj1" fmla="val 19250"/>
              <a:gd name="adj2" fmla="val -5454"/>
              <a:gd name="adj3" fmla="val 19250"/>
              <a:gd name="adj4" fmla="val -18866"/>
              <a:gd name="adj5" fmla="val 81327"/>
              <a:gd name="adj6" fmla="val -32586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Organization Servers</a:t>
            </a:r>
          </a:p>
        </p:txBody>
      </p:sp>
      <p:sp>
        <p:nvSpPr>
          <p:cNvPr id="240" name="AutoShape 236"/>
          <p:cNvSpPr>
            <a:spLocks/>
          </p:cNvSpPr>
          <p:nvPr/>
        </p:nvSpPr>
        <p:spPr bwMode="auto">
          <a:xfrm>
            <a:off x="1574824" y="1079486"/>
            <a:ext cx="1028700" cy="349250"/>
          </a:xfrm>
          <a:prstGeom prst="borderCallout2">
            <a:avLst>
              <a:gd name="adj1" fmla="val 32727"/>
              <a:gd name="adj2" fmla="val 107407"/>
              <a:gd name="adj3" fmla="val 32727"/>
              <a:gd name="adj4" fmla="val 158486"/>
              <a:gd name="adj5" fmla="val 495842"/>
              <a:gd name="adj6" fmla="val 213478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Gateway</a:t>
            </a:r>
          </a:p>
        </p:txBody>
      </p:sp>
      <p:sp>
        <p:nvSpPr>
          <p:cNvPr id="241" name="AutoShape 237"/>
          <p:cNvSpPr>
            <a:spLocks/>
          </p:cNvSpPr>
          <p:nvPr/>
        </p:nvSpPr>
        <p:spPr bwMode="auto">
          <a:xfrm>
            <a:off x="50810" y="3357562"/>
            <a:ext cx="1592232" cy="584775"/>
          </a:xfrm>
          <a:prstGeom prst="borderCallout2">
            <a:avLst>
              <a:gd name="adj1" fmla="val 19250"/>
              <a:gd name="adj2" fmla="val 105528"/>
              <a:gd name="adj3" fmla="val 19250"/>
              <a:gd name="adj4" fmla="val 122005"/>
              <a:gd name="adj5" fmla="val 147700"/>
              <a:gd name="adj6" fmla="val 137373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Departmental Server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2" name="Oval 242"/>
          <p:cNvSpPr>
            <a:spLocks noChangeArrowheads="1"/>
          </p:cNvSpPr>
          <p:nvPr/>
        </p:nvSpPr>
        <p:spPr bwMode="auto">
          <a:xfrm>
            <a:off x="3330599" y="2525733"/>
            <a:ext cx="914400" cy="914400"/>
          </a:xfrm>
          <a:prstGeom prst="ellipse">
            <a:avLst/>
          </a:prstGeom>
          <a:noFill/>
          <a:ln w="317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348208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1813" y="990600"/>
            <a:ext cx="1754188" cy="1741488"/>
            <a:chOff x="239" y="192"/>
            <a:chExt cx="1105" cy="1097"/>
          </a:xfrm>
        </p:grpSpPr>
        <p:sp>
          <p:nvSpPr>
            <p:cNvPr id="626691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626692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626693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6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   y   z</a:t>
              </a:r>
            </a:p>
          </p:txBody>
        </p:sp>
        <p:sp>
          <p:nvSpPr>
            <p:cNvPr id="626694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2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626695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y</a:t>
              </a:r>
            </a:p>
          </p:txBody>
        </p:sp>
        <p:sp>
          <p:nvSpPr>
            <p:cNvPr id="626696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z</a:t>
              </a:r>
            </a:p>
          </p:txBody>
        </p:sp>
        <p:sp>
          <p:nvSpPr>
            <p:cNvPr id="626697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6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0  2   7</a:t>
              </a:r>
            </a:p>
          </p:txBody>
        </p:sp>
        <p:sp>
          <p:nvSpPr>
            <p:cNvPr id="626698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699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0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1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2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3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4" name="Text Box 16"/>
            <p:cNvSpPr txBox="1">
              <a:spLocks noChangeArrowheads="1"/>
            </p:cNvSpPr>
            <p:nvPr/>
          </p:nvSpPr>
          <p:spPr bwMode="auto">
            <a:xfrm rot="16200000">
              <a:off x="131" y="826"/>
              <a:ext cx="4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from</a:t>
              </a:r>
            </a:p>
          </p:txBody>
        </p:sp>
        <p:sp>
          <p:nvSpPr>
            <p:cNvPr id="626705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cost to</a:t>
              </a:r>
            </a:p>
          </p:txBody>
        </p:sp>
      </p:grpSp>
      <p:sp>
        <p:nvSpPr>
          <p:cNvPr id="626706" name="Text Box 18"/>
          <p:cNvSpPr txBox="1">
            <a:spLocks noChangeArrowheads="1"/>
          </p:cNvSpPr>
          <p:nvPr/>
        </p:nvSpPr>
        <p:spPr bwMode="auto">
          <a:xfrm rot="16200000">
            <a:off x="359928" y="38269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07" name="Text Box 19"/>
          <p:cNvSpPr txBox="1">
            <a:spLocks noChangeArrowheads="1"/>
          </p:cNvSpPr>
          <p:nvPr/>
        </p:nvSpPr>
        <p:spPr bwMode="auto">
          <a:xfrm rot="16200000">
            <a:off x="359928" y="55795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08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09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10" name="Text Box 22"/>
          <p:cNvSpPr txBox="1">
            <a:spLocks noChangeArrowheads="1"/>
          </p:cNvSpPr>
          <p:nvPr/>
        </p:nvSpPr>
        <p:spPr bwMode="auto">
          <a:xfrm>
            <a:off x="5486400" y="13716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11" name="Text Box 23"/>
          <p:cNvSpPr txBox="1">
            <a:spLocks noChangeArrowheads="1"/>
          </p:cNvSpPr>
          <p:nvPr/>
        </p:nvSpPr>
        <p:spPr bwMode="auto">
          <a:xfrm>
            <a:off x="5181600" y="17526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12" name="Text Box 24"/>
          <p:cNvSpPr txBox="1">
            <a:spLocks noChangeArrowheads="1"/>
          </p:cNvSpPr>
          <p:nvPr/>
        </p:nvSpPr>
        <p:spPr bwMode="auto">
          <a:xfrm>
            <a:off x="5181600" y="20574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13" name="Text Box 25"/>
          <p:cNvSpPr txBox="1">
            <a:spLocks noChangeArrowheads="1"/>
          </p:cNvSpPr>
          <p:nvPr/>
        </p:nvSpPr>
        <p:spPr bwMode="auto">
          <a:xfrm>
            <a:off x="5181600" y="23622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14" name="Text Box 26"/>
          <p:cNvSpPr txBox="1">
            <a:spLocks noChangeArrowheads="1"/>
          </p:cNvSpPr>
          <p:nvPr/>
        </p:nvSpPr>
        <p:spPr bwMode="auto">
          <a:xfrm>
            <a:off x="5486400" y="17526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15" name="Text Box 27"/>
          <p:cNvSpPr txBox="1">
            <a:spLocks noChangeArrowheads="1"/>
          </p:cNvSpPr>
          <p:nvPr/>
        </p:nvSpPr>
        <p:spPr bwMode="auto">
          <a:xfrm rot="16200000">
            <a:off x="4627128" y="20743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16" name="Text Box 28"/>
          <p:cNvSpPr txBox="1">
            <a:spLocks noChangeArrowheads="1"/>
          </p:cNvSpPr>
          <p:nvPr/>
        </p:nvSpPr>
        <p:spPr bwMode="auto">
          <a:xfrm>
            <a:off x="5486400" y="10668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17" name="Line 29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18" name="Line 30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19" name="Text Box 31"/>
          <p:cNvSpPr txBox="1">
            <a:spLocks noChangeArrowheads="1"/>
          </p:cNvSpPr>
          <p:nvPr/>
        </p:nvSpPr>
        <p:spPr bwMode="auto">
          <a:xfrm>
            <a:off x="3276600" y="12954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20" name="Text Box 32"/>
          <p:cNvSpPr txBox="1">
            <a:spLocks noChangeArrowheads="1"/>
          </p:cNvSpPr>
          <p:nvPr/>
        </p:nvSpPr>
        <p:spPr bwMode="auto">
          <a:xfrm>
            <a:off x="2971800" y="16764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21" name="Text Box 33"/>
          <p:cNvSpPr txBox="1">
            <a:spLocks noChangeArrowheads="1"/>
          </p:cNvSpPr>
          <p:nvPr/>
        </p:nvSpPr>
        <p:spPr bwMode="auto">
          <a:xfrm>
            <a:off x="2971800" y="19812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22" name="Text Box 34"/>
          <p:cNvSpPr txBox="1">
            <a:spLocks noChangeArrowheads="1"/>
          </p:cNvSpPr>
          <p:nvPr/>
        </p:nvSpPr>
        <p:spPr bwMode="auto">
          <a:xfrm>
            <a:off x="2971800" y="22860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23" name="Text Box 35"/>
          <p:cNvSpPr txBox="1">
            <a:spLocks noChangeArrowheads="1"/>
          </p:cNvSpPr>
          <p:nvPr/>
        </p:nvSpPr>
        <p:spPr bwMode="auto">
          <a:xfrm>
            <a:off x="3276600" y="16764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24" name="Text Box 36"/>
          <p:cNvSpPr txBox="1">
            <a:spLocks noChangeArrowheads="1"/>
          </p:cNvSpPr>
          <p:nvPr/>
        </p:nvSpPr>
        <p:spPr bwMode="auto">
          <a:xfrm rot="16200000">
            <a:off x="2417328" y="19981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25" name="Text Box 37"/>
          <p:cNvSpPr txBox="1">
            <a:spLocks noChangeArrowheads="1"/>
          </p:cNvSpPr>
          <p:nvPr/>
        </p:nvSpPr>
        <p:spPr bwMode="auto">
          <a:xfrm>
            <a:off x="3276600" y="9906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26" name="Line 3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27" name="Line 3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28" name="Text Box 40"/>
          <p:cNvSpPr txBox="1">
            <a:spLocks noChangeArrowheads="1"/>
          </p:cNvSpPr>
          <p:nvPr/>
        </p:nvSpPr>
        <p:spPr bwMode="auto">
          <a:xfrm>
            <a:off x="1219200" y="30480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29" name="Text Box 41"/>
          <p:cNvSpPr txBox="1">
            <a:spLocks noChangeArrowheads="1"/>
          </p:cNvSpPr>
          <p:nvPr/>
        </p:nvSpPr>
        <p:spPr bwMode="auto">
          <a:xfrm>
            <a:off x="914400" y="34290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30" name="Text Box 42"/>
          <p:cNvSpPr txBox="1">
            <a:spLocks noChangeArrowheads="1"/>
          </p:cNvSpPr>
          <p:nvPr/>
        </p:nvSpPr>
        <p:spPr bwMode="auto">
          <a:xfrm>
            <a:off x="914400" y="37338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31" name="Text Box 43"/>
          <p:cNvSpPr txBox="1">
            <a:spLocks noChangeArrowheads="1"/>
          </p:cNvSpPr>
          <p:nvPr/>
        </p:nvSpPr>
        <p:spPr bwMode="auto">
          <a:xfrm>
            <a:off x="914400" y="40386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32" name="Text Box 44"/>
          <p:cNvSpPr txBox="1">
            <a:spLocks noChangeArrowheads="1"/>
          </p:cNvSpPr>
          <p:nvPr/>
        </p:nvSpPr>
        <p:spPr bwMode="auto">
          <a:xfrm>
            <a:off x="1524000" y="34290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3" name="Text Box 45"/>
          <p:cNvSpPr txBox="1">
            <a:spLocks noChangeArrowheads="1"/>
          </p:cNvSpPr>
          <p:nvPr/>
        </p:nvSpPr>
        <p:spPr bwMode="auto">
          <a:xfrm>
            <a:off x="1828800" y="34290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4" name="Text Box 46"/>
          <p:cNvSpPr txBox="1">
            <a:spLocks noChangeArrowheads="1"/>
          </p:cNvSpPr>
          <p:nvPr/>
        </p:nvSpPr>
        <p:spPr bwMode="auto">
          <a:xfrm>
            <a:off x="1219200" y="4114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5" name="Text Box 47"/>
          <p:cNvSpPr txBox="1">
            <a:spLocks noChangeArrowheads="1"/>
          </p:cNvSpPr>
          <p:nvPr/>
        </p:nvSpPr>
        <p:spPr bwMode="auto">
          <a:xfrm>
            <a:off x="1447800" y="4114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6" name="Text Box 48"/>
          <p:cNvSpPr txBox="1">
            <a:spLocks noChangeArrowheads="1"/>
          </p:cNvSpPr>
          <p:nvPr/>
        </p:nvSpPr>
        <p:spPr bwMode="auto">
          <a:xfrm>
            <a:off x="1828800" y="4114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7" name="Text Box 49"/>
          <p:cNvSpPr txBox="1">
            <a:spLocks noChangeArrowheads="1"/>
          </p:cNvSpPr>
          <p:nvPr/>
        </p:nvSpPr>
        <p:spPr bwMode="auto">
          <a:xfrm>
            <a:off x="1219200" y="27432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38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39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40" name="Text Box 52"/>
          <p:cNvSpPr txBox="1">
            <a:spLocks noChangeArrowheads="1"/>
          </p:cNvSpPr>
          <p:nvPr/>
        </p:nvSpPr>
        <p:spPr bwMode="auto">
          <a:xfrm>
            <a:off x="3276600" y="30480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41" name="Text Box 53"/>
          <p:cNvSpPr txBox="1">
            <a:spLocks noChangeArrowheads="1"/>
          </p:cNvSpPr>
          <p:nvPr/>
        </p:nvSpPr>
        <p:spPr bwMode="auto">
          <a:xfrm>
            <a:off x="2971800" y="34290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42" name="Text Box 54"/>
          <p:cNvSpPr txBox="1">
            <a:spLocks noChangeArrowheads="1"/>
          </p:cNvSpPr>
          <p:nvPr/>
        </p:nvSpPr>
        <p:spPr bwMode="auto">
          <a:xfrm>
            <a:off x="2971800" y="37338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43" name="Text Box 55"/>
          <p:cNvSpPr txBox="1">
            <a:spLocks noChangeArrowheads="1"/>
          </p:cNvSpPr>
          <p:nvPr/>
        </p:nvSpPr>
        <p:spPr bwMode="auto">
          <a:xfrm>
            <a:off x="2971800" y="40386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44" name="Text Box 56"/>
          <p:cNvSpPr txBox="1">
            <a:spLocks noChangeArrowheads="1"/>
          </p:cNvSpPr>
          <p:nvPr/>
        </p:nvSpPr>
        <p:spPr bwMode="auto">
          <a:xfrm>
            <a:off x="3276600" y="34290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0  2   7</a:t>
            </a:r>
          </a:p>
        </p:txBody>
      </p:sp>
      <p:sp>
        <p:nvSpPr>
          <p:cNvPr id="626745" name="Text Box 57"/>
          <p:cNvSpPr txBox="1">
            <a:spLocks noChangeArrowheads="1"/>
          </p:cNvSpPr>
          <p:nvPr/>
        </p:nvSpPr>
        <p:spPr bwMode="auto">
          <a:xfrm rot="16200000">
            <a:off x="2417328" y="37507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46" name="Text Box 58"/>
          <p:cNvSpPr txBox="1">
            <a:spLocks noChangeArrowheads="1"/>
          </p:cNvSpPr>
          <p:nvPr/>
        </p:nvSpPr>
        <p:spPr bwMode="auto">
          <a:xfrm>
            <a:off x="3276600" y="27432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47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48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49" name="Text Box 61"/>
          <p:cNvSpPr txBox="1">
            <a:spLocks noChangeArrowheads="1"/>
          </p:cNvSpPr>
          <p:nvPr/>
        </p:nvSpPr>
        <p:spPr bwMode="auto">
          <a:xfrm>
            <a:off x="5486400" y="31242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50" name="Text Box 62"/>
          <p:cNvSpPr txBox="1">
            <a:spLocks noChangeArrowheads="1"/>
          </p:cNvSpPr>
          <p:nvPr/>
        </p:nvSpPr>
        <p:spPr bwMode="auto">
          <a:xfrm>
            <a:off x="5181600" y="35052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51" name="Text Box 63"/>
          <p:cNvSpPr txBox="1">
            <a:spLocks noChangeArrowheads="1"/>
          </p:cNvSpPr>
          <p:nvPr/>
        </p:nvSpPr>
        <p:spPr bwMode="auto">
          <a:xfrm>
            <a:off x="5181600" y="38100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52" name="Text Box 64"/>
          <p:cNvSpPr txBox="1">
            <a:spLocks noChangeArrowheads="1"/>
          </p:cNvSpPr>
          <p:nvPr/>
        </p:nvSpPr>
        <p:spPr bwMode="auto">
          <a:xfrm>
            <a:off x="5181600" y="41148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53" name="Text Box 65"/>
          <p:cNvSpPr txBox="1">
            <a:spLocks noChangeArrowheads="1"/>
          </p:cNvSpPr>
          <p:nvPr/>
        </p:nvSpPr>
        <p:spPr bwMode="auto">
          <a:xfrm>
            <a:off x="5486400" y="35052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54" name="Text Box 66"/>
          <p:cNvSpPr txBox="1">
            <a:spLocks noChangeArrowheads="1"/>
          </p:cNvSpPr>
          <p:nvPr/>
        </p:nvSpPr>
        <p:spPr bwMode="auto">
          <a:xfrm rot="16200000">
            <a:off x="4627128" y="38269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55" name="Text Box 67"/>
          <p:cNvSpPr txBox="1">
            <a:spLocks noChangeArrowheads="1"/>
          </p:cNvSpPr>
          <p:nvPr/>
        </p:nvSpPr>
        <p:spPr bwMode="auto">
          <a:xfrm>
            <a:off x="5486400" y="28194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56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57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58" name="Text Box 70"/>
          <p:cNvSpPr txBox="1">
            <a:spLocks noChangeArrowheads="1"/>
          </p:cNvSpPr>
          <p:nvPr/>
        </p:nvSpPr>
        <p:spPr bwMode="auto">
          <a:xfrm>
            <a:off x="5410200" y="48006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59" name="Text Box 71"/>
          <p:cNvSpPr txBox="1">
            <a:spLocks noChangeArrowheads="1"/>
          </p:cNvSpPr>
          <p:nvPr/>
        </p:nvSpPr>
        <p:spPr bwMode="auto">
          <a:xfrm>
            <a:off x="5105400" y="51816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60" name="Text Box 72"/>
          <p:cNvSpPr txBox="1">
            <a:spLocks noChangeArrowheads="1"/>
          </p:cNvSpPr>
          <p:nvPr/>
        </p:nvSpPr>
        <p:spPr bwMode="auto">
          <a:xfrm>
            <a:off x="5105400" y="54864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61" name="Text Box 73"/>
          <p:cNvSpPr txBox="1">
            <a:spLocks noChangeArrowheads="1"/>
          </p:cNvSpPr>
          <p:nvPr/>
        </p:nvSpPr>
        <p:spPr bwMode="auto">
          <a:xfrm>
            <a:off x="5105400" y="57912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62" name="Text Box 74"/>
          <p:cNvSpPr txBox="1">
            <a:spLocks noChangeArrowheads="1"/>
          </p:cNvSpPr>
          <p:nvPr/>
        </p:nvSpPr>
        <p:spPr bwMode="auto">
          <a:xfrm>
            <a:off x="5410200" y="51816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63" name="Text Box 75"/>
          <p:cNvSpPr txBox="1">
            <a:spLocks noChangeArrowheads="1"/>
          </p:cNvSpPr>
          <p:nvPr/>
        </p:nvSpPr>
        <p:spPr bwMode="auto">
          <a:xfrm rot="16200000">
            <a:off x="4550928" y="55033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64" name="Text Box 76"/>
          <p:cNvSpPr txBox="1">
            <a:spLocks noChangeArrowheads="1"/>
          </p:cNvSpPr>
          <p:nvPr/>
        </p:nvSpPr>
        <p:spPr bwMode="auto">
          <a:xfrm>
            <a:off x="5410200" y="44958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65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66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67" name="Text Box 79"/>
          <p:cNvSpPr txBox="1">
            <a:spLocks noChangeArrowheads="1"/>
          </p:cNvSpPr>
          <p:nvPr/>
        </p:nvSpPr>
        <p:spPr bwMode="auto">
          <a:xfrm>
            <a:off x="3276600" y="48006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68" name="Text Box 80"/>
          <p:cNvSpPr txBox="1">
            <a:spLocks noChangeArrowheads="1"/>
          </p:cNvSpPr>
          <p:nvPr/>
        </p:nvSpPr>
        <p:spPr bwMode="auto">
          <a:xfrm>
            <a:off x="2971800" y="51816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69" name="Text Box 81"/>
          <p:cNvSpPr txBox="1">
            <a:spLocks noChangeArrowheads="1"/>
          </p:cNvSpPr>
          <p:nvPr/>
        </p:nvSpPr>
        <p:spPr bwMode="auto">
          <a:xfrm>
            <a:off x="2971800" y="54864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70" name="Text Box 82"/>
          <p:cNvSpPr txBox="1">
            <a:spLocks noChangeArrowheads="1"/>
          </p:cNvSpPr>
          <p:nvPr/>
        </p:nvSpPr>
        <p:spPr bwMode="auto">
          <a:xfrm>
            <a:off x="2971800" y="57912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71" name="Text Box 83"/>
          <p:cNvSpPr txBox="1">
            <a:spLocks noChangeArrowheads="1"/>
          </p:cNvSpPr>
          <p:nvPr/>
        </p:nvSpPr>
        <p:spPr bwMode="auto">
          <a:xfrm>
            <a:off x="3276600" y="51816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0  2   7</a:t>
            </a:r>
          </a:p>
        </p:txBody>
      </p:sp>
      <p:sp>
        <p:nvSpPr>
          <p:cNvPr id="626772" name="Text Box 84"/>
          <p:cNvSpPr txBox="1">
            <a:spLocks noChangeArrowheads="1"/>
          </p:cNvSpPr>
          <p:nvPr/>
        </p:nvSpPr>
        <p:spPr bwMode="auto">
          <a:xfrm rot="16200000">
            <a:off x="2417328" y="55033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73" name="Text Box 85"/>
          <p:cNvSpPr txBox="1">
            <a:spLocks noChangeArrowheads="1"/>
          </p:cNvSpPr>
          <p:nvPr/>
        </p:nvSpPr>
        <p:spPr bwMode="auto">
          <a:xfrm>
            <a:off x="3276600" y="44958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74" name="Line 86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75" name="Line 87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76" name="Text Box 88"/>
          <p:cNvSpPr txBox="1">
            <a:spLocks noChangeArrowheads="1"/>
          </p:cNvSpPr>
          <p:nvPr/>
        </p:nvSpPr>
        <p:spPr bwMode="auto">
          <a:xfrm>
            <a:off x="1219200" y="48768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77" name="Text Box 89"/>
          <p:cNvSpPr txBox="1">
            <a:spLocks noChangeArrowheads="1"/>
          </p:cNvSpPr>
          <p:nvPr/>
        </p:nvSpPr>
        <p:spPr bwMode="auto">
          <a:xfrm>
            <a:off x="914400" y="52578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78" name="Text Box 90"/>
          <p:cNvSpPr txBox="1">
            <a:spLocks noChangeArrowheads="1"/>
          </p:cNvSpPr>
          <p:nvPr/>
        </p:nvSpPr>
        <p:spPr bwMode="auto">
          <a:xfrm>
            <a:off x="914400" y="55626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79" name="Text Box 91"/>
          <p:cNvSpPr txBox="1">
            <a:spLocks noChangeArrowheads="1"/>
          </p:cNvSpPr>
          <p:nvPr/>
        </p:nvSpPr>
        <p:spPr bwMode="auto">
          <a:xfrm>
            <a:off x="914400" y="58674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80" name="Text Box 92"/>
          <p:cNvSpPr txBox="1">
            <a:spLocks noChangeArrowheads="1"/>
          </p:cNvSpPr>
          <p:nvPr/>
        </p:nvSpPr>
        <p:spPr bwMode="auto">
          <a:xfrm>
            <a:off x="1219200" y="56388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81" name="Text Box 93"/>
          <p:cNvSpPr txBox="1">
            <a:spLocks noChangeArrowheads="1"/>
          </p:cNvSpPr>
          <p:nvPr/>
        </p:nvSpPr>
        <p:spPr bwMode="auto">
          <a:xfrm>
            <a:off x="1447800" y="5638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∞</a:t>
            </a:r>
          </a:p>
        </p:txBody>
      </p:sp>
      <p:sp>
        <p:nvSpPr>
          <p:cNvPr id="626782" name="Text Box 94"/>
          <p:cNvSpPr txBox="1">
            <a:spLocks noChangeArrowheads="1"/>
          </p:cNvSpPr>
          <p:nvPr/>
        </p:nvSpPr>
        <p:spPr bwMode="auto">
          <a:xfrm>
            <a:off x="1828800" y="5638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83" name="Text Box 95"/>
          <p:cNvSpPr txBox="1">
            <a:spLocks noChangeArrowheads="1"/>
          </p:cNvSpPr>
          <p:nvPr/>
        </p:nvSpPr>
        <p:spPr bwMode="auto">
          <a:xfrm>
            <a:off x="1219200" y="5943600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</a:t>
            </a:r>
          </a:p>
        </p:txBody>
      </p:sp>
      <p:sp>
        <p:nvSpPr>
          <p:cNvPr id="626784" name="Text Box 96"/>
          <p:cNvSpPr txBox="1">
            <a:spLocks noChangeArrowheads="1"/>
          </p:cNvSpPr>
          <p:nvPr/>
        </p:nvSpPr>
        <p:spPr bwMode="auto">
          <a:xfrm>
            <a:off x="1447800" y="59436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626785" name="Text Box 97"/>
          <p:cNvSpPr txBox="1">
            <a:spLocks noChangeArrowheads="1"/>
          </p:cNvSpPr>
          <p:nvPr/>
        </p:nvSpPr>
        <p:spPr bwMode="auto">
          <a:xfrm>
            <a:off x="1828800" y="5943600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626786" name="Text Box 98"/>
          <p:cNvSpPr txBox="1">
            <a:spLocks noChangeArrowheads="1"/>
          </p:cNvSpPr>
          <p:nvPr/>
        </p:nvSpPr>
        <p:spPr bwMode="auto">
          <a:xfrm>
            <a:off x="1219200" y="45720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87" name="Text Box 99"/>
          <p:cNvSpPr txBox="1">
            <a:spLocks noChangeArrowheads="1"/>
          </p:cNvSpPr>
          <p:nvPr/>
        </p:nvSpPr>
        <p:spPr bwMode="auto">
          <a:xfrm>
            <a:off x="1219200" y="3505200"/>
            <a:ext cx="984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∞</a:t>
            </a:r>
          </a:p>
          <a:p>
            <a:r>
              <a:rPr lang="en-US" sz="1800" dirty="0"/>
              <a:t>2   0   1</a:t>
            </a:r>
          </a:p>
        </p:txBody>
      </p:sp>
      <p:sp>
        <p:nvSpPr>
          <p:cNvPr id="626788" name="Text Box 100"/>
          <p:cNvSpPr txBox="1">
            <a:spLocks noChangeArrowheads="1"/>
          </p:cNvSpPr>
          <p:nvPr/>
        </p:nvSpPr>
        <p:spPr bwMode="auto">
          <a:xfrm>
            <a:off x="1219200" y="52578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∞ ∞  ∞</a:t>
            </a:r>
          </a:p>
        </p:txBody>
      </p:sp>
      <p:sp>
        <p:nvSpPr>
          <p:cNvPr id="626789" name="Text Box 101"/>
          <p:cNvSpPr txBox="1">
            <a:spLocks noChangeArrowheads="1"/>
          </p:cNvSpPr>
          <p:nvPr/>
        </p:nvSpPr>
        <p:spPr bwMode="auto">
          <a:xfrm>
            <a:off x="3260725" y="2022475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2   0   1</a:t>
            </a:r>
          </a:p>
        </p:txBody>
      </p:sp>
      <p:sp>
        <p:nvSpPr>
          <p:cNvPr id="626790" name="Text Box 102"/>
          <p:cNvSpPr txBox="1">
            <a:spLocks noChangeArrowheads="1"/>
          </p:cNvSpPr>
          <p:nvPr/>
        </p:nvSpPr>
        <p:spPr bwMode="auto">
          <a:xfrm>
            <a:off x="3260725" y="2327275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7   1   0</a:t>
            </a:r>
          </a:p>
        </p:txBody>
      </p:sp>
      <p:sp>
        <p:nvSpPr>
          <p:cNvPr id="626791" name="Text Box 103"/>
          <p:cNvSpPr txBox="1">
            <a:spLocks noChangeArrowheads="1"/>
          </p:cNvSpPr>
          <p:nvPr/>
        </p:nvSpPr>
        <p:spPr bwMode="auto">
          <a:xfrm>
            <a:off x="3276600" y="38100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792" name="Text Box 104"/>
          <p:cNvSpPr txBox="1">
            <a:spLocks noChangeArrowheads="1"/>
          </p:cNvSpPr>
          <p:nvPr/>
        </p:nvSpPr>
        <p:spPr bwMode="auto">
          <a:xfrm>
            <a:off x="3276600" y="4114800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7   1   0</a:t>
            </a:r>
          </a:p>
        </p:txBody>
      </p:sp>
      <p:sp>
        <p:nvSpPr>
          <p:cNvPr id="626793" name="Text Box 105"/>
          <p:cNvSpPr txBox="1">
            <a:spLocks noChangeArrowheads="1"/>
          </p:cNvSpPr>
          <p:nvPr/>
        </p:nvSpPr>
        <p:spPr bwMode="auto">
          <a:xfrm>
            <a:off x="3276600" y="55626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794" name="Text Box 106"/>
          <p:cNvSpPr txBox="1">
            <a:spLocks noChangeArrowheads="1"/>
          </p:cNvSpPr>
          <p:nvPr/>
        </p:nvSpPr>
        <p:spPr bwMode="auto">
          <a:xfrm>
            <a:off x="3276600" y="5867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795" name="Text Box 107"/>
          <p:cNvSpPr txBox="1">
            <a:spLocks noChangeArrowheads="1"/>
          </p:cNvSpPr>
          <p:nvPr/>
        </p:nvSpPr>
        <p:spPr bwMode="auto">
          <a:xfrm>
            <a:off x="5486400" y="2133600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2   0   1</a:t>
            </a:r>
          </a:p>
        </p:txBody>
      </p:sp>
      <p:sp>
        <p:nvSpPr>
          <p:cNvPr id="626796" name="Text Box 108"/>
          <p:cNvSpPr txBox="1">
            <a:spLocks noChangeArrowheads="1"/>
          </p:cNvSpPr>
          <p:nvPr/>
        </p:nvSpPr>
        <p:spPr bwMode="auto">
          <a:xfrm>
            <a:off x="5486400" y="2438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797" name="Text Box 109"/>
          <p:cNvSpPr txBox="1">
            <a:spLocks noChangeArrowheads="1"/>
          </p:cNvSpPr>
          <p:nvPr/>
        </p:nvSpPr>
        <p:spPr bwMode="auto">
          <a:xfrm>
            <a:off x="5486400" y="38862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798" name="Text Box 110"/>
          <p:cNvSpPr txBox="1">
            <a:spLocks noChangeArrowheads="1"/>
          </p:cNvSpPr>
          <p:nvPr/>
        </p:nvSpPr>
        <p:spPr bwMode="auto">
          <a:xfrm>
            <a:off x="5410200" y="5867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799" name="Text Box 111"/>
          <p:cNvSpPr txBox="1">
            <a:spLocks noChangeArrowheads="1"/>
          </p:cNvSpPr>
          <p:nvPr/>
        </p:nvSpPr>
        <p:spPr bwMode="auto">
          <a:xfrm>
            <a:off x="5410200" y="5486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800" name="Text Box 112"/>
          <p:cNvSpPr txBox="1">
            <a:spLocks noChangeArrowheads="1"/>
          </p:cNvSpPr>
          <p:nvPr/>
        </p:nvSpPr>
        <p:spPr bwMode="auto">
          <a:xfrm>
            <a:off x="5486400" y="41148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801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2" name="Line 114"/>
          <p:cNvSpPr>
            <a:spLocks noChangeShapeType="1"/>
          </p:cNvSpPr>
          <p:nvPr/>
        </p:nvSpPr>
        <p:spPr bwMode="auto">
          <a:xfrm>
            <a:off x="2133600" y="2057400"/>
            <a:ext cx="866764" cy="322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3" name="Line 115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4" name="Line 116"/>
          <p:cNvSpPr>
            <a:spLocks noChangeShapeType="1"/>
          </p:cNvSpPr>
          <p:nvPr/>
        </p:nvSpPr>
        <p:spPr bwMode="auto">
          <a:xfrm>
            <a:off x="2133600" y="4114800"/>
            <a:ext cx="866764" cy="14573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5" name="Line 117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6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7" name="Line 119"/>
          <p:cNvSpPr>
            <a:spLocks noChangeShapeType="1"/>
          </p:cNvSpPr>
          <p:nvPr/>
        </p:nvSpPr>
        <p:spPr bwMode="auto">
          <a:xfrm>
            <a:off x="4267200" y="1981200"/>
            <a:ext cx="947742" cy="1662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8" name="Line 120"/>
          <p:cNvSpPr>
            <a:spLocks noChangeShapeType="1"/>
          </p:cNvSpPr>
          <p:nvPr/>
        </p:nvSpPr>
        <p:spPr bwMode="auto">
          <a:xfrm>
            <a:off x="4357686" y="2428868"/>
            <a:ext cx="857256" cy="28575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9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10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11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12" name="Text Box 124"/>
          <p:cNvSpPr txBox="1">
            <a:spLocks noChangeArrowheads="1"/>
          </p:cNvSpPr>
          <p:nvPr/>
        </p:nvSpPr>
        <p:spPr bwMode="auto">
          <a:xfrm>
            <a:off x="6069013" y="61420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time</a:t>
            </a:r>
          </a:p>
        </p:txBody>
      </p: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6632575" y="2911475"/>
            <a:ext cx="2184400" cy="1222375"/>
            <a:chOff x="2352" y="0"/>
            <a:chExt cx="1376" cy="770"/>
          </a:xfrm>
        </p:grpSpPr>
        <p:sp>
          <p:nvSpPr>
            <p:cNvPr id="626814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grpSp>
          <p:nvGrpSpPr>
            <p:cNvPr id="4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96"/>
              <a:chOff x="-17" y="1286"/>
              <a:chExt cx="1161" cy="696"/>
            </a:xfrm>
          </p:grpSpPr>
          <p:sp>
            <p:nvSpPr>
              <p:cNvPr id="626816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222" y="0"/>
                  </a:cxn>
                </a:cxnLst>
                <a:rect l="0" t="0" r="r" b="b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17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18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19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20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626821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22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" y="189"/>
                  </a:cxn>
                </a:cxnLst>
                <a:rect l="0" t="0" r="r" b="b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23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/>
                <a:ahLst/>
                <a:cxnLst>
                  <a:cxn ang="0">
                    <a:pos x="540" y="3"/>
                  </a:cxn>
                  <a:cxn ang="0">
                    <a:pos x="0" y="0"/>
                  </a:cxn>
                </a:cxnLst>
                <a:rect l="0" t="0" r="r" b="b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grpSp>
            <p:nvGrpSpPr>
              <p:cNvPr id="5" name="Group 136"/>
              <p:cNvGrpSpPr>
                <a:grpSpLocks/>
              </p:cNvGrpSpPr>
              <p:nvPr/>
            </p:nvGrpSpPr>
            <p:grpSpPr bwMode="auto">
              <a:xfrm>
                <a:off x="32" y="1598"/>
                <a:ext cx="210" cy="250"/>
                <a:chOff x="2952" y="2429"/>
                <a:chExt cx="211" cy="250"/>
              </a:xfrm>
            </p:grpSpPr>
            <p:sp>
              <p:nvSpPr>
                <p:cNvPr id="626825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26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52" y="2429"/>
                  <a:ext cx="21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x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52"/>
                <a:chOff x="1740" y="2276"/>
                <a:chExt cx="316" cy="252"/>
              </a:xfrm>
            </p:grpSpPr>
            <p:sp>
              <p:nvSpPr>
                <p:cNvPr id="626828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29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30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3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626832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grpSp>
              <p:nvGrpSpPr>
                <p:cNvPr id="7" name="Group 145"/>
                <p:cNvGrpSpPr>
                  <a:grpSpLocks/>
                </p:cNvGrpSpPr>
                <p:nvPr/>
              </p:nvGrpSpPr>
              <p:grpSpPr bwMode="auto">
                <a:xfrm>
                  <a:off x="1791" y="2276"/>
                  <a:ext cx="203" cy="252"/>
                  <a:chOff x="2948" y="2399"/>
                  <a:chExt cx="204" cy="252"/>
                </a:xfrm>
              </p:grpSpPr>
              <p:sp>
                <p:nvSpPr>
                  <p:cNvPr id="626834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626835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8" y="2399"/>
                    <a:ext cx="204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/>
                      <a:t>z</a:t>
                    </a:r>
                  </a:p>
                </p:txBody>
              </p:sp>
            </p:grpSp>
          </p:grpSp>
          <p:sp>
            <p:nvSpPr>
              <p:cNvPr id="626836" name="Text Box 148"/>
              <p:cNvSpPr txBox="1">
                <a:spLocks noChangeArrowheads="1"/>
              </p:cNvSpPr>
              <p:nvPr/>
            </p:nvSpPr>
            <p:spPr bwMode="auto">
              <a:xfrm>
                <a:off x="731" y="1400"/>
                <a:ext cx="18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1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626837" name="Text Box 149"/>
              <p:cNvSpPr txBox="1">
                <a:spLocks noChangeArrowheads="1"/>
              </p:cNvSpPr>
              <p:nvPr/>
            </p:nvSpPr>
            <p:spPr bwMode="auto">
              <a:xfrm>
                <a:off x="192" y="1397"/>
                <a:ext cx="21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2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626838" name="Text Box 150"/>
              <p:cNvSpPr txBox="1">
                <a:spLocks noChangeArrowheads="1"/>
              </p:cNvSpPr>
              <p:nvPr/>
            </p:nvSpPr>
            <p:spPr bwMode="auto">
              <a:xfrm>
                <a:off x="477" y="1730"/>
                <a:ext cx="21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7</a:t>
                </a:r>
                <a:endParaRPr lang="en-US" sz="2000">
                  <a:latin typeface="Times New Roman" pitchFamily="18" charset="0"/>
                </a:endParaRPr>
              </a:p>
            </p:txBody>
          </p:sp>
          <p:grpSp>
            <p:nvGrpSpPr>
              <p:cNvPr id="8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50"/>
                <a:chOff x="1740" y="2306"/>
                <a:chExt cx="316" cy="250"/>
              </a:xfrm>
            </p:grpSpPr>
            <p:sp>
              <p:nvSpPr>
                <p:cNvPr id="626840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41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42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43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626844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grpSp>
              <p:nvGrpSpPr>
                <p:cNvPr id="9" name="Group 157"/>
                <p:cNvGrpSpPr>
                  <a:grpSpLocks/>
                </p:cNvGrpSpPr>
                <p:nvPr/>
              </p:nvGrpSpPr>
              <p:grpSpPr bwMode="auto">
                <a:xfrm>
                  <a:off x="1802" y="2306"/>
                  <a:ext cx="199" cy="250"/>
                  <a:chOff x="2957" y="2429"/>
                  <a:chExt cx="201" cy="250"/>
                </a:xfrm>
              </p:grpSpPr>
              <p:sp>
                <p:nvSpPr>
                  <p:cNvPr id="626846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626847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7" y="2429"/>
                    <a:ext cx="201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/>
                      <a:t>y</a:t>
                    </a:r>
                    <a:endParaRPr lang="en-US" sz="20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626848" name="Text Box 160"/>
          <p:cNvSpPr txBox="1">
            <a:spLocks noChangeArrowheads="1"/>
          </p:cNvSpPr>
          <p:nvPr/>
        </p:nvSpPr>
        <p:spPr bwMode="auto">
          <a:xfrm>
            <a:off x="0" y="642918"/>
            <a:ext cx="15937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 dirty="0">
                <a:solidFill>
                  <a:schemeClr val="bg1"/>
                </a:solidFill>
              </a:rPr>
              <a:t>node x table</a:t>
            </a:r>
          </a:p>
        </p:txBody>
      </p:sp>
      <p:sp>
        <p:nvSpPr>
          <p:cNvPr id="626849" name="Text Box 161"/>
          <p:cNvSpPr txBox="1">
            <a:spLocks noChangeArrowheads="1"/>
          </p:cNvSpPr>
          <p:nvPr/>
        </p:nvSpPr>
        <p:spPr bwMode="auto">
          <a:xfrm>
            <a:off x="0" y="2590800"/>
            <a:ext cx="1585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y table</a:t>
            </a:r>
          </a:p>
        </p:txBody>
      </p:sp>
      <p:sp>
        <p:nvSpPr>
          <p:cNvPr id="626850" name="Text Box 162"/>
          <p:cNvSpPr txBox="1">
            <a:spLocks noChangeArrowheads="1"/>
          </p:cNvSpPr>
          <p:nvPr/>
        </p:nvSpPr>
        <p:spPr bwMode="auto">
          <a:xfrm>
            <a:off x="0" y="4343400"/>
            <a:ext cx="1580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z table</a:t>
            </a:r>
          </a:p>
        </p:txBody>
      </p:sp>
      <p:sp>
        <p:nvSpPr>
          <p:cNvPr id="626851" name="Oval 163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2" name="Oval 164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3" name="Oval 165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4" name="Oval 166"/>
          <p:cNvSpPr>
            <a:spLocks noChangeArrowheads="1"/>
          </p:cNvSpPr>
          <p:nvPr/>
        </p:nvSpPr>
        <p:spPr bwMode="auto">
          <a:xfrm>
            <a:off x="32766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5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6" name="Rectangle 168"/>
          <p:cNvSpPr>
            <a:spLocks noChangeArrowheads="1"/>
          </p:cNvSpPr>
          <p:nvPr/>
        </p:nvSpPr>
        <p:spPr bwMode="auto">
          <a:xfrm>
            <a:off x="1428728" y="139463"/>
            <a:ext cx="451918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D</a:t>
            </a:r>
            <a:r>
              <a:rPr lang="fr-FR" sz="1800" baseline="-25000" dirty="0" err="1">
                <a:solidFill>
                  <a:schemeClr val="bg1"/>
                </a:solidFill>
                <a:cs typeface="Times New Roman" pitchFamily="18" charset="0"/>
              </a:rPr>
              <a:t>x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 = min{c(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(y), 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(y)} </a:t>
            </a:r>
            <a:br>
              <a:rPr lang="fr-FR" sz="18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626857" name="Line 169"/>
          <p:cNvSpPr>
            <a:spLocks noChangeShapeType="1"/>
          </p:cNvSpPr>
          <p:nvPr/>
        </p:nvSpPr>
        <p:spPr bwMode="auto">
          <a:xfrm flipH="1">
            <a:off x="3760788" y="857232"/>
            <a:ext cx="311146" cy="9191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58" name="Rectangle 170"/>
          <p:cNvSpPr>
            <a:spLocks noChangeArrowheads="1"/>
          </p:cNvSpPr>
          <p:nvPr/>
        </p:nvSpPr>
        <p:spPr bwMode="auto">
          <a:xfrm>
            <a:off x="6000761" y="71414"/>
            <a:ext cx="31432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fr-FR" sz="1800" dirty="0" err="1">
                <a:solidFill>
                  <a:schemeClr val="bg1"/>
                </a:solidFill>
              </a:rPr>
              <a:t>D</a:t>
            </a:r>
            <a:r>
              <a:rPr lang="fr-FR" sz="1800" baseline="-25000" dirty="0" err="1">
                <a:solidFill>
                  <a:schemeClr val="bg1"/>
                </a:solidFill>
              </a:rPr>
              <a:t>x</a:t>
            </a:r>
            <a:r>
              <a:rPr lang="fr-FR" sz="1800" dirty="0">
                <a:solidFill>
                  <a:schemeClr val="bg1"/>
                </a:solidFill>
              </a:rPr>
              <a:t>(z</a:t>
            </a:r>
            <a:r>
              <a:rPr lang="fr-FR" sz="1800" dirty="0" smtClean="0">
                <a:solidFill>
                  <a:schemeClr val="bg1"/>
                </a:solidFill>
              </a:rPr>
              <a:t>) = </a:t>
            </a:r>
            <a:r>
              <a:rPr lang="fr-FR" sz="1800" dirty="0">
                <a:solidFill>
                  <a:schemeClr val="bg1"/>
                </a:solidFill>
              </a:rPr>
              <a:t>min{c(</a:t>
            </a:r>
            <a:r>
              <a:rPr lang="fr-FR" sz="1800" dirty="0" err="1">
                <a:solidFill>
                  <a:schemeClr val="bg1"/>
                </a:solidFill>
              </a:rPr>
              <a:t>x,y</a:t>
            </a:r>
            <a:r>
              <a:rPr lang="fr-FR" sz="1800" dirty="0" smtClean="0">
                <a:solidFill>
                  <a:schemeClr val="bg1"/>
                </a:solidFill>
              </a:rPr>
              <a:t>)  + </a:t>
            </a: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      D</a:t>
            </a:r>
            <a:r>
              <a:rPr lang="fr-FR" sz="1800" baseline="-25000" dirty="0">
                <a:solidFill>
                  <a:schemeClr val="bg1"/>
                </a:solidFill>
              </a:rPr>
              <a:t>y</a:t>
            </a:r>
            <a:r>
              <a:rPr lang="fr-FR" sz="1800" dirty="0">
                <a:solidFill>
                  <a:schemeClr val="bg1"/>
                </a:solidFill>
              </a:rPr>
              <a:t>(z), c(</a:t>
            </a:r>
            <a:r>
              <a:rPr lang="fr-FR" sz="1800" dirty="0" err="1">
                <a:solidFill>
                  <a:schemeClr val="bg1"/>
                </a:solidFill>
              </a:rPr>
              <a:t>x,z</a:t>
            </a:r>
            <a:r>
              <a:rPr lang="fr-FR" sz="1800" dirty="0">
                <a:solidFill>
                  <a:schemeClr val="bg1"/>
                </a:solidFill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</a:rPr>
              <a:t>z</a:t>
            </a:r>
            <a:r>
              <a:rPr lang="fr-FR" sz="1800" dirty="0">
                <a:solidFill>
                  <a:schemeClr val="bg1"/>
                </a:solidFill>
              </a:rPr>
              <a:t>(z)} 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</a:rPr>
              <a:t>= min{2+1 , 7+0} = </a:t>
            </a:r>
            <a:r>
              <a:rPr lang="fr-FR" sz="1800" dirty="0" smtClean="0">
                <a:solidFill>
                  <a:schemeClr val="bg1"/>
                </a:solidFill>
              </a:rPr>
              <a:t>3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626859" name="Line 171"/>
          <p:cNvSpPr>
            <a:spLocks noChangeShapeType="1"/>
          </p:cNvSpPr>
          <p:nvPr/>
        </p:nvSpPr>
        <p:spPr bwMode="auto">
          <a:xfrm flipH="1">
            <a:off x="4143372" y="428604"/>
            <a:ext cx="1892310" cy="13573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48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rgbClr val="800000"/>
                </a:solidFill>
              </a:rPr>
              <a:t>Link cost changes:</a:t>
            </a:r>
            <a:endParaRPr lang="en-US" sz="2000" dirty="0">
              <a:solidFill>
                <a:srgbClr val="8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node detects local link cost </a:t>
            </a:r>
            <a:r>
              <a:rPr lang="en-US" sz="2000" dirty="0" smtClean="0"/>
              <a:t>change. </a:t>
            </a: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updates routing info, recalculates </a:t>
            </a:r>
            <a:br>
              <a:rPr lang="en-US" sz="2000" dirty="0"/>
            </a:br>
            <a:r>
              <a:rPr lang="en-US" sz="2000" dirty="0"/>
              <a:t>distance </a:t>
            </a:r>
            <a:r>
              <a:rPr lang="en-US" sz="2000" dirty="0" smtClean="0"/>
              <a:t>vector.</a:t>
            </a: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if DV changes, </a:t>
            </a:r>
            <a:r>
              <a:rPr lang="en-US" sz="2000" dirty="0" smtClean="0"/>
              <a:t>it notifies </a:t>
            </a:r>
            <a:r>
              <a:rPr lang="en-US" sz="2000" dirty="0"/>
              <a:t>neighbors </a:t>
            </a:r>
            <a:r>
              <a:rPr lang="en-US" sz="2000" dirty="0" smtClean="0"/>
              <a:t>.</a:t>
            </a:r>
            <a:endParaRPr lang="en-US" sz="2400" dirty="0"/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1500166" y="3286124"/>
            <a:ext cx="68580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At time </a:t>
            </a:r>
            <a:r>
              <a:rPr lang="en-US" sz="2000" i="1" dirty="0"/>
              <a:t>t</a:t>
            </a:r>
            <a:r>
              <a:rPr lang="en-US" sz="2000" i="1" baseline="-25000" dirty="0"/>
              <a:t>0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dirty="0"/>
              <a:t> detects the link-cost change, updates its </a:t>
            </a:r>
            <a:r>
              <a:rPr lang="en-US" sz="2000" dirty="0" smtClean="0"/>
              <a:t>DV, and </a:t>
            </a:r>
            <a:r>
              <a:rPr lang="en-US" sz="2000" dirty="0"/>
              <a:t>informs its neighbors.</a:t>
            </a:r>
          </a:p>
          <a:p>
            <a:pPr algn="l">
              <a:tabLst>
                <a:tab pos="228600" algn="l"/>
                <a:tab pos="457200" algn="l"/>
              </a:tabLst>
            </a:pPr>
            <a:endParaRPr lang="en-US" sz="2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007" y="3805251"/>
            <a:ext cx="11849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“good</a:t>
            </a:r>
          </a:p>
          <a:p>
            <a:r>
              <a:rPr lang="en-US" sz="2400" dirty="0">
                <a:solidFill>
                  <a:srgbClr val="800000"/>
                </a:solidFill>
              </a:rPr>
              <a:t>news </a:t>
            </a:r>
          </a:p>
          <a:p>
            <a:r>
              <a:rPr lang="en-US" sz="2400" dirty="0">
                <a:solidFill>
                  <a:srgbClr val="800000"/>
                </a:solidFill>
              </a:rPr>
              <a:t>travels</a:t>
            </a:r>
          </a:p>
          <a:p>
            <a:r>
              <a:rPr lang="en-US" sz="2400" dirty="0">
                <a:solidFill>
                  <a:srgbClr val="800000"/>
                </a:solidFill>
              </a:rPr>
              <a:t>fast”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1500166" y="4115707"/>
            <a:ext cx="76438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At time </a:t>
            </a:r>
            <a:r>
              <a:rPr lang="en-US" sz="2000" i="1" dirty="0"/>
              <a:t>t</a:t>
            </a:r>
            <a:r>
              <a:rPr lang="en-US" sz="2000" i="1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z</a:t>
            </a:r>
            <a:r>
              <a:rPr lang="en-US" sz="2000" dirty="0"/>
              <a:t> receives the update from </a:t>
            </a:r>
            <a:r>
              <a:rPr lang="en-US" sz="2000" i="1" dirty="0"/>
              <a:t>y</a:t>
            </a:r>
            <a:r>
              <a:rPr lang="en-US" sz="2000" dirty="0"/>
              <a:t> and updates its table. </a:t>
            </a:r>
          </a:p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It computes a new least cost to </a:t>
            </a:r>
            <a:r>
              <a:rPr lang="en-US" sz="2000" i="1" dirty="0"/>
              <a:t>x</a:t>
            </a:r>
            <a:r>
              <a:rPr lang="en-US" sz="2000" dirty="0"/>
              <a:t>  and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dirty="0"/>
          </a:p>
        </p:txBody>
      </p: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1498502" y="5258715"/>
            <a:ext cx="77169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At time </a:t>
            </a:r>
            <a:r>
              <a:rPr lang="en-US" sz="2000" i="1" dirty="0"/>
              <a:t>t</a:t>
            </a:r>
            <a:r>
              <a:rPr lang="en-US" sz="2000" i="1" baseline="-25000" dirty="0"/>
              <a:t>2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dirty="0"/>
              <a:t> receives </a:t>
            </a:r>
            <a:r>
              <a:rPr lang="en-US" sz="2000" i="1" dirty="0" err="1"/>
              <a:t>z</a:t>
            </a:r>
            <a:r>
              <a:rPr lang="en-US" sz="2000" dirty="0" err="1"/>
              <a:t>’s</a:t>
            </a:r>
            <a:r>
              <a:rPr lang="en-US" sz="2000" dirty="0"/>
              <a:t> update and updates its distance table. </a:t>
            </a:r>
          </a:p>
          <a:p>
            <a:pPr algn="l">
              <a:tabLst>
                <a:tab pos="228600" algn="l"/>
                <a:tab pos="457200" algn="l"/>
              </a:tabLst>
            </a:pPr>
            <a:r>
              <a:rPr lang="en-US" sz="2000" i="1" dirty="0" err="1"/>
              <a:t>y</a:t>
            </a:r>
            <a:r>
              <a:rPr lang="en-US" sz="2000" dirty="0" err="1"/>
              <a:t>’s</a:t>
            </a:r>
            <a:r>
              <a:rPr lang="en-US" sz="2000" dirty="0"/>
              <a:t> least costs do not change and hence </a:t>
            </a:r>
            <a:r>
              <a:rPr lang="en-US" sz="2000" i="1" dirty="0"/>
              <a:t>y</a:t>
            </a:r>
            <a:r>
              <a:rPr lang="en-US" sz="2000" dirty="0"/>
              <a:t>  does </a:t>
            </a:r>
            <a:r>
              <a:rPr lang="en-US" sz="2000" i="1" dirty="0"/>
              <a:t>not</a:t>
            </a:r>
            <a:r>
              <a:rPr lang="en-US" sz="2000" dirty="0"/>
              <a:t> send any </a:t>
            </a:r>
          </a:p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message to </a:t>
            </a:r>
            <a:r>
              <a:rPr lang="en-US" sz="2000" i="1" dirty="0"/>
              <a:t>z</a:t>
            </a:r>
            <a:r>
              <a:rPr lang="en-US" sz="2000" dirty="0"/>
              <a:t>. </a:t>
            </a:r>
          </a:p>
          <a:p>
            <a:pPr algn="l">
              <a:tabLst>
                <a:tab pos="228600" algn="l"/>
                <a:tab pos="457200" algn="l"/>
              </a:tabLst>
            </a:pPr>
            <a:endParaRPr lang="en-US" dirty="0"/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22" y="0"/>
                </a:cxn>
              </a:cxnLst>
              <a:rect l="0" t="0" r="r" b="b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189"/>
                </a:cxn>
              </a:cxnLst>
              <a:rect l="0" t="0" r="r" b="b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/>
              <a:ahLst/>
              <a:cxnLst>
                <a:cxn ang="0">
                  <a:pos x="540" y="3"/>
                </a:cxn>
                <a:cxn ang="0">
                  <a:pos x="0" y="0"/>
                </a:cxn>
              </a:cxnLst>
              <a:rect l="0" t="0" r="r" b="b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45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43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z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6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29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3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35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y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Distance Vector: </a:t>
            </a:r>
            <a:r>
              <a:rPr lang="en-US" sz="3600" dirty="0" smtClean="0"/>
              <a:t>Link Cost Changes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8595" y="1142984"/>
            <a:ext cx="5473731" cy="516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rgbClr val="800000"/>
                </a:solidFill>
              </a:rPr>
              <a:t>Link cost changes:</a:t>
            </a:r>
            <a:endParaRPr lang="en-US" sz="2000" dirty="0">
              <a:solidFill>
                <a:srgbClr val="8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good news travels fast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bad news travels slow - “count </a:t>
            </a:r>
            <a:r>
              <a:rPr lang="en-US" sz="2000" dirty="0" smtClean="0"/>
              <a:t>to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dirty="0"/>
              <a:t> </a:t>
            </a:r>
            <a:r>
              <a:rPr lang="en-US" sz="2000" dirty="0" smtClean="0"/>
              <a:t>   infinity</a:t>
            </a:r>
            <a:r>
              <a:rPr lang="en-US" sz="2000" dirty="0"/>
              <a:t>” problem!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44 iterations before </a:t>
            </a:r>
            <a:r>
              <a:rPr lang="en-US" sz="2000" dirty="0" smtClean="0"/>
              <a:t>algorithm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dirty="0"/>
              <a:t> </a:t>
            </a:r>
            <a:r>
              <a:rPr lang="en-US" sz="2000" dirty="0" smtClean="0"/>
              <a:t>   stabilizes</a:t>
            </a:r>
            <a:r>
              <a:rPr lang="en-US" sz="2000" dirty="0"/>
              <a:t>: see </a:t>
            </a:r>
            <a:r>
              <a:rPr lang="en-US" sz="2000" dirty="0" smtClean="0"/>
              <a:t>P&amp;D page 248!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 smtClean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 smtClean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 smtClean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Does this </a:t>
            </a:r>
            <a:r>
              <a:rPr lang="en-US" sz="2000" dirty="0" smtClean="0"/>
              <a:t>solve </a:t>
            </a:r>
            <a:r>
              <a:rPr lang="en-US" sz="2000" dirty="0"/>
              <a:t>count to </a:t>
            </a:r>
            <a:r>
              <a:rPr lang="en-US" sz="2000" dirty="0" smtClean="0"/>
              <a:t>infinity problem</a:t>
            </a:r>
            <a:r>
              <a:rPr lang="en-US" sz="2000" dirty="0"/>
              <a:t>?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 smtClean="0"/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 sz="2000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389563" y="1600200"/>
            <a:ext cx="2184400" cy="1314450"/>
            <a:chOff x="3805" y="938"/>
            <a:chExt cx="1376" cy="82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805" y="1002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164" y="1266"/>
              <a:ext cx="222" cy="180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22" y="0"/>
                </a:cxn>
              </a:cxnLst>
              <a:rect l="0" t="0" r="r" b="b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904" y="15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904" y="149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4217" y="149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904" y="14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3901" y="14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569" y="1266"/>
              <a:ext cx="216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189"/>
                </a:cxn>
              </a:cxnLst>
              <a:rect l="0" t="0" r="r" b="b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221" y="1530"/>
              <a:ext cx="540" cy="3"/>
            </a:xfrm>
            <a:custGeom>
              <a:avLst/>
              <a:gdLst/>
              <a:ahLst/>
              <a:cxnLst>
                <a:cxn ang="0">
                  <a:pos x="540" y="3"/>
                </a:cxn>
                <a:cxn ang="0">
                  <a:pos x="0" y="0"/>
                </a:cxn>
              </a:cxnLst>
              <a:rect l="0" t="0" r="r" b="b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>
              <a:off x="3950" y="1388"/>
              <a:ext cx="210" cy="250"/>
              <a:chOff x="2951" y="2429"/>
              <a:chExt cx="213" cy="250"/>
            </a:xfrm>
          </p:grpSpPr>
          <p:sp>
            <p:nvSpPr>
              <p:cNvPr id="42" name="Rectangle 1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Text Box 16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4746" y="1400"/>
              <a:ext cx="316" cy="250"/>
              <a:chOff x="1740" y="2306"/>
              <a:chExt cx="316" cy="250"/>
            </a:xfrm>
          </p:grpSpPr>
          <p:sp>
            <p:nvSpPr>
              <p:cNvPr id="34" name="Oval 18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0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8" name="Oval 22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23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40" name="Rectangle 2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z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4649" y="119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4110" y="118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4351" y="1520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3" name="Group 29"/>
            <p:cNvGrpSpPr>
              <a:grpSpLocks/>
            </p:cNvGrpSpPr>
            <p:nvPr/>
          </p:nvGrpSpPr>
          <p:grpSpPr bwMode="auto">
            <a:xfrm>
              <a:off x="4326" y="1076"/>
              <a:ext cx="316" cy="250"/>
              <a:chOff x="1740" y="2306"/>
              <a:chExt cx="316" cy="250"/>
            </a:xfrm>
          </p:grpSpPr>
          <p:sp>
            <p:nvSpPr>
              <p:cNvPr id="26" name="Oval 3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3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" name="Oval 3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35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32" name="Rectangle 3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y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3964" y="93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60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 flipH="1" flipV="1">
              <a:off x="4128" y="1134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Rectangle 2"/>
          <p:cNvSpPr txBox="1">
            <a:spLocks noChangeArrowheads="1"/>
          </p:cNvSpPr>
          <p:nvPr/>
        </p:nvSpPr>
        <p:spPr bwMode="white">
          <a:xfrm>
            <a:off x="142844" y="71414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Distance Vector: Link Cost Changes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428596" y="3429000"/>
            <a:ext cx="8607900" cy="221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dirty="0" smtClean="0">
                <a:solidFill>
                  <a:srgbClr val="800000"/>
                </a:solidFill>
              </a:rPr>
              <a:t>Possible solutions: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AutoNum type="arabicPeriod"/>
            </a:pPr>
            <a:r>
              <a:rPr lang="en-US" sz="1800" dirty="0" smtClean="0"/>
              <a:t>Keep ‘infinity ‘ small  {depends on graph diameter}.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AutoNum type="arabicPeriod"/>
            </a:pPr>
            <a:r>
              <a:rPr lang="en-US" sz="1800" dirty="0" smtClean="0"/>
              <a:t>Split Horizon:   node does not send those routes learned from a neighbor back to that neighbor.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AutoNum type="arabicPeriod"/>
            </a:pPr>
            <a:r>
              <a:rPr lang="en-US" sz="1800" dirty="0" smtClean="0"/>
              <a:t>Split Horizon with Poison Reverse:</a:t>
            </a:r>
            <a:endParaRPr lang="en-US" sz="2000" dirty="0">
              <a:solidFill>
                <a:schemeClr val="accent2"/>
              </a:solidFill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1800" dirty="0" smtClean="0"/>
              <a:t>If </a:t>
            </a:r>
            <a:r>
              <a:rPr lang="en-US" sz="1800" dirty="0"/>
              <a:t>z</a:t>
            </a:r>
            <a:r>
              <a:rPr lang="en-US" sz="1800" dirty="0" smtClean="0"/>
              <a:t> </a:t>
            </a:r>
            <a:r>
              <a:rPr lang="en-US" sz="1800" dirty="0"/>
              <a:t>routes through </a:t>
            </a:r>
            <a:r>
              <a:rPr lang="en-US" sz="1800" dirty="0" smtClean="0"/>
              <a:t>y </a:t>
            </a:r>
            <a:r>
              <a:rPr lang="en-US" sz="1800" dirty="0"/>
              <a:t>to get to x</a:t>
            </a:r>
            <a:r>
              <a:rPr lang="en-US" sz="1800" dirty="0" smtClean="0"/>
              <a:t>,  </a:t>
            </a:r>
            <a:r>
              <a:rPr lang="en-US" sz="1800" dirty="0"/>
              <a:t>z</a:t>
            </a:r>
            <a:r>
              <a:rPr lang="en-US" sz="1800" dirty="0" smtClean="0"/>
              <a:t> </a:t>
            </a:r>
            <a:r>
              <a:rPr lang="en-US" sz="1800" dirty="0"/>
              <a:t>tells </a:t>
            </a:r>
            <a:r>
              <a:rPr lang="en-US" sz="1800" dirty="0" smtClean="0"/>
              <a:t>y </a:t>
            </a:r>
            <a:r>
              <a:rPr lang="en-US" sz="1800" dirty="0"/>
              <a:t>its </a:t>
            </a:r>
            <a:r>
              <a:rPr lang="en-US" sz="1800" dirty="0" smtClean="0"/>
              <a:t>(z’s</a:t>
            </a:r>
            <a:r>
              <a:rPr lang="en-US" sz="1800" dirty="0"/>
              <a:t>) distance to </a:t>
            </a:r>
            <a:r>
              <a:rPr lang="en-US" sz="1800" dirty="0" smtClean="0"/>
              <a:t>x </a:t>
            </a:r>
            <a:r>
              <a:rPr lang="en-US" sz="1800" dirty="0"/>
              <a:t>is infinite (so </a:t>
            </a:r>
            <a:r>
              <a:rPr lang="en-US" sz="1800" dirty="0" smtClean="0"/>
              <a:t>y </a:t>
            </a:r>
            <a:r>
              <a:rPr lang="en-US" sz="1800" dirty="0"/>
              <a:t>won’t route to </a:t>
            </a:r>
            <a:r>
              <a:rPr lang="en-US" sz="1800" dirty="0" smtClean="0"/>
              <a:t>x </a:t>
            </a:r>
            <a:r>
              <a:rPr lang="en-US" sz="1800" dirty="0"/>
              <a:t>via </a:t>
            </a:r>
            <a:r>
              <a:rPr lang="en-US" sz="1800" dirty="0" smtClean="0"/>
              <a:t>z).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58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73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427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Link State Algorithm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242520"/>
          </a:xfrm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Each router is responsible for meeting its neighbors and learning their names.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Each router constructs a </a:t>
            </a:r>
            <a:r>
              <a:rPr lang="en-US" sz="2800" dirty="0" smtClean="0">
                <a:solidFill>
                  <a:srgbClr val="0033CC"/>
                </a:solidFill>
              </a:rPr>
              <a:t>link state packet (</a:t>
            </a:r>
            <a:r>
              <a:rPr lang="en-US" sz="2800" b="1" dirty="0" smtClean="0">
                <a:solidFill>
                  <a:srgbClr val="0033CC"/>
                </a:solidFill>
              </a:rPr>
              <a:t>LSP)</a:t>
            </a:r>
            <a:r>
              <a:rPr lang="en-US" sz="2800" b="1" dirty="0" smtClean="0"/>
              <a:t> </a:t>
            </a:r>
            <a:r>
              <a:rPr lang="en-US" sz="2800" dirty="0" smtClean="0"/>
              <a:t>which consists of a list of names and cost to reach </a:t>
            </a:r>
            <a:r>
              <a:rPr lang="en-US" sz="2800" u="sng" dirty="0" smtClean="0"/>
              <a:t>each of its neighbors</a:t>
            </a:r>
            <a:r>
              <a:rPr lang="en-US" sz="2800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033CC"/>
                </a:solidFill>
              </a:rPr>
              <a:t>LSP </a:t>
            </a:r>
            <a:r>
              <a:rPr lang="en-US" sz="2800" dirty="0" smtClean="0"/>
              <a:t>is transmitted to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ALL</a:t>
            </a:r>
            <a:r>
              <a:rPr lang="en-US" sz="2800" b="1" i="1" dirty="0" smtClean="0"/>
              <a:t> other routers</a:t>
            </a:r>
            <a:r>
              <a:rPr lang="en-US" sz="2800" i="1" dirty="0" smtClean="0"/>
              <a:t>. </a:t>
            </a:r>
            <a:r>
              <a:rPr lang="en-US" sz="2800" dirty="0" smtClean="0"/>
              <a:t>Each router stores the most recently generated </a:t>
            </a:r>
            <a:r>
              <a:rPr lang="en-US" sz="2800" b="1" dirty="0" smtClean="0">
                <a:solidFill>
                  <a:srgbClr val="0033CC"/>
                </a:solidFill>
              </a:rPr>
              <a:t>LSP</a:t>
            </a:r>
            <a:r>
              <a:rPr lang="en-US" sz="2800" b="1" dirty="0" smtClean="0"/>
              <a:t> </a:t>
            </a:r>
            <a:r>
              <a:rPr lang="en-US" sz="2800" dirty="0" smtClean="0"/>
              <a:t>from each other router.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Each router uses complete information on the network topology to compute the 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shortest path route</a:t>
            </a:r>
            <a:r>
              <a:rPr lang="en-US" sz="2800" dirty="0" smtClean="0"/>
              <a:t> to each destination node.</a:t>
            </a:r>
            <a:endParaRPr lang="en-US" sz="2800" b="1" dirty="0" smtClean="0">
              <a:solidFill>
                <a:srgbClr val="0033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5114379"/>
            <a:ext cx="8640762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0099"/>
                </a:solidFill>
              </a:rPr>
              <a:t>Figure 3.32 Reliable LSP Flooding</a:t>
            </a:r>
            <a:endParaRPr lang="en-GB" sz="2800" dirty="0" smtClean="0">
              <a:solidFill>
                <a:srgbClr val="000099"/>
              </a:solidFill>
            </a:endParaRPr>
          </a:p>
        </p:txBody>
      </p:sp>
      <p:pic>
        <p:nvPicPr>
          <p:cNvPr id="33797" name="Picture 3" descr="04x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24744"/>
            <a:ext cx="510540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4462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Reliable Flooding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85800" y="4462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Reliable Flooding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85800" y="1196975"/>
            <a:ext cx="78470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process of making sure all the nodes participating in the routing protocol get a copy of the link-state information from all the other nodes.</a:t>
            </a: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LSP</a:t>
            </a:r>
            <a:r>
              <a:rPr lang="en-US" sz="2800" dirty="0">
                <a:solidFill>
                  <a:schemeClr val="tx1"/>
                </a:solidFill>
              </a:rPr>
              <a:t> contains: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Sending router’s node ID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List of connected neighbors with the associated link cost to each neighbor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Sequence number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Time-to-live (TTL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en-US" sz="2800" dirty="0" smtClean="0">
                <a:solidFill>
                  <a:srgbClr val="800000"/>
                </a:solidFill>
              </a:rPr>
              <a:t>{</a:t>
            </a:r>
            <a:r>
              <a:rPr lang="en-US" sz="2800" i="1" dirty="0" smtClean="0">
                <a:solidFill>
                  <a:srgbClr val="800000"/>
                </a:solidFill>
              </a:rPr>
              <a:t>an aging mechanism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539552" y="980728"/>
            <a:ext cx="820668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First two items enable route </a:t>
            </a:r>
            <a:r>
              <a:rPr lang="en-US" sz="3200" dirty="0" smtClean="0">
                <a:solidFill>
                  <a:schemeClr val="tx1"/>
                </a:solidFill>
              </a:rPr>
              <a:t>calculation.</a:t>
            </a:r>
            <a:endParaRPr lang="en-US" sz="3200" dirty="0">
              <a:solidFill>
                <a:schemeClr val="tx1"/>
              </a:solidFill>
            </a:endParaRP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Last two items make process reliable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ACKs and checking for duplicates is needed.</a:t>
            </a: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Periodic </a:t>
            </a:r>
            <a:r>
              <a:rPr lang="en-US" sz="3200" b="1" dirty="0">
                <a:solidFill>
                  <a:srgbClr val="990000"/>
                </a:solidFill>
                <a:latin typeface="Comic Sans MS" pitchFamily="66" charset="0"/>
              </a:rPr>
              <a:t>Hello</a:t>
            </a:r>
            <a:r>
              <a:rPr lang="en-US" sz="3200" dirty="0">
                <a:solidFill>
                  <a:schemeClr val="tx1"/>
                </a:solidFill>
              </a:rPr>
              <a:t> packets used to determine the demise of a neighbor.</a:t>
            </a: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 sequence numbers are not expected to wrap around.</a:t>
            </a:r>
          </a:p>
          <a:p>
            <a:pPr lvl="1" algn="l">
              <a:spcBef>
                <a:spcPct val="20000"/>
              </a:spcBef>
            </a:pP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	 this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field needs to be large (64 bits</a:t>
            </a:r>
            <a:r>
              <a:rPr lang="en-US" sz="2800" dirty="0" smtClean="0">
                <a:solidFill>
                  <a:schemeClr val="tx1"/>
                </a:solidFill>
              </a:rPr>
              <a:t>) !!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-2738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Reliable Flooding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 Link-State Routing Algorithm</a:t>
            </a:r>
            <a:endParaRPr lang="en-US" smtClean="0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err="1" smtClean="0">
                <a:solidFill>
                  <a:srgbClr val="800000"/>
                </a:solidFill>
              </a:rPr>
              <a:t>Dijkstra’s</a:t>
            </a:r>
            <a:r>
              <a:rPr lang="en-US" sz="2400" dirty="0" smtClean="0">
                <a:solidFill>
                  <a:srgbClr val="800000"/>
                </a:solidFill>
              </a:rPr>
              <a:t> algorithm</a:t>
            </a:r>
          </a:p>
          <a:p>
            <a:r>
              <a:rPr lang="en-US" sz="2000" dirty="0" smtClean="0"/>
              <a:t>net topology, link costs known to all nodes</a:t>
            </a:r>
          </a:p>
          <a:p>
            <a:pPr lvl="1"/>
            <a:r>
              <a:rPr lang="en-US" sz="2000" dirty="0" smtClean="0"/>
              <a:t>accomplished via “link state broadcast”. </a:t>
            </a:r>
          </a:p>
          <a:p>
            <a:pPr lvl="1"/>
            <a:r>
              <a:rPr lang="en-US" sz="2000" dirty="0" smtClean="0"/>
              <a:t>all nodes have same info.</a:t>
            </a:r>
          </a:p>
          <a:p>
            <a:r>
              <a:rPr lang="en-US" sz="2000" dirty="0" smtClean="0"/>
              <a:t>computes least cost paths from one node (‘source”) to all other nodes</a:t>
            </a:r>
          </a:p>
          <a:p>
            <a:pPr lvl="1"/>
            <a:r>
              <a:rPr lang="en-US" sz="2000" dirty="0" smtClean="0"/>
              <a:t>gives </a:t>
            </a:r>
            <a:r>
              <a:rPr lang="en-US" sz="2000" dirty="0" smtClean="0">
                <a:solidFill>
                  <a:srgbClr val="800000"/>
                </a:solidFill>
              </a:rPr>
              <a:t>forwarding table</a:t>
            </a:r>
            <a:r>
              <a:rPr lang="en-US" sz="2000" dirty="0" smtClean="0"/>
              <a:t> for that node.</a:t>
            </a:r>
          </a:p>
          <a:p>
            <a:r>
              <a:rPr lang="en-US" sz="2000" dirty="0" smtClean="0"/>
              <a:t>iterative: after k iterations, know least cost path to k destinations.</a:t>
            </a:r>
          </a:p>
        </p:txBody>
      </p:sp>
      <p:sp>
        <p:nvSpPr>
          <p:cNvPr id="8192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Notation: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c(</a:t>
            </a:r>
            <a:r>
              <a:rPr lang="en-US" sz="2400" dirty="0" err="1" smtClean="0">
                <a:solidFill>
                  <a:srgbClr val="800000"/>
                </a:solidFill>
                <a:latin typeface="Arial" charset="0"/>
              </a:rPr>
              <a:t>x,y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)</a:t>
            </a: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000" dirty="0" smtClean="0"/>
              <a:t> link cost from node x to y;  = ∞ if not direct neighbors.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D(v):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current value of cost of path from source to destination v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p(v):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predecessor node along path from source to v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N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'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: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set of nodes whose least cost path is definitively known.</a:t>
            </a:r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5160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Dijsktra’s</a:t>
            </a:r>
            <a:r>
              <a:rPr lang="en-US" sz="3600" dirty="0" smtClean="0"/>
              <a:t> Algorithm  [K&amp;R]</a:t>
            </a:r>
            <a:endParaRPr lang="en-US" dirty="0" smtClean="0"/>
          </a:p>
        </p:txBody>
      </p:sp>
      <p:sp>
        <p:nvSpPr>
          <p:cNvPr id="82950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800100 w 504"/>
              <a:gd name="T1" fmla="*/ 2533650 h 1818"/>
              <a:gd name="T2" fmla="*/ 190500 w 504"/>
              <a:gd name="T3" fmla="*/ 2543175 h 1818"/>
              <a:gd name="T4" fmla="*/ 142875 w 504"/>
              <a:gd name="T5" fmla="*/ 304800 h 1818"/>
              <a:gd name="T6" fmla="*/ 628650 w 504"/>
              <a:gd name="T7" fmla="*/ 228600 h 18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9632" y="1412776"/>
            <a:ext cx="622141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000" dirty="0">
                <a:latin typeface="Arial" charset="0"/>
              </a:rPr>
              <a:t>1  </a:t>
            </a:r>
            <a:r>
              <a:rPr lang="en-US" sz="2000" b="1" i="1" dirty="0">
                <a:latin typeface="Arial" charset="0"/>
              </a:rPr>
              <a:t>Initialization:</a:t>
            </a:r>
            <a:r>
              <a:rPr lang="en-US" sz="2000" dirty="0">
                <a:latin typeface="Arial" charset="0"/>
              </a:rPr>
              <a:t> </a:t>
            </a:r>
          </a:p>
          <a:p>
            <a:pPr algn="l"/>
            <a:r>
              <a:rPr lang="en-US" sz="2000" dirty="0">
                <a:latin typeface="Arial" charset="0"/>
              </a:rPr>
              <a:t>2   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= {u} </a:t>
            </a:r>
          </a:p>
          <a:p>
            <a:pPr algn="l"/>
            <a:r>
              <a:rPr lang="en-US" sz="2000" dirty="0">
                <a:latin typeface="Arial" charset="0"/>
              </a:rPr>
              <a:t>3    for all nodes v </a:t>
            </a:r>
          </a:p>
          <a:p>
            <a:pPr algn="l"/>
            <a:r>
              <a:rPr lang="en-US" sz="2000" dirty="0">
                <a:latin typeface="Arial" charset="0"/>
              </a:rPr>
              <a:t>4      if v adjacent to u </a:t>
            </a:r>
          </a:p>
          <a:p>
            <a:pPr algn="l"/>
            <a:r>
              <a:rPr lang="en-US" sz="2000" dirty="0">
                <a:latin typeface="Arial" charset="0"/>
              </a:rPr>
              <a:t>5          then D(v) = c(</a:t>
            </a:r>
            <a:r>
              <a:rPr lang="en-US" sz="2000" dirty="0" err="1">
                <a:latin typeface="Arial" charset="0"/>
              </a:rPr>
              <a:t>u,v</a:t>
            </a:r>
            <a:r>
              <a:rPr lang="en-US" sz="2000" dirty="0">
                <a:latin typeface="Arial" charset="0"/>
              </a:rPr>
              <a:t>) </a:t>
            </a:r>
          </a:p>
          <a:p>
            <a:pPr algn="l"/>
            <a:r>
              <a:rPr lang="en-US" sz="2000" dirty="0">
                <a:latin typeface="Arial" charset="0"/>
              </a:rPr>
              <a:t>6      else D(v) = </a:t>
            </a:r>
            <a:r>
              <a:rPr lang="en-US" sz="2000" dirty="0">
                <a:latin typeface="Arial" charset="0"/>
                <a:cs typeface="Arial" charset="0"/>
              </a:rPr>
              <a:t>∞</a:t>
            </a:r>
            <a:r>
              <a:rPr lang="en-US" sz="2000" dirty="0">
                <a:latin typeface="Arial" charset="0"/>
              </a:rPr>
              <a:t> </a:t>
            </a:r>
          </a:p>
          <a:p>
            <a:pPr algn="l"/>
            <a:r>
              <a:rPr lang="en-US" sz="2000" dirty="0">
                <a:latin typeface="Arial" charset="0"/>
              </a:rPr>
              <a:t>7 </a:t>
            </a:r>
          </a:p>
          <a:p>
            <a:pPr algn="l"/>
            <a:r>
              <a:rPr lang="en-US" sz="2000" dirty="0">
                <a:latin typeface="Arial" charset="0"/>
              </a:rPr>
              <a:t>8   </a:t>
            </a:r>
            <a:r>
              <a:rPr lang="en-US" sz="2000" b="1" i="1" dirty="0">
                <a:latin typeface="Arial" charset="0"/>
              </a:rPr>
              <a:t>Loop</a:t>
            </a:r>
            <a:r>
              <a:rPr lang="en-US" sz="2000" i="1" dirty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algn="l"/>
            <a:r>
              <a:rPr lang="en-US" sz="2000" dirty="0">
                <a:latin typeface="Arial" charset="0"/>
              </a:rPr>
              <a:t>9     find w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such that D(w) is a minimum </a:t>
            </a:r>
          </a:p>
          <a:p>
            <a:pPr algn="l"/>
            <a:r>
              <a:rPr lang="en-US" sz="2000" dirty="0">
                <a:latin typeface="Arial" charset="0"/>
              </a:rPr>
              <a:t>10    add w to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  <a:p>
            <a:pPr algn="l"/>
            <a:r>
              <a:rPr lang="en-US" sz="2000" dirty="0">
                <a:latin typeface="Arial" charset="0"/>
              </a:rPr>
              <a:t>11    update D(v) for all v adjacent to w and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: </a:t>
            </a:r>
          </a:p>
          <a:p>
            <a:pPr algn="l"/>
            <a:r>
              <a:rPr lang="en-US" sz="2000" dirty="0">
                <a:latin typeface="Arial" charset="0"/>
              </a:rPr>
              <a:t>12      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D(v) = min( D(v), D(w) + c(</a:t>
            </a:r>
            <a:r>
              <a:rPr lang="en-US" sz="2000" b="1" dirty="0" err="1">
                <a:solidFill>
                  <a:srgbClr val="800000"/>
                </a:solidFill>
                <a:latin typeface="Arial" charset="0"/>
              </a:rPr>
              <a:t>w,v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) ) </a:t>
            </a:r>
          </a:p>
          <a:p>
            <a:pPr algn="l"/>
            <a:r>
              <a:rPr lang="en-US" sz="2000" dirty="0">
                <a:latin typeface="Arial" charset="0"/>
              </a:rPr>
              <a:t>13    /* new cost to v is either old cost to v or known </a:t>
            </a:r>
          </a:p>
          <a:p>
            <a:pPr algn="l"/>
            <a:r>
              <a:rPr lang="en-US" sz="2000" dirty="0">
                <a:latin typeface="Arial" charset="0"/>
              </a:rPr>
              <a:t>14     shortest path cost to w plus cost from w to v */ </a:t>
            </a:r>
          </a:p>
          <a:p>
            <a:pPr algn="l"/>
            <a:r>
              <a:rPr lang="en-US" sz="2000" dirty="0">
                <a:latin typeface="Arial" charset="0"/>
              </a:rPr>
              <a:t>15  </a:t>
            </a:r>
            <a:r>
              <a:rPr lang="en-US" sz="2000" b="1" i="1" dirty="0">
                <a:latin typeface="Arial" charset="0"/>
              </a:rPr>
              <a:t>until all nodes in N</a:t>
            </a:r>
            <a:r>
              <a:rPr lang="en-US" sz="2000" b="1" i="1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Comic Sans MS" pitchFamily="66" charset="0"/>
              </a:rPr>
              <a:pPr>
                <a:defRPr/>
              </a:pPr>
              <a:t>79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0494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Area Network (WAN)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2" descr="10%"/>
          <p:cNvSpPr>
            <a:spLocks noChangeArrowheads="1"/>
          </p:cNvSpPr>
          <p:nvPr/>
        </p:nvSpPr>
        <p:spPr bwMode="auto">
          <a:xfrm>
            <a:off x="3232150" y="3254394"/>
            <a:ext cx="842963" cy="9398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rc 3" descr="10%"/>
          <p:cNvSpPr>
            <a:spLocks/>
          </p:cNvSpPr>
          <p:nvPr/>
        </p:nvSpPr>
        <p:spPr bwMode="auto">
          <a:xfrm>
            <a:off x="3668713" y="2551131"/>
            <a:ext cx="1079500" cy="1366838"/>
          </a:xfrm>
          <a:custGeom>
            <a:avLst/>
            <a:gdLst>
              <a:gd name="T0" fmla="*/ 0 w 21632"/>
              <a:gd name="T1" fmla="*/ 0 h 21600"/>
              <a:gd name="T2" fmla="*/ 2147483647 w 21632"/>
              <a:gd name="T3" fmla="*/ 2147483647 h 21600"/>
              <a:gd name="T4" fmla="*/ 2147483647 w 21632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2"/>
              <a:gd name="T10" fmla="*/ 0 h 21600"/>
              <a:gd name="T11" fmla="*/ 21632 w 216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2" h="21600" fill="none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</a:path>
              <a:path w="21632" h="21600" stroke="0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  <a:lnTo>
                  <a:pt x="32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rc 4" descr="10%"/>
          <p:cNvSpPr>
            <a:spLocks/>
          </p:cNvSpPr>
          <p:nvPr/>
        </p:nvSpPr>
        <p:spPr bwMode="auto">
          <a:xfrm>
            <a:off x="3503613" y="3916381"/>
            <a:ext cx="1244600" cy="684213"/>
          </a:xfrm>
          <a:custGeom>
            <a:avLst/>
            <a:gdLst>
              <a:gd name="T0" fmla="*/ 2147483647 w 21600"/>
              <a:gd name="T1" fmla="*/ 0 h 21650"/>
              <a:gd name="T2" fmla="*/ 0 w 21600"/>
              <a:gd name="T3" fmla="*/ 2147483647 h 21650"/>
              <a:gd name="T4" fmla="*/ 0 w 21600"/>
              <a:gd name="T5" fmla="*/ 2147483647 h 21650"/>
              <a:gd name="T6" fmla="*/ 0 60000 65536"/>
              <a:gd name="T7" fmla="*/ 0 60000 65536"/>
              <a:gd name="T8" fmla="*/ 0 60000 65536"/>
              <a:gd name="T9" fmla="*/ 0 w 21600"/>
              <a:gd name="T10" fmla="*/ 0 h 21650"/>
              <a:gd name="T11" fmla="*/ 21600 w 21600"/>
              <a:gd name="T12" fmla="*/ 21650 h 216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0" fill="none" extrusionOk="0">
                <a:moveTo>
                  <a:pt x="21599" y="0"/>
                </a:moveTo>
                <a:cubicBezTo>
                  <a:pt x="21599" y="16"/>
                  <a:pt x="21600" y="33"/>
                  <a:pt x="21600" y="50"/>
                </a:cubicBezTo>
                <a:cubicBezTo>
                  <a:pt x="21600" y="11979"/>
                  <a:pt x="11929" y="21649"/>
                  <a:pt x="0" y="21650"/>
                </a:cubicBezTo>
              </a:path>
              <a:path w="21600" h="21650" stroke="0" extrusionOk="0">
                <a:moveTo>
                  <a:pt x="21599" y="0"/>
                </a:moveTo>
                <a:cubicBezTo>
                  <a:pt x="21599" y="16"/>
                  <a:pt x="21600" y="33"/>
                  <a:pt x="21600" y="50"/>
                </a:cubicBezTo>
                <a:cubicBezTo>
                  <a:pt x="21600" y="11979"/>
                  <a:pt x="11929" y="21649"/>
                  <a:pt x="0" y="21650"/>
                </a:cubicBezTo>
                <a:lnTo>
                  <a:pt x="0" y="5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5" descr="10%"/>
          <p:cNvSpPr>
            <a:spLocks/>
          </p:cNvSpPr>
          <p:nvPr/>
        </p:nvSpPr>
        <p:spPr bwMode="auto">
          <a:xfrm>
            <a:off x="2535238" y="2551131"/>
            <a:ext cx="1162050" cy="1092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  <a:lnTo>
                  <a:pt x="21600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6" descr="10%"/>
          <p:cNvSpPr>
            <a:spLocks/>
          </p:cNvSpPr>
          <p:nvPr/>
        </p:nvSpPr>
        <p:spPr bwMode="auto">
          <a:xfrm>
            <a:off x="2509838" y="3641744"/>
            <a:ext cx="995362" cy="957262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 descr="10%"/>
          <p:cNvSpPr>
            <a:spLocks noChangeArrowheads="1"/>
          </p:cNvSpPr>
          <p:nvPr/>
        </p:nvSpPr>
        <p:spPr bwMode="auto">
          <a:xfrm>
            <a:off x="3209925" y="1539894"/>
            <a:ext cx="5321300" cy="1389062"/>
          </a:xfrm>
          <a:prstGeom prst="ellipse">
            <a:avLst/>
          </a:prstGeom>
          <a:pattFill prst="pct10">
            <a:fgClr>
              <a:srgbClr val="FF6633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473450" y="2079644"/>
            <a:ext cx="201613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540250" y="1863744"/>
            <a:ext cx="201613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221163" y="2401906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287963" y="2187594"/>
            <a:ext cx="200025" cy="201612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248400" y="1755794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034088" y="2509856"/>
            <a:ext cx="201612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81800" y="2187594"/>
            <a:ext cx="200025" cy="201612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7527925" y="1863744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527925" y="2401906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3681413" y="1965344"/>
            <a:ext cx="852487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3681413" y="2181244"/>
            <a:ext cx="533400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4427538" y="2289194"/>
            <a:ext cx="854075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748213" y="1965344"/>
            <a:ext cx="5334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4748213" y="1857394"/>
            <a:ext cx="1493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5494338" y="2289194"/>
            <a:ext cx="53340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V="1">
            <a:off x="5494338" y="1965344"/>
            <a:ext cx="747712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6454775" y="1965344"/>
            <a:ext cx="3206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6242050" y="2395556"/>
            <a:ext cx="53340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6454775" y="1857394"/>
            <a:ext cx="106680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6988175" y="2073294"/>
            <a:ext cx="5334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6988175" y="2395556"/>
            <a:ext cx="53340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627938" y="2073294"/>
            <a:ext cx="0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4427538" y="2611456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3201988" y="3030556"/>
            <a:ext cx="201612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4221163" y="3957656"/>
            <a:ext cx="200025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3154363" y="4281506"/>
            <a:ext cx="200025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H="1">
            <a:off x="3321050" y="2289194"/>
            <a:ext cx="146050" cy="735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067175" y="3373456"/>
            <a:ext cx="254000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3295650" y="3246456"/>
            <a:ext cx="919163" cy="70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2895600" y="3849706"/>
            <a:ext cx="358775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3360738" y="4059256"/>
            <a:ext cx="8540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1654175" y="4814906"/>
            <a:ext cx="27733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3254375" y="4491056"/>
            <a:ext cx="0" cy="3238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1760538" y="4814906"/>
            <a:ext cx="0" cy="3222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2187575" y="4814906"/>
            <a:ext cx="0" cy="3222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4000500" y="4814906"/>
            <a:ext cx="0" cy="3222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1660525" y="5143519"/>
            <a:ext cx="200025" cy="203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2087563" y="5143519"/>
            <a:ext cx="200025" cy="203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3900488" y="5143519"/>
            <a:ext cx="201612" cy="203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47"/>
          <p:cNvSpPr>
            <a:spLocks noChangeArrowheads="1"/>
          </p:cNvSpPr>
          <p:nvPr/>
        </p:nvSpPr>
        <p:spPr bwMode="auto">
          <a:xfrm>
            <a:off x="1127125" y="2865456"/>
            <a:ext cx="3978275" cy="29829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4837113" y="1062024"/>
            <a:ext cx="180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 err="1">
                <a:solidFill>
                  <a:schemeClr val="tx1"/>
                </a:solidFill>
              </a:rPr>
              <a:t>Interdomain</a:t>
            </a:r>
            <a:r>
              <a:rPr lang="en-US" sz="1800" dirty="0">
                <a:solidFill>
                  <a:schemeClr val="tx1"/>
                </a:solidFill>
              </a:rPr>
              <a:t> level</a:t>
            </a:r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2125658" y="5848369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 err="1">
                <a:solidFill>
                  <a:schemeClr val="tx1"/>
                </a:solidFill>
              </a:rPr>
              <a:t>Intradomain</a:t>
            </a:r>
            <a:r>
              <a:rPr lang="en-US" sz="1800" dirty="0">
                <a:solidFill>
                  <a:schemeClr val="tx1"/>
                </a:solidFill>
              </a:rPr>
              <a:t> level</a:t>
            </a:r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auto">
          <a:xfrm>
            <a:off x="1501775" y="4352944"/>
            <a:ext cx="1155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LAN level</a:t>
            </a:r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571472" y="2995631"/>
            <a:ext cx="2107949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1"/>
                </a:solidFill>
              </a:rPr>
              <a:t>Autonomous system</a:t>
            </a:r>
          </a:p>
          <a:p>
            <a:pPr eaLnBrk="0" hangingPunct="0"/>
            <a:r>
              <a:rPr lang="en-US" sz="1600" b="1" dirty="0">
                <a:solidFill>
                  <a:schemeClr val="tx1"/>
                </a:solidFill>
              </a:rPr>
              <a:t>or domain</a:t>
            </a:r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2706688" y="2198706"/>
            <a:ext cx="493712" cy="819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3"/>
          <p:cNvSpPr>
            <a:spLocks noChangeArrowheads="1"/>
          </p:cNvSpPr>
          <p:nvPr/>
        </p:nvSpPr>
        <p:spPr bwMode="auto">
          <a:xfrm>
            <a:off x="4786314" y="3089804"/>
            <a:ext cx="179546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</a:rPr>
              <a:t>Border </a:t>
            </a:r>
            <a:r>
              <a:rPr lang="en-US" sz="1600" b="1" dirty="0" smtClean="0">
                <a:solidFill>
                  <a:schemeClr val="tx2"/>
                </a:solidFill>
              </a:rPr>
              <a:t>routers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 flipH="1" flipV="1">
            <a:off x="4406900" y="2662256"/>
            <a:ext cx="609600" cy="482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 flipH="1">
            <a:off x="4310063" y="3289319"/>
            <a:ext cx="577850" cy="301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2782888" y="3614756"/>
            <a:ext cx="201612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7"/>
          <p:cNvSpPr>
            <a:spLocks noChangeArrowheads="1"/>
          </p:cNvSpPr>
          <p:nvPr/>
        </p:nvSpPr>
        <p:spPr bwMode="auto">
          <a:xfrm>
            <a:off x="3963988" y="3182956"/>
            <a:ext cx="201612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 flipV="1">
            <a:off x="2873375" y="3235344"/>
            <a:ext cx="355600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63" name="Line 59"/>
          <p:cNvSpPr>
            <a:spLocks noChangeShapeType="1"/>
          </p:cNvSpPr>
          <p:nvPr/>
        </p:nvSpPr>
        <p:spPr bwMode="auto">
          <a:xfrm>
            <a:off x="3419475" y="3133744"/>
            <a:ext cx="533400" cy="139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H="1">
            <a:off x="4067175" y="2613044"/>
            <a:ext cx="254000" cy="558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65" name="Rectangle 61"/>
          <p:cNvSpPr>
            <a:spLocks noChangeArrowheads="1"/>
          </p:cNvSpPr>
          <p:nvPr/>
        </p:nvSpPr>
        <p:spPr bwMode="auto">
          <a:xfrm>
            <a:off x="1214414" y="1785956"/>
            <a:ext cx="167193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</a:rPr>
              <a:t>Border routers</a:t>
            </a:r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2884488" y="2020906"/>
            <a:ext cx="544512" cy="198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6992938" y="2847975"/>
            <a:ext cx="1971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</a:rPr>
              <a:t>Internet </a:t>
            </a:r>
            <a:r>
              <a:rPr lang="en-US" sz="1600" b="1" dirty="0" smtClean="0">
                <a:solidFill>
                  <a:schemeClr val="tx2"/>
                </a:solidFill>
              </a:rPr>
              <a:t>Service Provider (ISP)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68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3701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Dijkstra’s</a:t>
            </a:r>
            <a:r>
              <a:rPr lang="en-US" sz="3600" dirty="0" smtClean="0"/>
              <a:t> Algorithm: Example</a:t>
            </a:r>
            <a:endParaRPr lang="en-US" dirty="0" smtClean="0"/>
          </a:p>
        </p:txBody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Step</a:t>
            </a:r>
          </a:p>
          <a:p>
            <a:pPr algn="r"/>
            <a:r>
              <a:rPr lang="en-US" sz="2000">
                <a:latin typeface="Arial" charset="0"/>
              </a:rPr>
              <a:t>0</a:t>
            </a:r>
          </a:p>
          <a:p>
            <a:pPr algn="r"/>
            <a:r>
              <a:rPr lang="en-US" sz="2000">
                <a:latin typeface="Arial" charset="0"/>
              </a:rPr>
              <a:t>1</a:t>
            </a:r>
          </a:p>
          <a:p>
            <a:pPr algn="r"/>
            <a:r>
              <a:rPr lang="en-US" sz="2000">
                <a:latin typeface="Arial" charset="0"/>
              </a:rPr>
              <a:t>2</a:t>
            </a:r>
          </a:p>
          <a:p>
            <a:pPr algn="r"/>
            <a:r>
              <a:rPr lang="en-US" sz="2000">
                <a:latin typeface="Arial" charset="0"/>
              </a:rPr>
              <a:t>3</a:t>
            </a:r>
          </a:p>
          <a:p>
            <a:pPr algn="r"/>
            <a:r>
              <a:rPr lang="en-US" sz="2000">
                <a:latin typeface="Arial" charset="0"/>
              </a:rPr>
              <a:t>4</a:t>
            </a:r>
          </a:p>
          <a:p>
            <a:pPr algn="r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83974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N</a:t>
            </a:r>
            <a:r>
              <a:rPr lang="en-US" sz="2000">
                <a:latin typeface="Arial" charset="0"/>
                <a:cs typeface="Arial" charset="0"/>
              </a:rPr>
              <a:t>'</a:t>
            </a:r>
          </a:p>
          <a:p>
            <a:pPr algn="r"/>
            <a:r>
              <a:rPr lang="en-US" sz="2000">
                <a:latin typeface="Arial" charset="0"/>
              </a:rPr>
              <a:t>u</a:t>
            </a:r>
          </a:p>
          <a:p>
            <a:pPr algn="r"/>
            <a:r>
              <a:rPr lang="en-US" sz="2000">
                <a:latin typeface="Arial" charset="0"/>
              </a:rPr>
              <a:t>ux</a:t>
            </a:r>
          </a:p>
          <a:p>
            <a:pPr algn="r"/>
            <a:r>
              <a:rPr lang="en-US" sz="2000">
                <a:latin typeface="Arial" charset="0"/>
              </a:rPr>
              <a:t>uxy</a:t>
            </a:r>
          </a:p>
          <a:p>
            <a:pPr algn="r"/>
            <a:r>
              <a:rPr lang="en-US" sz="2000">
                <a:latin typeface="Arial" charset="0"/>
              </a:rPr>
              <a:t>uxyv</a:t>
            </a:r>
          </a:p>
          <a:p>
            <a:pPr algn="r"/>
            <a:r>
              <a:rPr lang="en-US" sz="2000">
                <a:latin typeface="Arial" charset="0"/>
              </a:rPr>
              <a:t>uxyvw</a:t>
            </a:r>
          </a:p>
          <a:p>
            <a:pPr algn="r"/>
            <a:r>
              <a:rPr lang="en-US" sz="2000">
                <a:latin typeface="Arial" charset="0"/>
              </a:rPr>
              <a:t>uxyvwz</a:t>
            </a:r>
          </a:p>
        </p:txBody>
      </p:sp>
      <p:sp>
        <p:nvSpPr>
          <p:cNvPr id="83975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D(v),p(v)</a:t>
            </a:r>
          </a:p>
          <a:p>
            <a:pPr algn="r"/>
            <a:r>
              <a:rPr lang="en-US" sz="2000">
                <a:latin typeface="Arial" charset="0"/>
              </a:rPr>
              <a:t>2,u</a:t>
            </a:r>
          </a:p>
          <a:p>
            <a:pPr algn="r"/>
            <a:r>
              <a:rPr lang="en-US" sz="2000">
                <a:latin typeface="Arial" charset="0"/>
              </a:rPr>
              <a:t>2,u</a:t>
            </a:r>
          </a:p>
          <a:p>
            <a:pPr algn="r"/>
            <a:r>
              <a:rPr lang="en-US" sz="2000">
                <a:latin typeface="Arial" charset="0"/>
              </a:rPr>
              <a:t>2,u</a:t>
            </a:r>
          </a:p>
        </p:txBody>
      </p:sp>
      <p:sp>
        <p:nvSpPr>
          <p:cNvPr id="83976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D(w),p(w)</a:t>
            </a:r>
          </a:p>
          <a:p>
            <a:pPr algn="r"/>
            <a:r>
              <a:rPr lang="en-US" sz="2000">
                <a:latin typeface="Arial" charset="0"/>
              </a:rPr>
              <a:t>5,u</a:t>
            </a:r>
          </a:p>
          <a:p>
            <a:pPr algn="r"/>
            <a:r>
              <a:rPr lang="en-US" sz="2000">
                <a:latin typeface="Arial" charset="0"/>
              </a:rPr>
              <a:t>4,x</a:t>
            </a:r>
          </a:p>
          <a:p>
            <a:pPr algn="r"/>
            <a:r>
              <a:rPr lang="en-US" sz="2000">
                <a:latin typeface="Arial" charset="0"/>
              </a:rPr>
              <a:t>3,y</a:t>
            </a:r>
          </a:p>
          <a:p>
            <a:pPr algn="r"/>
            <a:r>
              <a:rPr lang="en-US" sz="2000">
                <a:latin typeface="Arial" charset="0"/>
              </a:rPr>
              <a:t>3,y</a:t>
            </a:r>
          </a:p>
        </p:txBody>
      </p:sp>
      <p:sp>
        <p:nvSpPr>
          <p:cNvPr id="83977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D(x),p(x)</a:t>
            </a:r>
          </a:p>
          <a:p>
            <a:pPr algn="r"/>
            <a:r>
              <a:rPr lang="en-US" sz="2000">
                <a:latin typeface="Arial" charset="0"/>
              </a:rPr>
              <a:t>1,u</a:t>
            </a:r>
          </a:p>
        </p:txBody>
      </p:sp>
      <p:sp>
        <p:nvSpPr>
          <p:cNvPr id="83978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D(y),p(y)</a:t>
            </a:r>
          </a:p>
          <a:p>
            <a:pPr algn="r"/>
            <a:r>
              <a:rPr lang="en-US" sz="2000">
                <a:cs typeface="Arial" charset="0"/>
              </a:rPr>
              <a:t>∞</a:t>
            </a:r>
          </a:p>
          <a:p>
            <a:pPr algn="r"/>
            <a:r>
              <a:rPr lang="en-US" sz="2000">
                <a:latin typeface="Arial" charset="0"/>
              </a:rPr>
              <a:t>2,x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7605713" y="1412776"/>
            <a:ext cx="1169987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 dirty="0">
                <a:latin typeface="Arial" charset="0"/>
              </a:rPr>
              <a:t>D(z),p(z)</a:t>
            </a:r>
          </a:p>
          <a:p>
            <a:pPr algn="r"/>
            <a:r>
              <a:rPr lang="en-US" dirty="0"/>
              <a:t>∞ </a:t>
            </a:r>
            <a:endParaRPr lang="en-US" sz="2000" dirty="0">
              <a:latin typeface="Arial" charset="0"/>
            </a:endParaRPr>
          </a:p>
          <a:p>
            <a:pPr algn="r"/>
            <a:r>
              <a:rPr lang="en-US" dirty="0"/>
              <a:t>∞ </a:t>
            </a:r>
            <a:endParaRPr lang="en-US" sz="2000" dirty="0">
              <a:latin typeface="Arial" charset="0"/>
            </a:endParaRPr>
          </a:p>
          <a:p>
            <a:pPr algn="r"/>
            <a:r>
              <a:rPr lang="en-US" sz="2000" dirty="0">
                <a:latin typeface="Arial" charset="0"/>
              </a:rPr>
              <a:t>4,y</a:t>
            </a:r>
          </a:p>
          <a:p>
            <a:pPr algn="r"/>
            <a:r>
              <a:rPr lang="en-US" sz="2000" dirty="0">
                <a:latin typeface="Arial" charset="0"/>
              </a:rPr>
              <a:t>4,y</a:t>
            </a:r>
          </a:p>
          <a:p>
            <a:pPr algn="r"/>
            <a:r>
              <a:rPr lang="en-US" sz="2000" dirty="0">
                <a:latin typeface="Arial" charset="0"/>
              </a:rPr>
              <a:t>4,y</a:t>
            </a:r>
          </a:p>
        </p:txBody>
      </p:sp>
      <p:sp>
        <p:nvSpPr>
          <p:cNvPr id="83980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986" name="Group 16"/>
          <p:cNvGrpSpPr>
            <a:grpSpLocks/>
          </p:cNvGrpSpPr>
          <p:nvPr/>
        </p:nvGrpSpPr>
        <p:grpSpPr bwMode="auto">
          <a:xfrm>
            <a:off x="2224088" y="4043363"/>
            <a:ext cx="3571875" cy="2236787"/>
            <a:chOff x="3162" y="1071"/>
            <a:chExt cx="2250" cy="1409"/>
          </a:xfrm>
        </p:grpSpPr>
        <p:sp>
          <p:nvSpPr>
            <p:cNvPr id="83992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4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5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7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3998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0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1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2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03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5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6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7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08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9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0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1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2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13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4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5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6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7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18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9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0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1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2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23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4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5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6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7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8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9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0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1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2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033" name="Group 58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84059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60" name="Text Box 6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4" name="Group 61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84057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8" name="Text Box 63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5" name="Group 64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84055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6" name="Text Box 66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/>
                  <a:t>x</a:t>
                </a:r>
              </a:p>
            </p:txBody>
          </p:sp>
        </p:grpSp>
        <p:grpSp>
          <p:nvGrpSpPr>
            <p:cNvPr id="84036" name="Group 67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84053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4" name="Text Box 69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7" name="Group 70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84051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2" name="Text Box 72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8" name="Group 73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84049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0" name="Text Box 75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/>
                  <a:t>z</a:t>
                </a:r>
              </a:p>
            </p:txBody>
          </p:sp>
        </p:grpSp>
        <p:sp>
          <p:nvSpPr>
            <p:cNvPr id="84039" name="Text Box 76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0" name="Text Box 77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1" name="Text Box 78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2" name="Text Box 79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3" name="Text Box 80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4" name="Text Box 81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5" name="Text Box 82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6" name="Text Box 83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7" name="Text Box 84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8" name="Text Box 85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65052" name="Line 15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3" name="Line 15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4" name="Line 15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5" name="Line 15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6" name="Line 16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Comic Sans MS" pitchFamily="66" charset="0"/>
              </a:rPr>
              <a:pPr>
                <a:defRPr/>
              </a:pPr>
              <a:t>80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42490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052" grpId="0" animBg="1"/>
      <p:bldP spid="465053" grpId="0" animBg="1"/>
      <p:bldP spid="465054" grpId="0" animBg="1"/>
      <p:bldP spid="465055" grpId="0" animBg="1"/>
      <p:bldP spid="46505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Dijkstra’s</a:t>
            </a:r>
            <a:r>
              <a:rPr lang="en-US" sz="3600" dirty="0" smtClean="0"/>
              <a:t> Algorithm: Example (2) </a:t>
            </a:r>
          </a:p>
        </p:txBody>
      </p:sp>
      <p:grpSp>
        <p:nvGrpSpPr>
          <p:cNvPr id="84997" name="Group 77"/>
          <p:cNvGrpSpPr>
            <a:grpSpLocks/>
          </p:cNvGrpSpPr>
          <p:nvPr/>
        </p:nvGrpSpPr>
        <p:grpSpPr bwMode="auto">
          <a:xfrm>
            <a:off x="2198688" y="1904132"/>
            <a:ext cx="3244850" cy="1512887"/>
            <a:chOff x="1385" y="1279"/>
            <a:chExt cx="2044" cy="953"/>
          </a:xfrm>
        </p:grpSpPr>
        <p:sp>
          <p:nvSpPr>
            <p:cNvPr id="85015" name="Freeform 7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6" name="Oval 8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Line 9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8" name="Line 10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9" name="Rectangle 11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20" name="Oval 12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1" name="Oval 13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2" name="Line 14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Line 15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4" name="Rectangle 16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25" name="Oval 17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6" name="Oval 18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7" name="Line 19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8" name="Line 20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9" name="Rectangle 21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30" name="Oval 22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1" name="Oval 23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2" name="Line 24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3" name="Line 25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4" name="Rectangle 26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35" name="Oval 27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6" name="Oval 28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7" name="Line 29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8" name="Line 30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9" name="Rectangle 31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0" name="Oval 32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1" name="Oval 33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2" name="Line 34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3" name="Line 35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4" name="Rectangle 36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5" name="Oval 37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6" name="Freeform 38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7" name="Freeform 41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8" name="Freeform 42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9" name="Freeform 43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050" name="Group 47"/>
            <p:cNvGrpSpPr>
              <a:grpSpLocks/>
            </p:cNvGrpSpPr>
            <p:nvPr/>
          </p:nvGrpSpPr>
          <p:grpSpPr bwMode="auto">
            <a:xfrm>
              <a:off x="1440" y="1593"/>
              <a:ext cx="199" cy="250"/>
              <a:chOff x="2957" y="2429"/>
              <a:chExt cx="202" cy="250"/>
            </a:xfrm>
          </p:grpSpPr>
          <p:sp>
            <p:nvSpPr>
              <p:cNvPr id="85066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7" name="Text Box 49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u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1" name="Group 50"/>
            <p:cNvGrpSpPr>
              <a:grpSpLocks/>
            </p:cNvGrpSpPr>
            <p:nvPr/>
          </p:nvGrpSpPr>
          <p:grpSpPr bwMode="auto">
            <a:xfrm>
              <a:off x="2608" y="1977"/>
              <a:ext cx="205" cy="252"/>
              <a:chOff x="2954" y="2429"/>
              <a:chExt cx="208" cy="252"/>
            </a:xfrm>
          </p:grpSpPr>
          <p:sp>
            <p:nvSpPr>
              <p:cNvPr id="85064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5" name="Text Box 52"/>
              <p:cNvSpPr txBox="1">
                <a:spLocks noChangeArrowheads="1"/>
              </p:cNvSpPr>
              <p:nvPr/>
            </p:nvSpPr>
            <p:spPr bwMode="auto">
              <a:xfrm>
                <a:off x="2954" y="2429"/>
                <a:ext cx="2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y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2" name="Group 53"/>
            <p:cNvGrpSpPr>
              <a:grpSpLocks/>
            </p:cNvGrpSpPr>
            <p:nvPr/>
          </p:nvGrpSpPr>
          <p:grpSpPr bwMode="auto">
            <a:xfrm>
              <a:off x="1914" y="1944"/>
              <a:ext cx="229" cy="288"/>
              <a:chOff x="2943" y="2399"/>
              <a:chExt cx="230" cy="288"/>
            </a:xfrm>
          </p:grpSpPr>
          <p:sp>
            <p:nvSpPr>
              <p:cNvPr id="85062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3" name="Text Box 55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</a:p>
            </p:txBody>
          </p:sp>
        </p:grpSp>
        <p:grpSp>
          <p:nvGrpSpPr>
            <p:cNvPr id="85053" name="Group 56"/>
            <p:cNvGrpSpPr>
              <a:grpSpLocks/>
            </p:cNvGrpSpPr>
            <p:nvPr/>
          </p:nvGrpSpPr>
          <p:grpSpPr bwMode="auto">
            <a:xfrm>
              <a:off x="2591" y="1287"/>
              <a:ext cx="225" cy="250"/>
              <a:chOff x="2944" y="2429"/>
              <a:chExt cx="228" cy="250"/>
            </a:xfrm>
          </p:grpSpPr>
          <p:sp>
            <p:nvSpPr>
              <p:cNvPr id="85060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1" name="Text Box 58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w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4" name="Group 59"/>
            <p:cNvGrpSpPr>
              <a:grpSpLocks/>
            </p:cNvGrpSpPr>
            <p:nvPr/>
          </p:nvGrpSpPr>
          <p:grpSpPr bwMode="auto">
            <a:xfrm>
              <a:off x="1932" y="1279"/>
              <a:ext cx="194" cy="250"/>
              <a:chOff x="2969" y="2421"/>
              <a:chExt cx="197" cy="250"/>
            </a:xfrm>
          </p:grpSpPr>
          <p:sp>
            <p:nvSpPr>
              <p:cNvPr id="85058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2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9" name="Text Box 61"/>
              <p:cNvSpPr txBox="1">
                <a:spLocks noChangeArrowheads="1"/>
              </p:cNvSpPr>
              <p:nvPr/>
            </p:nvSpPr>
            <p:spPr bwMode="auto">
              <a:xfrm>
                <a:off x="2969" y="2421"/>
                <a:ext cx="1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v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5" name="Group 62"/>
            <p:cNvGrpSpPr>
              <a:grpSpLocks/>
            </p:cNvGrpSpPr>
            <p:nvPr/>
          </p:nvGrpSpPr>
          <p:grpSpPr bwMode="auto">
            <a:xfrm>
              <a:off x="3172" y="1605"/>
              <a:ext cx="219" cy="288"/>
              <a:chOff x="2946" y="2399"/>
              <a:chExt cx="221" cy="288"/>
            </a:xfrm>
          </p:grpSpPr>
          <p:sp>
            <p:nvSpPr>
              <p:cNvPr id="85056" name="Rectangle 6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7" name="Text Box 64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</a:rPr>
                  <a:t>z</a:t>
                </a:r>
              </a:p>
            </p:txBody>
          </p:sp>
        </p:grpSp>
      </p:grpSp>
      <p:sp>
        <p:nvSpPr>
          <p:cNvPr id="84998" name="Text Box 76"/>
          <p:cNvSpPr txBox="1">
            <a:spLocks noChangeArrowheads="1"/>
          </p:cNvSpPr>
          <p:nvPr/>
        </p:nvSpPr>
        <p:spPr bwMode="auto">
          <a:xfrm>
            <a:off x="74130" y="1124744"/>
            <a:ext cx="5463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sng" dirty="0">
                <a:solidFill>
                  <a:srgbClr val="800000"/>
                </a:solidFill>
              </a:rPr>
              <a:t>Resulting shortest-path tree from u:</a:t>
            </a:r>
          </a:p>
        </p:txBody>
      </p:sp>
      <p:grpSp>
        <p:nvGrpSpPr>
          <p:cNvPr id="84999" name="Group 100"/>
          <p:cNvGrpSpPr>
            <a:grpSpLocks/>
          </p:cNvGrpSpPr>
          <p:nvPr/>
        </p:nvGrpSpPr>
        <p:grpSpPr bwMode="auto">
          <a:xfrm>
            <a:off x="827087" y="3965600"/>
            <a:ext cx="2522536" cy="2271712"/>
            <a:chOff x="131" y="2771"/>
            <a:chExt cx="1589" cy="1431"/>
          </a:xfrm>
        </p:grpSpPr>
        <p:sp>
          <p:nvSpPr>
            <p:cNvPr id="85001" name="Line 7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002" name="Line 8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003" name="Text Box 81"/>
            <p:cNvSpPr txBox="1">
              <a:spLocks noChangeArrowheads="1"/>
            </p:cNvSpPr>
            <p:nvPr/>
          </p:nvSpPr>
          <p:spPr bwMode="auto">
            <a:xfrm>
              <a:off x="883" y="3063"/>
              <a:ext cx="1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v</a:t>
              </a:r>
            </a:p>
          </p:txBody>
        </p:sp>
        <p:sp>
          <p:nvSpPr>
            <p:cNvPr id="85004" name="Text Box 82"/>
            <p:cNvSpPr txBox="1">
              <a:spLocks noChangeArrowheads="1"/>
            </p:cNvSpPr>
            <p:nvPr/>
          </p:nvSpPr>
          <p:spPr bwMode="auto">
            <a:xfrm>
              <a:off x="876" y="3250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x</a:t>
              </a:r>
            </a:p>
          </p:txBody>
        </p:sp>
        <p:sp>
          <p:nvSpPr>
            <p:cNvPr id="85005" name="Text Box 90"/>
            <p:cNvSpPr txBox="1">
              <a:spLocks noChangeArrowheads="1"/>
            </p:cNvSpPr>
            <p:nvPr/>
          </p:nvSpPr>
          <p:spPr bwMode="auto">
            <a:xfrm>
              <a:off x="890" y="3485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sp>
          <p:nvSpPr>
            <p:cNvPr id="85006" name="Text Box 91"/>
            <p:cNvSpPr txBox="1">
              <a:spLocks noChangeArrowheads="1"/>
            </p:cNvSpPr>
            <p:nvPr/>
          </p:nvSpPr>
          <p:spPr bwMode="auto">
            <a:xfrm>
              <a:off x="875" y="372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w</a:t>
              </a:r>
            </a:p>
          </p:txBody>
        </p:sp>
        <p:sp>
          <p:nvSpPr>
            <p:cNvPr id="85007" name="Text Box 92"/>
            <p:cNvSpPr txBox="1">
              <a:spLocks noChangeArrowheads="1"/>
            </p:cNvSpPr>
            <p:nvPr/>
          </p:nvSpPr>
          <p:spPr bwMode="auto">
            <a:xfrm>
              <a:off x="884" y="3946"/>
              <a:ext cx="1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z</a:t>
              </a:r>
            </a:p>
          </p:txBody>
        </p:sp>
        <p:sp>
          <p:nvSpPr>
            <p:cNvPr id="85008" name="Text Box 93"/>
            <p:cNvSpPr txBox="1">
              <a:spLocks noChangeArrowheads="1"/>
            </p:cNvSpPr>
            <p:nvPr/>
          </p:nvSpPr>
          <p:spPr bwMode="auto">
            <a:xfrm>
              <a:off x="1248" y="3047"/>
              <a:ext cx="4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dirty="0"/>
                <a:t>(</a:t>
              </a:r>
              <a:r>
                <a:rPr lang="en-US" dirty="0" err="1"/>
                <a:t>u,v</a:t>
              </a:r>
              <a:r>
                <a:rPr lang="en-US" dirty="0"/>
                <a:t>)</a:t>
              </a:r>
            </a:p>
          </p:txBody>
        </p:sp>
        <p:sp>
          <p:nvSpPr>
            <p:cNvPr id="85009" name="Text Box 94"/>
            <p:cNvSpPr txBox="1">
              <a:spLocks noChangeArrowheads="1"/>
            </p:cNvSpPr>
            <p:nvPr/>
          </p:nvSpPr>
          <p:spPr bwMode="auto">
            <a:xfrm>
              <a:off x="1249" y="3249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0" name="Text Box 95"/>
            <p:cNvSpPr txBox="1">
              <a:spLocks noChangeArrowheads="1"/>
            </p:cNvSpPr>
            <p:nvPr/>
          </p:nvSpPr>
          <p:spPr bwMode="auto">
            <a:xfrm>
              <a:off x="1248" y="3500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1" name="Text Box 96"/>
            <p:cNvSpPr txBox="1">
              <a:spLocks noChangeArrowheads="1"/>
            </p:cNvSpPr>
            <p:nvPr/>
          </p:nvSpPr>
          <p:spPr bwMode="auto">
            <a:xfrm>
              <a:off x="1264" y="3718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2" name="Text Box 97"/>
            <p:cNvSpPr txBox="1">
              <a:spLocks noChangeArrowheads="1"/>
            </p:cNvSpPr>
            <p:nvPr/>
          </p:nvSpPr>
          <p:spPr bwMode="auto">
            <a:xfrm>
              <a:off x="1254" y="3952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3" name="Text Box 98"/>
            <p:cNvSpPr txBox="1">
              <a:spLocks noChangeArrowheads="1"/>
            </p:cNvSpPr>
            <p:nvPr/>
          </p:nvSpPr>
          <p:spPr bwMode="auto">
            <a:xfrm>
              <a:off x="131" y="2771"/>
              <a:ext cx="8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dirty="0"/>
                <a:t>destination</a:t>
              </a:r>
            </a:p>
          </p:txBody>
        </p:sp>
        <p:sp>
          <p:nvSpPr>
            <p:cNvPr id="85014" name="Text Box 99"/>
            <p:cNvSpPr txBox="1">
              <a:spLocks noChangeArrowheads="1"/>
            </p:cNvSpPr>
            <p:nvPr/>
          </p:nvSpPr>
          <p:spPr bwMode="auto">
            <a:xfrm>
              <a:off x="1232" y="2794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link</a:t>
              </a:r>
            </a:p>
          </p:txBody>
        </p:sp>
      </p:grpSp>
      <p:sp>
        <p:nvSpPr>
          <p:cNvPr id="85000" name="Text Box 101"/>
          <p:cNvSpPr txBox="1">
            <a:spLocks noChangeArrowheads="1"/>
          </p:cNvSpPr>
          <p:nvPr/>
        </p:nvSpPr>
        <p:spPr bwMode="auto">
          <a:xfrm>
            <a:off x="117259" y="3645024"/>
            <a:ext cx="46746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sng" dirty="0">
                <a:solidFill>
                  <a:srgbClr val="800000"/>
                </a:solidFill>
              </a:rPr>
              <a:t>Resulting forwarding table in u:</a:t>
            </a: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Comic Sans MS" pitchFamily="66" charset="0"/>
              </a:rPr>
              <a:pPr>
                <a:defRPr/>
              </a:pPr>
              <a:t>81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42779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Dijkstra’s</a:t>
            </a:r>
            <a:r>
              <a:rPr lang="en-US" sz="3600" dirty="0" smtClean="0"/>
              <a:t> Algorithm, Discussion</a:t>
            </a:r>
            <a:endParaRPr lang="en-US" dirty="0" smtClean="0"/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196752"/>
            <a:ext cx="80010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Algorithm complexity: </a:t>
            </a:r>
            <a:r>
              <a:rPr lang="en-US" sz="2400" dirty="0" smtClean="0"/>
              <a:t>n nodes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each iteration: need to check all nodes, w, not in 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n(n+1)/2 comparisons: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more efficient implementations possible: O(</a:t>
            </a:r>
            <a:r>
              <a:rPr lang="en-US" sz="2400" dirty="0" err="1" smtClean="0"/>
              <a:t>nlogn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Oscillations possible: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e.g., link cost = amount of carried traffic</a:t>
            </a:r>
          </a:p>
        </p:txBody>
      </p:sp>
      <p:grpSp>
        <p:nvGrpSpPr>
          <p:cNvPr id="86022" name="Group 4"/>
          <p:cNvGrpSpPr>
            <a:grpSpLocks/>
          </p:cNvGrpSpPr>
          <p:nvPr/>
        </p:nvGrpSpPr>
        <p:grpSpPr bwMode="auto">
          <a:xfrm>
            <a:off x="360363" y="4141788"/>
            <a:ext cx="8478837" cy="2228850"/>
            <a:chOff x="252" y="2691"/>
            <a:chExt cx="5341" cy="1404"/>
          </a:xfrm>
        </p:grpSpPr>
        <p:sp>
          <p:nvSpPr>
            <p:cNvPr id="86023" name="Freeform 5"/>
            <p:cNvSpPr>
              <a:spLocks/>
            </p:cNvSpPr>
            <p:nvPr/>
          </p:nvSpPr>
          <p:spPr bwMode="auto">
            <a:xfrm>
              <a:off x="281" y="2691"/>
              <a:ext cx="1242" cy="854"/>
            </a:xfrm>
            <a:custGeom>
              <a:avLst/>
              <a:gdLst>
                <a:gd name="T0" fmla="*/ 1 w 1242"/>
                <a:gd name="T1" fmla="*/ 381 h 854"/>
                <a:gd name="T2" fmla="*/ 169 w 1242"/>
                <a:gd name="T3" fmla="*/ 162 h 854"/>
                <a:gd name="T4" fmla="*/ 487 w 1242"/>
                <a:gd name="T5" fmla="*/ 18 h 854"/>
                <a:gd name="T6" fmla="*/ 823 w 1242"/>
                <a:gd name="T7" fmla="*/ 30 h 854"/>
                <a:gd name="T8" fmla="*/ 1183 w 1242"/>
                <a:gd name="T9" fmla="*/ 261 h 854"/>
                <a:gd name="T10" fmla="*/ 1177 w 1242"/>
                <a:gd name="T11" fmla="*/ 609 h 854"/>
                <a:gd name="T12" fmla="*/ 928 w 1242"/>
                <a:gd name="T13" fmla="*/ 780 h 854"/>
                <a:gd name="T14" fmla="*/ 448 w 1242"/>
                <a:gd name="T15" fmla="*/ 837 h 854"/>
                <a:gd name="T16" fmla="*/ 178 w 1242"/>
                <a:gd name="T17" fmla="*/ 675 h 854"/>
                <a:gd name="T18" fmla="*/ 1 w 1242"/>
                <a:gd name="T19" fmla="*/ 381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42" h="854">
                  <a:moveTo>
                    <a:pt x="1" y="381"/>
                  </a:moveTo>
                  <a:cubicBezTo>
                    <a:pt x="0" y="296"/>
                    <a:pt x="88" y="222"/>
                    <a:pt x="169" y="162"/>
                  </a:cubicBezTo>
                  <a:cubicBezTo>
                    <a:pt x="250" y="102"/>
                    <a:pt x="378" y="40"/>
                    <a:pt x="487" y="18"/>
                  </a:cubicBezTo>
                  <a:cubicBezTo>
                    <a:pt x="616" y="6"/>
                    <a:pt x="685" y="0"/>
                    <a:pt x="823" y="30"/>
                  </a:cubicBezTo>
                  <a:cubicBezTo>
                    <a:pt x="961" y="60"/>
                    <a:pt x="1121" y="165"/>
                    <a:pt x="1183" y="261"/>
                  </a:cubicBezTo>
                  <a:cubicBezTo>
                    <a:pt x="1242" y="357"/>
                    <a:pt x="1219" y="523"/>
                    <a:pt x="1177" y="609"/>
                  </a:cubicBezTo>
                  <a:cubicBezTo>
                    <a:pt x="1135" y="695"/>
                    <a:pt x="1049" y="742"/>
                    <a:pt x="928" y="780"/>
                  </a:cubicBezTo>
                  <a:cubicBezTo>
                    <a:pt x="807" y="818"/>
                    <a:pt x="573" y="854"/>
                    <a:pt x="448" y="837"/>
                  </a:cubicBezTo>
                  <a:cubicBezTo>
                    <a:pt x="323" y="820"/>
                    <a:pt x="252" y="751"/>
                    <a:pt x="178" y="675"/>
                  </a:cubicBezTo>
                  <a:cubicBezTo>
                    <a:pt x="104" y="599"/>
                    <a:pt x="2" y="466"/>
                    <a:pt x="1" y="3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Freeform 6"/>
            <p:cNvSpPr>
              <a:spLocks/>
            </p:cNvSpPr>
            <p:nvPr/>
          </p:nvSpPr>
          <p:spPr bwMode="auto">
            <a:xfrm>
              <a:off x="534" y="2904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25" name="Group 7"/>
            <p:cNvGrpSpPr>
              <a:grpSpLocks/>
            </p:cNvGrpSpPr>
            <p:nvPr/>
          </p:nvGrpSpPr>
          <p:grpSpPr bwMode="auto">
            <a:xfrm>
              <a:off x="727" y="2708"/>
              <a:ext cx="316" cy="250"/>
              <a:chOff x="1747" y="3194"/>
              <a:chExt cx="316" cy="250"/>
            </a:xfrm>
          </p:grpSpPr>
          <p:sp>
            <p:nvSpPr>
              <p:cNvPr id="86234" name="Oval 8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35" name="Line 9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36" name="Line 10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37" name="Rectangle 11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38" name="Oval 12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39" name="Group 13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240" name="Rectangle 1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4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26" name="Group 16"/>
            <p:cNvGrpSpPr>
              <a:grpSpLocks/>
            </p:cNvGrpSpPr>
            <p:nvPr/>
          </p:nvGrpSpPr>
          <p:grpSpPr bwMode="auto">
            <a:xfrm>
              <a:off x="319" y="2963"/>
              <a:ext cx="316" cy="250"/>
              <a:chOff x="2221" y="3575"/>
              <a:chExt cx="316" cy="250"/>
            </a:xfrm>
          </p:grpSpPr>
          <p:sp>
            <p:nvSpPr>
              <p:cNvPr id="86226" name="Oval 17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7" name="Line 18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8" name="Line 19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9" name="Rectangle 20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30" name="Oval 21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31" name="Group 22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232" name="Rectangle 2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3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27" name="Group 25"/>
            <p:cNvGrpSpPr>
              <a:grpSpLocks/>
            </p:cNvGrpSpPr>
            <p:nvPr/>
          </p:nvGrpSpPr>
          <p:grpSpPr bwMode="auto">
            <a:xfrm>
              <a:off x="719" y="3254"/>
              <a:ext cx="315" cy="250"/>
              <a:chOff x="2903" y="2888"/>
              <a:chExt cx="315" cy="250"/>
            </a:xfrm>
          </p:grpSpPr>
          <p:grpSp>
            <p:nvGrpSpPr>
              <p:cNvPr id="86217" name="Group 26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221" name="Oval 27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2" name="Line 28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3" name="Line 29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4" name="Rectangle 30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225" name="Oval 31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218" name="Group 32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219" name="Rectangle 3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28" name="Group 35"/>
            <p:cNvGrpSpPr>
              <a:grpSpLocks/>
            </p:cNvGrpSpPr>
            <p:nvPr/>
          </p:nvGrpSpPr>
          <p:grpSpPr bwMode="auto">
            <a:xfrm>
              <a:off x="1131" y="2972"/>
              <a:ext cx="316" cy="250"/>
              <a:chOff x="2217" y="2888"/>
              <a:chExt cx="316" cy="250"/>
            </a:xfrm>
          </p:grpSpPr>
          <p:sp>
            <p:nvSpPr>
              <p:cNvPr id="86209" name="Oval 36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10" name="Line 37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11" name="Line 38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12" name="Rectangle 39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13" name="Oval 40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14" name="Group 41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215" name="Rectangle 4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1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29" name="Text Box 44"/>
            <p:cNvSpPr txBox="1">
              <a:spLocks noChangeArrowheads="1"/>
            </p:cNvSpPr>
            <p:nvPr/>
          </p:nvSpPr>
          <p:spPr bwMode="auto">
            <a:xfrm>
              <a:off x="533" y="2783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0" name="Freeform 45"/>
            <p:cNvSpPr>
              <a:spLocks/>
            </p:cNvSpPr>
            <p:nvPr/>
          </p:nvSpPr>
          <p:spPr bwMode="auto">
            <a:xfrm flipH="1">
              <a:off x="966" y="2904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1" name="Freeform 46"/>
            <p:cNvSpPr>
              <a:spLocks/>
            </p:cNvSpPr>
            <p:nvPr/>
          </p:nvSpPr>
          <p:spPr bwMode="auto">
            <a:xfrm flipH="1" flipV="1">
              <a:off x="975" y="3165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Freeform 47"/>
            <p:cNvSpPr>
              <a:spLocks/>
            </p:cNvSpPr>
            <p:nvPr/>
          </p:nvSpPr>
          <p:spPr bwMode="auto">
            <a:xfrm flipV="1">
              <a:off x="573" y="3159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3" name="Text Box 48"/>
            <p:cNvSpPr txBox="1">
              <a:spLocks noChangeArrowheads="1"/>
            </p:cNvSpPr>
            <p:nvPr/>
          </p:nvSpPr>
          <p:spPr bwMode="auto">
            <a:xfrm>
              <a:off x="1042" y="2816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4" name="Text Box 49"/>
            <p:cNvSpPr txBox="1">
              <a:spLocks noChangeArrowheads="1"/>
            </p:cNvSpPr>
            <p:nvPr/>
          </p:nvSpPr>
          <p:spPr bwMode="auto">
            <a:xfrm>
              <a:off x="1052" y="3161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5" name="Text Box 50"/>
            <p:cNvSpPr txBox="1">
              <a:spLocks noChangeArrowheads="1"/>
            </p:cNvSpPr>
            <p:nvPr/>
          </p:nvSpPr>
          <p:spPr bwMode="auto">
            <a:xfrm>
              <a:off x="499" y="317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6" name="Line 51"/>
            <p:cNvSpPr>
              <a:spLocks noChangeShapeType="1"/>
            </p:cNvSpPr>
            <p:nvPr/>
          </p:nvSpPr>
          <p:spPr bwMode="auto">
            <a:xfrm flipV="1">
              <a:off x="870" y="3453"/>
              <a:ext cx="0" cy="2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7" name="Text Box 52"/>
            <p:cNvSpPr txBox="1">
              <a:spLocks noChangeArrowheads="1"/>
            </p:cNvSpPr>
            <p:nvPr/>
          </p:nvSpPr>
          <p:spPr bwMode="auto">
            <a:xfrm>
              <a:off x="716" y="3587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8" name="Line 53"/>
            <p:cNvSpPr>
              <a:spLocks noChangeShapeType="1"/>
            </p:cNvSpPr>
            <p:nvPr/>
          </p:nvSpPr>
          <p:spPr bwMode="auto">
            <a:xfrm flipH="1" flipV="1">
              <a:off x="354" y="3159"/>
              <a:ext cx="3" cy="2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9" name="Text Box 54"/>
            <p:cNvSpPr txBox="1">
              <a:spLocks noChangeArrowheads="1"/>
            </p:cNvSpPr>
            <p:nvPr/>
          </p:nvSpPr>
          <p:spPr bwMode="auto">
            <a:xfrm>
              <a:off x="252" y="334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0" name="Line 55"/>
            <p:cNvSpPr>
              <a:spLocks noChangeShapeType="1"/>
            </p:cNvSpPr>
            <p:nvPr/>
          </p:nvSpPr>
          <p:spPr bwMode="auto">
            <a:xfrm flipV="1">
              <a:off x="1311" y="3180"/>
              <a:ext cx="0" cy="27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1" name="Text Box 56"/>
            <p:cNvSpPr txBox="1">
              <a:spLocks noChangeArrowheads="1"/>
            </p:cNvSpPr>
            <p:nvPr/>
          </p:nvSpPr>
          <p:spPr bwMode="auto">
            <a:xfrm>
              <a:off x="1218" y="341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2" name="Freeform 57"/>
            <p:cNvSpPr>
              <a:spLocks/>
            </p:cNvSpPr>
            <p:nvPr/>
          </p:nvSpPr>
          <p:spPr bwMode="auto">
            <a:xfrm flipH="1" flipV="1">
              <a:off x="915" y="3138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3" name="Freeform 58"/>
            <p:cNvSpPr>
              <a:spLocks/>
            </p:cNvSpPr>
            <p:nvPr/>
          </p:nvSpPr>
          <p:spPr bwMode="auto">
            <a:xfrm flipH="1">
              <a:off x="630" y="3144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4" name="Text Box 59"/>
            <p:cNvSpPr txBox="1">
              <a:spLocks noChangeArrowheads="1"/>
            </p:cNvSpPr>
            <p:nvPr/>
          </p:nvSpPr>
          <p:spPr bwMode="auto">
            <a:xfrm>
              <a:off x="679" y="303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5" name="Text Box 60"/>
            <p:cNvSpPr txBox="1">
              <a:spLocks noChangeArrowheads="1"/>
            </p:cNvSpPr>
            <p:nvPr/>
          </p:nvSpPr>
          <p:spPr bwMode="auto">
            <a:xfrm>
              <a:off x="895" y="302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6" name="Freeform 61"/>
            <p:cNvSpPr>
              <a:spLocks/>
            </p:cNvSpPr>
            <p:nvPr/>
          </p:nvSpPr>
          <p:spPr bwMode="auto">
            <a:xfrm>
              <a:off x="1692" y="2721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Freeform 62"/>
            <p:cNvSpPr>
              <a:spLocks/>
            </p:cNvSpPr>
            <p:nvPr/>
          </p:nvSpPr>
          <p:spPr bwMode="auto">
            <a:xfrm>
              <a:off x="1944" y="2934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48" name="Group 63"/>
            <p:cNvGrpSpPr>
              <a:grpSpLocks/>
            </p:cNvGrpSpPr>
            <p:nvPr/>
          </p:nvGrpSpPr>
          <p:grpSpPr bwMode="auto">
            <a:xfrm>
              <a:off x="2137" y="2738"/>
              <a:ext cx="316" cy="250"/>
              <a:chOff x="1747" y="3194"/>
              <a:chExt cx="316" cy="250"/>
            </a:xfrm>
          </p:grpSpPr>
          <p:sp>
            <p:nvSpPr>
              <p:cNvPr id="86201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02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03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04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05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06" name="Group 6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207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0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49" name="Group 72"/>
            <p:cNvGrpSpPr>
              <a:grpSpLocks/>
            </p:cNvGrpSpPr>
            <p:nvPr/>
          </p:nvGrpSpPr>
          <p:grpSpPr bwMode="auto">
            <a:xfrm>
              <a:off x="1729" y="2993"/>
              <a:ext cx="316" cy="250"/>
              <a:chOff x="2221" y="3575"/>
              <a:chExt cx="316" cy="250"/>
            </a:xfrm>
          </p:grpSpPr>
          <p:sp>
            <p:nvSpPr>
              <p:cNvPr id="86193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94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95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96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97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98" name="Group 7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199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0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50" name="Group 81"/>
            <p:cNvGrpSpPr>
              <a:grpSpLocks/>
            </p:cNvGrpSpPr>
            <p:nvPr/>
          </p:nvGrpSpPr>
          <p:grpSpPr bwMode="auto">
            <a:xfrm>
              <a:off x="2129" y="3284"/>
              <a:ext cx="315" cy="250"/>
              <a:chOff x="2903" y="2888"/>
              <a:chExt cx="315" cy="250"/>
            </a:xfrm>
          </p:grpSpPr>
          <p:grpSp>
            <p:nvGrpSpPr>
              <p:cNvPr id="86184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188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9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90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91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192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185" name="Group 8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186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7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51" name="Group 91"/>
            <p:cNvGrpSpPr>
              <a:grpSpLocks/>
            </p:cNvGrpSpPr>
            <p:nvPr/>
          </p:nvGrpSpPr>
          <p:grpSpPr bwMode="auto">
            <a:xfrm>
              <a:off x="2541" y="3002"/>
              <a:ext cx="316" cy="250"/>
              <a:chOff x="2217" y="2888"/>
              <a:chExt cx="316" cy="250"/>
            </a:xfrm>
          </p:grpSpPr>
          <p:sp>
            <p:nvSpPr>
              <p:cNvPr id="86176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7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8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9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80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81" name="Group 9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182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3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52" name="Text Box 100"/>
            <p:cNvSpPr txBox="1">
              <a:spLocks noChangeArrowheads="1"/>
            </p:cNvSpPr>
            <p:nvPr/>
          </p:nvSpPr>
          <p:spPr bwMode="auto">
            <a:xfrm>
              <a:off x="1781" y="2825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3" name="Freeform 101"/>
            <p:cNvSpPr>
              <a:spLocks/>
            </p:cNvSpPr>
            <p:nvPr/>
          </p:nvSpPr>
          <p:spPr bwMode="auto">
            <a:xfrm flipH="1">
              <a:off x="2376" y="2934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4" name="Freeform 102"/>
            <p:cNvSpPr>
              <a:spLocks/>
            </p:cNvSpPr>
            <p:nvPr/>
          </p:nvSpPr>
          <p:spPr bwMode="auto">
            <a:xfrm flipH="1" flipV="1">
              <a:off x="2385" y="3195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5" name="Freeform 103"/>
            <p:cNvSpPr>
              <a:spLocks/>
            </p:cNvSpPr>
            <p:nvPr/>
          </p:nvSpPr>
          <p:spPr bwMode="auto">
            <a:xfrm flipV="1">
              <a:off x="1983" y="3189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6" name="Text Box 104"/>
            <p:cNvSpPr txBox="1">
              <a:spLocks noChangeArrowheads="1"/>
            </p:cNvSpPr>
            <p:nvPr/>
          </p:nvSpPr>
          <p:spPr bwMode="auto">
            <a:xfrm>
              <a:off x="2514" y="284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7" name="Text Box 105"/>
            <p:cNvSpPr txBox="1">
              <a:spLocks noChangeArrowheads="1"/>
            </p:cNvSpPr>
            <p:nvPr/>
          </p:nvSpPr>
          <p:spPr bwMode="auto">
            <a:xfrm>
              <a:off x="2458" y="319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8" name="Text Box 106"/>
            <p:cNvSpPr txBox="1">
              <a:spLocks noChangeArrowheads="1"/>
            </p:cNvSpPr>
            <p:nvPr/>
          </p:nvSpPr>
          <p:spPr bwMode="auto">
            <a:xfrm>
              <a:off x="1909" y="320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9" name="Freeform 107"/>
            <p:cNvSpPr>
              <a:spLocks/>
            </p:cNvSpPr>
            <p:nvPr/>
          </p:nvSpPr>
          <p:spPr bwMode="auto">
            <a:xfrm flipH="1" flipV="1">
              <a:off x="2325" y="3168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0" name="Freeform 108"/>
            <p:cNvSpPr>
              <a:spLocks/>
            </p:cNvSpPr>
            <p:nvPr/>
          </p:nvSpPr>
          <p:spPr bwMode="auto">
            <a:xfrm flipH="1">
              <a:off x="2040" y="3174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1" name="Text Box 109"/>
            <p:cNvSpPr txBox="1">
              <a:spLocks noChangeArrowheads="1"/>
            </p:cNvSpPr>
            <p:nvPr/>
          </p:nvSpPr>
          <p:spPr bwMode="auto">
            <a:xfrm>
              <a:off x="2057" y="3062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62" name="Text Box 110"/>
            <p:cNvSpPr txBox="1">
              <a:spLocks noChangeArrowheads="1"/>
            </p:cNvSpPr>
            <p:nvPr/>
          </p:nvSpPr>
          <p:spPr bwMode="auto">
            <a:xfrm>
              <a:off x="2316" y="305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63" name="Freeform 111"/>
            <p:cNvSpPr>
              <a:spLocks/>
            </p:cNvSpPr>
            <p:nvPr/>
          </p:nvSpPr>
          <p:spPr bwMode="auto">
            <a:xfrm>
              <a:off x="3048" y="2727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4" name="Freeform 112"/>
            <p:cNvSpPr>
              <a:spLocks/>
            </p:cNvSpPr>
            <p:nvPr/>
          </p:nvSpPr>
          <p:spPr bwMode="auto">
            <a:xfrm>
              <a:off x="3300" y="2940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65" name="Group 113"/>
            <p:cNvGrpSpPr>
              <a:grpSpLocks/>
            </p:cNvGrpSpPr>
            <p:nvPr/>
          </p:nvGrpSpPr>
          <p:grpSpPr bwMode="auto">
            <a:xfrm>
              <a:off x="3493" y="2744"/>
              <a:ext cx="316" cy="250"/>
              <a:chOff x="1747" y="3194"/>
              <a:chExt cx="316" cy="250"/>
            </a:xfrm>
          </p:grpSpPr>
          <p:sp>
            <p:nvSpPr>
              <p:cNvPr id="86168" name="Oval 11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9" name="Line 11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0" name="Line 11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1" name="Rectangle 11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72" name="Oval 11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73" name="Group 11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174" name="Rectangle 12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75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66" name="Group 122"/>
            <p:cNvGrpSpPr>
              <a:grpSpLocks/>
            </p:cNvGrpSpPr>
            <p:nvPr/>
          </p:nvGrpSpPr>
          <p:grpSpPr bwMode="auto">
            <a:xfrm>
              <a:off x="3085" y="2999"/>
              <a:ext cx="316" cy="250"/>
              <a:chOff x="2221" y="3575"/>
              <a:chExt cx="316" cy="250"/>
            </a:xfrm>
          </p:grpSpPr>
          <p:sp>
            <p:nvSpPr>
              <p:cNvPr id="86160" name="Oval 12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1" name="Line 12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2" name="Line 12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3" name="Rectangle 12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64" name="Oval 12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65" name="Group 12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166" name="Rectangle 12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67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67" name="Group 131"/>
            <p:cNvGrpSpPr>
              <a:grpSpLocks/>
            </p:cNvGrpSpPr>
            <p:nvPr/>
          </p:nvGrpSpPr>
          <p:grpSpPr bwMode="auto">
            <a:xfrm>
              <a:off x="3485" y="3290"/>
              <a:ext cx="315" cy="250"/>
              <a:chOff x="2903" y="2888"/>
              <a:chExt cx="315" cy="250"/>
            </a:xfrm>
          </p:grpSpPr>
          <p:grpSp>
            <p:nvGrpSpPr>
              <p:cNvPr id="86151" name="Group 13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155" name="Oval 13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6" name="Line 13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7" name="Line 13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159" name="Oval 13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152" name="Group 13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153" name="Rectangle 13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4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68" name="Group 141"/>
            <p:cNvGrpSpPr>
              <a:grpSpLocks/>
            </p:cNvGrpSpPr>
            <p:nvPr/>
          </p:nvGrpSpPr>
          <p:grpSpPr bwMode="auto">
            <a:xfrm>
              <a:off x="3897" y="3008"/>
              <a:ext cx="316" cy="250"/>
              <a:chOff x="2217" y="2888"/>
              <a:chExt cx="316" cy="250"/>
            </a:xfrm>
          </p:grpSpPr>
          <p:sp>
            <p:nvSpPr>
              <p:cNvPr id="86143" name="Oval 14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4" name="Line 14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5" name="Line 14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6" name="Rectangle 14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47" name="Oval 14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48" name="Group 14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149" name="Rectangle 14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0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69" name="Text Box 150"/>
            <p:cNvSpPr txBox="1">
              <a:spLocks noChangeArrowheads="1"/>
            </p:cNvSpPr>
            <p:nvPr/>
          </p:nvSpPr>
          <p:spPr bwMode="auto">
            <a:xfrm>
              <a:off x="3211" y="283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0" name="Freeform 151"/>
            <p:cNvSpPr>
              <a:spLocks/>
            </p:cNvSpPr>
            <p:nvPr/>
          </p:nvSpPr>
          <p:spPr bwMode="auto">
            <a:xfrm flipH="1">
              <a:off x="3732" y="2940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1" name="Freeform 152"/>
            <p:cNvSpPr>
              <a:spLocks/>
            </p:cNvSpPr>
            <p:nvPr/>
          </p:nvSpPr>
          <p:spPr bwMode="auto">
            <a:xfrm flipH="1" flipV="1">
              <a:off x="3741" y="3201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2" name="Freeform 153"/>
            <p:cNvSpPr>
              <a:spLocks/>
            </p:cNvSpPr>
            <p:nvPr/>
          </p:nvSpPr>
          <p:spPr bwMode="auto">
            <a:xfrm flipV="1">
              <a:off x="3339" y="3195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3" name="Text Box 154"/>
            <p:cNvSpPr txBox="1">
              <a:spLocks noChangeArrowheads="1"/>
            </p:cNvSpPr>
            <p:nvPr/>
          </p:nvSpPr>
          <p:spPr bwMode="auto">
            <a:xfrm>
              <a:off x="3797" y="2852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4" name="Text Box 155"/>
            <p:cNvSpPr txBox="1">
              <a:spLocks noChangeArrowheads="1"/>
            </p:cNvSpPr>
            <p:nvPr/>
          </p:nvSpPr>
          <p:spPr bwMode="auto">
            <a:xfrm>
              <a:off x="3752" y="3221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5" name="Text Box 156"/>
            <p:cNvSpPr txBox="1">
              <a:spLocks noChangeArrowheads="1"/>
            </p:cNvSpPr>
            <p:nvPr/>
          </p:nvSpPr>
          <p:spPr bwMode="auto">
            <a:xfrm>
              <a:off x="3276" y="3212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6" name="Freeform 157"/>
            <p:cNvSpPr>
              <a:spLocks/>
            </p:cNvSpPr>
            <p:nvPr/>
          </p:nvSpPr>
          <p:spPr bwMode="auto">
            <a:xfrm flipH="1" flipV="1">
              <a:off x="3681" y="3174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7" name="Freeform 158"/>
            <p:cNvSpPr>
              <a:spLocks/>
            </p:cNvSpPr>
            <p:nvPr/>
          </p:nvSpPr>
          <p:spPr bwMode="auto">
            <a:xfrm flipH="1">
              <a:off x="3396" y="3180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8" name="Text Box 159"/>
            <p:cNvSpPr txBox="1">
              <a:spLocks noChangeArrowheads="1"/>
            </p:cNvSpPr>
            <p:nvPr/>
          </p:nvSpPr>
          <p:spPr bwMode="auto">
            <a:xfrm>
              <a:off x="3475" y="306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9" name="Text Box 160"/>
            <p:cNvSpPr txBox="1">
              <a:spLocks noChangeArrowheads="1"/>
            </p:cNvSpPr>
            <p:nvPr/>
          </p:nvSpPr>
          <p:spPr bwMode="auto">
            <a:xfrm>
              <a:off x="3661" y="306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80" name="Freeform 161"/>
            <p:cNvSpPr>
              <a:spLocks/>
            </p:cNvSpPr>
            <p:nvPr/>
          </p:nvSpPr>
          <p:spPr bwMode="auto">
            <a:xfrm>
              <a:off x="4368" y="27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1" name="Freeform 162"/>
            <p:cNvSpPr>
              <a:spLocks/>
            </p:cNvSpPr>
            <p:nvPr/>
          </p:nvSpPr>
          <p:spPr bwMode="auto">
            <a:xfrm>
              <a:off x="4620" y="2952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82" name="Group 163"/>
            <p:cNvGrpSpPr>
              <a:grpSpLocks/>
            </p:cNvGrpSpPr>
            <p:nvPr/>
          </p:nvGrpSpPr>
          <p:grpSpPr bwMode="auto">
            <a:xfrm>
              <a:off x="4813" y="2756"/>
              <a:ext cx="316" cy="250"/>
              <a:chOff x="1747" y="3194"/>
              <a:chExt cx="316" cy="250"/>
            </a:xfrm>
          </p:grpSpPr>
          <p:sp>
            <p:nvSpPr>
              <p:cNvPr id="86135" name="Oval 1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6" name="Line 1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7" name="Line 1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8" name="Rectangle 1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39" name="Oval 1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40" name="Group 16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141" name="Rectangle 1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42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83" name="Group 172"/>
            <p:cNvGrpSpPr>
              <a:grpSpLocks/>
            </p:cNvGrpSpPr>
            <p:nvPr/>
          </p:nvGrpSpPr>
          <p:grpSpPr bwMode="auto">
            <a:xfrm>
              <a:off x="4405" y="3011"/>
              <a:ext cx="316" cy="250"/>
              <a:chOff x="2221" y="3575"/>
              <a:chExt cx="316" cy="250"/>
            </a:xfrm>
          </p:grpSpPr>
          <p:sp>
            <p:nvSpPr>
              <p:cNvPr id="86127" name="Oval 1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28" name="Line 1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29" name="Line 1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0" name="Rectangle 1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31" name="Oval 1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32" name="Group 17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133" name="Rectangle 1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34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84" name="Group 181"/>
            <p:cNvGrpSpPr>
              <a:grpSpLocks/>
            </p:cNvGrpSpPr>
            <p:nvPr/>
          </p:nvGrpSpPr>
          <p:grpSpPr bwMode="auto">
            <a:xfrm>
              <a:off x="4805" y="3302"/>
              <a:ext cx="315" cy="250"/>
              <a:chOff x="2903" y="2888"/>
              <a:chExt cx="315" cy="250"/>
            </a:xfrm>
          </p:grpSpPr>
          <p:grpSp>
            <p:nvGrpSpPr>
              <p:cNvPr id="86118" name="Group 1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122" name="Oval 1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3" name="Line 1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4" name="Line 1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5" name="Rectangle 1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126" name="Oval 1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119" name="Group 18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120" name="Rectangle 1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1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85" name="Group 191"/>
            <p:cNvGrpSpPr>
              <a:grpSpLocks/>
            </p:cNvGrpSpPr>
            <p:nvPr/>
          </p:nvGrpSpPr>
          <p:grpSpPr bwMode="auto">
            <a:xfrm>
              <a:off x="5217" y="3020"/>
              <a:ext cx="316" cy="250"/>
              <a:chOff x="2217" y="2888"/>
              <a:chExt cx="316" cy="250"/>
            </a:xfrm>
          </p:grpSpPr>
          <p:sp>
            <p:nvSpPr>
              <p:cNvPr id="86110" name="Oval 1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1" name="Line 1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2" name="Line 1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3" name="Rectangle 1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14" name="Oval 1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15" name="Group 19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116" name="Rectangle 1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17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86" name="Text Box 200"/>
            <p:cNvSpPr txBox="1">
              <a:spLocks noChangeArrowheads="1"/>
            </p:cNvSpPr>
            <p:nvPr/>
          </p:nvSpPr>
          <p:spPr bwMode="auto">
            <a:xfrm>
              <a:off x="4457" y="2843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87" name="Freeform 201"/>
            <p:cNvSpPr>
              <a:spLocks/>
            </p:cNvSpPr>
            <p:nvPr/>
          </p:nvSpPr>
          <p:spPr bwMode="auto">
            <a:xfrm flipH="1">
              <a:off x="5052" y="2952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8" name="Freeform 202"/>
            <p:cNvSpPr>
              <a:spLocks/>
            </p:cNvSpPr>
            <p:nvPr/>
          </p:nvSpPr>
          <p:spPr bwMode="auto">
            <a:xfrm flipH="1" flipV="1">
              <a:off x="5061" y="3213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9" name="Freeform 203"/>
            <p:cNvSpPr>
              <a:spLocks/>
            </p:cNvSpPr>
            <p:nvPr/>
          </p:nvSpPr>
          <p:spPr bwMode="auto">
            <a:xfrm flipV="1">
              <a:off x="4659" y="3207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0" name="Text Box 204"/>
            <p:cNvSpPr txBox="1">
              <a:spLocks noChangeArrowheads="1"/>
            </p:cNvSpPr>
            <p:nvPr/>
          </p:nvSpPr>
          <p:spPr bwMode="auto">
            <a:xfrm>
              <a:off x="5190" y="2864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1" name="Text Box 205"/>
            <p:cNvSpPr txBox="1">
              <a:spLocks noChangeArrowheads="1"/>
            </p:cNvSpPr>
            <p:nvPr/>
          </p:nvSpPr>
          <p:spPr bwMode="auto">
            <a:xfrm>
              <a:off x="5138" y="3209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2" name="Text Box 206"/>
            <p:cNvSpPr txBox="1">
              <a:spLocks noChangeArrowheads="1"/>
            </p:cNvSpPr>
            <p:nvPr/>
          </p:nvSpPr>
          <p:spPr bwMode="auto">
            <a:xfrm>
              <a:off x="4585" y="3224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3" name="Freeform 207"/>
            <p:cNvSpPr>
              <a:spLocks/>
            </p:cNvSpPr>
            <p:nvPr/>
          </p:nvSpPr>
          <p:spPr bwMode="auto">
            <a:xfrm flipH="1" flipV="1">
              <a:off x="5001" y="3186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4" name="Freeform 208"/>
            <p:cNvSpPr>
              <a:spLocks/>
            </p:cNvSpPr>
            <p:nvPr/>
          </p:nvSpPr>
          <p:spPr bwMode="auto">
            <a:xfrm flipH="1">
              <a:off x="4716" y="3192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5" name="Text Box 209"/>
            <p:cNvSpPr txBox="1">
              <a:spLocks noChangeArrowheads="1"/>
            </p:cNvSpPr>
            <p:nvPr/>
          </p:nvSpPr>
          <p:spPr bwMode="auto">
            <a:xfrm>
              <a:off x="4733" y="3080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6" name="Text Box 210"/>
            <p:cNvSpPr txBox="1">
              <a:spLocks noChangeArrowheads="1"/>
            </p:cNvSpPr>
            <p:nvPr/>
          </p:nvSpPr>
          <p:spPr bwMode="auto">
            <a:xfrm>
              <a:off x="4992" y="307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7" name="Text Box 211"/>
            <p:cNvSpPr txBox="1">
              <a:spLocks noChangeArrowheads="1"/>
            </p:cNvSpPr>
            <p:nvPr/>
          </p:nvSpPr>
          <p:spPr bwMode="auto">
            <a:xfrm>
              <a:off x="572" y="3755"/>
              <a:ext cx="6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initially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8" name="Text Box 212"/>
            <p:cNvSpPr txBox="1">
              <a:spLocks noChangeArrowheads="1"/>
            </p:cNvSpPr>
            <p:nvPr/>
          </p:nvSpPr>
          <p:spPr bwMode="auto">
            <a:xfrm>
              <a:off x="1817" y="3653"/>
              <a:ext cx="105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… recompute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routing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9" name="Text Box 213"/>
            <p:cNvSpPr txBox="1">
              <a:spLocks noChangeArrowheads="1"/>
            </p:cNvSpPr>
            <p:nvPr/>
          </p:nvSpPr>
          <p:spPr bwMode="auto">
            <a:xfrm>
              <a:off x="3089" y="3659"/>
              <a:ext cx="10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… recompute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100" name="Text Box 214"/>
            <p:cNvSpPr txBox="1">
              <a:spLocks noChangeArrowheads="1"/>
            </p:cNvSpPr>
            <p:nvPr/>
          </p:nvSpPr>
          <p:spPr bwMode="auto">
            <a:xfrm>
              <a:off x="4343" y="3647"/>
              <a:ext cx="10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… recompute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101" name="Line 215"/>
            <p:cNvSpPr>
              <a:spLocks noChangeShapeType="1"/>
            </p:cNvSpPr>
            <p:nvPr/>
          </p:nvSpPr>
          <p:spPr bwMode="auto">
            <a:xfrm flipV="1">
              <a:off x="2292" y="348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2" name="Line 216"/>
            <p:cNvSpPr>
              <a:spLocks noChangeShapeType="1"/>
            </p:cNvSpPr>
            <p:nvPr/>
          </p:nvSpPr>
          <p:spPr bwMode="auto">
            <a:xfrm flipV="1">
              <a:off x="1872" y="3201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3" name="Line 217"/>
            <p:cNvSpPr>
              <a:spLocks noChangeShapeType="1"/>
            </p:cNvSpPr>
            <p:nvPr/>
          </p:nvSpPr>
          <p:spPr bwMode="auto">
            <a:xfrm flipV="1">
              <a:off x="2712" y="3204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4" name="Line 218"/>
            <p:cNvSpPr>
              <a:spLocks noChangeShapeType="1"/>
            </p:cNvSpPr>
            <p:nvPr/>
          </p:nvSpPr>
          <p:spPr bwMode="auto">
            <a:xfrm flipV="1">
              <a:off x="3237" y="32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5" name="Line 219"/>
            <p:cNvSpPr>
              <a:spLocks noChangeShapeType="1"/>
            </p:cNvSpPr>
            <p:nvPr/>
          </p:nvSpPr>
          <p:spPr bwMode="auto">
            <a:xfrm flipV="1">
              <a:off x="3654" y="348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6" name="Line 220"/>
            <p:cNvSpPr>
              <a:spLocks noChangeShapeType="1"/>
            </p:cNvSpPr>
            <p:nvPr/>
          </p:nvSpPr>
          <p:spPr bwMode="auto">
            <a:xfrm flipV="1">
              <a:off x="4071" y="32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7" name="Line 221"/>
            <p:cNvSpPr>
              <a:spLocks noChangeShapeType="1"/>
            </p:cNvSpPr>
            <p:nvPr/>
          </p:nvSpPr>
          <p:spPr bwMode="auto">
            <a:xfrm flipV="1">
              <a:off x="4566" y="32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8" name="Line 222"/>
            <p:cNvSpPr>
              <a:spLocks noChangeShapeType="1"/>
            </p:cNvSpPr>
            <p:nvPr/>
          </p:nvSpPr>
          <p:spPr bwMode="auto">
            <a:xfrm flipV="1">
              <a:off x="4977" y="3501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9" name="Line 223"/>
            <p:cNvSpPr>
              <a:spLocks noChangeShapeType="1"/>
            </p:cNvSpPr>
            <p:nvPr/>
          </p:nvSpPr>
          <p:spPr bwMode="auto">
            <a:xfrm flipV="1">
              <a:off x="5388" y="3225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226" name="Rectangle 225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2438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What’s inside a router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83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183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Hierarchical Routing</a:t>
            </a:r>
            <a:endParaRPr lang="en-US" smtClean="0"/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scale: </a:t>
            </a:r>
            <a:r>
              <a:rPr lang="en-US" sz="2400" dirty="0" smtClean="0"/>
              <a:t>with 200 million destinations:</a:t>
            </a:r>
          </a:p>
          <a:p>
            <a:r>
              <a:rPr lang="en-US" sz="2000" dirty="0" smtClean="0"/>
              <a:t>can’t store all destinations in routing tables!</a:t>
            </a:r>
          </a:p>
          <a:p>
            <a:r>
              <a:rPr lang="en-US" sz="2000" dirty="0" smtClean="0"/>
              <a:t>routing table exchange would swamp links!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993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administrative autonomy</a:t>
            </a:r>
          </a:p>
          <a:p>
            <a:r>
              <a:rPr lang="en-US" sz="2000" dirty="0" smtClean="0"/>
              <a:t>internet = network of networks</a:t>
            </a:r>
          </a:p>
          <a:p>
            <a:r>
              <a:rPr lang="en-US" sz="2000" dirty="0" smtClean="0"/>
              <a:t>each network admin may want to control routing in its own network.</a:t>
            </a:r>
          </a:p>
        </p:txBody>
      </p:sp>
      <p:sp>
        <p:nvSpPr>
          <p:cNvPr id="99335" name="Rectangle 5"/>
          <p:cNvSpPr>
            <a:spLocks noChangeArrowheads="1"/>
          </p:cNvSpPr>
          <p:nvPr/>
        </p:nvSpPr>
        <p:spPr bwMode="auto">
          <a:xfrm>
            <a:off x="1547664" y="1340768"/>
            <a:ext cx="65436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85000"/>
              <a:buFont typeface="Wingdings" pitchFamily="2" charset="2"/>
              <a:buChar char="q"/>
            </a:pPr>
            <a:r>
              <a:rPr lang="en-US" sz="2400" dirty="0"/>
              <a:t>Our routing study thus far - idealization </a:t>
            </a:r>
          </a:p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85000"/>
              <a:buFont typeface="Wingdings" pitchFamily="2" charset="2"/>
              <a:buChar char="q"/>
            </a:pPr>
            <a:r>
              <a:rPr lang="en-US" sz="2400" dirty="0"/>
              <a:t>all routers identical</a:t>
            </a:r>
          </a:p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85000"/>
              <a:buFont typeface="Wingdings" pitchFamily="2" charset="2"/>
              <a:buChar char="q"/>
            </a:pPr>
            <a:r>
              <a:rPr lang="en-US" sz="2400" dirty="0"/>
              <a:t>network “flat”</a:t>
            </a:r>
          </a:p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85000"/>
              <a:buFont typeface="Wingdings" pitchFamily="2" charset="2"/>
              <a:buChar char="q"/>
            </a:pPr>
            <a:r>
              <a:rPr lang="en-US" sz="2400" i="1" dirty="0"/>
              <a:t>… not</a:t>
            </a:r>
            <a:r>
              <a:rPr lang="en-US" sz="2400" dirty="0"/>
              <a:t> true in practice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Hierarchical Routing</a:t>
            </a:r>
            <a:endParaRPr lang="en-US" smtClean="0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0768"/>
            <a:ext cx="3810000" cy="4210050"/>
          </a:xfrm>
        </p:spPr>
        <p:txBody>
          <a:bodyPr/>
          <a:lstStyle/>
          <a:p>
            <a:r>
              <a:rPr lang="en-US" sz="2400" dirty="0" smtClean="0"/>
              <a:t>aggregate routers into regions</a:t>
            </a:r>
            <a:r>
              <a:rPr lang="en-US" sz="2400" dirty="0" smtClean="0">
                <a:solidFill>
                  <a:srgbClr val="800000"/>
                </a:solidFill>
              </a:rPr>
              <a:t>, “autonomous systems” (AS)</a:t>
            </a:r>
          </a:p>
          <a:p>
            <a:r>
              <a:rPr lang="en-US" sz="2400" dirty="0" smtClean="0"/>
              <a:t>routers in same AS run same routing protocol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“intra-AS” routing </a:t>
            </a:r>
            <a:r>
              <a:rPr lang="en-US" sz="2000" dirty="0" smtClean="0"/>
              <a:t>protocol</a:t>
            </a:r>
          </a:p>
          <a:p>
            <a:pPr lvl="1"/>
            <a:r>
              <a:rPr lang="en-US" sz="2000" dirty="0" smtClean="0"/>
              <a:t>routers in different AS can run different intra-AS routing protocol</a:t>
            </a:r>
          </a:p>
        </p:txBody>
      </p:sp>
      <p:sp>
        <p:nvSpPr>
          <p:cNvPr id="10035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59496"/>
            <a:ext cx="4038600" cy="249364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Gateway router</a:t>
            </a:r>
          </a:p>
          <a:p>
            <a:r>
              <a:rPr lang="en-US" sz="2400" dirty="0" smtClean="0"/>
              <a:t>Direct link to router in another AS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80" name="Group 123"/>
          <p:cNvGrpSpPr>
            <a:grpSpLocks/>
          </p:cNvGrpSpPr>
          <p:nvPr/>
        </p:nvGrpSpPr>
        <p:grpSpPr bwMode="auto">
          <a:xfrm>
            <a:off x="271463" y="1343025"/>
            <a:ext cx="6178550" cy="4376738"/>
            <a:chOff x="0" y="878"/>
            <a:chExt cx="4232" cy="2968"/>
          </a:xfrm>
        </p:grpSpPr>
        <p:sp>
          <p:nvSpPr>
            <p:cNvPr id="101383" name="Freeform 2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78 w 1162"/>
                <a:gd name="T1" fmla="*/ 306 h 543"/>
                <a:gd name="T2" fmla="*/ 510 w 1162"/>
                <a:gd name="T3" fmla="*/ 26 h 543"/>
                <a:gd name="T4" fmla="*/ 1303 w 1162"/>
                <a:gd name="T5" fmla="*/ 149 h 543"/>
                <a:gd name="T6" fmla="*/ 1586 w 1162"/>
                <a:gd name="T7" fmla="*/ 451 h 543"/>
                <a:gd name="T8" fmla="*/ 1453 w 1162"/>
                <a:gd name="T9" fmla="*/ 851 h 543"/>
                <a:gd name="T10" fmla="*/ 812 w 1162"/>
                <a:gd name="T11" fmla="*/ 1021 h 543"/>
                <a:gd name="T12" fmla="*/ 122 w 1162"/>
                <a:gd name="T13" fmla="*/ 829 h 543"/>
                <a:gd name="T14" fmla="*/ 78 w 1162"/>
                <a:gd name="T15" fmla="*/ 306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4" name="Freeform 3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92 w 1198"/>
                <a:gd name="T1" fmla="*/ 408 h 451"/>
                <a:gd name="T2" fmla="*/ 189 w 1198"/>
                <a:gd name="T3" fmla="*/ 200 h 451"/>
                <a:gd name="T4" fmla="*/ 469 w 1198"/>
                <a:gd name="T5" fmla="*/ 110 h 451"/>
                <a:gd name="T6" fmla="*/ 1035 w 1198"/>
                <a:gd name="T7" fmla="*/ 56 h 451"/>
                <a:gd name="T8" fmla="*/ 1237 w 1198"/>
                <a:gd name="T9" fmla="*/ 444 h 451"/>
                <a:gd name="T10" fmla="*/ 931 w 1198"/>
                <a:gd name="T11" fmla="*/ 930 h 451"/>
                <a:gd name="T12" fmla="*/ 322 w 1198"/>
                <a:gd name="T13" fmla="*/ 957 h 451"/>
                <a:gd name="T14" fmla="*/ 38 w 1198"/>
                <a:gd name="T15" fmla="*/ 759 h 451"/>
                <a:gd name="T16" fmla="*/ 92 w 1198"/>
                <a:gd name="T17" fmla="*/ 40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5" name="Freeform 4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97 w 1583"/>
                <a:gd name="T1" fmla="*/ 260 h 682"/>
                <a:gd name="T2" fmla="*/ 516 w 1583"/>
                <a:gd name="T3" fmla="*/ 86 h 682"/>
                <a:gd name="T4" fmla="*/ 995 w 1583"/>
                <a:gd name="T5" fmla="*/ 23 h 682"/>
                <a:gd name="T6" fmla="*/ 1467 w 1583"/>
                <a:gd name="T7" fmla="*/ 225 h 682"/>
                <a:gd name="T8" fmla="*/ 1983 w 1583"/>
                <a:gd name="T9" fmla="*/ 497 h 682"/>
                <a:gd name="T10" fmla="*/ 1613 w 1583"/>
                <a:gd name="T11" fmla="*/ 748 h 682"/>
                <a:gd name="T12" fmla="*/ 875 w 1583"/>
                <a:gd name="T13" fmla="*/ 762 h 682"/>
                <a:gd name="T14" fmla="*/ 113 w 1583"/>
                <a:gd name="T15" fmla="*/ 692 h 682"/>
                <a:gd name="T16" fmla="*/ 197 w 1583"/>
                <a:gd name="T17" fmla="*/ 26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6" name="Oval 5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7" name="Line 6"/>
            <p:cNvSpPr>
              <a:spLocks noChangeShapeType="1"/>
            </p:cNvSpPr>
            <p:nvPr/>
          </p:nvSpPr>
          <p:spPr bwMode="auto">
            <a:xfrm>
              <a:off x="261" y="160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8" name="Line 7"/>
            <p:cNvSpPr>
              <a:spLocks noChangeShapeType="1"/>
            </p:cNvSpPr>
            <p:nvPr/>
          </p:nvSpPr>
          <p:spPr bwMode="auto">
            <a:xfrm>
              <a:off x="574" y="160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9" name="Rectangle 8"/>
            <p:cNvSpPr>
              <a:spLocks noChangeArrowheads="1"/>
            </p:cNvSpPr>
            <p:nvPr/>
          </p:nvSpPr>
          <p:spPr bwMode="auto">
            <a:xfrm>
              <a:off x="261" y="160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390" name="Oval 9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1" name="Rectangle 10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2" name="Text Box 11"/>
            <p:cNvSpPr txBox="1">
              <a:spLocks noChangeArrowheads="1"/>
            </p:cNvSpPr>
            <p:nvPr/>
          </p:nvSpPr>
          <p:spPr bwMode="auto">
            <a:xfrm>
              <a:off x="251" y="1496"/>
              <a:ext cx="33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393" name="Oval 12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4" name="Line 13"/>
            <p:cNvSpPr>
              <a:spLocks noChangeShapeType="1"/>
            </p:cNvSpPr>
            <p:nvPr/>
          </p:nvSpPr>
          <p:spPr bwMode="auto">
            <a:xfrm>
              <a:off x="1479" y="22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5" name="Line 14"/>
            <p:cNvSpPr>
              <a:spLocks noChangeShapeType="1"/>
            </p:cNvSpPr>
            <p:nvPr/>
          </p:nvSpPr>
          <p:spPr bwMode="auto">
            <a:xfrm>
              <a:off x="1792" y="22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6" name="Rectangle 15"/>
            <p:cNvSpPr>
              <a:spLocks noChangeArrowheads="1"/>
            </p:cNvSpPr>
            <p:nvPr/>
          </p:nvSpPr>
          <p:spPr bwMode="auto">
            <a:xfrm>
              <a:off x="1479" y="220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397" name="Oval 16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1398" name="Group 17"/>
            <p:cNvGrpSpPr>
              <a:grpSpLocks/>
            </p:cNvGrpSpPr>
            <p:nvPr/>
          </p:nvGrpSpPr>
          <p:grpSpPr bwMode="auto">
            <a:xfrm>
              <a:off x="1485" y="2096"/>
              <a:ext cx="307" cy="269"/>
              <a:chOff x="2904" y="2429"/>
              <a:chExt cx="309" cy="269"/>
            </a:xfrm>
          </p:grpSpPr>
          <p:sp>
            <p:nvSpPr>
              <p:cNvPr id="101501" name="Rectangle 1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02" name="Text Box 19"/>
              <p:cNvSpPr txBox="1">
                <a:spLocks noChangeArrowheads="1"/>
              </p:cNvSpPr>
              <p:nvPr/>
            </p:nvSpPr>
            <p:spPr bwMode="auto">
              <a:xfrm>
                <a:off x="2904" y="2429"/>
                <a:ext cx="30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01399" name="Oval 20"/>
            <p:cNvSpPr>
              <a:spLocks noChangeArrowheads="1"/>
            </p:cNvSpPr>
            <p:nvPr/>
          </p:nvSpPr>
          <p:spPr bwMode="auto">
            <a:xfrm>
              <a:off x="822" y="14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0" name="Line 21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1" name="Line 22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2" name="Rectangle 23"/>
            <p:cNvSpPr>
              <a:spLocks noChangeArrowheads="1"/>
            </p:cNvSpPr>
            <p:nvPr/>
          </p:nvSpPr>
          <p:spPr bwMode="auto">
            <a:xfrm>
              <a:off x="822" y="147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403" name="Oval 24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4" name="Rectangle 25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5" name="Text Box 26"/>
            <p:cNvSpPr txBox="1">
              <a:spLocks noChangeArrowheads="1"/>
            </p:cNvSpPr>
            <p:nvPr/>
          </p:nvSpPr>
          <p:spPr bwMode="auto">
            <a:xfrm>
              <a:off x="820" y="1364"/>
              <a:ext cx="32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406" name="Oval 27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7" name="Line 28"/>
            <p:cNvSpPr>
              <a:spLocks noChangeShapeType="1"/>
            </p:cNvSpPr>
            <p:nvPr/>
          </p:nvSpPr>
          <p:spPr bwMode="auto">
            <a:xfrm>
              <a:off x="1443" y="18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8" name="Line 29"/>
            <p:cNvSpPr>
              <a:spLocks noChangeShapeType="1"/>
            </p:cNvSpPr>
            <p:nvPr/>
          </p:nvSpPr>
          <p:spPr bwMode="auto">
            <a:xfrm>
              <a:off x="1756" y="18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9" name="Rectangle 30"/>
            <p:cNvSpPr>
              <a:spLocks noChangeArrowheads="1"/>
            </p:cNvSpPr>
            <p:nvPr/>
          </p:nvSpPr>
          <p:spPr bwMode="auto">
            <a:xfrm>
              <a:off x="1443" y="181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410" name="Oval 31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1411" name="Group 32"/>
            <p:cNvGrpSpPr>
              <a:grpSpLocks/>
            </p:cNvGrpSpPr>
            <p:nvPr/>
          </p:nvGrpSpPr>
          <p:grpSpPr bwMode="auto">
            <a:xfrm>
              <a:off x="1453" y="1700"/>
              <a:ext cx="292" cy="269"/>
              <a:chOff x="2907" y="2429"/>
              <a:chExt cx="301" cy="269"/>
            </a:xfrm>
          </p:grpSpPr>
          <p:sp>
            <p:nvSpPr>
              <p:cNvPr id="101499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00" name="Text Box 34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01412" name="Line 35"/>
            <p:cNvSpPr>
              <a:spLocks noChangeShapeType="1"/>
            </p:cNvSpPr>
            <p:nvPr/>
          </p:nvSpPr>
          <p:spPr bwMode="auto">
            <a:xfrm>
              <a:off x="3238" y="1632"/>
              <a:ext cx="30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3" name="Line 36"/>
            <p:cNvSpPr>
              <a:spLocks noChangeShapeType="1"/>
            </p:cNvSpPr>
            <p:nvPr/>
          </p:nvSpPr>
          <p:spPr bwMode="auto">
            <a:xfrm>
              <a:off x="3562" y="1556"/>
              <a:ext cx="92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4" name="Line 37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5" name="Freeform 38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6" name="Freeform 39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7" name="Freeform 40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8" name="Freeform 41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9" name="Freeform 42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0" name="Freeform 43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1" name="Freeform 44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2" name="Oval 45"/>
            <p:cNvSpPr>
              <a:spLocks noChangeArrowheads="1"/>
            </p:cNvSpPr>
            <p:nvPr/>
          </p:nvSpPr>
          <p:spPr bwMode="auto">
            <a:xfrm>
              <a:off x="2925" y="16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3" name="Line 46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4" name="Line 47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5" name="Rectangle 48"/>
            <p:cNvSpPr>
              <a:spLocks noChangeArrowheads="1"/>
            </p:cNvSpPr>
            <p:nvPr/>
          </p:nvSpPr>
          <p:spPr bwMode="auto">
            <a:xfrm>
              <a:off x="2925" y="160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426" name="Oval 49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7" name="Rectangle 50"/>
            <p:cNvSpPr>
              <a:spLocks noChangeArrowheads="1"/>
            </p:cNvSpPr>
            <p:nvPr/>
          </p:nvSpPr>
          <p:spPr bwMode="auto">
            <a:xfrm>
              <a:off x="3009" y="1563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8" name="Text Box 51"/>
            <p:cNvSpPr txBox="1">
              <a:spLocks noChangeArrowheads="1"/>
            </p:cNvSpPr>
            <p:nvPr/>
          </p:nvSpPr>
          <p:spPr bwMode="auto">
            <a:xfrm>
              <a:off x="2922" y="1502"/>
              <a:ext cx="32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429" name="Text Box 52"/>
            <p:cNvSpPr txBox="1">
              <a:spLocks noChangeArrowheads="1"/>
            </p:cNvSpPr>
            <p:nvPr/>
          </p:nvSpPr>
          <p:spPr bwMode="auto">
            <a:xfrm>
              <a:off x="597" y="1590"/>
              <a:ext cx="48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000"/>
                <a:t>AS3</a:t>
              </a:r>
              <a:endParaRPr lang="en-US"/>
            </a:p>
          </p:txBody>
        </p:sp>
        <p:sp>
          <p:nvSpPr>
            <p:cNvPr id="101430" name="Text Box 53"/>
            <p:cNvSpPr txBox="1">
              <a:spLocks noChangeArrowheads="1"/>
            </p:cNvSpPr>
            <p:nvPr/>
          </p:nvSpPr>
          <p:spPr bwMode="auto">
            <a:xfrm>
              <a:off x="2380" y="2046"/>
              <a:ext cx="45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000"/>
                <a:t>AS1</a:t>
              </a:r>
              <a:endParaRPr lang="en-US"/>
            </a:p>
          </p:txBody>
        </p:sp>
        <p:sp>
          <p:nvSpPr>
            <p:cNvPr id="101431" name="Text Box 54"/>
            <p:cNvSpPr txBox="1">
              <a:spLocks noChangeArrowheads="1"/>
            </p:cNvSpPr>
            <p:nvPr/>
          </p:nvSpPr>
          <p:spPr bwMode="auto">
            <a:xfrm>
              <a:off x="3207" y="1790"/>
              <a:ext cx="444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AS2</a:t>
              </a:r>
            </a:p>
          </p:txBody>
        </p:sp>
        <p:sp>
          <p:nvSpPr>
            <p:cNvPr id="101432" name="Oval 55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3" name="Line 56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4" name="Line 57"/>
            <p:cNvSpPr>
              <a:spLocks noChangeShapeType="1"/>
            </p:cNvSpPr>
            <p:nvPr/>
          </p:nvSpPr>
          <p:spPr bwMode="auto">
            <a:xfrm>
              <a:off x="1450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5" name="Rectangle 58"/>
            <p:cNvSpPr>
              <a:spLocks noChangeArrowheads="1"/>
            </p:cNvSpPr>
            <p:nvPr/>
          </p:nvSpPr>
          <p:spPr bwMode="auto">
            <a:xfrm>
              <a:off x="1137" y="202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1436" name="Oval 59"/>
            <p:cNvSpPr>
              <a:spLocks noChangeArrowheads="1"/>
            </p:cNvSpPr>
            <p:nvPr/>
          </p:nvSpPr>
          <p:spPr bwMode="auto">
            <a:xfrm>
              <a:off x="1134" y="19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7" name="Rectangle 60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8" name="Text Box 61"/>
            <p:cNvSpPr txBox="1">
              <a:spLocks noChangeArrowheads="1"/>
            </p:cNvSpPr>
            <p:nvPr/>
          </p:nvSpPr>
          <p:spPr bwMode="auto">
            <a:xfrm>
              <a:off x="1150" y="1914"/>
              <a:ext cx="29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1439" name="Group 62"/>
            <p:cNvGrpSpPr>
              <a:grpSpLocks/>
            </p:cNvGrpSpPr>
            <p:nvPr/>
          </p:nvGrpSpPr>
          <p:grpSpPr bwMode="auto">
            <a:xfrm>
              <a:off x="3270" y="1388"/>
              <a:ext cx="323" cy="269"/>
              <a:chOff x="4320" y="1940"/>
              <a:chExt cx="323" cy="269"/>
            </a:xfrm>
          </p:grpSpPr>
          <p:sp>
            <p:nvSpPr>
              <p:cNvPr id="101492" name="Oval 63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3" name="Line 64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4" name="Line 65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5" name="Rectangle 66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1496" name="Oval 67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7" name="Rectangle 68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8" name="Text Box 69"/>
              <p:cNvSpPr txBox="1">
                <a:spLocks noChangeArrowheads="1"/>
              </p:cNvSpPr>
              <p:nvPr/>
            </p:nvSpPr>
            <p:spPr bwMode="auto">
              <a:xfrm>
                <a:off x="4320" y="1940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1440" name="Group 70"/>
            <p:cNvGrpSpPr>
              <a:grpSpLocks/>
            </p:cNvGrpSpPr>
            <p:nvPr/>
          </p:nvGrpSpPr>
          <p:grpSpPr bwMode="auto">
            <a:xfrm>
              <a:off x="3540" y="1610"/>
              <a:ext cx="337" cy="269"/>
              <a:chOff x="4590" y="2162"/>
              <a:chExt cx="337" cy="269"/>
            </a:xfrm>
          </p:grpSpPr>
          <p:sp>
            <p:nvSpPr>
              <p:cNvPr id="101485" name="Oval 71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86" name="Line 72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87" name="Line 73"/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88" name="Rectangle 74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1489" name="Oval 75"/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0" name="Rectangle 76"/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1" name="Text Box 77"/>
              <p:cNvSpPr txBox="1">
                <a:spLocks noChangeArrowheads="1"/>
              </p:cNvSpPr>
              <p:nvPr/>
            </p:nvSpPr>
            <p:spPr bwMode="auto">
              <a:xfrm>
                <a:off x="4590" y="2162"/>
                <a:ext cx="33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1441" name="Group 78"/>
            <p:cNvGrpSpPr>
              <a:grpSpLocks/>
            </p:cNvGrpSpPr>
            <p:nvPr/>
          </p:nvGrpSpPr>
          <p:grpSpPr bwMode="auto">
            <a:xfrm>
              <a:off x="2016" y="1980"/>
              <a:ext cx="316" cy="269"/>
              <a:chOff x="2016" y="1980"/>
              <a:chExt cx="316" cy="269"/>
            </a:xfrm>
          </p:grpSpPr>
          <p:sp>
            <p:nvSpPr>
              <p:cNvPr id="101477" name="Oval 79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78" name="Line 80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79" name="Line 81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80" name="Rectangle 82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1481" name="Oval 83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1482" name="Group 84"/>
              <p:cNvGrpSpPr>
                <a:grpSpLocks/>
              </p:cNvGrpSpPr>
              <p:nvPr/>
            </p:nvGrpSpPr>
            <p:grpSpPr bwMode="auto">
              <a:xfrm>
                <a:off x="2022" y="1980"/>
                <a:ext cx="306" cy="269"/>
                <a:chOff x="2901" y="2429"/>
                <a:chExt cx="313" cy="269"/>
              </a:xfrm>
            </p:grpSpPr>
            <p:sp>
              <p:nvSpPr>
                <p:cNvPr id="101483" name="Rectangle 8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84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2901" y="2429"/>
                  <a:ext cx="313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01442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43" name="Rectangle 89"/>
            <p:cNvSpPr>
              <a:spLocks noChangeArrowheads="1"/>
            </p:cNvSpPr>
            <p:nvPr/>
          </p:nvSpPr>
          <p:spPr bwMode="auto">
            <a:xfrm>
              <a:off x="1463" y="2729"/>
              <a:ext cx="1834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1444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01475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76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1200" dirty="0">
                    <a:solidFill>
                      <a:schemeClr val="accent2"/>
                    </a:solidFill>
                    <a:latin typeface="Arial" charset="0"/>
                  </a:rPr>
                  <a:t>Intra-AS</a:t>
                </a:r>
              </a:p>
              <a:p>
                <a:pPr eaLnBrk="1" hangingPunct="1"/>
                <a:r>
                  <a:rPr lang="en-US" sz="1200" dirty="0">
                    <a:solidFill>
                      <a:schemeClr val="accent2"/>
                    </a:solidFill>
                    <a:latin typeface="Arial" charset="0"/>
                  </a:rPr>
                  <a:t>Routing </a:t>
                </a:r>
              </a:p>
              <a:p>
                <a:pPr eaLnBrk="1" hangingPunct="1"/>
                <a:r>
                  <a:rPr lang="en-US" sz="1200" dirty="0">
                    <a:solidFill>
                      <a:schemeClr val="accent2"/>
                    </a:solidFill>
                    <a:latin typeface="Arial" charset="0"/>
                  </a:rPr>
                  <a:t>algorithm</a:t>
                </a:r>
              </a:p>
            </p:txBody>
          </p:sp>
        </p:grpSp>
        <p:grpSp>
          <p:nvGrpSpPr>
            <p:cNvPr id="101445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01473" name="Oval 94"/>
              <p:cNvSpPr>
                <a:spLocks noChangeArrowheads="1"/>
              </p:cNvSpPr>
              <p:nvPr/>
            </p:nvSpPr>
            <p:spPr bwMode="auto">
              <a:xfrm>
                <a:off x="2402" y="2826"/>
                <a:ext cx="736" cy="479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74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  <a:latin typeface="Arial" charset="0"/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  <a:latin typeface="Arial" charset="0"/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  <a:latin typeface="Arial" charset="0"/>
                  </a:rPr>
                  <a:t>algorithm</a:t>
                </a:r>
              </a:p>
            </p:txBody>
          </p:sp>
        </p:grpSp>
        <p:sp>
          <p:nvSpPr>
            <p:cNvPr id="101446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Forwarding</a:t>
              </a:r>
            </a:p>
            <a:p>
              <a:pPr algn="ctr" eaLnBrk="1" hangingPunct="1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table</a:t>
              </a:r>
            </a:p>
          </p:txBody>
        </p:sp>
        <p:sp>
          <p:nvSpPr>
            <p:cNvPr id="101447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48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449" name="Group 99"/>
            <p:cNvGrpSpPr>
              <a:grpSpLocks/>
            </p:cNvGrpSpPr>
            <p:nvPr/>
          </p:nvGrpSpPr>
          <p:grpSpPr bwMode="auto">
            <a:xfrm>
              <a:off x="417" y="1226"/>
              <a:ext cx="321" cy="269"/>
              <a:chOff x="2014" y="1980"/>
              <a:chExt cx="321" cy="269"/>
            </a:xfrm>
          </p:grpSpPr>
          <p:sp>
            <p:nvSpPr>
              <p:cNvPr id="101465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66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67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68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1469" name="Oval 10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1470" name="Group 105"/>
              <p:cNvGrpSpPr>
                <a:grpSpLocks/>
              </p:cNvGrpSpPr>
              <p:nvPr/>
            </p:nvGrpSpPr>
            <p:grpSpPr bwMode="auto">
              <a:xfrm>
                <a:off x="2014" y="1980"/>
                <a:ext cx="321" cy="269"/>
                <a:chOff x="2893" y="2429"/>
                <a:chExt cx="328" cy="269"/>
              </a:xfrm>
            </p:grpSpPr>
            <p:sp>
              <p:nvSpPr>
                <p:cNvPr id="101471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72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3" y="2429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01450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1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2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3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18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4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68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5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6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7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8" name="Line 116"/>
            <p:cNvSpPr>
              <a:spLocks noChangeShapeType="1"/>
            </p:cNvSpPr>
            <p:nvPr/>
          </p:nvSpPr>
          <p:spPr bwMode="auto">
            <a:xfrm flipH="1" flipV="1">
              <a:off x="2931" y="1347"/>
              <a:ext cx="135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9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60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61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62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63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64" name="Line 122"/>
            <p:cNvSpPr>
              <a:spLocks noChangeShapeType="1"/>
            </p:cNvSpPr>
            <p:nvPr/>
          </p:nvSpPr>
          <p:spPr bwMode="auto">
            <a:xfrm>
              <a:off x="1736" y="1880"/>
              <a:ext cx="144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81" name="Rectangle 1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Interconnected AS’s</a:t>
            </a:r>
          </a:p>
        </p:txBody>
      </p:sp>
      <p:sp>
        <p:nvSpPr>
          <p:cNvPr id="101382" name="Rectangle 127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159125"/>
            <a:ext cx="3810000" cy="3400425"/>
          </a:xfrm>
        </p:spPr>
        <p:txBody>
          <a:bodyPr/>
          <a:lstStyle/>
          <a:p>
            <a:r>
              <a:rPr lang="en-US" sz="2400" dirty="0" smtClean="0"/>
              <a:t>forwarding table  configured by both intra- and inter-AS routing algorithm</a:t>
            </a:r>
          </a:p>
          <a:p>
            <a:pPr lvl="1"/>
            <a:r>
              <a:rPr lang="en-US" sz="2000" dirty="0" smtClean="0"/>
              <a:t>intra-AS sets entries for internal destinations.</a:t>
            </a:r>
          </a:p>
          <a:p>
            <a:pPr lvl="1"/>
            <a:r>
              <a:rPr lang="en-US" sz="2000" dirty="0" smtClean="0"/>
              <a:t>inter-AS &amp; intra-AS sets entries for external destinations.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4" name="Group 126"/>
          <p:cNvGrpSpPr>
            <a:grpSpLocks/>
          </p:cNvGrpSpPr>
          <p:nvPr/>
        </p:nvGrpSpPr>
        <p:grpSpPr bwMode="auto">
          <a:xfrm>
            <a:off x="1031875" y="4077072"/>
            <a:ext cx="6178550" cy="2249488"/>
            <a:chOff x="171" y="846"/>
            <a:chExt cx="3892" cy="1417"/>
          </a:xfrm>
        </p:grpSpPr>
        <p:sp>
          <p:nvSpPr>
            <p:cNvPr id="102408" name="Freeform 3"/>
            <p:cNvSpPr>
              <a:spLocks/>
            </p:cNvSpPr>
            <p:nvPr/>
          </p:nvSpPr>
          <p:spPr bwMode="auto">
            <a:xfrm>
              <a:off x="2581" y="1006"/>
              <a:ext cx="1482" cy="952"/>
            </a:xfrm>
            <a:custGeom>
              <a:avLst/>
              <a:gdLst>
                <a:gd name="T0" fmla="*/ 71 w 1162"/>
                <a:gd name="T1" fmla="*/ 284 h 543"/>
                <a:gd name="T2" fmla="*/ 469 w 1162"/>
                <a:gd name="T3" fmla="*/ 25 h 543"/>
                <a:gd name="T4" fmla="*/ 1199 w 1162"/>
                <a:gd name="T5" fmla="*/ 139 h 543"/>
                <a:gd name="T6" fmla="*/ 1459 w 1162"/>
                <a:gd name="T7" fmla="*/ 419 h 543"/>
                <a:gd name="T8" fmla="*/ 1337 w 1162"/>
                <a:gd name="T9" fmla="*/ 791 h 543"/>
                <a:gd name="T10" fmla="*/ 747 w 1162"/>
                <a:gd name="T11" fmla="*/ 948 h 543"/>
                <a:gd name="T12" fmla="*/ 112 w 1162"/>
                <a:gd name="T13" fmla="*/ 770 h 543"/>
                <a:gd name="T14" fmla="*/ 71 w 1162"/>
                <a:gd name="T15" fmla="*/ 284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9" name="Freeform 4"/>
            <p:cNvSpPr>
              <a:spLocks/>
            </p:cNvSpPr>
            <p:nvPr/>
          </p:nvSpPr>
          <p:spPr bwMode="auto">
            <a:xfrm>
              <a:off x="171" y="846"/>
              <a:ext cx="1154" cy="944"/>
            </a:xfrm>
            <a:custGeom>
              <a:avLst/>
              <a:gdLst>
                <a:gd name="T0" fmla="*/ 85 w 1198"/>
                <a:gd name="T1" fmla="*/ 379 h 451"/>
                <a:gd name="T2" fmla="*/ 173 w 1198"/>
                <a:gd name="T3" fmla="*/ 186 h 451"/>
                <a:gd name="T4" fmla="*/ 432 w 1198"/>
                <a:gd name="T5" fmla="*/ 103 h 451"/>
                <a:gd name="T6" fmla="*/ 952 w 1198"/>
                <a:gd name="T7" fmla="*/ 52 h 451"/>
                <a:gd name="T8" fmla="*/ 1138 w 1198"/>
                <a:gd name="T9" fmla="*/ 412 h 451"/>
                <a:gd name="T10" fmla="*/ 856 w 1198"/>
                <a:gd name="T11" fmla="*/ 864 h 451"/>
                <a:gd name="T12" fmla="*/ 296 w 1198"/>
                <a:gd name="T13" fmla="*/ 890 h 451"/>
                <a:gd name="T14" fmla="*/ 35 w 1198"/>
                <a:gd name="T15" fmla="*/ 705 h 451"/>
                <a:gd name="T16" fmla="*/ 85 w 1198"/>
                <a:gd name="T17" fmla="*/ 379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0" name="Freeform 5"/>
            <p:cNvSpPr>
              <a:spLocks/>
            </p:cNvSpPr>
            <p:nvPr/>
          </p:nvSpPr>
          <p:spPr bwMode="auto">
            <a:xfrm>
              <a:off x="916" y="1527"/>
              <a:ext cx="1846" cy="736"/>
            </a:xfrm>
            <a:custGeom>
              <a:avLst/>
              <a:gdLst>
                <a:gd name="T0" fmla="*/ 181 w 1583"/>
                <a:gd name="T1" fmla="*/ 242 h 682"/>
                <a:gd name="T2" fmla="*/ 475 w 1583"/>
                <a:gd name="T3" fmla="*/ 80 h 682"/>
                <a:gd name="T4" fmla="*/ 915 w 1583"/>
                <a:gd name="T5" fmla="*/ 22 h 682"/>
                <a:gd name="T6" fmla="*/ 1349 w 1583"/>
                <a:gd name="T7" fmla="*/ 209 h 682"/>
                <a:gd name="T8" fmla="*/ 1824 w 1583"/>
                <a:gd name="T9" fmla="*/ 462 h 682"/>
                <a:gd name="T10" fmla="*/ 1483 w 1583"/>
                <a:gd name="T11" fmla="*/ 695 h 682"/>
                <a:gd name="T12" fmla="*/ 805 w 1583"/>
                <a:gd name="T13" fmla="*/ 708 h 682"/>
                <a:gd name="T14" fmla="*/ 104 w 1583"/>
                <a:gd name="T15" fmla="*/ 643 h 682"/>
                <a:gd name="T16" fmla="*/ 181 w 1583"/>
                <a:gd name="T17" fmla="*/ 24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1" name="Oval 6"/>
            <p:cNvSpPr>
              <a:spLocks noChangeArrowheads="1"/>
            </p:cNvSpPr>
            <p:nvPr/>
          </p:nvSpPr>
          <p:spPr bwMode="auto">
            <a:xfrm>
              <a:off x="411" y="1526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2" name="Line 7"/>
            <p:cNvSpPr>
              <a:spLocks noChangeShapeType="1"/>
            </p:cNvSpPr>
            <p:nvPr/>
          </p:nvSpPr>
          <p:spPr bwMode="auto">
            <a:xfrm>
              <a:off x="411" y="1519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3" name="Line 8"/>
            <p:cNvSpPr>
              <a:spLocks noChangeShapeType="1"/>
            </p:cNvSpPr>
            <p:nvPr/>
          </p:nvSpPr>
          <p:spPr bwMode="auto">
            <a:xfrm>
              <a:off x="699" y="1519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4" name="Rectangle 9"/>
            <p:cNvSpPr>
              <a:spLocks noChangeArrowheads="1"/>
            </p:cNvSpPr>
            <p:nvPr/>
          </p:nvSpPr>
          <p:spPr bwMode="auto">
            <a:xfrm>
              <a:off x="411" y="1519"/>
              <a:ext cx="285" cy="4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15" name="Oval 10"/>
            <p:cNvSpPr>
              <a:spLocks noChangeArrowheads="1"/>
            </p:cNvSpPr>
            <p:nvPr/>
          </p:nvSpPr>
          <p:spPr bwMode="auto">
            <a:xfrm>
              <a:off x="408" y="1465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6" name="Rectangle 11"/>
            <p:cNvSpPr>
              <a:spLocks noChangeArrowheads="1"/>
            </p:cNvSpPr>
            <p:nvPr/>
          </p:nvSpPr>
          <p:spPr bwMode="auto">
            <a:xfrm>
              <a:off x="488" y="1477"/>
              <a:ext cx="130" cy="11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7" name="Text Box 12"/>
            <p:cNvSpPr txBox="1">
              <a:spLocks noChangeArrowheads="1"/>
            </p:cNvSpPr>
            <p:nvPr/>
          </p:nvSpPr>
          <p:spPr bwMode="auto">
            <a:xfrm>
              <a:off x="402" y="1420"/>
              <a:ext cx="3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18" name="Oval 13"/>
            <p:cNvSpPr>
              <a:spLocks noChangeArrowheads="1"/>
            </p:cNvSpPr>
            <p:nvPr/>
          </p:nvSpPr>
          <p:spPr bwMode="auto">
            <a:xfrm>
              <a:off x="1531" y="2089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9" name="Line 14"/>
            <p:cNvSpPr>
              <a:spLocks noChangeShapeType="1"/>
            </p:cNvSpPr>
            <p:nvPr/>
          </p:nvSpPr>
          <p:spPr bwMode="auto">
            <a:xfrm>
              <a:off x="1531" y="2082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0" name="Line 15"/>
            <p:cNvSpPr>
              <a:spLocks noChangeShapeType="1"/>
            </p:cNvSpPr>
            <p:nvPr/>
          </p:nvSpPr>
          <p:spPr bwMode="auto">
            <a:xfrm>
              <a:off x="1819" y="2082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1" name="Rectangle 16"/>
            <p:cNvSpPr>
              <a:spLocks noChangeArrowheads="1"/>
            </p:cNvSpPr>
            <p:nvPr/>
          </p:nvSpPr>
          <p:spPr bwMode="auto">
            <a:xfrm>
              <a:off x="1531" y="2082"/>
              <a:ext cx="285" cy="4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22" name="Oval 17"/>
            <p:cNvSpPr>
              <a:spLocks noChangeArrowheads="1"/>
            </p:cNvSpPr>
            <p:nvPr/>
          </p:nvSpPr>
          <p:spPr bwMode="auto">
            <a:xfrm>
              <a:off x="1528" y="2028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23" name="Group 18"/>
            <p:cNvGrpSpPr>
              <a:grpSpLocks/>
            </p:cNvGrpSpPr>
            <p:nvPr/>
          </p:nvGrpSpPr>
          <p:grpSpPr bwMode="auto">
            <a:xfrm>
              <a:off x="1537" y="1977"/>
              <a:ext cx="282" cy="250"/>
              <a:chOff x="2904" y="2429"/>
              <a:chExt cx="309" cy="269"/>
            </a:xfrm>
          </p:grpSpPr>
          <p:sp>
            <p:nvSpPr>
              <p:cNvPr id="102515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6" name="Text Box 20"/>
              <p:cNvSpPr txBox="1">
                <a:spLocks noChangeArrowheads="1"/>
              </p:cNvSpPr>
              <p:nvPr/>
            </p:nvSpPr>
            <p:spPr bwMode="auto">
              <a:xfrm>
                <a:off x="2904" y="2429"/>
                <a:ext cx="30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02424" name="Oval 21"/>
            <p:cNvSpPr>
              <a:spLocks noChangeArrowheads="1"/>
            </p:cNvSpPr>
            <p:nvPr/>
          </p:nvSpPr>
          <p:spPr bwMode="auto">
            <a:xfrm>
              <a:off x="927" y="1403"/>
              <a:ext cx="288" cy="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5" name="Line 22"/>
            <p:cNvSpPr>
              <a:spLocks noChangeShapeType="1"/>
            </p:cNvSpPr>
            <p:nvPr/>
          </p:nvSpPr>
          <p:spPr bwMode="auto">
            <a:xfrm>
              <a:off x="927" y="1397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6" name="Line 23"/>
            <p:cNvSpPr>
              <a:spLocks noChangeShapeType="1"/>
            </p:cNvSpPr>
            <p:nvPr/>
          </p:nvSpPr>
          <p:spPr bwMode="auto">
            <a:xfrm>
              <a:off x="1215" y="1397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7" name="Rectangle 24"/>
            <p:cNvSpPr>
              <a:spLocks noChangeArrowheads="1"/>
            </p:cNvSpPr>
            <p:nvPr/>
          </p:nvSpPr>
          <p:spPr bwMode="auto">
            <a:xfrm>
              <a:off x="927" y="1397"/>
              <a:ext cx="285" cy="4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28" name="Oval 25"/>
            <p:cNvSpPr>
              <a:spLocks noChangeArrowheads="1"/>
            </p:cNvSpPr>
            <p:nvPr/>
          </p:nvSpPr>
          <p:spPr bwMode="auto">
            <a:xfrm>
              <a:off x="924" y="1342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9" name="Rectangle 26"/>
            <p:cNvSpPr>
              <a:spLocks noChangeArrowheads="1"/>
            </p:cNvSpPr>
            <p:nvPr/>
          </p:nvSpPr>
          <p:spPr bwMode="auto">
            <a:xfrm>
              <a:off x="1004" y="1354"/>
              <a:ext cx="131" cy="10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0" name="Text Box 27"/>
            <p:cNvSpPr txBox="1">
              <a:spLocks noChangeArrowheads="1"/>
            </p:cNvSpPr>
            <p:nvPr/>
          </p:nvSpPr>
          <p:spPr bwMode="auto">
            <a:xfrm>
              <a:off x="925" y="1297"/>
              <a:ext cx="2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31" name="Oval 28"/>
            <p:cNvSpPr>
              <a:spLocks noChangeArrowheads="1"/>
            </p:cNvSpPr>
            <p:nvPr/>
          </p:nvSpPr>
          <p:spPr bwMode="auto">
            <a:xfrm>
              <a:off x="1498" y="1721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2" name="Line 29"/>
            <p:cNvSpPr>
              <a:spLocks noChangeShapeType="1"/>
            </p:cNvSpPr>
            <p:nvPr/>
          </p:nvSpPr>
          <p:spPr bwMode="auto">
            <a:xfrm>
              <a:off x="1498" y="171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3" name="Line 30"/>
            <p:cNvSpPr>
              <a:spLocks noChangeShapeType="1"/>
            </p:cNvSpPr>
            <p:nvPr/>
          </p:nvSpPr>
          <p:spPr bwMode="auto">
            <a:xfrm>
              <a:off x="1786" y="171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4" name="Rectangle 31"/>
            <p:cNvSpPr>
              <a:spLocks noChangeArrowheads="1"/>
            </p:cNvSpPr>
            <p:nvPr/>
          </p:nvSpPr>
          <p:spPr bwMode="auto">
            <a:xfrm>
              <a:off x="1498" y="1715"/>
              <a:ext cx="285" cy="4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35" name="Oval 32"/>
            <p:cNvSpPr>
              <a:spLocks noChangeArrowheads="1"/>
            </p:cNvSpPr>
            <p:nvPr/>
          </p:nvSpPr>
          <p:spPr bwMode="auto">
            <a:xfrm>
              <a:off x="1495" y="1660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36" name="Group 33"/>
            <p:cNvGrpSpPr>
              <a:grpSpLocks/>
            </p:cNvGrpSpPr>
            <p:nvPr/>
          </p:nvGrpSpPr>
          <p:grpSpPr bwMode="auto">
            <a:xfrm>
              <a:off x="1507" y="1610"/>
              <a:ext cx="269" cy="249"/>
              <a:chOff x="2907" y="2429"/>
              <a:chExt cx="301" cy="269"/>
            </a:xfrm>
          </p:grpSpPr>
          <p:sp>
            <p:nvSpPr>
              <p:cNvPr id="102513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4" name="Text Box 35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02437" name="Line 36"/>
            <p:cNvSpPr>
              <a:spLocks noChangeShapeType="1"/>
            </p:cNvSpPr>
            <p:nvPr/>
          </p:nvSpPr>
          <p:spPr bwMode="auto">
            <a:xfrm>
              <a:off x="3149" y="1546"/>
              <a:ext cx="283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8" name="Line 37"/>
            <p:cNvSpPr>
              <a:spLocks noChangeShapeType="1"/>
            </p:cNvSpPr>
            <p:nvPr/>
          </p:nvSpPr>
          <p:spPr bwMode="auto">
            <a:xfrm>
              <a:off x="3447" y="1476"/>
              <a:ext cx="84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9" name="Line 38"/>
            <p:cNvSpPr>
              <a:spLocks noChangeShapeType="1"/>
            </p:cNvSpPr>
            <p:nvPr/>
          </p:nvSpPr>
          <p:spPr bwMode="auto">
            <a:xfrm flipV="1">
              <a:off x="3086" y="1435"/>
              <a:ext cx="105" cy="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0" name="Freeform 39"/>
            <p:cNvSpPr>
              <a:spLocks/>
            </p:cNvSpPr>
            <p:nvPr/>
          </p:nvSpPr>
          <p:spPr bwMode="auto">
            <a:xfrm>
              <a:off x="1817" y="2024"/>
              <a:ext cx="243" cy="76"/>
            </a:xfrm>
            <a:custGeom>
              <a:avLst/>
              <a:gdLst>
                <a:gd name="T0" fmla="*/ 0 w 264"/>
                <a:gd name="T1" fmla="*/ 76 h 82"/>
                <a:gd name="T2" fmla="*/ 243 w 264"/>
                <a:gd name="T3" fmla="*/ 0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1" name="Freeform 40"/>
            <p:cNvSpPr>
              <a:spLocks/>
            </p:cNvSpPr>
            <p:nvPr/>
          </p:nvSpPr>
          <p:spPr bwMode="auto">
            <a:xfrm>
              <a:off x="1394" y="1990"/>
              <a:ext cx="140" cy="110"/>
            </a:xfrm>
            <a:custGeom>
              <a:avLst/>
              <a:gdLst>
                <a:gd name="T0" fmla="*/ 0 w 152"/>
                <a:gd name="T1" fmla="*/ 0 h 118"/>
                <a:gd name="T2" fmla="*/ 140 w 152"/>
                <a:gd name="T3" fmla="*/ 110 h 1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2" name="Freeform 41"/>
            <p:cNvSpPr>
              <a:spLocks/>
            </p:cNvSpPr>
            <p:nvPr/>
          </p:nvSpPr>
          <p:spPr bwMode="auto">
            <a:xfrm>
              <a:off x="1508" y="1925"/>
              <a:ext cx="519" cy="77"/>
            </a:xfrm>
            <a:custGeom>
              <a:avLst/>
              <a:gdLst>
                <a:gd name="T0" fmla="*/ 0 w 564"/>
                <a:gd name="T1" fmla="*/ 0 h 82"/>
                <a:gd name="T2" fmla="*/ 519 w 564"/>
                <a:gd name="T3" fmla="*/ 77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3" name="Freeform 42"/>
            <p:cNvSpPr>
              <a:spLocks/>
            </p:cNvSpPr>
            <p:nvPr/>
          </p:nvSpPr>
          <p:spPr bwMode="auto">
            <a:xfrm>
              <a:off x="1451" y="1775"/>
              <a:ext cx="70" cy="87"/>
            </a:xfrm>
            <a:custGeom>
              <a:avLst/>
              <a:gdLst>
                <a:gd name="T0" fmla="*/ 0 w 76"/>
                <a:gd name="T1" fmla="*/ 87 h 94"/>
                <a:gd name="T2" fmla="*/ 70 w 76"/>
                <a:gd name="T3" fmla="*/ 0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4" name="Freeform 43"/>
            <p:cNvSpPr>
              <a:spLocks/>
            </p:cNvSpPr>
            <p:nvPr/>
          </p:nvSpPr>
          <p:spPr bwMode="auto">
            <a:xfrm>
              <a:off x="692" y="1426"/>
              <a:ext cx="231" cy="106"/>
            </a:xfrm>
            <a:custGeom>
              <a:avLst/>
              <a:gdLst>
                <a:gd name="T0" fmla="*/ 0 w 252"/>
                <a:gd name="T1" fmla="*/ 106 h 114"/>
                <a:gd name="T2" fmla="*/ 231 w 252"/>
                <a:gd name="T3" fmla="*/ 0 h 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5" name="Freeform 44"/>
            <p:cNvSpPr>
              <a:spLocks/>
            </p:cNvSpPr>
            <p:nvPr/>
          </p:nvSpPr>
          <p:spPr bwMode="auto">
            <a:xfrm>
              <a:off x="1092" y="1481"/>
              <a:ext cx="409" cy="240"/>
            </a:xfrm>
            <a:custGeom>
              <a:avLst/>
              <a:gdLst>
                <a:gd name="T0" fmla="*/ 0 w 444"/>
                <a:gd name="T1" fmla="*/ 0 h 258"/>
                <a:gd name="T2" fmla="*/ 409 w 444"/>
                <a:gd name="T3" fmla="*/ 240 h 2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6" name="Freeform 45"/>
            <p:cNvSpPr>
              <a:spLocks/>
            </p:cNvSpPr>
            <p:nvPr/>
          </p:nvSpPr>
          <p:spPr bwMode="auto">
            <a:xfrm>
              <a:off x="2310" y="1591"/>
              <a:ext cx="602" cy="390"/>
            </a:xfrm>
            <a:custGeom>
              <a:avLst/>
              <a:gdLst>
                <a:gd name="T0" fmla="*/ 0 w 654"/>
                <a:gd name="T1" fmla="*/ 390 h 420"/>
                <a:gd name="T2" fmla="*/ 602 w 654"/>
                <a:gd name="T3" fmla="*/ 0 h 4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7" name="Oval 46"/>
            <p:cNvSpPr>
              <a:spLocks noChangeArrowheads="1"/>
            </p:cNvSpPr>
            <p:nvPr/>
          </p:nvSpPr>
          <p:spPr bwMode="auto">
            <a:xfrm>
              <a:off x="2861" y="1532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8" name="Line 47"/>
            <p:cNvSpPr>
              <a:spLocks noChangeShapeType="1"/>
            </p:cNvSpPr>
            <p:nvPr/>
          </p:nvSpPr>
          <p:spPr bwMode="auto">
            <a:xfrm>
              <a:off x="2861" y="152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9" name="Line 48"/>
            <p:cNvSpPr>
              <a:spLocks noChangeShapeType="1"/>
            </p:cNvSpPr>
            <p:nvPr/>
          </p:nvSpPr>
          <p:spPr bwMode="auto">
            <a:xfrm>
              <a:off x="3149" y="152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0" name="Rectangle 49"/>
            <p:cNvSpPr>
              <a:spLocks noChangeArrowheads="1"/>
            </p:cNvSpPr>
            <p:nvPr/>
          </p:nvSpPr>
          <p:spPr bwMode="auto">
            <a:xfrm>
              <a:off x="2861" y="1525"/>
              <a:ext cx="285" cy="4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51" name="Oval 50"/>
            <p:cNvSpPr>
              <a:spLocks noChangeArrowheads="1"/>
            </p:cNvSpPr>
            <p:nvPr/>
          </p:nvSpPr>
          <p:spPr bwMode="auto">
            <a:xfrm>
              <a:off x="2858" y="1470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2" name="Rectangle 51"/>
            <p:cNvSpPr>
              <a:spLocks noChangeArrowheads="1"/>
            </p:cNvSpPr>
            <p:nvPr/>
          </p:nvSpPr>
          <p:spPr bwMode="auto">
            <a:xfrm>
              <a:off x="2938" y="1482"/>
              <a:ext cx="130" cy="11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3" name="Text Box 52"/>
            <p:cNvSpPr txBox="1">
              <a:spLocks noChangeArrowheads="1"/>
            </p:cNvSpPr>
            <p:nvPr/>
          </p:nvSpPr>
          <p:spPr bwMode="auto">
            <a:xfrm>
              <a:off x="2858" y="1426"/>
              <a:ext cx="2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54" name="Text Box 53"/>
            <p:cNvSpPr txBox="1">
              <a:spLocks noChangeArrowheads="1"/>
            </p:cNvSpPr>
            <p:nvPr/>
          </p:nvSpPr>
          <p:spPr bwMode="auto">
            <a:xfrm>
              <a:off x="720" y="1507"/>
              <a:ext cx="4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000"/>
                <a:t>AS3</a:t>
              </a:r>
              <a:endParaRPr lang="en-US"/>
            </a:p>
          </p:txBody>
        </p:sp>
        <p:sp>
          <p:nvSpPr>
            <p:cNvPr id="102455" name="Text Box 54"/>
            <p:cNvSpPr txBox="1">
              <a:spLocks noChangeArrowheads="1"/>
            </p:cNvSpPr>
            <p:nvPr/>
          </p:nvSpPr>
          <p:spPr bwMode="auto">
            <a:xfrm>
              <a:off x="2360" y="1931"/>
              <a:ext cx="4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000"/>
                <a:t>AS1</a:t>
              </a:r>
              <a:endParaRPr lang="en-US"/>
            </a:p>
          </p:txBody>
        </p:sp>
        <p:sp>
          <p:nvSpPr>
            <p:cNvPr id="102456" name="Text Box 55"/>
            <p:cNvSpPr txBox="1">
              <a:spLocks noChangeArrowheads="1"/>
            </p:cNvSpPr>
            <p:nvPr/>
          </p:nvSpPr>
          <p:spPr bwMode="auto">
            <a:xfrm>
              <a:off x="3120" y="1693"/>
              <a:ext cx="4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AS2</a:t>
              </a:r>
            </a:p>
          </p:txBody>
        </p:sp>
        <p:sp>
          <p:nvSpPr>
            <p:cNvPr id="102457" name="Oval 56"/>
            <p:cNvSpPr>
              <a:spLocks noChangeArrowheads="1"/>
            </p:cNvSpPr>
            <p:nvPr/>
          </p:nvSpPr>
          <p:spPr bwMode="auto">
            <a:xfrm>
              <a:off x="1217" y="1916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8" name="Line 57"/>
            <p:cNvSpPr>
              <a:spLocks noChangeShapeType="1"/>
            </p:cNvSpPr>
            <p:nvPr/>
          </p:nvSpPr>
          <p:spPr bwMode="auto">
            <a:xfrm>
              <a:off x="1217" y="191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9" name="Line 58"/>
            <p:cNvSpPr>
              <a:spLocks noChangeShapeType="1"/>
            </p:cNvSpPr>
            <p:nvPr/>
          </p:nvSpPr>
          <p:spPr bwMode="auto">
            <a:xfrm>
              <a:off x="1505" y="191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0" name="Rectangle 59"/>
            <p:cNvSpPr>
              <a:spLocks noChangeArrowheads="1"/>
            </p:cNvSpPr>
            <p:nvPr/>
          </p:nvSpPr>
          <p:spPr bwMode="auto">
            <a:xfrm>
              <a:off x="1217" y="1910"/>
              <a:ext cx="285" cy="4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61" name="Oval 60"/>
            <p:cNvSpPr>
              <a:spLocks noChangeArrowheads="1"/>
            </p:cNvSpPr>
            <p:nvPr/>
          </p:nvSpPr>
          <p:spPr bwMode="auto">
            <a:xfrm>
              <a:off x="1214" y="1859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2" name="Rectangle 61"/>
            <p:cNvSpPr>
              <a:spLocks noChangeArrowheads="1"/>
            </p:cNvSpPr>
            <p:nvPr/>
          </p:nvSpPr>
          <p:spPr bwMode="auto">
            <a:xfrm>
              <a:off x="1292" y="1884"/>
              <a:ext cx="131" cy="8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3" name="Text Box 62"/>
            <p:cNvSpPr txBox="1">
              <a:spLocks noChangeArrowheads="1"/>
            </p:cNvSpPr>
            <p:nvPr/>
          </p:nvSpPr>
          <p:spPr bwMode="auto">
            <a:xfrm>
              <a:off x="1229" y="1808"/>
              <a:ext cx="2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2464" name="Group 63"/>
            <p:cNvGrpSpPr>
              <a:grpSpLocks/>
            </p:cNvGrpSpPr>
            <p:nvPr/>
          </p:nvGrpSpPr>
          <p:grpSpPr bwMode="auto">
            <a:xfrm>
              <a:off x="3178" y="1320"/>
              <a:ext cx="297" cy="250"/>
              <a:chOff x="4320" y="1940"/>
              <a:chExt cx="323" cy="269"/>
            </a:xfrm>
          </p:grpSpPr>
          <p:sp>
            <p:nvSpPr>
              <p:cNvPr id="102506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7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8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9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510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1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2" name="Text Box 70"/>
              <p:cNvSpPr txBox="1">
                <a:spLocks noChangeArrowheads="1"/>
              </p:cNvSpPr>
              <p:nvPr/>
            </p:nvSpPr>
            <p:spPr bwMode="auto">
              <a:xfrm>
                <a:off x="4320" y="1940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2465" name="Group 71"/>
            <p:cNvGrpSpPr>
              <a:grpSpLocks/>
            </p:cNvGrpSpPr>
            <p:nvPr/>
          </p:nvGrpSpPr>
          <p:grpSpPr bwMode="auto">
            <a:xfrm>
              <a:off x="3427" y="1526"/>
              <a:ext cx="310" cy="250"/>
              <a:chOff x="4590" y="2162"/>
              <a:chExt cx="337" cy="269"/>
            </a:xfrm>
          </p:grpSpPr>
          <p:sp>
            <p:nvSpPr>
              <p:cNvPr id="102499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0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1" name="Line 74"/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2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503" name="Oval 76"/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4" name="Rectangle 77"/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5" name="Text Box 78"/>
              <p:cNvSpPr txBox="1">
                <a:spLocks noChangeArrowheads="1"/>
              </p:cNvSpPr>
              <p:nvPr/>
            </p:nvSpPr>
            <p:spPr bwMode="auto">
              <a:xfrm>
                <a:off x="4590" y="2162"/>
                <a:ext cx="33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2466" name="Group 79"/>
            <p:cNvGrpSpPr>
              <a:grpSpLocks/>
            </p:cNvGrpSpPr>
            <p:nvPr/>
          </p:nvGrpSpPr>
          <p:grpSpPr bwMode="auto">
            <a:xfrm>
              <a:off x="2025" y="1870"/>
              <a:ext cx="291" cy="250"/>
              <a:chOff x="2016" y="1980"/>
              <a:chExt cx="316" cy="269"/>
            </a:xfrm>
          </p:grpSpPr>
          <p:sp>
            <p:nvSpPr>
              <p:cNvPr id="102491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92" name="Line 8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93" name="Line 8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94" name="Rectangle 8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495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496" name="Group 85"/>
              <p:cNvGrpSpPr>
                <a:grpSpLocks/>
              </p:cNvGrpSpPr>
              <p:nvPr/>
            </p:nvGrpSpPr>
            <p:grpSpPr bwMode="auto">
              <a:xfrm>
                <a:off x="2022" y="1980"/>
                <a:ext cx="306" cy="269"/>
                <a:chOff x="2901" y="2429"/>
                <a:chExt cx="313" cy="269"/>
              </a:xfrm>
            </p:grpSpPr>
            <p:sp>
              <p:nvSpPr>
                <p:cNvPr id="102497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9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01" y="2429"/>
                  <a:ext cx="313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02467" name="Group 99"/>
            <p:cNvGrpSpPr>
              <a:grpSpLocks/>
            </p:cNvGrpSpPr>
            <p:nvPr/>
          </p:nvGrpSpPr>
          <p:grpSpPr bwMode="auto">
            <a:xfrm>
              <a:off x="554" y="1169"/>
              <a:ext cx="296" cy="250"/>
              <a:chOff x="2014" y="1980"/>
              <a:chExt cx="321" cy="269"/>
            </a:xfrm>
          </p:grpSpPr>
          <p:sp>
            <p:nvSpPr>
              <p:cNvPr id="102483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84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85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86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487" name="Oval 10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488" name="Group 105"/>
              <p:cNvGrpSpPr>
                <a:grpSpLocks/>
              </p:cNvGrpSpPr>
              <p:nvPr/>
            </p:nvGrpSpPr>
            <p:grpSpPr bwMode="auto">
              <a:xfrm>
                <a:off x="2014" y="1980"/>
                <a:ext cx="321" cy="269"/>
                <a:chOff x="2893" y="2429"/>
                <a:chExt cx="328" cy="269"/>
              </a:xfrm>
            </p:grpSpPr>
            <p:sp>
              <p:nvSpPr>
                <p:cNvPr id="102489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90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3" y="2429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02468" name="Line 108"/>
            <p:cNvSpPr>
              <a:spLocks noChangeShapeType="1"/>
            </p:cNvSpPr>
            <p:nvPr/>
          </p:nvSpPr>
          <p:spPr bwMode="auto">
            <a:xfrm flipH="1">
              <a:off x="578" y="1364"/>
              <a:ext cx="57" cy="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9" name="Line 109"/>
            <p:cNvSpPr>
              <a:spLocks noChangeShapeType="1"/>
            </p:cNvSpPr>
            <p:nvPr/>
          </p:nvSpPr>
          <p:spPr bwMode="auto">
            <a:xfrm>
              <a:off x="296" y="1407"/>
              <a:ext cx="133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0" name="Line 110"/>
            <p:cNvSpPr>
              <a:spLocks noChangeShapeType="1"/>
            </p:cNvSpPr>
            <p:nvPr/>
          </p:nvSpPr>
          <p:spPr bwMode="auto">
            <a:xfrm flipH="1">
              <a:off x="755" y="1077"/>
              <a:ext cx="125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1" name="Line 111"/>
            <p:cNvSpPr>
              <a:spLocks noChangeShapeType="1"/>
            </p:cNvSpPr>
            <p:nvPr/>
          </p:nvSpPr>
          <p:spPr bwMode="auto">
            <a:xfrm>
              <a:off x="498" y="1069"/>
              <a:ext cx="109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2" name="Line 112"/>
            <p:cNvSpPr>
              <a:spLocks noChangeShapeType="1"/>
            </p:cNvSpPr>
            <p:nvPr/>
          </p:nvSpPr>
          <p:spPr bwMode="auto">
            <a:xfrm flipH="1">
              <a:off x="1105" y="1155"/>
              <a:ext cx="63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3" name="Line 113"/>
            <p:cNvSpPr>
              <a:spLocks noChangeShapeType="1"/>
            </p:cNvSpPr>
            <p:nvPr/>
          </p:nvSpPr>
          <p:spPr bwMode="auto">
            <a:xfrm>
              <a:off x="3715" y="1636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4" name="Line 114"/>
            <p:cNvSpPr>
              <a:spLocks noChangeShapeType="1"/>
            </p:cNvSpPr>
            <p:nvPr/>
          </p:nvSpPr>
          <p:spPr bwMode="auto">
            <a:xfrm flipV="1">
              <a:off x="3661" y="1345"/>
              <a:ext cx="241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5" name="Line 115"/>
            <p:cNvSpPr>
              <a:spLocks noChangeShapeType="1"/>
            </p:cNvSpPr>
            <p:nvPr/>
          </p:nvSpPr>
          <p:spPr bwMode="auto">
            <a:xfrm flipH="1" flipV="1">
              <a:off x="3154" y="1187"/>
              <a:ext cx="117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6" name="Line 116"/>
            <p:cNvSpPr>
              <a:spLocks noChangeShapeType="1"/>
            </p:cNvSpPr>
            <p:nvPr/>
          </p:nvSpPr>
          <p:spPr bwMode="auto">
            <a:xfrm flipH="1" flipV="1">
              <a:off x="2867" y="1282"/>
              <a:ext cx="124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7" name="Line 117"/>
            <p:cNvSpPr>
              <a:spLocks noChangeShapeType="1"/>
            </p:cNvSpPr>
            <p:nvPr/>
          </p:nvSpPr>
          <p:spPr bwMode="auto">
            <a:xfrm flipH="1">
              <a:off x="1129" y="1974"/>
              <a:ext cx="12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8" name="Line 118"/>
            <p:cNvSpPr>
              <a:spLocks noChangeShapeType="1"/>
            </p:cNvSpPr>
            <p:nvPr/>
          </p:nvSpPr>
          <p:spPr bwMode="auto">
            <a:xfrm flipH="1" flipV="1">
              <a:off x="1098" y="1880"/>
              <a:ext cx="117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9" name="Line 119"/>
            <p:cNvSpPr>
              <a:spLocks noChangeShapeType="1"/>
            </p:cNvSpPr>
            <p:nvPr/>
          </p:nvSpPr>
          <p:spPr bwMode="auto">
            <a:xfrm flipH="1">
              <a:off x="1347" y="2132"/>
              <a:ext cx="195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0" name="Line 120"/>
            <p:cNvSpPr>
              <a:spLocks noChangeShapeType="1"/>
            </p:cNvSpPr>
            <p:nvPr/>
          </p:nvSpPr>
          <p:spPr bwMode="auto">
            <a:xfrm flipV="1">
              <a:off x="1791" y="1706"/>
              <a:ext cx="211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1" name="Line 121"/>
            <p:cNvSpPr>
              <a:spLocks noChangeShapeType="1"/>
            </p:cNvSpPr>
            <p:nvPr/>
          </p:nvSpPr>
          <p:spPr bwMode="auto">
            <a:xfrm>
              <a:off x="2212" y="2053"/>
              <a:ext cx="109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2" name="Line 122"/>
            <p:cNvSpPr>
              <a:spLocks noChangeShapeType="1"/>
            </p:cNvSpPr>
            <p:nvPr/>
          </p:nvSpPr>
          <p:spPr bwMode="auto">
            <a:xfrm>
              <a:off x="1768" y="1777"/>
              <a:ext cx="132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05" name="Rectangle 123"/>
          <p:cNvSpPr>
            <a:spLocks noGrp="1" noChangeArrowheads="1"/>
          </p:cNvSpPr>
          <p:nvPr>
            <p:ph type="title"/>
          </p:nvPr>
        </p:nvSpPr>
        <p:spPr>
          <a:xfrm>
            <a:off x="688032" y="0"/>
            <a:ext cx="7772400" cy="1143000"/>
          </a:xfrm>
        </p:spPr>
        <p:txBody>
          <a:bodyPr/>
          <a:lstStyle/>
          <a:p>
            <a:r>
              <a:rPr lang="en-US" dirty="0" smtClean="0"/>
              <a:t>Inter-AS Tasks</a:t>
            </a:r>
          </a:p>
        </p:txBody>
      </p:sp>
      <p:sp>
        <p:nvSpPr>
          <p:cNvPr id="102406" name="Rectangle 127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012056"/>
            <a:ext cx="3810000" cy="292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suppose router in AS1 receives datagram destined outside of  AS1: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router should forward packet to gateway router, but which one?</a:t>
            </a:r>
          </a:p>
        </p:txBody>
      </p:sp>
      <p:sp>
        <p:nvSpPr>
          <p:cNvPr id="102407" name="Rectangle 128"/>
          <p:cNvSpPr>
            <a:spLocks noGrp="1" noChangeArrowheads="1"/>
          </p:cNvSpPr>
          <p:nvPr>
            <p:ph type="body" sz="half" idx="2"/>
          </p:nvPr>
        </p:nvSpPr>
        <p:spPr>
          <a:xfrm>
            <a:off x="4483100" y="1052736"/>
            <a:ext cx="4049340" cy="386238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AS1 must:</a:t>
            </a:r>
          </a:p>
          <a:p>
            <a:pPr marL="457200" indent="-4572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sz="2400" dirty="0" smtClean="0"/>
              <a:t>learn which </a:t>
            </a:r>
            <a:r>
              <a:rPr lang="en-US" sz="2400" dirty="0" err="1" smtClean="0"/>
              <a:t>dests</a:t>
            </a:r>
            <a:r>
              <a:rPr lang="en-US" sz="2400" dirty="0" smtClean="0"/>
              <a:t> are reachable through AS2, which through AS3</a:t>
            </a:r>
          </a:p>
          <a:p>
            <a:pPr marL="457200" indent="-4572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sz="2400" dirty="0" smtClean="0"/>
              <a:t>propagate this </a:t>
            </a:r>
            <a:r>
              <a:rPr lang="en-US" sz="2400" dirty="0" smtClean="0">
                <a:solidFill>
                  <a:srgbClr val="008000"/>
                </a:solidFill>
              </a:rPr>
              <a:t>reachability</a:t>
            </a:r>
            <a:r>
              <a:rPr lang="en-US" sz="2400" dirty="0" smtClean="0"/>
              <a:t> info to all routers in AS1</a:t>
            </a:r>
          </a:p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Job of inter-AS routing!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4038600" cy="4800600"/>
          </a:xfrm>
        </p:spPr>
        <p:txBody>
          <a:bodyPr/>
          <a:lstStyle/>
          <a:p>
            <a:r>
              <a:rPr lang="en-US" sz="2400" dirty="0" smtClean="0"/>
              <a:t>4. 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/>
              <a:t>Subnets</a:t>
            </a:r>
          </a:p>
          <a:p>
            <a:pPr lvl="1"/>
            <a:r>
              <a:rPr lang="en-US" sz="2000" dirty="0"/>
              <a:t>CIDR</a:t>
            </a:r>
          </a:p>
          <a:p>
            <a:pPr lvl="1"/>
            <a:r>
              <a:rPr lang="en-US" sz="2000" dirty="0"/>
              <a:t>ARP &amp; DHCP</a:t>
            </a:r>
          </a:p>
          <a:p>
            <a:pPr lvl="1"/>
            <a:r>
              <a:rPr lang="en-US" sz="2000" dirty="0"/>
              <a:t>NAT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10650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Intra-AS Routing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also known as </a:t>
            </a:r>
            <a:r>
              <a:rPr lang="en-US" sz="2400" dirty="0" smtClean="0">
                <a:solidFill>
                  <a:srgbClr val="800000"/>
                </a:solidFill>
              </a:rPr>
              <a:t>Interior Gateway Protocols (IGP)</a:t>
            </a:r>
          </a:p>
          <a:p>
            <a:r>
              <a:rPr lang="en-US" sz="2400" dirty="0" smtClean="0"/>
              <a:t>most common Intra-AS routing protocols:</a:t>
            </a:r>
          </a:p>
          <a:p>
            <a:pPr lvl="1">
              <a:lnSpc>
                <a:spcPct val="60000"/>
              </a:lnSpc>
            </a:pPr>
            <a:endParaRPr lang="en-US" sz="2000" dirty="0" smtClean="0"/>
          </a:p>
          <a:p>
            <a:pPr lvl="1"/>
            <a:r>
              <a:rPr lang="en-US" dirty="0" smtClean="0"/>
              <a:t>RIP: Routing Information Protocol</a:t>
            </a:r>
            <a:endParaRPr lang="en-US" sz="2000" dirty="0" smtClean="0"/>
          </a:p>
          <a:p>
            <a:pPr lvl="1">
              <a:lnSpc>
                <a:spcPct val="20000"/>
              </a:lnSpc>
            </a:pPr>
            <a:endParaRPr lang="en-US" sz="2000" dirty="0" smtClean="0"/>
          </a:p>
          <a:p>
            <a:pPr lvl="1"/>
            <a:r>
              <a:rPr lang="en-US" dirty="0" smtClean="0"/>
              <a:t>OSPF: Open Shortest Path First</a:t>
            </a:r>
            <a:endParaRPr lang="en-US" sz="2000" dirty="0" smtClean="0"/>
          </a:p>
          <a:p>
            <a:pPr lvl="1">
              <a:lnSpc>
                <a:spcPct val="40000"/>
              </a:lnSpc>
            </a:pPr>
            <a:endParaRPr lang="en-US" sz="2000" dirty="0" smtClean="0"/>
          </a:p>
          <a:p>
            <a:pPr lvl="1"/>
            <a:r>
              <a:rPr lang="en-US" dirty="0" smtClean="0"/>
              <a:t>IGRP: Interior Gateway Routing Protocol (Cisco proprietary)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Internet Backbone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Arc 2" descr="10%"/>
          <p:cNvSpPr>
            <a:spLocks/>
          </p:cNvSpPr>
          <p:nvPr/>
        </p:nvSpPr>
        <p:spPr bwMode="auto">
          <a:xfrm>
            <a:off x="3557618" y="3719499"/>
            <a:ext cx="1079500" cy="1366837"/>
          </a:xfrm>
          <a:custGeom>
            <a:avLst/>
            <a:gdLst>
              <a:gd name="T0" fmla="*/ 0 w 21632"/>
              <a:gd name="T1" fmla="*/ 0 h 21600"/>
              <a:gd name="T2" fmla="*/ 2147483647 w 21632"/>
              <a:gd name="T3" fmla="*/ 2147483647 h 21600"/>
              <a:gd name="T4" fmla="*/ 2147483647 w 21632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2"/>
              <a:gd name="T10" fmla="*/ 0 h 21600"/>
              <a:gd name="T11" fmla="*/ 21632 w 216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2" h="21600" fill="none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</a:path>
              <a:path w="21632" h="21600" stroke="0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  <a:lnTo>
                  <a:pt x="32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rc 3" descr="10%"/>
          <p:cNvSpPr>
            <a:spLocks/>
          </p:cNvSpPr>
          <p:nvPr/>
        </p:nvSpPr>
        <p:spPr bwMode="auto">
          <a:xfrm>
            <a:off x="2246343" y="3536936"/>
            <a:ext cx="1162050" cy="1092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  <a:lnTo>
                  <a:pt x="21600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000280" y="1719249"/>
            <a:ext cx="5321300" cy="838200"/>
            <a:chOff x="1828" y="1500"/>
            <a:chExt cx="3352" cy="875"/>
          </a:xfrm>
        </p:grpSpPr>
        <p:sp>
          <p:nvSpPr>
            <p:cNvPr id="9" name="Oval 5" descr="10%"/>
            <p:cNvSpPr>
              <a:spLocks noChangeArrowheads="1"/>
            </p:cNvSpPr>
            <p:nvPr/>
          </p:nvSpPr>
          <p:spPr bwMode="auto">
            <a:xfrm>
              <a:off x="1828" y="1500"/>
              <a:ext cx="3352" cy="875"/>
            </a:xfrm>
            <a:prstGeom prst="ellipse">
              <a:avLst/>
            </a:prstGeom>
            <a:pattFill prst="pct10">
              <a:fgClr>
                <a:srgbClr val="FF66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962" y="1840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634" y="1704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433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105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710" y="1636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575" y="2111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046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516" y="1704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516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2093" y="1768"/>
              <a:ext cx="537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093" y="1904"/>
              <a:ext cx="33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2563" y="1972"/>
              <a:ext cx="538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765" y="1768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765" y="1700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3235" y="1972"/>
              <a:ext cx="336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3235" y="1768"/>
              <a:ext cx="47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3840" y="1768"/>
              <a:ext cx="20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370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840" y="1700"/>
              <a:ext cx="672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4176" y="1836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417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4579" y="1836"/>
              <a:ext cx="0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563" y="2175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29"/>
          <p:cNvGrpSpPr>
            <a:grpSpLocks/>
          </p:cNvGrpSpPr>
          <p:nvPr/>
        </p:nvGrpSpPr>
        <p:grpSpPr bwMode="auto">
          <a:xfrm flipH="1" flipV="1">
            <a:off x="2076480" y="2786049"/>
            <a:ext cx="5321300" cy="838200"/>
            <a:chOff x="1828" y="1500"/>
            <a:chExt cx="3352" cy="875"/>
          </a:xfrm>
        </p:grpSpPr>
        <p:sp>
          <p:nvSpPr>
            <p:cNvPr id="34" name="Oval 30" descr="10%"/>
            <p:cNvSpPr>
              <a:spLocks noChangeArrowheads="1"/>
            </p:cNvSpPr>
            <p:nvPr/>
          </p:nvSpPr>
          <p:spPr bwMode="auto">
            <a:xfrm>
              <a:off x="1828" y="1500"/>
              <a:ext cx="3352" cy="875"/>
            </a:xfrm>
            <a:prstGeom prst="ellipse">
              <a:avLst/>
            </a:prstGeom>
            <a:pattFill prst="pct10">
              <a:fgClr>
                <a:srgbClr val="FF66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962" y="1840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2634" y="1704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2433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3105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3710" y="1636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3575" y="2111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4046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4516" y="1704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4516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flipV="1">
              <a:off x="2093" y="1768"/>
              <a:ext cx="537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2093" y="1904"/>
              <a:ext cx="33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2563" y="1972"/>
              <a:ext cx="538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2765" y="1768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2765" y="1700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3235" y="1972"/>
              <a:ext cx="336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 flipV="1">
              <a:off x="3235" y="1768"/>
              <a:ext cx="47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3840" y="1768"/>
              <a:ext cx="20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 flipV="1">
              <a:off x="370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3840" y="1700"/>
              <a:ext cx="672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 flipV="1">
              <a:off x="4176" y="1836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417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>
              <a:off x="4579" y="1836"/>
              <a:ext cx="0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>
              <a:off x="2563" y="2175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54"/>
          <p:cNvGrpSpPr>
            <a:grpSpLocks/>
          </p:cNvGrpSpPr>
          <p:nvPr/>
        </p:nvGrpSpPr>
        <p:grpSpPr bwMode="auto">
          <a:xfrm flipH="1">
            <a:off x="2152680" y="3852849"/>
            <a:ext cx="5321300" cy="838200"/>
            <a:chOff x="1828" y="1500"/>
            <a:chExt cx="3352" cy="875"/>
          </a:xfrm>
        </p:grpSpPr>
        <p:sp>
          <p:nvSpPr>
            <p:cNvPr id="59" name="Oval 55" descr="10%"/>
            <p:cNvSpPr>
              <a:spLocks noChangeArrowheads="1"/>
            </p:cNvSpPr>
            <p:nvPr/>
          </p:nvSpPr>
          <p:spPr bwMode="auto">
            <a:xfrm>
              <a:off x="1828" y="1500"/>
              <a:ext cx="3352" cy="875"/>
            </a:xfrm>
            <a:prstGeom prst="ellipse">
              <a:avLst/>
            </a:prstGeom>
            <a:pattFill prst="pct10">
              <a:fgClr>
                <a:srgbClr val="FF66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1962" y="1840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2634" y="1704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2433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3105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3710" y="1636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3575" y="2111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4046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4516" y="1704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4516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 flipV="1">
              <a:off x="2093" y="1768"/>
              <a:ext cx="537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2093" y="1904"/>
              <a:ext cx="33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 flipV="1">
              <a:off x="2563" y="1972"/>
              <a:ext cx="538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>
              <a:off x="2765" y="1768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>
              <a:off x="2765" y="1700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>
              <a:off x="3235" y="1972"/>
              <a:ext cx="336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 flipV="1">
              <a:off x="3235" y="1768"/>
              <a:ext cx="47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>
              <a:off x="3840" y="1768"/>
              <a:ext cx="20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 flipV="1">
              <a:off x="370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>
              <a:off x="3840" y="1700"/>
              <a:ext cx="672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75"/>
            <p:cNvSpPr>
              <a:spLocks noChangeShapeType="1"/>
            </p:cNvSpPr>
            <p:nvPr/>
          </p:nvSpPr>
          <p:spPr bwMode="auto">
            <a:xfrm flipV="1">
              <a:off x="4176" y="1836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>
              <a:off x="417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>
              <a:off x="4579" y="1836"/>
              <a:ext cx="0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>
              <a:off x="2563" y="2175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Line 79"/>
          <p:cNvSpPr>
            <a:spLocks noChangeShapeType="1"/>
          </p:cNvSpPr>
          <p:nvPr/>
        </p:nvSpPr>
        <p:spPr bwMode="auto">
          <a:xfrm flipH="1">
            <a:off x="1314480" y="2252649"/>
            <a:ext cx="838200" cy="914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80"/>
          <p:cNvSpPr>
            <a:spLocks noChangeShapeType="1"/>
          </p:cNvSpPr>
          <p:nvPr/>
        </p:nvSpPr>
        <p:spPr bwMode="auto">
          <a:xfrm flipH="1">
            <a:off x="1771680" y="3243249"/>
            <a:ext cx="304800" cy="76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81"/>
          <p:cNvSpPr>
            <a:spLocks noChangeShapeType="1"/>
          </p:cNvSpPr>
          <p:nvPr/>
        </p:nvSpPr>
        <p:spPr bwMode="auto">
          <a:xfrm flipH="1" flipV="1">
            <a:off x="1619280" y="3700449"/>
            <a:ext cx="533400" cy="533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82"/>
          <p:cNvSpPr>
            <a:spLocks noChangeShapeType="1"/>
          </p:cNvSpPr>
          <p:nvPr/>
        </p:nvSpPr>
        <p:spPr bwMode="auto">
          <a:xfrm>
            <a:off x="7258080" y="2176449"/>
            <a:ext cx="914400" cy="838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83"/>
          <p:cNvSpPr>
            <a:spLocks noChangeShapeType="1"/>
          </p:cNvSpPr>
          <p:nvPr/>
        </p:nvSpPr>
        <p:spPr bwMode="auto">
          <a:xfrm>
            <a:off x="7410480" y="3243249"/>
            <a:ext cx="38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84"/>
          <p:cNvSpPr>
            <a:spLocks noChangeShapeType="1"/>
          </p:cNvSpPr>
          <p:nvPr/>
        </p:nvSpPr>
        <p:spPr bwMode="auto">
          <a:xfrm flipV="1">
            <a:off x="7410480" y="3548049"/>
            <a:ext cx="609600" cy="609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Text Box 100"/>
          <p:cNvSpPr txBox="1">
            <a:spLocks noChangeArrowheads="1"/>
          </p:cNvSpPr>
          <p:nvPr/>
        </p:nvSpPr>
        <p:spPr bwMode="auto">
          <a:xfrm>
            <a:off x="2289205" y="1428736"/>
            <a:ext cx="27305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National service provider A</a:t>
            </a:r>
          </a:p>
        </p:txBody>
      </p:sp>
      <p:sp>
        <p:nvSpPr>
          <p:cNvPr id="90" name="Text Box 101"/>
          <p:cNvSpPr txBox="1">
            <a:spLocks noChangeArrowheads="1"/>
          </p:cNvSpPr>
          <p:nvPr/>
        </p:nvSpPr>
        <p:spPr bwMode="auto">
          <a:xfrm>
            <a:off x="2305080" y="2481249"/>
            <a:ext cx="2717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National service provider B</a:t>
            </a:r>
          </a:p>
        </p:txBody>
      </p:sp>
      <p:sp>
        <p:nvSpPr>
          <p:cNvPr id="91" name="Text Box 102"/>
          <p:cNvSpPr txBox="1">
            <a:spLocks noChangeArrowheads="1"/>
          </p:cNvSpPr>
          <p:nvPr/>
        </p:nvSpPr>
        <p:spPr bwMode="auto">
          <a:xfrm>
            <a:off x="2228880" y="3548049"/>
            <a:ext cx="2717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National service provider C</a:t>
            </a:r>
          </a:p>
        </p:txBody>
      </p:sp>
      <p:sp>
        <p:nvSpPr>
          <p:cNvPr id="92" name="Text Box 104"/>
          <p:cNvSpPr txBox="1">
            <a:spLocks noChangeArrowheads="1"/>
          </p:cNvSpPr>
          <p:nvPr/>
        </p:nvSpPr>
        <p:spPr bwMode="auto">
          <a:xfrm>
            <a:off x="704880" y="3167049"/>
            <a:ext cx="1066800" cy="37941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NAP</a:t>
            </a:r>
          </a:p>
        </p:txBody>
      </p:sp>
      <p:sp>
        <p:nvSpPr>
          <p:cNvPr id="93" name="Text Box 105"/>
          <p:cNvSpPr txBox="1">
            <a:spLocks noChangeArrowheads="1"/>
          </p:cNvSpPr>
          <p:nvPr/>
        </p:nvSpPr>
        <p:spPr bwMode="auto">
          <a:xfrm>
            <a:off x="7791480" y="3014649"/>
            <a:ext cx="1066800" cy="37941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NAP</a:t>
            </a:r>
          </a:p>
        </p:txBody>
      </p:sp>
      <p:sp>
        <p:nvSpPr>
          <p:cNvPr id="94" name="Rectangle 111"/>
          <p:cNvSpPr>
            <a:spLocks noChangeArrowheads="1"/>
          </p:cNvSpPr>
          <p:nvPr/>
        </p:nvSpPr>
        <p:spPr bwMode="auto">
          <a:xfrm>
            <a:off x="1571604" y="5214950"/>
            <a:ext cx="5643602" cy="5000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National </a:t>
            </a:r>
            <a:r>
              <a:rPr lang="en-US" b="1" dirty="0" smtClean="0"/>
              <a:t>Internet Service Providers</a:t>
            </a:r>
            <a:endParaRPr lang="en-US" b="1" dirty="0"/>
          </a:p>
        </p:txBody>
      </p:sp>
      <p:sp>
        <p:nvSpPr>
          <p:cNvPr id="95" name="Rectangle 112"/>
          <p:cNvSpPr>
            <a:spLocks noChangeArrowheads="1"/>
          </p:cNvSpPr>
          <p:nvPr/>
        </p:nvSpPr>
        <p:spPr bwMode="auto">
          <a:xfrm>
            <a:off x="431830" y="4133836"/>
            <a:ext cx="14478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Network Access</a:t>
            </a:r>
          </a:p>
          <a:p>
            <a:pPr algn="ctr"/>
            <a:r>
              <a:rPr lang="en-US" sz="1600">
                <a:latin typeface="Comic Sans MS" pitchFamily="66" charset="0"/>
              </a:rPr>
              <a:t>Point</a:t>
            </a:r>
          </a:p>
        </p:txBody>
      </p:sp>
      <p:cxnSp>
        <p:nvCxnSpPr>
          <p:cNvPr id="96" name="AutoShape 114"/>
          <p:cNvCxnSpPr>
            <a:cxnSpLocks noChangeShapeType="1"/>
            <a:stCxn id="95" idx="0"/>
            <a:endCxn id="92" idx="2"/>
          </p:cNvCxnSpPr>
          <p:nvPr/>
        </p:nvCxnSpPr>
        <p:spPr bwMode="auto">
          <a:xfrm flipV="1">
            <a:off x="1155730" y="3546461"/>
            <a:ext cx="825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7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32264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4038600" cy="4800600"/>
          </a:xfrm>
        </p:spPr>
        <p:txBody>
          <a:bodyPr/>
          <a:lstStyle/>
          <a:p>
            <a:r>
              <a:rPr lang="en-US" sz="2400" dirty="0" smtClean="0"/>
              <a:t>4. 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 is inside a router?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/>
              <a:t>Subnets</a:t>
            </a:r>
          </a:p>
          <a:p>
            <a:pPr lvl="1"/>
            <a:r>
              <a:rPr lang="en-US" sz="2000" dirty="0"/>
              <a:t>CIDR</a:t>
            </a:r>
          </a:p>
          <a:p>
            <a:pPr lvl="1"/>
            <a:r>
              <a:rPr lang="en-US" sz="2000" dirty="0"/>
              <a:t>ARP &amp; DHCP</a:t>
            </a:r>
          </a:p>
          <a:p>
            <a:pPr lvl="1"/>
            <a:r>
              <a:rPr lang="en-US" sz="2000" dirty="0"/>
              <a:t>NAT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10650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4.6 Routing in the Internet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RIP</a:t>
            </a:r>
          </a:p>
          <a:p>
            <a:pPr lvl="1"/>
            <a:r>
              <a:rPr lang="en-US" sz="2000" dirty="0" smtClean="0"/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324528" cy="82413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Routing Information Protocol (RIP)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60512"/>
            <a:ext cx="7986464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RIP had widespread use because it was distributed with BSD Unix in </a:t>
            </a:r>
            <a:r>
              <a:rPr lang="en-US" sz="2800" i="1" dirty="0" smtClean="0"/>
              <a:t>“</a:t>
            </a:r>
            <a:r>
              <a:rPr lang="en-US" sz="2800" dirty="0" smtClean="0"/>
              <a:t>routed”, a router management daemon in 1982.</a:t>
            </a:r>
            <a:r>
              <a:rPr lang="en-US" sz="2800" dirty="0" smtClean="0">
                <a:solidFill>
                  <a:srgbClr val="A5002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33CC"/>
                </a:solidFill>
              </a:rPr>
              <a:t>RIP </a:t>
            </a:r>
            <a:r>
              <a:rPr lang="en-US" sz="2800" dirty="0" smtClean="0">
                <a:solidFill>
                  <a:srgbClr val="0033CC"/>
                </a:solidFill>
              </a:rPr>
              <a:t>- most used Distance Vector protocol.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RFC1058 in June 1988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Runs over UDP.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Metric = hop count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800000"/>
                </a:solidFill>
              </a:rPr>
              <a:t>Big </a:t>
            </a:r>
            <a:r>
              <a:rPr lang="en-US" sz="2800" dirty="0">
                <a:solidFill>
                  <a:srgbClr val="800000"/>
                </a:solidFill>
              </a:rPr>
              <a:t>problem </a:t>
            </a:r>
            <a:r>
              <a:rPr lang="en-US" sz="2800" dirty="0"/>
              <a:t>is max. hop count =16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ym typeface="Wingdings" pitchFamily="2" charset="2"/>
              </a:rPr>
              <a:t>	 RIP limited to running on small </a:t>
            </a:r>
            <a:r>
              <a:rPr lang="en-US" sz="2800" dirty="0" smtClean="0">
                <a:sym typeface="Wingdings" pitchFamily="2" charset="2"/>
              </a:rPr>
              <a:t>networks (or AS’s that have a small diameter)!!</a:t>
            </a:r>
            <a:endParaRPr lang="en-US" sz="28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324528" cy="82413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Routing Information Protocol (RIP)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365104"/>
            <a:ext cx="8712968" cy="17861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Sends DV packets every 30 seconds (or faster) as </a:t>
            </a:r>
            <a:r>
              <a:rPr lang="en-US" sz="2400" dirty="0"/>
              <a:t>Response </a:t>
            </a:r>
            <a:r>
              <a:rPr lang="en-US" sz="2400" dirty="0" smtClean="0"/>
              <a:t>Messages </a:t>
            </a:r>
            <a:r>
              <a:rPr lang="en-US" sz="2400" dirty="0"/>
              <a:t>(also called </a:t>
            </a:r>
            <a:r>
              <a:rPr lang="en-US" sz="2400" dirty="0" smtClean="0">
                <a:solidFill>
                  <a:srgbClr val="800000"/>
                </a:solidFill>
              </a:rPr>
              <a:t>advertisements</a:t>
            </a:r>
            <a:r>
              <a:rPr lang="en-US" sz="2400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each advertisement: list of up to 25 destination subnets within </a:t>
            </a:r>
            <a:r>
              <a:rPr lang="en-US" sz="2400" dirty="0" smtClean="0"/>
              <a:t>AS.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Upgraded to RIPv2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801688" y="1234877"/>
            <a:ext cx="7231062" cy="2770187"/>
            <a:chOff x="432" y="1152"/>
            <a:chExt cx="4555" cy="1745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432" y="1152"/>
              <a:ext cx="2688" cy="1745"/>
              <a:chOff x="1824" y="912"/>
              <a:chExt cx="2688" cy="1745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824" y="912"/>
                <a:ext cx="2688" cy="1745"/>
              </a:xfrm>
              <a:custGeom>
                <a:avLst/>
                <a:gdLst>
                  <a:gd name="T0" fmla="*/ 0 w 2250"/>
                  <a:gd name="T1" fmla="*/ 773 h 1409"/>
                  <a:gd name="T2" fmla="*/ 262 w 2250"/>
                  <a:gd name="T3" fmla="*/ 398 h 1409"/>
                  <a:gd name="T4" fmla="*/ 632 w 2250"/>
                  <a:gd name="T5" fmla="*/ 43 h 1409"/>
                  <a:gd name="T6" fmla="*/ 1853 w 2250"/>
                  <a:gd name="T7" fmla="*/ 137 h 1409"/>
                  <a:gd name="T8" fmla="*/ 2351 w 2250"/>
                  <a:gd name="T9" fmla="*/ 598 h 1409"/>
                  <a:gd name="T10" fmla="*/ 2627 w 2250"/>
                  <a:gd name="T11" fmla="*/ 1122 h 1409"/>
                  <a:gd name="T12" fmla="*/ 1982 w 2250"/>
                  <a:gd name="T13" fmla="*/ 1627 h 1409"/>
                  <a:gd name="T14" fmla="*/ 1186 w 2250"/>
                  <a:gd name="T15" fmla="*/ 1717 h 1409"/>
                  <a:gd name="T16" fmla="*/ 556 w 2250"/>
                  <a:gd name="T17" fmla="*/ 1679 h 1409"/>
                  <a:gd name="T18" fmla="*/ 122 w 2250"/>
                  <a:gd name="T19" fmla="*/ 1323 h 1409"/>
                  <a:gd name="T20" fmla="*/ 0 w 2250"/>
                  <a:gd name="T21" fmla="*/ 773 h 14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50" h="1409">
                    <a:moveTo>
                      <a:pt x="0" y="624"/>
                    </a:moveTo>
                    <a:cubicBezTo>
                      <a:pt x="5" y="506"/>
                      <a:pt x="131" y="419"/>
                      <a:pt x="219" y="321"/>
                    </a:cubicBezTo>
                    <a:cubicBezTo>
                      <a:pt x="307" y="223"/>
                      <a:pt x="307" y="70"/>
                      <a:pt x="529" y="35"/>
                    </a:cubicBezTo>
                    <a:cubicBezTo>
                      <a:pt x="751" y="0"/>
                      <a:pt x="1311" y="36"/>
                      <a:pt x="1551" y="111"/>
                    </a:cubicBezTo>
                    <a:cubicBezTo>
                      <a:pt x="1791" y="186"/>
                      <a:pt x="1860" y="351"/>
                      <a:pt x="1968" y="483"/>
                    </a:cubicBezTo>
                    <a:cubicBezTo>
                      <a:pt x="2076" y="615"/>
                      <a:pt x="2250" y="767"/>
                      <a:pt x="2199" y="906"/>
                    </a:cubicBezTo>
                    <a:cubicBezTo>
                      <a:pt x="2148" y="1045"/>
                      <a:pt x="1860" y="1234"/>
                      <a:pt x="1659" y="1314"/>
                    </a:cubicBezTo>
                    <a:cubicBezTo>
                      <a:pt x="1458" y="1394"/>
                      <a:pt x="1192" y="1379"/>
                      <a:pt x="993" y="1386"/>
                    </a:cubicBezTo>
                    <a:cubicBezTo>
                      <a:pt x="794" y="1393"/>
                      <a:pt x="613" y="1409"/>
                      <a:pt x="465" y="1356"/>
                    </a:cubicBezTo>
                    <a:cubicBezTo>
                      <a:pt x="317" y="1303"/>
                      <a:pt x="180" y="1190"/>
                      <a:pt x="102" y="1068"/>
                    </a:cubicBezTo>
                    <a:cubicBezTo>
                      <a:pt x="24" y="946"/>
                      <a:pt x="21" y="716"/>
                      <a:pt x="0" y="624"/>
                    </a:cubicBez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2566" y="218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2566" y="217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2879" y="217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2566" y="217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563" y="212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2562" y="149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2562" y="148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875" y="148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2562" y="148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2559" y="143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auto">
              <a:xfrm>
                <a:off x="3245" y="1492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3245" y="148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3557" y="148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3245" y="1485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auto">
              <a:xfrm>
                <a:off x="3248" y="1429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auto">
              <a:xfrm>
                <a:off x="3255" y="2183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3255" y="217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3255" y="2176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9" name="Oval 25"/>
              <p:cNvSpPr>
                <a:spLocks noChangeArrowheads="1"/>
              </p:cNvSpPr>
              <p:nvPr/>
            </p:nvSpPr>
            <p:spPr bwMode="auto">
              <a:xfrm>
                <a:off x="3252" y="2117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3411" y="1584"/>
                <a:ext cx="1" cy="522"/>
              </a:xfrm>
              <a:custGeom>
                <a:avLst/>
                <a:gdLst>
                  <a:gd name="T0" fmla="*/ 0 w 1"/>
                  <a:gd name="T1" fmla="*/ 0 h 522"/>
                  <a:gd name="T2" fmla="*/ 0 w 1"/>
                  <a:gd name="T3" fmla="*/ 522 h 5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22">
                    <a:moveTo>
                      <a:pt x="0" y="0"/>
                    </a:moveTo>
                    <a:lnTo>
                      <a:pt x="0" y="52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2718" y="1590"/>
                <a:ext cx="1" cy="537"/>
              </a:xfrm>
              <a:custGeom>
                <a:avLst/>
                <a:gdLst>
                  <a:gd name="T0" fmla="*/ 0 w 1"/>
                  <a:gd name="T1" fmla="*/ 0 h 537"/>
                  <a:gd name="T2" fmla="*/ 0 w 1"/>
                  <a:gd name="T3" fmla="*/ 537 h 53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37">
                    <a:moveTo>
                      <a:pt x="0" y="0"/>
                    </a:moveTo>
                    <a:lnTo>
                      <a:pt x="0" y="53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2889" y="2205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2883" y="1515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30"/>
              <p:cNvGrpSpPr>
                <a:grpSpLocks/>
              </p:cNvGrpSpPr>
              <p:nvPr/>
            </p:nvGrpSpPr>
            <p:grpSpPr bwMode="auto">
              <a:xfrm>
                <a:off x="3298" y="2069"/>
                <a:ext cx="231" cy="250"/>
                <a:chOff x="2941" y="2429"/>
                <a:chExt cx="234" cy="250"/>
              </a:xfrm>
            </p:grpSpPr>
            <p:sp>
              <p:nvSpPr>
                <p:cNvPr id="57" name="Rectangle 3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D</a:t>
                  </a:r>
                  <a:endParaRPr lang="en-US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5" name="Group 33"/>
              <p:cNvGrpSpPr>
                <a:grpSpLocks/>
              </p:cNvGrpSpPr>
              <p:nvPr/>
            </p:nvGrpSpPr>
            <p:grpSpPr bwMode="auto">
              <a:xfrm>
                <a:off x="2614" y="2036"/>
                <a:ext cx="237" cy="291"/>
                <a:chOff x="2939" y="2399"/>
                <a:chExt cx="238" cy="291"/>
              </a:xfrm>
            </p:grpSpPr>
            <p:sp>
              <p:nvSpPr>
                <p:cNvPr id="55" name="Rectangle 3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939" y="2399"/>
                  <a:ext cx="23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4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36" name="Group 36"/>
              <p:cNvGrpSpPr>
                <a:grpSpLocks/>
              </p:cNvGrpSpPr>
              <p:nvPr/>
            </p:nvGrpSpPr>
            <p:grpSpPr bwMode="auto">
              <a:xfrm>
                <a:off x="3299" y="1379"/>
                <a:ext cx="217" cy="250"/>
                <a:chOff x="2948" y="2429"/>
                <a:chExt cx="220" cy="250"/>
              </a:xfrm>
            </p:grpSpPr>
            <p:sp>
              <p:nvSpPr>
                <p:cNvPr id="53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B</a:t>
                  </a:r>
                  <a:endParaRPr lang="en-US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7" name="Group 39"/>
              <p:cNvGrpSpPr>
                <a:grpSpLocks/>
              </p:cNvGrpSpPr>
              <p:nvPr/>
            </p:nvGrpSpPr>
            <p:grpSpPr bwMode="auto">
              <a:xfrm>
                <a:off x="2607" y="1379"/>
                <a:ext cx="233" cy="250"/>
                <a:chOff x="2940" y="2429"/>
                <a:chExt cx="236" cy="250"/>
              </a:xfrm>
            </p:grpSpPr>
            <p:sp>
              <p:nvSpPr>
                <p:cNvPr id="51" name="Rectangle 4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A</a:t>
                  </a:r>
                  <a:endParaRPr lang="en-US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>
                <a:off x="3552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3"/>
              <p:cNvSpPr>
                <a:spLocks noChangeShapeType="1"/>
              </p:cNvSpPr>
              <p:nvPr/>
            </p:nvSpPr>
            <p:spPr bwMode="auto">
              <a:xfrm flipV="1">
                <a:off x="3504" y="12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4"/>
              <p:cNvSpPr>
                <a:spLocks noChangeShapeType="1"/>
              </p:cNvSpPr>
              <p:nvPr/>
            </p:nvSpPr>
            <p:spPr bwMode="auto">
              <a:xfrm flipV="1">
                <a:off x="3552" y="192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45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6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7"/>
              <p:cNvSpPr>
                <a:spLocks noChangeShapeType="1"/>
              </p:cNvSpPr>
              <p:nvPr/>
            </p:nvSpPr>
            <p:spPr bwMode="auto">
              <a:xfrm flipH="1" flipV="1">
                <a:off x="2352" y="120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8"/>
              <p:cNvSpPr>
                <a:spLocks noChangeShapeType="1"/>
              </p:cNvSpPr>
              <p:nvPr/>
            </p:nvSpPr>
            <p:spPr bwMode="auto">
              <a:xfrm flipH="1" flipV="1">
                <a:off x="2208" y="2112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 Box 49"/>
              <p:cNvSpPr txBox="1">
                <a:spLocks noChangeArrowheads="1"/>
              </p:cNvSpPr>
              <p:nvPr/>
            </p:nvSpPr>
            <p:spPr bwMode="auto">
              <a:xfrm>
                <a:off x="2448" y="1104"/>
                <a:ext cx="1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u</a:t>
                </a:r>
              </a:p>
            </p:txBody>
          </p:sp>
          <p:sp>
            <p:nvSpPr>
              <p:cNvPr id="46" name="Text Box 50"/>
              <p:cNvSpPr txBox="1">
                <a:spLocks noChangeArrowheads="1"/>
              </p:cNvSpPr>
              <p:nvPr/>
            </p:nvSpPr>
            <p:spPr bwMode="auto">
              <a:xfrm>
                <a:off x="3408" y="1107"/>
                <a:ext cx="1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v</a:t>
                </a:r>
              </a:p>
            </p:txBody>
          </p:sp>
          <p:sp>
            <p:nvSpPr>
              <p:cNvPr id="47" name="Text Box 51"/>
              <p:cNvSpPr txBox="1">
                <a:spLocks noChangeArrowheads="1"/>
              </p:cNvSpPr>
              <p:nvPr/>
            </p:nvSpPr>
            <p:spPr bwMode="auto">
              <a:xfrm>
                <a:off x="3648" y="1347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w</a:t>
                </a:r>
              </a:p>
            </p:txBody>
          </p:sp>
          <p:sp>
            <p:nvSpPr>
              <p:cNvPr id="48" name="Text Box 52"/>
              <p:cNvSpPr txBox="1">
                <a:spLocks noChangeArrowheads="1"/>
              </p:cNvSpPr>
              <p:nvPr/>
            </p:nvSpPr>
            <p:spPr bwMode="auto">
              <a:xfrm>
                <a:off x="3696" y="1923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x</a:t>
                </a:r>
              </a:p>
            </p:txBody>
          </p:sp>
          <p:sp>
            <p:nvSpPr>
              <p:cNvPr id="49" name="Text Box 53"/>
              <p:cNvSpPr txBox="1">
                <a:spLocks noChangeArrowheads="1"/>
              </p:cNvSpPr>
              <p:nvPr/>
            </p:nvSpPr>
            <p:spPr bwMode="auto">
              <a:xfrm>
                <a:off x="3600" y="2259"/>
                <a:ext cx="1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y</a:t>
                </a:r>
              </a:p>
            </p:txBody>
          </p:sp>
          <p:sp>
            <p:nvSpPr>
              <p:cNvPr id="50" name="Text Box 54"/>
              <p:cNvSpPr txBox="1">
                <a:spLocks noChangeArrowheads="1"/>
              </p:cNvSpPr>
              <p:nvPr/>
            </p:nvSpPr>
            <p:spPr bwMode="auto">
              <a:xfrm>
                <a:off x="2304" y="2115"/>
                <a:ext cx="19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z</a:t>
                </a:r>
              </a:p>
            </p:txBody>
          </p:sp>
        </p:grpSp>
        <p:sp>
          <p:nvSpPr>
            <p:cNvPr id="9" name="Text Box 55"/>
            <p:cNvSpPr txBox="1">
              <a:spLocks noChangeArrowheads="1"/>
            </p:cNvSpPr>
            <p:nvPr/>
          </p:nvSpPr>
          <p:spPr bwMode="auto">
            <a:xfrm>
              <a:off x="3686" y="1274"/>
              <a:ext cx="1301" cy="1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sng" dirty="0"/>
                <a:t>destination</a:t>
              </a:r>
              <a:r>
                <a:rPr lang="en-US" dirty="0"/>
                <a:t>   </a:t>
              </a:r>
              <a:r>
                <a:rPr lang="en-US" u="sng" dirty="0"/>
                <a:t>hops</a:t>
              </a:r>
            </a:p>
            <a:p>
              <a:pPr eaLnBrk="1" hangingPunct="1"/>
              <a:r>
                <a:rPr lang="en-US" dirty="0"/>
                <a:t>      u                1</a:t>
              </a:r>
            </a:p>
            <a:p>
              <a:pPr eaLnBrk="1" hangingPunct="1"/>
              <a:r>
                <a:rPr lang="en-US" dirty="0"/>
                <a:t>      v                2</a:t>
              </a:r>
            </a:p>
            <a:p>
              <a:pPr eaLnBrk="1" hangingPunct="1"/>
              <a:r>
                <a:rPr lang="en-US" dirty="0"/>
                <a:t>      w               2</a:t>
              </a:r>
            </a:p>
            <a:p>
              <a:pPr eaLnBrk="1" hangingPunct="1"/>
              <a:r>
                <a:rPr lang="en-US" dirty="0"/>
                <a:t>      x                3</a:t>
              </a:r>
            </a:p>
            <a:p>
              <a:pPr eaLnBrk="1" hangingPunct="1"/>
              <a:r>
                <a:rPr lang="en-US" dirty="0"/>
                <a:t>      y                3</a:t>
              </a:r>
            </a:p>
            <a:p>
              <a:pPr eaLnBrk="1" hangingPunct="1"/>
              <a:r>
                <a:rPr lang="en-US" dirty="0"/>
                <a:t>      z                2</a:t>
              </a:r>
            </a:p>
            <a:p>
              <a:pPr eaLnBrk="1" hangingPunct="1"/>
              <a:r>
                <a:rPr lang="en-US" dirty="0">
                  <a:latin typeface="Arial" charset="0"/>
                </a:rPr>
                <a:t>  </a:t>
              </a:r>
            </a:p>
          </p:txBody>
        </p:sp>
      </p:grpSp>
      <p:sp>
        <p:nvSpPr>
          <p:cNvPr id="59" name="Text Box 56"/>
          <p:cNvSpPr txBox="1">
            <a:spLocks noChangeArrowheads="1"/>
          </p:cNvSpPr>
          <p:nvPr/>
        </p:nvSpPr>
        <p:spPr bwMode="auto">
          <a:xfrm>
            <a:off x="5092475" y="980728"/>
            <a:ext cx="3953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sng" dirty="0">
                <a:solidFill>
                  <a:srgbClr val="800000"/>
                </a:solidFill>
              </a:rPr>
              <a:t>From router A to subnets: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085184"/>
            <a:ext cx="8640763" cy="93610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33CC"/>
                </a:solidFill>
              </a:rPr>
              <a:t>Figure 4.17 </a:t>
            </a:r>
            <a:r>
              <a:rPr lang="en-US" sz="2800" dirty="0">
                <a:solidFill>
                  <a:srgbClr val="0033CC"/>
                </a:solidFill>
              </a:rPr>
              <a:t>RIP Packet Format</a:t>
            </a:r>
            <a:endParaRPr lang="en-GB" sz="2800" dirty="0" smtClean="0">
              <a:solidFill>
                <a:srgbClr val="0033CC"/>
              </a:solidFill>
            </a:endParaRPr>
          </a:p>
        </p:txBody>
      </p:sp>
      <p:pic>
        <p:nvPicPr>
          <p:cNvPr id="31749" name="Picture 3" descr="04x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08" y="1156444"/>
            <a:ext cx="40862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179513" y="2348880"/>
            <a:ext cx="1922338" cy="163467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99"/>
                </a:solidFill>
              </a:rPr>
              <a:t>(</a:t>
            </a:r>
            <a:r>
              <a:rPr lang="en-US" sz="1800" dirty="0" err="1">
                <a:solidFill>
                  <a:srgbClr val="000099"/>
                </a:solidFill>
              </a:rPr>
              <a:t>network_address</a:t>
            </a:r>
            <a:r>
              <a:rPr lang="en-US" sz="1800" dirty="0">
                <a:solidFill>
                  <a:srgbClr val="000099"/>
                </a:solidFill>
              </a:rPr>
              <a:t>,</a:t>
            </a:r>
          </a:p>
          <a:p>
            <a:pPr algn="ctr"/>
            <a:r>
              <a:rPr lang="en-US" sz="1800" dirty="0">
                <a:solidFill>
                  <a:srgbClr val="000099"/>
                </a:solidFill>
              </a:rPr>
              <a:t>distance)</a:t>
            </a:r>
          </a:p>
          <a:p>
            <a:pPr algn="ctr"/>
            <a:r>
              <a:rPr lang="en-US" sz="1800" dirty="0">
                <a:solidFill>
                  <a:srgbClr val="000099"/>
                </a:solidFill>
              </a:rPr>
              <a:t>pairs</a:t>
            </a: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7331075" y="5805488"/>
            <a:ext cx="1489075" cy="338137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P&amp;D 4th </a:t>
            </a:r>
            <a:endParaRPr lang="en-US" sz="1800" dirty="0">
              <a:solidFill>
                <a:srgbClr val="008000"/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907704" y="2201491"/>
            <a:ext cx="1694035" cy="5794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691680" y="3178217"/>
            <a:ext cx="1728192" cy="669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2"/>
          <p:cNvSpPr txBox="1">
            <a:spLocks noChangeArrowheads="1"/>
          </p:cNvSpPr>
          <p:nvPr/>
        </p:nvSpPr>
        <p:spPr bwMode="white">
          <a:xfrm>
            <a:off x="0" y="44624"/>
            <a:ext cx="9324528" cy="8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/>
              <a:t>RIP</a:t>
            </a:r>
            <a:r>
              <a:rPr lang="en-US" sz="4000" dirty="0"/>
              <a:t> </a:t>
            </a:r>
            <a:r>
              <a:rPr lang="en-US" sz="4000" dirty="0" smtClean="0"/>
              <a:t>Packets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95400"/>
            <a:ext cx="8496944" cy="4800600"/>
          </a:xfrm>
        </p:spPr>
        <p:txBody>
          <a:bodyPr/>
          <a:lstStyle/>
          <a:p>
            <a:r>
              <a:rPr lang="en-US" dirty="0" smtClean="0"/>
              <a:t>Allows routing on a subnet (subnet masks)</a:t>
            </a:r>
          </a:p>
          <a:p>
            <a:r>
              <a:rPr lang="en-US" dirty="0" smtClean="0"/>
              <a:t>Has an authentication mechanism</a:t>
            </a:r>
          </a:p>
          <a:p>
            <a:r>
              <a:rPr lang="en-US" dirty="0" smtClean="0"/>
              <a:t>Tries to deal with multicast</a:t>
            </a:r>
          </a:p>
          <a:p>
            <a:r>
              <a:rPr lang="en-US" dirty="0" smtClean="0"/>
              <a:t>Uses route tags</a:t>
            </a:r>
          </a:p>
          <a:p>
            <a:r>
              <a:rPr lang="en-US" dirty="0" smtClean="0"/>
              <a:t>Has the ability for router to announce routes on behalf of another router.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8" name="Text Box 8"/>
          <p:cNvSpPr txBox="1">
            <a:spLocks noChangeArrowheads="1"/>
          </p:cNvSpPr>
          <p:nvPr/>
        </p:nvSpPr>
        <p:spPr bwMode="auto">
          <a:xfrm>
            <a:off x="539750" y="5517232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Figure 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3.31 RIPv2 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Packet 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ormat</a:t>
            </a:r>
            <a:r>
              <a:rPr lang="en-GB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GB" sz="2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72389" name="Picture 5" descr="f03-31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08201"/>
            <a:ext cx="3389858" cy="40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0" y="44624"/>
            <a:ext cx="9324528" cy="8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/>
              <a:t>RIPv2  Packets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682110" y="2348880"/>
            <a:ext cx="1922338" cy="5040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99"/>
                </a:solidFill>
              </a:rPr>
              <a:t>s</a:t>
            </a:r>
            <a:r>
              <a:rPr lang="en-US" sz="1800" dirty="0" smtClean="0">
                <a:solidFill>
                  <a:srgbClr val="000099"/>
                </a:solidFill>
              </a:rPr>
              <a:t>ubnet masks</a:t>
            </a:r>
            <a:endParaRPr lang="en-US" sz="1800" dirty="0">
              <a:solidFill>
                <a:srgbClr val="000099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558234" y="2600908"/>
            <a:ext cx="1246014" cy="0"/>
          </a:xfrm>
          <a:prstGeom prst="straightConnector1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690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4800600"/>
          </a:xfrm>
        </p:spPr>
        <p:txBody>
          <a:bodyPr/>
          <a:lstStyle/>
          <a:p>
            <a:r>
              <a:rPr lang="en-US" sz="2400" dirty="0" smtClean="0"/>
              <a:t>4.1 Introduction</a:t>
            </a:r>
          </a:p>
          <a:p>
            <a:r>
              <a:rPr lang="en-US" sz="2400" dirty="0" smtClean="0"/>
              <a:t>4.2 Virtual circuit and datagram networks</a:t>
            </a:r>
          </a:p>
          <a:p>
            <a:r>
              <a:rPr lang="en-US" sz="2400" dirty="0" smtClean="0"/>
              <a:t>4.3 What’s inside a router</a:t>
            </a:r>
          </a:p>
          <a:p>
            <a:r>
              <a:rPr lang="en-US" sz="2400" dirty="0" smtClean="0"/>
              <a:t>4.4 IP: Internet Protocol</a:t>
            </a:r>
          </a:p>
          <a:p>
            <a:pPr lvl="1"/>
            <a:r>
              <a:rPr lang="en-US" sz="2000" dirty="0" smtClean="0"/>
              <a:t>Datagram Format</a:t>
            </a:r>
          </a:p>
          <a:p>
            <a:pPr lvl="1"/>
            <a:r>
              <a:rPr lang="en-US" sz="2000" dirty="0" smtClean="0"/>
              <a:t>IPv4 addressing</a:t>
            </a:r>
          </a:p>
          <a:p>
            <a:pPr lvl="1"/>
            <a:r>
              <a:rPr lang="en-US" sz="2000" dirty="0" smtClean="0"/>
              <a:t>Subnets</a:t>
            </a:r>
          </a:p>
          <a:p>
            <a:pPr lvl="1"/>
            <a:r>
              <a:rPr lang="en-US" sz="2000" dirty="0" smtClean="0"/>
              <a:t>CIDR</a:t>
            </a:r>
          </a:p>
          <a:p>
            <a:pPr lvl="1"/>
            <a:r>
              <a:rPr lang="en-US" sz="2000" dirty="0" smtClean="0"/>
              <a:t>ARP &amp; DHCP</a:t>
            </a:r>
          </a:p>
          <a:p>
            <a:pPr lvl="1"/>
            <a:r>
              <a:rPr lang="en-US" sz="2000" dirty="0" smtClean="0"/>
              <a:t>NAT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752"/>
            <a:ext cx="4038600" cy="4800600"/>
          </a:xfrm>
        </p:spPr>
        <p:txBody>
          <a:bodyPr/>
          <a:lstStyle/>
          <a:p>
            <a:r>
              <a:rPr lang="en-US" sz="2400" dirty="0" smtClean="0"/>
              <a:t>4.5 Routing algorithms</a:t>
            </a:r>
          </a:p>
          <a:p>
            <a:pPr lvl="1"/>
            <a:r>
              <a:rPr lang="en-US" sz="2000" dirty="0" smtClean="0"/>
              <a:t>Algorithm Classification</a:t>
            </a:r>
          </a:p>
          <a:p>
            <a:pPr lvl="1"/>
            <a:r>
              <a:rPr lang="en-US" sz="2000" dirty="0" smtClean="0"/>
              <a:t>Link State</a:t>
            </a:r>
          </a:p>
          <a:p>
            <a:pPr lvl="1"/>
            <a:r>
              <a:rPr lang="en-US" sz="2000" dirty="0" smtClean="0"/>
              <a:t>Distance Vector</a:t>
            </a:r>
          </a:p>
          <a:p>
            <a:pPr lvl="1"/>
            <a:r>
              <a:rPr lang="en-US" sz="2000" dirty="0" smtClean="0"/>
              <a:t>Hierarchical Routing</a:t>
            </a:r>
          </a:p>
          <a:p>
            <a:r>
              <a:rPr lang="en-US" sz="2400" dirty="0" smtClean="0"/>
              <a:t>4.6 Routing in the Internet</a:t>
            </a:r>
          </a:p>
          <a:p>
            <a:pPr lvl="1"/>
            <a:r>
              <a:rPr lang="en-US" sz="2000" dirty="0" smtClean="0"/>
              <a:t>RIP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OSPF</a:t>
            </a:r>
          </a:p>
          <a:p>
            <a:pPr lvl="1"/>
            <a:r>
              <a:rPr lang="en-US" sz="2000" dirty="0" smtClean="0"/>
              <a:t>BGP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ICMP</a:t>
            </a:r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648" y="6454030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96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7101" y="5808687"/>
            <a:ext cx="687387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3427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OSPF (Open Shortest Path First)</a:t>
            </a:r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31912"/>
            <a:ext cx="8583488" cy="5105400"/>
          </a:xfrm>
        </p:spPr>
        <p:txBody>
          <a:bodyPr/>
          <a:lstStyle/>
          <a:p>
            <a:r>
              <a:rPr lang="en-US" sz="2400" dirty="0" smtClean="0"/>
              <a:t>“open” :: publicly available (due to IETF)</a:t>
            </a:r>
          </a:p>
          <a:p>
            <a:r>
              <a:rPr lang="en-US" sz="2400" dirty="0" smtClean="0"/>
              <a:t>uses Link State algorithm </a:t>
            </a:r>
          </a:p>
          <a:p>
            <a:pPr lvl="1"/>
            <a:r>
              <a:rPr lang="en-US" sz="2000" dirty="0" smtClean="0"/>
              <a:t>LS packet dissemination</a:t>
            </a:r>
          </a:p>
          <a:p>
            <a:pPr lvl="1"/>
            <a:r>
              <a:rPr lang="en-US" sz="2000" dirty="0" smtClean="0"/>
              <a:t>topology map at each node</a:t>
            </a:r>
          </a:p>
          <a:p>
            <a:pPr lvl="1"/>
            <a:r>
              <a:rPr lang="en-US" sz="2000" dirty="0" smtClean="0"/>
              <a:t>route computation uses </a:t>
            </a:r>
            <a:r>
              <a:rPr lang="en-US" sz="2000" dirty="0" err="1" smtClean="0"/>
              <a:t>Dijkstra’s</a:t>
            </a:r>
            <a:r>
              <a:rPr lang="en-US" sz="2000" dirty="0" smtClean="0"/>
              <a:t> algorithm.</a:t>
            </a:r>
            <a:endParaRPr lang="en-US" sz="2000" dirty="0" smtClean="0">
              <a:solidFill>
                <a:srgbClr val="0033CC"/>
              </a:solidFill>
            </a:endParaRPr>
          </a:p>
          <a:p>
            <a:r>
              <a:rPr lang="en-US" sz="2400" dirty="0" smtClean="0"/>
              <a:t>OSPF advertisement carries one entry per neighbor router.</a:t>
            </a:r>
          </a:p>
          <a:p>
            <a:r>
              <a:rPr lang="en-US" sz="2400" dirty="0" smtClean="0"/>
              <a:t>advertisements disseminated to </a:t>
            </a:r>
            <a:r>
              <a:rPr lang="en-US" sz="2400" dirty="0" smtClean="0">
                <a:solidFill>
                  <a:srgbClr val="800000"/>
                </a:solidFill>
              </a:rPr>
              <a:t>entire</a:t>
            </a:r>
            <a:r>
              <a:rPr lang="en-US" sz="2400" dirty="0" smtClean="0"/>
              <a:t> AS (via flooding</a:t>
            </a:r>
            <a:r>
              <a:rPr lang="en-US" sz="2400" dirty="0" smtClean="0">
                <a:solidFill>
                  <a:srgbClr val="800000"/>
                </a:solidFill>
              </a:rPr>
              <a:t>*</a:t>
            </a:r>
            <a:r>
              <a:rPr lang="en-US" sz="2400" dirty="0" smtClean="0"/>
              <a:t>).</a:t>
            </a:r>
          </a:p>
          <a:p>
            <a:pPr lvl="1"/>
            <a:r>
              <a:rPr lang="en-US" sz="2000" dirty="0" smtClean="0"/>
              <a:t>carried in OSPF messages directly over IP (rather than TCP or UDP).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* However hierarchy (partitioning domains into areas) reduces flooding impact.</a:t>
            </a:r>
            <a:endParaRPr 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539750" y="5327204"/>
            <a:ext cx="763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+mn-lt"/>
              </a:rPr>
              <a:t>Figure </a:t>
            </a:r>
            <a:r>
              <a:rPr lang="en-US" sz="2800" b="1" dirty="0">
                <a:latin typeface="+mn-lt"/>
              </a:rPr>
              <a:t>4.2 </a:t>
            </a:r>
            <a:r>
              <a:rPr lang="en-US" sz="2800" b="1" dirty="0" smtClean="0">
                <a:latin typeface="+mn-lt"/>
              </a:rPr>
              <a:t> A </a:t>
            </a:r>
            <a:r>
              <a:rPr lang="en-US" sz="2800" b="1" dirty="0">
                <a:latin typeface="+mn-lt"/>
              </a:rPr>
              <a:t>domain divided into </a:t>
            </a:r>
            <a:r>
              <a:rPr lang="en-US" sz="2800" b="1" dirty="0" smtClean="0">
                <a:latin typeface="+mn-lt"/>
              </a:rPr>
              <a:t>areas</a:t>
            </a:r>
            <a:r>
              <a:rPr lang="en-GB" sz="2800" dirty="0" smtClean="0">
                <a:latin typeface="+mn-lt"/>
              </a:rPr>
              <a:t> </a:t>
            </a:r>
            <a:endParaRPr lang="en-GB" sz="2800" dirty="0">
              <a:latin typeface="+mn-lt"/>
            </a:endParaRPr>
          </a:p>
        </p:txBody>
      </p:sp>
      <p:pic>
        <p:nvPicPr>
          <p:cNvPr id="48133" name="Picture 5" descr="f04-02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09859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/>
              <a:t>Partitioning Domains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</a:t>
            </a:r>
            <a:r>
              <a:rPr lang="en-US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043608"/>
          </a:xfrm>
        </p:spPr>
        <p:txBody>
          <a:bodyPr/>
          <a:lstStyle/>
          <a:p>
            <a:r>
              <a:rPr lang="en-US" dirty="0" smtClean="0"/>
              <a:t>Hierarchical OSPF</a:t>
            </a:r>
          </a:p>
        </p:txBody>
      </p:sp>
      <p:pic>
        <p:nvPicPr>
          <p:cNvPr id="118789" name="Picture 3" descr="04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268760"/>
            <a:ext cx="73152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5179</TotalTime>
  <Words>9350</Words>
  <Application>Microsoft Office PowerPoint</Application>
  <PresentationFormat>On-screen Show (4:3)</PresentationFormat>
  <Paragraphs>2508</Paragraphs>
  <Slides>143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143</vt:i4>
      </vt:variant>
    </vt:vector>
  </HeadingPairs>
  <TitlesOfParts>
    <vt:vector size="146" baseType="lpstr">
      <vt:lpstr>Revised_Master</vt:lpstr>
      <vt:lpstr>Clip</vt:lpstr>
      <vt:lpstr>ClipArt</vt:lpstr>
      <vt:lpstr>  Network Layer   </vt:lpstr>
      <vt:lpstr>Network Layer Topics</vt:lpstr>
      <vt:lpstr>Network Layer Introduction</vt:lpstr>
      <vt:lpstr>Network Layer Design Goals</vt:lpstr>
      <vt:lpstr>PowerPoint Presentation</vt:lpstr>
      <vt:lpstr>PowerPoint Presentation</vt:lpstr>
      <vt:lpstr>Metropolitan Area Network (MAN)</vt:lpstr>
      <vt:lpstr>Wide Area Network (WAN)</vt:lpstr>
      <vt:lpstr>Modern Internet Backbone</vt:lpstr>
      <vt:lpstr>Network Access Point</vt:lpstr>
      <vt:lpstr>Network Layer Topics</vt:lpstr>
      <vt:lpstr>Datagram Packet Switching</vt:lpstr>
      <vt:lpstr>Datagram Routing Table</vt:lpstr>
      <vt:lpstr>Virtual Circuit Packet Switching</vt:lpstr>
      <vt:lpstr> Virtual Circuit Routing Table</vt:lpstr>
      <vt:lpstr>Network Layer</vt:lpstr>
      <vt:lpstr>Network Layer Topics</vt:lpstr>
      <vt:lpstr>Two Key Network Layer Functions</vt:lpstr>
      <vt:lpstr>Interplay between Routing and Forwarding</vt:lpstr>
      <vt:lpstr>Router Node Forwarding </vt:lpstr>
      <vt:lpstr>Routing in an internet</vt:lpstr>
      <vt:lpstr>Protocol Layers along the Route</vt:lpstr>
      <vt:lpstr>Forwarding Table Example</vt:lpstr>
      <vt:lpstr>The Internet Network Layer</vt:lpstr>
      <vt:lpstr>Network Layer Topics</vt:lpstr>
      <vt:lpstr>IPv4 Datagram Format</vt:lpstr>
      <vt:lpstr>IP Fragmentation &amp; Reassembly</vt:lpstr>
      <vt:lpstr>IP Fragmentation &amp; Reassembly</vt:lpstr>
      <vt:lpstr>PowerPoint Presentation</vt:lpstr>
      <vt:lpstr>Network Layer Topics</vt:lpstr>
      <vt:lpstr>Figure 4.1 The tree structure of the Internet in 1990</vt:lpstr>
      <vt:lpstr>Global Internet</vt:lpstr>
      <vt:lpstr>PowerPoint Presentation</vt:lpstr>
      <vt:lpstr>Network Number Problems</vt:lpstr>
      <vt:lpstr>Subnetting</vt:lpstr>
      <vt:lpstr>IP Addressing: Introduction</vt:lpstr>
      <vt:lpstr>Subnets</vt:lpstr>
      <vt:lpstr>PowerPoint Presentation</vt:lpstr>
      <vt:lpstr>Subnetting Example</vt:lpstr>
      <vt:lpstr>Subnets</vt:lpstr>
      <vt:lpstr>Subnets</vt:lpstr>
      <vt:lpstr>IP Addressing: CIDR</vt:lpstr>
      <vt:lpstr>Classless Routing (CIDR)</vt:lpstr>
      <vt:lpstr>Classless Routing (CIDR)</vt:lpstr>
      <vt:lpstr>PowerPoint Presentation</vt:lpstr>
      <vt:lpstr>Network Layer Topics</vt:lpstr>
      <vt:lpstr> Routing Algorithm Classification </vt:lpstr>
      <vt:lpstr>Routing</vt:lpstr>
      <vt:lpstr>Routing Classification</vt:lpstr>
      <vt:lpstr>Flooding</vt:lpstr>
      <vt:lpstr>PowerPoint Presentation</vt:lpstr>
      <vt:lpstr>Shortest Path Routing</vt:lpstr>
      <vt:lpstr>Internetwork Routing [Halsall]</vt:lpstr>
      <vt:lpstr>Adaptive Routing Design</vt:lpstr>
      <vt:lpstr>Adaptive Routing</vt:lpstr>
      <vt:lpstr>Centralized Routing</vt:lpstr>
      <vt:lpstr>Network Layer Topics</vt:lpstr>
      <vt:lpstr> Distance Vector Routing {Tanenbaum &amp; Perlman version}  </vt:lpstr>
      <vt:lpstr>Distance Vector Routing</vt:lpstr>
      <vt:lpstr>Distance Vector Routing</vt:lpstr>
      <vt:lpstr>Distance Vector Algorithm [Perlman]</vt:lpstr>
      <vt:lpstr>Distance Vector Example</vt:lpstr>
      <vt:lpstr> Distance Vector Routing {Kurose &amp; Ross version}  </vt:lpstr>
      <vt:lpstr>Distance Vector Algorithm</vt:lpstr>
      <vt:lpstr>Bellman-Ford Example </vt:lpstr>
      <vt:lpstr>Distance Vector Algorithm (3)</vt:lpstr>
      <vt:lpstr>Distance Vector Algorithm (4)</vt:lpstr>
      <vt:lpstr>Distance Vector Algorithm (5)</vt:lpstr>
      <vt:lpstr>PowerPoint Presentation</vt:lpstr>
      <vt:lpstr>PowerPoint Presentation</vt:lpstr>
      <vt:lpstr>Distance Vector: Link Cost Changes</vt:lpstr>
      <vt:lpstr>PowerPoint Presentation</vt:lpstr>
      <vt:lpstr>Network Layer Topics</vt:lpstr>
      <vt:lpstr>Link State Algorithm</vt:lpstr>
      <vt:lpstr>Figure 3.32 Reliable LSP Flooding</vt:lpstr>
      <vt:lpstr>PowerPoint Presentation</vt:lpstr>
      <vt:lpstr>PowerPoint Presentation</vt:lpstr>
      <vt:lpstr>A Link-State Routing Algorithm</vt:lpstr>
      <vt:lpstr>Dijsktra’s Algorithm  [K&amp;R]</vt:lpstr>
      <vt:lpstr>Dijkstra’s Algorithm: Example</vt:lpstr>
      <vt:lpstr>Dijkstra’s Algorithm: Example (2) </vt:lpstr>
      <vt:lpstr>Dijkstra’s Algorithm, Discussion</vt:lpstr>
      <vt:lpstr>Network Layer Topics</vt:lpstr>
      <vt:lpstr>Hierarchical Routing</vt:lpstr>
      <vt:lpstr>Hierarchical Routing</vt:lpstr>
      <vt:lpstr>Interconnected AS’s</vt:lpstr>
      <vt:lpstr>Inter-AS Tasks</vt:lpstr>
      <vt:lpstr>Network Layer Topics</vt:lpstr>
      <vt:lpstr>Intra-AS Routing</vt:lpstr>
      <vt:lpstr>Network Layer Topics</vt:lpstr>
      <vt:lpstr>Routing Information Protocol (RIP)</vt:lpstr>
      <vt:lpstr>Routing Information Protocol (RIP)</vt:lpstr>
      <vt:lpstr>Figure 4.17 RIP Packet Format</vt:lpstr>
      <vt:lpstr>RIPv2</vt:lpstr>
      <vt:lpstr>PowerPoint Presentation</vt:lpstr>
      <vt:lpstr>Network Layer Topics</vt:lpstr>
      <vt:lpstr>OSPF (Open Shortest Path First)</vt:lpstr>
      <vt:lpstr>PowerPoint Presentation</vt:lpstr>
      <vt:lpstr>Hierarchical OSPF</vt:lpstr>
      <vt:lpstr>Hierarchical OSPF</vt:lpstr>
      <vt:lpstr>OSPF LSA Types</vt:lpstr>
      <vt:lpstr>PowerPoint Presentation</vt:lpstr>
      <vt:lpstr>PowerPoint Presentation</vt:lpstr>
      <vt:lpstr>OSPF “Advanced” Features (not in RIP)</vt:lpstr>
      <vt:lpstr>OSPF</vt:lpstr>
      <vt:lpstr>Network Layer Topics</vt:lpstr>
      <vt:lpstr>Internet Inter-AS Routing: BGP</vt:lpstr>
      <vt:lpstr>PowerPoint Presentation</vt:lpstr>
      <vt:lpstr>BGP Issues/Concerns</vt:lpstr>
      <vt:lpstr>BGP-4: Border Gateway Protocol</vt:lpstr>
      <vt:lpstr>BGP</vt:lpstr>
      <vt:lpstr>PowerPoint Presentation</vt:lpstr>
      <vt:lpstr>PowerPoint Presentation</vt:lpstr>
      <vt:lpstr>Network Layer Topics</vt:lpstr>
      <vt:lpstr>Address Resolution Protocol (ARP)</vt:lpstr>
      <vt:lpstr>Routing in an internet</vt:lpstr>
      <vt:lpstr>Address Resolution Protocol (ARP)</vt:lpstr>
      <vt:lpstr>Address Resolution Protocol (ARP)</vt:lpstr>
      <vt:lpstr>Address Translation Protocol (ARP)</vt:lpstr>
      <vt:lpstr>PowerPoint Presentation</vt:lpstr>
      <vt:lpstr>IP Addresses: How to Get One?</vt:lpstr>
      <vt:lpstr>Host Configurations</vt:lpstr>
      <vt:lpstr>DHCP</vt:lpstr>
      <vt:lpstr>DHCP: Dynamic Host Configuration Protocol</vt:lpstr>
      <vt:lpstr>DHCP Client-Server Scenario</vt:lpstr>
      <vt:lpstr>DHCP Client-Server Scenario</vt:lpstr>
      <vt:lpstr>DHCP: More than IP address</vt:lpstr>
      <vt:lpstr>DHCP Relay Agent</vt:lpstr>
      <vt:lpstr>DHCP: Example</vt:lpstr>
      <vt:lpstr>DHCP: Example</vt:lpstr>
      <vt:lpstr>DHCP: Wireshark Output (home LAN)</vt:lpstr>
      <vt:lpstr>Network Layer Topics</vt:lpstr>
      <vt:lpstr>NAT: Network Address Translation</vt:lpstr>
      <vt:lpstr>PowerPoint Presentation</vt:lpstr>
      <vt:lpstr>PowerPoint Presentation</vt:lpstr>
      <vt:lpstr>NAT: Network Address Translation</vt:lpstr>
      <vt:lpstr>NAT Traversal Problem</vt:lpstr>
      <vt:lpstr>NAT Traversal Problem</vt:lpstr>
      <vt:lpstr>NAT Traversal Problem</vt:lpstr>
      <vt:lpstr>Network Layer Topics</vt:lpstr>
      <vt:lpstr>Internet Control Message Protocol (ICMP)</vt:lpstr>
      <vt:lpstr>Other ICMP functions</vt:lpstr>
      <vt:lpstr>Network Layer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273</cp:revision>
  <cp:lastPrinted>2010-11-29T19:42:44Z</cp:lastPrinted>
  <dcterms:created xsi:type="dcterms:W3CDTF">2004-01-21T20:05:10Z</dcterms:created>
  <dcterms:modified xsi:type="dcterms:W3CDTF">2013-04-09T20:47:10Z</dcterms:modified>
</cp:coreProperties>
</file>