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7" r:id="rId3"/>
    <p:sldId id="265" r:id="rId4"/>
    <p:sldId id="266" r:id="rId5"/>
    <p:sldId id="269" r:id="rId6"/>
    <p:sldId id="284" r:id="rId7"/>
    <p:sldId id="267" r:id="rId8"/>
    <p:sldId id="268" r:id="rId9"/>
    <p:sldId id="286" r:id="rId10"/>
    <p:sldId id="270" r:id="rId11"/>
    <p:sldId id="259" r:id="rId12"/>
    <p:sldId id="261" r:id="rId13"/>
    <p:sldId id="271" r:id="rId14"/>
    <p:sldId id="272" r:id="rId15"/>
    <p:sldId id="274" r:id="rId16"/>
    <p:sldId id="275" r:id="rId17"/>
    <p:sldId id="263" r:id="rId18"/>
    <p:sldId id="276" r:id="rId19"/>
    <p:sldId id="262" r:id="rId20"/>
    <p:sldId id="277" r:id="rId21"/>
    <p:sldId id="278" r:id="rId22"/>
    <p:sldId id="279" r:id="rId23"/>
    <p:sldId id="285" r:id="rId24"/>
    <p:sldId id="280" r:id="rId25"/>
    <p:sldId id="281" r:id="rId26"/>
    <p:sldId id="282" r:id="rId27"/>
    <p:sldId id="289" r:id="rId28"/>
  </p:sldIdLst>
  <p:sldSz cx="9144000" cy="6858000" type="screen4x3"/>
  <p:notesSz cx="71501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0000FF"/>
    <a:srgbClr val="FF6600"/>
    <a:srgbClr val="6600CC"/>
    <a:srgbClr val="A50021"/>
    <a:srgbClr val="FF9933"/>
    <a:srgbClr val="9900FF"/>
    <a:srgbClr val="CC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9713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4138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9713" y="8974138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fld id="{A2A3F147-6478-4333-A0EE-55C24AC26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34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51300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2850" y="708025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088" y="4487863"/>
            <a:ext cx="5241925" cy="425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5725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1300" y="8975725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fld id="{36E4023D-321C-4863-9D33-419582D4F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95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C88BBA3-2C9D-40A3-8F47-EB1635B69355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2375" y="715963"/>
            <a:ext cx="4705350" cy="3529012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F38EFD0-575D-48C0-A880-93DAE23E45D1}" type="slidenum">
              <a:rPr lang="en-US" sz="1200" smtClean="0"/>
              <a:pPr eaLnBrk="1" hangingPunct="1"/>
              <a:t>11</a:t>
            </a:fld>
            <a:endParaRPr lang="en-US" sz="12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2375" y="715963"/>
            <a:ext cx="4705350" cy="3529012"/>
          </a:xfrm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12C6B-C80A-4340-AD1B-80BFF53D1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80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02ABB-266A-42EC-BD66-33C6ADCFB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2E446-BD91-43A1-B25F-D6C0A5DD1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3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32588" y="6284168"/>
            <a:ext cx="1752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C8223-E7DB-4BA1-A96A-EFFF8BDF8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6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3ECE5-D622-4E9D-AA33-9B1D53A34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7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0800B-D762-4E06-8FC1-3D976DF6F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3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98B94-B192-46FD-BE10-93316052E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7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68538" y="6251575"/>
            <a:ext cx="4968875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32588" y="6257925"/>
            <a:ext cx="1752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4AAF3-98CA-469A-BB32-E097A16F1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0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90D42-4700-4D52-9EB0-9FC0B5E3C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0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775D8-89B5-4228-BEFC-A00A44847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9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309C3-1382-4A50-989D-47E9DB25E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68538" y="6276975"/>
            <a:ext cx="49688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237288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6E5A9981-A06E-44AA-ABD3-FB5AAFF39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8" descr="WPI - Worcester Polytechnic Institu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867400"/>
            <a:ext cx="1905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83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49275"/>
            <a:ext cx="7924800" cy="2514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 Congestion Control</a:t>
            </a:r>
            <a:br>
              <a:rPr lang="en-US" smtClean="0"/>
            </a:br>
            <a:r>
              <a:rPr lang="en-US" smtClean="0"/>
              <a:t>and</a:t>
            </a:r>
            <a:br>
              <a:rPr lang="en-US" smtClean="0"/>
            </a:br>
            <a:r>
              <a:rPr lang="en-US" smtClean="0"/>
              <a:t>Resource Allocation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95288" y="3429000"/>
            <a:ext cx="8353425" cy="2192338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008000"/>
                </a:solidFill>
                <a:latin typeface="Arial" pitchFamily="34" charset="0"/>
              </a:rPr>
              <a:t>Lecture material taken from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008000"/>
                </a:solidFill>
                <a:latin typeface="Arial" pitchFamily="34" charset="0"/>
              </a:rPr>
              <a:t> “Computer Networks </a:t>
            </a:r>
            <a:r>
              <a:rPr lang="en-US" sz="3200" i="1" dirty="0">
                <a:solidFill>
                  <a:srgbClr val="008000"/>
                </a:solidFill>
                <a:latin typeface="Arial" pitchFamily="34" charset="0"/>
              </a:rPr>
              <a:t>A Systems Approach</a:t>
            </a:r>
            <a:r>
              <a:rPr lang="en-US" sz="3200" dirty="0">
                <a:solidFill>
                  <a:srgbClr val="008000"/>
                </a:solidFill>
                <a:latin typeface="Arial" pitchFamily="34" charset="0"/>
              </a:rPr>
              <a:t>”, Third </a:t>
            </a:r>
            <a:r>
              <a:rPr lang="en-US" sz="3200" dirty="0" err="1">
                <a:solidFill>
                  <a:srgbClr val="008000"/>
                </a:solidFill>
                <a:latin typeface="Arial" pitchFamily="34" charset="0"/>
              </a:rPr>
              <a:t>Edition,Peterson</a:t>
            </a:r>
            <a:r>
              <a:rPr lang="en-US" sz="3200" dirty="0">
                <a:solidFill>
                  <a:srgbClr val="008000"/>
                </a:solidFill>
                <a:latin typeface="Arial" pitchFamily="34" charset="0"/>
              </a:rPr>
              <a:t> and Davie,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008000"/>
                </a:solidFill>
                <a:latin typeface="Arial" pitchFamily="34" charset="0"/>
              </a:rPr>
              <a:t>Morgan Kaufmann, </a:t>
            </a:r>
            <a:r>
              <a:rPr lang="en-US" sz="3200" dirty="0" smtClean="0">
                <a:solidFill>
                  <a:srgbClr val="008000"/>
                </a:solidFill>
                <a:latin typeface="Arial" pitchFamily="34" charset="0"/>
              </a:rPr>
              <a:t>2007</a:t>
            </a:r>
            <a:r>
              <a:rPr lang="en-US" sz="3200" dirty="0" smtClean="0">
                <a:latin typeface="Arial" pitchFamily="34" charset="0"/>
              </a:rPr>
              <a:t>.</a:t>
            </a:r>
            <a:endParaRPr lang="en-US" sz="3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Service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7924800" cy="38862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800000"/>
                </a:solidFill>
                <a:latin typeface="+mj-lt"/>
              </a:rPr>
              <a:t>Best-effort service :: </a:t>
            </a:r>
            <a:r>
              <a:rPr lang="en-US" dirty="0" smtClean="0"/>
              <a:t>The hosts are given no opportunity to ask for guarantees on a flow’s service.</a:t>
            </a:r>
          </a:p>
          <a:p>
            <a:pPr eaLnBrk="1" hangingPunct="1"/>
            <a:r>
              <a:rPr lang="en-US" b="1" dirty="0" err="1" smtClean="0">
                <a:solidFill>
                  <a:srgbClr val="800000"/>
                </a:solidFill>
                <a:latin typeface="+mj-lt"/>
              </a:rPr>
              <a:t>QoS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 (Quality of Service) :: </a:t>
            </a:r>
            <a:r>
              <a:rPr lang="en-US" dirty="0" smtClean="0"/>
              <a:t>is a service model that supports some type of </a:t>
            </a:r>
            <a:r>
              <a:rPr lang="en-US" dirty="0" smtClean="0">
                <a:solidFill>
                  <a:srgbClr val="0000FF"/>
                </a:solidFill>
              </a:rPr>
              <a:t>guarantee</a:t>
            </a:r>
            <a:r>
              <a:rPr lang="en-US" dirty="0" smtClean="0"/>
              <a:t> for a flow’s service.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Arc 2"/>
          <p:cNvSpPr>
            <a:spLocks/>
          </p:cNvSpPr>
          <p:nvPr/>
        </p:nvSpPr>
        <p:spPr bwMode="auto">
          <a:xfrm>
            <a:off x="1966913" y="3532188"/>
            <a:ext cx="4202112" cy="1343025"/>
          </a:xfrm>
          <a:custGeom>
            <a:avLst/>
            <a:gdLst>
              <a:gd name="T0" fmla="*/ 29229 w 42555"/>
              <a:gd name="T1" fmla="*/ 82132698 h 21961"/>
              <a:gd name="T2" fmla="*/ 414939424 w 42555"/>
              <a:gd name="T3" fmla="*/ 61185328 h 21961"/>
              <a:gd name="T4" fmla="*/ 210614160 w 42555"/>
              <a:gd name="T5" fmla="*/ 80782579 h 21961"/>
              <a:gd name="T6" fmla="*/ 0 60000 65536"/>
              <a:gd name="T7" fmla="*/ 0 60000 65536"/>
              <a:gd name="T8" fmla="*/ 0 60000 65536"/>
              <a:gd name="T9" fmla="*/ 0 w 42555"/>
              <a:gd name="T10" fmla="*/ 0 h 21961"/>
              <a:gd name="T11" fmla="*/ 42555 w 42555"/>
              <a:gd name="T12" fmla="*/ 21961 h 219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555" h="21961" fill="none" extrusionOk="0">
                <a:moveTo>
                  <a:pt x="3" y="21960"/>
                </a:moveTo>
                <a:cubicBezTo>
                  <a:pt x="1" y="21840"/>
                  <a:pt x="0" y="2172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1511" y="-1"/>
                  <a:pt x="40150" y="6745"/>
                  <a:pt x="42554" y="16360"/>
                </a:cubicBezTo>
              </a:path>
              <a:path w="42555" h="21961" stroke="0" extrusionOk="0">
                <a:moveTo>
                  <a:pt x="3" y="21960"/>
                </a:moveTo>
                <a:cubicBezTo>
                  <a:pt x="1" y="21840"/>
                  <a:pt x="0" y="2172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1511" y="-1"/>
                  <a:pt x="40150" y="6745"/>
                  <a:pt x="42554" y="16360"/>
                </a:cubicBezTo>
                <a:lnTo>
                  <a:pt x="21600" y="2160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Arc 3"/>
          <p:cNvSpPr>
            <a:spLocks/>
          </p:cNvSpPr>
          <p:nvPr/>
        </p:nvSpPr>
        <p:spPr bwMode="auto">
          <a:xfrm>
            <a:off x="1955800" y="2354263"/>
            <a:ext cx="4000500" cy="2538412"/>
          </a:xfrm>
          <a:custGeom>
            <a:avLst/>
            <a:gdLst>
              <a:gd name="T0" fmla="*/ 0 w 21600"/>
              <a:gd name="T1" fmla="*/ 298132268 h 21600"/>
              <a:gd name="T2" fmla="*/ 740616927 w 21600"/>
              <a:gd name="T3" fmla="*/ 0 h 21600"/>
              <a:gd name="T4" fmla="*/ 740925855 w 21600"/>
              <a:gd name="T5" fmla="*/ 2983118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587"/>
                </a:moveTo>
                <a:cubicBezTo>
                  <a:pt x="7" y="9666"/>
                  <a:pt x="9670" y="4"/>
                  <a:pt x="21591" y="0"/>
                </a:cubicBezTo>
              </a:path>
              <a:path w="21600" h="21600" stroke="0" extrusionOk="0">
                <a:moveTo>
                  <a:pt x="0" y="21587"/>
                </a:moveTo>
                <a:cubicBezTo>
                  <a:pt x="7" y="9666"/>
                  <a:pt x="9670" y="4"/>
                  <a:pt x="21591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3903663" y="4945063"/>
            <a:ext cx="11620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Offered load</a:t>
            </a:r>
            <a:endParaRPr lang="en-US" sz="1800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 rot="-5400000">
            <a:off x="994569" y="2897981"/>
            <a:ext cx="1079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Throughput</a:t>
            </a:r>
            <a:endParaRPr lang="en-US" sz="1800"/>
          </a:p>
        </p:txBody>
      </p:sp>
      <p:sp>
        <p:nvSpPr>
          <p:cNvPr id="13320" name="Line 6"/>
          <p:cNvSpPr>
            <a:spLocks noChangeShapeType="1"/>
          </p:cNvSpPr>
          <p:nvPr/>
        </p:nvSpPr>
        <p:spPr bwMode="auto">
          <a:xfrm>
            <a:off x="1924050" y="4891088"/>
            <a:ext cx="506730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Freeform 7"/>
          <p:cNvSpPr>
            <a:spLocks/>
          </p:cNvSpPr>
          <p:nvPr/>
        </p:nvSpPr>
        <p:spPr bwMode="auto">
          <a:xfrm>
            <a:off x="6940550" y="4821238"/>
            <a:ext cx="160338" cy="139700"/>
          </a:xfrm>
          <a:custGeom>
            <a:avLst/>
            <a:gdLst>
              <a:gd name="T0" fmla="*/ 0 w 101"/>
              <a:gd name="T1" fmla="*/ 139700 h 88"/>
              <a:gd name="T2" fmla="*/ 23813 w 101"/>
              <a:gd name="T3" fmla="*/ 69850 h 88"/>
              <a:gd name="T4" fmla="*/ 0 w 101"/>
              <a:gd name="T5" fmla="*/ 0 h 88"/>
              <a:gd name="T6" fmla="*/ 160338 w 101"/>
              <a:gd name="T7" fmla="*/ 69850 h 88"/>
              <a:gd name="T8" fmla="*/ 0 w 101"/>
              <a:gd name="T9" fmla="*/ 13970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1"/>
              <a:gd name="T16" fmla="*/ 0 h 88"/>
              <a:gd name="T17" fmla="*/ 101 w 101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1" h="88">
                <a:moveTo>
                  <a:pt x="0" y="88"/>
                </a:moveTo>
                <a:lnTo>
                  <a:pt x="15" y="44"/>
                </a:lnTo>
                <a:lnTo>
                  <a:pt x="0" y="0"/>
                </a:lnTo>
                <a:lnTo>
                  <a:pt x="101" y="44"/>
                </a:lnTo>
                <a:lnTo>
                  <a:pt x="0" y="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8"/>
          <p:cNvSpPr>
            <a:spLocks noChangeShapeType="1"/>
          </p:cNvSpPr>
          <p:nvPr/>
        </p:nvSpPr>
        <p:spPr bwMode="auto">
          <a:xfrm flipV="1">
            <a:off x="1935163" y="2022475"/>
            <a:ext cx="1587" cy="286226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Freeform 9"/>
          <p:cNvSpPr>
            <a:spLocks/>
          </p:cNvSpPr>
          <p:nvPr/>
        </p:nvSpPr>
        <p:spPr bwMode="auto">
          <a:xfrm>
            <a:off x="1865313" y="1905000"/>
            <a:ext cx="138112" cy="160338"/>
          </a:xfrm>
          <a:custGeom>
            <a:avLst/>
            <a:gdLst>
              <a:gd name="T0" fmla="*/ 138112 w 87"/>
              <a:gd name="T1" fmla="*/ 160338 h 101"/>
              <a:gd name="T2" fmla="*/ 69850 w 87"/>
              <a:gd name="T3" fmla="*/ 136525 h 101"/>
              <a:gd name="T4" fmla="*/ 0 w 87"/>
              <a:gd name="T5" fmla="*/ 160338 h 101"/>
              <a:gd name="T6" fmla="*/ 69850 w 87"/>
              <a:gd name="T7" fmla="*/ 0 h 101"/>
              <a:gd name="T8" fmla="*/ 138112 w 87"/>
              <a:gd name="T9" fmla="*/ 160338 h 1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101"/>
              <a:gd name="T17" fmla="*/ 87 w 87"/>
              <a:gd name="T18" fmla="*/ 101 h 1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101">
                <a:moveTo>
                  <a:pt x="87" y="101"/>
                </a:moveTo>
                <a:lnTo>
                  <a:pt x="44" y="86"/>
                </a:lnTo>
                <a:lnTo>
                  <a:pt x="0" y="101"/>
                </a:lnTo>
                <a:lnTo>
                  <a:pt x="44" y="0"/>
                </a:lnTo>
                <a:lnTo>
                  <a:pt x="87" y="10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Rectangle 10"/>
          <p:cNvSpPr>
            <a:spLocks noChangeArrowheads="1"/>
          </p:cNvSpPr>
          <p:nvPr/>
        </p:nvSpPr>
        <p:spPr bwMode="auto">
          <a:xfrm>
            <a:off x="5084763" y="2474913"/>
            <a:ext cx="9779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Controlled</a:t>
            </a:r>
            <a:endParaRPr lang="en-US" sz="1800"/>
          </a:p>
        </p:txBody>
      </p:sp>
      <p:sp>
        <p:nvSpPr>
          <p:cNvPr id="13325" name="Rectangle 11"/>
          <p:cNvSpPr>
            <a:spLocks noChangeArrowheads="1"/>
          </p:cNvSpPr>
          <p:nvPr/>
        </p:nvSpPr>
        <p:spPr bwMode="auto">
          <a:xfrm>
            <a:off x="5426075" y="3459163"/>
            <a:ext cx="1206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Uncontrolled</a:t>
            </a:r>
            <a:endParaRPr lang="en-US" sz="1800"/>
          </a:p>
        </p:txBody>
      </p:sp>
      <p:sp>
        <p:nvSpPr>
          <p:cNvPr id="13326" name="Text Box 12"/>
          <p:cNvSpPr txBox="1">
            <a:spLocks noChangeArrowheads="1"/>
          </p:cNvSpPr>
          <p:nvPr/>
        </p:nvSpPr>
        <p:spPr bwMode="auto">
          <a:xfrm>
            <a:off x="7429500" y="5715000"/>
            <a:ext cx="1117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6600"/>
                </a:solidFill>
              </a:rPr>
              <a:t>Figure 7.51</a:t>
            </a:r>
          </a:p>
        </p:txBody>
      </p:sp>
      <p:sp>
        <p:nvSpPr>
          <p:cNvPr id="13327" name="Text Box 13"/>
          <p:cNvSpPr txBox="1">
            <a:spLocks noChangeArrowheads="1"/>
          </p:cNvSpPr>
          <p:nvPr/>
        </p:nvSpPr>
        <p:spPr bwMode="auto">
          <a:xfrm>
            <a:off x="3000375" y="5692775"/>
            <a:ext cx="4286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b="1">
                <a:solidFill>
                  <a:srgbClr val="FF6600"/>
                </a:solidFill>
              </a:rPr>
              <a:t>Leon-Garcia &amp; Widjaja:  </a:t>
            </a:r>
            <a:r>
              <a:rPr lang="en-US" sz="14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13328" name="Text Box 14"/>
          <p:cNvSpPr txBox="1">
            <a:spLocks noChangeArrowheads="1"/>
          </p:cNvSpPr>
          <p:nvPr/>
        </p:nvSpPr>
        <p:spPr bwMode="auto">
          <a:xfrm>
            <a:off x="419100" y="5756275"/>
            <a:ext cx="2628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Copyright ©2000 The McGraw Hill Companies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323850" y="260350"/>
            <a:ext cx="8134350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Lack of Congestion Control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588" y="6284168"/>
            <a:ext cx="1752600" cy="457200"/>
          </a:xfrm>
        </p:spPr>
        <p:txBody>
          <a:bodyPr/>
          <a:lstStyle/>
          <a:p>
            <a:pPr>
              <a:defRPr/>
            </a:pPr>
            <a:fld id="{8CD90D42-4700-4D52-9EB0-9FC0B5E3C7F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134350" cy="11112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Congestion Control Taxonomy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Router-Centric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 internal network routers take responsibility for: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Which packets to forward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Which packets to drop or mark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The nature of congestion notification to the hosts.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This includes the Queuing Algorithm to manage the buffers at the router.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Host-Centric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 end hosts adjust their behavior based on observations of network conditions.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(e.g., TCP Congestion Control Mechanisms)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98463" y="260350"/>
            <a:ext cx="8350250" cy="12636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Congestion Control Taxonomy</a:t>
            </a:r>
          </a:p>
        </p:txBody>
      </p:sp>
      <p:sp>
        <p:nvSpPr>
          <p:cNvPr id="153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267200"/>
          </a:xfrm>
        </p:spPr>
        <p:txBody>
          <a:bodyPr/>
          <a:lstStyle/>
          <a:p>
            <a:pPr eaLnBrk="1" hangingPunct="1"/>
            <a:r>
              <a:rPr lang="en-US" dirty="0" smtClean="0"/>
              <a:t>Reservation-Based – the hosts attempt to reserve network capacity when the flow is established.</a:t>
            </a:r>
          </a:p>
          <a:p>
            <a:pPr lvl="1" eaLnBrk="1" hangingPunct="1"/>
            <a:r>
              <a:rPr lang="en-US" dirty="0" smtClean="0"/>
              <a:t>The routers allocate resources to satisfy reservations or the flow is rejected.</a:t>
            </a:r>
          </a:p>
          <a:p>
            <a:pPr lvl="1" eaLnBrk="1" hangingPunct="1"/>
            <a:r>
              <a:rPr lang="en-US" dirty="0" smtClean="0"/>
              <a:t>The reservation can be receiver-based (e.g., </a:t>
            </a:r>
            <a:r>
              <a:rPr lang="en-US" dirty="0" smtClean="0">
                <a:solidFill>
                  <a:srgbClr val="008000"/>
                </a:solidFill>
              </a:rPr>
              <a:t>RSVP</a:t>
            </a:r>
            <a:r>
              <a:rPr lang="en-US" dirty="0" smtClean="0"/>
              <a:t>) or sender-based.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90513" y="188913"/>
            <a:ext cx="8458200" cy="9588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Congestion Control Taxonomy</a:t>
            </a:r>
          </a:p>
        </p:txBody>
      </p:sp>
      <p:sp>
        <p:nvSpPr>
          <p:cNvPr id="1638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Feedback-Based - The transmission rate is adjusted (</a:t>
            </a:r>
            <a:r>
              <a:rPr lang="en-US" sz="2800" b="1" dirty="0" smtClean="0">
                <a:solidFill>
                  <a:srgbClr val="008000"/>
                </a:solidFill>
              </a:rPr>
              <a:t>via window size</a:t>
            </a:r>
            <a:r>
              <a:rPr lang="en-US" sz="2800" dirty="0" smtClean="0"/>
              <a:t>) according to feedback received from the sub network.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Explicit feedback – FECN, BECN, ECN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Implicit feedback – router packet drops.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Window-Based - The receiver sends an advertised window to the sender or a window advertisement can be used to reserve buffer space in routers.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Rate-Based – The sender’s rate is controlled by the receiver indicating the bits per second it can absorb.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Evaluation Criteria</a:t>
            </a:r>
          </a:p>
        </p:txBody>
      </p:sp>
      <p:sp>
        <p:nvSpPr>
          <p:cNvPr id="1741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Evaluation criteria are needed to decide how well a network </a:t>
            </a:r>
            <a:r>
              <a:rPr lang="en-US" sz="2800" b="1" i="1" dirty="0" smtClean="0">
                <a:solidFill>
                  <a:schemeClr val="accent2"/>
                </a:solidFill>
              </a:rPr>
              <a:t>effectively</a:t>
            </a:r>
            <a:r>
              <a:rPr lang="en-US" sz="2800" dirty="0" smtClean="0"/>
              <a:t> and </a:t>
            </a:r>
            <a:r>
              <a:rPr lang="en-US" sz="2800" b="1" i="1" dirty="0" smtClean="0">
                <a:solidFill>
                  <a:schemeClr val="accent2"/>
                </a:solidFill>
              </a:rPr>
              <a:t>fairly</a:t>
            </a:r>
            <a:r>
              <a:rPr lang="en-US" sz="2800" dirty="0" smtClean="0"/>
              <a:t> allocates resources.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Effective measures – throughput, utilization, efficiency, delay, queue length, </a:t>
            </a:r>
            <a:r>
              <a:rPr lang="en-US" sz="2800" dirty="0" err="1" smtClean="0"/>
              <a:t>goodput</a:t>
            </a:r>
            <a:r>
              <a:rPr lang="en-US" sz="2800" dirty="0" smtClean="0"/>
              <a:t> and power.              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                                    throughput</a:t>
            </a:r>
            <a:r>
              <a:rPr lang="el-GR" sz="3600" baseline="30000" dirty="0" smtClean="0">
                <a:solidFill>
                  <a:srgbClr val="800000"/>
                </a:solidFill>
              </a:rPr>
              <a:t>α</a:t>
            </a:r>
            <a:endParaRPr lang="en-US" sz="3600" dirty="0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                Power  =     --------------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                                       delay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Fairness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14450"/>
            <a:ext cx="7772400" cy="4543425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dirty="0" smtClean="0"/>
              <a:t>Jain’s fairness index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For any given set of user throughputs (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x</a:t>
            </a: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1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, x</a:t>
            </a: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2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,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Lucida Sans Unicode" pitchFamily="34" charset="0"/>
              </a:rPr>
              <a:t>…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x</a:t>
            </a:r>
            <a:r>
              <a:rPr lang="en-US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n</a:t>
            </a: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), the fairness index to the set is defined: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Lucida Sans Unicode" pitchFamily="34" charset="0"/>
              </a:rPr>
              <a:t>        	                     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Lucida Sans Unicode" pitchFamily="34" charset="0"/>
              </a:rPr>
              <a:t>                  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Lucida Sans Unicode" pitchFamily="34" charset="0"/>
              </a:rPr>
              <a:t>                      f(x</a:t>
            </a:r>
            <a:r>
              <a:rPr lang="en-US" sz="2000" i="1" dirty="0" smtClean="0">
                <a:cs typeface="Lucida Sans Unicode" pitchFamily="34" charset="0"/>
              </a:rPr>
              <a:t>1</a:t>
            </a:r>
            <a:r>
              <a:rPr lang="en-US" sz="2000" dirty="0" smtClean="0">
                <a:cs typeface="Lucida Sans Unicode" pitchFamily="34" charset="0"/>
              </a:rPr>
              <a:t>, x</a:t>
            </a:r>
            <a:r>
              <a:rPr lang="en-US" sz="2000" i="1" dirty="0" smtClean="0">
                <a:cs typeface="Lucida Sans Unicode" pitchFamily="34" charset="0"/>
              </a:rPr>
              <a:t>2</a:t>
            </a:r>
            <a:r>
              <a:rPr lang="en-US" sz="2000" dirty="0" smtClean="0">
                <a:cs typeface="Lucida Sans Unicode" pitchFamily="34" charset="0"/>
              </a:rPr>
              <a:t>, …, </a:t>
            </a:r>
            <a:r>
              <a:rPr lang="en-US" sz="2000" dirty="0" err="1" smtClean="0">
                <a:cs typeface="Lucida Sans Unicode" pitchFamily="34" charset="0"/>
              </a:rPr>
              <a:t>x</a:t>
            </a:r>
            <a:r>
              <a:rPr lang="en-US" sz="2000" i="1" dirty="0" err="1" smtClean="0">
                <a:cs typeface="Lucida Sans Unicode" pitchFamily="34" charset="0"/>
              </a:rPr>
              <a:t>n</a:t>
            </a:r>
            <a:r>
              <a:rPr lang="en-US" sz="2000" dirty="0" smtClean="0">
                <a:cs typeface="Lucida Sans Unicode" pitchFamily="34" charset="0"/>
              </a:rPr>
              <a:t>)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=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>
              <a:latin typeface="Lucida Sans Unicode" pitchFamily="34" charset="0"/>
              <a:cs typeface="Lucida Sans Unicode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cs typeface="Arial" pitchFamily="34" charset="0"/>
              </a:rPr>
              <a:t>Max-min fairness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pitchFamily="34" charset="0"/>
              </a:rPr>
              <a:t>Essentially ‘borrow’ from the rich-in-performance to help the </a:t>
            </a:r>
            <a:r>
              <a:rPr lang="en-US" sz="2000" dirty="0" smtClean="0">
                <a:cs typeface="Arial" pitchFamily="34" charset="0"/>
              </a:rPr>
              <a:t>poor-in-performance.</a:t>
            </a:r>
            <a:endParaRPr lang="en-US" sz="2000" dirty="0" smtClean="0">
              <a:cs typeface="Arial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pitchFamily="34" charset="0"/>
              </a:rPr>
              <a:t>For example,  </a:t>
            </a:r>
            <a:r>
              <a:rPr lang="en-US" sz="2000" dirty="0" smtClean="0">
                <a:solidFill>
                  <a:srgbClr val="008000"/>
                </a:solidFill>
                <a:cs typeface="Arial" pitchFamily="34" charset="0"/>
              </a:rPr>
              <a:t>CSFQ (Core Stateless Fair </a:t>
            </a:r>
            <a:r>
              <a:rPr lang="en-US" sz="2000" dirty="0" err="1" smtClean="0">
                <a:solidFill>
                  <a:srgbClr val="008000"/>
                </a:solidFill>
                <a:cs typeface="Arial" pitchFamily="34" charset="0"/>
              </a:rPr>
              <a:t>Queueing</a:t>
            </a:r>
            <a:r>
              <a:rPr lang="en-US" sz="2000" dirty="0" smtClean="0">
                <a:solidFill>
                  <a:srgbClr val="008000"/>
                </a:solidFill>
                <a:cs typeface="Arial" pitchFamily="34" charset="0"/>
              </a:rPr>
              <a:t>)</a:t>
            </a:r>
            <a:endParaRPr lang="en-US" sz="2000" dirty="0" smtClean="0">
              <a:solidFill>
                <a:srgbClr val="008000"/>
              </a:solidFill>
              <a:cs typeface="Arial" pitchFamily="34" charset="0"/>
            </a:endParaRPr>
          </a:p>
        </p:txBody>
      </p:sp>
      <p:grpSp>
        <p:nvGrpSpPr>
          <p:cNvPr id="1032" name="Group 4"/>
          <p:cNvGrpSpPr>
            <a:grpSpLocks/>
          </p:cNvGrpSpPr>
          <p:nvPr/>
        </p:nvGrpSpPr>
        <p:grpSpPr bwMode="auto">
          <a:xfrm>
            <a:off x="4572000" y="2786063"/>
            <a:ext cx="2057400" cy="1447800"/>
            <a:chOff x="3216" y="2723"/>
            <a:chExt cx="1296" cy="1117"/>
          </a:xfrm>
        </p:grpSpPr>
        <p:graphicFrame>
          <p:nvGraphicFramePr>
            <p:cNvPr id="1026" name="Object 5"/>
            <p:cNvGraphicFramePr>
              <a:graphicFrameLocks noChangeAspect="1"/>
            </p:cNvGraphicFramePr>
            <p:nvPr/>
          </p:nvGraphicFramePr>
          <p:xfrm>
            <a:off x="3504" y="3251"/>
            <a:ext cx="624" cy="5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" name="Equation" r:id="rId3" imgW="457200" imgH="431640" progId="Equation.3">
                    <p:embed/>
                  </p:oleObj>
                </mc:Choice>
                <mc:Fallback>
                  <p:oleObj name="Equation" r:id="rId3" imgW="457200" imgH="43164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3251"/>
                          <a:ext cx="624" cy="58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6"/>
            <p:cNvGraphicFramePr>
              <a:graphicFrameLocks noChangeAspect="1"/>
            </p:cNvGraphicFramePr>
            <p:nvPr/>
          </p:nvGraphicFramePr>
          <p:xfrm>
            <a:off x="3504" y="2723"/>
            <a:ext cx="624" cy="5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" name="Equation" r:id="rId5" imgW="545760" imgH="482400" progId="Equation.3">
                    <p:embed/>
                  </p:oleObj>
                </mc:Choice>
                <mc:Fallback>
                  <p:oleObj name="Equation" r:id="rId5" imgW="545760" imgH="4824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2723"/>
                          <a:ext cx="624" cy="55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3" name="Line 7"/>
            <p:cNvSpPr>
              <a:spLocks noChangeShapeType="1"/>
            </p:cNvSpPr>
            <p:nvPr/>
          </p:nvSpPr>
          <p:spPr bwMode="auto">
            <a:xfrm>
              <a:off x="3216" y="3299"/>
              <a:ext cx="1296" cy="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6962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 </a:t>
            </a:r>
            <a:r>
              <a:rPr lang="en-US" smtClean="0">
                <a:solidFill>
                  <a:schemeClr val="accent2"/>
                </a:solidFill>
              </a:rPr>
              <a:t>Congestion Control</a:t>
            </a:r>
            <a:br>
              <a:rPr lang="en-US" smtClean="0">
                <a:solidFill>
                  <a:schemeClr val="accent2"/>
                </a:solidFill>
              </a:rPr>
            </a:br>
            <a:r>
              <a:rPr lang="en-US" smtClean="0">
                <a:solidFill>
                  <a:schemeClr val="accent2"/>
                </a:solidFill>
              </a:rPr>
              <a:t>(at the router)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Queuing algorithms determine: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How packets are buffered.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Which packets get transmitted.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Which packets get marked or dropped.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dirty="0" smtClean="0"/>
              <a:t>Indirectly determine the </a:t>
            </a:r>
            <a:r>
              <a:rPr lang="en-US" sz="2400" b="1" dirty="0" smtClean="0">
                <a:solidFill>
                  <a:srgbClr val="800000"/>
                </a:solidFill>
              </a:rPr>
              <a:t>delay</a:t>
            </a:r>
            <a:r>
              <a:rPr lang="en-US" sz="2400" i="1" dirty="0" smtClean="0"/>
              <a:t> at the router.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Queues at outgoing links drop/mark packets to </a:t>
            </a:r>
            <a:r>
              <a:rPr lang="en-US" sz="2800" b="1" dirty="0" smtClean="0">
                <a:solidFill>
                  <a:srgbClr val="0000FF"/>
                </a:solidFill>
              </a:rPr>
              <a:t>implicitly signal congestion</a:t>
            </a:r>
            <a:r>
              <a:rPr lang="en-US" sz="2800" dirty="0" smtClean="0"/>
              <a:t> to TCP sources.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Remember to </a:t>
            </a:r>
            <a:r>
              <a:rPr lang="en-US" sz="2800" i="1" dirty="0" smtClean="0"/>
              <a:t>separate</a:t>
            </a:r>
            <a:r>
              <a:rPr lang="en-US" sz="2800" dirty="0" smtClean="0"/>
              <a:t> queuing policy from queuing mechanism.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6962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 </a:t>
            </a:r>
            <a:r>
              <a:rPr lang="en-US" smtClean="0">
                <a:solidFill>
                  <a:schemeClr val="accent2"/>
                </a:solidFill>
              </a:rPr>
              <a:t>Congestion Control</a:t>
            </a:r>
            <a:br>
              <a:rPr lang="en-US" smtClean="0">
                <a:solidFill>
                  <a:schemeClr val="accent2"/>
                </a:solidFill>
              </a:rPr>
            </a:br>
            <a:r>
              <a:rPr lang="en-US" smtClean="0">
                <a:solidFill>
                  <a:schemeClr val="accent2"/>
                </a:solidFill>
              </a:rPr>
              <a:t>(at the router)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01000" cy="3962400"/>
          </a:xfrm>
        </p:spPr>
        <p:txBody>
          <a:bodyPr/>
          <a:lstStyle/>
          <a:p>
            <a:pPr eaLnBrk="1" hangingPunct="1"/>
            <a:r>
              <a:rPr lang="en-US" smtClean="0"/>
              <a:t>Some of the possible choices in queuing algorithms:</a:t>
            </a:r>
          </a:p>
          <a:p>
            <a:pPr lvl="1" eaLnBrk="1" hangingPunct="1"/>
            <a:r>
              <a:rPr lang="en-US" smtClean="0"/>
              <a:t>FIFO (FCFS) </a:t>
            </a:r>
            <a:r>
              <a:rPr lang="en-US" i="1" smtClean="0"/>
              <a:t>also called </a:t>
            </a:r>
            <a:r>
              <a:rPr lang="en-US" smtClean="0"/>
              <a:t>Drop-Tail</a:t>
            </a:r>
          </a:p>
          <a:p>
            <a:pPr lvl="1" eaLnBrk="1" hangingPunct="1"/>
            <a:r>
              <a:rPr lang="en-US" smtClean="0"/>
              <a:t>Fair Queuing (FQ)</a:t>
            </a:r>
          </a:p>
          <a:p>
            <a:pPr lvl="1" eaLnBrk="1" hangingPunct="1"/>
            <a:r>
              <a:rPr lang="en-US" smtClean="0"/>
              <a:t>Weighted Fair Queuing (WFQ)</a:t>
            </a:r>
          </a:p>
          <a:p>
            <a:pPr lvl="1" eaLnBrk="1" hangingPunct="1"/>
            <a:r>
              <a:rPr lang="en-US" smtClean="0"/>
              <a:t>Random Early Detection (RED)</a:t>
            </a:r>
          </a:p>
          <a:p>
            <a:pPr lvl="1" eaLnBrk="1" hangingPunct="1"/>
            <a:r>
              <a:rPr lang="en-US" smtClean="0"/>
              <a:t>Explicit Congestion Notification (ECN).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Drop Tail Router [FIFO]</a:t>
            </a:r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56388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50292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5"/>
          <p:cNvSpPr>
            <a:spLocks noChangeArrowheads="1"/>
          </p:cNvSpPr>
          <p:nvPr/>
        </p:nvSpPr>
        <p:spPr bwMode="auto">
          <a:xfrm>
            <a:off x="44196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6"/>
          <p:cNvSpPr>
            <a:spLocks noChangeArrowheads="1"/>
          </p:cNvSpPr>
          <p:nvPr/>
        </p:nvSpPr>
        <p:spPr bwMode="auto">
          <a:xfrm>
            <a:off x="38100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7"/>
          <p:cNvSpPr>
            <a:spLocks noChangeArrowheads="1"/>
          </p:cNvSpPr>
          <p:nvPr/>
        </p:nvSpPr>
        <p:spPr bwMode="auto">
          <a:xfrm>
            <a:off x="32004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8"/>
          <p:cNvSpPr>
            <a:spLocks noChangeArrowheads="1"/>
          </p:cNvSpPr>
          <p:nvPr/>
        </p:nvSpPr>
        <p:spPr bwMode="auto">
          <a:xfrm>
            <a:off x="25908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Oval 9"/>
          <p:cNvSpPr>
            <a:spLocks noChangeArrowheads="1"/>
          </p:cNvSpPr>
          <p:nvPr/>
        </p:nvSpPr>
        <p:spPr bwMode="auto">
          <a:xfrm>
            <a:off x="6934200" y="1371600"/>
            <a:ext cx="914400" cy="914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492" name="AutoShape 10"/>
          <p:cNvCxnSpPr>
            <a:cxnSpLocks noChangeShapeType="1"/>
          </p:cNvCxnSpPr>
          <p:nvPr/>
        </p:nvCxnSpPr>
        <p:spPr bwMode="auto">
          <a:xfrm>
            <a:off x="6248400" y="1828800"/>
            <a:ext cx="6858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3" name="AutoShape 11"/>
          <p:cNvCxnSpPr>
            <a:cxnSpLocks noChangeShapeType="1"/>
          </p:cNvCxnSpPr>
          <p:nvPr/>
        </p:nvCxnSpPr>
        <p:spPr bwMode="auto">
          <a:xfrm>
            <a:off x="1905000" y="1828800"/>
            <a:ext cx="6858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4" name="Line 12"/>
          <p:cNvSpPr>
            <a:spLocks noChangeShapeType="1"/>
          </p:cNvSpPr>
          <p:nvPr/>
        </p:nvSpPr>
        <p:spPr bwMode="auto">
          <a:xfrm>
            <a:off x="7848600" y="18288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Rectangle 13"/>
          <p:cNvSpPr>
            <a:spLocks noChangeArrowheads="1"/>
          </p:cNvSpPr>
          <p:nvPr/>
        </p:nvSpPr>
        <p:spPr bwMode="auto">
          <a:xfrm>
            <a:off x="685800" y="2438400"/>
            <a:ext cx="8153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 dirty="0"/>
              <a:t>First packet to arrive is first to be transmitted.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 b="1" dirty="0">
                <a:solidFill>
                  <a:srgbClr val="800000"/>
                </a:solidFill>
              </a:rPr>
              <a:t>FIFO</a:t>
            </a:r>
            <a:r>
              <a:rPr lang="en-US" sz="2800" dirty="0"/>
              <a:t> queuing mechanism that drops packets from the </a:t>
            </a:r>
            <a:r>
              <a:rPr lang="en-US" sz="2800" b="1" dirty="0">
                <a:solidFill>
                  <a:srgbClr val="800000"/>
                </a:solidFill>
                <a:latin typeface="Comic Sans MS" pitchFamily="66" charset="0"/>
              </a:rPr>
              <a:t>tail of the queue</a:t>
            </a:r>
            <a:r>
              <a:rPr lang="en-US" sz="2800" b="1" dirty="0"/>
              <a:t> </a:t>
            </a:r>
            <a:r>
              <a:rPr lang="en-US" sz="2800" dirty="0"/>
              <a:t>when the queue overflows.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 dirty="0"/>
              <a:t>Introduces </a:t>
            </a:r>
            <a:r>
              <a:rPr lang="en-US" sz="2800" b="1" dirty="0">
                <a:solidFill>
                  <a:srgbClr val="008000"/>
                </a:solidFill>
                <a:latin typeface="+mj-lt"/>
              </a:rPr>
              <a:t>global synchronization </a:t>
            </a:r>
            <a:r>
              <a:rPr lang="en-US" sz="2800" dirty="0"/>
              <a:t>when packets are dropped from several connections.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 b="1" dirty="0">
                <a:solidFill>
                  <a:srgbClr val="800000"/>
                </a:solidFill>
              </a:rPr>
              <a:t>FIFO</a:t>
            </a:r>
            <a:r>
              <a:rPr lang="en-US" sz="2800" dirty="0"/>
              <a:t> is the scheduling mechanism, </a:t>
            </a:r>
            <a:r>
              <a:rPr lang="en-US" sz="2800" b="1" dirty="0">
                <a:solidFill>
                  <a:srgbClr val="800000"/>
                </a:solidFill>
              </a:rPr>
              <a:t>Drop Tail </a:t>
            </a:r>
            <a:r>
              <a:rPr lang="en-US" sz="2800" dirty="0"/>
              <a:t>is the policy</a:t>
            </a:r>
          </a:p>
        </p:txBody>
      </p:sp>
      <p:sp>
        <p:nvSpPr>
          <p:cNvPr id="20496" name="Rectangle 14"/>
          <p:cNvSpPr>
            <a:spLocks noChangeArrowheads="1"/>
          </p:cNvSpPr>
          <p:nvPr/>
        </p:nvSpPr>
        <p:spPr bwMode="auto">
          <a:xfrm>
            <a:off x="9906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5"/>
          <p:cNvSpPr>
            <a:spLocks noChangeShapeType="1"/>
          </p:cNvSpPr>
          <p:nvPr/>
        </p:nvSpPr>
        <p:spPr bwMode="auto">
          <a:xfrm>
            <a:off x="914400" y="1295400"/>
            <a:ext cx="838200" cy="10668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6"/>
          <p:cNvSpPr>
            <a:spLocks noChangeShapeType="1"/>
          </p:cNvSpPr>
          <p:nvPr/>
        </p:nvSpPr>
        <p:spPr bwMode="auto">
          <a:xfrm flipH="1">
            <a:off x="838200" y="1295400"/>
            <a:ext cx="838200" cy="1066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4AAF3-98CA-469A-BB32-E097A16F19C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998984"/>
          </a:xfrm>
        </p:spPr>
        <p:txBody>
          <a:bodyPr/>
          <a:lstStyle/>
          <a:p>
            <a:r>
              <a:rPr lang="en-US" dirty="0" smtClean="0"/>
              <a:t>Congestion Control Outline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052736"/>
            <a:ext cx="777240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Congestion Control</a:t>
            </a:r>
          </a:p>
          <a:p>
            <a:r>
              <a:rPr lang="en-US" dirty="0" smtClean="0"/>
              <a:t>Flows</a:t>
            </a:r>
          </a:p>
          <a:p>
            <a:r>
              <a:rPr lang="en-US" dirty="0" smtClean="0"/>
              <a:t>CC Taxonomy</a:t>
            </a:r>
          </a:p>
          <a:p>
            <a:r>
              <a:rPr lang="en-US" dirty="0" smtClean="0"/>
              <a:t>Evaluation Criteria</a:t>
            </a:r>
          </a:p>
          <a:p>
            <a:r>
              <a:rPr lang="en-US" dirty="0" smtClean="0"/>
              <a:t>Introduction to </a:t>
            </a:r>
            <a:r>
              <a:rPr lang="en-US" dirty="0" err="1" smtClean="0"/>
              <a:t>Queueing</a:t>
            </a:r>
            <a:endParaRPr lang="en-US" dirty="0" smtClean="0"/>
          </a:p>
          <a:p>
            <a:pPr lvl="1"/>
            <a:r>
              <a:rPr lang="en-US" dirty="0" smtClean="0"/>
              <a:t>FIFO (FCFS drop tail)</a:t>
            </a:r>
          </a:p>
          <a:p>
            <a:pPr lvl="1"/>
            <a:r>
              <a:rPr lang="en-US" dirty="0" smtClean="0"/>
              <a:t>Priority</a:t>
            </a:r>
          </a:p>
          <a:p>
            <a:pPr lvl="1"/>
            <a:r>
              <a:rPr lang="en-US" dirty="0" smtClean="0"/>
              <a:t>FQ (Fair </a:t>
            </a:r>
            <a:r>
              <a:rPr lang="en-US" dirty="0" err="1" smtClean="0"/>
              <a:t>Queueing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WFQ (Weighted Fair </a:t>
            </a:r>
            <a:r>
              <a:rPr lang="en-US" dirty="0" err="1" smtClean="0"/>
              <a:t>Queueing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3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Priority Queuing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Mark each packet with a priority (e.g., in TOS (Type of Service field in IP)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Implement multiple</a:t>
            </a:r>
            <a:r>
              <a:rPr lang="en-US" b="1" smtClean="0">
                <a:solidFill>
                  <a:srgbClr val="A50021"/>
                </a:solidFill>
              </a:rPr>
              <a:t> FIFO </a:t>
            </a:r>
            <a:r>
              <a:rPr lang="en-US" smtClean="0"/>
              <a:t>queues, one for each priority class.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Always transmit out of the highest priority non-empty queue.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Still no guarantees for a given priority class.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Priority Queuing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accent2"/>
                </a:solidFill>
              </a:rPr>
              <a:t>Problem:: high  priority packets can ‘starve’ lower priority class packets.</a:t>
            </a: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Priority queuing is a simple case of “differentiated services” [</a:t>
            </a:r>
            <a:r>
              <a:rPr lang="en-US" dirty="0" err="1" smtClean="0">
                <a:solidFill>
                  <a:srgbClr val="008000"/>
                </a:solidFill>
              </a:rPr>
              <a:t>DiffServ</a:t>
            </a:r>
            <a:r>
              <a:rPr lang="en-US" dirty="0" smtClean="0"/>
              <a:t>].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One practical use in the Internet is to protect </a:t>
            </a:r>
            <a:r>
              <a:rPr lang="en-US" b="1" dirty="0" smtClean="0">
                <a:solidFill>
                  <a:srgbClr val="800000"/>
                </a:solidFill>
              </a:rPr>
              <a:t>routing update packets</a:t>
            </a:r>
            <a:r>
              <a:rPr lang="en-US" b="1" dirty="0" smtClean="0"/>
              <a:t> </a:t>
            </a:r>
            <a:r>
              <a:rPr lang="en-US" dirty="0" smtClean="0"/>
              <a:t>by giving them a higher priority and a special queue at the router. 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6600CC"/>
                </a:solidFill>
              </a:rPr>
              <a:t>Fair Queuing [FQ]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basic problem with</a:t>
            </a:r>
            <a:r>
              <a:rPr lang="en-US" b="1" dirty="0" smtClean="0">
                <a:solidFill>
                  <a:srgbClr val="A50021"/>
                </a:solidFill>
              </a:rPr>
              <a:t> FIFO </a:t>
            </a:r>
            <a:r>
              <a:rPr lang="en-US" dirty="0" smtClean="0"/>
              <a:t>is that it does not separate packets by flow.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Another problem with </a:t>
            </a:r>
            <a:r>
              <a:rPr lang="en-US" b="1" dirty="0" smtClean="0">
                <a:solidFill>
                  <a:srgbClr val="A50021"/>
                </a:solidFill>
              </a:rPr>
              <a:t>FIFO</a:t>
            </a:r>
            <a:r>
              <a:rPr lang="en-US" dirty="0" smtClean="0"/>
              <a:t> </a:t>
            </a:r>
            <a:r>
              <a:rPr lang="en-US" dirty="0" smtClean="0"/>
              <a:t>is</a:t>
            </a:r>
            <a:r>
              <a:rPr lang="en-US" dirty="0" smtClean="0"/>
              <a:t> </a:t>
            </a:r>
            <a:r>
              <a:rPr lang="en-US" dirty="0" smtClean="0"/>
              <a:t>an “ill-behaved” flow can capture an arbitrarily large share of the network’s capacity.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6600CC"/>
                </a:solidFill>
              </a:rPr>
              <a:t>Idea:: maintain a separate queue for each flow, and Fair Queuing (</a:t>
            </a:r>
            <a:r>
              <a:rPr lang="en-US" b="1" dirty="0" smtClean="0">
                <a:solidFill>
                  <a:srgbClr val="6600CC"/>
                </a:solidFill>
              </a:rPr>
              <a:t>FQ</a:t>
            </a:r>
            <a:r>
              <a:rPr lang="en-US" dirty="0" smtClean="0">
                <a:solidFill>
                  <a:srgbClr val="6600CC"/>
                </a:solidFill>
              </a:rPr>
              <a:t>) services these queues in a </a:t>
            </a:r>
            <a:r>
              <a:rPr lang="en-US" b="1" dirty="0" smtClean="0">
                <a:solidFill>
                  <a:srgbClr val="6600CC"/>
                </a:solidFill>
                <a:latin typeface="+mj-lt"/>
              </a:rPr>
              <a:t>round-robin</a:t>
            </a:r>
            <a:r>
              <a:rPr lang="en-US" dirty="0" smtClean="0">
                <a:solidFill>
                  <a:srgbClr val="6600CC"/>
                </a:solidFill>
              </a:rPr>
              <a:t> fashion.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2148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Figure 6.6 Fair Queuing</a:t>
            </a:r>
            <a:endParaRPr lang="en-GB" dirty="0" smtClean="0"/>
          </a:p>
        </p:txBody>
      </p:sp>
      <p:pic>
        <p:nvPicPr>
          <p:cNvPr id="24581" name="Picture 3" descr="06x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857250"/>
            <a:ext cx="3921125" cy="30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588" y="6284168"/>
            <a:ext cx="1752600" cy="457200"/>
          </a:xfrm>
        </p:spPr>
        <p:txBody>
          <a:bodyPr/>
          <a:lstStyle/>
          <a:p>
            <a:pPr>
              <a:defRPr/>
            </a:pPr>
            <a:fld id="{64F4AAF3-98CA-469A-BB32-E097A16F19C0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6600CC"/>
                </a:solidFill>
              </a:rPr>
              <a:t>Fair Queuing [FQ]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“Ill-behaved” flows are </a:t>
            </a:r>
            <a:r>
              <a:rPr lang="en-US" b="1" dirty="0" smtClean="0">
                <a:solidFill>
                  <a:srgbClr val="008000"/>
                </a:solidFill>
              </a:rPr>
              <a:t>segregated</a:t>
            </a:r>
            <a:r>
              <a:rPr lang="en-US" i="1" dirty="0" smtClean="0"/>
              <a:t> </a:t>
            </a:r>
            <a:r>
              <a:rPr lang="en-US" dirty="0" smtClean="0"/>
              <a:t>into their own queue.</a:t>
            </a:r>
          </a:p>
          <a:p>
            <a:pPr eaLnBrk="1" hangingPunct="1"/>
            <a:r>
              <a:rPr lang="en-US" dirty="0" smtClean="0"/>
              <a:t>There are many implementation details for </a:t>
            </a:r>
            <a:r>
              <a:rPr lang="en-US" b="1" dirty="0" smtClean="0">
                <a:solidFill>
                  <a:srgbClr val="6600CC"/>
                </a:solidFill>
              </a:rPr>
              <a:t>FQ</a:t>
            </a:r>
            <a:r>
              <a:rPr lang="en-US" dirty="0" smtClean="0"/>
              <a:t>, but the main problem is that </a:t>
            </a:r>
            <a:r>
              <a:rPr lang="en-US" dirty="0" smtClean="0">
                <a:solidFill>
                  <a:srgbClr val="008000"/>
                </a:solidFill>
              </a:rPr>
              <a:t>packets are of different lengths </a:t>
            </a:r>
            <a:r>
              <a:rPr lang="en-US" i="1" dirty="0" smtClean="0">
                <a:sym typeface="Wingdings" pitchFamily="2" charset="2"/>
              </a:rPr>
              <a:t> </a:t>
            </a:r>
            <a:r>
              <a:rPr lang="en-US" dirty="0" smtClean="0">
                <a:sym typeface="Wingdings" pitchFamily="2" charset="2"/>
              </a:rPr>
              <a:t>simple </a:t>
            </a:r>
            <a:r>
              <a:rPr lang="en-US" dirty="0" smtClean="0">
                <a:solidFill>
                  <a:srgbClr val="6600CC"/>
                </a:solidFill>
                <a:sym typeface="Wingdings" pitchFamily="2" charset="2"/>
              </a:rPr>
              <a:t>FQ</a:t>
            </a:r>
            <a:r>
              <a:rPr lang="en-US" dirty="0" smtClean="0">
                <a:sym typeface="Wingdings" pitchFamily="2" charset="2"/>
              </a:rPr>
              <a:t> is</a:t>
            </a:r>
            <a:r>
              <a:rPr lang="en-US" dirty="0" smtClean="0"/>
              <a:t> not fair!!</a:t>
            </a:r>
          </a:p>
          <a:p>
            <a:pPr eaLnBrk="1" hangingPunct="1"/>
            <a:r>
              <a:rPr lang="en-US" b="1" dirty="0" smtClean="0">
                <a:solidFill>
                  <a:srgbClr val="6600CC"/>
                </a:solidFill>
              </a:rPr>
              <a:t>Ideal FQ:: </a:t>
            </a:r>
            <a:r>
              <a:rPr lang="en-US" b="1" i="1" dirty="0" smtClean="0">
                <a:solidFill>
                  <a:srgbClr val="6600CC"/>
                </a:solidFill>
              </a:rPr>
              <a:t>do bit-by-bit round-robin.</a:t>
            </a:r>
            <a:endParaRPr lang="en-US" b="1" dirty="0" smtClean="0">
              <a:solidFill>
                <a:srgbClr val="6600CC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6600CC"/>
                </a:solidFill>
              </a:rPr>
              <a:t>Fair Queuing [FQ]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010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6600CC"/>
                </a:solidFill>
              </a:rPr>
              <a:t>FQ </a:t>
            </a:r>
            <a:r>
              <a:rPr lang="en-US" sz="2800" dirty="0" smtClean="0"/>
              <a:t>simulates bit-by-bit behavior by using timestamps (too many details for here!).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One can think of </a:t>
            </a:r>
            <a:r>
              <a:rPr lang="en-US" sz="2800" b="1" dirty="0" smtClean="0">
                <a:solidFill>
                  <a:srgbClr val="6600CC"/>
                </a:solidFill>
              </a:rPr>
              <a:t>FQ </a:t>
            </a:r>
            <a:r>
              <a:rPr lang="en-US" sz="2800" dirty="0" smtClean="0"/>
              <a:t>as providing a guaranteed minimum share of bandwidth to each flow.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6600CC"/>
                </a:solidFill>
              </a:rPr>
              <a:t>FQ</a:t>
            </a:r>
            <a:r>
              <a:rPr lang="en-US" sz="2800" b="1" dirty="0" smtClean="0"/>
              <a:t> </a:t>
            </a:r>
            <a:r>
              <a:rPr lang="en-US" sz="2800" dirty="0" smtClean="0"/>
              <a:t>is </a:t>
            </a:r>
            <a:r>
              <a:rPr lang="en-US" sz="2800" b="1" dirty="0" smtClean="0">
                <a:solidFill>
                  <a:srgbClr val="008000"/>
                </a:solidFill>
              </a:rPr>
              <a:t>work-conserving</a:t>
            </a:r>
            <a:r>
              <a:rPr lang="en-US" sz="2800" b="1" dirty="0" smtClean="0"/>
              <a:t> </a:t>
            </a:r>
            <a:r>
              <a:rPr lang="en-US" sz="2800" dirty="0" smtClean="0"/>
              <a:t>in that the server is never idle as long as there is a customer in the queue.</a:t>
            </a:r>
          </a:p>
          <a:p>
            <a:pPr eaLnBrk="1" hangingPunct="1">
              <a:lnSpc>
                <a:spcPct val="80000"/>
              </a:lnSpc>
              <a:buFontTx/>
              <a:buChar char="*"/>
            </a:pPr>
            <a:r>
              <a:rPr lang="en-US" sz="2800" b="1" dirty="0" smtClean="0">
                <a:solidFill>
                  <a:srgbClr val="6600CC"/>
                </a:solidFill>
              </a:rPr>
              <a:t>Note:</a:t>
            </a:r>
            <a:r>
              <a:rPr lang="en-US" sz="2800" b="1" dirty="0" smtClean="0"/>
              <a:t> </a:t>
            </a:r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008000"/>
                </a:solidFill>
              </a:rPr>
              <a:t>per-flow state information </a:t>
            </a:r>
            <a:r>
              <a:rPr lang="en-US" sz="2800" b="1" dirty="0" smtClean="0"/>
              <a:t>kept at the router is expensive (</a:t>
            </a:r>
            <a:r>
              <a:rPr lang="en-US" sz="2800" b="1" dirty="0" smtClean="0">
                <a:solidFill>
                  <a:srgbClr val="800000"/>
                </a:solidFill>
              </a:rPr>
              <a:t>it does not scale</a:t>
            </a:r>
            <a:r>
              <a:rPr lang="en-US" sz="2800" b="1" dirty="0" smtClean="0"/>
              <a:t>).</a:t>
            </a:r>
            <a:endParaRPr lang="en-US" sz="2800" b="1" dirty="0" smtClean="0">
              <a:solidFill>
                <a:srgbClr val="6600CC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660066"/>
                </a:solidFill>
              </a:rPr>
              <a:t>Weighted Fair Queuing [WFQ]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660066"/>
                </a:solidFill>
              </a:rPr>
              <a:t>WFQ idea::  </a:t>
            </a:r>
            <a:r>
              <a:rPr lang="en-US" sz="2400" smtClean="0"/>
              <a:t>Assign a weight to each flow (queue) such that the weight logically specifies the number of bits to transmit each time the router services that queue.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This controls the percentage of the link capacity that the flow will receive.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queues can represent “classes” of service and this becomes DiffServ.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An issue – how does the router learn of the weight assignments?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Manual configuration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Signaling from sources or  receivers.</a:t>
            </a:r>
            <a:endParaRPr lang="en-US" sz="2400" b="1" smtClean="0">
              <a:solidFill>
                <a:srgbClr val="660066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062664" cy="998984"/>
          </a:xfrm>
        </p:spPr>
        <p:txBody>
          <a:bodyPr/>
          <a:lstStyle/>
          <a:p>
            <a:r>
              <a:rPr lang="en-US" dirty="0" smtClean="0"/>
              <a:t>Congestion Control Summary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980728"/>
            <a:ext cx="777240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dirty="0" smtClean="0"/>
              <a:t>Congestion </a:t>
            </a:r>
            <a:r>
              <a:rPr lang="en-US" sz="2800" dirty="0" smtClean="0"/>
              <a:t>Control </a:t>
            </a:r>
            <a:r>
              <a:rPr lang="en-US" sz="2800" dirty="0" smtClean="0">
                <a:solidFill>
                  <a:srgbClr val="800000"/>
                </a:solidFill>
              </a:rPr>
              <a:t>(definition)</a:t>
            </a:r>
            <a:endParaRPr lang="en-US" sz="2800" dirty="0" smtClean="0"/>
          </a:p>
          <a:p>
            <a:r>
              <a:rPr lang="en-US" sz="2800" dirty="0" smtClean="0"/>
              <a:t>Flows</a:t>
            </a:r>
          </a:p>
          <a:p>
            <a:r>
              <a:rPr lang="en-US" sz="2800" dirty="0" smtClean="0"/>
              <a:t>CC Taxonomy</a:t>
            </a:r>
          </a:p>
          <a:p>
            <a:r>
              <a:rPr lang="en-US" sz="2800" dirty="0" smtClean="0"/>
              <a:t>Evaluation </a:t>
            </a:r>
            <a:r>
              <a:rPr lang="en-US" sz="2800" dirty="0" smtClean="0"/>
              <a:t>Criteria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Jain’s fairness</a:t>
            </a:r>
            <a:endParaRPr lang="en-US" dirty="0" smtClean="0">
              <a:solidFill>
                <a:srgbClr val="800000"/>
              </a:solidFill>
            </a:endParaRPr>
          </a:p>
          <a:p>
            <a:r>
              <a:rPr lang="en-US" sz="2800" dirty="0" smtClean="0"/>
              <a:t>Introduction to </a:t>
            </a:r>
            <a:r>
              <a:rPr lang="en-US" sz="2800" dirty="0" err="1" smtClean="0"/>
              <a:t>Queueing</a:t>
            </a:r>
            <a:endParaRPr lang="en-US" sz="2800" dirty="0" smtClean="0"/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FIFO (FCFS drop tail)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Priority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FQ (Fair </a:t>
            </a:r>
            <a:r>
              <a:rPr lang="en-US" dirty="0" err="1" smtClean="0">
                <a:solidFill>
                  <a:srgbClr val="800000"/>
                </a:solidFill>
              </a:rPr>
              <a:t>Queueing</a:t>
            </a:r>
            <a:r>
              <a:rPr lang="en-US" dirty="0" smtClean="0">
                <a:solidFill>
                  <a:srgbClr val="80000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WFQ (Weighted Fair </a:t>
            </a:r>
            <a:r>
              <a:rPr lang="en-US" dirty="0" err="1" smtClean="0">
                <a:solidFill>
                  <a:srgbClr val="800000"/>
                </a:solidFill>
              </a:rPr>
              <a:t>Queueing</a:t>
            </a:r>
            <a:r>
              <a:rPr lang="en-US" dirty="0" smtClean="0">
                <a:solidFill>
                  <a:srgbClr val="800000"/>
                </a:solidFill>
              </a:rPr>
              <a:t>)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09320"/>
            <a:ext cx="1752600" cy="457200"/>
          </a:xfrm>
        </p:spPr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69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</a:t>
            </a:r>
          </a:p>
        </p:txBody>
      </p:sp>
      <p:sp>
        <p:nvSpPr>
          <p:cNvPr id="512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Flow control:: keep a fast sender from overrunning a slow receiver.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Congestion control:: the efforts made by network nodes to prevent or respond to overload conditions.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  <a:latin typeface="+mj-lt"/>
              </a:rPr>
              <a:t>Congestion control </a:t>
            </a:r>
            <a:r>
              <a:rPr lang="en-US" sz="2800" b="1" i="1" dirty="0" smtClean="0"/>
              <a:t>is intended to keep a fast sender from sending data into the network due to </a:t>
            </a:r>
            <a:r>
              <a:rPr lang="en-US" sz="2800" b="1" i="1" dirty="0" smtClean="0">
                <a:solidFill>
                  <a:srgbClr val="800000"/>
                </a:solidFill>
              </a:rPr>
              <a:t>a lack of resources in the network </a:t>
            </a:r>
            <a:r>
              <a:rPr lang="en-US" sz="2800" b="1" i="1" dirty="0" smtClean="0"/>
              <a:t>{e.g., available link capacity, router buffers}.</a:t>
            </a:r>
            <a:endParaRPr lang="en-US" sz="2800" b="1" i="1" dirty="0" smtClean="0">
              <a:solidFill>
                <a:schemeClr val="accent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accent2"/>
                </a:solidFill>
              </a:rPr>
              <a:t>Congestion Control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Congestion control is concerned with the </a:t>
            </a: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bottleneck routers</a:t>
            </a:r>
            <a:r>
              <a:rPr lang="en-US" dirty="0" smtClean="0"/>
              <a:t> in a packet switched network.</a:t>
            </a:r>
          </a:p>
          <a:p>
            <a:pPr eaLnBrk="1" hangingPunct="1"/>
            <a:r>
              <a:rPr lang="en-US" dirty="0" smtClean="0"/>
              <a:t>Congestion control can be distinguished from </a:t>
            </a:r>
            <a:r>
              <a:rPr lang="en-US" b="1" dirty="0" smtClean="0">
                <a:solidFill>
                  <a:srgbClr val="009900"/>
                </a:solidFill>
                <a:latin typeface="+mj-lt"/>
              </a:rPr>
              <a:t>routing</a:t>
            </a:r>
            <a:r>
              <a:rPr lang="en-US" dirty="0" smtClean="0"/>
              <a:t> in that sometimes there is no way to </a:t>
            </a:r>
            <a:r>
              <a:rPr lang="en-US" i="1" dirty="0" smtClean="0">
                <a:solidFill>
                  <a:srgbClr val="009900"/>
                </a:solidFill>
              </a:rPr>
              <a:t>‘route around’</a:t>
            </a:r>
            <a:r>
              <a:rPr lang="en-US" i="1" dirty="0" smtClean="0"/>
              <a:t> </a:t>
            </a:r>
            <a:r>
              <a:rPr lang="en-US" dirty="0" smtClean="0"/>
              <a:t>a congested router.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Oval 2"/>
          <p:cNvSpPr>
            <a:spLocks noChangeArrowheads="1"/>
          </p:cNvSpPr>
          <p:nvPr/>
        </p:nvSpPr>
        <p:spPr bwMode="auto">
          <a:xfrm>
            <a:off x="3921125" y="3063875"/>
            <a:ext cx="263525" cy="296863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3989388" y="3087688"/>
            <a:ext cx="1143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4</a:t>
            </a:r>
            <a:endParaRPr lang="en-US" sz="1800"/>
          </a:p>
        </p:txBody>
      </p:sp>
      <p:sp>
        <p:nvSpPr>
          <p:cNvPr id="7174" name="Oval 4"/>
          <p:cNvSpPr>
            <a:spLocks noChangeArrowheads="1"/>
          </p:cNvSpPr>
          <p:nvPr/>
        </p:nvSpPr>
        <p:spPr bwMode="auto">
          <a:xfrm>
            <a:off x="6324600" y="3340100"/>
            <a:ext cx="263525" cy="296863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6403975" y="3351213"/>
            <a:ext cx="1143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8</a:t>
            </a:r>
            <a:endParaRPr lang="en-US" sz="1800"/>
          </a:p>
        </p:txBody>
      </p:sp>
      <p:sp>
        <p:nvSpPr>
          <p:cNvPr id="7176" name="Oval 6"/>
          <p:cNvSpPr>
            <a:spLocks noChangeArrowheads="1"/>
          </p:cNvSpPr>
          <p:nvPr/>
        </p:nvSpPr>
        <p:spPr bwMode="auto">
          <a:xfrm>
            <a:off x="5614988" y="1906588"/>
            <a:ext cx="263525" cy="296862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Rectangle 7"/>
          <p:cNvSpPr>
            <a:spLocks noChangeArrowheads="1"/>
          </p:cNvSpPr>
          <p:nvPr/>
        </p:nvSpPr>
        <p:spPr bwMode="auto">
          <a:xfrm>
            <a:off x="5670550" y="1917700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6</a:t>
            </a:r>
            <a:endParaRPr lang="en-US" sz="1800"/>
          </a:p>
        </p:txBody>
      </p:sp>
      <p:sp>
        <p:nvSpPr>
          <p:cNvPr id="7178" name="Oval 8"/>
          <p:cNvSpPr>
            <a:spLocks noChangeArrowheads="1"/>
          </p:cNvSpPr>
          <p:nvPr/>
        </p:nvSpPr>
        <p:spPr bwMode="auto">
          <a:xfrm>
            <a:off x="3870325" y="1838325"/>
            <a:ext cx="261938" cy="296863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Rectangle 9"/>
          <p:cNvSpPr>
            <a:spLocks noChangeArrowheads="1"/>
          </p:cNvSpPr>
          <p:nvPr/>
        </p:nvSpPr>
        <p:spPr bwMode="auto">
          <a:xfrm>
            <a:off x="3987800" y="1860550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3</a:t>
            </a:r>
            <a:endParaRPr lang="en-US" sz="1800"/>
          </a:p>
        </p:txBody>
      </p:sp>
      <p:sp>
        <p:nvSpPr>
          <p:cNvPr id="7180" name="Oval 10"/>
          <p:cNvSpPr>
            <a:spLocks noChangeArrowheads="1"/>
          </p:cNvSpPr>
          <p:nvPr/>
        </p:nvSpPr>
        <p:spPr bwMode="auto">
          <a:xfrm>
            <a:off x="2936875" y="3910013"/>
            <a:ext cx="261938" cy="298450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Rectangle 11"/>
          <p:cNvSpPr>
            <a:spLocks noChangeArrowheads="1"/>
          </p:cNvSpPr>
          <p:nvPr/>
        </p:nvSpPr>
        <p:spPr bwMode="auto">
          <a:xfrm>
            <a:off x="3003550" y="3921125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2</a:t>
            </a:r>
            <a:endParaRPr lang="en-US" sz="1800"/>
          </a:p>
        </p:txBody>
      </p:sp>
      <p:sp>
        <p:nvSpPr>
          <p:cNvPr id="7182" name="Oval 12"/>
          <p:cNvSpPr>
            <a:spLocks noChangeArrowheads="1"/>
          </p:cNvSpPr>
          <p:nvPr/>
        </p:nvSpPr>
        <p:spPr bwMode="auto">
          <a:xfrm>
            <a:off x="2814638" y="2822575"/>
            <a:ext cx="263525" cy="296863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Rectangle 13"/>
          <p:cNvSpPr>
            <a:spLocks noChangeArrowheads="1"/>
          </p:cNvSpPr>
          <p:nvPr/>
        </p:nvSpPr>
        <p:spPr bwMode="auto">
          <a:xfrm>
            <a:off x="2895600" y="2832100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1</a:t>
            </a:r>
            <a:endParaRPr lang="en-US" sz="1800"/>
          </a:p>
        </p:txBody>
      </p:sp>
      <p:sp>
        <p:nvSpPr>
          <p:cNvPr id="7184" name="Oval 14"/>
          <p:cNvSpPr>
            <a:spLocks noChangeArrowheads="1"/>
          </p:cNvSpPr>
          <p:nvPr/>
        </p:nvSpPr>
        <p:spPr bwMode="auto">
          <a:xfrm>
            <a:off x="4232275" y="4152900"/>
            <a:ext cx="263525" cy="296863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Rectangle 15"/>
          <p:cNvSpPr>
            <a:spLocks noChangeArrowheads="1"/>
          </p:cNvSpPr>
          <p:nvPr/>
        </p:nvSpPr>
        <p:spPr bwMode="auto">
          <a:xfrm>
            <a:off x="4287838" y="4175125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5</a:t>
            </a:r>
            <a:endParaRPr lang="en-US" sz="1800"/>
          </a:p>
        </p:txBody>
      </p:sp>
      <p:sp>
        <p:nvSpPr>
          <p:cNvPr id="7186" name="Oval 16"/>
          <p:cNvSpPr>
            <a:spLocks noChangeArrowheads="1"/>
          </p:cNvSpPr>
          <p:nvPr/>
        </p:nvSpPr>
        <p:spPr bwMode="auto">
          <a:xfrm>
            <a:off x="5235575" y="4048125"/>
            <a:ext cx="263525" cy="298450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Rectangle 17"/>
          <p:cNvSpPr>
            <a:spLocks noChangeArrowheads="1"/>
          </p:cNvSpPr>
          <p:nvPr/>
        </p:nvSpPr>
        <p:spPr bwMode="auto">
          <a:xfrm>
            <a:off x="5289550" y="4071938"/>
            <a:ext cx="1143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7</a:t>
            </a:r>
            <a:endParaRPr lang="en-US" sz="1800"/>
          </a:p>
        </p:txBody>
      </p:sp>
      <p:sp>
        <p:nvSpPr>
          <p:cNvPr id="7188" name="Line 18"/>
          <p:cNvSpPr>
            <a:spLocks noChangeShapeType="1"/>
          </p:cNvSpPr>
          <p:nvPr/>
        </p:nvSpPr>
        <p:spPr bwMode="auto">
          <a:xfrm flipH="1" flipV="1">
            <a:off x="3057525" y="3001963"/>
            <a:ext cx="738188" cy="131762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Freeform 19"/>
          <p:cNvSpPr>
            <a:spLocks/>
          </p:cNvSpPr>
          <p:nvPr/>
        </p:nvSpPr>
        <p:spPr bwMode="auto">
          <a:xfrm>
            <a:off x="3738563" y="3054350"/>
            <a:ext cx="184150" cy="144463"/>
          </a:xfrm>
          <a:custGeom>
            <a:avLst/>
            <a:gdLst>
              <a:gd name="T0" fmla="*/ 0 w 116"/>
              <a:gd name="T1" fmla="*/ 144463 h 91"/>
              <a:gd name="T2" fmla="*/ 36513 w 116"/>
              <a:gd name="T3" fmla="*/ 77788 h 91"/>
              <a:gd name="T4" fmla="*/ 25400 w 116"/>
              <a:gd name="T5" fmla="*/ 0 h 91"/>
              <a:gd name="T6" fmla="*/ 184150 w 116"/>
              <a:gd name="T7" fmla="*/ 103188 h 91"/>
              <a:gd name="T8" fmla="*/ 0 w 116"/>
              <a:gd name="T9" fmla="*/ 144463 h 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6"/>
              <a:gd name="T16" fmla="*/ 0 h 91"/>
              <a:gd name="T17" fmla="*/ 116 w 116"/>
              <a:gd name="T18" fmla="*/ 91 h 9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6" h="91">
                <a:moveTo>
                  <a:pt x="0" y="91"/>
                </a:moveTo>
                <a:lnTo>
                  <a:pt x="23" y="49"/>
                </a:lnTo>
                <a:lnTo>
                  <a:pt x="16" y="0"/>
                </a:lnTo>
                <a:lnTo>
                  <a:pt x="116" y="65"/>
                </a:lnTo>
                <a:lnTo>
                  <a:pt x="0" y="9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0"/>
          <p:cNvSpPr>
            <a:spLocks noChangeShapeType="1"/>
          </p:cNvSpPr>
          <p:nvPr/>
        </p:nvSpPr>
        <p:spPr bwMode="auto">
          <a:xfrm flipH="1">
            <a:off x="3179763" y="3384550"/>
            <a:ext cx="647700" cy="61912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Freeform 21"/>
          <p:cNvSpPr>
            <a:spLocks/>
          </p:cNvSpPr>
          <p:nvPr/>
        </p:nvSpPr>
        <p:spPr bwMode="auto">
          <a:xfrm>
            <a:off x="3748088" y="3295650"/>
            <a:ext cx="174625" cy="173038"/>
          </a:xfrm>
          <a:custGeom>
            <a:avLst/>
            <a:gdLst>
              <a:gd name="T0" fmla="*/ 98425 w 110"/>
              <a:gd name="T1" fmla="*/ 173038 h 109"/>
              <a:gd name="T2" fmla="*/ 66675 w 110"/>
              <a:gd name="T3" fmla="*/ 101600 h 109"/>
              <a:gd name="T4" fmla="*/ 0 w 110"/>
              <a:gd name="T5" fmla="*/ 65088 h 109"/>
              <a:gd name="T6" fmla="*/ 174625 w 110"/>
              <a:gd name="T7" fmla="*/ 0 h 109"/>
              <a:gd name="T8" fmla="*/ 98425 w 110"/>
              <a:gd name="T9" fmla="*/ 173038 h 1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"/>
              <a:gd name="T16" fmla="*/ 0 h 109"/>
              <a:gd name="T17" fmla="*/ 110 w 110"/>
              <a:gd name="T18" fmla="*/ 109 h 1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" h="109">
                <a:moveTo>
                  <a:pt x="62" y="109"/>
                </a:moveTo>
                <a:lnTo>
                  <a:pt x="42" y="64"/>
                </a:lnTo>
                <a:lnTo>
                  <a:pt x="0" y="41"/>
                </a:lnTo>
                <a:lnTo>
                  <a:pt x="110" y="0"/>
                </a:lnTo>
                <a:lnTo>
                  <a:pt x="62" y="10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2"/>
          <p:cNvSpPr>
            <a:spLocks noChangeShapeType="1"/>
          </p:cNvSpPr>
          <p:nvPr/>
        </p:nvSpPr>
        <p:spPr bwMode="auto">
          <a:xfrm flipH="1" flipV="1">
            <a:off x="4025900" y="2120900"/>
            <a:ext cx="52388" cy="9509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3"/>
          <p:cNvSpPr>
            <a:spLocks noChangeShapeType="1"/>
          </p:cNvSpPr>
          <p:nvPr/>
        </p:nvSpPr>
        <p:spPr bwMode="auto">
          <a:xfrm flipV="1">
            <a:off x="4198938" y="2209800"/>
            <a:ext cx="1347787" cy="96520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Freeform 24"/>
          <p:cNvSpPr>
            <a:spLocks/>
          </p:cNvSpPr>
          <p:nvPr/>
        </p:nvSpPr>
        <p:spPr bwMode="auto">
          <a:xfrm>
            <a:off x="5467350" y="2138363"/>
            <a:ext cx="184150" cy="160337"/>
          </a:xfrm>
          <a:custGeom>
            <a:avLst/>
            <a:gdLst>
              <a:gd name="T0" fmla="*/ 85725 w 116"/>
              <a:gd name="T1" fmla="*/ 160337 h 101"/>
              <a:gd name="T2" fmla="*/ 61913 w 116"/>
              <a:gd name="T3" fmla="*/ 87312 h 101"/>
              <a:gd name="T4" fmla="*/ 0 w 116"/>
              <a:gd name="T5" fmla="*/ 41275 h 101"/>
              <a:gd name="T6" fmla="*/ 184150 w 116"/>
              <a:gd name="T7" fmla="*/ 0 h 101"/>
              <a:gd name="T8" fmla="*/ 85725 w 116"/>
              <a:gd name="T9" fmla="*/ 160337 h 1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6"/>
              <a:gd name="T16" fmla="*/ 0 h 101"/>
              <a:gd name="T17" fmla="*/ 116 w 116"/>
              <a:gd name="T18" fmla="*/ 101 h 1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6" h="101">
                <a:moveTo>
                  <a:pt x="54" y="101"/>
                </a:moveTo>
                <a:lnTo>
                  <a:pt x="39" y="55"/>
                </a:lnTo>
                <a:lnTo>
                  <a:pt x="0" y="26"/>
                </a:lnTo>
                <a:lnTo>
                  <a:pt x="116" y="0"/>
                </a:lnTo>
                <a:lnTo>
                  <a:pt x="54" y="10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25"/>
          <p:cNvSpPr>
            <a:spLocks noChangeShapeType="1"/>
          </p:cNvSpPr>
          <p:nvPr/>
        </p:nvSpPr>
        <p:spPr bwMode="auto">
          <a:xfrm>
            <a:off x="5840413" y="2173288"/>
            <a:ext cx="571500" cy="11747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Line 26"/>
          <p:cNvSpPr>
            <a:spLocks noChangeShapeType="1"/>
          </p:cNvSpPr>
          <p:nvPr/>
        </p:nvSpPr>
        <p:spPr bwMode="auto">
          <a:xfrm flipH="1" flipV="1">
            <a:off x="4089400" y="3490913"/>
            <a:ext cx="161925" cy="68580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7" name="Freeform 27"/>
          <p:cNvSpPr>
            <a:spLocks/>
          </p:cNvSpPr>
          <p:nvPr/>
        </p:nvSpPr>
        <p:spPr bwMode="auto">
          <a:xfrm>
            <a:off x="4029075" y="3365500"/>
            <a:ext cx="141288" cy="185738"/>
          </a:xfrm>
          <a:custGeom>
            <a:avLst/>
            <a:gdLst>
              <a:gd name="T0" fmla="*/ 141288 w 89"/>
              <a:gd name="T1" fmla="*/ 150813 h 117"/>
              <a:gd name="T2" fmla="*/ 66675 w 89"/>
              <a:gd name="T3" fmla="*/ 144463 h 117"/>
              <a:gd name="T4" fmla="*/ 0 w 89"/>
              <a:gd name="T5" fmla="*/ 185738 h 117"/>
              <a:gd name="T6" fmla="*/ 31750 w 89"/>
              <a:gd name="T7" fmla="*/ 0 h 117"/>
              <a:gd name="T8" fmla="*/ 141288 w 89"/>
              <a:gd name="T9" fmla="*/ 150813 h 1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117"/>
              <a:gd name="T17" fmla="*/ 89 w 89"/>
              <a:gd name="T18" fmla="*/ 117 h 1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117">
                <a:moveTo>
                  <a:pt x="89" y="95"/>
                </a:moveTo>
                <a:lnTo>
                  <a:pt x="42" y="91"/>
                </a:lnTo>
                <a:lnTo>
                  <a:pt x="0" y="117"/>
                </a:lnTo>
                <a:lnTo>
                  <a:pt x="20" y="0"/>
                </a:lnTo>
                <a:lnTo>
                  <a:pt x="89" y="9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28"/>
          <p:cNvSpPr>
            <a:spLocks noChangeShapeType="1"/>
          </p:cNvSpPr>
          <p:nvPr/>
        </p:nvSpPr>
        <p:spPr bwMode="auto">
          <a:xfrm flipH="1" flipV="1">
            <a:off x="3162300" y="4159250"/>
            <a:ext cx="1054100" cy="1381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29"/>
          <p:cNvSpPr>
            <a:spLocks noChangeShapeType="1"/>
          </p:cNvSpPr>
          <p:nvPr/>
        </p:nvSpPr>
        <p:spPr bwMode="auto">
          <a:xfrm>
            <a:off x="4164013" y="3295650"/>
            <a:ext cx="1054100" cy="812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Line 30"/>
          <p:cNvSpPr>
            <a:spLocks noChangeShapeType="1"/>
          </p:cNvSpPr>
          <p:nvPr/>
        </p:nvSpPr>
        <p:spPr bwMode="auto">
          <a:xfrm flipV="1">
            <a:off x="5513388" y="3606800"/>
            <a:ext cx="863600" cy="5873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Line 31"/>
          <p:cNvSpPr>
            <a:spLocks noChangeShapeType="1"/>
          </p:cNvSpPr>
          <p:nvPr/>
        </p:nvSpPr>
        <p:spPr bwMode="auto">
          <a:xfrm flipV="1">
            <a:off x="3006725" y="2052638"/>
            <a:ext cx="863600" cy="7762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2" name="Line 32"/>
          <p:cNvSpPr>
            <a:spLocks noChangeShapeType="1"/>
          </p:cNvSpPr>
          <p:nvPr/>
        </p:nvSpPr>
        <p:spPr bwMode="auto">
          <a:xfrm>
            <a:off x="4129088" y="1947863"/>
            <a:ext cx="1487487" cy="349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3" name="Line 33"/>
          <p:cNvSpPr>
            <a:spLocks noChangeShapeType="1"/>
          </p:cNvSpPr>
          <p:nvPr/>
        </p:nvSpPr>
        <p:spPr bwMode="auto">
          <a:xfrm>
            <a:off x="2901950" y="3105150"/>
            <a:ext cx="122238" cy="812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4" name="Line 34"/>
          <p:cNvSpPr>
            <a:spLocks noChangeShapeType="1"/>
          </p:cNvSpPr>
          <p:nvPr/>
        </p:nvSpPr>
        <p:spPr bwMode="auto">
          <a:xfrm flipV="1">
            <a:off x="4475163" y="4229100"/>
            <a:ext cx="760412" cy="50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5" name="Line 35"/>
          <p:cNvSpPr>
            <a:spLocks noChangeShapeType="1"/>
          </p:cNvSpPr>
          <p:nvPr/>
        </p:nvSpPr>
        <p:spPr bwMode="auto">
          <a:xfrm flipH="1">
            <a:off x="5391150" y="2190750"/>
            <a:ext cx="311150" cy="18653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6" name="Rectangle 36"/>
          <p:cNvSpPr>
            <a:spLocks noChangeArrowheads="1"/>
          </p:cNvSpPr>
          <p:nvPr/>
        </p:nvSpPr>
        <p:spPr bwMode="auto">
          <a:xfrm>
            <a:off x="3563938" y="1196975"/>
            <a:ext cx="16557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>
                <a:solidFill>
                  <a:srgbClr val="A50021"/>
                </a:solidFill>
                <a:latin typeface="Comic Sans MS" pitchFamily="66" charset="0"/>
              </a:rPr>
              <a:t>Congestion</a:t>
            </a:r>
          </a:p>
        </p:txBody>
      </p:sp>
      <p:grpSp>
        <p:nvGrpSpPr>
          <p:cNvPr id="7207" name="Group 37"/>
          <p:cNvGrpSpPr>
            <a:grpSpLocks/>
          </p:cNvGrpSpPr>
          <p:nvPr/>
        </p:nvGrpSpPr>
        <p:grpSpPr bwMode="auto">
          <a:xfrm>
            <a:off x="4125913" y="1671638"/>
            <a:ext cx="260350" cy="1417637"/>
            <a:chOff x="2139" y="1053"/>
            <a:chExt cx="164" cy="893"/>
          </a:xfrm>
        </p:grpSpPr>
        <p:sp>
          <p:nvSpPr>
            <p:cNvPr id="7215" name="Line 38"/>
            <p:cNvSpPr>
              <a:spLocks noChangeShapeType="1"/>
            </p:cNvSpPr>
            <p:nvPr/>
          </p:nvSpPr>
          <p:spPr bwMode="auto">
            <a:xfrm flipH="1">
              <a:off x="2170" y="1053"/>
              <a:ext cx="133" cy="831"/>
            </a:xfrm>
            <a:prstGeom prst="line">
              <a:avLst/>
            </a:prstGeom>
            <a:noFill/>
            <a:ln w="17463">
              <a:solidFill>
                <a:srgbClr val="A5002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6" name="Freeform 39"/>
            <p:cNvSpPr>
              <a:spLocks/>
            </p:cNvSpPr>
            <p:nvPr/>
          </p:nvSpPr>
          <p:spPr bwMode="auto">
            <a:xfrm>
              <a:off x="2139" y="1860"/>
              <a:ext cx="70" cy="86"/>
            </a:xfrm>
            <a:custGeom>
              <a:avLst/>
              <a:gdLst>
                <a:gd name="T0" fmla="*/ 0 w 70"/>
                <a:gd name="T1" fmla="*/ 0 h 86"/>
                <a:gd name="T2" fmla="*/ 34 w 70"/>
                <a:gd name="T3" fmla="*/ 18 h 86"/>
                <a:gd name="T4" fmla="*/ 70 w 70"/>
                <a:gd name="T5" fmla="*/ 11 h 86"/>
                <a:gd name="T6" fmla="*/ 23 w 70"/>
                <a:gd name="T7" fmla="*/ 86 h 86"/>
                <a:gd name="T8" fmla="*/ 0 w 70"/>
                <a:gd name="T9" fmla="*/ 0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"/>
                <a:gd name="T16" fmla="*/ 0 h 86"/>
                <a:gd name="T17" fmla="*/ 70 w 70"/>
                <a:gd name="T18" fmla="*/ 86 h 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" h="86">
                  <a:moveTo>
                    <a:pt x="0" y="0"/>
                  </a:moveTo>
                  <a:lnTo>
                    <a:pt x="34" y="18"/>
                  </a:lnTo>
                  <a:lnTo>
                    <a:pt x="70" y="11"/>
                  </a:lnTo>
                  <a:lnTo>
                    <a:pt x="23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7215188" y="5621338"/>
            <a:ext cx="1206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6600"/>
                </a:solidFill>
              </a:rPr>
              <a:t>Figure 7.50b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3200400" y="5486400"/>
            <a:ext cx="2816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>
                <a:solidFill>
                  <a:srgbClr val="FFFFFF"/>
                </a:solidFill>
              </a:rPr>
              <a:t>Leon-Garcia &amp; Widjaja:  </a:t>
            </a:r>
            <a:r>
              <a:rPr lang="en-US" sz="1200" i="1">
                <a:solidFill>
                  <a:srgbClr val="FFFFFF"/>
                </a:solidFill>
              </a:rPr>
              <a:t>Communication Networks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3352800" y="5638800"/>
            <a:ext cx="2816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>
                <a:solidFill>
                  <a:srgbClr val="FFFFFF"/>
                </a:solidFill>
              </a:rPr>
              <a:t>Leon-Garcia &amp; Widjaja:  </a:t>
            </a:r>
            <a:r>
              <a:rPr lang="en-US" sz="1200" i="1">
                <a:solidFill>
                  <a:srgbClr val="FFFFFF"/>
                </a:solidFill>
              </a:rPr>
              <a:t>Communication Networks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3505200" y="5638800"/>
            <a:ext cx="2816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>
                <a:solidFill>
                  <a:srgbClr val="FFFFFF"/>
                </a:solidFill>
              </a:rPr>
              <a:t>Leon-Garcia &amp; Widjaja:  </a:t>
            </a:r>
            <a:r>
              <a:rPr lang="en-US" sz="1200" i="1">
                <a:solidFill>
                  <a:srgbClr val="FFFFFF"/>
                </a:solidFill>
              </a:rPr>
              <a:t>Communication Networks</a:t>
            </a:r>
          </a:p>
        </p:txBody>
      </p:sp>
      <p:sp>
        <p:nvSpPr>
          <p:cNvPr id="7212" name="Text Box 45"/>
          <p:cNvSpPr txBox="1">
            <a:spLocks noChangeArrowheads="1"/>
          </p:cNvSpPr>
          <p:nvPr/>
        </p:nvSpPr>
        <p:spPr bwMode="auto">
          <a:xfrm>
            <a:off x="457200" y="5486400"/>
            <a:ext cx="2628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>
                <a:solidFill>
                  <a:srgbClr val="FFFFFF"/>
                </a:solidFill>
              </a:rPr>
              <a:t>Copyright ©2000 The McGraw Hill Companies</a:t>
            </a:r>
          </a:p>
        </p:txBody>
      </p:sp>
      <p:sp>
        <p:nvSpPr>
          <p:cNvPr id="7213" name="Text Box 47"/>
          <p:cNvSpPr txBox="1">
            <a:spLocks noChangeArrowheads="1"/>
          </p:cNvSpPr>
          <p:nvPr/>
        </p:nvSpPr>
        <p:spPr bwMode="auto">
          <a:xfrm>
            <a:off x="419100" y="5715000"/>
            <a:ext cx="2628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Copyright ©2000 The McGraw Hill Companies</a:t>
            </a:r>
          </a:p>
        </p:txBody>
      </p:sp>
      <p:sp>
        <p:nvSpPr>
          <p:cNvPr id="7214" name="Text Box 13"/>
          <p:cNvSpPr txBox="1">
            <a:spLocks noChangeArrowheads="1"/>
          </p:cNvSpPr>
          <p:nvPr/>
        </p:nvSpPr>
        <p:spPr bwMode="auto">
          <a:xfrm>
            <a:off x="3000375" y="5643563"/>
            <a:ext cx="4286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b="1">
                <a:solidFill>
                  <a:srgbClr val="FF6600"/>
                </a:solidFill>
              </a:rPr>
              <a:t>Leon-Garcia &amp; Widjaja:  </a:t>
            </a:r>
            <a:r>
              <a:rPr lang="en-US" sz="14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588" y="6284168"/>
            <a:ext cx="1752600" cy="457200"/>
          </a:xfrm>
        </p:spPr>
        <p:txBody>
          <a:bodyPr/>
          <a:lstStyle/>
          <a:p>
            <a:pPr>
              <a:defRPr/>
            </a:pPr>
            <a:fld id="{8CD90D42-4700-4D52-9EB0-9FC0B5E3C7F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414337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Figure 6.1 Congestion in a packet-switched network</a:t>
            </a:r>
            <a:endParaRPr lang="en-GB" sz="3200" dirty="0" smtClean="0"/>
          </a:p>
        </p:txBody>
      </p:sp>
      <p:pic>
        <p:nvPicPr>
          <p:cNvPr id="8197" name="Picture 3" descr="06x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428750"/>
            <a:ext cx="5713413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4AAF3-98CA-469A-BB32-E097A16F19C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C6600"/>
                </a:solidFill>
              </a:rPr>
              <a:t>Flows</a:t>
            </a:r>
          </a:p>
        </p:txBody>
      </p:sp>
      <p:sp>
        <p:nvSpPr>
          <p:cNvPr id="922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CC6600"/>
                </a:solidFill>
                <a:latin typeface="+mj-lt"/>
              </a:rPr>
              <a:t>flow</a:t>
            </a:r>
            <a:r>
              <a:rPr lang="en-US" sz="2800" b="1" dirty="0" smtClean="0">
                <a:solidFill>
                  <a:srgbClr val="CC6600"/>
                </a:solidFill>
              </a:rPr>
              <a:t> :: </a:t>
            </a:r>
            <a:r>
              <a:rPr lang="en-US" sz="2800" dirty="0" smtClean="0"/>
              <a:t>a sequence of packets sent between a source/destination pair and following the same route through the network.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CC6600"/>
                </a:solidFill>
                <a:latin typeface="+mj-lt"/>
              </a:rPr>
              <a:t>Connectionless flows </a:t>
            </a:r>
            <a:r>
              <a:rPr lang="en-US" sz="2800" dirty="0" smtClean="0"/>
              <a:t>within the TCP/IP model:: The connection-oriented abstraction, TCP, is implemented at the transport layer while IP provides a connectionless datagram delivery service.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With connectionless flows, there exists </a:t>
            </a:r>
            <a:r>
              <a:rPr lang="en-US" sz="2800" b="1" dirty="0" smtClean="0">
                <a:solidFill>
                  <a:srgbClr val="800000"/>
                </a:solidFill>
              </a:rPr>
              <a:t>no state at the routers</a:t>
            </a:r>
            <a:r>
              <a:rPr lang="en-US" sz="2800" dirty="0" smtClean="0"/>
              <a:t>.</a:t>
            </a:r>
            <a:endParaRPr lang="en-US" sz="2800" dirty="0" smtClean="0">
              <a:solidFill>
                <a:srgbClr val="CC66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C6600"/>
                </a:solidFill>
              </a:rPr>
              <a:t>Flows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CC6600"/>
                </a:solidFill>
                <a:latin typeface="+mj-lt"/>
              </a:rPr>
              <a:t>Connection-oriented flows </a:t>
            </a:r>
            <a:r>
              <a:rPr lang="en-US" sz="2800" dirty="0" smtClean="0"/>
              <a:t>(e.g., X.25) – connection-oriented networks maintain </a:t>
            </a:r>
            <a:r>
              <a:rPr lang="en-US" sz="2800" dirty="0" smtClean="0">
                <a:solidFill>
                  <a:srgbClr val="800000"/>
                </a:solidFill>
              </a:rPr>
              <a:t>hard state</a:t>
            </a:r>
            <a:r>
              <a:rPr lang="en-US" sz="2800" dirty="0" smtClean="0"/>
              <a:t> at the routers.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CC6600"/>
                </a:solidFill>
                <a:latin typeface="+mj-lt"/>
              </a:rPr>
              <a:t>Soft </a:t>
            </a:r>
            <a:r>
              <a:rPr lang="en-US" sz="2800" b="1" dirty="0" smtClean="0">
                <a:solidFill>
                  <a:srgbClr val="CC6600"/>
                </a:solidFill>
                <a:latin typeface="+mj-lt"/>
              </a:rPr>
              <a:t>state :: </a:t>
            </a:r>
            <a:r>
              <a:rPr lang="en-US" sz="2800" dirty="0" smtClean="0"/>
              <a:t>represents a middle ground where </a:t>
            </a:r>
            <a:r>
              <a:rPr lang="en-US" sz="2800" i="1" dirty="0" smtClean="0">
                <a:solidFill>
                  <a:srgbClr val="FF6600"/>
                </a:solidFill>
              </a:rPr>
              <a:t>soft state </a:t>
            </a:r>
            <a:r>
              <a:rPr lang="en-US" sz="2800" dirty="0" smtClean="0"/>
              <a:t>is not always explicitly created and removed by </a:t>
            </a:r>
            <a:r>
              <a:rPr lang="en-US" sz="2800" dirty="0" smtClean="0">
                <a:solidFill>
                  <a:srgbClr val="800000"/>
                </a:solidFill>
              </a:rPr>
              <a:t>signaling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Correct operation of the network does not depend on the presence of soft state, but soft state can permit the router to better handle packets.</a:t>
            </a:r>
            <a:endParaRPr lang="en-US" sz="2800" b="1" i="1" dirty="0" smtClean="0">
              <a:solidFill>
                <a:srgbClr val="CC66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2912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Figure 6.2 Multiple Flows</a:t>
            </a:r>
            <a:r>
              <a:rPr lang="en-US" sz="4000" dirty="0" smtClean="0"/>
              <a:t> </a:t>
            </a:r>
            <a:r>
              <a:rPr lang="en-US" sz="3200" dirty="0" smtClean="0"/>
              <a:t>passing through a set of routers</a:t>
            </a:r>
            <a:endParaRPr lang="en-GB" sz="3200" dirty="0" smtClean="0"/>
          </a:p>
        </p:txBody>
      </p:sp>
      <p:pic>
        <p:nvPicPr>
          <p:cNvPr id="11269" name="Picture 3" descr="06x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571500"/>
            <a:ext cx="5761038" cy="375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68538" y="6276677"/>
            <a:ext cx="4968875" cy="3206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Computer Networks   Congestion Control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588" y="6284168"/>
            <a:ext cx="1752600" cy="457200"/>
          </a:xfrm>
        </p:spPr>
        <p:txBody>
          <a:bodyPr/>
          <a:lstStyle/>
          <a:p>
            <a:pPr>
              <a:defRPr/>
            </a:pPr>
            <a:fld id="{64F4AAF3-98CA-469A-BB32-E097A16F19C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1390</Words>
  <Application>Microsoft Office PowerPoint</Application>
  <PresentationFormat>On-screen Show (4:3)</PresentationFormat>
  <Paragraphs>209</Paragraphs>
  <Slides>27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Default Design</vt:lpstr>
      <vt:lpstr>Equation</vt:lpstr>
      <vt:lpstr> Congestion Control and Resource Allocation</vt:lpstr>
      <vt:lpstr>Congestion Control Outline</vt:lpstr>
      <vt:lpstr>Definitions</vt:lpstr>
      <vt:lpstr>Congestion Control</vt:lpstr>
      <vt:lpstr>PowerPoint Presentation</vt:lpstr>
      <vt:lpstr>Figure 6.1 Congestion in a packet-switched network</vt:lpstr>
      <vt:lpstr>Flows</vt:lpstr>
      <vt:lpstr>Flows</vt:lpstr>
      <vt:lpstr>Figure 6.2 Multiple Flows passing through a set of routers</vt:lpstr>
      <vt:lpstr>Service</vt:lpstr>
      <vt:lpstr>PowerPoint Presentation</vt:lpstr>
      <vt:lpstr>Congestion Control Taxonomy</vt:lpstr>
      <vt:lpstr>Congestion Control Taxonomy</vt:lpstr>
      <vt:lpstr>Congestion Control Taxonomy</vt:lpstr>
      <vt:lpstr>Evaluation Criteria</vt:lpstr>
      <vt:lpstr>Fairness</vt:lpstr>
      <vt:lpstr> Congestion Control (at the router)</vt:lpstr>
      <vt:lpstr> Congestion Control (at the router)</vt:lpstr>
      <vt:lpstr>Drop Tail Router [FIFO]</vt:lpstr>
      <vt:lpstr>Priority Queuing</vt:lpstr>
      <vt:lpstr>Priority Queuing</vt:lpstr>
      <vt:lpstr>Fair Queuing [FQ]</vt:lpstr>
      <vt:lpstr>Figure 6.6 Fair Queuing</vt:lpstr>
      <vt:lpstr>Fair Queuing [FQ]</vt:lpstr>
      <vt:lpstr>Fair Queuing [FQ]</vt:lpstr>
      <vt:lpstr>Weighted Fair Queuing [WFQ]</vt:lpstr>
      <vt:lpstr>Congestion Control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Control</dc:title>
  <dc:creator>Bob Kinicki</dc:creator>
  <cp:lastModifiedBy>Professor Kinicki</cp:lastModifiedBy>
  <cp:revision>42</cp:revision>
  <dcterms:created xsi:type="dcterms:W3CDTF">2002-02-25T02:02:51Z</dcterms:created>
  <dcterms:modified xsi:type="dcterms:W3CDTF">2013-04-09T19:40:40Z</dcterms:modified>
</cp:coreProperties>
</file>