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23" r:id="rId31"/>
    <p:sldId id="324" r:id="rId32"/>
    <p:sldId id="325" r:id="rId33"/>
    <p:sldId id="303" r:id="rId34"/>
    <p:sldId id="294" r:id="rId35"/>
    <p:sldId id="295" r:id="rId36"/>
    <p:sldId id="296" r:id="rId37"/>
    <p:sldId id="297" r:id="rId38"/>
    <p:sldId id="299" r:id="rId39"/>
    <p:sldId id="300" r:id="rId40"/>
    <p:sldId id="298" r:id="rId41"/>
    <p:sldId id="301" r:id="rId42"/>
    <p:sldId id="312" r:id="rId43"/>
    <p:sldId id="32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33"/>
    <a:srgbClr val="FF6600"/>
    <a:srgbClr val="FF9900"/>
    <a:srgbClr val="008000"/>
    <a:srgbClr val="800000"/>
    <a:srgbClr val="000099"/>
    <a:srgbClr val="A50021"/>
    <a:srgbClr val="00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2" y="-8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468B-2467-4495-92D5-9914C450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3728" y="6284913"/>
            <a:ext cx="4968875" cy="3841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42F8-4495-4684-BCFA-678DEFC22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9CA1-968F-490A-9DF2-6B595EC64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196B-1E98-4C00-9FC4-235FED63C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7081C-635E-463A-A8D3-27D747E5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9D45-A491-4521-BD0B-5E298ED6D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09320"/>
            <a:ext cx="1371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FC02-A5E3-4FD8-B2D5-53D04B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16A2-9B31-4A91-96D9-0376147C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3941-9383-40FC-AAFD-F65CF6918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36FCD-68FB-4636-9290-3207EE696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B918-D3BF-4682-B63D-9BE81F72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8416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2393"/>
            <a:ext cx="7772400" cy="2306687"/>
          </a:xfrm>
        </p:spPr>
        <p:txBody>
          <a:bodyPr/>
          <a:lstStyle/>
          <a:p>
            <a:r>
              <a:rPr lang="en-US" dirty="0" smtClean="0"/>
              <a:t>TCP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8468B-2467-4495-92D5-9914C45081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32625" y="4111625"/>
            <a:ext cx="1206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“sawtooth”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behavior</a:t>
            </a:r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i="1" dirty="0" smtClean="0"/>
              <a:t>implicit </a:t>
            </a:r>
            <a:r>
              <a:rPr lang="en-US" sz="2800" dirty="0" smtClean="0"/>
              <a:t>(packet drop) or </a:t>
            </a:r>
            <a:r>
              <a:rPr lang="en-US" sz="2800" i="1" dirty="0" smtClean="0"/>
              <a:t>explicit</a:t>
            </a:r>
            <a:r>
              <a:rPr lang="en-US" sz="2800" dirty="0" smtClean="0"/>
              <a:t> (packet mark) indications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smtClean="0"/>
              <a:t>Additive Increase is a reaction to perceived available capacity (referred to as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congestion avoidance </a:t>
            </a:r>
            <a:r>
              <a:rPr lang="en-US" sz="2400" smtClean="0"/>
              <a:t>stage).</a:t>
            </a:r>
          </a:p>
          <a:p>
            <a:pPr eaLnBrk="1" hangingPunct="1"/>
            <a:r>
              <a:rPr lang="en-US" sz="2400" smtClean="0"/>
              <a:t>Frequently in the literature, additive increase is defined by parameter </a:t>
            </a:r>
            <a:r>
              <a:rPr lang="el-GR" sz="2400" b="1" smtClean="0">
                <a:solidFill>
                  <a:srgbClr val="008000"/>
                </a:solidFill>
              </a:rPr>
              <a:t>α</a:t>
            </a:r>
            <a:r>
              <a:rPr lang="en-US" sz="2400" smtClean="0"/>
              <a:t> (where the default is </a:t>
            </a:r>
            <a:r>
              <a:rPr lang="el-GR" sz="2400" b="1" smtClean="0">
                <a:solidFill>
                  <a:srgbClr val="009900"/>
                </a:solidFill>
              </a:rPr>
              <a:t>α</a:t>
            </a:r>
            <a:r>
              <a:rPr lang="en-US" sz="2400" b="1" smtClean="0">
                <a:solidFill>
                  <a:srgbClr val="009900"/>
                </a:solidFill>
              </a:rPr>
              <a:t> = 1</a:t>
            </a:r>
            <a:r>
              <a:rPr lang="en-US" sz="2400" smtClean="0"/>
              <a:t>).</a:t>
            </a:r>
          </a:p>
          <a:p>
            <a:pPr eaLnBrk="1" hangingPunct="1"/>
            <a:r>
              <a:rPr lang="en-US" sz="2400" smtClean="0">
                <a:solidFill>
                  <a:srgbClr val="800000"/>
                </a:solidFill>
              </a:rPr>
              <a:t>Linear Increase ::</a:t>
            </a:r>
            <a:r>
              <a:rPr lang="en-US" sz="2400" smtClean="0"/>
              <a:t> For each “cwnd’s worth” of packets sent, increase cwnd by 1 packet.</a:t>
            </a:r>
          </a:p>
          <a:p>
            <a:pPr eaLnBrk="1" hangingPunct="1"/>
            <a:r>
              <a:rPr lang="en-US" sz="2400" smtClean="0"/>
              <a:t>In practice,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smtClean="0"/>
              <a:t> is incremented </a:t>
            </a:r>
            <a:r>
              <a:rPr lang="en-US" sz="2400" u="sng" smtClean="0"/>
              <a:t>fractionally</a:t>
            </a:r>
            <a:r>
              <a:rPr lang="en-US" sz="240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6.8 Additive Increase</a:t>
            </a:r>
            <a:endParaRPr lang="en-GB" sz="3600" smtClean="0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Add one packet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each RTT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has been shown that AIMD is a </a:t>
            </a:r>
            <a:r>
              <a:rPr lang="en-US" sz="2800" b="1" dirty="0" smtClean="0">
                <a:solidFill>
                  <a:srgbClr val="3333CC"/>
                </a:solidFill>
              </a:rPr>
              <a:t>necessary</a:t>
            </a:r>
            <a:r>
              <a:rPr lang="en-US" sz="2800" dirty="0" smtClean="0"/>
              <a:t> condition for TCP congestion control to be stable.</a:t>
            </a:r>
          </a:p>
          <a:p>
            <a:pPr eaLnBrk="1" hangingPunct="1"/>
            <a:r>
              <a:rPr lang="en-US" sz="2800" dirty="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dirty="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dirty="0" smtClean="0"/>
              <a:t>However, TCP hosts only sample round-trip time once per RTT using coarse-grained clock.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6.9 Typical TCP</a:t>
            </a:r>
            <a:br>
              <a:rPr lang="en-US" sz="3600" smtClean="0"/>
            </a:br>
            <a:r>
              <a:rPr lang="en-US" sz="3600" smtClean="0"/>
              <a:t>Sawtooth Pattern</a:t>
            </a:r>
            <a:endParaRPr lang="en-GB" sz="360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takes </a:t>
            </a:r>
            <a:r>
              <a:rPr lang="en-US" sz="2800" u="sng" dirty="0" smtClean="0"/>
              <a:t>too long</a:t>
            </a:r>
            <a:r>
              <a:rPr lang="en-US" sz="2800" dirty="0" smtClean="0"/>
              <a:t> 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i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i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i="1" dirty="0" smtClean="0">
              <a:solidFill>
                <a:srgbClr val="00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dirty="0" smtClean="0">
                <a:solidFill>
                  <a:srgbClr val="4D4D4D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Congestion: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6.11 Behavior of TCP</a:t>
            </a:r>
            <a:br>
              <a:rPr lang="en-US" sz="3200" smtClean="0"/>
            </a:br>
            <a:r>
              <a:rPr lang="en-US" sz="3200" smtClean="0"/>
              <a:t>Congestion Control</a:t>
            </a:r>
            <a:endParaRPr lang="en-GB" sz="3200" smtClean="0"/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Generally,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eliminates about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3333CC"/>
                </a:solidFill>
              </a:rPr>
              <a:t>half</a:t>
            </a:r>
            <a:r>
              <a:rPr lang="en-US" sz="2800" dirty="0" smtClean="0"/>
              <a:t> the coarse-grain timeouts.</a:t>
            </a:r>
          </a:p>
          <a:p>
            <a:pPr eaLnBrk="1" hangingPunct="1"/>
            <a:r>
              <a:rPr lang="en-US" sz="2800" dirty="0" smtClean="0"/>
              <a:t>This yields roughly a 20% improvement in throughput.</a:t>
            </a:r>
          </a:p>
          <a:p>
            <a:pPr eaLnBrk="1" hangingPunct="1"/>
            <a:r>
              <a:rPr lang="en-US" sz="2800" dirty="0" smtClean="0"/>
              <a:t>Note –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Fast recovery</a:t>
            </a:r>
            <a:r>
              <a:rPr lang="en-US" sz="2800" dirty="0" smtClean="0"/>
              <a:t> was added with </a:t>
            </a:r>
            <a:r>
              <a:rPr lang="en-US" sz="2800" b="1" dirty="0" smtClean="0">
                <a:solidFill>
                  <a:srgbClr val="000099"/>
                </a:solidFill>
              </a:rPr>
              <a:t>TCP Reno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Basic idea:: </a:t>
            </a: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009900"/>
                </a:solidFill>
              </a:rPr>
              <a:t>fast retransmit </a:t>
            </a:r>
            <a:r>
              <a:rPr lang="en-US" sz="2800" dirty="0" smtClean="0"/>
              <a:t>detects three duplicate ACKs, start the recovery process from congestion avoidance region and use ACKs in the pipe to pace the sending of packets.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With </a:t>
            </a:r>
            <a:r>
              <a:rPr lang="en-US" sz="3600" smtClean="0">
                <a:solidFill>
                  <a:srgbClr val="FF6600"/>
                </a:solidFill>
              </a:rPr>
              <a:t>fast recovery</a:t>
            </a:r>
            <a:r>
              <a:rPr lang="en-US" sz="3600" smtClean="0"/>
              <a:t>, </a:t>
            </a:r>
            <a:r>
              <a:rPr lang="en-US" sz="3600" b="1" smtClean="0">
                <a:solidFill>
                  <a:schemeClr val="accent2"/>
                </a:solidFill>
              </a:rPr>
              <a:t>slow start</a:t>
            </a:r>
            <a:r>
              <a:rPr lang="en-US" sz="360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smtClean="0"/>
              <a:t>This is the difference between </a:t>
            </a:r>
            <a:r>
              <a:rPr lang="en-US" sz="4000" b="1" smtClean="0">
                <a:solidFill>
                  <a:srgbClr val="000099"/>
                </a:solidFill>
              </a:rPr>
              <a:t>TCP Tahoe </a:t>
            </a:r>
            <a:r>
              <a:rPr lang="en-US" sz="4000" i="1" smtClean="0"/>
              <a:t>and </a:t>
            </a:r>
            <a:r>
              <a:rPr lang="en-US" sz="4000" b="1" smtClean="0">
                <a:solidFill>
                  <a:srgbClr val="000099"/>
                </a:solidFill>
              </a:rPr>
              <a:t>TCP Reno</a:t>
            </a:r>
            <a:r>
              <a:rPr lang="en-US" sz="4000" i="1" smtClean="0"/>
              <a:t>!!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854968"/>
            <a:ext cx="7990656" cy="5166320"/>
          </a:xfrm>
        </p:spPr>
        <p:txBody>
          <a:bodyPr/>
          <a:lstStyle/>
          <a:p>
            <a:r>
              <a:rPr lang="en-US" dirty="0" smtClean="0"/>
              <a:t>TCP New Reno</a:t>
            </a:r>
          </a:p>
          <a:p>
            <a:r>
              <a:rPr lang="en-US" dirty="0" smtClean="0"/>
              <a:t>TCP SACK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requires sender and receiver both to support TCP </a:t>
            </a:r>
            <a:r>
              <a:rPr lang="en-US" sz="2400" dirty="0" smtClean="0"/>
              <a:t>SACK.</a:t>
            </a:r>
            <a:endParaRPr lang="en-US" sz="2400" dirty="0" smtClean="0"/>
          </a:p>
          <a:p>
            <a:pPr lvl="1"/>
            <a:r>
              <a:rPr lang="en-US" sz="2400" dirty="0" smtClean="0"/>
              <a:t> possible state machine is complex.</a:t>
            </a:r>
          </a:p>
          <a:p>
            <a:r>
              <a:rPr lang="en-US" dirty="0" smtClean="0"/>
              <a:t>TCP Vegas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adjusts window size based on difference between expected and actual RTT.</a:t>
            </a:r>
          </a:p>
          <a:p>
            <a:r>
              <a:rPr lang="en-US" dirty="0" smtClean="0"/>
              <a:t>TCP BIC </a:t>
            </a:r>
            <a:r>
              <a:rPr lang="en-US" dirty="0" smtClean="0">
                <a:sym typeface="Wingdings" pitchFamily="2" charset="2"/>
              </a:rPr>
              <a:t> TCP </a:t>
            </a:r>
            <a:r>
              <a:rPr lang="en-US" dirty="0" smtClean="0"/>
              <a:t>Cubic </a:t>
            </a:r>
            <a:r>
              <a:rPr lang="en-US" dirty="0" smtClean="0">
                <a:solidFill>
                  <a:srgbClr val="008000"/>
                </a:solidFill>
              </a:rPr>
              <a:t>{</a:t>
            </a:r>
            <a:r>
              <a:rPr lang="en-US" b="1" dirty="0" smtClean="0">
                <a:solidFill>
                  <a:srgbClr val="008000"/>
                </a:solidFill>
              </a:rPr>
              <a:t>used by Linux</a:t>
            </a:r>
            <a:r>
              <a:rPr lang="en-US" dirty="0" smtClean="0">
                <a:solidFill>
                  <a:srgbClr val="008000"/>
                </a:solidFill>
              </a:rPr>
              <a:t>}</a:t>
            </a:r>
          </a:p>
          <a:p>
            <a:r>
              <a:rPr lang="en-US" dirty="0" smtClean="0"/>
              <a:t>TCP Compound </a:t>
            </a:r>
            <a:r>
              <a:rPr lang="en-US" dirty="0" smtClean="0">
                <a:solidFill>
                  <a:srgbClr val="3333CC"/>
                </a:solidFill>
              </a:rPr>
              <a:t>{</a:t>
            </a:r>
            <a:r>
              <a:rPr lang="en-US" b="1" dirty="0" smtClean="0">
                <a:solidFill>
                  <a:srgbClr val="3333CC"/>
                </a:solidFill>
              </a:rPr>
              <a:t>used by Windows</a:t>
            </a:r>
            <a:r>
              <a:rPr lang="en-US" dirty="0" smtClean="0">
                <a:solidFill>
                  <a:srgbClr val="3333CC"/>
                </a:solidFill>
              </a:rPr>
              <a:t>}</a:t>
            </a:r>
            <a:r>
              <a:rPr lang="en-US" dirty="0" smtClean="0"/>
              <a:t>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</a:t>
            </a:r>
            <a:r>
              <a:rPr lang="en-US" sz="2400" b="1" dirty="0" smtClean="0">
                <a:solidFill>
                  <a:srgbClr val="3333CC"/>
                </a:solidFill>
              </a:rPr>
              <a:t>infinite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smtClean="0"/>
              <a:t>buffers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663" y="4171950"/>
            <a:ext cx="2790825" cy="2038350"/>
          </a:xfrm>
        </p:spPr>
        <p:txBody>
          <a:bodyPr/>
          <a:lstStyle/>
          <a:p>
            <a:r>
              <a:rPr lang="en-US" sz="2400" dirty="0" smtClean="0"/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 scenarios with TCP Reno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bursty</a:t>
            </a:r>
            <a:r>
              <a:rPr lang="en-US" dirty="0" smtClean="0"/>
              <a:t> losses, Reno cannot recover from bursts of 3+ </a:t>
            </a:r>
            <a:r>
              <a:rPr lang="en-US" dirty="0" smtClean="0"/>
              <a:t>losses.</a:t>
            </a:r>
            <a:endParaRPr lang="en-US" dirty="0" smtClean="0"/>
          </a:p>
          <a:p>
            <a:pPr lvl="1"/>
            <a:r>
              <a:rPr lang="en-US" dirty="0" smtClean="0"/>
              <a:t>Packets arriving out-of-order can yield duplicate </a:t>
            </a:r>
            <a:r>
              <a:rPr lang="en-US" dirty="0" err="1" smtClean="0"/>
              <a:t>acks</a:t>
            </a:r>
            <a:r>
              <a:rPr lang="en-US" dirty="0" smtClean="0"/>
              <a:t> when in fact there is no loss.</a:t>
            </a:r>
          </a:p>
          <a:p>
            <a:r>
              <a:rPr lang="en-US" dirty="0" smtClean="0"/>
              <a:t>New Reno solution – try to determine the end of a burst loss.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dirty="0" smtClean="0"/>
              <a:t>When duplicate ACKs trigger a retransmission for a lost packet, remember the highest packet sent from window in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an ACK,</a:t>
            </a:r>
          </a:p>
          <a:p>
            <a:pPr lvl="1"/>
            <a:r>
              <a:rPr lang="en-US" dirty="0" smtClean="0"/>
              <a:t>if ACK &lt;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=&gt; partial ACK</a:t>
            </a:r>
          </a:p>
          <a:p>
            <a:pPr lvl="1"/>
            <a:r>
              <a:rPr lang="en-US" dirty="0" smtClean="0"/>
              <a:t>If ACK ≥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 =&gt; new ACK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</a:rPr>
              <a:t>Partial ACK </a:t>
            </a:r>
            <a:r>
              <a:rPr lang="en-US" dirty="0" smtClean="0"/>
              <a:t>implies another lost packet: retransmit next packet, inflate window and stay in </a:t>
            </a:r>
            <a:r>
              <a:rPr lang="en-US" b="1" dirty="0" smtClean="0">
                <a:solidFill>
                  <a:srgbClr val="FF9933"/>
                </a:solidFill>
              </a:rPr>
              <a:t>fast recovery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New ACK </a:t>
            </a:r>
            <a:r>
              <a:rPr lang="en-US" dirty="0" smtClean="0"/>
              <a:t>implies fast recovery is over: starting from 0.5 x </a:t>
            </a:r>
            <a:r>
              <a:rPr lang="en-US" dirty="0" err="1" smtClean="0"/>
              <a:t>cwnd</a:t>
            </a:r>
            <a:r>
              <a:rPr lang="en-US" dirty="0" smtClean="0"/>
              <a:t> proceed with congestion avoidance (linear increase).</a:t>
            </a:r>
          </a:p>
          <a:p>
            <a:r>
              <a:rPr lang="en-US" dirty="0" smtClean="0"/>
              <a:t>New Reno recovers from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losses in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round trips.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RTT:: Round Trip Time </a:t>
            </a:r>
            <a:r>
              <a:rPr lang="en-US" smtClean="0"/>
              <a:t>between a pair of hosts on the Internet.</a:t>
            </a:r>
          </a:p>
          <a:p>
            <a:pPr eaLnBrk="1" hangingPunct="1"/>
            <a:r>
              <a:rPr lang="en-US" smtClean="0"/>
              <a:t>How to set the TimeOut value </a:t>
            </a:r>
            <a:r>
              <a:rPr lang="en-US" smtClean="0">
                <a:solidFill>
                  <a:srgbClr val="000099"/>
                </a:solidFill>
              </a:rPr>
              <a:t>(RTO)</a:t>
            </a:r>
            <a:r>
              <a:rPr lang="en-US" smtClean="0"/>
              <a:t>?</a:t>
            </a:r>
          </a:p>
          <a:p>
            <a:pPr lvl="1" eaLnBrk="1" hangingPunct="1"/>
            <a:r>
              <a:rPr lang="en-US" smtClean="0"/>
              <a:t>The timeout value is set as a function of the expected RTT.</a:t>
            </a:r>
          </a:p>
          <a:p>
            <a:pPr lvl="1" eaLnBrk="1" hangingPunct="1"/>
            <a:r>
              <a:rPr lang="en-US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Do not measure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For each retransmission, set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to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smtClean="0"/>
              <a:t> the last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	{ Note – this is a form of exponential backoff based on the believe that the lost packet is due to </a:t>
            </a:r>
            <a:r>
              <a:rPr lang="en-US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smtClean="0">
                <a:cs typeface="Arial" pitchFamily="34" charset="0"/>
              </a:rPr>
              <a:t>.}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dirty="0" smtClean="0"/>
              <a:t>one router,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finite</a:t>
            </a:r>
            <a:r>
              <a:rPr lang="en-US" sz="2400" b="1" dirty="0" smtClean="0"/>
              <a:t> </a:t>
            </a:r>
            <a:r>
              <a:rPr lang="en-US" sz="2400" dirty="0" smtClean="0"/>
              <a:t>buffers </a:t>
            </a:r>
          </a:p>
          <a:p>
            <a:r>
              <a:rPr lang="en-US" sz="2400" dirty="0" smtClean="0"/>
              <a:t>sender </a:t>
            </a:r>
            <a:r>
              <a:rPr lang="en-US" sz="2400" dirty="0" smtClean="0"/>
              <a:t>retransmits </a:t>
            </a:r>
            <a:r>
              <a:rPr lang="en-US" sz="2400" dirty="0" smtClean="0"/>
              <a:t>lost </a:t>
            </a:r>
            <a:r>
              <a:rPr lang="en-US" sz="2400" dirty="0" smtClean="0"/>
              <a:t>packets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127774" y="2316348"/>
            <a:ext cx="1858970" cy="327509"/>
          </a:xfrm>
          <a:prstGeom prst="rect">
            <a:avLst/>
          </a:prstGeom>
          <a:noFill/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ffered load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>
            <a:endCxn id="87085" idx="0"/>
          </p:cNvCxnSpPr>
          <p:nvPr/>
        </p:nvCxnSpPr>
        <p:spPr bwMode="auto">
          <a:xfrm flipH="1">
            <a:off x="4187180" y="2517166"/>
            <a:ext cx="1109209" cy="669865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07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690464"/>
            <a:ext cx="8029575" cy="4114800"/>
          </a:xfrm>
        </p:spPr>
        <p:txBody>
          <a:bodyPr/>
          <a:lstStyle/>
          <a:p>
            <a:r>
              <a:rPr lang="en-US" dirty="0" smtClean="0"/>
              <a:t>Congestion occurs due to a variety of circumstance.</a:t>
            </a:r>
          </a:p>
          <a:p>
            <a:r>
              <a:rPr lang="en-US" dirty="0" smtClean="0"/>
              <a:t>TCP interacts with routers in the subnet and reacts to implicit congestion notification (packet drop) by reducing the TCP sender’s congestion window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(MD).</a:t>
            </a:r>
          </a:p>
          <a:p>
            <a:r>
              <a:rPr lang="en-US" dirty="0" smtClean="0"/>
              <a:t>TCP increases congestion window using slow start or congestion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avoidance (AI).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834480"/>
            <a:ext cx="8029575" cy="4114800"/>
          </a:xfrm>
        </p:spPr>
        <p:txBody>
          <a:bodyPr/>
          <a:lstStyle/>
          <a:p>
            <a:r>
              <a:rPr lang="en-US" dirty="0" smtClean="0"/>
              <a:t>Important TCP Congestion Control ideas include: AIMD, Slow Start, Fast Retransmit and Fast Recovery.</a:t>
            </a:r>
          </a:p>
          <a:p>
            <a:r>
              <a:rPr lang="en-US" dirty="0" smtClean="0"/>
              <a:t>Currently, the two most common versions of TCP are Compound (Windows) and Cubic (Linux).</a:t>
            </a:r>
          </a:p>
          <a:p>
            <a:r>
              <a:rPr lang="en-US" dirty="0" smtClean="0"/>
              <a:t>TCP needs rules and an algorithm to determine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RIO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RTO</a:t>
            </a:r>
            <a:r>
              <a:rPr lang="en-US" b="1" dirty="0" smtClean="0">
                <a:latin typeface="+mj-lt"/>
              </a:rPr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Congestion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8468B-2467-4495-92D5-9914C45081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smtClean="0">
                <a:solidFill>
                  <a:srgbClr val="800000"/>
                </a:solidFill>
              </a:rPr>
              <a:t>Goal:</a:t>
            </a:r>
            <a:r>
              <a:rPr lang="en-US" sz="2800" i="1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mtClean="0">
                <a:solidFill>
                  <a:srgbClr val="800000"/>
                </a:solidFill>
              </a:rPr>
              <a:t>issue -</a:t>
            </a:r>
            <a:r>
              <a:rPr lang="en-US" smtClean="0"/>
              <a:t> </a:t>
            </a:r>
            <a:r>
              <a:rPr lang="en-US" sz="2400" smtClean="0"/>
              <a:t>how to find rate </a:t>
            </a:r>
            <a:r>
              <a:rPr lang="en-US" sz="2400" i="1" smtClean="0">
                <a:solidFill>
                  <a:srgbClr val="008000"/>
                </a:solidFill>
              </a:rPr>
              <a:t>just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i="1" smtClean="0">
                <a:solidFill>
                  <a:srgbClr val="008000"/>
                </a:solidFill>
              </a:rPr>
              <a:t>below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smtClean="0"/>
              <a:t>Each TCP sender sets its window size, based on </a:t>
            </a:r>
            <a:r>
              <a:rPr lang="en-US" sz="2800" i="1" smtClean="0">
                <a:solidFill>
                  <a:srgbClr val="800000"/>
                </a:solidFill>
              </a:rPr>
              <a:t>implicit</a:t>
            </a:r>
            <a:r>
              <a:rPr lang="en-US" sz="280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ACK</a:t>
            </a:r>
            <a:r>
              <a:rPr lang="en-US" smtClean="0"/>
              <a:t> segment received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lost segment - </a:t>
            </a:r>
            <a:r>
              <a:rPr lang="en-US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Computer Networks  TCP Congestion Control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2039</Words>
  <Application>Microsoft Office PowerPoint</Application>
  <PresentationFormat>On-screen Show (4:3)</PresentationFormat>
  <Paragraphs>360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TCP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PowerPoint Presentation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TCP New Reno</vt:lpstr>
      <vt:lpstr>TCP New Reno</vt:lpstr>
      <vt:lpstr>TCP New Reno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Prof. Kinicki</cp:lastModifiedBy>
  <cp:revision>52</cp:revision>
  <dcterms:created xsi:type="dcterms:W3CDTF">2003-01-22T00:27:23Z</dcterms:created>
  <dcterms:modified xsi:type="dcterms:W3CDTF">2012-04-23T18:51:20Z</dcterms:modified>
</cp:coreProperties>
</file>