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33"/>
  </p:notesMasterIdLst>
  <p:handoutMasterIdLst>
    <p:handoutMasterId r:id="rId34"/>
  </p:handoutMasterIdLst>
  <p:sldIdLst>
    <p:sldId id="256" r:id="rId2"/>
    <p:sldId id="370" r:id="rId3"/>
    <p:sldId id="372" r:id="rId4"/>
    <p:sldId id="373" r:id="rId5"/>
    <p:sldId id="374" r:id="rId6"/>
    <p:sldId id="375" r:id="rId7"/>
    <p:sldId id="376" r:id="rId8"/>
    <p:sldId id="377" r:id="rId9"/>
    <p:sldId id="378" r:id="rId10"/>
    <p:sldId id="401" r:id="rId11"/>
    <p:sldId id="379" r:id="rId12"/>
    <p:sldId id="400" r:id="rId13"/>
    <p:sldId id="380" r:id="rId14"/>
    <p:sldId id="381" r:id="rId15"/>
    <p:sldId id="397" r:id="rId16"/>
    <p:sldId id="382" r:id="rId17"/>
    <p:sldId id="383" r:id="rId18"/>
    <p:sldId id="398" r:id="rId19"/>
    <p:sldId id="384" r:id="rId20"/>
    <p:sldId id="385" r:id="rId21"/>
    <p:sldId id="386" r:id="rId22"/>
    <p:sldId id="387" r:id="rId23"/>
    <p:sldId id="388" r:id="rId24"/>
    <p:sldId id="389" r:id="rId25"/>
    <p:sldId id="390" r:id="rId26"/>
    <p:sldId id="391" r:id="rId27"/>
    <p:sldId id="392" r:id="rId28"/>
    <p:sldId id="393" r:id="rId29"/>
    <p:sldId id="394" r:id="rId30"/>
    <p:sldId id="395" r:id="rId31"/>
    <p:sldId id="396" r:id="rId32"/>
  </p:sldIdLst>
  <p:sldSz cx="9144000" cy="6858000" type="screen4x3"/>
  <p:notesSz cx="6985000" cy="9271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33CC"/>
    <a:srgbClr val="008000"/>
    <a:srgbClr val="000000"/>
    <a:srgbClr val="990033"/>
    <a:srgbClr val="003366"/>
    <a:srgbClr val="CC0000"/>
    <a:srgbClr val="FFFF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36" autoAdjust="0"/>
  </p:normalViewPr>
  <p:slideViewPr>
    <p:cSldViewPr>
      <p:cViewPr>
        <p:scale>
          <a:sx n="60" d="100"/>
          <a:sy n="60" d="100"/>
        </p:scale>
        <p:origin x="-1589" y="-187"/>
      </p:cViewPr>
      <p:guideLst>
        <p:guide orient="horz" pos="2115"/>
        <p:guide pos="27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l" defTabSz="9286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78184707-DFE1-4DD8-8F99-52FCEE9F1F0E}" type="datetime1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4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l" defTabSz="9286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074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30A546B3-49C3-4647-91D4-3F19A7F0BD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86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l" defTabSz="9286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E418ADD0-8BA1-473E-9521-434FDB68C2DA}" type="datetime1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3725"/>
            <a:ext cx="512127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l" defTabSz="9286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074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02512EE1-038B-4E6C-84BE-B006BCEA20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0761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9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763" y="-4763"/>
            <a:ext cx="9155113" cy="68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0" y="5562600"/>
            <a:ext cx="9144000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6477000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en-US" sz="1400">
              <a:latin typeface="Trebuchet MS" pitchFamily="34" charset="0"/>
            </a:endParaRP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609600" y="1265238"/>
            <a:ext cx="8001000" cy="866775"/>
          </a:xfrm>
          <a:effectLst/>
        </p:spPr>
        <p:txBody>
          <a:bodyPr/>
          <a:lstStyle>
            <a:lvl1pPr>
              <a:defRPr sz="4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Simplified Arabic Fixed" pitchFamily="49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40650" y="6092825"/>
            <a:ext cx="1150938" cy="574675"/>
          </a:xfrm>
        </p:spPr>
        <p:txBody>
          <a:bodyPr/>
          <a:lstStyle>
            <a:lvl1pPr>
              <a:defRPr>
                <a:effectLst/>
                <a:latin typeface="+mn-lt"/>
              </a:defRPr>
            </a:lvl1pPr>
          </a:lstStyle>
          <a:p>
            <a:pPr>
              <a:defRPr/>
            </a:pPr>
            <a:fld id="{7C62D9A0-A45C-4035-A425-29B9D6034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Computer Networks   </a:t>
            </a:r>
            <a:r>
              <a:rPr lang="en-US" dirty="0" smtClean="0">
                <a:solidFill>
                  <a:srgbClr val="800000"/>
                </a:solidFill>
              </a:rPr>
              <a:t>HTTP</a:t>
            </a:r>
            <a:endParaRPr lang="en-US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61E46-A829-46C8-B284-64F880F90D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9100" y="115888"/>
            <a:ext cx="2195513" cy="5980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388" y="115888"/>
            <a:ext cx="6437312" cy="5980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Computer Networks   HTTP</a:t>
            </a:r>
            <a:endParaRPr lang="en-US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0AC50-AF34-4E0A-AC36-40E580A356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1173163" y="6265863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Computer Networks   HTTP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10BEC-508C-4368-B86E-4B2E31C212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301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latin typeface="+mn-lt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285852" y="6454775"/>
            <a:ext cx="6656388" cy="28733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Computer Networks   </a:t>
            </a:r>
            <a:r>
              <a:rPr lang="en-US" dirty="0" smtClean="0">
                <a:solidFill>
                  <a:srgbClr val="990033"/>
                </a:solidFill>
              </a:rPr>
              <a:t>HTTP</a:t>
            </a:r>
            <a:endParaRPr lang="en-US" dirty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194675" y="6486548"/>
            <a:ext cx="914400" cy="228600"/>
          </a:xfrm>
          <a:ln/>
        </p:spPr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fld id="{3786ED73-AFAE-40D1-8B17-06E2B2BE615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Computer Networks   </a:t>
            </a:r>
            <a:r>
              <a:rPr lang="en-US" dirty="0" smtClean="0">
                <a:solidFill>
                  <a:srgbClr val="800000"/>
                </a:solidFill>
              </a:rPr>
              <a:t>HTTP</a:t>
            </a:r>
            <a:endParaRPr lang="en-US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E2A9A-00E3-4430-906E-995E82810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Computer Networks   </a:t>
            </a:r>
            <a:r>
              <a:rPr lang="en-US" dirty="0" smtClean="0">
                <a:solidFill>
                  <a:srgbClr val="800000"/>
                </a:solidFill>
              </a:rPr>
              <a:t>HTTP</a:t>
            </a:r>
            <a:endParaRPr lang="en-US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194675" y="6512768"/>
            <a:ext cx="914400" cy="228600"/>
          </a:xfrm>
          <a:ln/>
        </p:spPr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fld id="{B708865F-D8BA-461E-B4C5-2BCB8287721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Computer Networks   </a:t>
            </a:r>
            <a:r>
              <a:rPr lang="en-US" dirty="0" smtClean="0">
                <a:solidFill>
                  <a:srgbClr val="800000"/>
                </a:solidFill>
              </a:rPr>
              <a:t>HTTP</a:t>
            </a:r>
            <a:endParaRPr lang="en-US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194675" y="6512768"/>
            <a:ext cx="914400" cy="228600"/>
          </a:xfrm>
          <a:ln/>
        </p:spPr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fld id="{AA5A483E-2C16-4A7C-A450-A95C477578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Computer Networks   </a:t>
            </a:r>
            <a:r>
              <a:rPr lang="en-US" dirty="0" smtClean="0">
                <a:solidFill>
                  <a:srgbClr val="800000"/>
                </a:solidFill>
              </a:rPr>
              <a:t>HTTP</a:t>
            </a:r>
            <a:endParaRPr lang="en-US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194675" y="6512768"/>
            <a:ext cx="914400" cy="228600"/>
          </a:xfrm>
          <a:ln/>
        </p:spPr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fld id="{89CE651F-B56D-48D2-A702-1FFE07FC73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Computer Networks   </a:t>
            </a:r>
            <a:r>
              <a:rPr lang="en-US" dirty="0" smtClean="0">
                <a:solidFill>
                  <a:srgbClr val="800000"/>
                </a:solidFill>
              </a:rPr>
              <a:t>HTTP</a:t>
            </a:r>
            <a:endParaRPr lang="en-US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4BAB6-FEBD-4F64-A6D7-C50E0F3E21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Computer Networks   </a:t>
            </a:r>
            <a:r>
              <a:rPr lang="en-US" dirty="0" smtClean="0">
                <a:solidFill>
                  <a:srgbClr val="800000"/>
                </a:solidFill>
              </a:rPr>
              <a:t>HTTP</a:t>
            </a:r>
            <a:endParaRPr lang="en-US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5B29D-399E-4EBE-B92E-E324310C2F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Computer Networks   </a:t>
            </a:r>
            <a:r>
              <a:rPr lang="en-US" dirty="0" smtClean="0">
                <a:solidFill>
                  <a:srgbClr val="800000"/>
                </a:solidFill>
              </a:rPr>
              <a:t>HTTP</a:t>
            </a:r>
            <a:endParaRPr lang="en-US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8D4C7-A5ED-4B23-8CDE-2E50A8B2D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White">
      <p:bgPr>
        <a:solidFill>
          <a:srgbClr val="FFF9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rgbClr val="CCCC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" descr="Picture3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805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03350" y="6454775"/>
            <a:ext cx="665638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 b="1">
                <a:effectLst>
                  <a:outerShdw blurRad="38100" dist="38100" dir="2700000" algn="tl">
                    <a:srgbClr val="FFFFFF"/>
                  </a:outerShdw>
                </a:effectLst>
                <a:cs typeface="Courier New" pitchFamily="49" charset="0"/>
              </a:defRPr>
            </a:lvl1pPr>
          </a:lstStyle>
          <a:p>
            <a:pPr>
              <a:defRPr/>
            </a:pPr>
            <a:r>
              <a:rPr lang="en-US" smtClean="0"/>
              <a:t> Computer Networks   HTTP</a:t>
            </a:r>
            <a:endParaRPr lang="en-US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title"/>
          </p:nvPr>
        </p:nvSpPr>
        <p:spPr bwMode="white">
          <a:xfrm>
            <a:off x="179388" y="115888"/>
            <a:ext cx="878522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 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5305" name="Line 9"/>
          <p:cNvSpPr>
            <a:spLocks noChangeShapeType="1"/>
          </p:cNvSpPr>
          <p:nvPr/>
        </p:nvSpPr>
        <p:spPr bwMode="auto">
          <a:xfrm>
            <a:off x="0" y="6324600"/>
            <a:ext cx="9144000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53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4675" y="6440488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cs typeface="Courier New" pitchFamily="49" charset="0"/>
              </a:defRPr>
            </a:lvl1pPr>
          </a:lstStyle>
          <a:p>
            <a:pPr>
              <a:defRPr/>
            </a:pPr>
            <a:fld id="{7B009C64-9295-44C1-B10D-4427A8C12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9" r:id="rId12"/>
  </p:sldLayoutIdLst>
  <p:hf hdr="0" dt="0"/>
  <p:txStyles>
    <p:titleStyle>
      <a:lvl1pPr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§"/>
        <a:defRPr sz="32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 b="1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 b="1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b="1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b="1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b="1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b="1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b="1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b="1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png"/><Relationship Id="rId5" Type="http://schemas.openxmlformats.org/officeDocument/2006/relationships/oleObject" Target="../embeddings/oleObject5.bin"/><Relationship Id="rId4" Type="http://schemas.openxmlformats.org/officeDocument/2006/relationships/image" Target="../media/image3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image" Target="../media/image3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image" Target="../media/image3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2204864"/>
            <a:ext cx="8462993" cy="2520280"/>
          </a:xfrm>
        </p:spPr>
        <p:txBody>
          <a:bodyPr/>
          <a:lstStyle/>
          <a:p>
            <a:pPr>
              <a:defRPr/>
            </a:pPr>
            <a:r>
              <a:rPr lang="en-US" sz="4400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4400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400" i="1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4400" i="1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6000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6000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400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HyperText</a:t>
            </a:r>
            <a:r>
              <a:rPr lang="en-US" sz="44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Transfer Protocol (HTTP)</a:t>
            </a:r>
            <a:r>
              <a:rPr lang="en-US" sz="4400" dirty="0">
                <a:solidFill>
                  <a:srgbClr val="0033CC"/>
                </a:solidFill>
              </a:rPr>
              <a:t/>
            </a:r>
            <a:br>
              <a:rPr lang="en-US" sz="4400" dirty="0">
                <a:solidFill>
                  <a:srgbClr val="0033CC"/>
                </a:solidFill>
              </a:rPr>
            </a:br>
            <a:r>
              <a:rPr lang="en-US" sz="4400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4400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400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4400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400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4400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4400" dirty="0" smtClean="0"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138488" y="5589240"/>
            <a:ext cx="6005512" cy="1268760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None/>
              <a:defRPr/>
            </a:pPr>
            <a:r>
              <a:rPr lang="en-US" sz="28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Computer Networks 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   Spring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1.0 Behavior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Computer Networks   </a:t>
            </a:r>
            <a:r>
              <a:rPr lang="en-US" smtClean="0">
                <a:solidFill>
                  <a:srgbClr val="990033"/>
                </a:solidFill>
              </a:rPr>
              <a:t>HTTP</a:t>
            </a:r>
            <a:endParaRPr lang="en-US" dirty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86ED73-AFAE-40D1-8B17-06E2B2BE615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6" name="Picture 2" descr="f09-04-9780123850591 cop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124744"/>
            <a:ext cx="4078268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899592" y="5703639"/>
            <a:ext cx="62639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b="1" dirty="0" smtClean="0">
                <a:latin typeface="+mj-lt"/>
              </a:rPr>
              <a:t>Figure 9.4 HTTP 1.0 Behavior</a:t>
            </a:r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9235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2528"/>
            <a:ext cx="9144000" cy="838200"/>
          </a:xfrm>
        </p:spPr>
        <p:txBody>
          <a:bodyPr/>
          <a:lstStyle/>
          <a:p>
            <a:r>
              <a:rPr lang="en-US" dirty="0" smtClean="0"/>
              <a:t>Persistent HTTP</a:t>
            </a: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1052736"/>
            <a:ext cx="3933825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dirty="0" err="1" smtClean="0">
                <a:solidFill>
                  <a:srgbClr val="800000"/>
                </a:solidFill>
              </a:rPr>
              <a:t>Nonpersistent</a:t>
            </a:r>
            <a:r>
              <a:rPr lang="en-US" sz="2400" dirty="0" smtClean="0">
                <a:solidFill>
                  <a:srgbClr val="800000"/>
                </a:solidFill>
              </a:rPr>
              <a:t> HTTP issues:</a:t>
            </a:r>
          </a:p>
          <a:p>
            <a:pPr>
              <a:buFont typeface="ZapfDingbats" pitchFamily="82" charset="2"/>
              <a:buNone/>
            </a:pPr>
            <a:endParaRPr lang="en-US" sz="2000" dirty="0" smtClean="0">
              <a:solidFill>
                <a:srgbClr val="800000"/>
              </a:solidFill>
            </a:endParaRPr>
          </a:p>
          <a:p>
            <a:r>
              <a:rPr lang="en-US" sz="2400" dirty="0" smtClean="0"/>
              <a:t>requires 2 RTTs per object.</a:t>
            </a:r>
          </a:p>
          <a:p>
            <a:r>
              <a:rPr lang="en-US" sz="2400" dirty="0" smtClean="0"/>
              <a:t>OS overhead for </a:t>
            </a:r>
            <a:r>
              <a:rPr lang="en-US" sz="2400" i="1" dirty="0" smtClean="0">
                <a:solidFill>
                  <a:srgbClr val="800000"/>
                </a:solidFill>
              </a:rPr>
              <a:t>each</a:t>
            </a:r>
            <a:r>
              <a:rPr lang="en-US" sz="2400" dirty="0" smtClean="0"/>
              <a:t> TCP connection.</a:t>
            </a:r>
          </a:p>
          <a:p>
            <a:r>
              <a:rPr lang="en-US" sz="2400" dirty="0" smtClean="0"/>
              <a:t>browsers often open parallel TCP  connections to fetch referenced objects.</a:t>
            </a:r>
          </a:p>
          <a:p>
            <a:pPr>
              <a:buFont typeface="ZapfDingbats" pitchFamily="82" charset="2"/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55302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4481512" y="1085055"/>
            <a:ext cx="4482976" cy="5152257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dirty="0" smtClean="0">
                <a:solidFill>
                  <a:srgbClr val="800000"/>
                </a:solidFill>
              </a:rPr>
              <a:t>Persistent  HTTP</a:t>
            </a:r>
          </a:p>
          <a:p>
            <a:pPr>
              <a:buFont typeface="ZapfDingbats" pitchFamily="82" charset="2"/>
              <a:buNone/>
            </a:pPr>
            <a:endParaRPr lang="en-US" sz="2400" dirty="0" smtClean="0">
              <a:solidFill>
                <a:srgbClr val="800000"/>
              </a:solidFill>
            </a:endParaRPr>
          </a:p>
          <a:p>
            <a:r>
              <a:rPr lang="en-US" sz="2400" dirty="0" smtClean="0"/>
              <a:t>server leaves connection open after sending response.</a:t>
            </a:r>
          </a:p>
          <a:p>
            <a:r>
              <a:rPr lang="en-US" sz="2400" dirty="0" smtClean="0"/>
              <a:t>subsequent HTTP messages  between same client/server sent over open connection.</a:t>
            </a:r>
          </a:p>
          <a:p>
            <a:r>
              <a:rPr lang="en-US" sz="2400" dirty="0" smtClean="0"/>
              <a:t>client sends requests as soon as it encounters a referenced object.</a:t>
            </a:r>
          </a:p>
          <a:p>
            <a:r>
              <a:rPr lang="en-US" sz="2400" dirty="0" smtClean="0"/>
              <a:t>as little as one RTT for all the referenced objects.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Computer Networks   </a:t>
            </a:r>
            <a:r>
              <a:rPr lang="en-US" dirty="0" smtClean="0">
                <a:solidFill>
                  <a:srgbClr val="800000"/>
                </a:solidFill>
              </a:rPr>
              <a:t>HTTP</a:t>
            </a:r>
            <a:endParaRPr lang="en-US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08865F-D8BA-461E-B4C5-2BCB8287721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07504" y="5799139"/>
            <a:ext cx="745489" cy="43817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600" b="1" dirty="0">
                <a:solidFill>
                  <a:srgbClr val="333333"/>
                </a:solidFill>
                <a:latin typeface="Comic Sans MS" pitchFamily="66" charset="0"/>
              </a:rPr>
              <a:t>K &amp; R</a:t>
            </a:r>
          </a:p>
        </p:txBody>
      </p:sp>
    </p:spTree>
    <p:extLst>
      <p:ext uri="{BB962C8B-B14F-4D97-AF65-F5344CB8AC3E}">
        <p14:creationId xmlns:p14="http://schemas.microsoft.com/office/powerpoint/2010/main" val="127820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1.1 Behavior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Computer Networks   </a:t>
            </a:r>
            <a:r>
              <a:rPr lang="en-US" smtClean="0">
                <a:solidFill>
                  <a:srgbClr val="990033"/>
                </a:solidFill>
              </a:rPr>
              <a:t>HTTP</a:t>
            </a:r>
            <a:endParaRPr lang="en-US" dirty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86ED73-AFAE-40D1-8B17-06E2B2BE615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7" name="Picture 2" descr="f09-05-9780123850591 cop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691" y="1556792"/>
            <a:ext cx="5471613" cy="3172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1476375" y="5085184"/>
            <a:ext cx="62639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b="1" dirty="0" smtClean="0">
                <a:latin typeface="+mj-lt"/>
              </a:rPr>
              <a:t>Figure 9.5 HTTP </a:t>
            </a:r>
            <a:r>
              <a:rPr lang="en-US" b="1" dirty="0">
                <a:latin typeface="+mj-lt"/>
              </a:rPr>
              <a:t>1.1 </a:t>
            </a:r>
            <a:r>
              <a:rPr lang="en-US" b="1" dirty="0" smtClean="0">
                <a:latin typeface="+mj-lt"/>
              </a:rPr>
              <a:t>Behavior </a:t>
            </a:r>
            <a:r>
              <a:rPr lang="en-US" b="1" dirty="0">
                <a:latin typeface="+mj-lt"/>
              </a:rPr>
              <a:t>with </a:t>
            </a:r>
            <a:r>
              <a:rPr lang="en-US" b="1" dirty="0" smtClean="0">
                <a:latin typeface="+mj-lt"/>
              </a:rPr>
              <a:t>Persistent </a:t>
            </a:r>
            <a:r>
              <a:rPr lang="en-US" b="1" dirty="0">
                <a:latin typeface="+mj-lt"/>
              </a:rPr>
              <a:t>C</a:t>
            </a:r>
            <a:r>
              <a:rPr lang="en-US" b="1" dirty="0" smtClean="0">
                <a:latin typeface="+mj-lt"/>
              </a:rPr>
              <a:t>onnections</a:t>
            </a:r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0742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HTTP Request </a:t>
            </a:r>
            <a:r>
              <a:rPr lang="en-US" sz="3600" dirty="0"/>
              <a:t>M</a:t>
            </a:r>
            <a:r>
              <a:rPr lang="en-US" sz="3600" dirty="0" smtClean="0"/>
              <a:t>essage</a:t>
            </a:r>
            <a:endParaRPr lang="en-US" dirty="0" smtClean="0"/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800600"/>
          </a:xfrm>
        </p:spPr>
        <p:txBody>
          <a:bodyPr/>
          <a:lstStyle/>
          <a:p>
            <a:r>
              <a:rPr lang="en-US" sz="2400" dirty="0" smtClean="0"/>
              <a:t>two types of HTTP messages: </a:t>
            </a:r>
            <a:r>
              <a:rPr lang="en-US" sz="2400" i="1" dirty="0" smtClean="0">
                <a:solidFill>
                  <a:srgbClr val="800000"/>
                </a:solidFill>
              </a:rPr>
              <a:t>request</a:t>
            </a:r>
            <a:r>
              <a:rPr lang="en-US" sz="2400" dirty="0" smtClean="0">
                <a:solidFill>
                  <a:srgbClr val="800000"/>
                </a:solidFill>
              </a:rPr>
              <a:t>, </a:t>
            </a:r>
            <a:r>
              <a:rPr lang="en-US" sz="2400" i="1" dirty="0" smtClean="0">
                <a:solidFill>
                  <a:srgbClr val="800000"/>
                </a:solidFill>
              </a:rPr>
              <a:t>response</a:t>
            </a:r>
          </a:p>
          <a:p>
            <a:r>
              <a:rPr lang="en-US" sz="2400" dirty="0" smtClean="0">
                <a:solidFill>
                  <a:srgbClr val="800000"/>
                </a:solidFill>
              </a:rPr>
              <a:t>HTTP request message:</a:t>
            </a:r>
          </a:p>
          <a:p>
            <a:pPr lvl="1"/>
            <a:r>
              <a:rPr lang="en-US" sz="2000" dirty="0" smtClean="0"/>
              <a:t>ASCII (human-readable format)</a:t>
            </a:r>
            <a:endParaRPr lang="en-US" dirty="0" smtClean="0">
              <a:solidFill>
                <a:schemeClr val="accent2"/>
              </a:solidFill>
            </a:endParaRPr>
          </a:p>
        </p:txBody>
      </p:sp>
      <p:sp>
        <p:nvSpPr>
          <p:cNvPr id="56326" name="Text Box 4"/>
          <p:cNvSpPr txBox="1">
            <a:spLocks noChangeArrowheads="1"/>
          </p:cNvSpPr>
          <p:nvPr/>
        </p:nvSpPr>
        <p:spPr bwMode="auto">
          <a:xfrm>
            <a:off x="2915816" y="3122240"/>
            <a:ext cx="4955203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latin typeface="Courier New" pitchFamily="49" charset="0"/>
              </a:rPr>
              <a:t>GET /</a:t>
            </a:r>
            <a:r>
              <a:rPr lang="en-US" sz="2000" b="1" dirty="0" err="1">
                <a:latin typeface="Courier New" pitchFamily="49" charset="0"/>
              </a:rPr>
              <a:t>somedir</a:t>
            </a:r>
            <a:r>
              <a:rPr lang="en-US" sz="2000" b="1" dirty="0">
                <a:latin typeface="Courier New" pitchFamily="49" charset="0"/>
              </a:rPr>
              <a:t>/page.html HTTP/1.1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latin typeface="Courier New" pitchFamily="49" charset="0"/>
              </a:rPr>
              <a:t>Host: www.someschool.edu 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latin typeface="Courier New" pitchFamily="49" charset="0"/>
              </a:rPr>
              <a:t>User-agent: Mozilla/4.0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latin typeface="Courier New" pitchFamily="49" charset="0"/>
              </a:rPr>
              <a:t>Connection: close 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latin typeface="Courier New" pitchFamily="49" charset="0"/>
              </a:rPr>
              <a:t>Accept-</a:t>
            </a:r>
            <a:r>
              <a:rPr lang="en-US" sz="2000" b="1" dirty="0" err="1">
                <a:latin typeface="Courier New" pitchFamily="49" charset="0"/>
              </a:rPr>
              <a:t>language:fr</a:t>
            </a:r>
            <a:r>
              <a:rPr lang="en-US" sz="2000" b="1" dirty="0">
                <a:latin typeface="Courier New" pitchFamily="49" charset="0"/>
              </a:rPr>
              <a:t> 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en-US" b="1" dirty="0">
              <a:latin typeface="Times New Roman" pitchFamily="18" charset="0"/>
            </a:endParaRP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latin typeface="+mj-lt"/>
              </a:rPr>
              <a:t>(extra carriage return, line feed)</a:t>
            </a:r>
            <a:r>
              <a:rPr lang="en-US" b="1" dirty="0">
                <a:latin typeface="+mj-lt"/>
              </a:rPr>
              <a:t> </a:t>
            </a:r>
          </a:p>
        </p:txBody>
      </p:sp>
      <p:sp>
        <p:nvSpPr>
          <p:cNvPr id="56327" name="Text Box 5"/>
          <p:cNvSpPr txBox="1">
            <a:spLocks noChangeArrowheads="1"/>
          </p:cNvSpPr>
          <p:nvPr/>
        </p:nvSpPr>
        <p:spPr bwMode="auto">
          <a:xfrm>
            <a:off x="165553" y="2780928"/>
            <a:ext cx="233589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33CC"/>
                </a:solidFill>
              </a:rPr>
              <a:t>request line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33CC"/>
                </a:solidFill>
              </a:rPr>
              <a:t>(GET, POST,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33CC"/>
                </a:solidFill>
              </a:rPr>
              <a:t>HEAD commands)</a:t>
            </a:r>
            <a:endParaRPr lang="en-US" b="1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56328" name="Line 6"/>
          <p:cNvSpPr>
            <a:spLocks noChangeShapeType="1"/>
          </p:cNvSpPr>
          <p:nvPr/>
        </p:nvSpPr>
        <p:spPr bwMode="auto">
          <a:xfrm>
            <a:off x="2063899" y="2992065"/>
            <a:ext cx="923925" cy="257175"/>
          </a:xfrm>
          <a:prstGeom prst="line">
            <a:avLst/>
          </a:prstGeom>
          <a:noFill/>
          <a:ln w="25400">
            <a:solidFill>
              <a:srgbClr val="0033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9" name="Freeform 7"/>
          <p:cNvSpPr>
            <a:spLocks/>
          </p:cNvSpPr>
          <p:nvPr/>
        </p:nvSpPr>
        <p:spPr bwMode="auto">
          <a:xfrm>
            <a:off x="2943225" y="3430215"/>
            <a:ext cx="227013" cy="1311275"/>
          </a:xfrm>
          <a:custGeom>
            <a:avLst/>
            <a:gdLst>
              <a:gd name="T0" fmla="*/ 122 w 150"/>
              <a:gd name="T1" fmla="*/ 6 h 924"/>
              <a:gd name="T2" fmla="*/ 0 w 150"/>
              <a:gd name="T3" fmla="*/ 0 h 924"/>
              <a:gd name="T4" fmla="*/ 0 w 150"/>
              <a:gd name="T5" fmla="*/ 924 h 924"/>
              <a:gd name="T6" fmla="*/ 150 w 150"/>
              <a:gd name="T7" fmla="*/ 918 h 924"/>
              <a:gd name="T8" fmla="*/ 0 60000 65536"/>
              <a:gd name="T9" fmla="*/ 0 60000 65536"/>
              <a:gd name="T10" fmla="*/ 0 60000 65536"/>
              <a:gd name="T11" fmla="*/ 0 60000 65536"/>
              <a:gd name="T12" fmla="*/ 0 w 150"/>
              <a:gd name="T13" fmla="*/ 0 h 924"/>
              <a:gd name="T14" fmla="*/ 150 w 150"/>
              <a:gd name="T15" fmla="*/ 924 h 9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0" h="924">
                <a:moveTo>
                  <a:pt x="122" y="6"/>
                </a:moveTo>
                <a:lnTo>
                  <a:pt x="0" y="0"/>
                </a:lnTo>
                <a:lnTo>
                  <a:pt x="0" y="924"/>
                </a:lnTo>
                <a:lnTo>
                  <a:pt x="150" y="918"/>
                </a:lnTo>
              </a:path>
            </a:pathLst>
          </a:custGeom>
          <a:noFill/>
          <a:ln w="1905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Text Box 8"/>
          <p:cNvSpPr txBox="1">
            <a:spLocks noChangeArrowheads="1"/>
          </p:cNvSpPr>
          <p:nvPr/>
        </p:nvSpPr>
        <p:spPr bwMode="auto">
          <a:xfrm>
            <a:off x="1915318" y="3933453"/>
            <a:ext cx="103425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33CC"/>
                </a:solidFill>
              </a:rPr>
              <a:t>header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33CC"/>
                </a:solidFill>
              </a:rPr>
              <a:t> lines</a:t>
            </a:r>
            <a:endParaRPr lang="en-US" b="1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56331" name="Line 10"/>
          <p:cNvSpPr>
            <a:spLocks noChangeShapeType="1"/>
          </p:cNvSpPr>
          <p:nvPr/>
        </p:nvSpPr>
        <p:spPr bwMode="auto">
          <a:xfrm flipV="1">
            <a:off x="2162175" y="5001840"/>
            <a:ext cx="923925" cy="257175"/>
          </a:xfrm>
          <a:prstGeom prst="line">
            <a:avLst/>
          </a:prstGeom>
          <a:noFill/>
          <a:ln w="25400">
            <a:solidFill>
              <a:srgbClr val="0033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Text Box 11"/>
          <p:cNvSpPr txBox="1">
            <a:spLocks noChangeArrowheads="1"/>
          </p:cNvSpPr>
          <p:nvPr/>
        </p:nvSpPr>
        <p:spPr bwMode="auto">
          <a:xfrm>
            <a:off x="370340" y="4797152"/>
            <a:ext cx="233589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33CC"/>
                </a:solidFill>
              </a:rPr>
              <a:t>Carriage return,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33CC"/>
                </a:solidFill>
              </a:rPr>
              <a:t>line feed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33CC"/>
                </a:solidFill>
              </a:rPr>
              <a:t>indicates end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33CC"/>
                </a:solidFill>
              </a:rPr>
              <a:t>of </a:t>
            </a:r>
            <a:r>
              <a:rPr lang="en-US" sz="2000" b="1" dirty="0" smtClean="0">
                <a:solidFill>
                  <a:srgbClr val="0033CC"/>
                </a:solidFill>
              </a:rPr>
              <a:t>message.</a:t>
            </a:r>
            <a:endParaRPr lang="en-US" b="1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Computer Networks   </a:t>
            </a:r>
            <a:r>
              <a:rPr lang="en-US" smtClean="0">
                <a:solidFill>
                  <a:srgbClr val="990033"/>
                </a:solidFill>
              </a:rPr>
              <a:t>HTTP</a:t>
            </a:r>
            <a:endParaRPr lang="en-US" dirty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86ED73-AFAE-40D1-8B17-06E2B2BE615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8316416" y="5799139"/>
            <a:ext cx="745489" cy="43817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600" b="1" dirty="0">
                <a:solidFill>
                  <a:srgbClr val="333333"/>
                </a:solidFill>
                <a:latin typeface="Comic Sans MS" pitchFamily="66" charset="0"/>
              </a:rPr>
              <a:t>K &amp; R</a:t>
            </a:r>
          </a:p>
        </p:txBody>
      </p:sp>
    </p:spTree>
    <p:extLst>
      <p:ext uri="{BB962C8B-B14F-4D97-AF65-F5344CB8AC3E}">
        <p14:creationId xmlns:p14="http://schemas.microsoft.com/office/powerpoint/2010/main" val="281285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HTTP Request </a:t>
            </a:r>
            <a:r>
              <a:rPr lang="en-US" sz="3200" dirty="0"/>
              <a:t>M</a:t>
            </a:r>
            <a:r>
              <a:rPr lang="en-US" sz="3200" dirty="0" smtClean="0"/>
              <a:t>essage: General </a:t>
            </a:r>
            <a:r>
              <a:rPr lang="en-US" sz="3200" dirty="0"/>
              <a:t>F</a:t>
            </a:r>
            <a:r>
              <a:rPr lang="en-US" sz="3200" dirty="0" smtClean="0"/>
              <a:t>ormat</a:t>
            </a:r>
            <a:endParaRPr lang="en-US" dirty="0" smtClean="0"/>
          </a:p>
        </p:txBody>
      </p:sp>
      <p:pic>
        <p:nvPicPr>
          <p:cNvPr id="57349" name="Picture 3" descr="HTTPreques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0775" y="1052736"/>
            <a:ext cx="7512050" cy="377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Computer Networks   </a:t>
            </a:r>
            <a:r>
              <a:rPr lang="en-US" dirty="0" smtClean="0">
                <a:solidFill>
                  <a:srgbClr val="800000"/>
                </a:solidFill>
              </a:rPr>
              <a:t>HTTP</a:t>
            </a:r>
            <a:endParaRPr lang="en-US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CE651F-B56D-48D2-A702-1FFE07FC73E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971600" y="4869160"/>
            <a:ext cx="6912768" cy="1378293"/>
          </a:xfrm>
          <a:prstGeom prst="rect">
            <a:avLst/>
          </a:prstGeom>
        </p:spPr>
        <p:txBody>
          <a:bodyPr/>
          <a:lstStyle>
            <a:lvl1pPr marL="225425" indent="-2254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§"/>
              <a:defRPr sz="32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sz="2400" dirty="0">
                <a:solidFill>
                  <a:srgbClr val="800000"/>
                </a:solidFill>
              </a:rPr>
              <a:t>m</a:t>
            </a:r>
            <a:r>
              <a:rPr lang="en-US" sz="2400" dirty="0" smtClean="0">
                <a:solidFill>
                  <a:srgbClr val="800000"/>
                </a:solidFill>
              </a:rPr>
              <a:t>ethod :: </a:t>
            </a:r>
            <a:r>
              <a:rPr lang="en-US" sz="2400" dirty="0" smtClean="0"/>
              <a:t>operation to be performed.</a:t>
            </a:r>
          </a:p>
          <a:p>
            <a:pPr>
              <a:buFont typeface="ZapfDingbats" pitchFamily="82" charset="2"/>
              <a:buNone/>
            </a:pPr>
            <a:r>
              <a:rPr lang="en-US" sz="2400" dirty="0" smtClean="0">
                <a:solidFill>
                  <a:srgbClr val="800000"/>
                </a:solidFill>
              </a:rPr>
              <a:t>URL     :: </a:t>
            </a:r>
            <a:r>
              <a:rPr lang="en-US" sz="2400" dirty="0" smtClean="0"/>
              <a:t>Web page object for operation.</a:t>
            </a:r>
            <a:endParaRPr lang="en-US" sz="2400" dirty="0" smtClean="0">
              <a:solidFill>
                <a:srgbClr val="80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800000"/>
                </a:solidFill>
              </a:rPr>
              <a:t>v</a:t>
            </a:r>
            <a:r>
              <a:rPr lang="en-US" sz="2400" dirty="0" smtClean="0">
                <a:solidFill>
                  <a:srgbClr val="800000"/>
                </a:solidFill>
              </a:rPr>
              <a:t>ersion  :: </a:t>
            </a:r>
            <a:r>
              <a:rPr lang="en-US" sz="2400" dirty="0" smtClean="0"/>
              <a:t>HTTP version used.</a:t>
            </a:r>
          </a:p>
          <a:p>
            <a:pPr>
              <a:buFont typeface="ZapfDingbats" pitchFamily="82" charset="2"/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9611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8520" y="115888"/>
            <a:ext cx="9324528" cy="792162"/>
          </a:xfrm>
        </p:spPr>
        <p:txBody>
          <a:bodyPr/>
          <a:lstStyle/>
          <a:p>
            <a:r>
              <a:rPr lang="en-US" sz="4000" dirty="0" smtClean="0"/>
              <a:t>Table 9.1 HTTP Request Operation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Computer Networks   </a:t>
            </a:r>
            <a:r>
              <a:rPr lang="en-US" smtClean="0">
                <a:solidFill>
                  <a:srgbClr val="990033"/>
                </a:solidFill>
              </a:rPr>
              <a:t>HTTP</a:t>
            </a:r>
            <a:endParaRPr lang="en-US" dirty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86ED73-AFAE-40D1-8B17-06E2B2BE615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6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2776"/>
            <a:ext cx="7523655" cy="408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880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Uploading Form </a:t>
            </a:r>
            <a:r>
              <a:rPr lang="en-US" dirty="0"/>
              <a:t>I</a:t>
            </a:r>
            <a:r>
              <a:rPr lang="en-US" dirty="0" smtClean="0"/>
              <a:t>nput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40768"/>
            <a:ext cx="7427168" cy="1656184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dirty="0" smtClean="0">
                <a:solidFill>
                  <a:srgbClr val="800000"/>
                </a:solidFill>
              </a:rPr>
              <a:t>Post method:</a:t>
            </a:r>
          </a:p>
          <a:p>
            <a:r>
              <a:rPr lang="en-US" sz="2400" dirty="0" smtClean="0"/>
              <a:t>Web page often includes form input.</a:t>
            </a:r>
          </a:p>
          <a:p>
            <a:r>
              <a:rPr lang="en-US" sz="2400" dirty="0" smtClean="0"/>
              <a:t>Input is uploaded to server in entity body.</a:t>
            </a:r>
          </a:p>
        </p:txBody>
      </p:sp>
      <p:sp>
        <p:nvSpPr>
          <p:cNvPr id="5837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7544" y="3429000"/>
            <a:ext cx="6912768" cy="1378293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dirty="0" smtClean="0">
                <a:solidFill>
                  <a:srgbClr val="800000"/>
                </a:solidFill>
              </a:rPr>
              <a:t>URL method:</a:t>
            </a:r>
          </a:p>
          <a:p>
            <a:r>
              <a:rPr lang="en-US" sz="2400" dirty="0" smtClean="0"/>
              <a:t>Uses GET method.</a:t>
            </a:r>
          </a:p>
          <a:p>
            <a:r>
              <a:rPr lang="en-US" sz="2400" dirty="0" smtClean="0"/>
              <a:t>Input is uploaded in URL field of request line:</a:t>
            </a:r>
          </a:p>
          <a:p>
            <a:pPr>
              <a:buFont typeface="ZapfDingbats" pitchFamily="82" charset="2"/>
              <a:buNone/>
            </a:pPr>
            <a:endParaRPr lang="en-US" sz="2400" dirty="0" smtClean="0"/>
          </a:p>
        </p:txBody>
      </p:sp>
      <p:sp>
        <p:nvSpPr>
          <p:cNvPr id="58375" name="Text Box 5"/>
          <p:cNvSpPr txBox="1">
            <a:spLocks noChangeArrowheads="1"/>
          </p:cNvSpPr>
          <p:nvPr/>
        </p:nvSpPr>
        <p:spPr bwMode="auto">
          <a:xfrm>
            <a:off x="778594" y="5445224"/>
            <a:ext cx="6889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33CC"/>
                </a:solidFill>
                <a:latin typeface="Courier New" pitchFamily="49" charset="0"/>
              </a:rPr>
              <a:t>www.somesite.com/animalsearch?monkeys&amp;banana</a:t>
            </a:r>
            <a:endParaRPr lang="en-US" sz="1600" b="1" dirty="0">
              <a:solidFill>
                <a:srgbClr val="0033CC"/>
              </a:solidFill>
              <a:latin typeface="Courier New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Computer Networks   </a:t>
            </a:r>
            <a:r>
              <a:rPr lang="en-US" dirty="0" smtClean="0">
                <a:solidFill>
                  <a:srgbClr val="800000"/>
                </a:solidFill>
              </a:rPr>
              <a:t>HTTP</a:t>
            </a:r>
            <a:endParaRPr lang="en-US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08865F-D8BA-461E-B4C5-2BCB8287721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37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Types</a:t>
            </a: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64704"/>
            <a:ext cx="4038600" cy="48006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dirty="0" smtClean="0">
                <a:solidFill>
                  <a:srgbClr val="800000"/>
                </a:solidFill>
              </a:rPr>
              <a:t>HTTP/1.0</a:t>
            </a:r>
          </a:p>
          <a:p>
            <a:r>
              <a:rPr lang="en-US" sz="2400" dirty="0" smtClean="0"/>
              <a:t>GET</a:t>
            </a:r>
          </a:p>
          <a:p>
            <a:r>
              <a:rPr lang="en-US" sz="2400" dirty="0" smtClean="0"/>
              <a:t>POST</a:t>
            </a:r>
          </a:p>
          <a:p>
            <a:r>
              <a:rPr lang="en-US" sz="2400" dirty="0" smtClean="0"/>
              <a:t>HEAD</a:t>
            </a:r>
          </a:p>
          <a:p>
            <a:pPr lvl="1"/>
            <a:r>
              <a:rPr lang="en-US" sz="2000" dirty="0" smtClean="0"/>
              <a:t>asks server to leave requested object out of response.</a:t>
            </a:r>
          </a:p>
        </p:txBody>
      </p:sp>
      <p:sp>
        <p:nvSpPr>
          <p:cNvPr id="5939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dirty="0" smtClean="0">
                <a:solidFill>
                  <a:srgbClr val="800000"/>
                </a:solidFill>
              </a:rPr>
              <a:t>HTTP/1.1</a:t>
            </a:r>
          </a:p>
          <a:p>
            <a:r>
              <a:rPr lang="en-US" sz="2400" dirty="0" smtClean="0"/>
              <a:t>GET, POST, HEAD</a:t>
            </a:r>
          </a:p>
          <a:p>
            <a:r>
              <a:rPr lang="en-US" sz="2400" dirty="0" smtClean="0"/>
              <a:t>PUT</a:t>
            </a:r>
          </a:p>
          <a:p>
            <a:pPr lvl="1"/>
            <a:r>
              <a:rPr lang="en-US" sz="2000" dirty="0" smtClean="0"/>
              <a:t>uploads file in entity body to path specified in URL field.</a:t>
            </a:r>
          </a:p>
          <a:p>
            <a:r>
              <a:rPr lang="en-US" sz="2400" dirty="0" smtClean="0"/>
              <a:t>DELETE</a:t>
            </a:r>
          </a:p>
          <a:p>
            <a:pPr lvl="1"/>
            <a:r>
              <a:rPr lang="en-US" sz="2000" dirty="0" smtClean="0"/>
              <a:t>deletes file specified in the URL field.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Computer Networks   </a:t>
            </a:r>
            <a:r>
              <a:rPr lang="en-US" dirty="0" smtClean="0">
                <a:solidFill>
                  <a:srgbClr val="800000"/>
                </a:solidFill>
              </a:rPr>
              <a:t>HTTP</a:t>
            </a:r>
            <a:endParaRPr lang="en-US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08865F-D8BA-461E-B4C5-2BCB8287721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94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Computer Networks   </a:t>
            </a:r>
            <a:r>
              <a:rPr lang="en-US" smtClean="0">
                <a:solidFill>
                  <a:srgbClr val="990033"/>
                </a:solidFill>
              </a:rPr>
              <a:t>HTTP</a:t>
            </a:r>
            <a:endParaRPr lang="en-US" dirty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86ED73-AFAE-40D1-8B17-06E2B2BE615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6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391" y="1638310"/>
            <a:ext cx="8763097" cy="3518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-108520" y="0"/>
            <a:ext cx="9324528" cy="980728"/>
          </a:xfrm>
        </p:spPr>
        <p:txBody>
          <a:bodyPr/>
          <a:lstStyle/>
          <a:p>
            <a:r>
              <a:rPr lang="en-US" sz="3600" dirty="0" smtClean="0"/>
              <a:t>Table 9.2 Five Types of</a:t>
            </a:r>
            <a:br>
              <a:rPr lang="en-US" sz="3600" dirty="0" smtClean="0"/>
            </a:br>
            <a:r>
              <a:rPr lang="en-US" sz="3600" dirty="0" smtClean="0"/>
              <a:t>HTTP Result Codes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6938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Response </a:t>
            </a:r>
            <a:r>
              <a:rPr lang="en-US" dirty="0"/>
              <a:t>M</a:t>
            </a:r>
            <a:r>
              <a:rPr lang="en-US" dirty="0" smtClean="0"/>
              <a:t>essage</a:t>
            </a:r>
          </a:p>
        </p:txBody>
      </p:sp>
      <p:sp>
        <p:nvSpPr>
          <p:cNvPr id="60421" name="Text Box 4"/>
          <p:cNvSpPr txBox="1">
            <a:spLocks noChangeArrowheads="1"/>
          </p:cNvSpPr>
          <p:nvPr/>
        </p:nvSpPr>
        <p:spPr bwMode="auto">
          <a:xfrm>
            <a:off x="3181350" y="1987550"/>
            <a:ext cx="582295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latin typeface="Courier New" pitchFamily="49" charset="0"/>
              </a:rPr>
              <a:t>HTTP/1.1 200 OK 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smtClean="0">
                <a:latin typeface="Courier New" pitchFamily="49" charset="0"/>
              </a:rPr>
              <a:t>Connection: </a:t>
            </a:r>
            <a:r>
              <a:rPr lang="en-US" sz="2000" b="1" dirty="0">
                <a:latin typeface="Courier New" pitchFamily="49" charset="0"/>
              </a:rPr>
              <a:t>close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latin typeface="Courier New" pitchFamily="49" charset="0"/>
              </a:rPr>
              <a:t>Date: Thu, 06 Aug 1998 12:00:15 GMT 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latin typeface="Courier New" pitchFamily="49" charset="0"/>
              </a:rPr>
              <a:t>Server: Apache/1.3.0 (Unix) 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latin typeface="Courier New" pitchFamily="49" charset="0"/>
              </a:rPr>
              <a:t>Last-Modified: Mon, 22 Jun 1998 …... 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latin typeface="Courier New" pitchFamily="49" charset="0"/>
              </a:rPr>
              <a:t>Content-Length: 6821 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latin typeface="Courier New" pitchFamily="49" charset="0"/>
              </a:rPr>
              <a:t>Content-Type: text/html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latin typeface="Courier New" pitchFamily="49" charset="0"/>
              </a:rPr>
              <a:t>data </a:t>
            </a:r>
            <a:r>
              <a:rPr lang="en-US" sz="2000" b="1" dirty="0" err="1">
                <a:latin typeface="Courier New" pitchFamily="49" charset="0"/>
              </a:rPr>
              <a:t>data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data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data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data</a:t>
            </a:r>
            <a:r>
              <a:rPr lang="en-US" sz="2000" b="1" dirty="0">
                <a:latin typeface="Courier New" pitchFamily="49" charset="0"/>
              </a:rPr>
              <a:t> ... </a:t>
            </a:r>
          </a:p>
        </p:txBody>
      </p:sp>
      <p:sp>
        <p:nvSpPr>
          <p:cNvPr id="60422" name="Text Box 5"/>
          <p:cNvSpPr txBox="1">
            <a:spLocks noChangeArrowheads="1"/>
          </p:cNvSpPr>
          <p:nvPr/>
        </p:nvSpPr>
        <p:spPr bwMode="auto">
          <a:xfrm>
            <a:off x="716571" y="1408113"/>
            <a:ext cx="197522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33CC"/>
                </a:solidFill>
              </a:rPr>
              <a:t>status line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33CC"/>
                </a:solidFill>
              </a:rPr>
              <a:t>(protocol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33CC"/>
                </a:solidFill>
              </a:rPr>
              <a:t>status code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33CC"/>
                </a:solidFill>
              </a:rPr>
              <a:t>status phrase)</a:t>
            </a:r>
            <a:endParaRPr lang="en-US" b="1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60423" name="Line 6"/>
          <p:cNvSpPr>
            <a:spLocks noChangeShapeType="1"/>
          </p:cNvSpPr>
          <p:nvPr/>
        </p:nvSpPr>
        <p:spPr bwMode="auto">
          <a:xfrm>
            <a:off x="2295525" y="1914525"/>
            <a:ext cx="923925" cy="257175"/>
          </a:xfrm>
          <a:prstGeom prst="line">
            <a:avLst/>
          </a:prstGeom>
          <a:noFill/>
          <a:ln w="25400">
            <a:solidFill>
              <a:srgbClr val="0033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4" name="Freeform 7"/>
          <p:cNvSpPr>
            <a:spLocks/>
          </p:cNvSpPr>
          <p:nvPr/>
        </p:nvSpPr>
        <p:spPr bwMode="auto">
          <a:xfrm>
            <a:off x="3095625" y="2349500"/>
            <a:ext cx="257175" cy="1858963"/>
          </a:xfrm>
          <a:custGeom>
            <a:avLst/>
            <a:gdLst>
              <a:gd name="T0" fmla="*/ 132 w 162"/>
              <a:gd name="T1" fmla="*/ 9 h 1428"/>
              <a:gd name="T2" fmla="*/ 0 w 162"/>
              <a:gd name="T3" fmla="*/ 0 h 1428"/>
              <a:gd name="T4" fmla="*/ 0 w 162"/>
              <a:gd name="T5" fmla="*/ 1428 h 1428"/>
              <a:gd name="T6" fmla="*/ 162 w 162"/>
              <a:gd name="T7" fmla="*/ 1425 h 1428"/>
              <a:gd name="T8" fmla="*/ 0 60000 65536"/>
              <a:gd name="T9" fmla="*/ 0 60000 65536"/>
              <a:gd name="T10" fmla="*/ 0 60000 65536"/>
              <a:gd name="T11" fmla="*/ 0 60000 65536"/>
              <a:gd name="T12" fmla="*/ 0 w 162"/>
              <a:gd name="T13" fmla="*/ 0 h 1428"/>
              <a:gd name="T14" fmla="*/ 162 w 162"/>
              <a:gd name="T15" fmla="*/ 1428 h 14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2" h="1428">
                <a:moveTo>
                  <a:pt x="132" y="9"/>
                </a:moveTo>
                <a:lnTo>
                  <a:pt x="0" y="0"/>
                </a:lnTo>
                <a:lnTo>
                  <a:pt x="0" y="1428"/>
                </a:lnTo>
                <a:lnTo>
                  <a:pt x="162" y="1425"/>
                </a:ln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5" name="Text Box 8"/>
          <p:cNvSpPr txBox="1">
            <a:spLocks noChangeArrowheads="1"/>
          </p:cNvSpPr>
          <p:nvPr/>
        </p:nvSpPr>
        <p:spPr bwMode="auto">
          <a:xfrm>
            <a:off x="1981993" y="3017838"/>
            <a:ext cx="103425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33CC"/>
                </a:solidFill>
              </a:rPr>
              <a:t>header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33CC"/>
                </a:solidFill>
              </a:rPr>
              <a:t> lines</a:t>
            </a:r>
            <a:endParaRPr lang="en-US" b="1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60426" name="Line 9"/>
          <p:cNvSpPr>
            <a:spLocks noChangeShapeType="1"/>
          </p:cNvSpPr>
          <p:nvPr/>
        </p:nvSpPr>
        <p:spPr bwMode="auto">
          <a:xfrm flipV="1">
            <a:off x="2190750" y="4381500"/>
            <a:ext cx="923925" cy="257175"/>
          </a:xfrm>
          <a:prstGeom prst="line">
            <a:avLst/>
          </a:prstGeom>
          <a:noFill/>
          <a:ln w="25400">
            <a:solidFill>
              <a:srgbClr val="0033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7" name="Text Box 10"/>
          <p:cNvSpPr txBox="1">
            <a:spLocks noChangeArrowheads="1"/>
          </p:cNvSpPr>
          <p:nvPr/>
        </p:nvSpPr>
        <p:spPr bwMode="auto">
          <a:xfrm>
            <a:off x="699726" y="4360863"/>
            <a:ext cx="168347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33CC"/>
                </a:solidFill>
              </a:rPr>
              <a:t>data, e.g.,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33CC"/>
                </a:solidFill>
              </a:rPr>
              <a:t>requested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33CC"/>
                </a:solidFill>
              </a:rPr>
              <a:t>HTML file</a:t>
            </a:r>
            <a:endParaRPr lang="en-US" b="1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Computer Networks   </a:t>
            </a:r>
            <a:r>
              <a:rPr lang="en-US" smtClean="0">
                <a:solidFill>
                  <a:srgbClr val="990033"/>
                </a:solidFill>
              </a:rPr>
              <a:t>HTTP</a:t>
            </a:r>
            <a:endParaRPr lang="en-US" dirty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86ED73-AFAE-40D1-8B17-06E2B2BE615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74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and HTTP Overview</a:t>
            </a:r>
          </a:p>
          <a:p>
            <a:r>
              <a:rPr lang="en-US" dirty="0" smtClean="0"/>
              <a:t>HTTP (Non-persistent and Persistent)</a:t>
            </a:r>
          </a:p>
          <a:p>
            <a:r>
              <a:rPr lang="en-US" dirty="0" smtClean="0"/>
              <a:t>HTTP Request and Response Messages</a:t>
            </a:r>
          </a:p>
          <a:p>
            <a:r>
              <a:rPr lang="en-US" dirty="0" smtClean="0"/>
              <a:t>Cookies</a:t>
            </a:r>
          </a:p>
          <a:p>
            <a:r>
              <a:rPr lang="en-US" dirty="0" smtClean="0"/>
              <a:t>Web Caching with Proxy Servers</a:t>
            </a:r>
          </a:p>
          <a:p>
            <a:r>
              <a:rPr lang="en-US" dirty="0" smtClean="0"/>
              <a:t>Caching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Computer Networks   </a:t>
            </a:r>
            <a:r>
              <a:rPr lang="en-US" smtClean="0">
                <a:solidFill>
                  <a:srgbClr val="990033"/>
                </a:solidFill>
              </a:rPr>
              <a:t>HTTP</a:t>
            </a:r>
            <a:endParaRPr lang="en-US" dirty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86ED73-AFAE-40D1-8B17-06E2B2BE615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32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HTTP Response </a:t>
            </a:r>
            <a:r>
              <a:rPr lang="en-US" sz="4000" dirty="0"/>
              <a:t>S</a:t>
            </a:r>
            <a:r>
              <a:rPr lang="en-US" sz="4000" dirty="0" smtClean="0"/>
              <a:t>tatus </a:t>
            </a:r>
            <a:r>
              <a:rPr lang="en-US" sz="4000" dirty="0"/>
              <a:t>C</a:t>
            </a:r>
            <a:r>
              <a:rPr lang="en-US" sz="4000" dirty="0" smtClean="0"/>
              <a:t>odes</a:t>
            </a: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916832"/>
            <a:ext cx="7934325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b="1" dirty="0" smtClean="0">
                <a:solidFill>
                  <a:srgbClr val="800000"/>
                </a:solidFill>
                <a:latin typeface="Courier New" pitchFamily="49" charset="0"/>
              </a:rPr>
              <a:t>200 OK</a:t>
            </a:r>
            <a:endParaRPr lang="en-US" sz="2400" dirty="0" smtClean="0">
              <a:solidFill>
                <a:srgbClr val="800000"/>
              </a:solidFill>
            </a:endParaRPr>
          </a:p>
          <a:p>
            <a:pPr lvl="1"/>
            <a:r>
              <a:rPr lang="en-US" sz="2000" dirty="0" smtClean="0"/>
              <a:t>request succeeded, requested object later in this message.</a:t>
            </a:r>
          </a:p>
          <a:p>
            <a:pPr>
              <a:buFont typeface="ZapfDingbats" pitchFamily="82" charset="2"/>
              <a:buNone/>
            </a:pPr>
            <a:r>
              <a:rPr lang="en-US" sz="2400" b="1" dirty="0" smtClean="0">
                <a:solidFill>
                  <a:srgbClr val="800000"/>
                </a:solidFill>
                <a:latin typeface="Courier New" pitchFamily="49" charset="0"/>
              </a:rPr>
              <a:t>301 Moved Permanently</a:t>
            </a:r>
            <a:endParaRPr lang="en-US" sz="2400" dirty="0" smtClean="0">
              <a:solidFill>
                <a:srgbClr val="800000"/>
              </a:solidFill>
            </a:endParaRPr>
          </a:p>
          <a:p>
            <a:pPr lvl="1"/>
            <a:r>
              <a:rPr lang="en-US" sz="2000" dirty="0" smtClean="0"/>
              <a:t>requested object moved, new location specified later in this message (Location:).</a:t>
            </a:r>
          </a:p>
          <a:p>
            <a:pPr>
              <a:buFont typeface="ZapfDingbats" pitchFamily="82" charset="2"/>
              <a:buNone/>
            </a:pPr>
            <a:r>
              <a:rPr lang="en-US" sz="2400" b="1" dirty="0" smtClean="0">
                <a:solidFill>
                  <a:srgbClr val="800000"/>
                </a:solidFill>
                <a:latin typeface="Courier New" pitchFamily="49" charset="0"/>
              </a:rPr>
              <a:t>400 Bad Request</a:t>
            </a:r>
            <a:endParaRPr lang="en-US" sz="2400" dirty="0" smtClean="0">
              <a:solidFill>
                <a:srgbClr val="800000"/>
              </a:solidFill>
            </a:endParaRPr>
          </a:p>
          <a:p>
            <a:pPr lvl="1"/>
            <a:r>
              <a:rPr lang="en-US" sz="2000" dirty="0" smtClean="0"/>
              <a:t>request message not understood by server.</a:t>
            </a:r>
          </a:p>
          <a:p>
            <a:pPr>
              <a:buFont typeface="ZapfDingbats" pitchFamily="82" charset="2"/>
              <a:buNone/>
            </a:pPr>
            <a:r>
              <a:rPr lang="en-US" sz="2400" b="1" dirty="0" smtClean="0">
                <a:solidFill>
                  <a:srgbClr val="800000"/>
                </a:solidFill>
                <a:latin typeface="Courier New" pitchFamily="49" charset="0"/>
              </a:rPr>
              <a:t>404 Not Found</a:t>
            </a:r>
            <a:endParaRPr lang="en-US" sz="2400" dirty="0" smtClean="0">
              <a:solidFill>
                <a:srgbClr val="800000"/>
              </a:solidFill>
            </a:endParaRPr>
          </a:p>
          <a:p>
            <a:pPr lvl="1"/>
            <a:r>
              <a:rPr lang="en-US" sz="2000" dirty="0" smtClean="0"/>
              <a:t>requested document not found on this server.</a:t>
            </a:r>
          </a:p>
          <a:p>
            <a:pPr>
              <a:buFont typeface="ZapfDingbats" pitchFamily="82" charset="2"/>
              <a:buNone/>
            </a:pPr>
            <a:r>
              <a:rPr lang="en-US" sz="2400" b="1" dirty="0" smtClean="0">
                <a:solidFill>
                  <a:srgbClr val="800000"/>
                </a:solidFill>
                <a:latin typeface="Courier New" pitchFamily="49" charset="0"/>
              </a:rPr>
              <a:t>505 HTTP Version Not Supported</a:t>
            </a:r>
            <a:endParaRPr lang="en-US" sz="2400" dirty="0" smtClean="0">
              <a:solidFill>
                <a:srgbClr val="800000"/>
              </a:solidFill>
            </a:endParaRPr>
          </a:p>
        </p:txBody>
      </p:sp>
      <p:sp>
        <p:nvSpPr>
          <p:cNvPr id="61446" name="Rectangle 5"/>
          <p:cNvSpPr>
            <a:spLocks noChangeArrowheads="1"/>
          </p:cNvSpPr>
          <p:nvPr/>
        </p:nvSpPr>
        <p:spPr bwMode="auto">
          <a:xfrm>
            <a:off x="523875" y="1052736"/>
            <a:ext cx="76866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/>
            <a:r>
              <a:rPr lang="en-US" b="1" dirty="0">
                <a:latin typeface="+mn-lt"/>
              </a:rPr>
              <a:t>In first line in server-&gt;client response message.</a:t>
            </a:r>
          </a:p>
          <a:p>
            <a:pPr marL="342900" indent="-342900" algn="l"/>
            <a:r>
              <a:rPr lang="en-US" b="1" dirty="0">
                <a:latin typeface="+mn-lt"/>
              </a:rPr>
              <a:t>A few sample codes: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Computer Networks   </a:t>
            </a:r>
            <a:r>
              <a:rPr lang="en-US" dirty="0" smtClean="0">
                <a:solidFill>
                  <a:srgbClr val="800000"/>
                </a:solidFill>
              </a:rPr>
              <a:t>HTTP</a:t>
            </a:r>
            <a:endParaRPr lang="en-US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08865F-D8BA-461E-B4C5-2BCB8287721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50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-27384"/>
            <a:ext cx="8736905" cy="1143000"/>
          </a:xfrm>
        </p:spPr>
        <p:txBody>
          <a:bodyPr/>
          <a:lstStyle/>
          <a:p>
            <a:r>
              <a:rPr lang="en-US" sz="3200" dirty="0" smtClean="0"/>
              <a:t>Trying out HTTP (client side) for yourself</a:t>
            </a:r>
            <a:endParaRPr lang="en-US" dirty="0" smtClean="0"/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1999" y="1590675"/>
            <a:ext cx="7724775" cy="466725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dirty="0" smtClean="0"/>
              <a:t>1. Telnet to your favorite Web server:</a:t>
            </a:r>
          </a:p>
          <a:p>
            <a:pPr lvl="2">
              <a:buFontTx/>
              <a:buNone/>
            </a:pPr>
            <a:endParaRPr lang="en-US" sz="1800" dirty="0" smtClean="0"/>
          </a:p>
        </p:txBody>
      </p:sp>
      <p:sp>
        <p:nvSpPr>
          <p:cNvPr id="62470" name="Text Box 5"/>
          <p:cNvSpPr txBox="1">
            <a:spLocks noChangeArrowheads="1"/>
          </p:cNvSpPr>
          <p:nvPr/>
        </p:nvSpPr>
        <p:spPr bwMode="auto">
          <a:xfrm>
            <a:off x="3981450" y="2155825"/>
            <a:ext cx="47275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/>
              <a:t>Opens TCP connection to port 80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/>
              <a:t>(default HTTP server port) at cis.poly.edu.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/>
              <a:t>Anything typed in sent 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/>
              <a:t>to port 80 at cis.poly.edu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62471" name="Text Box 6"/>
          <p:cNvSpPr txBox="1">
            <a:spLocks noChangeArrowheads="1"/>
          </p:cNvSpPr>
          <p:nvPr/>
        </p:nvSpPr>
        <p:spPr bwMode="auto">
          <a:xfrm>
            <a:off x="692150" y="2190750"/>
            <a:ext cx="318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 dirty="0">
                <a:solidFill>
                  <a:srgbClr val="800000"/>
                </a:solidFill>
                <a:latin typeface="Courier New" pitchFamily="49" charset="0"/>
              </a:rPr>
              <a:t>telnet cis.poly.edu 80</a:t>
            </a:r>
            <a:endParaRPr lang="en-US" sz="2800" b="1" dirty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62472" name="Rectangle 7"/>
          <p:cNvSpPr>
            <a:spLocks noChangeArrowheads="1"/>
          </p:cNvSpPr>
          <p:nvPr/>
        </p:nvSpPr>
        <p:spPr bwMode="auto">
          <a:xfrm>
            <a:off x="762000" y="3600450"/>
            <a:ext cx="76962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/>
            <a:r>
              <a:rPr lang="en-US" b="1" dirty="0">
                <a:latin typeface="+mn-lt"/>
              </a:rPr>
              <a:t>2. Type in a GET HTTP request:</a:t>
            </a:r>
          </a:p>
          <a:p>
            <a:pPr marL="1143000" lvl="2" indent="-228600">
              <a:buClrTx/>
              <a:buSzTx/>
              <a:buFontTx/>
              <a:buNone/>
            </a:pPr>
            <a:endParaRPr lang="en-US" sz="1800" dirty="0">
              <a:latin typeface="+mn-lt"/>
            </a:endParaRPr>
          </a:p>
        </p:txBody>
      </p:sp>
      <p:sp>
        <p:nvSpPr>
          <p:cNvPr id="62473" name="Text Box 8"/>
          <p:cNvSpPr txBox="1">
            <a:spLocks noChangeArrowheads="1"/>
          </p:cNvSpPr>
          <p:nvPr/>
        </p:nvSpPr>
        <p:spPr bwMode="auto">
          <a:xfrm>
            <a:off x="1382713" y="4184650"/>
            <a:ext cx="2914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 dirty="0">
                <a:solidFill>
                  <a:srgbClr val="800000"/>
                </a:solidFill>
                <a:latin typeface="Courier New" pitchFamily="49" charset="0"/>
              </a:rPr>
              <a:t>GET /~ross/ HTTP/1.1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 dirty="0">
                <a:solidFill>
                  <a:srgbClr val="800000"/>
                </a:solidFill>
                <a:latin typeface="Courier New" pitchFamily="49" charset="0"/>
              </a:rPr>
              <a:t>Host: cis.poly.edu</a:t>
            </a:r>
            <a:endParaRPr lang="en-US" sz="1800" dirty="0">
              <a:solidFill>
                <a:srgbClr val="800000"/>
              </a:solidFill>
              <a:latin typeface="Courier New" pitchFamily="49" charset="0"/>
            </a:endParaRPr>
          </a:p>
        </p:txBody>
      </p:sp>
      <p:sp>
        <p:nvSpPr>
          <p:cNvPr id="62474" name="Text Box 11"/>
          <p:cNvSpPr txBox="1">
            <a:spLocks noChangeArrowheads="1"/>
          </p:cNvSpPr>
          <p:nvPr/>
        </p:nvSpPr>
        <p:spPr bwMode="auto">
          <a:xfrm>
            <a:off x="4848225" y="4098925"/>
            <a:ext cx="330676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/>
              <a:t>By typing this in (hit carriage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/>
              <a:t>return twice), you send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/>
              <a:t>this minimal (but complete) 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/>
              <a:t>GET request to HTTP server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62475" name="Freeform 12"/>
          <p:cNvSpPr>
            <a:spLocks/>
          </p:cNvSpPr>
          <p:nvPr/>
        </p:nvSpPr>
        <p:spPr bwMode="auto">
          <a:xfrm>
            <a:off x="4029075" y="2162175"/>
            <a:ext cx="247650" cy="1181100"/>
          </a:xfrm>
          <a:custGeom>
            <a:avLst/>
            <a:gdLst>
              <a:gd name="T0" fmla="*/ 132 w 162"/>
              <a:gd name="T1" fmla="*/ 9 h 1428"/>
              <a:gd name="T2" fmla="*/ 0 w 162"/>
              <a:gd name="T3" fmla="*/ 0 h 1428"/>
              <a:gd name="T4" fmla="*/ 0 w 162"/>
              <a:gd name="T5" fmla="*/ 1428 h 1428"/>
              <a:gd name="T6" fmla="*/ 162 w 162"/>
              <a:gd name="T7" fmla="*/ 1425 h 1428"/>
              <a:gd name="T8" fmla="*/ 0 60000 65536"/>
              <a:gd name="T9" fmla="*/ 0 60000 65536"/>
              <a:gd name="T10" fmla="*/ 0 60000 65536"/>
              <a:gd name="T11" fmla="*/ 0 60000 65536"/>
              <a:gd name="T12" fmla="*/ 0 w 162"/>
              <a:gd name="T13" fmla="*/ 0 h 1428"/>
              <a:gd name="T14" fmla="*/ 162 w 162"/>
              <a:gd name="T15" fmla="*/ 1428 h 14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2" h="1428">
                <a:moveTo>
                  <a:pt x="132" y="9"/>
                </a:moveTo>
                <a:lnTo>
                  <a:pt x="0" y="0"/>
                </a:lnTo>
                <a:lnTo>
                  <a:pt x="0" y="1428"/>
                </a:lnTo>
                <a:lnTo>
                  <a:pt x="162" y="1425"/>
                </a:lnTo>
              </a:path>
            </a:pathLst>
          </a:custGeom>
          <a:noFill/>
          <a:ln w="1905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33CC"/>
              </a:solidFill>
            </a:endParaRPr>
          </a:p>
        </p:txBody>
      </p:sp>
      <p:sp>
        <p:nvSpPr>
          <p:cNvPr id="62476" name="Freeform 13"/>
          <p:cNvSpPr>
            <a:spLocks/>
          </p:cNvSpPr>
          <p:nvPr/>
        </p:nvSpPr>
        <p:spPr bwMode="auto">
          <a:xfrm>
            <a:off x="4829175" y="4067175"/>
            <a:ext cx="257175" cy="1190625"/>
          </a:xfrm>
          <a:custGeom>
            <a:avLst/>
            <a:gdLst>
              <a:gd name="T0" fmla="*/ 132 w 162"/>
              <a:gd name="T1" fmla="*/ 9 h 1428"/>
              <a:gd name="T2" fmla="*/ 0 w 162"/>
              <a:gd name="T3" fmla="*/ 0 h 1428"/>
              <a:gd name="T4" fmla="*/ 0 w 162"/>
              <a:gd name="T5" fmla="*/ 1428 h 1428"/>
              <a:gd name="T6" fmla="*/ 162 w 162"/>
              <a:gd name="T7" fmla="*/ 1425 h 1428"/>
              <a:gd name="T8" fmla="*/ 0 60000 65536"/>
              <a:gd name="T9" fmla="*/ 0 60000 65536"/>
              <a:gd name="T10" fmla="*/ 0 60000 65536"/>
              <a:gd name="T11" fmla="*/ 0 60000 65536"/>
              <a:gd name="T12" fmla="*/ 0 w 162"/>
              <a:gd name="T13" fmla="*/ 0 h 1428"/>
              <a:gd name="T14" fmla="*/ 162 w 162"/>
              <a:gd name="T15" fmla="*/ 1428 h 14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2" h="1428">
                <a:moveTo>
                  <a:pt x="132" y="9"/>
                </a:moveTo>
                <a:lnTo>
                  <a:pt x="0" y="0"/>
                </a:lnTo>
                <a:lnTo>
                  <a:pt x="0" y="1428"/>
                </a:lnTo>
                <a:lnTo>
                  <a:pt x="162" y="1425"/>
                </a:lnTo>
              </a:path>
            </a:pathLst>
          </a:custGeom>
          <a:noFill/>
          <a:ln w="1905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7" name="Rectangle 14"/>
          <p:cNvSpPr>
            <a:spLocks noChangeArrowheads="1"/>
          </p:cNvSpPr>
          <p:nvPr/>
        </p:nvSpPr>
        <p:spPr bwMode="auto">
          <a:xfrm>
            <a:off x="755576" y="5429250"/>
            <a:ext cx="799288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/>
            <a:r>
              <a:rPr lang="en-US" b="1" dirty="0">
                <a:latin typeface="+mn-lt"/>
              </a:rPr>
              <a:t>3. Look at response message sent by HTTP server!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Computer Networks   </a:t>
            </a:r>
            <a:r>
              <a:rPr lang="en-US" dirty="0" smtClean="0">
                <a:solidFill>
                  <a:srgbClr val="800000"/>
                </a:solidFill>
              </a:rPr>
              <a:t>HTTP</a:t>
            </a:r>
            <a:endParaRPr lang="en-US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08865F-D8BA-461E-B4C5-2BCB8287721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8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>
          <a:xfrm>
            <a:off x="-180528" y="115888"/>
            <a:ext cx="9505056" cy="792162"/>
          </a:xfrm>
        </p:spPr>
        <p:txBody>
          <a:bodyPr/>
          <a:lstStyle/>
          <a:p>
            <a:r>
              <a:rPr lang="en-US" dirty="0" smtClean="0"/>
              <a:t>User-Server </a:t>
            </a:r>
            <a:r>
              <a:rPr lang="en-US" dirty="0" smtClean="0"/>
              <a:t>Interaction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B0F0"/>
                </a:solidFill>
              </a:rPr>
              <a:t>Cookies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508720"/>
            <a:ext cx="4038600" cy="4152528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 dirty="0" smtClean="0"/>
              <a:t>Many major Web sites use </a:t>
            </a:r>
            <a:r>
              <a:rPr lang="en-US" sz="2400" dirty="0" smtClean="0">
                <a:solidFill>
                  <a:srgbClr val="00B0F0"/>
                </a:solidFill>
              </a:rPr>
              <a:t>cookies</a:t>
            </a:r>
            <a:r>
              <a:rPr lang="en-US" sz="2400" dirty="0" smtClean="0"/>
              <a:t>.</a:t>
            </a:r>
            <a:endParaRPr lang="en-US" sz="2400" dirty="0" smtClean="0">
              <a:solidFill>
                <a:srgbClr val="00B0F0"/>
              </a:solidFill>
            </a:endParaRP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 u="sng" dirty="0" smtClean="0">
                <a:solidFill>
                  <a:srgbClr val="FF0000"/>
                </a:solidFill>
              </a:rPr>
              <a:t>Four components: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457200" indent="-457200">
              <a:lnSpc>
                <a:spcPct val="90000"/>
              </a:lnSpc>
              <a:buSzPct val="100000"/>
              <a:buFont typeface="+mj-lt"/>
              <a:buAutoNum type="arabicParenR"/>
            </a:pPr>
            <a:r>
              <a:rPr lang="en-US" sz="2000" dirty="0" smtClean="0">
                <a:solidFill>
                  <a:srgbClr val="00B0F0"/>
                </a:solidFill>
              </a:rPr>
              <a:t>cookie</a:t>
            </a:r>
            <a:r>
              <a:rPr lang="en-US" sz="2000" dirty="0" smtClean="0"/>
              <a:t> header line of HTTP </a:t>
            </a:r>
            <a:r>
              <a:rPr lang="en-US" sz="2000" i="1" dirty="0" smtClean="0"/>
              <a:t>response</a:t>
            </a:r>
            <a:r>
              <a:rPr lang="en-US" sz="2000" dirty="0" smtClean="0"/>
              <a:t> message</a:t>
            </a:r>
          </a:p>
          <a:p>
            <a:pPr marL="457200" indent="-457200">
              <a:lnSpc>
                <a:spcPct val="90000"/>
              </a:lnSpc>
              <a:buSzPct val="100000"/>
              <a:buFont typeface="+mj-lt"/>
              <a:buAutoNum type="arabicParenR"/>
            </a:pPr>
            <a:r>
              <a:rPr lang="en-US" sz="2000" dirty="0" smtClean="0">
                <a:solidFill>
                  <a:srgbClr val="00B0F0"/>
                </a:solidFill>
              </a:rPr>
              <a:t>cookie</a:t>
            </a:r>
            <a:r>
              <a:rPr lang="en-US" sz="2000" dirty="0" smtClean="0"/>
              <a:t> header line in HTTP 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i="1" dirty="0" smtClean="0"/>
              <a:t>request</a:t>
            </a:r>
            <a:r>
              <a:rPr lang="en-US" sz="2000" dirty="0" smtClean="0"/>
              <a:t> message</a:t>
            </a:r>
          </a:p>
          <a:p>
            <a:pPr marL="457200" indent="-457200">
              <a:lnSpc>
                <a:spcPct val="90000"/>
              </a:lnSpc>
              <a:buSzPct val="100000"/>
              <a:buFont typeface="+mj-lt"/>
              <a:buAutoNum type="arabicParenR"/>
            </a:pPr>
            <a:r>
              <a:rPr lang="en-US" sz="2000" dirty="0" smtClean="0">
                <a:solidFill>
                  <a:srgbClr val="00B0F0"/>
                </a:solidFill>
              </a:rPr>
              <a:t>cookie</a:t>
            </a:r>
            <a:r>
              <a:rPr lang="en-US" sz="2000" dirty="0" smtClean="0"/>
              <a:t> file kept on user’s host, managed by user’s browser</a:t>
            </a:r>
          </a:p>
          <a:p>
            <a:pPr marL="457200" indent="-457200">
              <a:lnSpc>
                <a:spcPct val="90000"/>
              </a:lnSpc>
              <a:buSzPct val="100000"/>
              <a:buFont typeface="+mj-lt"/>
              <a:buAutoNum type="arabicParenR"/>
            </a:pPr>
            <a:r>
              <a:rPr lang="en-US" sz="2000" dirty="0" smtClean="0"/>
              <a:t>back-end database at Web site</a:t>
            </a:r>
          </a:p>
        </p:txBody>
      </p:sp>
      <p:sp>
        <p:nvSpPr>
          <p:cNvPr id="6349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45210" y="1229072"/>
            <a:ext cx="4419278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dirty="0" smtClean="0">
                <a:solidFill>
                  <a:srgbClr val="FF0000"/>
                </a:solidFill>
              </a:rPr>
              <a:t>Example:</a:t>
            </a:r>
          </a:p>
          <a:p>
            <a:r>
              <a:rPr lang="en-US" sz="2400" dirty="0" smtClean="0"/>
              <a:t>Susan always accesses Internet from PC.</a:t>
            </a:r>
          </a:p>
          <a:p>
            <a:r>
              <a:rPr lang="en-US" sz="2400" dirty="0" smtClean="0"/>
              <a:t>visits specific e-commerce site for first time. (</a:t>
            </a:r>
            <a:r>
              <a:rPr lang="en-US" sz="2400" dirty="0" smtClean="0">
                <a:solidFill>
                  <a:srgbClr val="0033CC"/>
                </a:solidFill>
              </a:rPr>
              <a:t>Amazon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when initial HTTP requests arrives at site, site creates: </a:t>
            </a:r>
          </a:p>
          <a:p>
            <a:pPr lvl="1"/>
            <a:r>
              <a:rPr lang="en-US" dirty="0" smtClean="0"/>
              <a:t>unique ID</a:t>
            </a:r>
          </a:p>
          <a:p>
            <a:pPr lvl="1"/>
            <a:r>
              <a:rPr lang="en-US" dirty="0" smtClean="0"/>
              <a:t>entry in backend database for ID.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Computer Networks   </a:t>
            </a:r>
            <a:r>
              <a:rPr lang="en-US" dirty="0" smtClean="0">
                <a:solidFill>
                  <a:srgbClr val="800000"/>
                </a:solidFill>
              </a:rPr>
              <a:t>HTTP</a:t>
            </a:r>
            <a:endParaRPr lang="en-US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08865F-D8BA-461E-B4C5-2BCB8287721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8316416" y="5799139"/>
            <a:ext cx="745489" cy="43817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600" b="1" dirty="0">
                <a:solidFill>
                  <a:srgbClr val="333333"/>
                </a:solidFill>
                <a:latin typeface="Comic Sans MS" pitchFamily="66" charset="0"/>
              </a:rPr>
              <a:t>K &amp; R</a:t>
            </a:r>
          </a:p>
        </p:txBody>
      </p:sp>
    </p:spTree>
    <p:extLst>
      <p:ext uri="{BB962C8B-B14F-4D97-AF65-F5344CB8AC3E}">
        <p14:creationId xmlns:p14="http://schemas.microsoft.com/office/powerpoint/2010/main" val="217051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>
          <a:xfrm>
            <a:off x="520700" y="-27384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Cookies:</a:t>
            </a:r>
            <a:r>
              <a:rPr lang="en-US" dirty="0" smtClean="0"/>
              <a:t> Keeping State </a:t>
            </a: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952500" y="1138238"/>
            <a:ext cx="98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u="sng"/>
              <a:t>client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5394325" y="1282700"/>
            <a:ext cx="1104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u="sng"/>
              <a:t>server</a:t>
            </a:r>
            <a:endParaRPr lang="en-US">
              <a:latin typeface="Times New Roman" pitchFamily="18" charset="0"/>
            </a:endParaRPr>
          </a:p>
        </p:txBody>
      </p:sp>
      <p:grpSp>
        <p:nvGrpSpPr>
          <p:cNvPr id="2" name="Group 90"/>
          <p:cNvGrpSpPr>
            <a:grpSpLocks/>
          </p:cNvGrpSpPr>
          <p:nvPr/>
        </p:nvGrpSpPr>
        <p:grpSpPr bwMode="auto">
          <a:xfrm>
            <a:off x="2200275" y="4227513"/>
            <a:ext cx="3305175" cy="425450"/>
            <a:chOff x="1386" y="2663"/>
            <a:chExt cx="2082" cy="268"/>
          </a:xfrm>
        </p:grpSpPr>
        <p:sp>
          <p:nvSpPr>
            <p:cNvPr id="64563" name="Line 16"/>
            <p:cNvSpPr>
              <a:spLocks noChangeShapeType="1"/>
            </p:cNvSpPr>
            <p:nvPr/>
          </p:nvSpPr>
          <p:spPr bwMode="auto">
            <a:xfrm flipH="1">
              <a:off x="1386" y="2663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1553" y="2694"/>
              <a:ext cx="1743" cy="237"/>
              <a:chOff x="3268" y="2846"/>
              <a:chExt cx="1743" cy="237"/>
            </a:xfrm>
          </p:grpSpPr>
          <p:sp>
            <p:nvSpPr>
              <p:cNvPr id="64565" name="Rectangle 18"/>
              <p:cNvSpPr>
                <a:spLocks noChangeArrowheads="1"/>
              </p:cNvSpPr>
              <p:nvPr/>
            </p:nvSpPr>
            <p:spPr bwMode="auto">
              <a:xfrm>
                <a:off x="3282" y="2856"/>
                <a:ext cx="1692" cy="19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66" name="Text Box 19"/>
              <p:cNvSpPr txBox="1">
                <a:spLocks noChangeArrowheads="1"/>
              </p:cNvSpPr>
              <p:nvPr/>
            </p:nvSpPr>
            <p:spPr bwMode="auto">
              <a:xfrm>
                <a:off x="3268" y="2846"/>
                <a:ext cx="1743" cy="23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/>
                  <a:t>usual http response msg</a:t>
                </a:r>
                <a:endParaRPr lang="en-US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4" name="Group 94"/>
          <p:cNvGrpSpPr>
            <a:grpSpLocks/>
          </p:cNvGrpSpPr>
          <p:nvPr/>
        </p:nvGrpSpPr>
        <p:grpSpPr bwMode="auto">
          <a:xfrm>
            <a:off x="2209800" y="5722938"/>
            <a:ext cx="3305175" cy="407987"/>
            <a:chOff x="1392" y="3605"/>
            <a:chExt cx="2082" cy="257"/>
          </a:xfrm>
        </p:grpSpPr>
        <p:sp>
          <p:nvSpPr>
            <p:cNvPr id="64559" name="Line 24"/>
            <p:cNvSpPr>
              <a:spLocks noChangeShapeType="1"/>
            </p:cNvSpPr>
            <p:nvPr/>
          </p:nvSpPr>
          <p:spPr bwMode="auto">
            <a:xfrm flipH="1">
              <a:off x="1392" y="3605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1552" y="3625"/>
              <a:ext cx="1743" cy="237"/>
              <a:chOff x="3268" y="2846"/>
              <a:chExt cx="1743" cy="237"/>
            </a:xfrm>
          </p:grpSpPr>
          <p:sp>
            <p:nvSpPr>
              <p:cNvPr id="64561" name="Rectangle 26"/>
              <p:cNvSpPr>
                <a:spLocks noChangeArrowheads="1"/>
              </p:cNvSpPr>
              <p:nvPr/>
            </p:nvSpPr>
            <p:spPr bwMode="auto">
              <a:xfrm>
                <a:off x="3282" y="2856"/>
                <a:ext cx="1692" cy="19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62" name="Text Box 27"/>
              <p:cNvSpPr txBox="1">
                <a:spLocks noChangeArrowheads="1"/>
              </p:cNvSpPr>
              <p:nvPr/>
            </p:nvSpPr>
            <p:spPr bwMode="auto">
              <a:xfrm>
                <a:off x="3268" y="2846"/>
                <a:ext cx="1743" cy="23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/>
                  <a:t>usual http response msg</a:t>
                </a:r>
                <a:endParaRPr lang="en-US">
                  <a:latin typeface="Times New Roman" pitchFamily="18" charset="0"/>
                </a:endParaRPr>
              </a:p>
            </p:txBody>
          </p:sp>
        </p:grpSp>
      </p:grpSp>
      <p:sp>
        <p:nvSpPr>
          <p:cNvPr id="50235" name="Text Box 59"/>
          <p:cNvSpPr txBox="1">
            <a:spLocks noChangeArrowheads="1"/>
          </p:cNvSpPr>
          <p:nvPr/>
        </p:nvSpPr>
        <p:spPr bwMode="auto">
          <a:xfrm>
            <a:off x="763588" y="2530475"/>
            <a:ext cx="1787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/>
              <a:t>cookie file</a:t>
            </a:r>
          </a:p>
        </p:txBody>
      </p:sp>
      <p:sp>
        <p:nvSpPr>
          <p:cNvPr id="50242" name="Text Box 66"/>
          <p:cNvSpPr txBox="1">
            <a:spLocks noChangeArrowheads="1"/>
          </p:cNvSpPr>
          <p:nvPr/>
        </p:nvSpPr>
        <p:spPr bwMode="auto">
          <a:xfrm>
            <a:off x="58738" y="4303713"/>
            <a:ext cx="1808162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/>
              <a:t>one week later:</a:t>
            </a:r>
          </a:p>
        </p:txBody>
      </p:sp>
      <p:grpSp>
        <p:nvGrpSpPr>
          <p:cNvPr id="6" name="Group 89"/>
          <p:cNvGrpSpPr>
            <a:grpSpLocks/>
          </p:cNvGrpSpPr>
          <p:nvPr/>
        </p:nvGrpSpPr>
        <p:grpSpPr bwMode="auto">
          <a:xfrm>
            <a:off x="2209800" y="3589338"/>
            <a:ext cx="5638800" cy="1128712"/>
            <a:chOff x="1392" y="2261"/>
            <a:chExt cx="3552" cy="711"/>
          </a:xfrm>
        </p:grpSpPr>
        <p:sp>
          <p:nvSpPr>
            <p:cNvPr id="64552" name="Line 12"/>
            <p:cNvSpPr>
              <a:spLocks noChangeShapeType="1"/>
            </p:cNvSpPr>
            <p:nvPr/>
          </p:nvSpPr>
          <p:spPr bwMode="auto">
            <a:xfrm>
              <a:off x="1392" y="2357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53" name="Text Box 15"/>
            <p:cNvSpPr txBox="1">
              <a:spLocks noChangeArrowheads="1"/>
            </p:cNvSpPr>
            <p:nvPr/>
          </p:nvSpPr>
          <p:spPr bwMode="auto">
            <a:xfrm>
              <a:off x="1548" y="2261"/>
              <a:ext cx="1689" cy="3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usual http request msg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b="1">
                  <a:latin typeface="Courier New" pitchFamily="49" charset="0"/>
                </a:rPr>
                <a:t>cookie: 1678</a:t>
              </a:r>
            </a:p>
          </p:txBody>
        </p:sp>
        <p:sp>
          <p:nvSpPr>
            <p:cNvPr id="64554" name="Text Box 28"/>
            <p:cNvSpPr txBox="1">
              <a:spLocks noChangeArrowheads="1"/>
            </p:cNvSpPr>
            <p:nvPr/>
          </p:nvSpPr>
          <p:spPr bwMode="auto">
            <a:xfrm>
              <a:off x="3497" y="2332"/>
              <a:ext cx="710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b="1" dirty="0">
                  <a:solidFill>
                    <a:srgbClr val="0033CC"/>
                  </a:solidFill>
                </a:rPr>
                <a:t>cookie-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b="1" dirty="0">
                  <a:solidFill>
                    <a:srgbClr val="0033CC"/>
                  </a:solidFill>
                </a:rPr>
                <a:t>specific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b="1" dirty="0">
                  <a:solidFill>
                    <a:srgbClr val="0033CC"/>
                  </a:solidFill>
                </a:rPr>
                <a:t>action</a:t>
              </a:r>
              <a:endParaRPr lang="en-US" b="1" dirty="0">
                <a:solidFill>
                  <a:srgbClr val="0033CC"/>
                </a:solidFill>
                <a:latin typeface="Times New Roman" pitchFamily="18" charset="0"/>
              </a:endParaRPr>
            </a:p>
          </p:txBody>
        </p:sp>
        <p:sp>
          <p:nvSpPr>
            <p:cNvPr id="64555" name="Line 42"/>
            <p:cNvSpPr>
              <a:spLocks noChangeShapeType="1"/>
            </p:cNvSpPr>
            <p:nvPr/>
          </p:nvSpPr>
          <p:spPr bwMode="auto">
            <a:xfrm flipV="1">
              <a:off x="4252" y="2367"/>
              <a:ext cx="692" cy="2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83"/>
            <p:cNvGrpSpPr>
              <a:grpSpLocks/>
            </p:cNvGrpSpPr>
            <p:nvPr/>
          </p:nvGrpSpPr>
          <p:grpSpPr bwMode="auto">
            <a:xfrm>
              <a:off x="4306" y="2363"/>
              <a:ext cx="557" cy="231"/>
              <a:chOff x="4306" y="2273"/>
              <a:chExt cx="557" cy="231"/>
            </a:xfrm>
          </p:grpSpPr>
          <p:sp>
            <p:nvSpPr>
              <p:cNvPr id="64557" name="Rectangle 72"/>
              <p:cNvSpPr>
                <a:spLocks noChangeArrowheads="1"/>
              </p:cNvSpPr>
              <p:nvPr/>
            </p:nvSpPr>
            <p:spPr bwMode="auto">
              <a:xfrm>
                <a:off x="4409" y="2365"/>
                <a:ext cx="384" cy="96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58" name="Text Box 43"/>
              <p:cNvSpPr txBox="1">
                <a:spLocks noChangeArrowheads="1"/>
              </p:cNvSpPr>
              <p:nvPr/>
            </p:nvSpPr>
            <p:spPr bwMode="auto">
              <a:xfrm>
                <a:off x="4306" y="2273"/>
                <a:ext cx="55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/>
                  <a:t>access</a:t>
                </a:r>
              </a:p>
            </p:txBody>
          </p:sp>
        </p:grpSp>
      </p:grpSp>
      <p:grpSp>
        <p:nvGrpSpPr>
          <p:cNvPr id="8" name="Group 81"/>
          <p:cNvGrpSpPr>
            <a:grpSpLocks/>
          </p:cNvGrpSpPr>
          <p:nvPr/>
        </p:nvGrpSpPr>
        <p:grpSpPr bwMode="auto">
          <a:xfrm>
            <a:off x="825500" y="1804988"/>
            <a:ext cx="1368425" cy="771525"/>
            <a:chOff x="520" y="1047"/>
            <a:chExt cx="862" cy="486"/>
          </a:xfrm>
        </p:grpSpPr>
        <p:sp>
          <p:nvSpPr>
            <p:cNvPr id="64550" name="AutoShape 67"/>
            <p:cNvSpPr>
              <a:spLocks noChangeArrowheads="1"/>
            </p:cNvSpPr>
            <p:nvPr/>
          </p:nvSpPr>
          <p:spPr bwMode="auto">
            <a:xfrm>
              <a:off x="527" y="1047"/>
              <a:ext cx="855" cy="486"/>
            </a:xfrm>
            <a:prstGeom prst="can">
              <a:avLst>
                <a:gd name="adj" fmla="val 2500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51" name="Text Box 60"/>
            <p:cNvSpPr txBox="1">
              <a:spLocks noChangeArrowheads="1"/>
            </p:cNvSpPr>
            <p:nvPr/>
          </p:nvSpPr>
          <p:spPr bwMode="auto">
            <a:xfrm>
              <a:off x="520" y="1178"/>
              <a:ext cx="7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 dirty="0" err="1">
                  <a:solidFill>
                    <a:schemeClr val="bg1"/>
                  </a:solidFill>
                  <a:latin typeface="Arial" charset="0"/>
                </a:rPr>
                <a:t>ebay</a:t>
              </a:r>
              <a:r>
                <a:rPr lang="en-US" sz="1600" b="1" dirty="0">
                  <a:solidFill>
                    <a:schemeClr val="bg1"/>
                  </a:solidFill>
                  <a:latin typeface="Arial" charset="0"/>
                </a:rPr>
                <a:t> 8734</a:t>
              </a:r>
            </a:p>
          </p:txBody>
        </p:sp>
      </p:grpSp>
      <p:sp>
        <p:nvSpPr>
          <p:cNvPr id="64525" name="AutoShape 68"/>
          <p:cNvSpPr>
            <a:spLocks noChangeArrowheads="1"/>
          </p:cNvSpPr>
          <p:nvPr/>
        </p:nvSpPr>
        <p:spPr bwMode="auto">
          <a:xfrm>
            <a:off x="7956550" y="3343275"/>
            <a:ext cx="527050" cy="825500"/>
          </a:xfrm>
          <a:prstGeom prst="can">
            <a:avLst>
              <a:gd name="adj" fmla="val 39157"/>
            </a:avLst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95"/>
          <p:cNvGrpSpPr>
            <a:grpSpLocks/>
          </p:cNvGrpSpPr>
          <p:nvPr/>
        </p:nvGrpSpPr>
        <p:grpSpPr bwMode="auto">
          <a:xfrm>
            <a:off x="2200275" y="2106613"/>
            <a:ext cx="5921375" cy="1296987"/>
            <a:chOff x="1386" y="1327"/>
            <a:chExt cx="3730" cy="817"/>
          </a:xfrm>
        </p:grpSpPr>
        <p:sp>
          <p:nvSpPr>
            <p:cNvPr id="64543" name="Line 4"/>
            <p:cNvSpPr>
              <a:spLocks noChangeShapeType="1"/>
            </p:cNvSpPr>
            <p:nvPr/>
          </p:nvSpPr>
          <p:spPr bwMode="auto">
            <a:xfrm>
              <a:off x="1386" y="1355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44" name="Text Box 8"/>
            <p:cNvSpPr txBox="1">
              <a:spLocks noChangeArrowheads="1"/>
            </p:cNvSpPr>
            <p:nvPr/>
          </p:nvSpPr>
          <p:spPr bwMode="auto">
            <a:xfrm>
              <a:off x="1554" y="1327"/>
              <a:ext cx="1689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usual http request msg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64545" name="Text Box 31"/>
            <p:cNvSpPr txBox="1">
              <a:spLocks noChangeArrowheads="1"/>
            </p:cNvSpPr>
            <p:nvPr/>
          </p:nvSpPr>
          <p:spPr bwMode="auto">
            <a:xfrm>
              <a:off x="3288" y="1344"/>
              <a:ext cx="1268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b="1" dirty="0">
                  <a:solidFill>
                    <a:srgbClr val="0033CC"/>
                  </a:solidFill>
                </a:rPr>
                <a:t>Amazon server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b="1" dirty="0">
                  <a:solidFill>
                    <a:srgbClr val="0033CC"/>
                  </a:solidFill>
                </a:rPr>
                <a:t>creates ID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b="1" dirty="0">
                  <a:solidFill>
                    <a:srgbClr val="0033CC"/>
                  </a:solidFill>
                </a:rPr>
                <a:t>1678 for user</a:t>
              </a:r>
            </a:p>
          </p:txBody>
        </p:sp>
        <p:grpSp>
          <p:nvGrpSpPr>
            <p:cNvPr id="10" name="Group 82"/>
            <p:cNvGrpSpPr>
              <a:grpSpLocks/>
            </p:cNvGrpSpPr>
            <p:nvPr/>
          </p:nvGrpSpPr>
          <p:grpSpPr bwMode="auto">
            <a:xfrm>
              <a:off x="4377" y="1730"/>
              <a:ext cx="739" cy="414"/>
              <a:chOff x="4377" y="1640"/>
              <a:chExt cx="739" cy="414"/>
            </a:xfrm>
          </p:grpSpPr>
          <p:sp>
            <p:nvSpPr>
              <p:cNvPr id="64547" name="Line 40"/>
              <p:cNvSpPr>
                <a:spLocks noChangeShapeType="1"/>
              </p:cNvSpPr>
              <p:nvPr/>
            </p:nvSpPr>
            <p:spPr bwMode="auto">
              <a:xfrm>
                <a:off x="4377" y="1640"/>
                <a:ext cx="659" cy="41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48" name="Rectangle 73"/>
              <p:cNvSpPr>
                <a:spLocks noChangeArrowheads="1"/>
              </p:cNvSpPr>
              <p:nvPr/>
            </p:nvSpPr>
            <p:spPr bwMode="auto">
              <a:xfrm>
                <a:off x="4470" y="1729"/>
                <a:ext cx="602" cy="243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49" name="Text Box 41"/>
              <p:cNvSpPr txBox="1">
                <a:spLocks noChangeArrowheads="1"/>
              </p:cNvSpPr>
              <p:nvPr/>
            </p:nvSpPr>
            <p:spPr bwMode="auto">
              <a:xfrm>
                <a:off x="4381" y="1702"/>
                <a:ext cx="735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lnSpc>
                    <a:spcPct val="75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/>
                  <a:t>create</a:t>
                </a:r>
              </a:p>
              <a:p>
                <a:pPr>
                  <a:lnSpc>
                    <a:spcPct val="75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/>
                  <a:t>    entry</a:t>
                </a:r>
              </a:p>
            </p:txBody>
          </p:sp>
        </p:grpSp>
      </p:grpSp>
      <p:grpSp>
        <p:nvGrpSpPr>
          <p:cNvPr id="11" name="Group 88"/>
          <p:cNvGrpSpPr>
            <a:grpSpLocks/>
          </p:cNvGrpSpPr>
          <p:nvPr/>
        </p:nvGrpSpPr>
        <p:grpSpPr bwMode="auto">
          <a:xfrm>
            <a:off x="684213" y="2598738"/>
            <a:ext cx="4849812" cy="1087437"/>
            <a:chOff x="431" y="1637"/>
            <a:chExt cx="3055" cy="685"/>
          </a:xfrm>
        </p:grpSpPr>
        <p:sp>
          <p:nvSpPr>
            <p:cNvPr id="64538" name="Line 9"/>
            <p:cNvSpPr>
              <a:spLocks noChangeShapeType="1"/>
            </p:cNvSpPr>
            <p:nvPr/>
          </p:nvSpPr>
          <p:spPr bwMode="auto">
            <a:xfrm flipH="1">
              <a:off x="1404" y="1637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9" name="Text Box 11"/>
            <p:cNvSpPr txBox="1">
              <a:spLocks noChangeArrowheads="1"/>
            </p:cNvSpPr>
            <p:nvPr/>
          </p:nvSpPr>
          <p:spPr bwMode="auto">
            <a:xfrm>
              <a:off x="1552" y="1650"/>
              <a:ext cx="1665" cy="3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usual http response 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b="1">
                  <a:latin typeface="Courier New" pitchFamily="49" charset="0"/>
                </a:rPr>
                <a:t>Set-cookie: 1678 </a:t>
              </a:r>
            </a:p>
          </p:txBody>
        </p:sp>
        <p:grpSp>
          <p:nvGrpSpPr>
            <p:cNvPr id="12" name="Group 76"/>
            <p:cNvGrpSpPr>
              <a:grpSpLocks/>
            </p:cNvGrpSpPr>
            <p:nvPr/>
          </p:nvGrpSpPr>
          <p:grpSpPr bwMode="auto">
            <a:xfrm>
              <a:off x="431" y="1836"/>
              <a:ext cx="1004" cy="486"/>
              <a:chOff x="656" y="1746"/>
              <a:chExt cx="1004" cy="486"/>
            </a:xfrm>
          </p:grpSpPr>
          <p:sp>
            <p:nvSpPr>
              <p:cNvPr id="64541" name="AutoShape 74"/>
              <p:cNvSpPr>
                <a:spLocks noChangeArrowheads="1"/>
              </p:cNvSpPr>
              <p:nvPr/>
            </p:nvSpPr>
            <p:spPr bwMode="auto">
              <a:xfrm>
                <a:off x="735" y="1746"/>
                <a:ext cx="829" cy="486"/>
              </a:xfrm>
              <a:prstGeom prst="can">
                <a:avLst>
                  <a:gd name="adj" fmla="val 25000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42" name="Text Box 75"/>
              <p:cNvSpPr txBox="1">
                <a:spLocks noChangeArrowheads="1"/>
              </p:cNvSpPr>
              <p:nvPr/>
            </p:nvSpPr>
            <p:spPr bwMode="auto">
              <a:xfrm>
                <a:off x="656" y="1833"/>
                <a:ext cx="1004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 b="1" dirty="0" err="1">
                    <a:solidFill>
                      <a:schemeClr val="bg1"/>
                    </a:solidFill>
                    <a:latin typeface="Arial" charset="0"/>
                  </a:rPr>
                  <a:t>ebay</a:t>
                </a:r>
                <a:r>
                  <a:rPr lang="en-US" sz="1600" b="1" dirty="0">
                    <a:solidFill>
                      <a:schemeClr val="bg1"/>
                    </a:solidFill>
                    <a:latin typeface="Arial" charset="0"/>
                  </a:rPr>
                  <a:t> 8734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 b="1" dirty="0">
                    <a:solidFill>
                      <a:schemeClr val="bg1"/>
                    </a:solidFill>
                    <a:latin typeface="Arial" charset="0"/>
                  </a:rPr>
                  <a:t>amazon 1678</a:t>
                </a:r>
              </a:p>
            </p:txBody>
          </p:sp>
        </p:grpSp>
      </p:grpSp>
      <p:grpSp>
        <p:nvGrpSpPr>
          <p:cNvPr id="13" name="Group 93"/>
          <p:cNvGrpSpPr>
            <a:grpSpLocks/>
          </p:cNvGrpSpPr>
          <p:nvPr/>
        </p:nvGrpSpPr>
        <p:grpSpPr bwMode="auto">
          <a:xfrm>
            <a:off x="2181225" y="4192588"/>
            <a:ext cx="5705475" cy="2001837"/>
            <a:chOff x="1374" y="2641"/>
            <a:chExt cx="3594" cy="1261"/>
          </a:xfrm>
        </p:grpSpPr>
        <p:sp>
          <p:nvSpPr>
            <p:cNvPr id="64533" name="Line 20"/>
            <p:cNvSpPr>
              <a:spLocks noChangeShapeType="1"/>
            </p:cNvSpPr>
            <p:nvPr/>
          </p:nvSpPr>
          <p:spPr bwMode="auto">
            <a:xfrm>
              <a:off x="1374" y="3293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4" name="Text Box 23"/>
            <p:cNvSpPr txBox="1">
              <a:spLocks noChangeArrowheads="1"/>
            </p:cNvSpPr>
            <p:nvPr/>
          </p:nvSpPr>
          <p:spPr bwMode="auto">
            <a:xfrm>
              <a:off x="1561" y="3171"/>
              <a:ext cx="1689" cy="3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usual http request msg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b="1">
                  <a:latin typeface="Courier New" pitchFamily="49" charset="0"/>
                </a:rPr>
                <a:t>cookie: 1678</a:t>
              </a:r>
            </a:p>
          </p:txBody>
        </p:sp>
        <p:sp>
          <p:nvSpPr>
            <p:cNvPr id="64535" name="Text Box 29"/>
            <p:cNvSpPr txBox="1">
              <a:spLocks noChangeArrowheads="1"/>
            </p:cNvSpPr>
            <p:nvPr/>
          </p:nvSpPr>
          <p:spPr bwMode="auto">
            <a:xfrm>
              <a:off x="3490" y="3262"/>
              <a:ext cx="786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b="1" dirty="0">
                  <a:solidFill>
                    <a:srgbClr val="0033CC"/>
                  </a:solidFill>
                </a:rPr>
                <a:t>cookie-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b="1" dirty="0" err="1">
                  <a:solidFill>
                    <a:srgbClr val="0033CC"/>
                  </a:solidFill>
                </a:rPr>
                <a:t>spectific</a:t>
              </a:r>
              <a:endParaRPr lang="en-US" sz="2000" b="1" dirty="0">
                <a:solidFill>
                  <a:srgbClr val="0033CC"/>
                </a:solidFill>
              </a:endParaRP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b="1" dirty="0">
                  <a:solidFill>
                    <a:srgbClr val="0033CC"/>
                  </a:solidFill>
                </a:rPr>
                <a:t>action</a:t>
              </a:r>
              <a:endParaRPr lang="en-US" b="1" dirty="0">
                <a:solidFill>
                  <a:srgbClr val="0033CC"/>
                </a:solidFill>
                <a:latin typeface="Times New Roman" pitchFamily="18" charset="0"/>
              </a:endParaRPr>
            </a:p>
          </p:txBody>
        </p:sp>
        <p:sp>
          <p:nvSpPr>
            <p:cNvPr id="64536" name="Line 44"/>
            <p:cNvSpPr>
              <a:spLocks noChangeShapeType="1"/>
            </p:cNvSpPr>
            <p:nvPr/>
          </p:nvSpPr>
          <p:spPr bwMode="auto">
            <a:xfrm flipV="1">
              <a:off x="4181" y="2641"/>
              <a:ext cx="787" cy="8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7" name="Text Box 71"/>
            <p:cNvSpPr txBox="1">
              <a:spLocks noChangeArrowheads="1"/>
            </p:cNvSpPr>
            <p:nvPr/>
          </p:nvSpPr>
          <p:spPr bwMode="auto">
            <a:xfrm>
              <a:off x="4287" y="2939"/>
              <a:ext cx="557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access</a:t>
              </a:r>
            </a:p>
          </p:txBody>
        </p:sp>
      </p:grpSp>
      <p:grpSp>
        <p:nvGrpSpPr>
          <p:cNvPr id="14" name="Group 77"/>
          <p:cNvGrpSpPr>
            <a:grpSpLocks/>
          </p:cNvGrpSpPr>
          <p:nvPr/>
        </p:nvGrpSpPr>
        <p:grpSpPr bwMode="auto">
          <a:xfrm>
            <a:off x="684213" y="4799013"/>
            <a:ext cx="1593850" cy="771525"/>
            <a:chOff x="647" y="1746"/>
            <a:chExt cx="1004" cy="486"/>
          </a:xfrm>
        </p:grpSpPr>
        <p:sp>
          <p:nvSpPr>
            <p:cNvPr id="64531" name="AutoShape 78"/>
            <p:cNvSpPr>
              <a:spLocks noChangeArrowheads="1"/>
            </p:cNvSpPr>
            <p:nvPr/>
          </p:nvSpPr>
          <p:spPr bwMode="auto">
            <a:xfrm>
              <a:off x="735" y="1746"/>
              <a:ext cx="829" cy="486"/>
            </a:xfrm>
            <a:prstGeom prst="can">
              <a:avLst>
                <a:gd name="adj" fmla="val 2500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2" name="Text Box 79"/>
            <p:cNvSpPr txBox="1">
              <a:spLocks noChangeArrowheads="1"/>
            </p:cNvSpPr>
            <p:nvPr/>
          </p:nvSpPr>
          <p:spPr bwMode="auto">
            <a:xfrm>
              <a:off x="647" y="1833"/>
              <a:ext cx="100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 dirty="0" err="1">
                  <a:solidFill>
                    <a:schemeClr val="bg1"/>
                  </a:solidFill>
                  <a:latin typeface="Arial" charset="0"/>
                </a:rPr>
                <a:t>ebay</a:t>
              </a:r>
              <a:r>
                <a:rPr lang="en-US" sz="1600" b="1" dirty="0">
                  <a:solidFill>
                    <a:schemeClr val="bg1"/>
                  </a:solidFill>
                  <a:latin typeface="Arial" charset="0"/>
                </a:rPr>
                <a:t> 8734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 dirty="0">
                  <a:solidFill>
                    <a:schemeClr val="bg1"/>
                  </a:solidFill>
                  <a:latin typeface="Arial" charset="0"/>
                </a:rPr>
                <a:t>amazon 1678</a:t>
              </a:r>
            </a:p>
          </p:txBody>
        </p:sp>
      </p:grpSp>
      <p:sp>
        <p:nvSpPr>
          <p:cNvPr id="64530" name="Text Box 80"/>
          <p:cNvSpPr txBox="1">
            <a:spLocks noChangeArrowheads="1"/>
          </p:cNvSpPr>
          <p:nvPr/>
        </p:nvSpPr>
        <p:spPr bwMode="auto">
          <a:xfrm>
            <a:off x="7831138" y="4248150"/>
            <a:ext cx="1150937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backend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database</a:t>
            </a: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Computer Networks   </a:t>
            </a:r>
            <a:r>
              <a:rPr lang="en-US" dirty="0" smtClean="0">
                <a:solidFill>
                  <a:srgbClr val="800000"/>
                </a:solidFill>
              </a:rPr>
              <a:t>HTTP</a:t>
            </a:r>
            <a:endParaRPr lang="en-US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08865F-D8BA-461E-B4C5-2BCB8287721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5" name="Rectangle 6"/>
          <p:cNvSpPr>
            <a:spLocks noChangeArrowheads="1"/>
          </p:cNvSpPr>
          <p:nvPr/>
        </p:nvSpPr>
        <p:spPr bwMode="auto">
          <a:xfrm>
            <a:off x="8316416" y="5799139"/>
            <a:ext cx="745489" cy="43817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600" b="1" dirty="0">
                <a:solidFill>
                  <a:srgbClr val="333333"/>
                </a:solidFill>
                <a:latin typeface="Comic Sans MS" pitchFamily="66" charset="0"/>
              </a:rPr>
              <a:t>K &amp; R</a:t>
            </a:r>
          </a:p>
        </p:txBody>
      </p:sp>
    </p:spTree>
    <p:extLst>
      <p:ext uri="{BB962C8B-B14F-4D97-AF65-F5344CB8AC3E}">
        <p14:creationId xmlns:p14="http://schemas.microsoft.com/office/powerpoint/2010/main" val="2746677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35" grpId="0"/>
      <p:bldP spid="5024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Cookies (continued)</a:t>
            </a:r>
          </a:p>
        </p:txBody>
      </p:sp>
      <p:sp>
        <p:nvSpPr>
          <p:cNvPr id="655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536" y="1340768"/>
            <a:ext cx="3810000" cy="26416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dirty="0" smtClean="0">
                <a:solidFill>
                  <a:srgbClr val="800000"/>
                </a:solidFill>
              </a:rPr>
              <a:t>What cookies can bring:</a:t>
            </a:r>
          </a:p>
          <a:p>
            <a:r>
              <a:rPr lang="en-US" sz="2400" dirty="0" smtClean="0"/>
              <a:t>authorization</a:t>
            </a:r>
          </a:p>
          <a:p>
            <a:r>
              <a:rPr lang="en-US" sz="2400" dirty="0" smtClean="0"/>
              <a:t>shopping carts</a:t>
            </a:r>
          </a:p>
          <a:p>
            <a:r>
              <a:rPr lang="en-US" sz="2400" dirty="0" smtClean="0"/>
              <a:t>recommendations</a:t>
            </a:r>
          </a:p>
          <a:p>
            <a:r>
              <a:rPr lang="en-US" sz="2400" dirty="0" smtClean="0"/>
              <a:t>user session state (Web e-mail)</a:t>
            </a:r>
          </a:p>
        </p:txBody>
      </p:sp>
      <p:sp>
        <p:nvSpPr>
          <p:cNvPr id="65542" name="Rectangle 13"/>
          <p:cNvSpPr>
            <a:spLocks noChangeArrowheads="1"/>
          </p:cNvSpPr>
          <p:nvPr/>
        </p:nvSpPr>
        <p:spPr bwMode="auto">
          <a:xfrm>
            <a:off x="4911725" y="1411288"/>
            <a:ext cx="3810000" cy="2233612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b="1" dirty="0">
                <a:solidFill>
                  <a:srgbClr val="800000"/>
                </a:solidFill>
                <a:latin typeface="+mn-lt"/>
              </a:rPr>
              <a:t>Cookies and privacy</a:t>
            </a:r>
            <a:r>
              <a:rPr lang="en-US" b="1" dirty="0" smtClean="0">
                <a:solidFill>
                  <a:srgbClr val="800000"/>
                </a:solidFill>
                <a:latin typeface="+mn-lt"/>
              </a:rPr>
              <a:t>:</a:t>
            </a:r>
            <a:endParaRPr lang="en-US" b="1" dirty="0">
              <a:solidFill>
                <a:srgbClr val="800000"/>
              </a:solidFill>
              <a:latin typeface="+mn-lt"/>
            </a:endParaRPr>
          </a:p>
          <a:p>
            <a:pPr marL="342900" indent="-342900" algn="l">
              <a:buFont typeface="ZapfDingbats" pitchFamily="82" charset="2"/>
              <a:buChar char="r"/>
            </a:pPr>
            <a:r>
              <a:rPr lang="en-US" dirty="0">
                <a:latin typeface="+mn-lt"/>
              </a:rPr>
              <a:t>cookies permit sites to learn a lot about </a:t>
            </a:r>
            <a:r>
              <a:rPr lang="en-US" dirty="0" smtClean="0">
                <a:latin typeface="+mn-lt"/>
              </a:rPr>
              <a:t>you.</a:t>
            </a:r>
            <a:endParaRPr lang="en-US" dirty="0">
              <a:latin typeface="+mn-lt"/>
            </a:endParaRPr>
          </a:p>
          <a:p>
            <a:pPr marL="342900" indent="-342900" algn="l">
              <a:buFont typeface="ZapfDingbats" pitchFamily="82" charset="2"/>
              <a:buChar char="r"/>
            </a:pPr>
            <a:r>
              <a:rPr lang="en-US" dirty="0">
                <a:latin typeface="+mn-lt"/>
              </a:rPr>
              <a:t>you may supply name and e-mail to </a:t>
            </a:r>
            <a:r>
              <a:rPr lang="en-US" dirty="0" smtClean="0">
                <a:latin typeface="+mn-lt"/>
              </a:rPr>
              <a:t>sites.</a:t>
            </a:r>
            <a:endParaRPr lang="en-US" dirty="0">
              <a:latin typeface="+mn-lt"/>
            </a:endParaRPr>
          </a:p>
        </p:txBody>
      </p:sp>
      <p:sp>
        <p:nvSpPr>
          <p:cNvPr id="65543" name="Text Box 14"/>
          <p:cNvSpPr txBox="1">
            <a:spLocks noChangeArrowheads="1"/>
          </p:cNvSpPr>
          <p:nvPr/>
        </p:nvSpPr>
        <p:spPr bwMode="auto">
          <a:xfrm>
            <a:off x="7321550" y="1177925"/>
            <a:ext cx="798513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accent2"/>
                </a:solidFill>
              </a:rPr>
              <a:t>aside</a:t>
            </a:r>
            <a:endParaRPr lang="en-US" sz="1600">
              <a:latin typeface="Times New Roman" pitchFamily="18" charset="0"/>
            </a:endParaRPr>
          </a:p>
        </p:txBody>
      </p:sp>
      <p:sp>
        <p:nvSpPr>
          <p:cNvPr id="65544" name="Rectangle 15"/>
          <p:cNvSpPr>
            <a:spLocks noChangeArrowheads="1"/>
          </p:cNvSpPr>
          <p:nvPr/>
        </p:nvSpPr>
        <p:spPr bwMode="auto">
          <a:xfrm>
            <a:off x="323528" y="4293096"/>
            <a:ext cx="6696745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/>
            <a:r>
              <a:rPr lang="en-US" b="1" dirty="0">
                <a:solidFill>
                  <a:srgbClr val="800000"/>
                </a:solidFill>
                <a:latin typeface="+mn-lt"/>
              </a:rPr>
              <a:t>How to keep “state”: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>
                <a:latin typeface="+mn-lt"/>
              </a:rPr>
              <a:t>protocol endpoints: maintain state at sender/receiver over multiple </a:t>
            </a:r>
            <a:r>
              <a:rPr lang="en-US" dirty="0" smtClean="0">
                <a:latin typeface="+mn-lt"/>
              </a:rPr>
              <a:t>transactions.</a:t>
            </a:r>
            <a:endParaRPr lang="en-US" dirty="0">
              <a:latin typeface="+mn-lt"/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b="1" dirty="0">
                <a:solidFill>
                  <a:srgbClr val="00B0F0"/>
                </a:solidFill>
                <a:latin typeface="+mn-lt"/>
              </a:rPr>
              <a:t>c</a:t>
            </a:r>
            <a:r>
              <a:rPr lang="en-US" b="1" dirty="0" smtClean="0">
                <a:solidFill>
                  <a:srgbClr val="00B0F0"/>
                </a:solidFill>
                <a:latin typeface="+mn-lt"/>
              </a:rPr>
              <a:t>ookies::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http messages carry </a:t>
            </a:r>
            <a:r>
              <a:rPr lang="en-US" dirty="0" smtClean="0">
                <a:latin typeface="+mn-lt"/>
              </a:rPr>
              <a:t>state.</a:t>
            </a:r>
            <a:endParaRPr lang="en-US" dirty="0">
              <a:latin typeface="+mn-lt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Computer Networks   </a:t>
            </a:r>
            <a:r>
              <a:rPr lang="en-US" dirty="0" smtClean="0">
                <a:solidFill>
                  <a:srgbClr val="800000"/>
                </a:solidFill>
              </a:rPr>
              <a:t>HTTP</a:t>
            </a:r>
            <a:endParaRPr lang="en-US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08865F-D8BA-461E-B4C5-2BCB8287721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8316416" y="5799139"/>
            <a:ext cx="745489" cy="43817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600" b="1" dirty="0">
                <a:solidFill>
                  <a:srgbClr val="333333"/>
                </a:solidFill>
                <a:latin typeface="Comic Sans MS" pitchFamily="66" charset="0"/>
              </a:rPr>
              <a:t>K &amp; R</a:t>
            </a:r>
          </a:p>
        </p:txBody>
      </p:sp>
    </p:spTree>
    <p:extLst>
      <p:ext uri="{BB962C8B-B14F-4D97-AF65-F5344CB8AC3E}">
        <p14:creationId xmlns:p14="http://schemas.microsoft.com/office/powerpoint/2010/main" val="232215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/>
          <a:lstStyle/>
          <a:p>
            <a:r>
              <a:rPr lang="en-US" dirty="0" smtClean="0"/>
              <a:t>Web Caches (Proxy </a:t>
            </a:r>
            <a:r>
              <a:rPr lang="en-US" dirty="0"/>
              <a:t>S</a:t>
            </a:r>
            <a:r>
              <a:rPr lang="en-US" dirty="0" smtClean="0"/>
              <a:t>erver)</a:t>
            </a:r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844824"/>
            <a:ext cx="3665538" cy="4536504"/>
          </a:xfrm>
        </p:spPr>
        <p:txBody>
          <a:bodyPr/>
          <a:lstStyle/>
          <a:p>
            <a:r>
              <a:rPr lang="en-US" sz="2400" dirty="0"/>
              <a:t>U</a:t>
            </a:r>
            <a:r>
              <a:rPr lang="en-US" sz="2400" dirty="0" smtClean="0"/>
              <a:t>ser sets browser: Web accesses via  cache.</a:t>
            </a:r>
          </a:p>
          <a:p>
            <a:r>
              <a:rPr lang="en-US" sz="2400" dirty="0"/>
              <a:t>B</a:t>
            </a:r>
            <a:r>
              <a:rPr lang="en-US" sz="2400" dirty="0" smtClean="0"/>
              <a:t>rowser sends all HTTP requests to cache.</a:t>
            </a:r>
          </a:p>
          <a:p>
            <a:pPr lvl="1"/>
            <a:r>
              <a:rPr lang="en-US" sz="2000" dirty="0" smtClean="0"/>
              <a:t>object in cache: cache returns object. </a:t>
            </a:r>
          </a:p>
          <a:p>
            <a:pPr lvl="1"/>
            <a:r>
              <a:rPr lang="en-US" sz="2000" dirty="0" smtClean="0"/>
              <a:t>else cache requests object from origin server, then returns object to client.</a:t>
            </a:r>
          </a:p>
        </p:txBody>
      </p:sp>
      <p:sp>
        <p:nvSpPr>
          <p:cNvPr id="7176" name="Rectangle 4"/>
          <p:cNvSpPr>
            <a:spLocks noChangeArrowheads="1"/>
          </p:cNvSpPr>
          <p:nvPr/>
        </p:nvSpPr>
        <p:spPr bwMode="auto">
          <a:xfrm>
            <a:off x="323528" y="1196752"/>
            <a:ext cx="864096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/>
            <a:r>
              <a:rPr lang="en-US" b="1" dirty="0">
                <a:solidFill>
                  <a:srgbClr val="800000"/>
                </a:solidFill>
                <a:latin typeface="+mn-lt"/>
              </a:rPr>
              <a:t>Goal: </a:t>
            </a:r>
            <a:r>
              <a:rPr lang="en-US" dirty="0">
                <a:latin typeface="+mn-lt"/>
              </a:rPr>
              <a:t>satisfy client request without involving origin </a:t>
            </a:r>
            <a:r>
              <a:rPr lang="en-US" dirty="0" smtClean="0">
                <a:latin typeface="+mn-lt"/>
              </a:rPr>
              <a:t>server.</a:t>
            </a:r>
            <a:endParaRPr lang="en-US" dirty="0">
              <a:latin typeface="+mn-lt"/>
            </a:endParaRPr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/>
        </p:nvGraphicFramePr>
        <p:xfrm>
          <a:off x="4203700" y="2955925"/>
          <a:ext cx="515938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Clip" r:id="rId3" imgW="1305000" imgH="1085760" progId="">
                  <p:embed/>
                </p:oleObj>
              </mc:Choice>
              <mc:Fallback>
                <p:oleObj name="Clip" r:id="rId3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3700" y="2955925"/>
                        <a:ext cx="515938" cy="414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7" name="Text Box 6"/>
          <p:cNvSpPr txBox="1">
            <a:spLocks noChangeArrowheads="1"/>
          </p:cNvSpPr>
          <p:nvPr/>
        </p:nvSpPr>
        <p:spPr bwMode="auto">
          <a:xfrm>
            <a:off x="4143375" y="3368675"/>
            <a:ext cx="714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client</a:t>
            </a:r>
            <a:endParaRPr lang="en-US">
              <a:latin typeface="Times New Roman" pitchFamily="18" charset="0"/>
            </a:endParaRPr>
          </a:p>
        </p:txBody>
      </p:sp>
      <p:graphicFrame>
        <p:nvGraphicFramePr>
          <p:cNvPr id="7171" name="Object 7"/>
          <p:cNvGraphicFramePr>
            <a:graphicFrameLocks noChangeAspect="1"/>
          </p:cNvGraphicFramePr>
          <p:nvPr/>
        </p:nvGraphicFramePr>
        <p:xfrm>
          <a:off x="4268788" y="4826000"/>
          <a:ext cx="515937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Clip" r:id="rId5" imgW="1305000" imgH="1085760" progId="">
                  <p:embed/>
                </p:oleObj>
              </mc:Choice>
              <mc:Fallback>
                <p:oleObj name="Clip" r:id="rId5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8788" y="4826000"/>
                        <a:ext cx="515937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8" name="Text Box 8"/>
          <p:cNvSpPr txBox="1">
            <a:spLocks noChangeArrowheads="1"/>
          </p:cNvSpPr>
          <p:nvPr/>
        </p:nvSpPr>
        <p:spPr bwMode="auto">
          <a:xfrm>
            <a:off x="6024563" y="2774950"/>
            <a:ext cx="955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/>
              <a:t>Proxy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/>
              <a:t>server</a:t>
            </a:r>
            <a:endParaRPr lang="en-US">
              <a:latin typeface="Times New Roman" pitchFamily="18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249988" y="3556000"/>
            <a:ext cx="346075" cy="742950"/>
            <a:chOff x="4180" y="783"/>
            <a:chExt cx="150" cy="307"/>
          </a:xfrm>
        </p:grpSpPr>
        <p:sp>
          <p:nvSpPr>
            <p:cNvPr id="7220" name="AutoShape 10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1" name="Rectangle 11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2" name="Rectangle 12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3" name="AutoShape 13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4" name="Line 14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5" name="Line 15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6" name="Rectangle 16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7" name="Rectangle 17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80" name="Text Box 21"/>
          <p:cNvSpPr txBox="1">
            <a:spLocks noChangeArrowheads="1"/>
          </p:cNvSpPr>
          <p:nvPr/>
        </p:nvSpPr>
        <p:spPr bwMode="auto">
          <a:xfrm>
            <a:off x="4298950" y="5284788"/>
            <a:ext cx="714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client</a:t>
            </a:r>
            <a:endParaRPr lang="en-US">
              <a:latin typeface="Times New Roman" pitchFamily="18" charset="0"/>
            </a:endParaRPr>
          </a:p>
        </p:txBody>
      </p: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4538663" y="4095750"/>
            <a:ext cx="1622425" cy="760413"/>
            <a:chOff x="2859" y="2580"/>
            <a:chExt cx="1022" cy="479"/>
          </a:xfrm>
        </p:grpSpPr>
        <p:sp>
          <p:nvSpPr>
            <p:cNvPr id="7218" name="Line 19"/>
            <p:cNvSpPr>
              <a:spLocks noChangeShapeType="1"/>
            </p:cNvSpPr>
            <p:nvPr/>
          </p:nvSpPr>
          <p:spPr bwMode="auto">
            <a:xfrm flipV="1">
              <a:off x="2998" y="2580"/>
              <a:ext cx="883" cy="479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9" name="Text Box 23"/>
            <p:cNvSpPr txBox="1">
              <a:spLocks noChangeArrowheads="1"/>
            </p:cNvSpPr>
            <p:nvPr/>
          </p:nvSpPr>
          <p:spPr bwMode="auto">
            <a:xfrm rot="19907361">
              <a:off x="2859" y="2679"/>
              <a:ext cx="98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 dirty="0">
                  <a:solidFill>
                    <a:srgbClr val="800000"/>
                  </a:solidFill>
                </a:rPr>
                <a:t>HTTP request</a:t>
              </a:r>
              <a:endParaRPr lang="en-US" b="1" dirty="0">
                <a:solidFill>
                  <a:srgbClr val="8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4" name="Group 54"/>
          <p:cNvGrpSpPr>
            <a:grpSpLocks/>
          </p:cNvGrpSpPr>
          <p:nvPr/>
        </p:nvGrpSpPr>
        <p:grpSpPr bwMode="auto">
          <a:xfrm>
            <a:off x="4745038" y="4183063"/>
            <a:ext cx="1677987" cy="785812"/>
            <a:chOff x="2989" y="2635"/>
            <a:chExt cx="1057" cy="495"/>
          </a:xfrm>
        </p:grpSpPr>
        <p:sp>
          <p:nvSpPr>
            <p:cNvPr id="7216" name="Line 20"/>
            <p:cNvSpPr>
              <a:spLocks noChangeShapeType="1"/>
            </p:cNvSpPr>
            <p:nvPr/>
          </p:nvSpPr>
          <p:spPr bwMode="auto">
            <a:xfrm flipH="1">
              <a:off x="3030" y="2635"/>
              <a:ext cx="884" cy="495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7" name="Text Box 25"/>
            <p:cNvSpPr txBox="1">
              <a:spLocks noChangeArrowheads="1"/>
            </p:cNvSpPr>
            <p:nvPr/>
          </p:nvSpPr>
          <p:spPr bwMode="auto">
            <a:xfrm rot="19862217">
              <a:off x="2989" y="2856"/>
              <a:ext cx="105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 dirty="0">
                  <a:solidFill>
                    <a:srgbClr val="800000"/>
                  </a:solidFill>
                </a:rPr>
                <a:t>HTTP response</a:t>
              </a:r>
              <a:endParaRPr lang="en-US" b="1" dirty="0">
                <a:solidFill>
                  <a:srgbClr val="8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8089900" y="2792413"/>
            <a:ext cx="346075" cy="742950"/>
            <a:chOff x="4180" y="783"/>
            <a:chExt cx="150" cy="307"/>
          </a:xfrm>
        </p:grpSpPr>
        <p:sp>
          <p:nvSpPr>
            <p:cNvPr id="7208" name="AutoShape 2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9" name="Rectangle 2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0" name="Rectangle 2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1" name="AutoShape 3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2" name="Line 3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3" name="Line 3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4" name="Rectangle 3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5" name="Rectangle 3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8174038" y="4670425"/>
            <a:ext cx="346075" cy="742950"/>
            <a:chOff x="4180" y="783"/>
            <a:chExt cx="150" cy="307"/>
          </a:xfrm>
        </p:grpSpPr>
        <p:sp>
          <p:nvSpPr>
            <p:cNvPr id="7200" name="AutoShape 36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1" name="Rectangle 37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2" name="Rectangle 38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3" name="AutoShape 39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4" name="Line 40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5" name="Line 41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6" name="Rectangle 42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7" name="Rectangle 43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49"/>
          <p:cNvGrpSpPr>
            <a:grpSpLocks/>
          </p:cNvGrpSpPr>
          <p:nvPr/>
        </p:nvGrpSpPr>
        <p:grpSpPr bwMode="auto">
          <a:xfrm>
            <a:off x="4765675" y="3141663"/>
            <a:ext cx="3273425" cy="730250"/>
            <a:chOff x="3002" y="1979"/>
            <a:chExt cx="2062" cy="460"/>
          </a:xfrm>
        </p:grpSpPr>
        <p:sp>
          <p:nvSpPr>
            <p:cNvPr id="7197" name="Freeform 18"/>
            <p:cNvSpPr>
              <a:spLocks/>
            </p:cNvSpPr>
            <p:nvPr/>
          </p:nvSpPr>
          <p:spPr bwMode="auto">
            <a:xfrm>
              <a:off x="3002" y="1979"/>
              <a:ext cx="2048" cy="460"/>
            </a:xfrm>
            <a:custGeom>
              <a:avLst/>
              <a:gdLst>
                <a:gd name="T0" fmla="*/ 0 w 2048"/>
                <a:gd name="T1" fmla="*/ 2 h 460"/>
                <a:gd name="T2" fmla="*/ 1011 w 2048"/>
                <a:gd name="T3" fmla="*/ 460 h 460"/>
                <a:gd name="T4" fmla="*/ 2048 w 2048"/>
                <a:gd name="T5" fmla="*/ 0 h 460"/>
                <a:gd name="T6" fmla="*/ 0 60000 65536"/>
                <a:gd name="T7" fmla="*/ 0 60000 65536"/>
                <a:gd name="T8" fmla="*/ 0 60000 65536"/>
                <a:gd name="T9" fmla="*/ 0 w 2048"/>
                <a:gd name="T10" fmla="*/ 0 h 460"/>
                <a:gd name="T11" fmla="*/ 2048 w 2048"/>
                <a:gd name="T12" fmla="*/ 460 h 4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48" h="460">
                  <a:moveTo>
                    <a:pt x="0" y="2"/>
                  </a:moveTo>
                  <a:lnTo>
                    <a:pt x="1011" y="460"/>
                  </a:lnTo>
                  <a:lnTo>
                    <a:pt x="2048" y="0"/>
                  </a:lnTo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solidFill>
                  <a:srgbClr val="800000"/>
                </a:solidFill>
              </a:endParaRPr>
            </a:p>
          </p:txBody>
        </p:sp>
        <p:sp>
          <p:nvSpPr>
            <p:cNvPr id="7198" name="Text Box 22"/>
            <p:cNvSpPr txBox="1">
              <a:spLocks noChangeArrowheads="1"/>
            </p:cNvSpPr>
            <p:nvPr/>
          </p:nvSpPr>
          <p:spPr bwMode="auto">
            <a:xfrm rot="1422049">
              <a:off x="3046" y="1984"/>
              <a:ext cx="98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 dirty="0">
                  <a:solidFill>
                    <a:srgbClr val="800000"/>
                  </a:solidFill>
                </a:rPr>
                <a:t>HTTP request</a:t>
              </a:r>
              <a:endParaRPr lang="en-US" b="1" dirty="0">
                <a:solidFill>
                  <a:srgbClr val="800000"/>
                </a:solidFill>
                <a:latin typeface="Times New Roman" pitchFamily="18" charset="0"/>
              </a:endParaRPr>
            </a:p>
          </p:txBody>
        </p:sp>
        <p:sp>
          <p:nvSpPr>
            <p:cNvPr id="7199" name="Text Box 45"/>
            <p:cNvSpPr txBox="1">
              <a:spLocks noChangeArrowheads="1"/>
            </p:cNvSpPr>
            <p:nvPr/>
          </p:nvSpPr>
          <p:spPr bwMode="auto">
            <a:xfrm rot="20180032">
              <a:off x="4077" y="2015"/>
              <a:ext cx="98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 dirty="0">
                  <a:solidFill>
                    <a:srgbClr val="800000"/>
                  </a:solidFill>
                </a:rPr>
                <a:t>HTTP request</a:t>
              </a:r>
              <a:endParaRPr lang="en-US" b="1" dirty="0">
                <a:solidFill>
                  <a:srgbClr val="8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7186" name="Text Box 47"/>
          <p:cNvSpPr txBox="1">
            <a:spLocks noChangeArrowheads="1"/>
          </p:cNvSpPr>
          <p:nvPr/>
        </p:nvSpPr>
        <p:spPr bwMode="auto">
          <a:xfrm>
            <a:off x="7885113" y="5465763"/>
            <a:ext cx="8001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origin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server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187" name="Text Box 48"/>
          <p:cNvSpPr txBox="1">
            <a:spLocks noChangeArrowheads="1"/>
          </p:cNvSpPr>
          <p:nvPr/>
        </p:nvSpPr>
        <p:spPr bwMode="auto">
          <a:xfrm>
            <a:off x="7816850" y="1993900"/>
            <a:ext cx="8001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origin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server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188" name="Rectangle 55"/>
          <p:cNvSpPr>
            <a:spLocks noChangeArrowheads="1"/>
          </p:cNvSpPr>
          <p:nvPr/>
        </p:nvSpPr>
        <p:spPr bwMode="auto">
          <a:xfrm>
            <a:off x="6946900" y="4349750"/>
            <a:ext cx="406400" cy="393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7189" name="Picture 5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297863" y="2632075"/>
            <a:ext cx="527050" cy="433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grpSp>
        <p:nvGrpSpPr>
          <p:cNvPr id="8" name="Group 60"/>
          <p:cNvGrpSpPr>
            <a:grpSpLocks/>
          </p:cNvGrpSpPr>
          <p:nvPr/>
        </p:nvGrpSpPr>
        <p:grpSpPr bwMode="auto">
          <a:xfrm>
            <a:off x="3992563" y="2678113"/>
            <a:ext cx="4214812" cy="1814512"/>
            <a:chOff x="2515" y="1687"/>
            <a:chExt cx="2655" cy="1143"/>
          </a:xfrm>
        </p:grpSpPr>
        <p:sp>
          <p:nvSpPr>
            <p:cNvPr id="7192" name="Freeform 44"/>
            <p:cNvSpPr>
              <a:spLocks/>
            </p:cNvSpPr>
            <p:nvPr/>
          </p:nvSpPr>
          <p:spPr bwMode="auto">
            <a:xfrm>
              <a:off x="2985" y="2026"/>
              <a:ext cx="2119" cy="476"/>
            </a:xfrm>
            <a:custGeom>
              <a:avLst/>
              <a:gdLst>
                <a:gd name="T0" fmla="*/ 2119 w 2119"/>
                <a:gd name="T1" fmla="*/ 0 h 476"/>
                <a:gd name="T2" fmla="*/ 1020 w 2119"/>
                <a:gd name="T3" fmla="*/ 476 h 476"/>
                <a:gd name="T4" fmla="*/ 0 w 2119"/>
                <a:gd name="T5" fmla="*/ 8 h 476"/>
                <a:gd name="T6" fmla="*/ 0 60000 65536"/>
                <a:gd name="T7" fmla="*/ 0 60000 65536"/>
                <a:gd name="T8" fmla="*/ 0 60000 65536"/>
                <a:gd name="T9" fmla="*/ 0 w 2119"/>
                <a:gd name="T10" fmla="*/ 0 h 476"/>
                <a:gd name="T11" fmla="*/ 2119 w 2119"/>
                <a:gd name="T12" fmla="*/ 476 h 4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9" h="476">
                  <a:moveTo>
                    <a:pt x="2119" y="0"/>
                  </a:moveTo>
                  <a:lnTo>
                    <a:pt x="1020" y="476"/>
                  </a:lnTo>
                  <a:lnTo>
                    <a:pt x="0" y="8"/>
                  </a:lnTo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3" name="Text Box 24"/>
            <p:cNvSpPr txBox="1">
              <a:spLocks noChangeArrowheads="1"/>
            </p:cNvSpPr>
            <p:nvPr/>
          </p:nvSpPr>
          <p:spPr bwMode="auto">
            <a:xfrm rot="1411598">
              <a:off x="2883" y="2226"/>
              <a:ext cx="105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 dirty="0">
                  <a:solidFill>
                    <a:srgbClr val="800000"/>
                  </a:solidFill>
                </a:rPr>
                <a:t>HTTP response</a:t>
              </a:r>
              <a:endParaRPr lang="en-US" b="1" dirty="0">
                <a:solidFill>
                  <a:srgbClr val="800000"/>
                </a:solidFill>
                <a:latin typeface="Times New Roman" pitchFamily="18" charset="0"/>
              </a:endParaRPr>
            </a:p>
          </p:txBody>
        </p:sp>
        <p:sp>
          <p:nvSpPr>
            <p:cNvPr id="7194" name="Text Box 46"/>
            <p:cNvSpPr txBox="1">
              <a:spLocks noChangeArrowheads="1"/>
            </p:cNvSpPr>
            <p:nvPr/>
          </p:nvSpPr>
          <p:spPr bwMode="auto">
            <a:xfrm rot="20184211">
              <a:off x="4113" y="2227"/>
              <a:ext cx="105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 dirty="0">
                  <a:solidFill>
                    <a:srgbClr val="800000"/>
                  </a:solidFill>
                </a:rPr>
                <a:t>HTTP response</a:t>
              </a:r>
              <a:endParaRPr lang="en-US" b="1" dirty="0">
                <a:solidFill>
                  <a:srgbClr val="800000"/>
                </a:solidFill>
                <a:latin typeface="Times New Roman" pitchFamily="18" charset="0"/>
              </a:endParaRPr>
            </a:p>
          </p:txBody>
        </p:sp>
        <p:pic>
          <p:nvPicPr>
            <p:cNvPr id="7195" name="Picture 5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979" y="2557"/>
              <a:ext cx="332" cy="2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7196" name="Picture 59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515" y="1687"/>
              <a:ext cx="332" cy="2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</p:grpSp>
      <p:pic>
        <p:nvPicPr>
          <p:cNvPr id="171069" name="Picture 6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40188" y="4613275"/>
            <a:ext cx="527050" cy="433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Computer Networks   </a:t>
            </a:r>
            <a:r>
              <a:rPr lang="en-US" dirty="0" smtClean="0">
                <a:solidFill>
                  <a:srgbClr val="800000"/>
                </a:solidFill>
              </a:rPr>
              <a:t>HTTP</a:t>
            </a:r>
            <a:endParaRPr lang="en-US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08865F-D8BA-461E-B4C5-2BCB8287721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98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71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About Web Caching</a:t>
            </a:r>
          </a:p>
        </p:txBody>
      </p:sp>
      <p:sp>
        <p:nvSpPr>
          <p:cNvPr id="6656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087488"/>
            <a:ext cx="4038600" cy="3069704"/>
          </a:xfrm>
        </p:spPr>
        <p:txBody>
          <a:bodyPr/>
          <a:lstStyle/>
          <a:p>
            <a:r>
              <a:rPr lang="en-US" sz="2400" dirty="0" smtClean="0"/>
              <a:t>Cache acts as both client and server.</a:t>
            </a:r>
          </a:p>
          <a:p>
            <a:r>
              <a:rPr lang="en-US" sz="2400" dirty="0" smtClean="0"/>
              <a:t>Typically cache is installed by ISP (university, company, residential ISP)</a:t>
            </a:r>
          </a:p>
        </p:txBody>
      </p:sp>
      <p:sp>
        <p:nvSpPr>
          <p:cNvPr id="6656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dirty="0" smtClean="0">
                <a:solidFill>
                  <a:srgbClr val="800000"/>
                </a:solidFill>
              </a:rPr>
              <a:t>Why Web caching?</a:t>
            </a:r>
          </a:p>
          <a:p>
            <a:r>
              <a:rPr lang="en-US" sz="2400" dirty="0" smtClean="0"/>
              <a:t>Reduces response time for client request.</a:t>
            </a:r>
          </a:p>
          <a:p>
            <a:r>
              <a:rPr lang="en-US" sz="2400" dirty="0" smtClean="0"/>
              <a:t>Reduces traffic on an institution’s access link.</a:t>
            </a:r>
          </a:p>
          <a:p>
            <a:r>
              <a:rPr lang="en-US" sz="2400" dirty="0" smtClean="0"/>
              <a:t>Enables “poor” content providers to effectively deliver content on Internet </a:t>
            </a:r>
            <a:r>
              <a:rPr lang="en-US" sz="2400" dirty="0"/>
              <a:t>dense with </a:t>
            </a:r>
            <a:r>
              <a:rPr lang="en-US" sz="2400" dirty="0" smtClean="0"/>
              <a:t>caches </a:t>
            </a:r>
            <a:r>
              <a:rPr lang="en-US" sz="2400" dirty="0"/>
              <a:t>(</a:t>
            </a:r>
            <a:r>
              <a:rPr lang="en-US" sz="2400" dirty="0" smtClean="0"/>
              <a:t>but so does P2P file sharing).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Computer Networks   </a:t>
            </a:r>
            <a:r>
              <a:rPr lang="en-US" dirty="0" smtClean="0">
                <a:solidFill>
                  <a:srgbClr val="800000"/>
                </a:solidFill>
              </a:rPr>
              <a:t>HTTP</a:t>
            </a:r>
            <a:endParaRPr lang="en-US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08865F-D8BA-461E-B4C5-2BCB8287721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91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0" name="Line 2"/>
          <p:cNvSpPr>
            <a:spLocks noChangeShapeType="1"/>
          </p:cNvSpPr>
          <p:nvPr/>
        </p:nvSpPr>
        <p:spPr bwMode="auto">
          <a:xfrm>
            <a:off x="5067300" y="2076450"/>
            <a:ext cx="285750" cy="1143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-27384"/>
            <a:ext cx="7772400" cy="1143000"/>
          </a:xfrm>
        </p:spPr>
        <p:txBody>
          <a:bodyPr/>
          <a:lstStyle/>
          <a:p>
            <a:r>
              <a:rPr lang="en-US" dirty="0" smtClean="0"/>
              <a:t>Caching Example </a:t>
            </a:r>
          </a:p>
        </p:txBody>
      </p:sp>
      <p:sp>
        <p:nvSpPr>
          <p:cNvPr id="820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20700" y="980728"/>
            <a:ext cx="4164013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dirty="0" smtClean="0">
                <a:solidFill>
                  <a:srgbClr val="800000"/>
                </a:solidFill>
              </a:rPr>
              <a:t>Assumptions</a:t>
            </a:r>
          </a:p>
          <a:p>
            <a:r>
              <a:rPr lang="en-US" sz="2000" dirty="0" smtClean="0"/>
              <a:t>average object size = 1,000,000 bits</a:t>
            </a:r>
          </a:p>
          <a:p>
            <a:r>
              <a:rPr lang="en-US" sz="2000" dirty="0" smtClean="0"/>
              <a:t>avg. request rate from institution’s browsers to origin servers = 15 requests/sec</a:t>
            </a:r>
          </a:p>
          <a:p>
            <a:r>
              <a:rPr lang="en-US" sz="2000" dirty="0" smtClean="0"/>
              <a:t>delay from institutional router to any origin server and back to router = 2 sec</a:t>
            </a:r>
          </a:p>
          <a:p>
            <a:pPr>
              <a:buFont typeface="ZapfDingbats" pitchFamily="82" charset="2"/>
              <a:buNone/>
            </a:pPr>
            <a:r>
              <a:rPr lang="en-US" sz="2400" dirty="0" smtClean="0">
                <a:solidFill>
                  <a:srgbClr val="800000"/>
                </a:solidFill>
              </a:rPr>
              <a:t>Consequences</a:t>
            </a:r>
          </a:p>
          <a:p>
            <a:r>
              <a:rPr lang="en-US" sz="1800" dirty="0" smtClean="0"/>
              <a:t>utilization on LAN = 15%</a:t>
            </a:r>
          </a:p>
          <a:p>
            <a:r>
              <a:rPr lang="en-US" sz="1800" dirty="0" smtClean="0"/>
              <a:t>utilization on access link = 100%</a:t>
            </a:r>
          </a:p>
          <a:p>
            <a:r>
              <a:rPr lang="en-US" sz="1800" dirty="0" smtClean="0"/>
              <a:t>total delay = Internet delay + access delay + LAN delay</a:t>
            </a:r>
          </a:p>
          <a:p>
            <a:pPr>
              <a:buFont typeface="ZapfDingbats" pitchFamily="82" charset="2"/>
              <a:buNone/>
            </a:pPr>
            <a:r>
              <a:rPr lang="en-US" sz="1800" dirty="0" smtClean="0"/>
              <a:t>  =  2 sec + minutes (congested)  + milliseconds</a:t>
            </a:r>
          </a:p>
          <a:p>
            <a:endParaRPr lang="en-US" sz="2000" dirty="0" smtClean="0"/>
          </a:p>
          <a:p>
            <a:endParaRPr lang="en-US" sz="2000" dirty="0" smtClean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878388" y="1698625"/>
            <a:ext cx="184150" cy="542925"/>
            <a:chOff x="4180" y="783"/>
            <a:chExt cx="150" cy="307"/>
          </a:xfrm>
        </p:grpSpPr>
        <p:sp>
          <p:nvSpPr>
            <p:cNvPr id="8287" name="AutoShape 6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88" name="Rectangle 7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89" name="Rectangle 8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0" name="AutoShape 9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1" name="Line 10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2" name="Line 11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3" name="Rectangle 12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4" name="Rectangle 13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5802313" y="1155700"/>
            <a:ext cx="184150" cy="542925"/>
            <a:chOff x="4180" y="783"/>
            <a:chExt cx="150" cy="307"/>
          </a:xfrm>
        </p:grpSpPr>
        <p:sp>
          <p:nvSpPr>
            <p:cNvPr id="8279" name="AutoShape 15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80" name="Rectangle 16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81" name="Rectangle 17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82" name="AutoShape 18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83" name="Line 19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84" name="Line 20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85" name="Rectangle 21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86" name="Rectangle 22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6478588" y="1184275"/>
            <a:ext cx="184150" cy="542925"/>
            <a:chOff x="4180" y="783"/>
            <a:chExt cx="150" cy="307"/>
          </a:xfrm>
        </p:grpSpPr>
        <p:sp>
          <p:nvSpPr>
            <p:cNvPr id="8271" name="AutoShape 24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72" name="Rectangle 25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73" name="Rectangle 26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74" name="AutoShape 27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75" name="Line 28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76" name="Line 29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77" name="Rectangle 30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78" name="Rectangle 31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7059613" y="1365250"/>
            <a:ext cx="184150" cy="542925"/>
            <a:chOff x="4180" y="783"/>
            <a:chExt cx="150" cy="307"/>
          </a:xfrm>
        </p:grpSpPr>
        <p:sp>
          <p:nvSpPr>
            <p:cNvPr id="8263" name="AutoShape 33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4" name="Rectangle 34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5" name="Rectangle 35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6" name="AutoShape 36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7" name="Line 37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8" name="Line 38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9" name="Rectangle 39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70" name="Rectangle 40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7373938" y="2155825"/>
            <a:ext cx="184150" cy="542925"/>
            <a:chOff x="4180" y="783"/>
            <a:chExt cx="150" cy="307"/>
          </a:xfrm>
        </p:grpSpPr>
        <p:sp>
          <p:nvSpPr>
            <p:cNvPr id="8255" name="AutoShape 4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6" name="Rectangle 4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7" name="Rectangle 4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8" name="AutoShape 4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9" name="Line 4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0" name="Line 4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1" name="Rectangle 4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2" name="Rectangle 4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08" name="Text Box 50"/>
          <p:cNvSpPr txBox="1">
            <a:spLocks noChangeArrowheads="1"/>
          </p:cNvSpPr>
          <p:nvPr/>
        </p:nvSpPr>
        <p:spPr bwMode="auto">
          <a:xfrm>
            <a:off x="7594717" y="1431181"/>
            <a:ext cx="10919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800000"/>
                </a:solidFill>
              </a:rPr>
              <a:t>origin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800000"/>
                </a:solidFill>
              </a:rPr>
              <a:t>servers</a:t>
            </a:r>
            <a:endParaRPr lang="en-US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8209" name="Line 51"/>
          <p:cNvSpPr>
            <a:spLocks noChangeShapeType="1"/>
          </p:cNvSpPr>
          <p:nvPr/>
        </p:nvSpPr>
        <p:spPr bwMode="auto">
          <a:xfrm>
            <a:off x="5876925" y="1695450"/>
            <a:ext cx="66675" cy="276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52"/>
          <p:cNvSpPr>
            <a:spLocks noChangeShapeType="1"/>
          </p:cNvSpPr>
          <p:nvPr/>
        </p:nvSpPr>
        <p:spPr bwMode="auto">
          <a:xfrm flipH="1">
            <a:off x="6505575" y="1733550"/>
            <a:ext cx="9525" cy="238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53"/>
          <p:cNvSpPr>
            <a:spLocks noChangeShapeType="1"/>
          </p:cNvSpPr>
          <p:nvPr/>
        </p:nvSpPr>
        <p:spPr bwMode="auto">
          <a:xfrm flipH="1">
            <a:off x="6962775" y="1895475"/>
            <a:ext cx="133350" cy="209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Line 54"/>
          <p:cNvSpPr>
            <a:spLocks noChangeShapeType="1"/>
          </p:cNvSpPr>
          <p:nvPr/>
        </p:nvSpPr>
        <p:spPr bwMode="auto">
          <a:xfrm flipH="1" flipV="1">
            <a:off x="7124700" y="2657475"/>
            <a:ext cx="2476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Freeform 55"/>
          <p:cNvSpPr>
            <a:spLocks/>
          </p:cNvSpPr>
          <p:nvPr/>
        </p:nvSpPr>
        <p:spPr bwMode="auto">
          <a:xfrm>
            <a:off x="5162550" y="1689100"/>
            <a:ext cx="2174875" cy="1581150"/>
          </a:xfrm>
          <a:custGeom>
            <a:avLst/>
            <a:gdLst>
              <a:gd name="T0" fmla="*/ 27 w 2135"/>
              <a:gd name="T1" fmla="*/ 652 h 1662"/>
              <a:gd name="T2" fmla="*/ 105 w 2135"/>
              <a:gd name="T3" fmla="*/ 76 h 1662"/>
              <a:gd name="T4" fmla="*/ 657 w 2135"/>
              <a:gd name="T5" fmla="*/ 196 h 1662"/>
              <a:gd name="T6" fmla="*/ 1209 w 2135"/>
              <a:gd name="T7" fmla="*/ 100 h 1662"/>
              <a:gd name="T8" fmla="*/ 2001 w 2135"/>
              <a:gd name="T9" fmla="*/ 406 h 1662"/>
              <a:gd name="T10" fmla="*/ 2013 w 2135"/>
              <a:gd name="T11" fmla="*/ 1144 h 1662"/>
              <a:gd name="T12" fmla="*/ 1581 w 2135"/>
              <a:gd name="T13" fmla="*/ 1600 h 1662"/>
              <a:gd name="T14" fmla="*/ 813 w 2135"/>
              <a:gd name="T15" fmla="*/ 1516 h 1662"/>
              <a:gd name="T16" fmla="*/ 501 w 2135"/>
              <a:gd name="T17" fmla="*/ 1270 h 1662"/>
              <a:gd name="T18" fmla="*/ 183 w 2135"/>
              <a:gd name="T19" fmla="*/ 1066 h 1662"/>
              <a:gd name="T20" fmla="*/ 27 w 2135"/>
              <a:gd name="T21" fmla="*/ 652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CC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56"/>
          <p:cNvGrpSpPr>
            <a:grpSpLocks/>
          </p:cNvGrpSpPr>
          <p:nvPr/>
        </p:nvGrpSpPr>
        <p:grpSpPr bwMode="auto">
          <a:xfrm>
            <a:off x="6145213" y="2890838"/>
            <a:ext cx="501650" cy="233362"/>
            <a:chOff x="3600" y="219"/>
            <a:chExt cx="360" cy="175"/>
          </a:xfrm>
        </p:grpSpPr>
        <p:sp>
          <p:nvSpPr>
            <p:cNvPr id="8242" name="Oval 5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3" name="Line 5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4" name="Line 5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5" name="Rectangle 6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8246" name="Oval 6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6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8252" name="Line 6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3" name="Line 6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4" name="Line 6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66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8249" name="Line 6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0" name="Line 6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1" name="Line 6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215" name="Text Box 70"/>
          <p:cNvSpPr txBox="1">
            <a:spLocks noChangeArrowheads="1"/>
          </p:cNvSpPr>
          <p:nvPr/>
        </p:nvSpPr>
        <p:spPr bwMode="auto">
          <a:xfrm>
            <a:off x="5595938" y="1998663"/>
            <a:ext cx="10795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public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 Internet</a:t>
            </a:r>
            <a:endParaRPr lang="en-US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8216" name="Freeform 71"/>
          <p:cNvSpPr>
            <a:spLocks/>
          </p:cNvSpPr>
          <p:nvPr/>
        </p:nvSpPr>
        <p:spPr bwMode="auto">
          <a:xfrm>
            <a:off x="4732338" y="4059238"/>
            <a:ext cx="2965450" cy="1390650"/>
          </a:xfrm>
          <a:custGeom>
            <a:avLst/>
            <a:gdLst>
              <a:gd name="T0" fmla="*/ 31 w 1868"/>
              <a:gd name="T1" fmla="*/ 327 h 876"/>
              <a:gd name="T2" fmla="*/ 103 w 1868"/>
              <a:gd name="T3" fmla="*/ 137 h 876"/>
              <a:gd name="T4" fmla="*/ 649 w 1868"/>
              <a:gd name="T5" fmla="*/ 17 h 876"/>
              <a:gd name="T6" fmla="*/ 1141 w 1868"/>
              <a:gd name="T7" fmla="*/ 35 h 876"/>
              <a:gd name="T8" fmla="*/ 1763 w 1868"/>
              <a:gd name="T9" fmla="*/ 121 h 876"/>
              <a:gd name="T10" fmla="*/ 1774 w 1868"/>
              <a:gd name="T11" fmla="*/ 741 h 876"/>
              <a:gd name="T12" fmla="*/ 1369 w 1868"/>
              <a:gd name="T13" fmla="*/ 845 h 876"/>
              <a:gd name="T14" fmla="*/ 781 w 1868"/>
              <a:gd name="T15" fmla="*/ 851 h 876"/>
              <a:gd name="T16" fmla="*/ 447 w 1868"/>
              <a:gd name="T17" fmla="*/ 847 h 876"/>
              <a:gd name="T18" fmla="*/ 168 w 1868"/>
              <a:gd name="T19" fmla="*/ 676 h 876"/>
              <a:gd name="T20" fmla="*/ 31 w 1868"/>
              <a:gd name="T21" fmla="*/ 327 h 8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68"/>
              <a:gd name="T34" fmla="*/ 0 h 876"/>
              <a:gd name="T35" fmla="*/ 1868 w 1868"/>
              <a:gd name="T36" fmla="*/ 876 h 8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33CC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194" name="Object 72"/>
          <p:cNvGraphicFramePr>
            <a:graphicFrameLocks noChangeAspect="1"/>
          </p:cNvGraphicFramePr>
          <p:nvPr/>
        </p:nvGraphicFramePr>
        <p:xfrm>
          <a:off x="4979988" y="4803775"/>
          <a:ext cx="4445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0" name="Clip" r:id="rId3" imgW="1305000" imgH="1085760" progId="">
                  <p:embed/>
                </p:oleObj>
              </mc:Choice>
              <mc:Fallback>
                <p:oleObj name="Clip" r:id="rId3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9988" y="4803775"/>
                        <a:ext cx="444500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73"/>
          <p:cNvGraphicFramePr>
            <a:graphicFrameLocks noChangeAspect="1"/>
          </p:cNvGraphicFramePr>
          <p:nvPr/>
        </p:nvGraphicFramePr>
        <p:xfrm>
          <a:off x="5484813" y="4803775"/>
          <a:ext cx="4445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1" name="Clip" r:id="rId5" imgW="1305000" imgH="1085760" progId="">
                  <p:embed/>
                </p:oleObj>
              </mc:Choice>
              <mc:Fallback>
                <p:oleObj name="Clip" r:id="rId5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4813" y="4803775"/>
                        <a:ext cx="444500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74"/>
          <p:cNvGraphicFramePr>
            <a:graphicFrameLocks noChangeAspect="1"/>
          </p:cNvGraphicFramePr>
          <p:nvPr/>
        </p:nvGraphicFramePr>
        <p:xfrm>
          <a:off x="6018213" y="4794250"/>
          <a:ext cx="4445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2" name="Clip" r:id="rId6" imgW="1305000" imgH="1085760" progId="">
                  <p:embed/>
                </p:oleObj>
              </mc:Choice>
              <mc:Fallback>
                <p:oleObj name="Clip" r:id="rId6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8213" y="4794250"/>
                        <a:ext cx="444500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75"/>
          <p:cNvGraphicFramePr>
            <a:graphicFrameLocks noChangeAspect="1"/>
          </p:cNvGraphicFramePr>
          <p:nvPr/>
        </p:nvGraphicFramePr>
        <p:xfrm>
          <a:off x="6532563" y="4803775"/>
          <a:ext cx="4445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3" name="Clip" r:id="rId7" imgW="1305000" imgH="1085760" progId="">
                  <p:embed/>
                </p:oleObj>
              </mc:Choice>
              <mc:Fallback>
                <p:oleObj name="Clip" r:id="rId7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2563" y="4803775"/>
                        <a:ext cx="444500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7" name="Line 76"/>
          <p:cNvSpPr>
            <a:spLocks noChangeShapeType="1"/>
          </p:cNvSpPr>
          <p:nvPr/>
        </p:nvSpPr>
        <p:spPr bwMode="auto">
          <a:xfrm flipV="1">
            <a:off x="5172075" y="4592638"/>
            <a:ext cx="1557338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8" name="Line 77"/>
          <p:cNvSpPr>
            <a:spLocks noChangeShapeType="1"/>
          </p:cNvSpPr>
          <p:nvPr/>
        </p:nvSpPr>
        <p:spPr bwMode="auto">
          <a:xfrm>
            <a:off x="5181600" y="4605338"/>
            <a:ext cx="0" cy="195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Line 78"/>
          <p:cNvSpPr>
            <a:spLocks noChangeShapeType="1"/>
          </p:cNvSpPr>
          <p:nvPr/>
        </p:nvSpPr>
        <p:spPr bwMode="auto">
          <a:xfrm>
            <a:off x="5691188" y="4614863"/>
            <a:ext cx="0" cy="195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0" name="Line 79"/>
          <p:cNvSpPr>
            <a:spLocks noChangeShapeType="1"/>
          </p:cNvSpPr>
          <p:nvPr/>
        </p:nvSpPr>
        <p:spPr bwMode="auto">
          <a:xfrm>
            <a:off x="6229350" y="4610100"/>
            <a:ext cx="0" cy="195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1" name="Line 80"/>
          <p:cNvSpPr>
            <a:spLocks noChangeShapeType="1"/>
          </p:cNvSpPr>
          <p:nvPr/>
        </p:nvSpPr>
        <p:spPr bwMode="auto">
          <a:xfrm>
            <a:off x="6729413" y="4610100"/>
            <a:ext cx="0" cy="223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81"/>
          <p:cNvGrpSpPr>
            <a:grpSpLocks/>
          </p:cNvGrpSpPr>
          <p:nvPr/>
        </p:nvGrpSpPr>
        <p:grpSpPr bwMode="auto">
          <a:xfrm>
            <a:off x="6145213" y="4181475"/>
            <a:ext cx="501650" cy="233363"/>
            <a:chOff x="3600" y="219"/>
            <a:chExt cx="360" cy="175"/>
          </a:xfrm>
        </p:grpSpPr>
        <p:sp>
          <p:nvSpPr>
            <p:cNvPr id="8229" name="Oval 82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0" name="Line 83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1" name="Line 84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2" name="Rectangle 85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8233" name="Oval 86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" name="Group 87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8239" name="Line 8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0" name="Line 8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1" name="Line 9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" name="Group 91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8236" name="Line 9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7" name="Line 9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8" name="Line 9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223" name="Line 95"/>
          <p:cNvSpPr>
            <a:spLocks noChangeShapeType="1"/>
          </p:cNvSpPr>
          <p:nvPr/>
        </p:nvSpPr>
        <p:spPr bwMode="auto">
          <a:xfrm>
            <a:off x="6391275" y="3133725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4" name="Line 96"/>
          <p:cNvSpPr>
            <a:spLocks noChangeShapeType="1"/>
          </p:cNvSpPr>
          <p:nvPr/>
        </p:nvSpPr>
        <p:spPr bwMode="auto">
          <a:xfrm>
            <a:off x="6396038" y="4419600"/>
            <a:ext cx="0" cy="166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5" name="Text Box 97"/>
          <p:cNvSpPr txBox="1">
            <a:spLocks noChangeArrowheads="1"/>
          </p:cNvSpPr>
          <p:nvPr/>
        </p:nvSpPr>
        <p:spPr bwMode="auto">
          <a:xfrm>
            <a:off x="4695825" y="3946525"/>
            <a:ext cx="13255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institutional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network</a:t>
            </a:r>
            <a:endParaRPr lang="en-US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8226" name="Text Box 98"/>
          <p:cNvSpPr txBox="1">
            <a:spLocks noChangeArrowheads="1"/>
          </p:cNvSpPr>
          <p:nvPr/>
        </p:nvSpPr>
        <p:spPr bwMode="auto">
          <a:xfrm>
            <a:off x="6630988" y="4294188"/>
            <a:ext cx="158889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 smtClean="0"/>
              <a:t>100 </a:t>
            </a:r>
            <a:r>
              <a:rPr lang="en-US" sz="1600" dirty="0"/>
              <a:t>Mbps LAN</a:t>
            </a:r>
            <a:endParaRPr lang="en-US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8227" name="Text Box 99"/>
          <p:cNvSpPr txBox="1">
            <a:spLocks noChangeArrowheads="1"/>
          </p:cNvSpPr>
          <p:nvPr/>
        </p:nvSpPr>
        <p:spPr bwMode="auto">
          <a:xfrm>
            <a:off x="6392863" y="3322638"/>
            <a:ext cx="11953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 smtClean="0"/>
              <a:t>15 </a:t>
            </a:r>
            <a:r>
              <a:rPr lang="en-US" sz="1600" dirty="0"/>
              <a:t>Mbps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/>
              <a:t>access link</a:t>
            </a:r>
            <a:endParaRPr lang="en-US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8228" name="Text Box 100"/>
          <p:cNvSpPr txBox="1">
            <a:spLocks noChangeArrowheads="1"/>
          </p:cNvSpPr>
          <p:nvPr/>
        </p:nvSpPr>
        <p:spPr bwMode="auto">
          <a:xfrm>
            <a:off x="6865720" y="5370513"/>
            <a:ext cx="148951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 dirty="0">
                <a:solidFill>
                  <a:srgbClr val="800000"/>
                </a:solidFill>
              </a:rPr>
              <a:t>institutional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 dirty="0">
                <a:solidFill>
                  <a:srgbClr val="800000"/>
                </a:solidFill>
              </a:rPr>
              <a:t>cache</a:t>
            </a:r>
            <a:endParaRPr lang="en-US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Computer Networks   HTTP</a:t>
            </a:r>
            <a:endParaRPr lang="en-US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08865F-D8BA-461E-B4C5-2BCB8287721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103" name="Rectangle 6"/>
          <p:cNvSpPr>
            <a:spLocks noChangeArrowheads="1"/>
          </p:cNvSpPr>
          <p:nvPr/>
        </p:nvSpPr>
        <p:spPr bwMode="auto">
          <a:xfrm>
            <a:off x="8316416" y="5799139"/>
            <a:ext cx="745489" cy="43817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600" b="1" dirty="0">
                <a:solidFill>
                  <a:srgbClr val="333333"/>
                </a:solidFill>
                <a:latin typeface="Comic Sans MS" pitchFamily="66" charset="0"/>
              </a:rPr>
              <a:t>K &amp; R</a:t>
            </a:r>
          </a:p>
        </p:txBody>
      </p:sp>
    </p:spTree>
    <p:extLst>
      <p:ext uri="{BB962C8B-B14F-4D97-AF65-F5344CB8AC3E}">
        <p14:creationId xmlns:p14="http://schemas.microsoft.com/office/powerpoint/2010/main" val="186402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Line 2"/>
          <p:cNvSpPr>
            <a:spLocks noChangeShapeType="1"/>
          </p:cNvSpPr>
          <p:nvPr/>
        </p:nvSpPr>
        <p:spPr bwMode="auto">
          <a:xfrm>
            <a:off x="5067300" y="2076450"/>
            <a:ext cx="285750" cy="1143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Caching Example (cont)</a:t>
            </a:r>
          </a:p>
        </p:txBody>
      </p:sp>
      <p:sp>
        <p:nvSpPr>
          <p:cNvPr id="922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95536" y="1268760"/>
            <a:ext cx="4164013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dirty="0">
                <a:solidFill>
                  <a:srgbClr val="800000"/>
                </a:solidFill>
              </a:rPr>
              <a:t>P</a:t>
            </a:r>
            <a:r>
              <a:rPr lang="en-US" sz="2400" dirty="0" smtClean="0">
                <a:solidFill>
                  <a:srgbClr val="800000"/>
                </a:solidFill>
              </a:rPr>
              <a:t>ossible </a:t>
            </a:r>
            <a:r>
              <a:rPr lang="en-US" sz="2400" dirty="0">
                <a:solidFill>
                  <a:srgbClr val="800000"/>
                </a:solidFill>
              </a:rPr>
              <a:t>S</a:t>
            </a:r>
            <a:r>
              <a:rPr lang="en-US" sz="2400" dirty="0" smtClean="0">
                <a:solidFill>
                  <a:srgbClr val="800000"/>
                </a:solidFill>
              </a:rPr>
              <a:t>olution</a:t>
            </a:r>
          </a:p>
          <a:p>
            <a:r>
              <a:rPr lang="en-US" sz="2000" dirty="0" smtClean="0"/>
              <a:t>increase bandwidth of access link to, say, 100 Mbps</a:t>
            </a:r>
          </a:p>
          <a:p>
            <a:pPr>
              <a:buFont typeface="ZapfDingbats" pitchFamily="82" charset="2"/>
              <a:buNone/>
            </a:pPr>
            <a:r>
              <a:rPr lang="en-US" sz="2400" dirty="0" smtClean="0">
                <a:solidFill>
                  <a:srgbClr val="800000"/>
                </a:solidFill>
              </a:rPr>
              <a:t>Consequences</a:t>
            </a:r>
          </a:p>
          <a:p>
            <a:r>
              <a:rPr lang="en-US" sz="2000" dirty="0" smtClean="0"/>
              <a:t>utilization on LAN = 15%</a:t>
            </a:r>
          </a:p>
          <a:p>
            <a:r>
              <a:rPr lang="en-US" sz="2000" dirty="0" smtClean="0"/>
              <a:t>utilization on access link = 15%</a:t>
            </a:r>
          </a:p>
          <a:p>
            <a:r>
              <a:rPr lang="en-US" sz="2000" dirty="0" smtClean="0"/>
              <a:t>Total delay = Internet delay + access delay + LAN delay</a:t>
            </a:r>
          </a:p>
          <a:p>
            <a:pPr>
              <a:buFont typeface="ZapfDingbats" pitchFamily="82" charset="2"/>
              <a:buNone/>
            </a:pPr>
            <a:r>
              <a:rPr lang="en-US" sz="2000" dirty="0" smtClean="0"/>
              <a:t>  =  2 sec + </a:t>
            </a:r>
            <a:r>
              <a:rPr lang="en-US" sz="2000" dirty="0" err="1" smtClean="0"/>
              <a:t>msecs</a:t>
            </a:r>
            <a:r>
              <a:rPr lang="en-US" sz="2000" dirty="0" smtClean="0"/>
              <a:t> + </a:t>
            </a:r>
            <a:r>
              <a:rPr lang="en-US" sz="2000" dirty="0" err="1" smtClean="0"/>
              <a:t>msecs</a:t>
            </a:r>
            <a:endParaRPr lang="en-US" sz="2000" dirty="0" smtClean="0"/>
          </a:p>
          <a:p>
            <a:r>
              <a:rPr lang="en-US" sz="2000" dirty="0" smtClean="0"/>
              <a:t>BUT…often a costly upgrade</a:t>
            </a:r>
          </a:p>
          <a:p>
            <a:endParaRPr lang="en-US" sz="2000" dirty="0" smtClean="0"/>
          </a:p>
          <a:p>
            <a:endParaRPr lang="en-US" sz="2000" dirty="0" smtClean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878388" y="1698625"/>
            <a:ext cx="184150" cy="542925"/>
            <a:chOff x="4180" y="783"/>
            <a:chExt cx="150" cy="307"/>
          </a:xfrm>
        </p:grpSpPr>
        <p:sp>
          <p:nvSpPr>
            <p:cNvPr id="9311" name="AutoShape 6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2" name="Rectangle 7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3" name="Rectangle 8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4" name="AutoShape 9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5" name="Line 10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6" name="Line 11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7" name="Rectangle 12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8" name="Rectangle 13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5802313" y="1155700"/>
            <a:ext cx="184150" cy="542925"/>
            <a:chOff x="4180" y="783"/>
            <a:chExt cx="150" cy="307"/>
          </a:xfrm>
        </p:grpSpPr>
        <p:sp>
          <p:nvSpPr>
            <p:cNvPr id="9303" name="AutoShape 15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4" name="Rectangle 16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5" name="Rectangle 17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6" name="AutoShape 18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7" name="Line 19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8" name="Line 20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9" name="Rectangle 21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0" name="Rectangle 22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6478588" y="1184275"/>
            <a:ext cx="184150" cy="542925"/>
            <a:chOff x="4180" y="783"/>
            <a:chExt cx="150" cy="307"/>
          </a:xfrm>
        </p:grpSpPr>
        <p:sp>
          <p:nvSpPr>
            <p:cNvPr id="9295" name="AutoShape 24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6" name="Rectangle 25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7" name="Rectangle 26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8" name="AutoShape 27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9" name="Line 28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0" name="Line 29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1" name="Rectangle 30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2" name="Rectangle 31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7059613" y="1365250"/>
            <a:ext cx="184150" cy="542925"/>
            <a:chOff x="4180" y="783"/>
            <a:chExt cx="150" cy="307"/>
          </a:xfrm>
        </p:grpSpPr>
        <p:sp>
          <p:nvSpPr>
            <p:cNvPr id="9287" name="AutoShape 33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8" name="Rectangle 34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9" name="Rectangle 35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0" name="AutoShape 36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1" name="Line 37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2" name="Line 38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3" name="Rectangle 39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4" name="Rectangle 40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7373938" y="2155825"/>
            <a:ext cx="184150" cy="542925"/>
            <a:chOff x="4180" y="783"/>
            <a:chExt cx="150" cy="307"/>
          </a:xfrm>
        </p:grpSpPr>
        <p:sp>
          <p:nvSpPr>
            <p:cNvPr id="9279" name="AutoShape 4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0" name="Rectangle 4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1" name="Rectangle 4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2" name="AutoShape 4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3" name="Line 4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4" name="Line 4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5" name="Rectangle 4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6" name="Rectangle 4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33" name="Line 51"/>
          <p:cNvSpPr>
            <a:spLocks noChangeShapeType="1"/>
          </p:cNvSpPr>
          <p:nvPr/>
        </p:nvSpPr>
        <p:spPr bwMode="auto">
          <a:xfrm>
            <a:off x="5876925" y="1695450"/>
            <a:ext cx="66675" cy="276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52"/>
          <p:cNvSpPr>
            <a:spLocks noChangeShapeType="1"/>
          </p:cNvSpPr>
          <p:nvPr/>
        </p:nvSpPr>
        <p:spPr bwMode="auto">
          <a:xfrm flipH="1">
            <a:off x="6505575" y="1733550"/>
            <a:ext cx="9525" cy="238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Line 53"/>
          <p:cNvSpPr>
            <a:spLocks noChangeShapeType="1"/>
          </p:cNvSpPr>
          <p:nvPr/>
        </p:nvSpPr>
        <p:spPr bwMode="auto">
          <a:xfrm flipH="1">
            <a:off x="6962775" y="1895475"/>
            <a:ext cx="133350" cy="209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Line 54"/>
          <p:cNvSpPr>
            <a:spLocks noChangeShapeType="1"/>
          </p:cNvSpPr>
          <p:nvPr/>
        </p:nvSpPr>
        <p:spPr bwMode="auto">
          <a:xfrm flipH="1" flipV="1">
            <a:off x="7124700" y="2657475"/>
            <a:ext cx="2476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Freeform 55"/>
          <p:cNvSpPr>
            <a:spLocks/>
          </p:cNvSpPr>
          <p:nvPr/>
        </p:nvSpPr>
        <p:spPr bwMode="auto">
          <a:xfrm>
            <a:off x="5162550" y="1689100"/>
            <a:ext cx="2174875" cy="1581150"/>
          </a:xfrm>
          <a:custGeom>
            <a:avLst/>
            <a:gdLst>
              <a:gd name="T0" fmla="*/ 27 w 2135"/>
              <a:gd name="T1" fmla="*/ 652 h 1662"/>
              <a:gd name="T2" fmla="*/ 105 w 2135"/>
              <a:gd name="T3" fmla="*/ 76 h 1662"/>
              <a:gd name="T4" fmla="*/ 657 w 2135"/>
              <a:gd name="T5" fmla="*/ 196 h 1662"/>
              <a:gd name="T6" fmla="*/ 1209 w 2135"/>
              <a:gd name="T7" fmla="*/ 100 h 1662"/>
              <a:gd name="T8" fmla="*/ 2001 w 2135"/>
              <a:gd name="T9" fmla="*/ 406 h 1662"/>
              <a:gd name="T10" fmla="*/ 2013 w 2135"/>
              <a:gd name="T11" fmla="*/ 1144 h 1662"/>
              <a:gd name="T12" fmla="*/ 1581 w 2135"/>
              <a:gd name="T13" fmla="*/ 1600 h 1662"/>
              <a:gd name="T14" fmla="*/ 813 w 2135"/>
              <a:gd name="T15" fmla="*/ 1516 h 1662"/>
              <a:gd name="T16" fmla="*/ 501 w 2135"/>
              <a:gd name="T17" fmla="*/ 1270 h 1662"/>
              <a:gd name="T18" fmla="*/ 183 w 2135"/>
              <a:gd name="T19" fmla="*/ 1066 h 1662"/>
              <a:gd name="T20" fmla="*/ 27 w 2135"/>
              <a:gd name="T21" fmla="*/ 652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CC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56"/>
          <p:cNvGrpSpPr>
            <a:grpSpLocks/>
          </p:cNvGrpSpPr>
          <p:nvPr/>
        </p:nvGrpSpPr>
        <p:grpSpPr bwMode="auto">
          <a:xfrm>
            <a:off x="6145213" y="2890838"/>
            <a:ext cx="501650" cy="233362"/>
            <a:chOff x="3600" y="219"/>
            <a:chExt cx="360" cy="175"/>
          </a:xfrm>
        </p:grpSpPr>
        <p:sp>
          <p:nvSpPr>
            <p:cNvPr id="9266" name="Oval 5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7" name="Line 5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8" name="Line 5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9" name="Rectangle 6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9270" name="Oval 6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6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9276" name="Line 6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7" name="Line 6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8" name="Line 6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66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9273" name="Line 6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4" name="Line 6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5" name="Line 6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239" name="Text Box 70"/>
          <p:cNvSpPr txBox="1">
            <a:spLocks noChangeArrowheads="1"/>
          </p:cNvSpPr>
          <p:nvPr/>
        </p:nvSpPr>
        <p:spPr bwMode="auto">
          <a:xfrm>
            <a:off x="5595938" y="1998663"/>
            <a:ext cx="10795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public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 Internet</a:t>
            </a:r>
            <a:endParaRPr lang="en-US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9240" name="Freeform 71"/>
          <p:cNvSpPr>
            <a:spLocks/>
          </p:cNvSpPr>
          <p:nvPr/>
        </p:nvSpPr>
        <p:spPr bwMode="auto">
          <a:xfrm>
            <a:off x="4732338" y="4059238"/>
            <a:ext cx="2965450" cy="1390650"/>
          </a:xfrm>
          <a:custGeom>
            <a:avLst/>
            <a:gdLst>
              <a:gd name="T0" fmla="*/ 31 w 1868"/>
              <a:gd name="T1" fmla="*/ 327 h 876"/>
              <a:gd name="T2" fmla="*/ 103 w 1868"/>
              <a:gd name="T3" fmla="*/ 137 h 876"/>
              <a:gd name="T4" fmla="*/ 649 w 1868"/>
              <a:gd name="T5" fmla="*/ 17 h 876"/>
              <a:gd name="T6" fmla="*/ 1141 w 1868"/>
              <a:gd name="T7" fmla="*/ 35 h 876"/>
              <a:gd name="T8" fmla="*/ 1763 w 1868"/>
              <a:gd name="T9" fmla="*/ 121 h 876"/>
              <a:gd name="T10" fmla="*/ 1774 w 1868"/>
              <a:gd name="T11" fmla="*/ 741 h 876"/>
              <a:gd name="T12" fmla="*/ 1369 w 1868"/>
              <a:gd name="T13" fmla="*/ 845 h 876"/>
              <a:gd name="T14" fmla="*/ 781 w 1868"/>
              <a:gd name="T15" fmla="*/ 851 h 876"/>
              <a:gd name="T16" fmla="*/ 447 w 1868"/>
              <a:gd name="T17" fmla="*/ 847 h 876"/>
              <a:gd name="T18" fmla="*/ 168 w 1868"/>
              <a:gd name="T19" fmla="*/ 676 h 876"/>
              <a:gd name="T20" fmla="*/ 31 w 1868"/>
              <a:gd name="T21" fmla="*/ 327 h 8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68"/>
              <a:gd name="T34" fmla="*/ 0 h 876"/>
              <a:gd name="T35" fmla="*/ 1868 w 1868"/>
              <a:gd name="T36" fmla="*/ 876 h 8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33CC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218" name="Object 72"/>
          <p:cNvGraphicFramePr>
            <a:graphicFrameLocks noChangeAspect="1"/>
          </p:cNvGraphicFramePr>
          <p:nvPr/>
        </p:nvGraphicFramePr>
        <p:xfrm>
          <a:off x="4979988" y="4803775"/>
          <a:ext cx="4445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0" name="Clip" r:id="rId3" imgW="1305000" imgH="1085760" progId="">
                  <p:embed/>
                </p:oleObj>
              </mc:Choice>
              <mc:Fallback>
                <p:oleObj name="Clip" r:id="rId3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9988" y="4803775"/>
                        <a:ext cx="444500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73"/>
          <p:cNvGraphicFramePr>
            <a:graphicFrameLocks noChangeAspect="1"/>
          </p:cNvGraphicFramePr>
          <p:nvPr/>
        </p:nvGraphicFramePr>
        <p:xfrm>
          <a:off x="5484813" y="4803775"/>
          <a:ext cx="4445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1" name="Clip" r:id="rId5" imgW="1305000" imgH="1085760" progId="">
                  <p:embed/>
                </p:oleObj>
              </mc:Choice>
              <mc:Fallback>
                <p:oleObj name="Clip" r:id="rId5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4813" y="4803775"/>
                        <a:ext cx="444500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74"/>
          <p:cNvGraphicFramePr>
            <a:graphicFrameLocks noChangeAspect="1"/>
          </p:cNvGraphicFramePr>
          <p:nvPr/>
        </p:nvGraphicFramePr>
        <p:xfrm>
          <a:off x="6018213" y="4794250"/>
          <a:ext cx="4445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2" name="Clip" r:id="rId6" imgW="1305000" imgH="1085760" progId="">
                  <p:embed/>
                </p:oleObj>
              </mc:Choice>
              <mc:Fallback>
                <p:oleObj name="Clip" r:id="rId6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8213" y="4794250"/>
                        <a:ext cx="444500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75"/>
          <p:cNvGraphicFramePr>
            <a:graphicFrameLocks noChangeAspect="1"/>
          </p:cNvGraphicFramePr>
          <p:nvPr/>
        </p:nvGraphicFramePr>
        <p:xfrm>
          <a:off x="6532563" y="4803775"/>
          <a:ext cx="4445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3" name="Clip" r:id="rId7" imgW="1305000" imgH="1085760" progId="">
                  <p:embed/>
                </p:oleObj>
              </mc:Choice>
              <mc:Fallback>
                <p:oleObj name="Clip" r:id="rId7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2563" y="4803775"/>
                        <a:ext cx="444500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1" name="Line 76"/>
          <p:cNvSpPr>
            <a:spLocks noChangeShapeType="1"/>
          </p:cNvSpPr>
          <p:nvPr/>
        </p:nvSpPr>
        <p:spPr bwMode="auto">
          <a:xfrm flipV="1">
            <a:off x="5172075" y="4592638"/>
            <a:ext cx="1557338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Line 77"/>
          <p:cNvSpPr>
            <a:spLocks noChangeShapeType="1"/>
          </p:cNvSpPr>
          <p:nvPr/>
        </p:nvSpPr>
        <p:spPr bwMode="auto">
          <a:xfrm>
            <a:off x="5181600" y="4605338"/>
            <a:ext cx="0" cy="195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Line 78"/>
          <p:cNvSpPr>
            <a:spLocks noChangeShapeType="1"/>
          </p:cNvSpPr>
          <p:nvPr/>
        </p:nvSpPr>
        <p:spPr bwMode="auto">
          <a:xfrm>
            <a:off x="5691188" y="4614863"/>
            <a:ext cx="0" cy="195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Line 79"/>
          <p:cNvSpPr>
            <a:spLocks noChangeShapeType="1"/>
          </p:cNvSpPr>
          <p:nvPr/>
        </p:nvSpPr>
        <p:spPr bwMode="auto">
          <a:xfrm>
            <a:off x="6229350" y="4610100"/>
            <a:ext cx="0" cy="195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5" name="Line 80"/>
          <p:cNvSpPr>
            <a:spLocks noChangeShapeType="1"/>
          </p:cNvSpPr>
          <p:nvPr/>
        </p:nvSpPr>
        <p:spPr bwMode="auto">
          <a:xfrm>
            <a:off x="6729413" y="4610100"/>
            <a:ext cx="0" cy="223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81"/>
          <p:cNvGrpSpPr>
            <a:grpSpLocks/>
          </p:cNvGrpSpPr>
          <p:nvPr/>
        </p:nvGrpSpPr>
        <p:grpSpPr bwMode="auto">
          <a:xfrm>
            <a:off x="6145213" y="4181475"/>
            <a:ext cx="501650" cy="233363"/>
            <a:chOff x="3600" y="219"/>
            <a:chExt cx="360" cy="175"/>
          </a:xfrm>
        </p:grpSpPr>
        <p:sp>
          <p:nvSpPr>
            <p:cNvPr id="9253" name="Oval 82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4" name="Line 83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5" name="Line 84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6" name="Rectangle 85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9257" name="Oval 86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" name="Group 87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9263" name="Line 8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4" name="Line 8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5" name="Line 9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" name="Group 91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9260" name="Line 9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1" name="Line 9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2" name="Line 9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247" name="Line 95"/>
          <p:cNvSpPr>
            <a:spLocks noChangeShapeType="1"/>
          </p:cNvSpPr>
          <p:nvPr/>
        </p:nvSpPr>
        <p:spPr bwMode="auto">
          <a:xfrm>
            <a:off x="6391275" y="3133725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Line 96"/>
          <p:cNvSpPr>
            <a:spLocks noChangeShapeType="1"/>
          </p:cNvSpPr>
          <p:nvPr/>
        </p:nvSpPr>
        <p:spPr bwMode="auto">
          <a:xfrm>
            <a:off x="6396038" y="4419600"/>
            <a:ext cx="0" cy="166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9" name="Text Box 97"/>
          <p:cNvSpPr txBox="1">
            <a:spLocks noChangeArrowheads="1"/>
          </p:cNvSpPr>
          <p:nvPr/>
        </p:nvSpPr>
        <p:spPr bwMode="auto">
          <a:xfrm>
            <a:off x="4695825" y="3946525"/>
            <a:ext cx="13255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institutional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network</a:t>
            </a:r>
            <a:endParaRPr lang="en-US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9250" name="Text Box 98"/>
          <p:cNvSpPr txBox="1">
            <a:spLocks noChangeArrowheads="1"/>
          </p:cNvSpPr>
          <p:nvPr/>
        </p:nvSpPr>
        <p:spPr bwMode="auto">
          <a:xfrm>
            <a:off x="6630988" y="4294188"/>
            <a:ext cx="158889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 smtClean="0"/>
              <a:t>100 </a:t>
            </a:r>
            <a:r>
              <a:rPr lang="en-US" sz="1600" dirty="0"/>
              <a:t>Mbps LAN</a:t>
            </a:r>
            <a:endParaRPr lang="en-US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9251" name="Text Box 99"/>
          <p:cNvSpPr txBox="1">
            <a:spLocks noChangeArrowheads="1"/>
          </p:cNvSpPr>
          <p:nvPr/>
        </p:nvSpPr>
        <p:spPr bwMode="auto">
          <a:xfrm>
            <a:off x="6392863" y="3322638"/>
            <a:ext cx="11953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 smtClean="0"/>
              <a:t>100 </a:t>
            </a:r>
            <a:r>
              <a:rPr lang="en-US" sz="1600" dirty="0"/>
              <a:t>Mbps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/>
              <a:t>access link</a:t>
            </a:r>
            <a:endParaRPr lang="en-US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9252" name="Text Box 100"/>
          <p:cNvSpPr txBox="1">
            <a:spLocks noChangeArrowheads="1"/>
          </p:cNvSpPr>
          <p:nvPr/>
        </p:nvSpPr>
        <p:spPr bwMode="auto">
          <a:xfrm>
            <a:off x="6865720" y="5370513"/>
            <a:ext cx="148951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 dirty="0">
                <a:solidFill>
                  <a:srgbClr val="800000"/>
                </a:solidFill>
              </a:rPr>
              <a:t>institutional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 dirty="0">
                <a:solidFill>
                  <a:srgbClr val="800000"/>
                </a:solidFill>
              </a:rPr>
              <a:t>cache</a:t>
            </a:r>
            <a:endParaRPr lang="en-US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Computer Networks   </a:t>
            </a:r>
            <a:r>
              <a:rPr lang="en-US" dirty="0" smtClean="0">
                <a:solidFill>
                  <a:srgbClr val="800000"/>
                </a:solidFill>
              </a:rPr>
              <a:t>HTTP</a:t>
            </a:r>
            <a:endParaRPr lang="en-US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08865F-D8BA-461E-B4C5-2BCB8287721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103" name="Text Box 50"/>
          <p:cNvSpPr txBox="1">
            <a:spLocks noChangeArrowheads="1"/>
          </p:cNvSpPr>
          <p:nvPr/>
        </p:nvSpPr>
        <p:spPr bwMode="auto">
          <a:xfrm>
            <a:off x="7594717" y="1431181"/>
            <a:ext cx="10919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800000"/>
                </a:solidFill>
              </a:rPr>
              <a:t>origin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800000"/>
                </a:solidFill>
              </a:rPr>
              <a:t>servers</a:t>
            </a:r>
            <a:endParaRPr lang="en-US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104" name="Rectangle 6"/>
          <p:cNvSpPr>
            <a:spLocks noChangeArrowheads="1"/>
          </p:cNvSpPr>
          <p:nvPr/>
        </p:nvSpPr>
        <p:spPr bwMode="auto">
          <a:xfrm>
            <a:off x="8316416" y="5799139"/>
            <a:ext cx="745489" cy="43817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600" b="1" dirty="0">
                <a:solidFill>
                  <a:srgbClr val="333333"/>
                </a:solidFill>
                <a:latin typeface="Comic Sans MS" pitchFamily="66" charset="0"/>
              </a:rPr>
              <a:t>K &amp; R</a:t>
            </a:r>
          </a:p>
        </p:txBody>
      </p:sp>
    </p:spTree>
    <p:extLst>
      <p:ext uri="{BB962C8B-B14F-4D97-AF65-F5344CB8AC3E}">
        <p14:creationId xmlns:p14="http://schemas.microsoft.com/office/powerpoint/2010/main" val="16625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8" name="Line 2"/>
          <p:cNvSpPr>
            <a:spLocks noChangeShapeType="1"/>
          </p:cNvSpPr>
          <p:nvPr/>
        </p:nvSpPr>
        <p:spPr bwMode="auto">
          <a:xfrm>
            <a:off x="5067300" y="2076450"/>
            <a:ext cx="285750" cy="1143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Caching Example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</a:p>
        </p:txBody>
      </p:sp>
      <p:sp>
        <p:nvSpPr>
          <p:cNvPr id="1025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95536" y="1196752"/>
            <a:ext cx="3956050" cy="4648200"/>
          </a:xfrm>
        </p:spPr>
        <p:txBody>
          <a:bodyPr/>
          <a:lstStyle/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2400" dirty="0">
                <a:solidFill>
                  <a:srgbClr val="800000"/>
                </a:solidFill>
              </a:rPr>
              <a:t>P</a:t>
            </a:r>
            <a:r>
              <a:rPr lang="en-US" sz="2400" dirty="0" smtClean="0">
                <a:solidFill>
                  <a:srgbClr val="800000"/>
                </a:solidFill>
              </a:rPr>
              <a:t>ossible </a:t>
            </a:r>
            <a:r>
              <a:rPr lang="en-US" sz="2400" dirty="0">
                <a:solidFill>
                  <a:srgbClr val="800000"/>
                </a:solidFill>
              </a:rPr>
              <a:t>S</a:t>
            </a:r>
            <a:r>
              <a:rPr lang="en-US" sz="2400" dirty="0" smtClean="0">
                <a:solidFill>
                  <a:srgbClr val="800000"/>
                </a:solidFill>
              </a:rPr>
              <a:t>olution: Install </a:t>
            </a:r>
            <a:r>
              <a:rPr lang="en-US" sz="2400" dirty="0">
                <a:solidFill>
                  <a:srgbClr val="800000"/>
                </a:solidFill>
              </a:rPr>
              <a:t>C</a:t>
            </a:r>
            <a:r>
              <a:rPr lang="en-US" sz="2400" dirty="0" smtClean="0">
                <a:solidFill>
                  <a:srgbClr val="800000"/>
                </a:solidFill>
              </a:rPr>
              <a:t>ache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suppose hit rate is 0.4</a:t>
            </a:r>
            <a:endParaRPr lang="en-US" sz="2400" dirty="0" smtClean="0"/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2400" dirty="0" smtClean="0">
                <a:solidFill>
                  <a:srgbClr val="800000"/>
                </a:solidFill>
              </a:rPr>
              <a:t>Consequences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40% requests will be satisfied almost immediately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60% requests satisfied by origin server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utilization of access link reduced to 60%, resulting in negligible  delays (say 10 </a:t>
            </a:r>
            <a:r>
              <a:rPr lang="en-US" sz="2000" dirty="0" err="1" smtClean="0"/>
              <a:t>msec</a:t>
            </a:r>
            <a:r>
              <a:rPr lang="en-US" sz="20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total </a:t>
            </a:r>
            <a:r>
              <a:rPr lang="en-US" sz="2000" dirty="0" err="1" smtClean="0"/>
              <a:t>avg</a:t>
            </a:r>
            <a:r>
              <a:rPr lang="en-US" sz="2000" dirty="0" smtClean="0"/>
              <a:t> delay = Internet delay + access delay + LAN delay   =  .6*(2.01) </a:t>
            </a:r>
            <a:r>
              <a:rPr lang="en-US" sz="2000" dirty="0" err="1" smtClean="0"/>
              <a:t>secs</a:t>
            </a:r>
            <a:r>
              <a:rPr lang="en-US" sz="2000" dirty="0" smtClean="0"/>
              <a:t>  + .4*milliseconds &lt; 1.4 </a:t>
            </a:r>
            <a:r>
              <a:rPr lang="en-US" sz="2000" dirty="0" err="1" smtClean="0"/>
              <a:t>secs</a:t>
            </a:r>
            <a:endParaRPr lang="en-US" sz="2000" dirty="0" smtClean="0"/>
          </a:p>
          <a:p>
            <a:pPr>
              <a:lnSpc>
                <a:spcPct val="80000"/>
              </a:lnSpc>
            </a:pPr>
            <a:endParaRPr lang="en-US" sz="2400" dirty="0" smtClean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878388" y="1698625"/>
            <a:ext cx="184150" cy="542925"/>
            <a:chOff x="4180" y="783"/>
            <a:chExt cx="150" cy="307"/>
          </a:xfrm>
        </p:grpSpPr>
        <p:sp>
          <p:nvSpPr>
            <p:cNvPr id="10347" name="AutoShape 6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8" name="Rectangle 7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9" name="Rectangle 8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0" name="AutoShape 9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1" name="Line 10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2" name="Line 11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3" name="Rectangle 12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4" name="Rectangle 13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5802313" y="1155700"/>
            <a:ext cx="184150" cy="542925"/>
            <a:chOff x="4180" y="783"/>
            <a:chExt cx="150" cy="307"/>
          </a:xfrm>
        </p:grpSpPr>
        <p:sp>
          <p:nvSpPr>
            <p:cNvPr id="10339" name="AutoShape 15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0" name="Rectangle 16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1" name="Rectangle 17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" name="AutoShape 18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" name="Line 19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" name="Line 20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5" name="Rectangle 21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6" name="Rectangle 22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6478588" y="1184275"/>
            <a:ext cx="184150" cy="542925"/>
            <a:chOff x="4180" y="783"/>
            <a:chExt cx="150" cy="307"/>
          </a:xfrm>
        </p:grpSpPr>
        <p:sp>
          <p:nvSpPr>
            <p:cNvPr id="10331" name="AutoShape 24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2" name="Rectangle 25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3" name="Rectangle 26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4" name="AutoShape 27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5" name="Line 28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6" name="Line 29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7" name="Rectangle 30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8" name="Rectangle 31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7059613" y="1365250"/>
            <a:ext cx="184150" cy="542925"/>
            <a:chOff x="4180" y="783"/>
            <a:chExt cx="150" cy="307"/>
          </a:xfrm>
        </p:grpSpPr>
        <p:sp>
          <p:nvSpPr>
            <p:cNvPr id="10323" name="AutoShape 33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4" name="Rectangle 34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5" name="Rectangle 35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6" name="AutoShape 36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7" name="Line 37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8" name="Line 38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9" name="Rectangle 39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0" name="Rectangle 40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7373938" y="2155825"/>
            <a:ext cx="184150" cy="542925"/>
            <a:chOff x="4180" y="783"/>
            <a:chExt cx="150" cy="307"/>
          </a:xfrm>
        </p:grpSpPr>
        <p:sp>
          <p:nvSpPr>
            <p:cNvPr id="10315" name="AutoShape 4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6" name="Rectangle 4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7" name="Rectangle 4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8" name="AutoShape 4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9" name="Line 4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0" name="Line 4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1" name="Rectangle 4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2" name="Rectangle 4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7" name="Line 51"/>
          <p:cNvSpPr>
            <a:spLocks noChangeShapeType="1"/>
          </p:cNvSpPr>
          <p:nvPr/>
        </p:nvSpPr>
        <p:spPr bwMode="auto">
          <a:xfrm>
            <a:off x="5876925" y="1695450"/>
            <a:ext cx="66675" cy="276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Line 52"/>
          <p:cNvSpPr>
            <a:spLocks noChangeShapeType="1"/>
          </p:cNvSpPr>
          <p:nvPr/>
        </p:nvSpPr>
        <p:spPr bwMode="auto">
          <a:xfrm flipH="1">
            <a:off x="6505575" y="1733550"/>
            <a:ext cx="9525" cy="238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Line 53"/>
          <p:cNvSpPr>
            <a:spLocks noChangeShapeType="1"/>
          </p:cNvSpPr>
          <p:nvPr/>
        </p:nvSpPr>
        <p:spPr bwMode="auto">
          <a:xfrm flipH="1">
            <a:off x="6962775" y="1895475"/>
            <a:ext cx="133350" cy="209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Line 54"/>
          <p:cNvSpPr>
            <a:spLocks noChangeShapeType="1"/>
          </p:cNvSpPr>
          <p:nvPr/>
        </p:nvSpPr>
        <p:spPr bwMode="auto">
          <a:xfrm flipH="1" flipV="1">
            <a:off x="7124700" y="2657475"/>
            <a:ext cx="2476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Freeform 55"/>
          <p:cNvSpPr>
            <a:spLocks/>
          </p:cNvSpPr>
          <p:nvPr/>
        </p:nvSpPr>
        <p:spPr bwMode="auto">
          <a:xfrm>
            <a:off x="5162550" y="1689100"/>
            <a:ext cx="2174875" cy="1581150"/>
          </a:xfrm>
          <a:custGeom>
            <a:avLst/>
            <a:gdLst>
              <a:gd name="T0" fmla="*/ 27 w 2135"/>
              <a:gd name="T1" fmla="*/ 652 h 1662"/>
              <a:gd name="T2" fmla="*/ 105 w 2135"/>
              <a:gd name="T3" fmla="*/ 76 h 1662"/>
              <a:gd name="T4" fmla="*/ 657 w 2135"/>
              <a:gd name="T5" fmla="*/ 196 h 1662"/>
              <a:gd name="T6" fmla="*/ 1209 w 2135"/>
              <a:gd name="T7" fmla="*/ 100 h 1662"/>
              <a:gd name="T8" fmla="*/ 2001 w 2135"/>
              <a:gd name="T9" fmla="*/ 406 h 1662"/>
              <a:gd name="T10" fmla="*/ 2013 w 2135"/>
              <a:gd name="T11" fmla="*/ 1144 h 1662"/>
              <a:gd name="T12" fmla="*/ 1581 w 2135"/>
              <a:gd name="T13" fmla="*/ 1600 h 1662"/>
              <a:gd name="T14" fmla="*/ 813 w 2135"/>
              <a:gd name="T15" fmla="*/ 1516 h 1662"/>
              <a:gd name="T16" fmla="*/ 501 w 2135"/>
              <a:gd name="T17" fmla="*/ 1270 h 1662"/>
              <a:gd name="T18" fmla="*/ 183 w 2135"/>
              <a:gd name="T19" fmla="*/ 1066 h 1662"/>
              <a:gd name="T20" fmla="*/ 27 w 2135"/>
              <a:gd name="T21" fmla="*/ 652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CC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56"/>
          <p:cNvGrpSpPr>
            <a:grpSpLocks/>
          </p:cNvGrpSpPr>
          <p:nvPr/>
        </p:nvGrpSpPr>
        <p:grpSpPr bwMode="auto">
          <a:xfrm>
            <a:off x="6145213" y="2890838"/>
            <a:ext cx="501650" cy="233362"/>
            <a:chOff x="3600" y="219"/>
            <a:chExt cx="360" cy="175"/>
          </a:xfrm>
        </p:grpSpPr>
        <p:sp>
          <p:nvSpPr>
            <p:cNvPr id="10302" name="Oval 5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3" name="Line 5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4" name="Line 5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5" name="Rectangle 6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10306" name="Oval 6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6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0312" name="Line 6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3" name="Line 6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4" name="Line 6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66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0309" name="Line 6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0" name="Line 6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1" name="Line 6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63" name="Text Box 70"/>
          <p:cNvSpPr txBox="1">
            <a:spLocks noChangeArrowheads="1"/>
          </p:cNvSpPr>
          <p:nvPr/>
        </p:nvSpPr>
        <p:spPr bwMode="auto">
          <a:xfrm>
            <a:off x="5595938" y="1998663"/>
            <a:ext cx="10795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public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 Internet</a:t>
            </a:r>
            <a:endParaRPr lang="en-US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0264" name="Freeform 71"/>
          <p:cNvSpPr>
            <a:spLocks/>
          </p:cNvSpPr>
          <p:nvPr/>
        </p:nvSpPr>
        <p:spPr bwMode="auto">
          <a:xfrm>
            <a:off x="4732338" y="4059238"/>
            <a:ext cx="2965450" cy="1390650"/>
          </a:xfrm>
          <a:custGeom>
            <a:avLst/>
            <a:gdLst>
              <a:gd name="T0" fmla="*/ 31 w 1868"/>
              <a:gd name="T1" fmla="*/ 327 h 876"/>
              <a:gd name="T2" fmla="*/ 103 w 1868"/>
              <a:gd name="T3" fmla="*/ 137 h 876"/>
              <a:gd name="T4" fmla="*/ 649 w 1868"/>
              <a:gd name="T5" fmla="*/ 17 h 876"/>
              <a:gd name="T6" fmla="*/ 1141 w 1868"/>
              <a:gd name="T7" fmla="*/ 35 h 876"/>
              <a:gd name="T8" fmla="*/ 1763 w 1868"/>
              <a:gd name="T9" fmla="*/ 121 h 876"/>
              <a:gd name="T10" fmla="*/ 1774 w 1868"/>
              <a:gd name="T11" fmla="*/ 741 h 876"/>
              <a:gd name="T12" fmla="*/ 1369 w 1868"/>
              <a:gd name="T13" fmla="*/ 845 h 876"/>
              <a:gd name="T14" fmla="*/ 781 w 1868"/>
              <a:gd name="T15" fmla="*/ 851 h 876"/>
              <a:gd name="T16" fmla="*/ 447 w 1868"/>
              <a:gd name="T17" fmla="*/ 847 h 876"/>
              <a:gd name="T18" fmla="*/ 168 w 1868"/>
              <a:gd name="T19" fmla="*/ 676 h 876"/>
              <a:gd name="T20" fmla="*/ 31 w 1868"/>
              <a:gd name="T21" fmla="*/ 327 h 8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68"/>
              <a:gd name="T34" fmla="*/ 0 h 876"/>
              <a:gd name="T35" fmla="*/ 1868 w 1868"/>
              <a:gd name="T36" fmla="*/ 876 h 8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33CC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242" name="Object 72"/>
          <p:cNvGraphicFramePr>
            <a:graphicFrameLocks noChangeAspect="1"/>
          </p:cNvGraphicFramePr>
          <p:nvPr/>
        </p:nvGraphicFramePr>
        <p:xfrm>
          <a:off x="4979988" y="4803775"/>
          <a:ext cx="4445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4" name="Clip" r:id="rId3" imgW="1305000" imgH="1085760" progId="">
                  <p:embed/>
                </p:oleObj>
              </mc:Choice>
              <mc:Fallback>
                <p:oleObj name="Clip" r:id="rId3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9988" y="4803775"/>
                        <a:ext cx="444500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73"/>
          <p:cNvGraphicFramePr>
            <a:graphicFrameLocks noChangeAspect="1"/>
          </p:cNvGraphicFramePr>
          <p:nvPr/>
        </p:nvGraphicFramePr>
        <p:xfrm>
          <a:off x="5484813" y="4803775"/>
          <a:ext cx="4445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5" name="Clip" r:id="rId5" imgW="1305000" imgH="1085760" progId="">
                  <p:embed/>
                </p:oleObj>
              </mc:Choice>
              <mc:Fallback>
                <p:oleObj name="Clip" r:id="rId5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4813" y="4803775"/>
                        <a:ext cx="444500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74"/>
          <p:cNvGraphicFramePr>
            <a:graphicFrameLocks noChangeAspect="1"/>
          </p:cNvGraphicFramePr>
          <p:nvPr/>
        </p:nvGraphicFramePr>
        <p:xfrm>
          <a:off x="6018213" y="4794250"/>
          <a:ext cx="4445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6" name="Clip" r:id="rId6" imgW="1305000" imgH="1085760" progId="">
                  <p:embed/>
                </p:oleObj>
              </mc:Choice>
              <mc:Fallback>
                <p:oleObj name="Clip" r:id="rId6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8213" y="4794250"/>
                        <a:ext cx="444500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75"/>
          <p:cNvGraphicFramePr>
            <a:graphicFrameLocks noChangeAspect="1"/>
          </p:cNvGraphicFramePr>
          <p:nvPr/>
        </p:nvGraphicFramePr>
        <p:xfrm>
          <a:off x="6532563" y="4803775"/>
          <a:ext cx="4445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7" name="Clip" r:id="rId7" imgW="1305000" imgH="1085760" progId="">
                  <p:embed/>
                </p:oleObj>
              </mc:Choice>
              <mc:Fallback>
                <p:oleObj name="Clip" r:id="rId7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2563" y="4803775"/>
                        <a:ext cx="444500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5" name="Line 76"/>
          <p:cNvSpPr>
            <a:spLocks noChangeShapeType="1"/>
          </p:cNvSpPr>
          <p:nvPr/>
        </p:nvSpPr>
        <p:spPr bwMode="auto">
          <a:xfrm>
            <a:off x="5172075" y="4605338"/>
            <a:ext cx="2205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Line 77"/>
          <p:cNvSpPr>
            <a:spLocks noChangeShapeType="1"/>
          </p:cNvSpPr>
          <p:nvPr/>
        </p:nvSpPr>
        <p:spPr bwMode="auto">
          <a:xfrm>
            <a:off x="5181600" y="4605338"/>
            <a:ext cx="0" cy="195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7" name="Line 78"/>
          <p:cNvSpPr>
            <a:spLocks noChangeShapeType="1"/>
          </p:cNvSpPr>
          <p:nvPr/>
        </p:nvSpPr>
        <p:spPr bwMode="auto">
          <a:xfrm>
            <a:off x="5691188" y="4614863"/>
            <a:ext cx="0" cy="195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8" name="Line 79"/>
          <p:cNvSpPr>
            <a:spLocks noChangeShapeType="1"/>
          </p:cNvSpPr>
          <p:nvPr/>
        </p:nvSpPr>
        <p:spPr bwMode="auto">
          <a:xfrm>
            <a:off x="6229350" y="4610100"/>
            <a:ext cx="0" cy="195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9" name="Line 80"/>
          <p:cNvSpPr>
            <a:spLocks noChangeShapeType="1"/>
          </p:cNvSpPr>
          <p:nvPr/>
        </p:nvSpPr>
        <p:spPr bwMode="auto">
          <a:xfrm>
            <a:off x="6729413" y="4610100"/>
            <a:ext cx="0" cy="223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0" name="Line 81"/>
          <p:cNvSpPr>
            <a:spLocks noChangeShapeType="1"/>
          </p:cNvSpPr>
          <p:nvPr/>
        </p:nvSpPr>
        <p:spPr bwMode="auto">
          <a:xfrm>
            <a:off x="7367588" y="4605338"/>
            <a:ext cx="0" cy="2238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82"/>
          <p:cNvGrpSpPr>
            <a:grpSpLocks/>
          </p:cNvGrpSpPr>
          <p:nvPr/>
        </p:nvGrpSpPr>
        <p:grpSpPr bwMode="auto">
          <a:xfrm>
            <a:off x="7142163" y="4689475"/>
            <a:ext cx="347662" cy="695325"/>
            <a:chOff x="4730" y="2897"/>
            <a:chExt cx="219" cy="438"/>
          </a:xfrm>
        </p:grpSpPr>
        <p:sp>
          <p:nvSpPr>
            <p:cNvPr id="10292" name="Freeform 83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>
                <a:gd name="T0" fmla="*/ 16 w 219"/>
                <a:gd name="T1" fmla="*/ 109 h 438"/>
                <a:gd name="T2" fmla="*/ 94 w 219"/>
                <a:gd name="T3" fmla="*/ 7 h 438"/>
                <a:gd name="T4" fmla="*/ 178 w 219"/>
                <a:gd name="T5" fmla="*/ 67 h 438"/>
                <a:gd name="T6" fmla="*/ 196 w 219"/>
                <a:gd name="T7" fmla="*/ 379 h 438"/>
                <a:gd name="T8" fmla="*/ 40 w 219"/>
                <a:gd name="T9" fmla="*/ 421 h 438"/>
                <a:gd name="T10" fmla="*/ 4 w 219"/>
                <a:gd name="T11" fmla="*/ 313 h 438"/>
                <a:gd name="T12" fmla="*/ 16 w 219"/>
                <a:gd name="T13" fmla="*/ 109 h 4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9"/>
                <a:gd name="T22" fmla="*/ 0 h 438"/>
                <a:gd name="T23" fmla="*/ 219 w 219"/>
                <a:gd name="T24" fmla="*/ 438 h 4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" name="Group 84"/>
            <p:cNvGrpSpPr>
              <a:grpSpLocks/>
            </p:cNvGrpSpPr>
            <p:nvPr/>
          </p:nvGrpSpPr>
          <p:grpSpPr bwMode="auto">
            <a:xfrm>
              <a:off x="4771" y="2948"/>
              <a:ext cx="116" cy="342"/>
              <a:chOff x="4180" y="783"/>
              <a:chExt cx="150" cy="307"/>
            </a:xfrm>
          </p:grpSpPr>
          <p:sp>
            <p:nvSpPr>
              <p:cNvPr id="10294" name="AutoShape 85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5" name="Rectangle 86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6" name="Rectangle 87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7" name="AutoShape 88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8" name="Line 89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9" name="Line 90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0" name="Rectangle 91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1" name="Rectangle 92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2" name="Group 93"/>
          <p:cNvGrpSpPr>
            <a:grpSpLocks/>
          </p:cNvGrpSpPr>
          <p:nvPr/>
        </p:nvGrpSpPr>
        <p:grpSpPr bwMode="auto">
          <a:xfrm>
            <a:off x="6145213" y="4181475"/>
            <a:ext cx="501650" cy="233363"/>
            <a:chOff x="3600" y="219"/>
            <a:chExt cx="360" cy="175"/>
          </a:xfrm>
        </p:grpSpPr>
        <p:sp>
          <p:nvSpPr>
            <p:cNvPr id="10279" name="Oval 94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0" name="Line 95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1" name="Line 96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2" name="Rectangle 97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10283" name="Oval 98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" name="Group 99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0289" name="Line 10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0" name="Line 10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1" name="Line 10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" name="Group 103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0286" name="Line 10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7" name="Line 10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8" name="Line 10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3" name="Line 107"/>
          <p:cNvSpPr>
            <a:spLocks noChangeShapeType="1"/>
          </p:cNvSpPr>
          <p:nvPr/>
        </p:nvSpPr>
        <p:spPr bwMode="auto">
          <a:xfrm>
            <a:off x="6391275" y="3133725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4" name="Line 108"/>
          <p:cNvSpPr>
            <a:spLocks noChangeShapeType="1"/>
          </p:cNvSpPr>
          <p:nvPr/>
        </p:nvSpPr>
        <p:spPr bwMode="auto">
          <a:xfrm>
            <a:off x="6396038" y="4419600"/>
            <a:ext cx="0" cy="166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5" name="Text Box 109"/>
          <p:cNvSpPr txBox="1">
            <a:spLocks noChangeArrowheads="1"/>
          </p:cNvSpPr>
          <p:nvPr/>
        </p:nvSpPr>
        <p:spPr bwMode="auto">
          <a:xfrm>
            <a:off x="4695825" y="3946525"/>
            <a:ext cx="13255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institutional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network</a:t>
            </a:r>
            <a:endParaRPr lang="en-US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0276" name="Text Box 110"/>
          <p:cNvSpPr txBox="1">
            <a:spLocks noChangeArrowheads="1"/>
          </p:cNvSpPr>
          <p:nvPr/>
        </p:nvSpPr>
        <p:spPr bwMode="auto">
          <a:xfrm>
            <a:off x="6667500" y="4294188"/>
            <a:ext cx="158889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 smtClean="0"/>
              <a:t>100 </a:t>
            </a:r>
            <a:r>
              <a:rPr lang="en-US" sz="1600" dirty="0"/>
              <a:t>Mbps LAN</a:t>
            </a:r>
            <a:endParaRPr lang="en-US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0277" name="Text Box 111"/>
          <p:cNvSpPr txBox="1">
            <a:spLocks noChangeArrowheads="1"/>
          </p:cNvSpPr>
          <p:nvPr/>
        </p:nvSpPr>
        <p:spPr bwMode="auto">
          <a:xfrm>
            <a:off x="6392863" y="3322638"/>
            <a:ext cx="11953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 smtClean="0"/>
              <a:t>15 </a:t>
            </a:r>
            <a:r>
              <a:rPr lang="en-US" sz="1600" dirty="0"/>
              <a:t>Mbps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/>
              <a:t>access link</a:t>
            </a:r>
            <a:endParaRPr lang="en-US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0278" name="Text Box 112"/>
          <p:cNvSpPr txBox="1">
            <a:spLocks noChangeArrowheads="1"/>
          </p:cNvSpPr>
          <p:nvPr/>
        </p:nvSpPr>
        <p:spPr bwMode="auto">
          <a:xfrm>
            <a:off x="6813333" y="5405114"/>
            <a:ext cx="148951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 dirty="0">
                <a:solidFill>
                  <a:srgbClr val="800000"/>
                </a:solidFill>
              </a:rPr>
              <a:t>institutional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 dirty="0">
                <a:solidFill>
                  <a:srgbClr val="800000"/>
                </a:solidFill>
              </a:rPr>
              <a:t>cache</a:t>
            </a:r>
            <a:endParaRPr lang="en-US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0"/>
          </p:nvPr>
        </p:nvSpPr>
        <p:spPr>
          <a:xfrm>
            <a:off x="1484312" y="6453336"/>
            <a:ext cx="6656388" cy="2873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Computer Networks   </a:t>
            </a:r>
            <a:r>
              <a:rPr lang="en-US" dirty="0" smtClean="0">
                <a:solidFill>
                  <a:srgbClr val="800000"/>
                </a:solidFill>
              </a:rPr>
              <a:t>HTTP</a:t>
            </a:r>
            <a:endParaRPr lang="en-US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08865F-D8BA-461E-B4C5-2BCB8287721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115" name="Text Box 50"/>
          <p:cNvSpPr txBox="1">
            <a:spLocks noChangeArrowheads="1"/>
          </p:cNvSpPr>
          <p:nvPr/>
        </p:nvSpPr>
        <p:spPr bwMode="auto">
          <a:xfrm>
            <a:off x="7594717" y="1412776"/>
            <a:ext cx="10919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800000"/>
                </a:solidFill>
              </a:rPr>
              <a:t>origin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800000"/>
                </a:solidFill>
              </a:rPr>
              <a:t>servers</a:t>
            </a:r>
            <a:endParaRPr lang="en-US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116" name="Rectangle 6"/>
          <p:cNvSpPr>
            <a:spLocks noChangeArrowheads="1"/>
          </p:cNvSpPr>
          <p:nvPr/>
        </p:nvSpPr>
        <p:spPr bwMode="auto">
          <a:xfrm>
            <a:off x="8316416" y="5799139"/>
            <a:ext cx="745489" cy="43817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600" b="1" dirty="0">
                <a:solidFill>
                  <a:srgbClr val="333333"/>
                </a:solidFill>
                <a:latin typeface="Comic Sans MS" pitchFamily="66" charset="0"/>
              </a:rPr>
              <a:t>K &amp; R</a:t>
            </a:r>
          </a:p>
        </p:txBody>
      </p:sp>
    </p:spTree>
    <p:extLst>
      <p:ext uri="{BB962C8B-B14F-4D97-AF65-F5344CB8AC3E}">
        <p14:creationId xmlns:p14="http://schemas.microsoft.com/office/powerpoint/2010/main" val="429041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Web and HTTP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760"/>
            <a:ext cx="7772400" cy="4267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dirty="0" smtClean="0">
                <a:solidFill>
                  <a:srgbClr val="800000"/>
                </a:solidFill>
              </a:rPr>
              <a:t>Web terminology:</a:t>
            </a:r>
          </a:p>
          <a:p>
            <a:r>
              <a:rPr lang="en-US" sz="2400" dirty="0" smtClean="0"/>
              <a:t>A </a:t>
            </a:r>
            <a:r>
              <a:rPr lang="en-US" sz="2400" dirty="0">
                <a:solidFill>
                  <a:srgbClr val="800000"/>
                </a:solidFill>
              </a:rPr>
              <a:t>w</a:t>
            </a:r>
            <a:r>
              <a:rPr lang="en-US" sz="2400" dirty="0" smtClean="0">
                <a:solidFill>
                  <a:srgbClr val="800000"/>
                </a:solidFill>
              </a:rPr>
              <a:t>eb page </a:t>
            </a:r>
            <a:r>
              <a:rPr lang="en-US" sz="2400" dirty="0" smtClean="0"/>
              <a:t>consists of </a:t>
            </a:r>
            <a:r>
              <a:rPr lang="en-US" sz="2400" dirty="0" smtClean="0">
                <a:solidFill>
                  <a:srgbClr val="800000"/>
                </a:solidFill>
              </a:rPr>
              <a:t>objects.</a:t>
            </a:r>
          </a:p>
          <a:p>
            <a:r>
              <a:rPr lang="en-US" sz="2400" dirty="0" smtClean="0"/>
              <a:t>Object can be HTML file, JPEG image, Java applet, audio </a:t>
            </a:r>
            <a:r>
              <a:rPr lang="en-US" sz="2400" dirty="0" err="1" smtClean="0"/>
              <a:t>file,video</a:t>
            </a:r>
            <a:r>
              <a:rPr lang="en-US" sz="2400" dirty="0" smtClean="0"/>
              <a:t> clip, …</a:t>
            </a:r>
          </a:p>
          <a:p>
            <a:r>
              <a:rPr lang="en-US" sz="2400" dirty="0" smtClean="0"/>
              <a:t>A web page consists of a </a:t>
            </a:r>
            <a:r>
              <a:rPr lang="en-US" sz="2400" dirty="0" smtClean="0">
                <a:solidFill>
                  <a:srgbClr val="800000"/>
                </a:solidFill>
              </a:rPr>
              <a:t>base HTML-file </a:t>
            </a:r>
            <a:r>
              <a:rPr lang="en-US" sz="2400" dirty="0" smtClean="0"/>
              <a:t>which includes several referenced objects.</a:t>
            </a:r>
          </a:p>
          <a:p>
            <a:r>
              <a:rPr lang="en-US" sz="2400" dirty="0" smtClean="0"/>
              <a:t>Each object is addressable by a </a:t>
            </a:r>
            <a:r>
              <a:rPr lang="en-US" sz="2400" dirty="0" smtClean="0">
                <a:solidFill>
                  <a:srgbClr val="800000"/>
                </a:solidFill>
              </a:rPr>
              <a:t>URL.</a:t>
            </a:r>
          </a:p>
          <a:p>
            <a:r>
              <a:rPr lang="en-US" sz="2400" dirty="0" smtClean="0">
                <a:solidFill>
                  <a:schemeClr val="tx2"/>
                </a:solidFill>
              </a:rPr>
              <a:t>Example URL:</a:t>
            </a:r>
          </a:p>
          <a:p>
            <a:pPr>
              <a:buFont typeface="ZapfDingbats" pitchFamily="82" charset="2"/>
              <a:buNone/>
            </a:pPr>
            <a:endParaRPr lang="en-US" dirty="0" smtClean="0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219200" y="4869160"/>
            <a:ext cx="6835775" cy="1144587"/>
            <a:chOff x="788" y="2955"/>
            <a:chExt cx="4306" cy="721"/>
          </a:xfrm>
        </p:grpSpPr>
        <p:sp>
          <p:nvSpPr>
            <p:cNvPr id="50183" name="Text Box 5"/>
            <p:cNvSpPr txBox="1">
              <a:spLocks noChangeArrowheads="1"/>
            </p:cNvSpPr>
            <p:nvPr/>
          </p:nvSpPr>
          <p:spPr bwMode="auto">
            <a:xfrm>
              <a:off x="788" y="2955"/>
              <a:ext cx="414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dirty="0">
                  <a:solidFill>
                    <a:srgbClr val="0033CC"/>
                  </a:solidFill>
                  <a:latin typeface="Courier New" pitchFamily="49" charset="0"/>
                </a:rPr>
                <a:t>www.someschool.edu/someDept/pic.gif</a:t>
              </a:r>
            </a:p>
          </p:txBody>
        </p:sp>
        <p:sp>
          <p:nvSpPr>
            <p:cNvPr id="50184" name="AutoShape 6"/>
            <p:cNvSpPr>
              <a:spLocks/>
            </p:cNvSpPr>
            <p:nvPr/>
          </p:nvSpPr>
          <p:spPr bwMode="auto">
            <a:xfrm rot="-5400000">
              <a:off x="1821" y="2281"/>
              <a:ext cx="57" cy="2083"/>
            </a:xfrm>
            <a:prstGeom prst="leftBrace">
              <a:avLst>
                <a:gd name="adj1" fmla="val 30453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5" name="AutoShape 7"/>
            <p:cNvSpPr>
              <a:spLocks/>
            </p:cNvSpPr>
            <p:nvPr/>
          </p:nvSpPr>
          <p:spPr bwMode="auto">
            <a:xfrm rot="-5400000">
              <a:off x="4024" y="2277"/>
              <a:ext cx="57" cy="2083"/>
            </a:xfrm>
            <a:prstGeom prst="leftBrace">
              <a:avLst>
                <a:gd name="adj1" fmla="val 30453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6" name="Text Box 8"/>
            <p:cNvSpPr txBox="1">
              <a:spLocks noChangeArrowheads="1"/>
            </p:cNvSpPr>
            <p:nvPr/>
          </p:nvSpPr>
          <p:spPr bwMode="auto">
            <a:xfrm>
              <a:off x="1389" y="3388"/>
              <a:ext cx="10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/>
                <a:t>host name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50187" name="Text Box 9"/>
            <p:cNvSpPr txBox="1">
              <a:spLocks noChangeArrowheads="1"/>
            </p:cNvSpPr>
            <p:nvPr/>
          </p:nvSpPr>
          <p:spPr bwMode="auto">
            <a:xfrm>
              <a:off x="3485" y="3338"/>
              <a:ext cx="10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/>
                <a:t>path name</a:t>
              </a:r>
              <a:endParaRPr lang="en-US">
                <a:latin typeface="Times New Roman" pitchFamily="18" charset="0"/>
              </a:endParaRP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Computer Networks   </a:t>
            </a:r>
            <a:r>
              <a:rPr lang="en-US" smtClean="0">
                <a:solidFill>
                  <a:srgbClr val="990033"/>
                </a:solidFill>
              </a:rPr>
              <a:t>HTTP</a:t>
            </a:r>
            <a:endParaRPr lang="en-US" dirty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86ED73-AFAE-40D1-8B17-06E2B2BE615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17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44624"/>
            <a:ext cx="8693596" cy="896144"/>
          </a:xfrm>
        </p:spPr>
        <p:txBody>
          <a:bodyPr/>
          <a:lstStyle/>
          <a:p>
            <a:r>
              <a:rPr lang="en-US" dirty="0" smtClean="0"/>
              <a:t>Caching - Conditional GET</a:t>
            </a:r>
          </a:p>
        </p:txBody>
      </p:sp>
      <p:sp>
        <p:nvSpPr>
          <p:cNvPr id="6758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499964"/>
            <a:ext cx="3435350" cy="4305300"/>
          </a:xfrm>
        </p:spPr>
        <p:txBody>
          <a:bodyPr/>
          <a:lstStyle/>
          <a:p>
            <a:r>
              <a:rPr lang="en-US" sz="2400" dirty="0" smtClean="0">
                <a:solidFill>
                  <a:srgbClr val="800000"/>
                </a:solidFill>
              </a:rPr>
              <a:t>Goal: </a:t>
            </a:r>
            <a:r>
              <a:rPr lang="en-US" sz="2000" dirty="0" smtClean="0"/>
              <a:t>don’t send object if cache has up-to-date cached version.</a:t>
            </a:r>
          </a:p>
          <a:p>
            <a:r>
              <a:rPr lang="en-US" sz="2000" dirty="0" smtClean="0"/>
              <a:t>cache: specify date of cached copy in HTTP request.</a:t>
            </a:r>
          </a:p>
          <a:p>
            <a:pPr lvl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If-modified-since: &lt;date&gt;</a:t>
            </a:r>
          </a:p>
          <a:p>
            <a:r>
              <a:rPr lang="en-US" sz="2000" dirty="0" smtClean="0"/>
              <a:t>server: response contains no object if cached copy is up-to-date: </a:t>
            </a:r>
          </a:p>
          <a:p>
            <a:pPr lvl="1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HTTP/1.0 304 Not Modified</a:t>
            </a:r>
            <a:endParaRPr lang="en-US" sz="2000" dirty="0" smtClean="0"/>
          </a:p>
        </p:txBody>
      </p:sp>
      <p:sp>
        <p:nvSpPr>
          <p:cNvPr id="67590" name="Line 4"/>
          <p:cNvSpPr>
            <a:spLocks noChangeShapeType="1"/>
          </p:cNvSpPr>
          <p:nvPr/>
        </p:nvSpPr>
        <p:spPr bwMode="auto">
          <a:xfrm>
            <a:off x="4293492" y="1831181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1" name="Text Box 5"/>
          <p:cNvSpPr txBox="1">
            <a:spLocks noChangeArrowheads="1"/>
          </p:cNvSpPr>
          <p:nvPr/>
        </p:nvSpPr>
        <p:spPr bwMode="auto">
          <a:xfrm>
            <a:off x="3885505" y="1153319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u="sng"/>
              <a:t>cache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7592" name="Text Box 6"/>
          <p:cNvSpPr txBox="1">
            <a:spLocks noChangeArrowheads="1"/>
          </p:cNvSpPr>
          <p:nvPr/>
        </p:nvSpPr>
        <p:spPr bwMode="auto">
          <a:xfrm>
            <a:off x="7338317" y="1124744"/>
            <a:ext cx="1104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u="sng"/>
              <a:t>server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7593" name="Text Box 8"/>
          <p:cNvSpPr txBox="1">
            <a:spLocks noChangeArrowheads="1"/>
          </p:cNvSpPr>
          <p:nvPr/>
        </p:nvSpPr>
        <p:spPr bwMode="auto">
          <a:xfrm>
            <a:off x="4599880" y="1715294"/>
            <a:ext cx="2681287" cy="865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HTTP request msg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latin typeface="Courier New" pitchFamily="49" charset="0"/>
              </a:rPr>
              <a:t>If-modified-since: &lt;date&gt;</a:t>
            </a:r>
            <a:endParaRPr lang="en-US" sz="2000" b="1">
              <a:latin typeface="Courier New" pitchFamily="49" charset="0"/>
            </a:endParaRPr>
          </a:p>
        </p:txBody>
      </p:sp>
      <p:sp>
        <p:nvSpPr>
          <p:cNvPr id="67594" name="Line 9"/>
          <p:cNvSpPr>
            <a:spLocks noChangeShapeType="1"/>
          </p:cNvSpPr>
          <p:nvPr/>
        </p:nvSpPr>
        <p:spPr bwMode="auto">
          <a:xfrm flipH="1">
            <a:off x="4312542" y="2821781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580830" y="2815431"/>
            <a:ext cx="2643187" cy="865188"/>
            <a:chOff x="2698" y="2036"/>
            <a:chExt cx="1665" cy="545"/>
          </a:xfrm>
        </p:grpSpPr>
        <p:sp>
          <p:nvSpPr>
            <p:cNvPr id="67603" name="Rectangle 10"/>
            <p:cNvSpPr>
              <a:spLocks noChangeArrowheads="1"/>
            </p:cNvSpPr>
            <p:nvPr/>
          </p:nvSpPr>
          <p:spPr bwMode="auto">
            <a:xfrm>
              <a:off x="2760" y="2071"/>
              <a:ext cx="1578" cy="46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4" name="Text Box 11"/>
            <p:cNvSpPr txBox="1">
              <a:spLocks noChangeArrowheads="1"/>
            </p:cNvSpPr>
            <p:nvPr/>
          </p:nvSpPr>
          <p:spPr bwMode="auto">
            <a:xfrm>
              <a:off x="2698" y="2036"/>
              <a:ext cx="1665" cy="5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HTTP response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latin typeface="Courier New" pitchFamily="49" charset="0"/>
                </a:rPr>
                <a:t>HTTP/1.0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latin typeface="Courier New" pitchFamily="49" charset="0"/>
                </a:rPr>
                <a:t>304 Not Modified</a:t>
              </a:r>
              <a:endParaRPr lang="en-US" sz="2000" b="1">
                <a:latin typeface="Courier New" pitchFamily="49" charset="0"/>
              </a:endParaRPr>
            </a:p>
          </p:txBody>
        </p:sp>
      </p:grpSp>
      <p:sp>
        <p:nvSpPr>
          <p:cNvPr id="67596" name="Text Box 28"/>
          <p:cNvSpPr txBox="1">
            <a:spLocks noChangeArrowheads="1"/>
          </p:cNvSpPr>
          <p:nvPr/>
        </p:nvSpPr>
        <p:spPr bwMode="auto">
          <a:xfrm>
            <a:off x="7601842" y="2077244"/>
            <a:ext cx="12239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solidFill>
                  <a:srgbClr val="0033CC"/>
                </a:solidFill>
              </a:rPr>
              <a:t>object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solidFill>
                  <a:srgbClr val="0033CC"/>
                </a:solidFill>
              </a:rPr>
              <a:t>not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solidFill>
                  <a:srgbClr val="0033CC"/>
                </a:solidFill>
              </a:rPr>
              <a:t>modified</a:t>
            </a:r>
            <a:endParaRPr lang="en-US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67597" name="Line 31"/>
          <p:cNvSpPr>
            <a:spLocks noChangeShapeType="1"/>
          </p:cNvSpPr>
          <p:nvPr/>
        </p:nvSpPr>
        <p:spPr bwMode="auto">
          <a:xfrm>
            <a:off x="4417317" y="3888581"/>
            <a:ext cx="3905250" cy="0"/>
          </a:xfrm>
          <a:prstGeom prst="line">
            <a:avLst/>
          </a:prstGeom>
          <a:noFill/>
          <a:ln w="28575">
            <a:solidFill>
              <a:srgbClr val="0033CC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8" name="Line 32"/>
          <p:cNvSpPr>
            <a:spLocks noChangeShapeType="1"/>
          </p:cNvSpPr>
          <p:nvPr/>
        </p:nvSpPr>
        <p:spPr bwMode="auto">
          <a:xfrm>
            <a:off x="4360167" y="4183856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9" name="Text Box 34"/>
          <p:cNvSpPr txBox="1">
            <a:spLocks noChangeArrowheads="1"/>
          </p:cNvSpPr>
          <p:nvPr/>
        </p:nvSpPr>
        <p:spPr bwMode="auto">
          <a:xfrm>
            <a:off x="4604642" y="4067969"/>
            <a:ext cx="2681288" cy="865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HTTP request msg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latin typeface="Courier New" pitchFamily="49" charset="0"/>
              </a:rPr>
              <a:t>If-modified-since: &lt;date&gt;</a:t>
            </a:r>
            <a:endParaRPr lang="en-US" sz="2000" b="1">
              <a:latin typeface="Courier New" pitchFamily="49" charset="0"/>
            </a:endParaRPr>
          </a:p>
        </p:txBody>
      </p:sp>
      <p:sp>
        <p:nvSpPr>
          <p:cNvPr id="67600" name="Line 35"/>
          <p:cNvSpPr>
            <a:spLocks noChangeShapeType="1"/>
          </p:cNvSpPr>
          <p:nvPr/>
        </p:nvSpPr>
        <p:spPr bwMode="auto">
          <a:xfrm flipH="1">
            <a:off x="4379217" y="5174456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1" name="Text Box 38"/>
          <p:cNvSpPr txBox="1">
            <a:spLocks noChangeArrowheads="1"/>
          </p:cNvSpPr>
          <p:nvPr/>
        </p:nvSpPr>
        <p:spPr bwMode="auto">
          <a:xfrm>
            <a:off x="4623692" y="5118894"/>
            <a:ext cx="2643188" cy="9255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HTTP response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latin typeface="Courier New" pitchFamily="49" charset="0"/>
              </a:rPr>
              <a:t>HTTP/1.0 200 OK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latin typeface="Courier New" pitchFamily="49" charset="0"/>
              </a:rPr>
              <a:t>&lt;data&gt;</a:t>
            </a:r>
          </a:p>
        </p:txBody>
      </p:sp>
      <p:sp>
        <p:nvSpPr>
          <p:cNvPr id="67602" name="Text Box 39"/>
          <p:cNvSpPr txBox="1">
            <a:spLocks noChangeArrowheads="1"/>
          </p:cNvSpPr>
          <p:nvPr/>
        </p:nvSpPr>
        <p:spPr bwMode="auto">
          <a:xfrm>
            <a:off x="7668517" y="4525169"/>
            <a:ext cx="12239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solidFill>
                  <a:srgbClr val="0033CC"/>
                </a:solidFill>
              </a:rPr>
              <a:t>object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solidFill>
                  <a:srgbClr val="0033CC"/>
                </a:solidFill>
              </a:rPr>
              <a:t>modified</a:t>
            </a:r>
            <a:endParaRPr lang="en-US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Computer Networks   </a:t>
            </a:r>
            <a:r>
              <a:rPr lang="en-US" dirty="0" smtClean="0">
                <a:solidFill>
                  <a:srgbClr val="800000"/>
                </a:solidFill>
              </a:rPr>
              <a:t>HTTP</a:t>
            </a:r>
            <a:endParaRPr lang="en-US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08865F-D8BA-461E-B4C5-2BCB8287721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77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 (</a:t>
            </a:r>
            <a:r>
              <a:rPr lang="en-US" dirty="0" err="1" smtClean="0"/>
              <a:t>Nonpersistent</a:t>
            </a:r>
            <a:r>
              <a:rPr lang="en-US" dirty="0" smtClean="0"/>
              <a:t> and Persistent)</a:t>
            </a:r>
          </a:p>
          <a:p>
            <a:r>
              <a:rPr lang="en-US" dirty="0" smtClean="0"/>
              <a:t>HTTP Request and Response Messages</a:t>
            </a:r>
          </a:p>
          <a:p>
            <a:r>
              <a:rPr lang="en-US" dirty="0" smtClean="0"/>
              <a:t>Keeping State - Cookies</a:t>
            </a:r>
          </a:p>
          <a:p>
            <a:r>
              <a:rPr lang="en-US" dirty="0" smtClean="0"/>
              <a:t>Web Caching with Proxy Servers</a:t>
            </a:r>
          </a:p>
          <a:p>
            <a:r>
              <a:rPr lang="en-US" dirty="0" smtClean="0"/>
              <a:t>Caching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Computer Networks   </a:t>
            </a:r>
            <a:r>
              <a:rPr lang="en-US" smtClean="0">
                <a:solidFill>
                  <a:srgbClr val="990033"/>
                </a:solidFill>
              </a:rPr>
              <a:t>HTTP</a:t>
            </a:r>
            <a:endParaRPr lang="en-US" dirty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86ED73-AFAE-40D1-8B17-06E2B2BE615A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39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HTTP Overview</a:t>
            </a:r>
            <a:endParaRPr lang="en-US" dirty="0" smtClean="0"/>
          </a:p>
        </p:txBody>
      </p:sp>
      <p:sp>
        <p:nvSpPr>
          <p:cNvPr id="51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dirty="0" smtClean="0">
                <a:solidFill>
                  <a:srgbClr val="800000"/>
                </a:solidFill>
              </a:rPr>
              <a:t>HTTP: </a:t>
            </a:r>
            <a:r>
              <a:rPr lang="en-US" sz="2400" dirty="0" err="1" smtClean="0">
                <a:solidFill>
                  <a:srgbClr val="800000"/>
                </a:solidFill>
              </a:rPr>
              <a:t>HyperText</a:t>
            </a:r>
            <a:r>
              <a:rPr lang="en-US" sz="2400" dirty="0" smtClean="0">
                <a:solidFill>
                  <a:srgbClr val="800000"/>
                </a:solidFill>
              </a:rPr>
              <a:t> </a:t>
            </a:r>
            <a:r>
              <a:rPr lang="en-US" sz="2400" dirty="0">
                <a:solidFill>
                  <a:srgbClr val="800000"/>
                </a:solidFill>
              </a:rPr>
              <a:t>T</a:t>
            </a:r>
            <a:r>
              <a:rPr lang="en-US" sz="2400" dirty="0" smtClean="0">
                <a:solidFill>
                  <a:srgbClr val="800000"/>
                </a:solidFill>
              </a:rPr>
              <a:t>ransfer Protocol</a:t>
            </a:r>
          </a:p>
          <a:p>
            <a:r>
              <a:rPr lang="en-US" sz="2000" dirty="0" smtClean="0"/>
              <a:t>Web’s application layer protocol</a:t>
            </a:r>
          </a:p>
          <a:p>
            <a:r>
              <a:rPr lang="en-US" sz="2000" dirty="0" smtClean="0"/>
              <a:t>client/server model</a:t>
            </a:r>
          </a:p>
          <a:p>
            <a:pPr lvl="1"/>
            <a:r>
              <a:rPr lang="en-US" sz="2000" i="1" dirty="0" smtClean="0">
                <a:solidFill>
                  <a:srgbClr val="800000"/>
                </a:solidFill>
              </a:rPr>
              <a:t>client: </a:t>
            </a:r>
            <a:r>
              <a:rPr lang="en-US" sz="2000" dirty="0" smtClean="0">
                <a:solidFill>
                  <a:srgbClr val="800000"/>
                </a:solidFill>
              </a:rPr>
              <a:t> </a:t>
            </a:r>
            <a:r>
              <a:rPr lang="en-US" sz="2000" dirty="0" smtClean="0"/>
              <a:t>a browser that requests, receives and “displays” Web objects.</a:t>
            </a:r>
          </a:p>
          <a:p>
            <a:pPr lvl="1"/>
            <a:r>
              <a:rPr lang="en-US" sz="2000" i="1" dirty="0" smtClean="0">
                <a:solidFill>
                  <a:srgbClr val="800000"/>
                </a:solidFill>
              </a:rPr>
              <a:t>server:</a:t>
            </a:r>
            <a:r>
              <a:rPr lang="en-US" sz="2000" dirty="0" smtClean="0">
                <a:solidFill>
                  <a:srgbClr val="800000"/>
                </a:solidFill>
              </a:rPr>
              <a:t>  </a:t>
            </a:r>
            <a:r>
              <a:rPr lang="en-US" sz="2000" dirty="0" smtClean="0"/>
              <a:t>a Web server sends objects in response to requests.</a:t>
            </a:r>
          </a:p>
          <a:p>
            <a:pPr>
              <a:buFont typeface="ZapfDingbats" pitchFamily="82" charset="2"/>
              <a:buNone/>
            </a:pPr>
            <a:endParaRPr lang="en-US" sz="2000" dirty="0" smtClean="0"/>
          </a:p>
        </p:txBody>
      </p:sp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4924425" y="1860550"/>
          <a:ext cx="75247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Clip" r:id="rId3" imgW="1305000" imgH="1085760" progId="">
                  <p:embed/>
                </p:oleObj>
              </mc:Choice>
              <mc:Fallback>
                <p:oleObj name="Clip" r:id="rId3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4425" y="1860550"/>
                        <a:ext cx="752475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Text Box 7"/>
          <p:cNvSpPr txBox="1">
            <a:spLocks noChangeArrowheads="1"/>
          </p:cNvSpPr>
          <p:nvPr/>
        </p:nvSpPr>
        <p:spPr bwMode="auto">
          <a:xfrm>
            <a:off x="4773613" y="2455863"/>
            <a:ext cx="11620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PC running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Explorer</a:t>
            </a:r>
            <a:endParaRPr lang="en-US">
              <a:latin typeface="Times New Roman" pitchFamily="18" charset="0"/>
            </a:endParaRPr>
          </a:p>
        </p:txBody>
      </p:sp>
      <p:graphicFrame>
        <p:nvGraphicFramePr>
          <p:cNvPr id="5123" name="Object 8"/>
          <p:cNvGraphicFramePr>
            <a:graphicFrameLocks noChangeAspect="1"/>
          </p:cNvGraphicFramePr>
          <p:nvPr/>
        </p:nvGraphicFramePr>
        <p:xfrm>
          <a:off x="5019675" y="4556125"/>
          <a:ext cx="75247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Clip" r:id="rId5" imgW="1305000" imgH="1085760" progId="">
                  <p:embed/>
                </p:oleObj>
              </mc:Choice>
              <mc:Fallback>
                <p:oleObj name="Clip" r:id="rId5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9675" y="4556125"/>
                        <a:ext cx="752475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491413" y="3836988"/>
            <a:ext cx="1382712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Server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running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Apache Web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server</a:t>
            </a:r>
            <a:endParaRPr lang="en-US">
              <a:latin typeface="Times New Roman" pitchFamily="18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910513" y="2725738"/>
            <a:ext cx="504825" cy="1071562"/>
            <a:chOff x="4180" y="783"/>
            <a:chExt cx="150" cy="307"/>
          </a:xfrm>
        </p:grpSpPr>
        <p:sp>
          <p:nvSpPr>
            <p:cNvPr id="5140" name="AutoShape 11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1" name="Rectangle 12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2" name="Rectangle 13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3" name="AutoShape 14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4" name="Line 15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5" name="Line 16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6" name="Rectangle 17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7" name="Rectangle 18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1" name="Line 19"/>
          <p:cNvSpPr>
            <a:spLocks noChangeShapeType="1"/>
          </p:cNvSpPr>
          <p:nvPr/>
        </p:nvSpPr>
        <p:spPr bwMode="auto">
          <a:xfrm>
            <a:off x="5743575" y="2133600"/>
            <a:ext cx="2085975" cy="962025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20"/>
          <p:cNvSpPr>
            <a:spLocks noChangeShapeType="1"/>
          </p:cNvSpPr>
          <p:nvPr/>
        </p:nvSpPr>
        <p:spPr bwMode="auto">
          <a:xfrm flipH="1" flipV="1">
            <a:off x="5800725" y="2333625"/>
            <a:ext cx="1971675" cy="904875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21"/>
          <p:cNvSpPr>
            <a:spLocks noChangeShapeType="1"/>
          </p:cNvSpPr>
          <p:nvPr/>
        </p:nvSpPr>
        <p:spPr bwMode="auto">
          <a:xfrm flipV="1">
            <a:off x="5734050" y="3505200"/>
            <a:ext cx="2047875" cy="1095375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22"/>
          <p:cNvSpPr>
            <a:spLocks noChangeShapeType="1"/>
          </p:cNvSpPr>
          <p:nvPr/>
        </p:nvSpPr>
        <p:spPr bwMode="auto">
          <a:xfrm flipH="1">
            <a:off x="5810250" y="3629025"/>
            <a:ext cx="2047875" cy="1133475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Text Box 23"/>
          <p:cNvSpPr txBox="1">
            <a:spLocks noChangeArrowheads="1"/>
          </p:cNvSpPr>
          <p:nvPr/>
        </p:nvSpPr>
        <p:spPr bwMode="auto">
          <a:xfrm>
            <a:off x="4921250" y="5218113"/>
            <a:ext cx="13223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Mac running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Navigator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136" name="Text Box 24"/>
          <p:cNvSpPr txBox="1">
            <a:spLocks noChangeArrowheads="1"/>
          </p:cNvSpPr>
          <p:nvPr/>
        </p:nvSpPr>
        <p:spPr bwMode="auto">
          <a:xfrm rot="1422049">
            <a:off x="6069217" y="2292936"/>
            <a:ext cx="156645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 dirty="0">
                <a:solidFill>
                  <a:srgbClr val="800000"/>
                </a:solidFill>
              </a:rPr>
              <a:t>HTTP request</a:t>
            </a:r>
            <a:endParaRPr lang="en-US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5137" name="Text Box 25"/>
          <p:cNvSpPr txBox="1">
            <a:spLocks noChangeArrowheads="1"/>
          </p:cNvSpPr>
          <p:nvPr/>
        </p:nvSpPr>
        <p:spPr bwMode="auto">
          <a:xfrm rot="19907361">
            <a:off x="5859667" y="3788361"/>
            <a:ext cx="156645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 dirty="0">
                <a:solidFill>
                  <a:srgbClr val="800000"/>
                </a:solidFill>
              </a:rPr>
              <a:t>HTTP request</a:t>
            </a:r>
            <a:endParaRPr lang="en-US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5138" name="Text Box 26"/>
          <p:cNvSpPr txBox="1">
            <a:spLocks noChangeArrowheads="1"/>
          </p:cNvSpPr>
          <p:nvPr/>
        </p:nvSpPr>
        <p:spPr bwMode="auto">
          <a:xfrm rot="1411598">
            <a:off x="5881349" y="2740611"/>
            <a:ext cx="167866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 dirty="0">
                <a:solidFill>
                  <a:srgbClr val="800000"/>
                </a:solidFill>
              </a:rPr>
              <a:t>HTTP response</a:t>
            </a:r>
            <a:endParaRPr lang="en-US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5139" name="Text Box 28"/>
          <p:cNvSpPr txBox="1">
            <a:spLocks noChangeArrowheads="1"/>
          </p:cNvSpPr>
          <p:nvPr/>
        </p:nvSpPr>
        <p:spPr bwMode="auto">
          <a:xfrm rot="19862217">
            <a:off x="6062324" y="4121736"/>
            <a:ext cx="167866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 dirty="0">
                <a:solidFill>
                  <a:srgbClr val="800000"/>
                </a:solidFill>
              </a:rPr>
              <a:t>HTTP response</a:t>
            </a:r>
            <a:endParaRPr lang="en-US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08865F-D8BA-461E-B4C5-2BCB8287721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9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403350" y="6454775"/>
            <a:ext cx="6656388" cy="2873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Computer Networks   </a:t>
            </a:r>
            <a:r>
              <a:rPr lang="en-US" dirty="0" smtClean="0">
                <a:solidFill>
                  <a:srgbClr val="800000"/>
                </a:solidFill>
              </a:rPr>
              <a:t>HTTP</a:t>
            </a:r>
            <a:endParaRPr lang="en-US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8316416" y="5799139"/>
            <a:ext cx="745489" cy="43817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600" b="1" dirty="0">
                <a:solidFill>
                  <a:srgbClr val="333333"/>
                </a:solidFill>
                <a:latin typeface="Comic Sans MS" pitchFamily="66" charset="0"/>
              </a:rPr>
              <a:t>K &amp; R</a:t>
            </a:r>
          </a:p>
        </p:txBody>
      </p:sp>
    </p:spTree>
    <p:extLst>
      <p:ext uri="{BB962C8B-B14F-4D97-AF65-F5344CB8AC3E}">
        <p14:creationId xmlns:p14="http://schemas.microsoft.com/office/powerpoint/2010/main" val="265053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7"/>
          <p:cNvSpPr>
            <a:spLocks noChangeArrowheads="1"/>
          </p:cNvSpPr>
          <p:nvPr/>
        </p:nvSpPr>
        <p:spPr bwMode="auto">
          <a:xfrm>
            <a:off x="4781550" y="3284984"/>
            <a:ext cx="3838575" cy="2724150"/>
          </a:xfrm>
          <a:prstGeom prst="rect">
            <a:avLst/>
          </a:prstGeom>
          <a:solidFill>
            <a:srgbClr val="FFFFFF"/>
          </a:solidFill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Rectangle 9"/>
          <p:cNvSpPr>
            <a:spLocks noChangeArrowheads="1"/>
          </p:cNvSpPr>
          <p:nvPr/>
        </p:nvSpPr>
        <p:spPr bwMode="auto">
          <a:xfrm>
            <a:off x="7667625" y="3238500"/>
            <a:ext cx="828675" cy="2952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Overview (continued)</a:t>
            </a:r>
          </a:p>
        </p:txBody>
      </p:sp>
      <p:sp>
        <p:nvSpPr>
          <p:cNvPr id="512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536" y="1340768"/>
            <a:ext cx="3971925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dirty="0" smtClean="0">
                <a:solidFill>
                  <a:srgbClr val="800000"/>
                </a:solidFill>
              </a:rPr>
              <a:t>Uses TCP:</a:t>
            </a:r>
          </a:p>
          <a:p>
            <a:r>
              <a:rPr lang="en-US" sz="2000" dirty="0" smtClean="0"/>
              <a:t>client initiates TCP connection (creates socket) to server,  port 80.</a:t>
            </a:r>
          </a:p>
          <a:p>
            <a:r>
              <a:rPr lang="en-US" sz="2000" dirty="0" smtClean="0"/>
              <a:t>server accepts TCP connection from client.</a:t>
            </a:r>
          </a:p>
          <a:p>
            <a:r>
              <a:rPr lang="en-US" sz="2000" dirty="0" smtClean="0"/>
              <a:t>HTTP messages (application-layer protocol messages) exchanged between browser (HTTP client) and Web server (HTTP server).</a:t>
            </a:r>
          </a:p>
          <a:p>
            <a:r>
              <a:rPr lang="en-US" sz="2000" dirty="0" smtClean="0"/>
              <a:t>TCP connection closed.</a:t>
            </a:r>
            <a:endParaRPr lang="en-US" sz="2400" dirty="0" smtClean="0"/>
          </a:p>
        </p:txBody>
      </p:sp>
      <p:sp>
        <p:nvSpPr>
          <p:cNvPr id="5120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340768"/>
            <a:ext cx="3171825" cy="1514475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dirty="0" smtClean="0">
                <a:solidFill>
                  <a:srgbClr val="800000"/>
                </a:solidFill>
              </a:rPr>
              <a:t>HTTP is “stateless”</a:t>
            </a:r>
          </a:p>
          <a:p>
            <a:r>
              <a:rPr lang="en-US" sz="2000" dirty="0" smtClean="0"/>
              <a:t>server maintains no information about past client requests.</a:t>
            </a:r>
          </a:p>
        </p:txBody>
      </p:sp>
      <p:sp>
        <p:nvSpPr>
          <p:cNvPr id="51209" name="Rectangle 6"/>
          <p:cNvSpPr>
            <a:spLocks noChangeArrowheads="1"/>
          </p:cNvSpPr>
          <p:nvPr/>
        </p:nvSpPr>
        <p:spPr bwMode="auto">
          <a:xfrm>
            <a:off x="4810125" y="3419475"/>
            <a:ext cx="3752850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2000" dirty="0">
                <a:solidFill>
                  <a:srgbClr val="800000"/>
                </a:solidFill>
                <a:latin typeface="+mn-lt"/>
              </a:rPr>
              <a:t>Protocols that maintain “state” are complex!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+mn-lt"/>
              </a:rPr>
              <a:t>past history (state) must be </a:t>
            </a:r>
            <a:r>
              <a:rPr lang="en-US" sz="2000" dirty="0" smtClean="0">
                <a:latin typeface="+mn-lt"/>
              </a:rPr>
              <a:t>maintained.</a:t>
            </a:r>
            <a:endParaRPr lang="en-US" sz="2000" dirty="0">
              <a:latin typeface="+mn-l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+mn-lt"/>
              </a:rPr>
              <a:t>if server/client crashes, their views of “state” may be inconsistent, must be </a:t>
            </a:r>
            <a:r>
              <a:rPr lang="en-US" sz="2000" dirty="0" smtClean="0">
                <a:latin typeface="+mn-lt"/>
              </a:rPr>
              <a:t>reconciled.</a:t>
            </a:r>
            <a:endParaRPr lang="en-US" sz="2000" dirty="0">
              <a:latin typeface="+mn-lt"/>
            </a:endParaRPr>
          </a:p>
          <a:p>
            <a:pPr marL="342900" indent="-342900">
              <a:buFont typeface="ZapfDingbats" pitchFamily="82" charset="2"/>
              <a:buChar char="r"/>
            </a:pPr>
            <a:endParaRPr lang="en-US" sz="2000" dirty="0">
              <a:latin typeface="+mn-lt"/>
            </a:endParaRPr>
          </a:p>
        </p:txBody>
      </p:sp>
      <p:sp>
        <p:nvSpPr>
          <p:cNvPr id="51210" name="Text Box 8"/>
          <p:cNvSpPr txBox="1">
            <a:spLocks noChangeArrowheads="1"/>
          </p:cNvSpPr>
          <p:nvPr/>
        </p:nvSpPr>
        <p:spPr bwMode="auto">
          <a:xfrm>
            <a:off x="7602538" y="2996952"/>
            <a:ext cx="919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aside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Computer Networks   </a:t>
            </a:r>
            <a:r>
              <a:rPr lang="en-US" dirty="0" smtClean="0">
                <a:solidFill>
                  <a:srgbClr val="800000"/>
                </a:solidFill>
              </a:rPr>
              <a:t>HTTP</a:t>
            </a:r>
            <a:endParaRPr lang="en-US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08865F-D8BA-461E-B4C5-2BCB8287721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9372" y="5790047"/>
            <a:ext cx="745489" cy="43817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600" b="1" dirty="0">
                <a:solidFill>
                  <a:srgbClr val="333333"/>
                </a:solidFill>
                <a:latin typeface="Comic Sans MS" pitchFamily="66" charset="0"/>
              </a:rPr>
              <a:t>K &amp; R</a:t>
            </a:r>
          </a:p>
        </p:txBody>
      </p:sp>
    </p:spTree>
    <p:extLst>
      <p:ext uri="{BB962C8B-B14F-4D97-AF65-F5344CB8AC3E}">
        <p14:creationId xmlns:p14="http://schemas.microsoft.com/office/powerpoint/2010/main" val="187070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Connections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7571184" cy="177356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dirty="0" smtClean="0">
                <a:solidFill>
                  <a:srgbClr val="800000"/>
                </a:solidFill>
              </a:rPr>
              <a:t>Non-persistent HTTP</a:t>
            </a:r>
          </a:p>
          <a:p>
            <a:r>
              <a:rPr lang="en-US" sz="2400" dirty="0" smtClean="0"/>
              <a:t>At most one object is sent over a TCP connection.</a:t>
            </a:r>
          </a:p>
          <a:p>
            <a:r>
              <a:rPr lang="en-US" sz="2400" dirty="0" smtClean="0"/>
              <a:t>HTTP 1.0</a:t>
            </a:r>
          </a:p>
          <a:p>
            <a:pPr>
              <a:buFont typeface="ZapfDingbats" pitchFamily="82" charset="2"/>
              <a:buNone/>
            </a:pPr>
            <a:endParaRPr lang="en-US" sz="2400" dirty="0" smtClean="0"/>
          </a:p>
        </p:txBody>
      </p:sp>
      <p:sp>
        <p:nvSpPr>
          <p:cNvPr id="5223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7544" y="3789040"/>
            <a:ext cx="7632848" cy="1944216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dirty="0" smtClean="0">
                <a:solidFill>
                  <a:srgbClr val="800000"/>
                </a:solidFill>
              </a:rPr>
              <a:t>Persistent HTTP</a:t>
            </a:r>
          </a:p>
          <a:p>
            <a:r>
              <a:rPr lang="en-US" sz="2400" dirty="0" smtClean="0"/>
              <a:t>Multiple objects can be sent over single TCP connection between client and server.</a:t>
            </a:r>
          </a:p>
          <a:p>
            <a:r>
              <a:rPr lang="en-US" sz="2400" dirty="0" smtClean="0"/>
              <a:t>HTTP 1.1</a:t>
            </a:r>
          </a:p>
          <a:p>
            <a:pPr>
              <a:buFont typeface="ZapfDingbats" pitchFamily="82" charset="2"/>
              <a:buNone/>
            </a:pP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Computer Networks   </a:t>
            </a:r>
            <a:r>
              <a:rPr lang="en-US" dirty="0" smtClean="0">
                <a:solidFill>
                  <a:srgbClr val="800000"/>
                </a:solidFill>
              </a:rPr>
              <a:t>HTTP</a:t>
            </a:r>
            <a:endParaRPr lang="en-US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08865F-D8BA-461E-B4C5-2BCB8287721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93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Line 11"/>
          <p:cNvSpPr>
            <a:spLocks noChangeShapeType="1"/>
          </p:cNvSpPr>
          <p:nvPr/>
        </p:nvSpPr>
        <p:spPr bwMode="auto">
          <a:xfrm>
            <a:off x="609600" y="1844824"/>
            <a:ext cx="0" cy="4343400"/>
          </a:xfrm>
          <a:prstGeom prst="line">
            <a:avLst/>
          </a:prstGeom>
          <a:noFill/>
          <a:ln w="222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Rectangle 13"/>
          <p:cNvSpPr>
            <a:spLocks noChangeArrowheads="1"/>
          </p:cNvSpPr>
          <p:nvPr/>
        </p:nvSpPr>
        <p:spPr bwMode="auto">
          <a:xfrm>
            <a:off x="238125" y="5807224"/>
            <a:ext cx="657225" cy="295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624"/>
            <a:ext cx="8603432" cy="866775"/>
          </a:xfrm>
        </p:spPr>
        <p:txBody>
          <a:bodyPr/>
          <a:lstStyle/>
          <a:p>
            <a:r>
              <a:rPr lang="en-US" dirty="0" err="1" smtClean="0"/>
              <a:t>Nonpersistent</a:t>
            </a:r>
            <a:r>
              <a:rPr lang="en-US" dirty="0" smtClean="0"/>
              <a:t> HTTP</a:t>
            </a:r>
          </a:p>
        </p:txBody>
      </p:sp>
      <p:sp>
        <p:nvSpPr>
          <p:cNvPr id="532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504" y="1114425"/>
            <a:ext cx="7658100" cy="730399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dirty="0" smtClean="0"/>
              <a:t>Suppose user enters URL </a:t>
            </a:r>
            <a:r>
              <a:rPr lang="en-US" sz="2000" dirty="0" smtClean="0">
                <a:solidFill>
                  <a:srgbClr val="0033CC"/>
                </a:solidFill>
                <a:latin typeface="Courier New" pitchFamily="49" charset="0"/>
              </a:rPr>
              <a:t>www.someSchool.edu/someDepartment/home.index</a:t>
            </a:r>
            <a:endParaRPr lang="en-US" sz="2400" dirty="0" smtClean="0">
              <a:solidFill>
                <a:srgbClr val="0033CC"/>
              </a:solidFill>
            </a:endParaRPr>
          </a:p>
        </p:txBody>
      </p:sp>
      <p:sp>
        <p:nvSpPr>
          <p:cNvPr id="532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66737" y="1882924"/>
            <a:ext cx="4033838" cy="19050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1a</a:t>
            </a:r>
            <a:r>
              <a:rPr lang="en-US" sz="1800" b="0" dirty="0" smtClean="0">
                <a:solidFill>
                  <a:srgbClr val="FF0000"/>
                </a:solidFill>
              </a:rPr>
              <a:t>.</a:t>
            </a:r>
            <a:r>
              <a:rPr lang="en-US" sz="1800" b="0" dirty="0" smtClean="0"/>
              <a:t> HTTP client initiates TCP connection to HTTP server (process) at </a:t>
            </a:r>
            <a:r>
              <a:rPr lang="en-US" sz="1800" dirty="0" smtClean="0">
                <a:solidFill>
                  <a:srgbClr val="0033CC"/>
                </a:solidFill>
                <a:latin typeface="Arial" charset="0"/>
              </a:rPr>
              <a:t>www.someSchool.edu</a:t>
            </a:r>
            <a:r>
              <a:rPr lang="en-US" sz="1800" b="0" dirty="0" smtClean="0">
                <a:latin typeface="Arial" charset="0"/>
              </a:rPr>
              <a:t> on port </a:t>
            </a:r>
            <a:r>
              <a:rPr lang="en-US" sz="1800" b="0" dirty="0" smtClean="0"/>
              <a:t>80.</a:t>
            </a:r>
            <a:endParaRPr lang="en-US" sz="2000" b="0" dirty="0" smtClean="0"/>
          </a:p>
        </p:txBody>
      </p:sp>
      <p:sp>
        <p:nvSpPr>
          <p:cNvPr id="53257" name="Rectangle 5"/>
          <p:cNvSpPr>
            <a:spLocks noChangeArrowheads="1"/>
          </p:cNvSpPr>
          <p:nvPr/>
        </p:nvSpPr>
        <p:spPr bwMode="auto">
          <a:xfrm>
            <a:off x="609600" y="3597424"/>
            <a:ext cx="3674368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/>
            <a:r>
              <a:rPr lang="en-US" sz="2000" dirty="0">
                <a:solidFill>
                  <a:srgbClr val="FF0000"/>
                </a:solidFill>
                <a:latin typeface="+mn-lt"/>
              </a:rPr>
              <a:t>2.</a:t>
            </a:r>
            <a:r>
              <a:rPr lang="en-US" sz="2000" dirty="0">
                <a:latin typeface="+mn-lt"/>
              </a:rPr>
              <a:t> HTTP</a:t>
            </a:r>
            <a:r>
              <a:rPr lang="en-US" sz="1800" dirty="0">
                <a:latin typeface="+mn-lt"/>
              </a:rPr>
              <a:t> client sends HTTP </a:t>
            </a:r>
            <a:r>
              <a:rPr lang="en-US" sz="1800" b="1" i="1" dirty="0">
                <a:solidFill>
                  <a:srgbClr val="008000"/>
                </a:solidFill>
                <a:latin typeface="+mn-lt"/>
              </a:rPr>
              <a:t>request message</a:t>
            </a:r>
            <a:r>
              <a:rPr lang="en-US" sz="1800" b="1" dirty="0">
                <a:solidFill>
                  <a:srgbClr val="008000"/>
                </a:solidFill>
                <a:latin typeface="+mn-lt"/>
              </a:rPr>
              <a:t> </a:t>
            </a:r>
            <a:r>
              <a:rPr lang="en-US" sz="1800" dirty="0">
                <a:latin typeface="+mn-lt"/>
              </a:rPr>
              <a:t>(containing URL) into TCP connection socket. Message indicates that client wants object </a:t>
            </a:r>
            <a:r>
              <a:rPr lang="en-US" sz="1600" b="1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someDepartment</a:t>
            </a:r>
            <a:r>
              <a:rPr lang="en-US" sz="16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600" b="1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home.index</a:t>
            </a:r>
            <a:endParaRPr lang="en-US" sz="1800" b="1" dirty="0">
              <a:solidFill>
                <a:srgbClr val="0033CC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3258" name="Rectangle 6"/>
          <p:cNvSpPr>
            <a:spLocks noChangeArrowheads="1"/>
          </p:cNvSpPr>
          <p:nvPr/>
        </p:nvSpPr>
        <p:spPr bwMode="auto">
          <a:xfrm>
            <a:off x="4781550" y="2311549"/>
            <a:ext cx="3810000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/>
            <a:r>
              <a:rPr lang="en-US" sz="2000" dirty="0">
                <a:solidFill>
                  <a:srgbClr val="FF0000"/>
                </a:solidFill>
                <a:latin typeface="+mn-lt"/>
              </a:rPr>
              <a:t>1b.</a:t>
            </a:r>
            <a:r>
              <a:rPr lang="en-US" sz="2000" dirty="0">
                <a:latin typeface="+mn-lt"/>
              </a:rPr>
              <a:t> HTTP</a:t>
            </a:r>
            <a:r>
              <a:rPr lang="en-US" sz="1800" dirty="0">
                <a:latin typeface="+mn-lt"/>
              </a:rPr>
              <a:t> server at host </a:t>
            </a:r>
            <a:r>
              <a:rPr lang="en-US" sz="18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www.someSchool.edu</a:t>
            </a:r>
            <a:r>
              <a:rPr lang="en-US" sz="1800" dirty="0">
                <a:latin typeface="+mn-lt"/>
              </a:rPr>
              <a:t> waiting for TCP connection at port 80.  “accepts” connection, notifying </a:t>
            </a:r>
            <a:r>
              <a:rPr lang="en-US" sz="1800" dirty="0" smtClean="0">
                <a:latin typeface="+mn-lt"/>
              </a:rPr>
              <a:t>client.</a:t>
            </a:r>
            <a:endParaRPr lang="en-US" sz="2000" dirty="0">
              <a:latin typeface="+mn-lt"/>
            </a:endParaRPr>
          </a:p>
        </p:txBody>
      </p:sp>
      <p:sp>
        <p:nvSpPr>
          <p:cNvPr id="53259" name="Rectangle 7"/>
          <p:cNvSpPr>
            <a:spLocks noChangeArrowheads="1"/>
          </p:cNvSpPr>
          <p:nvPr/>
        </p:nvSpPr>
        <p:spPr bwMode="auto">
          <a:xfrm>
            <a:off x="4724400" y="4168924"/>
            <a:ext cx="3810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/>
            <a:r>
              <a:rPr lang="en-US" sz="2000" dirty="0">
                <a:solidFill>
                  <a:srgbClr val="FF0000"/>
                </a:solidFill>
                <a:latin typeface="+mn-lt"/>
              </a:rPr>
              <a:t>3.</a:t>
            </a:r>
            <a:r>
              <a:rPr lang="en-US" sz="2000" dirty="0">
                <a:latin typeface="+mn-lt"/>
              </a:rPr>
              <a:t> HTTP</a:t>
            </a:r>
            <a:r>
              <a:rPr lang="en-US" sz="1800" dirty="0">
                <a:latin typeface="+mn-lt"/>
              </a:rPr>
              <a:t> server receives request message, forms </a:t>
            </a:r>
            <a:r>
              <a:rPr lang="en-US" sz="1800" b="1" i="1" dirty="0">
                <a:solidFill>
                  <a:srgbClr val="008000"/>
                </a:solidFill>
                <a:latin typeface="+mn-lt"/>
              </a:rPr>
              <a:t>response message</a:t>
            </a:r>
            <a:r>
              <a:rPr lang="en-US" sz="1800" dirty="0">
                <a:latin typeface="+mn-lt"/>
              </a:rPr>
              <a:t> containing requested object, and sends message into its </a:t>
            </a:r>
            <a:r>
              <a:rPr lang="en-US" sz="1800" dirty="0" smtClean="0">
                <a:latin typeface="+mn-lt"/>
              </a:rPr>
              <a:t>socket.</a:t>
            </a:r>
            <a:endParaRPr lang="en-US" sz="1800" dirty="0">
              <a:latin typeface="+mn-lt"/>
            </a:endParaRPr>
          </a:p>
        </p:txBody>
      </p:sp>
      <p:sp>
        <p:nvSpPr>
          <p:cNvPr id="53260" name="Line 8"/>
          <p:cNvSpPr>
            <a:spLocks noChangeShapeType="1"/>
          </p:cNvSpPr>
          <p:nvPr/>
        </p:nvSpPr>
        <p:spPr bwMode="auto">
          <a:xfrm>
            <a:off x="4048125" y="2435374"/>
            <a:ext cx="1095375" cy="523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Line 9"/>
          <p:cNvSpPr>
            <a:spLocks noChangeShapeType="1"/>
          </p:cNvSpPr>
          <p:nvPr/>
        </p:nvSpPr>
        <p:spPr bwMode="auto">
          <a:xfrm>
            <a:off x="3895725" y="4378474"/>
            <a:ext cx="1095375" cy="523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10"/>
          <p:cNvSpPr>
            <a:spLocks noChangeShapeType="1"/>
          </p:cNvSpPr>
          <p:nvPr/>
        </p:nvSpPr>
        <p:spPr bwMode="auto">
          <a:xfrm flipH="1">
            <a:off x="3933825" y="4911874"/>
            <a:ext cx="1095375" cy="523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Text Box 12"/>
          <p:cNvSpPr txBox="1">
            <a:spLocks noChangeArrowheads="1"/>
          </p:cNvSpPr>
          <p:nvPr/>
        </p:nvSpPr>
        <p:spPr bwMode="auto">
          <a:xfrm>
            <a:off x="227633" y="5708104"/>
            <a:ext cx="815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time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3264" name="Line 14"/>
          <p:cNvSpPr>
            <a:spLocks noChangeShapeType="1"/>
          </p:cNvSpPr>
          <p:nvPr/>
        </p:nvSpPr>
        <p:spPr bwMode="auto">
          <a:xfrm flipH="1">
            <a:off x="4019550" y="2949724"/>
            <a:ext cx="1095375" cy="523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Text Box 15"/>
          <p:cNvSpPr txBox="1">
            <a:spLocks noChangeArrowheads="1"/>
          </p:cNvSpPr>
          <p:nvPr/>
        </p:nvSpPr>
        <p:spPr bwMode="auto">
          <a:xfrm>
            <a:off x="7380312" y="44624"/>
            <a:ext cx="18533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solidFill>
                  <a:schemeClr val="bg1"/>
                </a:solidFill>
                <a:latin typeface="+mn-lt"/>
              </a:rPr>
              <a:t>(contains text,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solidFill>
                  <a:schemeClr val="bg1"/>
                </a:solidFill>
                <a:latin typeface="+mn-lt"/>
              </a:rPr>
              <a:t>references to 10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solidFill>
                  <a:schemeClr val="bg1"/>
                </a:solidFill>
                <a:latin typeface="+mn-lt"/>
              </a:rPr>
              <a:t>jpeg images)</a:t>
            </a:r>
            <a:endParaRPr lang="en-US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Computer Networks   </a:t>
            </a:r>
            <a:r>
              <a:rPr lang="en-US" dirty="0" smtClean="0">
                <a:solidFill>
                  <a:srgbClr val="800000"/>
                </a:solidFill>
              </a:rPr>
              <a:t>HTTP</a:t>
            </a:r>
            <a:endParaRPr lang="en-US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08865F-D8BA-461E-B4C5-2BCB8287721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8316416" y="5799139"/>
            <a:ext cx="745489" cy="43817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600" b="1" dirty="0">
                <a:solidFill>
                  <a:srgbClr val="333333"/>
                </a:solidFill>
                <a:latin typeface="Comic Sans MS" pitchFamily="66" charset="0"/>
              </a:rPr>
              <a:t>K &amp; R</a:t>
            </a:r>
          </a:p>
        </p:txBody>
      </p:sp>
    </p:spTree>
    <p:extLst>
      <p:ext uri="{BB962C8B-B14F-4D97-AF65-F5344CB8AC3E}">
        <p14:creationId xmlns:p14="http://schemas.microsoft.com/office/powerpoint/2010/main" val="132364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>
          <a:xfrm>
            <a:off x="542925" y="44624"/>
            <a:ext cx="7772400" cy="866775"/>
          </a:xfrm>
        </p:spPr>
        <p:txBody>
          <a:bodyPr/>
          <a:lstStyle/>
          <a:p>
            <a:r>
              <a:rPr lang="en-US" dirty="0" err="1" smtClean="0"/>
              <a:t>Nonpersistent</a:t>
            </a:r>
            <a:r>
              <a:rPr lang="en-US" dirty="0" smtClean="0"/>
              <a:t> HTTP (cont.)</a:t>
            </a:r>
          </a:p>
        </p:txBody>
      </p:sp>
      <p:sp>
        <p:nvSpPr>
          <p:cNvPr id="54277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1095375" y="2047875"/>
            <a:ext cx="3810000" cy="1533525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5</a:t>
            </a:r>
            <a:r>
              <a:rPr lang="en-US" sz="1800" dirty="0" smtClean="0">
                <a:solidFill>
                  <a:srgbClr val="FF0000"/>
                </a:solidFill>
              </a:rPr>
              <a:t>.</a:t>
            </a:r>
            <a:r>
              <a:rPr lang="en-US" sz="1800" dirty="0" smtClean="0"/>
              <a:t> HTTP client receives response message containing html file, displays html.  Parsing html file, finds 10 referenced jpeg  objects.</a:t>
            </a:r>
            <a:endParaRPr lang="en-US" sz="2000" dirty="0" smtClean="0"/>
          </a:p>
        </p:txBody>
      </p:sp>
      <p:sp>
        <p:nvSpPr>
          <p:cNvPr id="54278" name="Rectangle 7"/>
          <p:cNvSpPr>
            <a:spLocks noChangeArrowheads="1"/>
          </p:cNvSpPr>
          <p:nvPr/>
        </p:nvSpPr>
        <p:spPr bwMode="auto">
          <a:xfrm>
            <a:off x="1085850" y="3568700"/>
            <a:ext cx="38100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2000" dirty="0">
                <a:solidFill>
                  <a:srgbClr val="FF0000"/>
                </a:solidFill>
                <a:latin typeface="+mn-lt"/>
              </a:rPr>
              <a:t>6.</a:t>
            </a:r>
            <a:r>
              <a:rPr lang="en-US" sz="200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Steps 1-5 repeated for each of 10 jpeg </a:t>
            </a:r>
            <a:r>
              <a:rPr lang="en-US" sz="1800" dirty="0" smtClean="0">
                <a:latin typeface="+mn-lt"/>
              </a:rPr>
              <a:t>objects.</a:t>
            </a:r>
            <a:endParaRPr lang="en-US" sz="1800" dirty="0">
              <a:latin typeface="+mn-lt"/>
            </a:endParaRPr>
          </a:p>
        </p:txBody>
      </p:sp>
      <p:sp>
        <p:nvSpPr>
          <p:cNvPr id="54279" name="Rectangle 8"/>
          <p:cNvSpPr>
            <a:spLocks noChangeArrowheads="1"/>
          </p:cNvSpPr>
          <p:nvPr/>
        </p:nvSpPr>
        <p:spPr bwMode="auto">
          <a:xfrm>
            <a:off x="5032375" y="1492250"/>
            <a:ext cx="38100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2000" dirty="0">
                <a:solidFill>
                  <a:srgbClr val="FF0000"/>
                </a:solidFill>
                <a:latin typeface="+mn-lt"/>
              </a:rPr>
              <a:t>4.</a:t>
            </a:r>
            <a:r>
              <a:rPr lang="en-US" sz="2000" dirty="0">
                <a:latin typeface="+mn-lt"/>
              </a:rPr>
              <a:t> HTTP</a:t>
            </a:r>
            <a:r>
              <a:rPr lang="en-US" sz="1800" dirty="0">
                <a:latin typeface="+mn-lt"/>
              </a:rPr>
              <a:t> server closes TCP connection. </a:t>
            </a:r>
            <a:endParaRPr lang="en-US" sz="2000" dirty="0">
              <a:latin typeface="+mn-lt"/>
            </a:endParaRPr>
          </a:p>
        </p:txBody>
      </p:sp>
      <p:sp>
        <p:nvSpPr>
          <p:cNvPr id="54280" name="Line 2"/>
          <p:cNvSpPr>
            <a:spLocks noChangeShapeType="1"/>
          </p:cNvSpPr>
          <p:nvPr/>
        </p:nvSpPr>
        <p:spPr bwMode="auto">
          <a:xfrm>
            <a:off x="698500" y="1793875"/>
            <a:ext cx="0" cy="257175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Text Box 13"/>
          <p:cNvSpPr txBox="1">
            <a:spLocks noChangeArrowheads="1"/>
          </p:cNvSpPr>
          <p:nvPr/>
        </p:nvSpPr>
        <p:spPr bwMode="auto">
          <a:xfrm>
            <a:off x="304800" y="3657600"/>
            <a:ext cx="8159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time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4283" name="Line 17"/>
          <p:cNvSpPr>
            <a:spLocks noChangeShapeType="1"/>
          </p:cNvSpPr>
          <p:nvPr/>
        </p:nvSpPr>
        <p:spPr bwMode="auto">
          <a:xfrm flipH="1">
            <a:off x="3762375" y="1449388"/>
            <a:ext cx="1095375" cy="523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Computer Networks   </a:t>
            </a:r>
            <a:r>
              <a:rPr lang="en-US" dirty="0" smtClean="0">
                <a:solidFill>
                  <a:srgbClr val="800000"/>
                </a:solidFill>
              </a:rPr>
              <a:t>HTTP</a:t>
            </a:r>
            <a:endParaRPr lang="en-US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08865F-D8BA-461E-B4C5-2BCB8287721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8316416" y="5799139"/>
            <a:ext cx="745489" cy="43817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600" b="1" dirty="0">
                <a:solidFill>
                  <a:srgbClr val="333333"/>
                </a:solidFill>
                <a:latin typeface="Comic Sans MS" pitchFamily="66" charset="0"/>
              </a:rPr>
              <a:t>K &amp; R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5486127" y="3068960"/>
            <a:ext cx="2830289" cy="679053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>
                <a:solidFill>
                  <a:srgbClr val="800000"/>
                </a:solidFill>
              </a:rPr>
              <a:t>May be done as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>
                <a:solidFill>
                  <a:srgbClr val="800000"/>
                </a:solidFill>
              </a:rPr>
              <a:t> parallel TCP connections.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4716017" y="3356992"/>
            <a:ext cx="1008111" cy="432048"/>
          </a:xfrm>
          <a:prstGeom prst="straightConnector1">
            <a:avLst/>
          </a:prstGeom>
          <a:noFill/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6381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r>
              <a:rPr lang="en-US" sz="3600" dirty="0" err="1" smtClean="0"/>
              <a:t>Nonpersistent</a:t>
            </a:r>
            <a:r>
              <a:rPr lang="en-US" sz="3600" dirty="0" smtClean="0"/>
              <a:t> HTTP: Response Time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085056"/>
            <a:ext cx="4090988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dirty="0" smtClean="0">
                <a:solidFill>
                  <a:srgbClr val="800000"/>
                </a:solidFill>
              </a:rPr>
              <a:t>Definition of RTT: </a:t>
            </a:r>
            <a:r>
              <a:rPr lang="en-US" sz="2400" dirty="0" smtClean="0"/>
              <a:t>time for a small packet to travel from client to server and back.</a:t>
            </a:r>
          </a:p>
          <a:p>
            <a:pPr>
              <a:buFont typeface="ZapfDingbats" pitchFamily="82" charset="2"/>
              <a:buNone/>
            </a:pPr>
            <a:r>
              <a:rPr lang="en-US" sz="2400" dirty="0" smtClean="0">
                <a:solidFill>
                  <a:srgbClr val="800000"/>
                </a:solidFill>
              </a:rPr>
              <a:t>Response time:</a:t>
            </a:r>
          </a:p>
          <a:p>
            <a:r>
              <a:rPr lang="en-US" sz="2400" dirty="0" smtClean="0"/>
              <a:t>one RTT to initiate TCP connection</a:t>
            </a:r>
          </a:p>
          <a:p>
            <a:r>
              <a:rPr lang="en-US" sz="2400" dirty="0" smtClean="0"/>
              <a:t>one RTT for HTTP request and first few bytes of HTTP response to return</a:t>
            </a:r>
          </a:p>
          <a:p>
            <a:r>
              <a:rPr lang="en-US" sz="2400" dirty="0" smtClean="0"/>
              <a:t>file transmission time</a:t>
            </a:r>
          </a:p>
          <a:p>
            <a:pPr>
              <a:buFont typeface="ZapfDingbats" pitchFamily="82" charset="2"/>
              <a:buNone/>
            </a:pPr>
            <a:endParaRPr lang="en-US" sz="2400" dirty="0" smtClean="0"/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4554538" y="1260475"/>
            <a:ext cx="4408488" cy="4413250"/>
            <a:chOff x="2869" y="794"/>
            <a:chExt cx="2777" cy="2780"/>
          </a:xfrm>
        </p:grpSpPr>
        <p:graphicFrame>
          <p:nvGraphicFramePr>
            <p:cNvPr id="6146" name="Object 5"/>
            <p:cNvGraphicFramePr>
              <a:graphicFrameLocks noChangeAspect="1"/>
            </p:cNvGraphicFramePr>
            <p:nvPr/>
          </p:nvGraphicFramePr>
          <p:xfrm>
            <a:off x="3587" y="1049"/>
            <a:ext cx="474" cy="3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3" name="Clip" r:id="rId3" imgW="1305000" imgH="1085760" progId="">
                    <p:embed/>
                  </p:oleObj>
                </mc:Choice>
                <mc:Fallback>
                  <p:oleObj name="Clip" r:id="rId3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87" y="1049"/>
                          <a:ext cx="474" cy="3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783" y="794"/>
              <a:ext cx="318" cy="675"/>
              <a:chOff x="4180" y="783"/>
              <a:chExt cx="150" cy="307"/>
            </a:xfrm>
          </p:grpSpPr>
          <p:sp>
            <p:nvSpPr>
              <p:cNvPr id="6173" name="AutoShape 7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4" name="Rectangle 8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5" name="Rectangle 9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6" name="AutoShape 10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7" name="Line 11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8" name="Line 12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9" name="Rectangle 13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80" name="Rectangle 14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153" name="Line 15"/>
            <p:cNvSpPr>
              <a:spLocks noChangeShapeType="1"/>
            </p:cNvSpPr>
            <p:nvPr/>
          </p:nvSpPr>
          <p:spPr bwMode="auto">
            <a:xfrm>
              <a:off x="3846" y="1569"/>
              <a:ext cx="0" cy="178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4" name="Line 16"/>
            <p:cNvSpPr>
              <a:spLocks noChangeShapeType="1"/>
            </p:cNvSpPr>
            <p:nvPr/>
          </p:nvSpPr>
          <p:spPr bwMode="auto">
            <a:xfrm>
              <a:off x="4911" y="1565"/>
              <a:ext cx="0" cy="181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5" name="Line 17"/>
            <p:cNvSpPr>
              <a:spLocks noChangeShapeType="1"/>
            </p:cNvSpPr>
            <p:nvPr/>
          </p:nvSpPr>
          <p:spPr bwMode="auto">
            <a:xfrm>
              <a:off x="3855" y="1715"/>
              <a:ext cx="1061" cy="2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6" name="Line 18"/>
            <p:cNvSpPr>
              <a:spLocks noChangeShapeType="1"/>
            </p:cNvSpPr>
            <p:nvPr/>
          </p:nvSpPr>
          <p:spPr bwMode="auto">
            <a:xfrm flipH="1">
              <a:off x="3846" y="1991"/>
              <a:ext cx="1054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7" name="Line 19"/>
            <p:cNvSpPr>
              <a:spLocks noChangeShapeType="1"/>
            </p:cNvSpPr>
            <p:nvPr/>
          </p:nvSpPr>
          <p:spPr bwMode="auto">
            <a:xfrm>
              <a:off x="3851" y="2311"/>
              <a:ext cx="1061" cy="2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8" name="Line 20"/>
            <p:cNvSpPr>
              <a:spLocks noChangeShapeType="1"/>
            </p:cNvSpPr>
            <p:nvPr/>
          </p:nvSpPr>
          <p:spPr bwMode="auto">
            <a:xfrm flipH="1">
              <a:off x="3861" y="2615"/>
              <a:ext cx="1054" cy="239"/>
            </a:xfrm>
            <a:prstGeom prst="line">
              <a:avLst/>
            </a:prstGeom>
            <a:noFill/>
            <a:ln w="1270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9" name="AutoShape 21"/>
            <p:cNvSpPr>
              <a:spLocks/>
            </p:cNvSpPr>
            <p:nvPr/>
          </p:nvSpPr>
          <p:spPr bwMode="auto">
            <a:xfrm>
              <a:off x="4961" y="2562"/>
              <a:ext cx="47" cy="115"/>
            </a:xfrm>
            <a:prstGeom prst="rightBrace">
              <a:avLst>
                <a:gd name="adj1" fmla="val 2039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0" name="Text Box 22"/>
            <p:cNvSpPr txBox="1">
              <a:spLocks noChangeArrowheads="1"/>
            </p:cNvSpPr>
            <p:nvPr/>
          </p:nvSpPr>
          <p:spPr bwMode="auto">
            <a:xfrm>
              <a:off x="4980" y="2371"/>
              <a:ext cx="666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800000"/>
                  </a:solidFill>
                </a:rPr>
                <a:t>time to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800000"/>
                  </a:solidFill>
                </a:rPr>
                <a:t>transmit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800000"/>
                  </a:solidFill>
                </a:rPr>
                <a:t>file</a:t>
              </a:r>
            </a:p>
          </p:txBody>
        </p:sp>
        <p:sp>
          <p:nvSpPr>
            <p:cNvPr id="6161" name="Line 23"/>
            <p:cNvSpPr>
              <a:spLocks noChangeShapeType="1"/>
            </p:cNvSpPr>
            <p:nvPr/>
          </p:nvSpPr>
          <p:spPr bwMode="auto">
            <a:xfrm>
              <a:off x="3600" y="1699"/>
              <a:ext cx="24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2" name="Text Box 24"/>
            <p:cNvSpPr txBox="1">
              <a:spLocks noChangeArrowheads="1"/>
            </p:cNvSpPr>
            <p:nvPr/>
          </p:nvSpPr>
          <p:spPr bwMode="auto">
            <a:xfrm>
              <a:off x="2869" y="1518"/>
              <a:ext cx="816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800000"/>
                  </a:solidFill>
                </a:rPr>
                <a:t>initiate TCP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800000"/>
                  </a:solidFill>
                </a:rPr>
                <a:t>connection</a:t>
              </a:r>
            </a:p>
          </p:txBody>
        </p:sp>
        <p:sp>
          <p:nvSpPr>
            <p:cNvPr id="6163" name="AutoShape 25"/>
            <p:cNvSpPr>
              <a:spLocks/>
            </p:cNvSpPr>
            <p:nvPr/>
          </p:nvSpPr>
          <p:spPr bwMode="auto">
            <a:xfrm>
              <a:off x="3685" y="1731"/>
              <a:ext cx="81" cy="506"/>
            </a:xfrm>
            <a:prstGeom prst="leftBrace">
              <a:avLst>
                <a:gd name="adj1" fmla="val 5205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4" name="Text Box 26"/>
            <p:cNvSpPr txBox="1">
              <a:spLocks noChangeArrowheads="1"/>
            </p:cNvSpPr>
            <p:nvPr/>
          </p:nvSpPr>
          <p:spPr bwMode="auto">
            <a:xfrm>
              <a:off x="3381" y="1864"/>
              <a:ext cx="37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RTT</a:t>
              </a:r>
            </a:p>
          </p:txBody>
        </p:sp>
        <p:sp>
          <p:nvSpPr>
            <p:cNvPr id="6165" name="Line 27"/>
            <p:cNvSpPr>
              <a:spLocks noChangeShapeType="1"/>
            </p:cNvSpPr>
            <p:nvPr/>
          </p:nvSpPr>
          <p:spPr bwMode="auto">
            <a:xfrm>
              <a:off x="3631" y="2269"/>
              <a:ext cx="2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6" name="Text Box 28"/>
            <p:cNvSpPr txBox="1">
              <a:spLocks noChangeArrowheads="1"/>
            </p:cNvSpPr>
            <p:nvPr/>
          </p:nvSpPr>
          <p:spPr bwMode="auto">
            <a:xfrm>
              <a:off x="3144" y="2095"/>
              <a:ext cx="57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800000"/>
                  </a:solidFill>
                </a:rPr>
                <a:t>request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800000"/>
                  </a:solidFill>
                </a:rPr>
                <a:t>file</a:t>
              </a:r>
            </a:p>
          </p:txBody>
        </p:sp>
        <p:sp>
          <p:nvSpPr>
            <p:cNvPr id="6167" name="AutoShape 29"/>
            <p:cNvSpPr>
              <a:spLocks/>
            </p:cNvSpPr>
            <p:nvPr/>
          </p:nvSpPr>
          <p:spPr bwMode="auto">
            <a:xfrm>
              <a:off x="3689" y="2304"/>
              <a:ext cx="81" cy="506"/>
            </a:xfrm>
            <a:prstGeom prst="leftBrace">
              <a:avLst>
                <a:gd name="adj1" fmla="val 5205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8" name="Text Box 30"/>
            <p:cNvSpPr txBox="1">
              <a:spLocks noChangeArrowheads="1"/>
            </p:cNvSpPr>
            <p:nvPr/>
          </p:nvSpPr>
          <p:spPr bwMode="auto">
            <a:xfrm>
              <a:off x="3393" y="2445"/>
              <a:ext cx="37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RTT</a:t>
              </a:r>
            </a:p>
          </p:txBody>
        </p:sp>
        <p:sp>
          <p:nvSpPr>
            <p:cNvPr id="6169" name="Line 35"/>
            <p:cNvSpPr>
              <a:spLocks noChangeShapeType="1"/>
            </p:cNvSpPr>
            <p:nvPr/>
          </p:nvSpPr>
          <p:spPr bwMode="auto">
            <a:xfrm flipH="1">
              <a:off x="3638" y="2892"/>
              <a:ext cx="21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0" name="Text Box 36"/>
            <p:cNvSpPr txBox="1">
              <a:spLocks noChangeArrowheads="1"/>
            </p:cNvSpPr>
            <p:nvPr/>
          </p:nvSpPr>
          <p:spPr bwMode="auto">
            <a:xfrm>
              <a:off x="3152" y="2796"/>
              <a:ext cx="627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800000"/>
                  </a:solidFill>
                </a:rPr>
                <a:t>file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800000"/>
                  </a:solidFill>
                </a:rPr>
                <a:t>received</a:t>
              </a:r>
            </a:p>
          </p:txBody>
        </p:sp>
        <p:sp>
          <p:nvSpPr>
            <p:cNvPr id="6171" name="Text Box 37"/>
            <p:cNvSpPr txBox="1">
              <a:spLocks noChangeArrowheads="1"/>
            </p:cNvSpPr>
            <p:nvPr/>
          </p:nvSpPr>
          <p:spPr bwMode="auto">
            <a:xfrm>
              <a:off x="3704" y="3362"/>
              <a:ext cx="34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latin typeface="Times New Roman" pitchFamily="18" charset="0"/>
                </a:rPr>
                <a:t>time</a:t>
              </a:r>
            </a:p>
          </p:txBody>
        </p:sp>
        <p:sp>
          <p:nvSpPr>
            <p:cNvPr id="6172" name="Text Box 38"/>
            <p:cNvSpPr txBox="1">
              <a:spLocks noChangeArrowheads="1"/>
            </p:cNvSpPr>
            <p:nvPr/>
          </p:nvSpPr>
          <p:spPr bwMode="auto">
            <a:xfrm>
              <a:off x="4761" y="3351"/>
              <a:ext cx="34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latin typeface="Times New Roman" pitchFamily="18" charset="0"/>
                </a:rPr>
                <a:t>time</a:t>
              </a: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Computer Networks   </a:t>
            </a:r>
            <a:r>
              <a:rPr lang="en-US" dirty="0" smtClean="0">
                <a:solidFill>
                  <a:srgbClr val="800000"/>
                </a:solidFill>
              </a:rPr>
              <a:t>HTTP</a:t>
            </a:r>
            <a:endParaRPr lang="en-US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94675" y="6512768"/>
            <a:ext cx="914400" cy="228600"/>
          </a:xfrm>
        </p:spPr>
        <p:txBody>
          <a:bodyPr/>
          <a:lstStyle/>
          <a:p>
            <a:pPr>
              <a:defRPr/>
            </a:pPr>
            <a:fld id="{7E310BEC-508C-4368-B86E-4B2E31C212AA}" type="slidenum">
              <a:rPr lang="en-US" smtClean="0">
                <a:latin typeface="Comic Sans MS" pitchFamily="66" charset="0"/>
              </a:rPr>
              <a:pPr>
                <a:defRPr/>
              </a:pPr>
              <a:t>9</a:t>
            </a:fld>
            <a:endParaRPr lang="en-US" dirty="0">
              <a:latin typeface="Comic Sans MS" pitchFamily="66" charset="0"/>
            </a:endParaRP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2136774" y="5805264"/>
            <a:ext cx="5171529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5425" indent="-2254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§"/>
              <a:defRPr sz="32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sz="2400" dirty="0">
                <a:solidFill>
                  <a:srgbClr val="800000"/>
                </a:solidFill>
              </a:rPr>
              <a:t>t</a:t>
            </a:r>
            <a:r>
              <a:rPr lang="en-US" sz="2400" dirty="0" smtClean="0">
                <a:solidFill>
                  <a:srgbClr val="800000"/>
                </a:solidFill>
              </a:rPr>
              <a:t>otal time = 2RTT+transmit time</a:t>
            </a:r>
          </a:p>
          <a:p>
            <a:pPr>
              <a:buFont typeface="ZapfDingbats" pitchFamily="82" charset="2"/>
              <a:buNone/>
            </a:pPr>
            <a:endParaRPr lang="en-US" sz="2400" dirty="0" smtClean="0"/>
          </a:p>
        </p:txBody>
      </p:sp>
      <p:sp>
        <p:nvSpPr>
          <p:cNvPr id="38" name="Rectangle 6"/>
          <p:cNvSpPr>
            <a:spLocks noChangeArrowheads="1"/>
          </p:cNvSpPr>
          <p:nvPr/>
        </p:nvSpPr>
        <p:spPr bwMode="auto">
          <a:xfrm>
            <a:off x="8316416" y="5799139"/>
            <a:ext cx="745489" cy="43817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600" b="1" dirty="0">
                <a:solidFill>
                  <a:srgbClr val="333333"/>
                </a:solidFill>
                <a:latin typeface="Comic Sans MS" pitchFamily="66" charset="0"/>
              </a:rPr>
              <a:t>K &amp; R</a:t>
            </a:r>
          </a:p>
        </p:txBody>
      </p:sp>
    </p:spTree>
    <p:extLst>
      <p:ext uri="{BB962C8B-B14F-4D97-AF65-F5344CB8AC3E}">
        <p14:creationId xmlns:p14="http://schemas.microsoft.com/office/powerpoint/2010/main" val="148392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vised_Master">
  <a:themeElements>
    <a:clrScheme name="Revised_Master 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6600"/>
      </a:accent1>
      <a:accent2>
        <a:srgbClr val="993300"/>
      </a:accent2>
      <a:accent3>
        <a:srgbClr val="FFFFFF"/>
      </a:accent3>
      <a:accent4>
        <a:srgbClr val="000000"/>
      </a:accent4>
      <a:accent5>
        <a:srgbClr val="AAB8AA"/>
      </a:accent5>
      <a:accent6>
        <a:srgbClr val="8A2D00"/>
      </a:accent6>
      <a:hlink>
        <a:srgbClr val="006699"/>
      </a:hlink>
      <a:folHlink>
        <a:srgbClr val="B2B2B2"/>
      </a:folHlink>
    </a:clrScheme>
    <a:fontScheme name="Revised_Master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Revised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vised_Mas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vised_Mas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vised_Mas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vised_Mas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vised_Mas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vised_Mas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vised_Master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6600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AB8AA"/>
        </a:accent5>
        <a:accent6>
          <a:srgbClr val="008A00"/>
        </a:accent6>
        <a:hlink>
          <a:srgbClr val="66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vised_Master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66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AAB8AA"/>
        </a:accent5>
        <a:accent6>
          <a:srgbClr val="8A2D00"/>
        </a:accent6>
        <a:hlink>
          <a:srgbClr val="00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3543</TotalTime>
  <Words>1954</Words>
  <Application>Microsoft Office PowerPoint</Application>
  <PresentationFormat>On-screen Show (4:3)</PresentationFormat>
  <Paragraphs>452</Paragraphs>
  <Slides>31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Revised_Master</vt:lpstr>
      <vt:lpstr>Clip</vt:lpstr>
      <vt:lpstr>   HyperText Transfer Protocol (HTTP)    </vt:lpstr>
      <vt:lpstr>HTTP Outline</vt:lpstr>
      <vt:lpstr>Web and HTTP</vt:lpstr>
      <vt:lpstr>HTTP Overview</vt:lpstr>
      <vt:lpstr>HTTP Overview (continued)</vt:lpstr>
      <vt:lpstr>HTTP Connections</vt:lpstr>
      <vt:lpstr>Nonpersistent HTTP</vt:lpstr>
      <vt:lpstr>Nonpersistent HTTP (cont.)</vt:lpstr>
      <vt:lpstr>Nonpersistent HTTP: Response Time</vt:lpstr>
      <vt:lpstr>HTTP 1.0 Behavior</vt:lpstr>
      <vt:lpstr>Persistent HTTP</vt:lpstr>
      <vt:lpstr>HTTP 1.1 Behavior</vt:lpstr>
      <vt:lpstr>HTTP Request Message</vt:lpstr>
      <vt:lpstr>HTTP Request Message: General Format</vt:lpstr>
      <vt:lpstr>Table 9.1 HTTP Request Operations</vt:lpstr>
      <vt:lpstr>Uploading Form Input</vt:lpstr>
      <vt:lpstr>Method Types</vt:lpstr>
      <vt:lpstr>Table 9.2 Five Types of HTTP Result Codes</vt:lpstr>
      <vt:lpstr>HTTP Response Message</vt:lpstr>
      <vt:lpstr>HTTP Response Status Codes</vt:lpstr>
      <vt:lpstr>Trying out HTTP (client side) for yourself</vt:lpstr>
      <vt:lpstr>User-Server Interaction: Cookies</vt:lpstr>
      <vt:lpstr>Cookies: Keeping State </vt:lpstr>
      <vt:lpstr>Cookies (continued)</vt:lpstr>
      <vt:lpstr>Web Caches (Proxy Server)</vt:lpstr>
      <vt:lpstr>More About Web Caching</vt:lpstr>
      <vt:lpstr>Caching Example </vt:lpstr>
      <vt:lpstr>Caching Example (cont)</vt:lpstr>
      <vt:lpstr>Caching Example (cont)</vt:lpstr>
      <vt:lpstr>Caching - Conditional GET</vt:lpstr>
      <vt:lpstr>HTTP Summary</vt:lpstr>
    </vt:vector>
  </TitlesOfParts>
  <Company>WPI Computer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Enhancement of TFRC in Wireless Networks</dc:title>
  <dc:creator>default</dc:creator>
  <cp:lastModifiedBy>Prof. Kinicki</cp:lastModifiedBy>
  <cp:revision>163</cp:revision>
  <dcterms:created xsi:type="dcterms:W3CDTF">2004-01-21T20:05:10Z</dcterms:created>
  <dcterms:modified xsi:type="dcterms:W3CDTF">2012-01-30T21:41:38Z</dcterms:modified>
</cp:coreProperties>
</file>