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311" r:id="rId7"/>
    <p:sldId id="261" r:id="rId8"/>
    <p:sldId id="307" r:id="rId9"/>
    <p:sldId id="308" r:id="rId10"/>
    <p:sldId id="309" r:id="rId11"/>
    <p:sldId id="263" r:id="rId12"/>
    <p:sldId id="293" r:id="rId13"/>
    <p:sldId id="312" r:id="rId14"/>
    <p:sldId id="267" r:id="rId15"/>
    <p:sldId id="299" r:id="rId16"/>
    <p:sldId id="269" r:id="rId17"/>
    <p:sldId id="289" r:id="rId18"/>
    <p:sldId id="290" r:id="rId19"/>
    <p:sldId id="291" r:id="rId20"/>
    <p:sldId id="292" r:id="rId21"/>
    <p:sldId id="270" r:id="rId22"/>
    <p:sldId id="272" r:id="rId23"/>
    <p:sldId id="265" r:id="rId24"/>
    <p:sldId id="288" r:id="rId25"/>
    <p:sldId id="294" r:id="rId26"/>
    <p:sldId id="298" r:id="rId27"/>
    <p:sldId id="296" r:id="rId28"/>
    <p:sldId id="273" r:id="rId29"/>
    <p:sldId id="274" r:id="rId30"/>
    <p:sldId id="301" r:id="rId31"/>
    <p:sldId id="300" r:id="rId32"/>
    <p:sldId id="276" r:id="rId33"/>
    <p:sldId id="310" r:id="rId34"/>
    <p:sldId id="313" r:id="rId35"/>
    <p:sldId id="279" r:id="rId36"/>
    <p:sldId id="280" r:id="rId37"/>
    <p:sldId id="282" r:id="rId38"/>
    <p:sldId id="283" r:id="rId39"/>
    <p:sldId id="305" r:id="rId40"/>
    <p:sldId id="284" r:id="rId41"/>
    <p:sldId id="285" r:id="rId42"/>
    <p:sldId id="303" r:id="rId43"/>
    <p:sldId id="304" r:id="rId44"/>
    <p:sldId id="286" r:id="rId45"/>
    <p:sldId id="287" r:id="rId46"/>
    <p:sldId id="314" r:id="rId47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2260" autoAdjust="0"/>
    <p:restoredTop sz="93421" autoAdjust="0"/>
  </p:normalViewPr>
  <p:slideViewPr>
    <p:cSldViewPr>
      <p:cViewPr>
        <p:scale>
          <a:sx n="78" d="100"/>
          <a:sy n="78" d="100"/>
        </p:scale>
        <p:origin x="-1061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7951" y="0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3A2E6-6659-49B8-B20D-1BE668E619F7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5034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7951" y="6635034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E3483-B8D6-4F70-B0EE-2AD5FF23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46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2ED9BB7-0F2C-4784-9EBD-8E57F1B8218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475E8E7-91AB-4760-B188-151E3C5F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12/3/3013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6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12/3/2013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12/3/2013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12/3/2013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5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12/3/2013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12/3/2013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8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12/3/2013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12/3/2013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D1BFD-79B9-4F5B-82D6-B7940E07D2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153400" y="631853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WPI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.edu/~johnh/PAPERS/Ye05a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Ultra-Low Duty Cycle MAC with Scheduled Channel Polling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Wei Ye and John </a:t>
            </a:r>
            <a:r>
              <a:rPr lang="en-US" dirty="0" err="1" smtClean="0"/>
              <a:t>Heidemann</a:t>
            </a:r>
            <a:endParaRPr lang="en-US" dirty="0" smtClean="0"/>
          </a:p>
          <a:p>
            <a:r>
              <a:rPr lang="en-US" dirty="0" smtClean="0"/>
              <a:t>CS577</a:t>
            </a:r>
          </a:p>
          <a:p>
            <a:r>
              <a:rPr lang="en-US" sz="2800" dirty="0" smtClean="0"/>
              <a:t>Brett </a:t>
            </a:r>
            <a:r>
              <a:rPr lang="en-US" sz="2800" dirty="0" err="1" smtClean="0"/>
              <a:t>Levasseur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12/3/2013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rettl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56" y="2514600"/>
            <a:ext cx="503634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Adaptive Polling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Node B adds n polling slots when it receives from A</a:t>
            </a:r>
          </a:p>
          <a:p>
            <a:r>
              <a:rPr lang="en-US" dirty="0" smtClean="0"/>
              <a:t>Node A can give up transmitting to B so B can transmit to C</a:t>
            </a:r>
          </a:p>
          <a:p>
            <a:pPr lvl="1"/>
            <a:r>
              <a:rPr lang="en-US" dirty="0" smtClean="0"/>
              <a:t>This gets C to add its own n polling slots</a:t>
            </a:r>
          </a:p>
          <a:p>
            <a:r>
              <a:rPr lang="en-US" dirty="0" smtClean="0"/>
              <a:t>Should add one poll per node that needs to send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Carrier sense in CW1 before sending tone</a:t>
            </a:r>
          </a:p>
          <a:p>
            <a:r>
              <a:rPr lang="en-US" dirty="0" smtClean="0"/>
              <a:t>If channel idle send wakeup tone</a:t>
            </a:r>
          </a:p>
          <a:p>
            <a:r>
              <a:rPr lang="en-US" dirty="0" smtClean="0"/>
              <a:t>If tone sent successfully node performs carrier sense in CW2</a:t>
            </a:r>
          </a:p>
          <a:p>
            <a:r>
              <a:rPr lang="en-US" dirty="0" smtClean="0"/>
              <a:t>If channel idle then send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11</a:t>
            </a:fld>
            <a:endParaRPr lang="en-US"/>
          </a:p>
        </p:txBody>
      </p:sp>
      <p:pic>
        <p:nvPicPr>
          <p:cNvPr id="2051" name="Picture 3" descr="C:\Users\brettl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56" y="4416172"/>
            <a:ext cx="576421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Overhearing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Hearing a packet meant for another node</a:t>
            </a:r>
          </a:p>
          <a:p>
            <a:pPr lvl="1"/>
            <a:r>
              <a:rPr lang="en-US" dirty="0" smtClean="0"/>
              <a:t>Causes overhearing node to waste power</a:t>
            </a:r>
          </a:p>
          <a:p>
            <a:r>
              <a:rPr lang="en-US" dirty="0" smtClean="0"/>
              <a:t>Stop listening to packets not meant for the node</a:t>
            </a:r>
          </a:p>
          <a:p>
            <a:pPr lvl="1"/>
            <a:r>
              <a:rPr lang="en-US" dirty="0" smtClean="0"/>
              <a:t>With RTS/CTS nodes can see when the channel is busy</a:t>
            </a:r>
          </a:p>
          <a:p>
            <a:pPr lvl="1"/>
            <a:r>
              <a:rPr lang="en-US" dirty="0" smtClean="0"/>
              <a:t>Without RTS/CTS nodes examine MAC headers and goes back to sleep if receiving address is not for them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Scheduled Channel Polling (SCP-MAC)</a:t>
            </a:r>
          </a:p>
          <a:p>
            <a:r>
              <a:rPr lang="en-US" dirty="0" smtClean="0"/>
              <a:t>Energy Performance Analysis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</a:t>
            </a:r>
            <a:r>
              <a:rPr lang="en-US" dirty="0"/>
              <a:t>3</a:t>
            </a:r>
            <a:r>
              <a:rPr lang="en-US" dirty="0" smtClean="0"/>
              <a:t>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Performance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 descr="C:\Users\brettl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08" y="1295400"/>
            <a:ext cx="5334000" cy="361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rett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29200"/>
            <a:ext cx="4800600" cy="160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Sum of energy used for each state</a:t>
            </a:r>
          </a:p>
          <a:p>
            <a:pPr lvl="1"/>
            <a:r>
              <a:rPr lang="en-US" dirty="0" smtClean="0"/>
              <a:t>Carrier Sense</a:t>
            </a:r>
          </a:p>
          <a:p>
            <a:pPr lvl="1"/>
            <a:r>
              <a:rPr lang="en-US" dirty="0" smtClean="0"/>
              <a:t>Transmit</a:t>
            </a:r>
          </a:p>
          <a:p>
            <a:pPr lvl="1"/>
            <a:r>
              <a:rPr lang="en-US" dirty="0" smtClean="0"/>
              <a:t>Receive</a:t>
            </a:r>
          </a:p>
          <a:p>
            <a:pPr lvl="1"/>
            <a:r>
              <a:rPr lang="en-US" dirty="0" smtClean="0"/>
              <a:t>Poll</a:t>
            </a:r>
          </a:p>
          <a:p>
            <a:pPr lvl="1"/>
            <a:r>
              <a:rPr lang="en-US" dirty="0" smtClean="0"/>
              <a:t>Sleep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819400"/>
            <a:ext cx="5458408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Channel Polling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energy cost to poll using asynchronous channel polling in LPL?</a:t>
            </a:r>
          </a:p>
          <a:p>
            <a:pPr lvl="1"/>
            <a:r>
              <a:rPr lang="en-US" dirty="0" smtClean="0"/>
              <a:t>Length of preamble</a:t>
            </a:r>
          </a:p>
          <a:p>
            <a:pPr lvl="1"/>
            <a:r>
              <a:rPr lang="en-US" dirty="0" smtClean="0"/>
              <a:t>Time for carrier sense</a:t>
            </a:r>
          </a:p>
          <a:p>
            <a:pPr lvl="1"/>
            <a:r>
              <a:rPr lang="en-US" dirty="0" smtClean="0"/>
              <a:t>Time for polling</a:t>
            </a:r>
          </a:p>
          <a:p>
            <a:pPr lvl="1"/>
            <a:r>
              <a:rPr lang="en-US" dirty="0" smtClean="0"/>
              <a:t>Time spent sleeping</a:t>
            </a:r>
          </a:p>
          <a:p>
            <a:pPr lvl="1"/>
            <a:r>
              <a:rPr lang="en-US" dirty="0" smtClean="0"/>
              <a:t>Transmission/Reception rate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LPL Preamble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Preamble must be as long as the polling i</a:t>
            </a:r>
            <a:r>
              <a:rPr lang="en-US" dirty="0"/>
              <a:t>n</a:t>
            </a:r>
            <a:r>
              <a:rPr lang="en-US" dirty="0" smtClean="0"/>
              <a:t>terval T</a:t>
            </a:r>
            <a:r>
              <a:rPr lang="en-US" baseline="-25000" dirty="0" smtClean="0"/>
              <a:t>p</a:t>
            </a:r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</a:t>
            </a:r>
            <a:r>
              <a:rPr lang="en-US" dirty="0" smtClean="0"/>
              <a:t>is the time to transmit a byte </a:t>
            </a:r>
          </a:p>
          <a:p>
            <a:r>
              <a:rPr lang="en-US" dirty="0" err="1" smtClean="0"/>
              <a:t>L</a:t>
            </a:r>
            <a:r>
              <a:rPr lang="en-US" baseline="-25000" dirty="0" err="1" smtClean="0"/>
              <a:t>preamble</a:t>
            </a:r>
            <a:r>
              <a:rPr lang="en-US" baseline="-25000" dirty="0" smtClean="0"/>
              <a:t> </a:t>
            </a:r>
            <a:r>
              <a:rPr lang="en-US" dirty="0" smtClean="0"/>
              <a:t>is the length of the preamble in bytes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17</a:t>
            </a:fld>
            <a:endParaRPr lang="en-US"/>
          </a:p>
        </p:txBody>
      </p:sp>
      <p:pic>
        <p:nvPicPr>
          <p:cNvPr id="5122" name="Picture 2" descr="C:\Users\brettl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09875"/>
            <a:ext cx="41624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7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LPL Carrier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Nodes perform carrier sense before preamble</a:t>
            </a:r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smtClean="0"/>
              <a:t>t</a:t>
            </a:r>
            <a:r>
              <a:rPr lang="en-US" baseline="-25000" dirty="0" smtClean="0"/>
              <a:t>cs1 </a:t>
            </a:r>
            <a:r>
              <a:rPr lang="en-US" dirty="0" smtClean="0"/>
              <a:t>is the average carrier sense time</a:t>
            </a:r>
            <a:endParaRPr lang="en-US" baseline="-25000" dirty="0"/>
          </a:p>
          <a:p>
            <a:r>
              <a:rPr lang="en-US" dirty="0" err="1"/>
              <a:t>r</a:t>
            </a:r>
            <a:r>
              <a:rPr lang="en-US" baseline="-25000" dirty="0" err="1" smtClean="0"/>
              <a:t>data</a:t>
            </a:r>
            <a:r>
              <a:rPr lang="en-US" baseline="-25000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rate of sending data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18</a:t>
            </a:fld>
            <a:endParaRPr lang="en-US" dirty="0"/>
          </a:p>
        </p:txBody>
      </p:sp>
      <p:pic>
        <p:nvPicPr>
          <p:cNvPr id="4098" name="Picture 2" descr="C:\Users\brettl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23" y="2570225"/>
            <a:ext cx="46386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2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Transmitting/Receiving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Transmit is sending preamble and data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Receive is sum across all nodes</a:t>
            </a:r>
          </a:p>
          <a:p>
            <a:pPr lvl="1"/>
            <a:r>
              <a:rPr lang="en-US" dirty="0" smtClean="0"/>
              <a:t>n is the number of nodes</a:t>
            </a:r>
          </a:p>
          <a:p>
            <a:endParaRPr lang="en-US" dirty="0"/>
          </a:p>
          <a:p>
            <a:pPr marL="0" indent="0">
              <a:buNone/>
            </a:pP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551929"/>
            <a:ext cx="5562600" cy="1029471"/>
          </a:xfrm>
          <a:prstGeom prst="rect">
            <a:avLst/>
          </a:prstGeom>
        </p:spPr>
      </p:pic>
      <p:pic>
        <p:nvPicPr>
          <p:cNvPr id="6146" name="Picture 2" descr="C:\Users\brett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78438"/>
            <a:ext cx="2857500" cy="6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Scheduled Channel Polling (SCP-MAC)</a:t>
            </a:r>
          </a:p>
          <a:p>
            <a:r>
              <a:rPr lang="en-US" dirty="0" smtClean="0"/>
              <a:t>Energy Performance Analysis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</a:t>
            </a:r>
            <a:r>
              <a:rPr lang="en-US" dirty="0"/>
              <a:t>3</a:t>
            </a:r>
            <a:r>
              <a:rPr lang="en-US" dirty="0" smtClean="0"/>
              <a:t>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and Sleeping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Normalized time for polling and sleeping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node is asleep when not in carrier sense, transmission, reception or polling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733800"/>
            <a:ext cx="6489700" cy="711200"/>
          </a:xfrm>
          <a:prstGeom prst="rect">
            <a:avLst/>
          </a:prstGeom>
        </p:spPr>
      </p:pic>
      <p:pic>
        <p:nvPicPr>
          <p:cNvPr id="7170" name="Picture 2" descr="C:\Users\brett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40" y="1676333"/>
            <a:ext cx="3274219" cy="82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Channel Polling LPL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consumed determined by</a:t>
            </a:r>
          </a:p>
          <a:p>
            <a:pPr lvl="1"/>
            <a:r>
              <a:rPr lang="en-US" dirty="0" smtClean="0"/>
              <a:t>Neighborhood size</a:t>
            </a:r>
          </a:p>
          <a:p>
            <a:pPr lvl="1"/>
            <a:r>
              <a:rPr lang="en-US" dirty="0" smtClean="0"/>
              <a:t>Data rate</a:t>
            </a:r>
          </a:p>
          <a:p>
            <a:pPr lvl="1"/>
            <a:r>
              <a:rPr lang="en-US" dirty="0" smtClean="0"/>
              <a:t>Channel polling</a:t>
            </a:r>
          </a:p>
          <a:p>
            <a:r>
              <a:rPr lang="en-US" dirty="0"/>
              <a:t>Small T</a:t>
            </a:r>
            <a:r>
              <a:rPr lang="en-US" baseline="-25000" dirty="0"/>
              <a:t>p</a:t>
            </a:r>
            <a:r>
              <a:rPr lang="en-US" dirty="0"/>
              <a:t> reduces cost of polling but increases transmit and reception </a:t>
            </a:r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63" y="4800600"/>
            <a:ext cx="5573274" cy="1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06" y="1364924"/>
            <a:ext cx="6238301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 Polling </a:t>
            </a:r>
            <a:r>
              <a:rPr lang="en-US" dirty="0" smtClean="0"/>
              <a:t>Time LPL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157" y="5479724"/>
            <a:ext cx="4572000" cy="10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Nodes broadcast scheduling information</a:t>
            </a:r>
          </a:p>
          <a:p>
            <a:pPr lvl="1"/>
            <a:r>
              <a:rPr lang="en-US" dirty="0" smtClean="0"/>
              <a:t>Occurs every synchronization period</a:t>
            </a:r>
          </a:p>
          <a:p>
            <a:pPr lvl="1"/>
            <a:r>
              <a:rPr lang="en-US" dirty="0" smtClean="0"/>
              <a:t>Required every 10 – 60 minutes</a:t>
            </a:r>
          </a:p>
          <a:p>
            <a:r>
              <a:rPr lang="en-US" dirty="0" smtClean="0"/>
              <a:t>Piggyback synchronization with data when possible</a:t>
            </a:r>
          </a:p>
          <a:p>
            <a:r>
              <a:rPr lang="en-US" dirty="0" smtClean="0"/>
              <a:t>Clock drift requires guard time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-25000" dirty="0"/>
              <a:t>sync </a:t>
            </a:r>
            <a:r>
              <a:rPr lang="en-US" dirty="0"/>
              <a:t>– Synchronization period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clk</a:t>
            </a:r>
            <a:r>
              <a:rPr lang="en-US" dirty="0" smtClean="0"/>
              <a:t> </a:t>
            </a:r>
            <a:r>
              <a:rPr lang="en-US" dirty="0"/>
              <a:t>– Clock drift rate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048000"/>
            <a:ext cx="3390900" cy="825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4648200"/>
            <a:ext cx="6781800" cy="457200"/>
          </a:xfrm>
          <a:prstGeom prst="rect">
            <a:avLst/>
          </a:prstGeom>
          <a:pattFill prst="ltDnDiag">
            <a:fgClr>
              <a:prstClr val="black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5800" y="4648200"/>
            <a:ext cx="1524000" cy="4572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2"/>
            <a:endCxn id="7" idx="0"/>
          </p:cNvCxnSpPr>
          <p:nvPr/>
        </p:nvCxnSpPr>
        <p:spPr>
          <a:xfrm flipV="1">
            <a:off x="4457700" y="4648200"/>
            <a:ext cx="0" cy="4572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07792" y="4648200"/>
            <a:ext cx="1524000" cy="4572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4648200"/>
            <a:ext cx="82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sync</a:t>
            </a:r>
            <a:r>
              <a:rPr lang="en-US" dirty="0" smtClean="0"/>
              <a:t>r</a:t>
            </a:r>
            <a:r>
              <a:rPr lang="en-US" baseline="-25000" dirty="0" smtClean="0"/>
              <a:t>clk</a:t>
            </a:r>
            <a:endParaRPr lang="en-US" baseline="-25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5791200"/>
            <a:ext cx="6096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1000" y="5867400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0" y="3886200"/>
            <a:ext cx="46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diff</a:t>
            </a:r>
            <a:endParaRPr lang="en-US" baseline="-250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895600" y="42672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19800" y="42672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95600" y="4267200"/>
            <a:ext cx="312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33800" y="5334000"/>
            <a:ext cx="142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Time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0"/>
            <a:endCxn id="7" idx="2"/>
          </p:cNvCxnSpPr>
          <p:nvPr/>
        </p:nvCxnSpPr>
        <p:spPr>
          <a:xfrm flipV="1">
            <a:off x="4443959" y="5105400"/>
            <a:ext cx="13741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6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 Time 2 Nodes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2234" y="4117324"/>
            <a:ext cx="6819900" cy="457200"/>
          </a:xfrm>
          <a:prstGeom prst="rect">
            <a:avLst/>
          </a:prstGeom>
          <a:pattFill prst="ltDnDiag">
            <a:fgClr>
              <a:prstClr val="black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73334" y="4117324"/>
            <a:ext cx="1524000" cy="4572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49334" y="4117324"/>
            <a:ext cx="1524000" cy="4572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78134" y="4117324"/>
            <a:ext cx="82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sync</a:t>
            </a:r>
            <a:r>
              <a:rPr lang="en-US" dirty="0" smtClean="0"/>
              <a:t>r</a:t>
            </a:r>
            <a:r>
              <a:rPr lang="en-US" baseline="-25000" dirty="0" smtClean="0"/>
              <a:t>clk</a:t>
            </a:r>
            <a:endParaRPr lang="en-US" baseline="-25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25134" y="4879324"/>
            <a:ext cx="6096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44534" y="4955524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59937" y="2438400"/>
            <a:ext cx="61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guard</a:t>
            </a:r>
            <a:endParaRPr lang="en-US" baseline="-250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401334" y="2821924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01334" y="2821924"/>
            <a:ext cx="60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82234" y="3507724"/>
            <a:ext cx="6781800" cy="457200"/>
          </a:xfrm>
          <a:prstGeom prst="rect">
            <a:avLst/>
          </a:prstGeom>
          <a:pattFill prst="ltDnDiag">
            <a:fgClr>
              <a:prstClr val="black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25334" y="3507724"/>
            <a:ext cx="1524000" cy="4572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401334" y="3507724"/>
            <a:ext cx="1524000" cy="4572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30134" y="3507724"/>
            <a:ext cx="82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sync</a:t>
            </a:r>
            <a:r>
              <a:rPr lang="en-US" dirty="0" smtClean="0"/>
              <a:t>r</a:t>
            </a:r>
            <a:r>
              <a:rPr lang="en-US" baseline="-25000" dirty="0" smtClean="0"/>
              <a:t>clk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2620534" y="2837902"/>
            <a:ext cx="46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diff</a:t>
            </a:r>
            <a:endParaRPr lang="en-US" baseline="-250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401334" y="3050524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449334" y="3207234"/>
            <a:ext cx="0" cy="300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401334" y="3207234"/>
            <a:ext cx="30480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49334" y="3507724"/>
            <a:ext cx="0" cy="1066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497334" y="2821924"/>
            <a:ext cx="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457200" y="1600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Difference between 2 nodes requires 2t</a:t>
            </a:r>
            <a:r>
              <a:rPr lang="en-US" baseline="-25000" dirty="0" smtClean="0"/>
              <a:t>diff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Time </a:t>
            </a:r>
            <a:r>
              <a:rPr lang="en-US" dirty="0" smtClean="0"/>
              <a:t>n + 1 </a:t>
            </a:r>
            <a:r>
              <a:rPr lang="en-US" dirty="0"/>
              <a:t>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Every node sends a SYNC in each T</a:t>
            </a:r>
            <a:r>
              <a:rPr lang="en-US" baseline="-25000" dirty="0" smtClean="0"/>
              <a:t>sync</a:t>
            </a:r>
            <a:r>
              <a:rPr lang="en-US" dirty="0" smtClean="0"/>
              <a:t> period</a:t>
            </a:r>
          </a:p>
          <a:p>
            <a:r>
              <a:rPr lang="en-US" dirty="0" smtClean="0"/>
              <a:t>For n neighbors this reduces clock drift (n+1) times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26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75704" y="6227802"/>
            <a:ext cx="65966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11750" y="6282142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63184" y="5562600"/>
            <a:ext cx="6998498" cy="457200"/>
          </a:xfrm>
          <a:prstGeom prst="rect">
            <a:avLst/>
          </a:prstGeom>
          <a:pattFill prst="ltDnDiag">
            <a:fgClr>
              <a:prstClr val="black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43000" y="5562600"/>
            <a:ext cx="6108192" cy="4572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68926" y="4975384"/>
            <a:ext cx="207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 </a:t>
            </a:r>
            <a:r>
              <a:rPr lang="en-US" dirty="0"/>
              <a:t>*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sync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clk</a:t>
            </a:r>
            <a:r>
              <a:rPr lang="en-US" dirty="0" smtClean="0"/>
              <a:t>) / (n + 1)</a:t>
            </a:r>
            <a:endParaRPr lang="en-US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710061" y="5322225"/>
            <a:ext cx="0" cy="232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791978" y="5336632"/>
            <a:ext cx="0" cy="229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10061" y="5336632"/>
            <a:ext cx="30819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175703" y="4756666"/>
            <a:ext cx="0" cy="822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239000" y="4756666"/>
            <a:ext cx="0" cy="8460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175704" y="4756666"/>
            <a:ext cx="6063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33564" y="4387334"/>
            <a:ext cx="1139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*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sync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clk</a:t>
            </a:r>
            <a:endParaRPr lang="en-US" baseline="-25000" dirty="0"/>
          </a:p>
        </p:txBody>
      </p:sp>
      <p:sp>
        <p:nvSpPr>
          <p:cNvPr id="44" name="Rectangle 43"/>
          <p:cNvSpPr/>
          <p:nvPr/>
        </p:nvSpPr>
        <p:spPr>
          <a:xfrm>
            <a:off x="2710061" y="5562600"/>
            <a:ext cx="3054096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brettl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02" y="3352800"/>
            <a:ext cx="4639499" cy="66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Wake-up 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Guard time plus a short fixed time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mtone</a:t>
            </a:r>
            <a:r>
              <a:rPr lang="en-US" dirty="0"/>
              <a:t> </a:t>
            </a:r>
            <a:r>
              <a:rPr lang="en-US" dirty="0" smtClean="0"/>
              <a:t>is time </a:t>
            </a:r>
            <a:r>
              <a:rPr lang="en-US" dirty="0"/>
              <a:t>needed to detect tone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27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75704" y="5694402"/>
            <a:ext cx="65966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11750" y="5748742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63184" y="5029200"/>
            <a:ext cx="6998498" cy="457200"/>
          </a:xfrm>
          <a:prstGeom prst="rect">
            <a:avLst/>
          </a:prstGeom>
          <a:pattFill prst="ltDnDiag">
            <a:fgClr>
              <a:prstClr val="black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5029200"/>
            <a:ext cx="3462139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0120" y="4343400"/>
            <a:ext cx="6998498" cy="457200"/>
          </a:xfrm>
          <a:prstGeom prst="rect">
            <a:avLst/>
          </a:prstGeom>
          <a:pattFill prst="ltDnDiag">
            <a:fgClr>
              <a:prstClr val="black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06624" y="4343400"/>
            <a:ext cx="3054096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28704" y="5073134"/>
            <a:ext cx="585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tone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915251" y="4387334"/>
            <a:ext cx="63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guard</a:t>
            </a:r>
            <a:endParaRPr lang="en-US" baseline="-25000" dirty="0"/>
          </a:p>
        </p:txBody>
      </p:sp>
      <p:pic>
        <p:nvPicPr>
          <p:cNvPr id="9218" name="Picture 2" descr="C:\Users\brettl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51" y="3285647"/>
            <a:ext cx="5516172" cy="47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SCP with Piggybacking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Perfect piggyback means all synchronization goes out with application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81" y="2895600"/>
            <a:ext cx="6018438" cy="2237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29834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Carrier Sense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3441" y="3276696"/>
            <a:ext cx="80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Tx</a:t>
            </a:r>
            <a:r>
              <a:rPr lang="en-US" dirty="0" smtClean="0"/>
              <a:t> / Rx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653084"/>
            <a:ext cx="81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8488" y="40546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4038600" y="3168134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1669559" y="3461362"/>
            <a:ext cx="8450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</p:cNvCxnSpPr>
          <p:nvPr/>
        </p:nvCxnSpPr>
        <p:spPr>
          <a:xfrm>
            <a:off x="1724430" y="3837750"/>
            <a:ext cx="7901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</p:cNvCxnSpPr>
          <p:nvPr/>
        </p:nvCxnSpPr>
        <p:spPr>
          <a:xfrm>
            <a:off x="1614512" y="4239348"/>
            <a:ext cx="900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8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SCP without Piggybacking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time needed to transmit and receive synchronization packets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496" y="2971800"/>
            <a:ext cx="423003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networks need to save power</a:t>
            </a:r>
          </a:p>
          <a:p>
            <a:r>
              <a:rPr lang="en-US" dirty="0" smtClean="0"/>
              <a:t>Controlling the power and duty cycle is critical</a:t>
            </a:r>
          </a:p>
          <a:p>
            <a:r>
              <a:rPr lang="en-US" dirty="0" smtClean="0"/>
              <a:t>Synchronization techniques are power efficient but have complex management</a:t>
            </a:r>
          </a:p>
          <a:p>
            <a:r>
              <a:rPr lang="en-US" dirty="0" smtClean="0"/>
              <a:t>Contention based protocols used more often but must be kept at low duty cycles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Time (T</a:t>
            </a:r>
            <a:r>
              <a:rPr lang="en-US" baseline="-25000" dirty="0" smtClean="0"/>
              <a:t>p</a:t>
            </a:r>
            <a:r>
              <a:rPr lang="en-US" dirty="0" smtClean="0"/>
              <a:t>) in LPL and SCP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5573274" cy="1482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70" y="3858131"/>
            <a:ext cx="6018438" cy="22378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590800"/>
            <a:ext cx="1066800" cy="3048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1960517"/>
            <a:ext cx="1066800" cy="3048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1555786"/>
            <a:ext cx="381000" cy="3048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0564" y="2248335"/>
            <a:ext cx="364236" cy="3048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600" y="4653977"/>
            <a:ext cx="1153674" cy="3048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0" y="5748528"/>
            <a:ext cx="1066800" cy="3048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73274" y="1524000"/>
            <a:ext cx="3662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LPL</a:t>
            </a:r>
          </a:p>
          <a:p>
            <a:r>
              <a:rPr lang="en-US" sz="2000" dirty="0" smtClean="0"/>
              <a:t>Larger poll time adds to transmission and reception cost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7757" y="4653977"/>
            <a:ext cx="3662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SCP</a:t>
            </a:r>
          </a:p>
          <a:p>
            <a:r>
              <a:rPr lang="en-US" sz="2000" dirty="0" smtClean="0"/>
              <a:t>Larger poll time does not add to transmission and reception cost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3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With/Without Piggybacking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695"/>
            <a:ext cx="6018438" cy="2237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26764"/>
            <a:ext cx="4230039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51438" y="1905000"/>
            <a:ext cx="7620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1" y="4495800"/>
            <a:ext cx="3239438" cy="3048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5084064"/>
            <a:ext cx="4572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3838" y="2971800"/>
            <a:ext cx="630936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9800" y="5715000"/>
            <a:ext cx="2794431" cy="3048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4053" y="4498848"/>
            <a:ext cx="4861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With piggybacking synchronization sent with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Without synchronization data sent on its own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2674727" y="3429000"/>
            <a:ext cx="829111" cy="1069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53000" y="4876800"/>
            <a:ext cx="609601" cy="588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1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T</a:t>
            </a:r>
            <a:r>
              <a:rPr lang="en-US" baseline="-25000" dirty="0"/>
              <a:t>sync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410200"/>
            <a:ext cx="3973606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22480"/>
            <a:ext cx="6001588" cy="39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Optimum Energy Consumption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LPL uses 3-6 times more energy than SCP</a:t>
            </a:r>
          </a:p>
          <a:p>
            <a:r>
              <a:rPr lang="en-US" dirty="0" smtClean="0"/>
              <a:t>Piggybacking reduces energy cost when data is rarely sent</a:t>
            </a:r>
          </a:p>
          <a:p>
            <a:r>
              <a:rPr lang="en-US" dirty="0" smtClean="0"/>
              <a:t>Benefits minimal when data sent frequently</a:t>
            </a:r>
          </a:p>
          <a:p>
            <a:r>
              <a:rPr lang="en-US" dirty="0" smtClean="0"/>
              <a:t>LPL worse on newer radio, SCP better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1" y="2209800"/>
            <a:ext cx="4800600" cy="32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Scheduled Channel Polling (SCP-MAC)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Energy Performance Analysis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</a:t>
            </a:r>
            <a:r>
              <a:rPr lang="en-US" dirty="0"/>
              <a:t>3</a:t>
            </a:r>
            <a:r>
              <a:rPr lang="en-US" dirty="0" smtClean="0"/>
              <a:t>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049" y="2399862"/>
            <a:ext cx="4969429" cy="2781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TinyOS</a:t>
            </a:r>
            <a:r>
              <a:rPr lang="en-US" dirty="0"/>
              <a:t> on </a:t>
            </a:r>
            <a:r>
              <a:rPr lang="en-US" dirty="0" smtClean="0"/>
              <a:t>Mica2 (CC1000) and </a:t>
            </a:r>
            <a:r>
              <a:rPr lang="en-US" dirty="0" err="1" smtClean="0"/>
              <a:t>MicaZ</a:t>
            </a:r>
            <a:r>
              <a:rPr lang="en-US" dirty="0" smtClean="0"/>
              <a:t> (CC2420) motes</a:t>
            </a:r>
          </a:p>
          <a:p>
            <a:r>
              <a:rPr lang="en-US" dirty="0" smtClean="0"/>
              <a:t>Layered approach</a:t>
            </a:r>
          </a:p>
          <a:p>
            <a:r>
              <a:rPr lang="en-US" dirty="0" smtClean="0"/>
              <a:t>LPL used for polling</a:t>
            </a:r>
          </a:p>
          <a:p>
            <a:r>
              <a:rPr lang="en-US" dirty="0" smtClean="0"/>
              <a:t>SCP used for scheduling</a:t>
            </a:r>
          </a:p>
          <a:p>
            <a:r>
              <a:rPr lang="en-US" dirty="0" err="1" smtClean="0"/>
              <a:t>TinyOS</a:t>
            </a:r>
            <a:r>
              <a:rPr lang="en-US" dirty="0" smtClean="0"/>
              <a:t> controls CPU power and timers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64911" y="5334000"/>
            <a:ext cx="97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[Wei 05]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Consumption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343400" cy="3361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124200"/>
            <a:ext cx="4342461" cy="331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19812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mA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038600" y="2514600"/>
            <a:ext cx="990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38600" y="2514600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462272" y="2514600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038600" y="20574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038600" y="23622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72000" y="2057400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72000" y="22098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8601" y="51054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Energy required to maintain timers is less than using the radio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Adding timers for scheduling is a low energy impact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53000" y="2286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6778" y="2683034"/>
            <a:ext cx="97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[Wei 05]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65697" y="4733132"/>
            <a:ext cx="97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[Wei 05]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2057400"/>
            <a:ext cx="5184648" cy="3477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9248" cy="4525963"/>
          </a:xfrm>
        </p:spPr>
        <p:txBody>
          <a:bodyPr/>
          <a:lstStyle/>
          <a:p>
            <a:r>
              <a:rPr lang="en-US" dirty="0" smtClean="0"/>
              <a:t>Periodic traffic</a:t>
            </a:r>
          </a:p>
          <a:p>
            <a:r>
              <a:rPr lang="en-US" dirty="0" smtClean="0"/>
              <a:t>10 nodes all in range</a:t>
            </a:r>
          </a:p>
          <a:p>
            <a:r>
              <a:rPr lang="en-US" dirty="0" smtClean="0"/>
              <a:t>40B data message</a:t>
            </a:r>
          </a:p>
          <a:p>
            <a:r>
              <a:rPr lang="en-US" dirty="0" smtClean="0"/>
              <a:t>1 message every 5 – 30 seconds</a:t>
            </a:r>
          </a:p>
          <a:p>
            <a:r>
              <a:rPr lang="en-US" dirty="0" smtClean="0"/>
              <a:t>LPL requires 2 – 2.5 times more energy than SCP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</a:t>
            </a:r>
            <a:r>
              <a:rPr lang="en-US" dirty="0" smtClean="0"/>
              <a:t>Setup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LPL needs 3–6 times more power than SCP</a:t>
            </a:r>
          </a:p>
          <a:p>
            <a:pPr lvl="1"/>
            <a:r>
              <a:rPr lang="en-US" dirty="0" smtClean="0"/>
              <a:t>Both optimized for periodic traffic</a:t>
            </a:r>
          </a:p>
          <a:p>
            <a:r>
              <a:rPr lang="en-US" dirty="0" smtClean="0"/>
              <a:t>Experimental results similar to analytical results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5160265" cy="36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</a:t>
            </a:r>
            <a:r>
              <a:rPr lang="en-US" dirty="0" err="1" smtClean="0"/>
              <a:t>vs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9696"/>
            <a:ext cx="4988180" cy="3575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80" y="1981200"/>
            <a:ext cx="4079620" cy="3875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5338" y="5911334"/>
            <a:ext cx="97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[Wei 05]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Power Listening (LPL)</a:t>
            </a:r>
          </a:p>
          <a:p>
            <a:pPr lvl="1"/>
            <a:r>
              <a:rPr lang="en-US" dirty="0" smtClean="0"/>
              <a:t>Low power probe to check channel activity</a:t>
            </a:r>
          </a:p>
          <a:p>
            <a:pPr lvl="1"/>
            <a:r>
              <a:rPr lang="en-US" dirty="0" smtClean="0"/>
              <a:t>No long wake period</a:t>
            </a:r>
          </a:p>
          <a:p>
            <a:pPr lvl="1"/>
            <a:r>
              <a:rPr lang="en-US" dirty="0" smtClean="0"/>
              <a:t>Requires transmission preamble</a:t>
            </a:r>
          </a:p>
          <a:p>
            <a:r>
              <a:rPr lang="en-US" dirty="0"/>
              <a:t>Scheduled Protocols</a:t>
            </a:r>
          </a:p>
          <a:p>
            <a:pPr lvl="1"/>
            <a:r>
              <a:rPr lang="en-US" dirty="0"/>
              <a:t>Sleep/Wake schedules</a:t>
            </a:r>
          </a:p>
          <a:p>
            <a:pPr lvl="1"/>
            <a:r>
              <a:rPr lang="en-US" dirty="0"/>
              <a:t>Only transmit when receiver is listening</a:t>
            </a:r>
          </a:p>
          <a:p>
            <a:pPr lvl="1"/>
            <a:r>
              <a:rPr lang="en-US" dirty="0"/>
              <a:t>Requires coordination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91246"/>
            <a:ext cx="5181600" cy="3340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Unanticipated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Long down time and then large amount of traffic</a:t>
            </a:r>
          </a:p>
          <a:p>
            <a:r>
              <a:rPr lang="en-US" dirty="0" smtClean="0"/>
              <a:t>0.3% duty cycle</a:t>
            </a:r>
          </a:p>
          <a:p>
            <a:r>
              <a:rPr lang="en-US" dirty="0" smtClean="0"/>
              <a:t>Poll every second</a:t>
            </a:r>
          </a:p>
          <a:p>
            <a:r>
              <a:rPr lang="en-US" dirty="0" smtClean="0"/>
              <a:t>Busy mode</a:t>
            </a:r>
          </a:p>
          <a:p>
            <a:pPr lvl="1"/>
            <a:r>
              <a:rPr lang="en-US" dirty="0" smtClean="0"/>
              <a:t>20, 100B long messages</a:t>
            </a:r>
          </a:p>
          <a:p>
            <a:r>
              <a:rPr lang="en-US" dirty="0" smtClean="0"/>
              <a:t>LPL uses 8 times more energy than SCP</a:t>
            </a:r>
          </a:p>
          <a:p>
            <a:pPr lvl="1"/>
            <a:r>
              <a:rPr lang="en-US" dirty="0" smtClean="0"/>
              <a:t>Mostly preamble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8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00"/>
            <a:ext cx="5181600" cy="3322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Unanticipated Traffic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Heavy traffic load leads to contention</a:t>
            </a:r>
          </a:p>
          <a:p>
            <a:r>
              <a:rPr lang="en-US" dirty="0" smtClean="0"/>
              <a:t>LPL has one congestion window</a:t>
            </a:r>
          </a:p>
          <a:p>
            <a:pPr lvl="1"/>
            <a:r>
              <a:rPr lang="en-US" dirty="0" smtClean="0"/>
              <a:t>32 slots, 10 nodes</a:t>
            </a:r>
          </a:p>
          <a:p>
            <a:pPr lvl="1"/>
            <a:r>
              <a:rPr lang="en-US" dirty="0" smtClean="0"/>
              <a:t>About 1/3 chance of nodes conflicting</a:t>
            </a:r>
          </a:p>
          <a:p>
            <a:r>
              <a:rPr lang="en-US" dirty="0" smtClean="0"/>
              <a:t>SCP has two congestion windows</a:t>
            </a:r>
          </a:p>
          <a:p>
            <a:pPr lvl="1"/>
            <a:r>
              <a:rPr lang="en-US" dirty="0" smtClean="0"/>
              <a:t>Collision rate about 4%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42" y="2286000"/>
            <a:ext cx="5179922" cy="3343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LPL uses 20 – 40 times more energy than full (adaptive polling) SCP-MAC</a:t>
            </a:r>
          </a:p>
          <a:p>
            <a:pPr lvl="1"/>
            <a:r>
              <a:rPr lang="en-US" dirty="0" smtClean="0"/>
              <a:t>Long preamble</a:t>
            </a:r>
          </a:p>
          <a:p>
            <a:pPr lvl="1"/>
            <a:r>
              <a:rPr lang="en-US" dirty="0" smtClean="0"/>
              <a:t>Overhearing nodes</a:t>
            </a:r>
          </a:p>
          <a:p>
            <a:r>
              <a:rPr lang="en-US" dirty="0" smtClean="0"/>
              <a:t>False wakeups</a:t>
            </a:r>
          </a:p>
          <a:p>
            <a:pPr lvl="1"/>
            <a:r>
              <a:rPr lang="en-US" dirty="0" smtClean="0"/>
              <a:t>LPL needs to receive full preamble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62" y="2286000"/>
            <a:ext cx="5242938" cy="3346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Basic SCP and LPL have similar latency</a:t>
            </a:r>
          </a:p>
          <a:p>
            <a:pPr lvl="1"/>
            <a:r>
              <a:rPr lang="en-US" dirty="0" smtClean="0"/>
              <a:t>Polling interval latency</a:t>
            </a:r>
          </a:p>
          <a:p>
            <a:r>
              <a:rPr lang="en-US" dirty="0" smtClean="0"/>
              <a:t>Adaptive channel polling causes lower latency for SCP full</a:t>
            </a:r>
          </a:p>
          <a:p>
            <a:pPr lvl="1"/>
            <a:r>
              <a:rPr lang="en-US" dirty="0" smtClean="0"/>
              <a:t>All nodes switch to higher duty cycle polling after first packet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SCP (LPL with scheduling)</a:t>
            </a:r>
          </a:p>
          <a:p>
            <a:r>
              <a:rPr lang="en-US" dirty="0" smtClean="0"/>
              <a:t>Found best operating points for LPL and SCP</a:t>
            </a:r>
          </a:p>
          <a:p>
            <a:r>
              <a:rPr lang="en-US" dirty="0" smtClean="0"/>
              <a:t>SCP showed less power usage than LPL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 – 6 times better under ideal scenario (periodic traffic)</a:t>
            </a:r>
          </a:p>
          <a:p>
            <a:r>
              <a:rPr lang="en-US" dirty="0" smtClean="0"/>
              <a:t>SCP has greater improvements when using newer radios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[Wei 06] - Wei </a:t>
            </a:r>
            <a:r>
              <a:rPr lang="en-US" sz="2000" dirty="0"/>
              <a:t>Ye, Fabio Silva, and John </a:t>
            </a:r>
            <a:r>
              <a:rPr lang="en-US" sz="2000" dirty="0" err="1"/>
              <a:t>Heidemann</a:t>
            </a:r>
            <a:r>
              <a:rPr lang="en-US" sz="2000" dirty="0"/>
              <a:t>. 2006. Ultra-low duty cycle MAC with scheduled channel polling. In </a:t>
            </a:r>
            <a:r>
              <a:rPr lang="en-US" sz="2000" i="1" dirty="0"/>
              <a:t>Proceedings of the 4th international conference on Embedded networked sensor systems</a:t>
            </a:r>
            <a:r>
              <a:rPr lang="en-US" sz="2000" dirty="0"/>
              <a:t> (</a:t>
            </a:r>
            <a:r>
              <a:rPr lang="en-US" sz="2000" dirty="0" err="1"/>
              <a:t>SenSys</a:t>
            </a:r>
            <a:r>
              <a:rPr lang="en-US" sz="2000" dirty="0"/>
              <a:t> '06). ACM, New York, NY, USA, 321-334. DOI=10.1145/1182807.1182839 http://doi.acm.org/10.1145/1182807.1182839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[Wei 05] - Wei </a:t>
            </a:r>
            <a:r>
              <a:rPr lang="en-US" sz="2000" dirty="0"/>
              <a:t>Ye, Fabio Silva, and John </a:t>
            </a:r>
            <a:r>
              <a:rPr lang="en-US" sz="2000" dirty="0" err="1"/>
              <a:t>Heidemann</a:t>
            </a:r>
            <a:r>
              <a:rPr lang="en-US" sz="2000" dirty="0"/>
              <a:t>. </a:t>
            </a:r>
            <a:r>
              <a:rPr lang="en-US" sz="2000" dirty="0" smtClean="0"/>
              <a:t>2005. </a:t>
            </a:r>
            <a:r>
              <a:rPr lang="en-US" sz="2000" dirty="0"/>
              <a:t>Ultra-low duty cycle MAC with scheduled channel </a:t>
            </a:r>
            <a:r>
              <a:rPr lang="en-US" sz="2000" dirty="0" smtClean="0"/>
              <a:t>polling.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://www.isi.edu/~</a:t>
            </a:r>
            <a:r>
              <a:rPr lang="en-US" sz="2000" dirty="0" smtClean="0">
                <a:hlinkClick r:id="rId2"/>
              </a:rPr>
              <a:t>johnh/PAPERS/Ye05a.pdf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Scheduling and LPL require 1 -2% duty cycle</a:t>
            </a:r>
          </a:p>
          <a:p>
            <a:r>
              <a:rPr lang="en-US" dirty="0" smtClean="0"/>
              <a:t>Scheduling has long wake time</a:t>
            </a:r>
          </a:p>
          <a:p>
            <a:r>
              <a:rPr lang="en-US" dirty="0" smtClean="0"/>
              <a:t>LPL has long transmit preamble</a:t>
            </a:r>
          </a:p>
          <a:p>
            <a:r>
              <a:rPr lang="en-US" dirty="0" smtClean="0"/>
              <a:t>Authors propose Schedule Channel Polling (SCP)</a:t>
            </a:r>
          </a:p>
          <a:p>
            <a:pPr lvl="1"/>
            <a:r>
              <a:rPr lang="en-US" dirty="0" smtClean="0"/>
              <a:t>Ultra </a:t>
            </a:r>
            <a:r>
              <a:rPr lang="en-US" dirty="0"/>
              <a:t>low duty </a:t>
            </a:r>
            <a:r>
              <a:rPr lang="en-US" dirty="0" smtClean="0"/>
              <a:t>cycles of 0.01 – 0.1%</a:t>
            </a:r>
          </a:p>
          <a:p>
            <a:pPr lvl="1"/>
            <a:r>
              <a:rPr lang="en-US" dirty="0" smtClean="0"/>
              <a:t>Reduce energy consumption by factor of 10-100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Scheduled Channel Polling (SCP-MAC)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Energy Performance Analysis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</a:t>
            </a:r>
            <a:r>
              <a:rPr lang="en-US" dirty="0"/>
              <a:t>3</a:t>
            </a:r>
            <a:r>
              <a:rPr lang="en-US" dirty="0" smtClean="0"/>
              <a:t>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SCP-MAC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Combines short channel polling from LPL with scheduling</a:t>
            </a:r>
          </a:p>
          <a:p>
            <a:r>
              <a:rPr lang="en-US" dirty="0" smtClean="0"/>
              <a:t>Periodic channel polling (LPL)</a:t>
            </a:r>
          </a:p>
          <a:p>
            <a:r>
              <a:rPr lang="en-US" dirty="0" smtClean="0"/>
              <a:t>Polling time is synchronized across nodes</a:t>
            </a:r>
          </a:p>
          <a:p>
            <a:pPr lvl="1"/>
            <a:r>
              <a:rPr lang="en-US" dirty="0" smtClean="0"/>
              <a:t>Reduced transmit preamble size</a:t>
            </a:r>
          </a:p>
          <a:p>
            <a:pPr lvl="1"/>
            <a:r>
              <a:rPr lang="en-US" dirty="0" smtClean="0"/>
              <a:t>Requires less 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rettl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23" y="2362200"/>
            <a:ext cx="4730177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 Channel Polling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LPL requires long preamble</a:t>
            </a:r>
          </a:p>
          <a:p>
            <a:pPr lvl="1"/>
            <a:r>
              <a:rPr lang="en-US" dirty="0" smtClean="0"/>
              <a:t>Preamble at least as long as channel polling period</a:t>
            </a:r>
          </a:p>
          <a:p>
            <a:r>
              <a:rPr lang="en-US" dirty="0" smtClean="0"/>
              <a:t>SCP synchronizes polling time</a:t>
            </a:r>
          </a:p>
          <a:p>
            <a:pPr lvl="1"/>
            <a:r>
              <a:rPr lang="en-US" dirty="0" smtClean="0"/>
              <a:t>Only short wake up tone is required</a:t>
            </a:r>
          </a:p>
          <a:p>
            <a:pPr lvl="1"/>
            <a:r>
              <a:rPr lang="en-US" dirty="0" smtClean="0"/>
              <a:t>Requires synchronization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Bursty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SCP-MAC at low duty cycle adds latency during heavy traffic periods</a:t>
            </a:r>
          </a:p>
          <a:p>
            <a:pPr lvl="1"/>
            <a:r>
              <a:rPr lang="en-US" dirty="0" smtClean="0"/>
              <a:t>Low duty cycle means more time between transmission opportunities</a:t>
            </a:r>
          </a:p>
          <a:p>
            <a:r>
              <a:rPr lang="en-US" dirty="0" smtClean="0"/>
              <a:t>Detect </a:t>
            </a:r>
            <a:r>
              <a:rPr lang="en-US" dirty="0" err="1" smtClean="0"/>
              <a:t>bursty</a:t>
            </a:r>
            <a:r>
              <a:rPr lang="en-US" dirty="0" smtClean="0"/>
              <a:t> traffic and add polling slots</a:t>
            </a:r>
          </a:p>
          <a:p>
            <a:pPr lvl="1"/>
            <a:r>
              <a:rPr lang="en-US" dirty="0" smtClean="0"/>
              <a:t>The new slots allows for more transmissions in less time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1299</Words>
  <Application>Microsoft Office PowerPoint</Application>
  <PresentationFormat>On-screen Show (4:3)</PresentationFormat>
  <Paragraphs>344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Ultra-Low Duty Cycle MAC with Scheduled Channel Polling</vt:lpstr>
      <vt:lpstr>Outline</vt:lpstr>
      <vt:lpstr>Introduction</vt:lpstr>
      <vt:lpstr>Related Work</vt:lpstr>
      <vt:lpstr>Limitations</vt:lpstr>
      <vt:lpstr>Outline</vt:lpstr>
      <vt:lpstr>SCP-MAC</vt:lpstr>
      <vt:lpstr>Synchronized Channel Polling</vt:lpstr>
      <vt:lpstr>Bursty Traffic</vt:lpstr>
      <vt:lpstr>Adaptive Polling</vt:lpstr>
      <vt:lpstr>Two-Phase Contention</vt:lpstr>
      <vt:lpstr>Overhearing Avoidance</vt:lpstr>
      <vt:lpstr>Outline</vt:lpstr>
      <vt:lpstr>Energy Performance Analysis</vt:lpstr>
      <vt:lpstr>Energy Consumption</vt:lpstr>
      <vt:lpstr>Asynchronous Channel Polling</vt:lpstr>
      <vt:lpstr>LPL Preamble</vt:lpstr>
      <vt:lpstr>LPL Carrier Sense</vt:lpstr>
      <vt:lpstr>Time Transmitting/Receiving</vt:lpstr>
      <vt:lpstr>Polling and Sleeping</vt:lpstr>
      <vt:lpstr>Random Channel Polling LPL</vt:lpstr>
      <vt:lpstr>Optimize Polling Time LPL</vt:lpstr>
      <vt:lpstr>Synchronization</vt:lpstr>
      <vt:lpstr>Clock Drift</vt:lpstr>
      <vt:lpstr>Guard Time 2 Nodes</vt:lpstr>
      <vt:lpstr>Guard Time n + 1 Nodes</vt:lpstr>
      <vt:lpstr>Wake-up Tone</vt:lpstr>
      <vt:lpstr>SCP with Piggybacking</vt:lpstr>
      <vt:lpstr>SCP without Piggybacking</vt:lpstr>
      <vt:lpstr>Poll Time (Tp) in LPL and SCP</vt:lpstr>
      <vt:lpstr>With/Without Piggybacking</vt:lpstr>
      <vt:lpstr>Optimal Tsync</vt:lpstr>
      <vt:lpstr>Optimum Energy Consumption</vt:lpstr>
      <vt:lpstr>Outline</vt:lpstr>
      <vt:lpstr>Implementation</vt:lpstr>
      <vt:lpstr>Power Consumption</vt:lpstr>
      <vt:lpstr>Optimal Setup</vt:lpstr>
      <vt:lpstr>Optimal Setup Cont</vt:lpstr>
      <vt:lpstr>Experiment vs Analysis</vt:lpstr>
      <vt:lpstr>Unanticipated Traffic</vt:lpstr>
      <vt:lpstr>Unanticipated Traffic Cont</vt:lpstr>
      <vt:lpstr>Mean Energy</vt:lpstr>
      <vt:lpstr>Mean Latency</vt:lpstr>
      <vt:lpstr>Conclusions</vt:lpstr>
      <vt:lpstr>Questions</vt:lpstr>
      <vt:lpstr>References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CCC Labs</dc:creator>
  <cp:lastModifiedBy>Professor Kinicki</cp:lastModifiedBy>
  <cp:revision>843</cp:revision>
  <cp:lastPrinted>2013-01-22T19:46:38Z</cp:lastPrinted>
  <dcterms:created xsi:type="dcterms:W3CDTF">2013-01-14T17:03:54Z</dcterms:created>
  <dcterms:modified xsi:type="dcterms:W3CDTF">2013-12-03T18:45:44Z</dcterms:modified>
</cp:coreProperties>
</file>