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1"/>
  </p:notesMasterIdLst>
  <p:handoutMasterIdLst>
    <p:handoutMasterId r:id="rId12"/>
  </p:handoutMasterIdLst>
  <p:sldIdLst>
    <p:sldId id="256" r:id="rId2"/>
    <p:sldId id="374" r:id="rId3"/>
    <p:sldId id="320" r:id="rId4"/>
    <p:sldId id="368" r:id="rId5"/>
    <p:sldId id="369" r:id="rId6"/>
    <p:sldId id="371" r:id="rId7"/>
    <p:sldId id="372" r:id="rId8"/>
    <p:sldId id="373" r:id="rId9"/>
    <p:sldId id="367" r:id="rId10"/>
  </p:sldIdLst>
  <p:sldSz cx="9144000" cy="6858000" type="screen4x3"/>
  <p:notesSz cx="6985000" cy="9271000"/>
  <p:defaultTextStyle>
    <a:defPPr>
      <a:defRPr lang="en-US"/>
    </a:defPPr>
    <a:lvl1pPr algn="ctr"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800000"/>
    <a:srgbClr val="990033"/>
    <a:srgbClr val="003366"/>
    <a:srgbClr val="CC0000"/>
    <a:srgbClr val="008000"/>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6" autoAdjust="0"/>
  </p:normalViewPr>
  <p:slideViewPr>
    <p:cSldViewPr>
      <p:cViewPr>
        <p:scale>
          <a:sx n="60" d="100"/>
          <a:sy n="60" d="100"/>
        </p:scale>
        <p:origin x="-1589" y="-187"/>
      </p:cViewPr>
      <p:guideLst>
        <p:guide orient="horz" pos="2115"/>
        <p:guide pos="27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78184707-DFE1-4DD8-8F99-52FCEE9F1F0E}" type="datetime1">
              <a:rPr lang="en-US"/>
              <a:pPr>
                <a:defRPr/>
              </a:pPr>
              <a:t>11/5/2013</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30A546B3-49C3-4647-91D4-3F19A7F0BD68}" type="slidenum">
              <a:rPr lang="en-US"/>
              <a:pPr>
                <a:defRPr/>
              </a:pPr>
              <a:t>‹#›</a:t>
            </a:fld>
            <a:endParaRPr lang="en-US"/>
          </a:p>
        </p:txBody>
      </p:sp>
    </p:spTree>
    <p:extLst>
      <p:ext uri="{BB962C8B-B14F-4D97-AF65-F5344CB8AC3E}">
        <p14:creationId xmlns:p14="http://schemas.microsoft.com/office/powerpoint/2010/main" val="35188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E418ADD0-8BA1-473E-9521-434FDB68C2DA}" type="datetime1">
              <a:rPr lang="en-US"/>
              <a:pPr>
                <a:defRPr/>
              </a:pPr>
              <a:t>11/5/2013</a:t>
            </a:fld>
            <a:endParaRPr lang="en-US"/>
          </a:p>
        </p:txBody>
      </p:sp>
      <p:sp>
        <p:nvSpPr>
          <p:cNvPr id="4301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02512EE1-038B-4E6C-84BE-B006BCEA201C}" type="slidenum">
              <a:rPr lang="en-US"/>
              <a:pPr>
                <a:defRPr/>
              </a:pPr>
              <a:t>‹#›</a:t>
            </a:fld>
            <a:endParaRPr lang="en-US"/>
          </a:p>
        </p:txBody>
      </p:sp>
    </p:spTree>
    <p:extLst>
      <p:ext uri="{BB962C8B-B14F-4D97-AF65-F5344CB8AC3E}">
        <p14:creationId xmlns:p14="http://schemas.microsoft.com/office/powerpoint/2010/main" val="672657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a:srcRect/>
          <a:stretch>
            <a:fillRect/>
          </a:stretch>
        </p:blipFill>
        <p:spPr bwMode="auto">
          <a:xfrm>
            <a:off x="0" y="0"/>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en-US"/>
              <a:t>Click to edit Master title style</a:t>
            </a:r>
          </a:p>
        </p:txBody>
      </p:sp>
      <p:sp>
        <p:nvSpPr>
          <p:cNvPr id="7" name="Rectangle 8"/>
          <p:cNvSpPr>
            <a:spLocks noGrp="1" noChangeArrowheads="1"/>
          </p:cNvSpPr>
          <p:nvPr>
            <p:ph type="sldNum" sz="quarter" idx="10"/>
          </p:nvPr>
        </p:nvSpPr>
        <p:spPr>
          <a:xfrm>
            <a:off x="7740650" y="6092825"/>
            <a:ext cx="1150938" cy="574675"/>
          </a:xfrm>
        </p:spPr>
        <p:txBody>
          <a:bodyPr/>
          <a:lstStyle>
            <a:lvl1pPr>
              <a:defRPr>
                <a:effectLst/>
                <a:latin typeface="+mn-lt"/>
              </a:defRPr>
            </a:lvl1pPr>
          </a:lstStyle>
          <a:p>
            <a:pPr>
              <a:defRPr/>
            </a:pPr>
            <a:fld id="{7C62D9A0-A45C-4035-A425-29B9D6034F55}" type="slidenum">
              <a:rPr lang="en-US"/>
              <a:pPr>
                <a:defRPr/>
              </a:pPr>
              <a:t>‹#›</a:t>
            </a:fld>
            <a:endParaRPr lang="en-US"/>
          </a:p>
        </p:txBody>
      </p:sp>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504" y="5750768"/>
            <a:ext cx="27717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E361E46-A829-46C8-B284-64F880F90D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A80AC50-AF34-4E0A-AC36-40E580A356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6558"/>
            <a:ext cx="8785225" cy="7921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1403648" y="6453336"/>
            <a:ext cx="6656388" cy="287338"/>
          </a:xfrm>
          <a:ln/>
        </p:spPr>
        <p:txBody>
          <a:bodyPr/>
          <a:lstStyle>
            <a:lvl1pPr>
              <a:defRPr/>
            </a:lvl1pPr>
          </a:lstStyle>
          <a:p>
            <a:pPr>
              <a:defRPr/>
            </a:pPr>
            <a:r>
              <a:rPr lang="en-US" dirty="0" smtClean="0"/>
              <a:t>Advanced Computer Networks   </a:t>
            </a:r>
            <a:r>
              <a:rPr lang="en-US" dirty="0"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xfrm>
            <a:off x="8194675" y="6486548"/>
            <a:ext cx="914400" cy="228600"/>
          </a:xfrm>
          <a:ln/>
        </p:spPr>
        <p:txBody>
          <a:bodyPr/>
          <a:lstStyle>
            <a:lvl1pPr>
              <a:defRPr>
                <a:latin typeface="Comic Sans MS" pitchFamily="66" charset="0"/>
              </a:defRPr>
            </a:lvl1pPr>
          </a:lstStyle>
          <a:p>
            <a:pPr>
              <a:defRPr/>
            </a:pPr>
            <a:fld id="{3786ED73-AFAE-40D1-8B17-06E2B2BE615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BB1E2A9A-00E3-4430-906E-995E828105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B708865F-D8BA-461E-B4C5-2BCB828772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8" name="Rectangle 10"/>
          <p:cNvSpPr>
            <a:spLocks noGrp="1" noChangeArrowheads="1"/>
          </p:cNvSpPr>
          <p:nvPr>
            <p:ph type="sldNum" sz="quarter" idx="11"/>
          </p:nvPr>
        </p:nvSpPr>
        <p:spPr>
          <a:ln/>
        </p:spPr>
        <p:txBody>
          <a:bodyPr/>
          <a:lstStyle>
            <a:lvl1pPr>
              <a:defRPr/>
            </a:lvl1pPr>
          </a:lstStyle>
          <a:p>
            <a:pPr>
              <a:defRPr/>
            </a:pPr>
            <a:fld id="{AA5A483E-2C16-4A7C-A450-A95C477578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4" name="Rectangle 10"/>
          <p:cNvSpPr>
            <a:spLocks noGrp="1" noChangeArrowheads="1"/>
          </p:cNvSpPr>
          <p:nvPr>
            <p:ph type="sldNum" sz="quarter" idx="11"/>
          </p:nvPr>
        </p:nvSpPr>
        <p:spPr>
          <a:ln/>
        </p:spPr>
        <p:txBody>
          <a:bodyPr/>
          <a:lstStyle>
            <a:lvl1pPr>
              <a:defRPr/>
            </a:lvl1pPr>
          </a:lstStyle>
          <a:p>
            <a:pPr>
              <a:defRPr/>
            </a:pPr>
            <a:fld id="{89CE651F-B56D-48D2-A702-1FFE07FC73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3" name="Rectangle 10"/>
          <p:cNvSpPr>
            <a:spLocks noGrp="1" noChangeArrowheads="1"/>
          </p:cNvSpPr>
          <p:nvPr>
            <p:ph type="sldNum" sz="quarter" idx="11"/>
          </p:nvPr>
        </p:nvSpPr>
        <p:spPr>
          <a:ln/>
        </p:spPr>
        <p:txBody>
          <a:bodyPr/>
          <a:lstStyle>
            <a:lvl1pPr>
              <a:defRPr/>
            </a:lvl1pPr>
          </a:lstStyle>
          <a:p>
            <a:pPr>
              <a:defRPr/>
            </a:pPr>
            <a:fld id="{1A54BAB6-FEBD-4F64-A6D7-C50E0F3E21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AC75B29D-399E-4EBE-B92E-E324310C2F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0558D4C7-A5ED-4B23-8CDE-2E50A8B2DA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6512" y="6351984"/>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3"/>
          <a:srcRect/>
          <a:stretch>
            <a:fillRect/>
          </a:stretch>
        </p:blipFill>
        <p:spPr bwMode="auto">
          <a:xfrm>
            <a:off x="-1" y="-27384"/>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pPr>
              <a:defRPr/>
            </a:pPr>
            <a:r>
              <a:rPr lang="en-US" smtClean="0"/>
              <a:t>Advanced Computer Networks   Rate Adaptation</a:t>
            </a:r>
            <a:endParaRPr lang="en-US">
              <a:solidFill>
                <a:srgbClr val="800000"/>
              </a:solidFill>
              <a:effectLst>
                <a:outerShdw blurRad="38100" dist="38100" dir="2700000" algn="tl">
                  <a:srgbClr val="000000"/>
                </a:outerShdw>
              </a:effectLst>
            </a:endParaRPr>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pPr>
              <a:defRPr/>
            </a:pPr>
            <a:fld id="{7B009C64-9295-44C1-B10D-4427A8C1236F}" type="slidenum">
              <a:rPr lang="en-US"/>
              <a:pPr>
                <a:defRPr/>
              </a:pPr>
              <a:t>‹#›</a:t>
            </a:fld>
            <a:endParaRPr lang="en-US"/>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345176"/>
            <a:ext cx="1259632" cy="51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b="1">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b="1">
          <a:solidFill>
            <a:schemeClr val="tx1"/>
          </a:solidFill>
          <a:latin typeface="Arial" charset="0"/>
        </a:defRPr>
      </a:lvl4pPr>
      <a:lvl5pPr marL="2057400" indent="-228600" algn="l" rtl="0" eaLnBrk="0" fontAlgn="base" hangingPunct="0">
        <a:spcBef>
          <a:spcPct val="20000"/>
        </a:spcBef>
        <a:spcAft>
          <a:spcPct val="0"/>
        </a:spcAft>
        <a:buClr>
          <a:schemeClr val="tx1"/>
        </a:buClr>
        <a:buChar char="»"/>
        <a:defRPr b="1">
          <a:solidFill>
            <a:schemeClr val="tx1"/>
          </a:solidFill>
          <a:latin typeface="Arial" charset="0"/>
        </a:defRPr>
      </a:lvl5pPr>
      <a:lvl6pPr marL="2514600" indent="-228600" algn="l" rtl="0" eaLnBrk="0" fontAlgn="base" hangingPunct="0">
        <a:spcBef>
          <a:spcPct val="20000"/>
        </a:spcBef>
        <a:spcAft>
          <a:spcPct val="0"/>
        </a:spcAft>
        <a:buClr>
          <a:schemeClr val="tx1"/>
        </a:buClr>
        <a:buChar char="»"/>
        <a:defRPr b="1">
          <a:solidFill>
            <a:schemeClr val="tx1"/>
          </a:solidFill>
          <a:latin typeface="Arial" charset="0"/>
        </a:defRPr>
      </a:lvl6pPr>
      <a:lvl7pPr marL="2971800" indent="-228600" algn="l" rtl="0" eaLnBrk="0" fontAlgn="base" hangingPunct="0">
        <a:spcBef>
          <a:spcPct val="20000"/>
        </a:spcBef>
        <a:spcAft>
          <a:spcPct val="0"/>
        </a:spcAft>
        <a:buClr>
          <a:schemeClr val="tx1"/>
        </a:buClr>
        <a:buChar char="»"/>
        <a:defRPr b="1">
          <a:solidFill>
            <a:schemeClr val="tx1"/>
          </a:solidFill>
          <a:latin typeface="Arial" charset="0"/>
        </a:defRPr>
      </a:lvl7pPr>
      <a:lvl8pPr marL="3429000" indent="-228600" algn="l" rtl="0" eaLnBrk="0" fontAlgn="base" hangingPunct="0">
        <a:spcBef>
          <a:spcPct val="20000"/>
        </a:spcBef>
        <a:spcAft>
          <a:spcPct val="0"/>
        </a:spcAft>
        <a:buClr>
          <a:schemeClr val="tx1"/>
        </a:buClr>
        <a:buChar char="»"/>
        <a:defRPr b="1">
          <a:solidFill>
            <a:schemeClr val="tx1"/>
          </a:solidFill>
          <a:latin typeface="Arial" charset="0"/>
        </a:defRPr>
      </a:lvl8pPr>
      <a:lvl9pPr marL="3886200" indent="-228600" algn="l" rtl="0" eaLnBrk="0" fontAlgn="base" hangingPunct="0">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6725" y="2852936"/>
            <a:ext cx="8462993" cy="1800200"/>
          </a:xfrm>
        </p:spPr>
        <p:txBody>
          <a:bodyPr/>
          <a:lstStyle/>
          <a:p>
            <a:pPr>
              <a:defRPr/>
            </a:pP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Wireless Network</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Dynamic</a:t>
            </a:r>
            <a:r>
              <a:rPr lang="en-US" sz="4400" i="1" dirty="0">
                <a:solidFill>
                  <a:srgbClr val="0033CC"/>
                </a:solidFill>
                <a:effectLst>
                  <a:outerShdw blurRad="38100" dist="38100" dir="2700000" algn="tl">
                    <a:srgbClr val="000000"/>
                  </a:outerShdw>
                </a:effectLst>
              </a:rPr>
              <a:t> </a:t>
            </a:r>
            <a:r>
              <a:rPr lang="en-US" sz="4400" i="1" dirty="0" smtClean="0">
                <a:solidFill>
                  <a:srgbClr val="0033CC"/>
                </a:solidFill>
                <a:effectLst>
                  <a:outerShdw blurRad="38100" dist="38100" dir="2700000" algn="tl">
                    <a:srgbClr val="000000"/>
                  </a:outerShdw>
                </a:effectLst>
              </a:rPr>
              <a:t>Rate Adaptation</a:t>
            </a:r>
            <a:br>
              <a:rPr lang="en-US" sz="4400" i="1" dirty="0" smtClean="0">
                <a:solidFill>
                  <a:srgbClr val="0033CC"/>
                </a:solidFill>
                <a:effectLst>
                  <a:outerShdw blurRad="38100" dist="38100" dir="2700000" algn="tl">
                    <a:srgbClr val="000000"/>
                  </a:outerShdw>
                </a:effectLst>
              </a:rPr>
            </a:br>
            <a:r>
              <a:rPr lang="en-US" sz="4400" i="1" dirty="0" smtClean="0">
                <a:effectLst>
                  <a:outerShdw blurRad="38100" dist="38100" dir="2700000" algn="tl">
                    <a:srgbClr val="000000"/>
                  </a:outerShdw>
                </a:effectLst>
              </a:rPr>
              <a:t>and</a:t>
            </a:r>
            <a:br>
              <a:rPr lang="en-US" sz="4400" i="1" dirty="0" smtClean="0">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SS and DS mode</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in MIMO</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endParaRPr lang="en-US" sz="4400" dirty="0" smtClean="0">
              <a:solidFill>
                <a:srgbClr val="0033CC"/>
              </a:solidFill>
              <a:effectLst>
                <a:outerShdw blurRad="38100" dist="38100" dir="2700000" algn="tl">
                  <a:srgbClr val="000000"/>
                </a:outerShdw>
              </a:effectLst>
            </a:endParaRPr>
          </a:p>
        </p:txBody>
      </p:sp>
      <p:sp>
        <p:nvSpPr>
          <p:cNvPr id="2051" name="Rectangle 3"/>
          <p:cNvSpPr>
            <a:spLocks noGrp="1" noChangeArrowheads="1"/>
          </p:cNvSpPr>
          <p:nvPr>
            <p:ph type="subTitle" idx="4294967295"/>
          </p:nvPr>
        </p:nvSpPr>
        <p:spPr>
          <a:xfrm>
            <a:off x="3102991" y="6021288"/>
            <a:ext cx="6005513" cy="622422"/>
          </a:xfrm>
        </p:spPr>
        <p:txBody>
          <a:bodyPr/>
          <a:lstStyle/>
          <a:p>
            <a:pPr marL="0" indent="0" algn="ctr">
              <a:lnSpc>
                <a:spcPct val="90000"/>
              </a:lnSpc>
              <a:buFont typeface="Wingdings" pitchFamily="2" charset="2"/>
              <a:buNone/>
              <a:defRPr/>
            </a:pPr>
            <a:r>
              <a:rPr lang="en-US" sz="2800" dirty="0" smtClean="0"/>
              <a:t>Advanced Computer Networks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EC64E50-6385-46A9-B6A0-DD0D77D384D9}" type="slidenum">
              <a:rPr lang="en-US"/>
              <a:pPr>
                <a:defRPr/>
              </a:pPr>
              <a:t>2</a:t>
            </a:fld>
            <a:endParaRPr lang="en-US"/>
          </a:p>
        </p:txBody>
      </p:sp>
      <p:sp>
        <p:nvSpPr>
          <p:cNvPr id="252930" name="Rectangle 2"/>
          <p:cNvSpPr>
            <a:spLocks noGrp="1" noChangeArrowheads="1"/>
          </p:cNvSpPr>
          <p:nvPr>
            <p:ph type="title"/>
          </p:nvPr>
        </p:nvSpPr>
        <p:spPr/>
        <p:txBody>
          <a:bodyPr/>
          <a:lstStyle/>
          <a:p>
            <a:pPr>
              <a:defRPr/>
            </a:pPr>
            <a:r>
              <a:rPr lang="en-US" sz="4000" smtClean="0"/>
              <a:t>Rate Adaptation Algorithms</a:t>
            </a:r>
          </a:p>
        </p:txBody>
      </p:sp>
      <p:sp>
        <p:nvSpPr>
          <p:cNvPr id="252931" name="Rectangle 3"/>
          <p:cNvSpPr>
            <a:spLocks noGrp="1" noChangeArrowheads="1"/>
          </p:cNvSpPr>
          <p:nvPr>
            <p:ph type="body" idx="1"/>
          </p:nvPr>
        </p:nvSpPr>
        <p:spPr>
          <a:xfrm>
            <a:off x="250825" y="1295400"/>
            <a:ext cx="8686800" cy="4797425"/>
          </a:xfrm>
        </p:spPr>
        <p:txBody>
          <a:bodyPr/>
          <a:lstStyle/>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1997</a:t>
            </a:r>
            <a:r>
              <a:rPr lang="en-US" sz="2400" dirty="0" smtClean="0">
                <a:solidFill>
                  <a:srgbClr val="0033CC"/>
                </a:solidFill>
                <a:effectLst>
                  <a:outerShdw blurRad="38100" dist="38100" dir="2700000" algn="tl">
                    <a:srgbClr val="000000"/>
                  </a:outerShdw>
                </a:effectLst>
              </a:rPr>
              <a:t>  ARF</a:t>
            </a: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1998</a:t>
            </a: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1999</a:t>
            </a: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2000</a:t>
            </a: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2001</a:t>
            </a:r>
            <a:r>
              <a:rPr lang="en-US" sz="2400" dirty="0" smtClean="0">
                <a:solidFill>
                  <a:srgbClr val="0033CC"/>
                </a:solidFill>
                <a:effectLst>
                  <a:outerShdw blurRad="38100" dist="38100" dir="2700000" algn="tl">
                    <a:srgbClr val="000000"/>
                  </a:outerShdw>
                </a:effectLst>
              </a:rPr>
              <a:t>	 </a:t>
            </a:r>
            <a:r>
              <a:rPr lang="en-US" sz="2400" b="0" dirty="0" smtClean="0">
                <a:effectLst>
                  <a:outerShdw blurRad="38100" dist="38100" dir="2700000" algn="tl">
                    <a:srgbClr val="000000"/>
                  </a:outerShdw>
                </a:effectLst>
              </a:rPr>
              <a:t>RBAR</a:t>
            </a: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2002</a:t>
            </a:r>
            <a:r>
              <a:rPr lang="en-US" sz="2400" dirty="0" smtClean="0">
                <a:solidFill>
                  <a:srgbClr val="0033CC"/>
                </a:solidFill>
                <a:effectLst>
                  <a:outerShdw blurRad="38100" dist="38100" dir="2700000" algn="tl">
                    <a:srgbClr val="000000"/>
                  </a:outerShdw>
                </a:effectLst>
              </a:rPr>
              <a:t>	 </a:t>
            </a:r>
            <a:r>
              <a:rPr lang="en-US" sz="2400" dirty="0" smtClean="0"/>
              <a:t>MPDU	   OAR	 PER</a:t>
            </a:r>
            <a:endParaRPr lang="en-US" sz="2400" dirty="0" smtClean="0">
              <a:solidFill>
                <a:srgbClr val="0033CC"/>
              </a:solidFill>
              <a:effectLst>
                <a:outerShdw blurRad="38100" dist="38100" dir="2700000" algn="tl">
                  <a:srgbClr val="000000"/>
                </a:outerShdw>
              </a:effectLst>
            </a:endParaRP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2003</a:t>
            </a:r>
            <a:r>
              <a:rPr lang="en-US" sz="2400" dirty="0" smtClean="0">
                <a:solidFill>
                  <a:srgbClr val="0033CC"/>
                </a:solidFill>
                <a:effectLst>
                  <a:outerShdw blurRad="38100" dist="38100" dir="2700000" algn="tl">
                    <a:srgbClr val="000000"/>
                  </a:outerShdw>
                </a:effectLst>
              </a:rPr>
              <a:t>	 </a:t>
            </a:r>
            <a:r>
              <a:rPr lang="en-US" sz="2400" dirty="0" smtClean="0"/>
              <a:t>LA	    	   </a:t>
            </a:r>
            <a:r>
              <a:rPr lang="en-US" sz="2400" dirty="0" err="1" smtClean="0"/>
              <a:t>MiSer</a:t>
            </a:r>
            <a:r>
              <a:rPr lang="en-US" sz="2400" dirty="0" smtClean="0"/>
              <a:t>	 </a:t>
            </a:r>
            <a:r>
              <a:rPr lang="en-US" sz="2400" dirty="0" err="1" smtClean="0"/>
              <a:t>SwissRA</a:t>
            </a:r>
            <a:endParaRPr lang="en-US" sz="2400" dirty="0" smtClean="0">
              <a:solidFill>
                <a:srgbClr val="0033CC"/>
              </a:solidFill>
              <a:effectLst>
                <a:outerShdw blurRad="38100" dist="38100" dir="2700000" algn="tl">
                  <a:srgbClr val="000000"/>
                </a:outerShdw>
              </a:effectLst>
            </a:endParaRP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2004</a:t>
            </a:r>
            <a:r>
              <a:rPr lang="en-US" sz="2400" dirty="0" smtClean="0">
                <a:solidFill>
                  <a:srgbClr val="0033CC"/>
                </a:solidFill>
                <a:effectLst>
                  <a:outerShdw blurRad="38100" dist="38100" dir="2700000" algn="tl">
                    <a:srgbClr val="000000"/>
                  </a:outerShdw>
                </a:effectLst>
              </a:rPr>
              <a:t>	 </a:t>
            </a:r>
            <a:r>
              <a:rPr lang="en-US" sz="2400" dirty="0" smtClean="0"/>
              <a:t>AARF	   AMRR	 HRC	     </a:t>
            </a:r>
            <a:r>
              <a:rPr lang="en-US" sz="2400" dirty="0" err="1" smtClean="0"/>
              <a:t>MultiRateRetry</a:t>
            </a:r>
            <a:endParaRPr lang="en-US" sz="2400" dirty="0" smtClean="0">
              <a:solidFill>
                <a:srgbClr val="0033CC"/>
              </a:solidFill>
              <a:effectLst>
                <a:outerShdw blurRad="38100" dist="38100" dir="2700000" algn="tl">
                  <a:srgbClr val="000000"/>
                </a:outerShdw>
              </a:effectLst>
            </a:endParaRP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2005</a:t>
            </a:r>
            <a:r>
              <a:rPr lang="en-US" sz="2400" dirty="0" smtClean="0">
                <a:solidFill>
                  <a:srgbClr val="0033CC"/>
                </a:solidFill>
                <a:effectLst>
                  <a:outerShdw blurRad="38100" dist="38100" dir="2700000" algn="tl">
                    <a:srgbClr val="000000"/>
                  </a:outerShdw>
                </a:effectLst>
              </a:rPr>
              <a:t>	 </a:t>
            </a:r>
            <a:r>
              <a:rPr lang="en-US" sz="2400" dirty="0" smtClean="0"/>
              <a:t>Fast-LA       LD-ARF   </a:t>
            </a:r>
            <a:r>
              <a:rPr lang="en-US" sz="2400" b="0" dirty="0" smtClean="0">
                <a:effectLst>
                  <a:outerShdw blurRad="38100" dist="38100" dir="2700000" algn="tl">
                    <a:srgbClr val="000000"/>
                  </a:outerShdw>
                </a:effectLst>
              </a:rPr>
              <a:t>RFT</a:t>
            </a:r>
            <a:r>
              <a:rPr lang="en-US" sz="2400" dirty="0" smtClean="0"/>
              <a:t>	     </a:t>
            </a:r>
            <a:r>
              <a:rPr lang="en-US" sz="2400" dirty="0" err="1" smtClean="0">
                <a:solidFill>
                  <a:srgbClr val="0033CC"/>
                </a:solidFill>
              </a:rPr>
              <a:t>SampleRate</a:t>
            </a:r>
            <a:endParaRPr lang="en-US" sz="2400" dirty="0" smtClean="0">
              <a:solidFill>
                <a:srgbClr val="0033CC"/>
              </a:solidFill>
              <a:effectLst>
                <a:outerShdw blurRad="38100" dist="38100" dir="2700000" algn="tl">
                  <a:srgbClr val="000000"/>
                </a:outerShdw>
              </a:effectLst>
            </a:endParaRP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2006</a:t>
            </a:r>
            <a:r>
              <a:rPr lang="en-US" sz="2400" dirty="0" smtClean="0">
                <a:solidFill>
                  <a:srgbClr val="0033CC"/>
                </a:solidFill>
                <a:effectLst>
                  <a:outerShdw blurRad="38100" dist="38100" dir="2700000" algn="tl">
                    <a:srgbClr val="000000"/>
                  </a:outerShdw>
                </a:effectLst>
              </a:rPr>
              <a:t>	</a:t>
            </a:r>
            <a:r>
              <a:rPr lang="en-US" sz="2400" b="0" dirty="0" smtClean="0">
                <a:solidFill>
                  <a:srgbClr val="0033CC"/>
                </a:solidFill>
                <a:effectLst>
                  <a:outerShdw blurRad="38100" dist="38100" dir="2700000" algn="tl">
                    <a:srgbClr val="000000"/>
                  </a:outerShdw>
                </a:effectLst>
              </a:rPr>
              <a:t> </a:t>
            </a:r>
            <a:r>
              <a:rPr lang="en-US" sz="2400" b="0" dirty="0" smtClean="0">
                <a:effectLst>
                  <a:outerShdw blurRad="38100" dist="38100" dir="2700000" algn="tl">
                    <a:srgbClr val="000000"/>
                  </a:outerShdw>
                </a:effectLst>
              </a:rPr>
              <a:t>CARA</a:t>
            </a:r>
            <a:r>
              <a:rPr lang="en-US" sz="2400" dirty="0" smtClean="0"/>
              <a:t>	   CROAR	 DOFRA   </a:t>
            </a:r>
            <a:r>
              <a:rPr lang="en-US" sz="2400" dirty="0" smtClean="0">
                <a:solidFill>
                  <a:srgbClr val="0033CC"/>
                </a:solidFill>
              </a:rPr>
              <a:t>RRAA</a:t>
            </a:r>
            <a:endParaRPr lang="en-US" sz="2400" dirty="0" smtClean="0">
              <a:solidFill>
                <a:srgbClr val="0033CC"/>
              </a:solidFill>
              <a:effectLst>
                <a:outerShdw blurRad="38100" dist="38100" dir="2700000" algn="tl">
                  <a:srgbClr val="000000"/>
                </a:outerShdw>
              </a:effectLst>
            </a:endParaRPr>
          </a:p>
          <a:p>
            <a:pPr marL="609600" indent="-609600">
              <a:lnSpc>
                <a:spcPct val="80000"/>
              </a:lnSpc>
              <a:buFont typeface="Wingdings" pitchFamily="2" charset="2"/>
              <a:buNone/>
              <a:defRPr/>
            </a:pPr>
            <a:r>
              <a:rPr lang="en-US" sz="2400" dirty="0" smtClean="0">
                <a:solidFill>
                  <a:srgbClr val="990033"/>
                </a:solidFill>
                <a:effectLst>
                  <a:outerShdw blurRad="38100" dist="38100" dir="2700000" algn="tl">
                    <a:srgbClr val="000000"/>
                  </a:outerShdw>
                </a:effectLst>
              </a:rPr>
              <a:t>2007</a:t>
            </a:r>
            <a:r>
              <a:rPr lang="en-US" sz="2400" dirty="0" smtClean="0"/>
              <a:t>			</a:t>
            </a:r>
          </a:p>
          <a:p>
            <a:pPr marL="609600" indent="-609600">
              <a:lnSpc>
                <a:spcPct val="80000"/>
              </a:lnSpc>
              <a:buFont typeface="Wingdings" pitchFamily="2" charset="2"/>
              <a:buNone/>
              <a:defRPr/>
            </a:pPr>
            <a:r>
              <a:rPr lang="en-US" sz="2400" dirty="0" smtClean="0"/>
              <a:t>						</a:t>
            </a:r>
          </a:p>
          <a:p>
            <a:pPr marL="609600" indent="-609600">
              <a:lnSpc>
                <a:spcPct val="80000"/>
              </a:lnSpc>
              <a:defRPr/>
            </a:pPr>
            <a:endParaRPr lang="en-US" sz="2400" dirty="0" smtClean="0"/>
          </a:p>
        </p:txBody>
      </p:sp>
      <p:sp>
        <p:nvSpPr>
          <p:cNvPr id="6" name="Footer Placeholder 1"/>
          <p:cNvSpPr>
            <a:spLocks noGrp="1"/>
          </p:cNvSpPr>
          <p:nvPr>
            <p:ph type="ftr" sz="quarter" idx="10"/>
          </p:nvPr>
        </p:nvSpPr>
        <p:spPr>
          <a:xfrm>
            <a:off x="1403648" y="6453336"/>
            <a:ext cx="6656388" cy="287338"/>
          </a:xfrm>
        </p:spPr>
        <p:txBody>
          <a:bodyPr/>
          <a:lstStyle/>
          <a:p>
            <a:pPr>
              <a:defRPr/>
            </a:pPr>
            <a:r>
              <a:rPr lang="en-US" dirty="0" smtClean="0"/>
              <a:t>Advanced Computer Networks   </a:t>
            </a:r>
            <a:r>
              <a:rPr lang="en-US" dirty="0"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355399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B832FAF-71E6-46AF-AFE4-9FC2FF477A2E}" type="slidenum">
              <a:rPr lang="en-US"/>
              <a:pPr>
                <a:defRPr/>
              </a:pPr>
              <a:t>3</a:t>
            </a:fld>
            <a:endParaRPr lang="en-US"/>
          </a:p>
        </p:txBody>
      </p:sp>
      <p:sp>
        <p:nvSpPr>
          <p:cNvPr id="201730" name="Rectangle 2"/>
          <p:cNvSpPr>
            <a:spLocks noGrp="1" noChangeArrowheads="1"/>
          </p:cNvSpPr>
          <p:nvPr>
            <p:ph type="title"/>
          </p:nvPr>
        </p:nvSpPr>
        <p:spPr/>
        <p:txBody>
          <a:bodyPr/>
          <a:lstStyle/>
          <a:p>
            <a:pPr>
              <a:defRPr/>
            </a:pPr>
            <a:r>
              <a:rPr lang="en-US" sz="4000" dirty="0" smtClean="0"/>
              <a:t>Sample Rate</a:t>
            </a:r>
          </a:p>
        </p:txBody>
      </p:sp>
      <p:sp>
        <p:nvSpPr>
          <p:cNvPr id="201731" name="Rectangle 3"/>
          <p:cNvSpPr>
            <a:spLocks noGrp="1" noChangeArrowheads="1"/>
          </p:cNvSpPr>
          <p:nvPr>
            <p:ph type="body" idx="1"/>
          </p:nvPr>
        </p:nvSpPr>
        <p:spPr>
          <a:xfrm>
            <a:off x="250825" y="1268413"/>
            <a:ext cx="8435975" cy="4827587"/>
          </a:xfrm>
        </p:spPr>
        <p:txBody>
          <a:bodyPr/>
          <a:lstStyle/>
          <a:p>
            <a:pPr>
              <a:lnSpc>
                <a:spcPct val="90000"/>
              </a:lnSpc>
              <a:defRPr/>
            </a:pPr>
            <a:r>
              <a:rPr lang="en-US" sz="2800" dirty="0" smtClean="0"/>
              <a:t>Sample Rate [</a:t>
            </a:r>
            <a:r>
              <a:rPr lang="en-US" sz="2800" dirty="0" err="1" smtClean="0"/>
              <a:t>Bickett</a:t>
            </a:r>
            <a:r>
              <a:rPr lang="en-US" sz="2800" dirty="0" smtClean="0"/>
              <a:t>] is based on transmission statistics over a </a:t>
            </a:r>
            <a:r>
              <a:rPr lang="en-US" sz="2800" dirty="0" smtClean="0">
                <a:solidFill>
                  <a:srgbClr val="800000"/>
                </a:solidFill>
              </a:rPr>
              <a:t>sliding window.</a:t>
            </a:r>
          </a:p>
          <a:p>
            <a:pPr>
              <a:lnSpc>
                <a:spcPct val="90000"/>
              </a:lnSpc>
              <a:defRPr/>
            </a:pPr>
            <a:r>
              <a:rPr lang="en-US" sz="2800" dirty="0" smtClean="0"/>
              <a:t>It adjusts to the bit rate that would achieve the smallest </a:t>
            </a:r>
            <a:r>
              <a:rPr lang="en-US" sz="2800" dirty="0" smtClean="0">
                <a:solidFill>
                  <a:srgbClr val="0033CC"/>
                </a:solidFill>
              </a:rPr>
              <a:t>average transmission time </a:t>
            </a:r>
            <a:r>
              <a:rPr lang="en-US" sz="2800" dirty="0" smtClean="0"/>
              <a:t>in the last sampling period.</a:t>
            </a:r>
          </a:p>
          <a:p>
            <a:pPr>
              <a:lnSpc>
                <a:spcPct val="90000"/>
              </a:lnSpc>
              <a:defRPr/>
            </a:pPr>
            <a:r>
              <a:rPr lang="en-US" sz="2800" dirty="0" smtClean="0"/>
              <a:t>Transmission time for a frame :: time to send a frame successfully (until </a:t>
            </a:r>
            <a:r>
              <a:rPr lang="en-US" sz="2800" dirty="0" err="1" smtClean="0"/>
              <a:t>ACKed</a:t>
            </a:r>
            <a:r>
              <a:rPr lang="en-US" sz="2800" dirty="0" smtClean="0"/>
              <a:t>) which includes </a:t>
            </a:r>
            <a:r>
              <a:rPr lang="en-US" sz="2800" dirty="0" err="1" smtClean="0"/>
              <a:t>backoff</a:t>
            </a:r>
            <a:r>
              <a:rPr lang="en-US" sz="2800" dirty="0" smtClean="0"/>
              <a:t> times and retransmissions.</a:t>
            </a:r>
          </a:p>
          <a:p>
            <a:pPr>
              <a:lnSpc>
                <a:spcPct val="90000"/>
              </a:lnSpc>
              <a:defRPr/>
            </a:pPr>
            <a:r>
              <a:rPr lang="en-US" sz="2800" dirty="0" smtClean="0"/>
              <a:t>Sample Rate starts at the highest rate and decreases the rate immediately if it experiences four consecutive transmission failures.</a:t>
            </a:r>
          </a:p>
        </p:txBody>
      </p:sp>
      <p:sp>
        <p:nvSpPr>
          <p:cNvPr id="2" name="Footer Placeholder 1"/>
          <p:cNvSpPr>
            <a:spLocks noGrp="1"/>
          </p:cNvSpPr>
          <p:nvPr>
            <p:ph type="ftr" sz="quarter" idx="10"/>
          </p:nvPr>
        </p:nvSpPr>
        <p:spPr/>
        <p:txBody>
          <a:bodyPr/>
          <a:lstStyle/>
          <a:p>
            <a:pPr>
              <a:defRPr/>
            </a:pPr>
            <a:r>
              <a:rPr lang="en-US" dirty="0" smtClean="0"/>
              <a:t>Advanced Computer Networks   </a:t>
            </a:r>
            <a:r>
              <a:rPr lang="en-US" dirty="0"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B832FAF-71E6-46AF-AFE4-9FC2FF477A2E}" type="slidenum">
              <a:rPr lang="en-US"/>
              <a:pPr>
                <a:defRPr/>
              </a:pPr>
              <a:t>4</a:t>
            </a:fld>
            <a:endParaRPr lang="en-US"/>
          </a:p>
        </p:txBody>
      </p:sp>
      <p:sp>
        <p:nvSpPr>
          <p:cNvPr id="201730" name="Rectangle 2"/>
          <p:cNvSpPr>
            <a:spLocks noGrp="1" noChangeArrowheads="1"/>
          </p:cNvSpPr>
          <p:nvPr>
            <p:ph type="title"/>
          </p:nvPr>
        </p:nvSpPr>
        <p:spPr/>
        <p:txBody>
          <a:bodyPr/>
          <a:lstStyle/>
          <a:p>
            <a:pPr>
              <a:defRPr/>
            </a:pPr>
            <a:r>
              <a:rPr lang="en-US" sz="4000" dirty="0" smtClean="0"/>
              <a:t>Sample Rate</a:t>
            </a:r>
          </a:p>
        </p:txBody>
      </p:sp>
      <p:sp>
        <p:nvSpPr>
          <p:cNvPr id="201731" name="Rectangle 3"/>
          <p:cNvSpPr>
            <a:spLocks noGrp="1" noChangeArrowheads="1"/>
          </p:cNvSpPr>
          <p:nvPr>
            <p:ph type="body" idx="1"/>
          </p:nvPr>
        </p:nvSpPr>
        <p:spPr>
          <a:xfrm>
            <a:off x="250825" y="1268413"/>
            <a:ext cx="8435975" cy="4827587"/>
          </a:xfrm>
        </p:spPr>
        <p:txBody>
          <a:bodyPr/>
          <a:lstStyle/>
          <a:p>
            <a:pPr>
              <a:lnSpc>
                <a:spcPct val="90000"/>
              </a:lnSpc>
              <a:defRPr/>
            </a:pPr>
            <a:r>
              <a:rPr lang="en-US" sz="2800" dirty="0" smtClean="0"/>
              <a:t>Sample Rate calculates the average transmission time per frame for different rates every ten seconds.</a:t>
            </a:r>
          </a:p>
          <a:p>
            <a:pPr>
              <a:lnSpc>
                <a:spcPct val="90000"/>
              </a:lnSpc>
              <a:defRPr/>
            </a:pPr>
            <a:r>
              <a:rPr lang="en-US" sz="2800" dirty="0" smtClean="0"/>
              <a:t>It randomly selects one rate from the set of all other rates whose average transmission time is less than the average lossless transmission time of the rate in use for every tenth frame.</a:t>
            </a:r>
          </a:p>
        </p:txBody>
      </p:sp>
      <p:sp>
        <p:nvSpPr>
          <p:cNvPr id="2" name="Footer Placeholder 1"/>
          <p:cNvSpPr>
            <a:spLocks noGrp="1"/>
          </p:cNvSpPr>
          <p:nvPr>
            <p:ph type="ftr" sz="quarter" idx="10"/>
          </p:nvPr>
        </p:nvSpPr>
        <p:spPr/>
        <p:txBody>
          <a:bodyPr/>
          <a:lstStyle/>
          <a:p>
            <a:pPr>
              <a:defRPr/>
            </a:pPr>
            <a:r>
              <a:rPr lang="en-US" smtClean="0"/>
              <a:t>Advanced Computer Networks   </a:t>
            </a:r>
            <a:r>
              <a:rPr lang="en-US"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3490595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RRAA</a:t>
            </a:r>
            <a:endParaRPr lang="en-US" dirty="0"/>
          </a:p>
        </p:txBody>
      </p:sp>
      <p:sp>
        <p:nvSpPr>
          <p:cNvPr id="3" name="Content Placeholder 2"/>
          <p:cNvSpPr>
            <a:spLocks noGrp="1"/>
          </p:cNvSpPr>
          <p:nvPr>
            <p:ph idx="1"/>
          </p:nvPr>
        </p:nvSpPr>
        <p:spPr/>
        <p:txBody>
          <a:bodyPr/>
          <a:lstStyle/>
          <a:p>
            <a:r>
              <a:rPr lang="en-US" dirty="0" smtClean="0"/>
              <a:t>Robust Rate Adaptation Algorithm (RRAA) requires the use of RTS/CTS after a frame loss to eliminate further collisions due to hidden terminals.</a:t>
            </a:r>
          </a:p>
          <a:p>
            <a:r>
              <a:rPr lang="en-US" dirty="0" smtClean="0"/>
              <a:t>RRAA has two elements:</a:t>
            </a:r>
          </a:p>
          <a:p>
            <a:pPr lvl="1"/>
            <a:r>
              <a:rPr lang="en-US" dirty="0" smtClean="0"/>
              <a:t>Rate adaptation (loss ratio estimation and rate selection)</a:t>
            </a:r>
          </a:p>
          <a:p>
            <a:pPr lvl="1"/>
            <a:r>
              <a:rPr lang="en-US" dirty="0" smtClean="0"/>
              <a:t>Collision elimination</a:t>
            </a:r>
          </a:p>
        </p:txBody>
      </p:sp>
      <p:sp>
        <p:nvSpPr>
          <p:cNvPr id="4" name="Footer Placeholder 3"/>
          <p:cNvSpPr>
            <a:spLocks noGrp="1"/>
          </p:cNvSpPr>
          <p:nvPr>
            <p:ph type="ftr" sz="quarter" idx="10"/>
          </p:nvPr>
        </p:nvSpPr>
        <p:spPr/>
        <p:txBody>
          <a:bodyPr/>
          <a:lstStyle/>
          <a:p>
            <a:pPr>
              <a:defRPr/>
            </a:pPr>
            <a:r>
              <a:rPr lang="en-US" smtClean="0"/>
              <a:t>Advanced Computer Networks   </a:t>
            </a:r>
            <a:r>
              <a:rPr lang="en-US"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5</a:t>
            </a:fld>
            <a:endParaRPr lang="en-US" dirty="0"/>
          </a:p>
        </p:txBody>
      </p:sp>
    </p:spTree>
    <p:extLst>
      <p:ext uri="{BB962C8B-B14F-4D97-AF65-F5344CB8AC3E}">
        <p14:creationId xmlns:p14="http://schemas.microsoft.com/office/powerpoint/2010/main" val="164129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RRAA</a:t>
            </a:r>
            <a:endParaRPr lang="en-US" dirty="0"/>
          </a:p>
        </p:txBody>
      </p:sp>
      <p:sp>
        <p:nvSpPr>
          <p:cNvPr id="3" name="Content Placeholder 2"/>
          <p:cNvSpPr>
            <a:spLocks noGrp="1"/>
          </p:cNvSpPr>
          <p:nvPr>
            <p:ph idx="1"/>
          </p:nvPr>
        </p:nvSpPr>
        <p:spPr/>
        <p:txBody>
          <a:bodyPr/>
          <a:lstStyle/>
          <a:p>
            <a:r>
              <a:rPr lang="en-US" dirty="0" smtClean="0"/>
              <a:t>RRAA measures the loss ratio from recent transmissions statistics over a window.</a:t>
            </a:r>
          </a:p>
          <a:p>
            <a:r>
              <a:rPr lang="en-US" dirty="0" smtClean="0"/>
              <a:t>RRAA begins transmissions at the maximum rate. In each short cycle, RRAA transmits a window of frames at a selected rate.</a:t>
            </a:r>
          </a:p>
          <a:p>
            <a:r>
              <a:rPr lang="en-US" dirty="0" smtClean="0"/>
              <a:t>The window size can vary </a:t>
            </a:r>
            <a:r>
              <a:rPr lang="en-US" smtClean="0"/>
              <a:t>per rate.</a:t>
            </a:r>
            <a:endParaRPr lang="en-US" dirty="0" smtClean="0"/>
          </a:p>
        </p:txBody>
      </p:sp>
      <p:sp>
        <p:nvSpPr>
          <p:cNvPr id="4" name="Footer Placeholder 3"/>
          <p:cNvSpPr>
            <a:spLocks noGrp="1"/>
          </p:cNvSpPr>
          <p:nvPr>
            <p:ph type="ftr" sz="quarter" idx="10"/>
          </p:nvPr>
        </p:nvSpPr>
        <p:spPr/>
        <p:txBody>
          <a:bodyPr/>
          <a:lstStyle/>
          <a:p>
            <a:pPr>
              <a:defRPr/>
            </a:pPr>
            <a:r>
              <a:rPr lang="en-US" smtClean="0"/>
              <a:t>Advanced Computer Networks   </a:t>
            </a:r>
            <a:r>
              <a:rPr lang="en-US"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6</a:t>
            </a:fld>
            <a:endParaRPr lang="en-US" dirty="0"/>
          </a:p>
        </p:txBody>
      </p:sp>
    </p:spTree>
    <p:extLst>
      <p:ext uri="{BB962C8B-B14F-4D97-AF65-F5344CB8AC3E}">
        <p14:creationId xmlns:p14="http://schemas.microsoft.com/office/powerpoint/2010/main" val="334735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RRAA</a:t>
            </a:r>
            <a:endParaRPr lang="en-US" dirty="0"/>
          </a:p>
        </p:txBody>
      </p:sp>
      <p:sp>
        <p:nvSpPr>
          <p:cNvPr id="3" name="Content Placeholder 2"/>
          <p:cNvSpPr>
            <a:spLocks noGrp="1"/>
          </p:cNvSpPr>
          <p:nvPr>
            <p:ph idx="1"/>
          </p:nvPr>
        </p:nvSpPr>
        <p:spPr/>
        <p:txBody>
          <a:bodyPr/>
          <a:lstStyle/>
          <a:p>
            <a:r>
              <a:rPr lang="en-US" dirty="0" smtClean="0"/>
              <a:t>At the end of each window, the frame loss rate </a:t>
            </a:r>
            <a:r>
              <a:rPr lang="en-US" dirty="0" smtClean="0">
                <a:solidFill>
                  <a:srgbClr val="0033CC"/>
                </a:solidFill>
              </a:rPr>
              <a:t>p </a:t>
            </a:r>
            <a:r>
              <a:rPr lang="en-US" dirty="0" smtClean="0"/>
              <a:t>for the corresponding rate is available for rate adjustment.</a:t>
            </a:r>
          </a:p>
          <a:p>
            <a:r>
              <a:rPr lang="en-US" dirty="0" smtClean="0"/>
              <a:t>RRAA uses two thresholds </a:t>
            </a:r>
            <a:r>
              <a:rPr lang="en-US" dirty="0" smtClean="0">
                <a:solidFill>
                  <a:srgbClr val="0033CC"/>
                </a:solidFill>
              </a:rPr>
              <a:t>P</a:t>
            </a:r>
            <a:r>
              <a:rPr lang="en-US" baseline="-25000" dirty="0" smtClean="0">
                <a:solidFill>
                  <a:srgbClr val="0033CC"/>
                </a:solidFill>
              </a:rPr>
              <a:t>MTL</a:t>
            </a:r>
            <a:r>
              <a:rPr lang="en-US" dirty="0" smtClean="0"/>
              <a:t> and </a:t>
            </a:r>
            <a:r>
              <a:rPr lang="en-US" dirty="0" smtClean="0">
                <a:solidFill>
                  <a:srgbClr val="0033CC"/>
                </a:solidFill>
              </a:rPr>
              <a:t>P</a:t>
            </a:r>
            <a:r>
              <a:rPr lang="en-US" baseline="-25000" dirty="0" smtClean="0">
                <a:solidFill>
                  <a:srgbClr val="0033CC"/>
                </a:solidFill>
              </a:rPr>
              <a:t>ORI</a:t>
            </a:r>
            <a:r>
              <a:rPr lang="en-US" dirty="0">
                <a:solidFill>
                  <a:srgbClr val="0033CC"/>
                </a:solidFill>
              </a:rPr>
              <a:t> </a:t>
            </a:r>
            <a:r>
              <a:rPr lang="en-US" dirty="0" smtClean="0"/>
              <a:t>.</a:t>
            </a:r>
          </a:p>
          <a:p>
            <a:r>
              <a:rPr lang="en-US" dirty="0" smtClean="0"/>
              <a:t>If </a:t>
            </a:r>
            <a:r>
              <a:rPr lang="en-US" dirty="0" smtClean="0">
                <a:solidFill>
                  <a:srgbClr val="0033CC"/>
                </a:solidFill>
              </a:rPr>
              <a:t>p &gt; P</a:t>
            </a:r>
            <a:r>
              <a:rPr lang="en-US" baseline="-25000" dirty="0" smtClean="0">
                <a:solidFill>
                  <a:srgbClr val="0033CC"/>
                </a:solidFill>
              </a:rPr>
              <a:t>MTL </a:t>
            </a:r>
            <a:r>
              <a:rPr lang="en-US" dirty="0" smtClean="0"/>
              <a:t>, the next lower rate is chosen for the next window transmission.</a:t>
            </a:r>
          </a:p>
          <a:p>
            <a:r>
              <a:rPr lang="en-US" dirty="0" smtClean="0"/>
              <a:t>If </a:t>
            </a:r>
            <a:r>
              <a:rPr lang="en-US" dirty="0">
                <a:solidFill>
                  <a:srgbClr val="0033CC"/>
                </a:solidFill>
              </a:rPr>
              <a:t>p </a:t>
            </a:r>
            <a:r>
              <a:rPr lang="en-US" dirty="0" smtClean="0">
                <a:solidFill>
                  <a:srgbClr val="0033CC"/>
                </a:solidFill>
              </a:rPr>
              <a:t>&lt; P</a:t>
            </a:r>
            <a:r>
              <a:rPr lang="en-US" baseline="-25000" dirty="0" smtClean="0">
                <a:solidFill>
                  <a:srgbClr val="0033CC"/>
                </a:solidFill>
              </a:rPr>
              <a:t>ORI</a:t>
            </a:r>
            <a:r>
              <a:rPr lang="en-US" dirty="0" smtClean="0">
                <a:solidFill>
                  <a:srgbClr val="0033CC"/>
                </a:solidFill>
              </a:rPr>
              <a:t> </a:t>
            </a:r>
            <a:r>
              <a:rPr lang="en-US" dirty="0" smtClean="0"/>
              <a:t>, the rate is increased.</a:t>
            </a:r>
          </a:p>
        </p:txBody>
      </p:sp>
      <p:sp>
        <p:nvSpPr>
          <p:cNvPr id="4" name="Footer Placeholder 3"/>
          <p:cNvSpPr>
            <a:spLocks noGrp="1"/>
          </p:cNvSpPr>
          <p:nvPr>
            <p:ph type="ftr" sz="quarter" idx="10"/>
          </p:nvPr>
        </p:nvSpPr>
        <p:spPr/>
        <p:txBody>
          <a:bodyPr/>
          <a:lstStyle/>
          <a:p>
            <a:pPr>
              <a:defRPr/>
            </a:pPr>
            <a:r>
              <a:rPr lang="en-US" smtClean="0"/>
              <a:t>Advanced Computer Networks   </a:t>
            </a:r>
            <a:r>
              <a:rPr lang="en-US"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7</a:t>
            </a:fld>
            <a:endParaRPr lang="en-US" dirty="0"/>
          </a:p>
        </p:txBody>
      </p:sp>
    </p:spTree>
    <p:extLst>
      <p:ext uri="{BB962C8B-B14F-4D97-AF65-F5344CB8AC3E}">
        <p14:creationId xmlns:p14="http://schemas.microsoft.com/office/powerpoint/2010/main" val="109763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RRAA</a:t>
            </a:r>
            <a:endParaRPr lang="en-US" dirty="0"/>
          </a:p>
        </p:txBody>
      </p:sp>
      <p:sp>
        <p:nvSpPr>
          <p:cNvPr id="3" name="Content Placeholder 2"/>
          <p:cNvSpPr>
            <a:spLocks noGrp="1"/>
          </p:cNvSpPr>
          <p:nvPr>
            <p:ph idx="1"/>
          </p:nvPr>
        </p:nvSpPr>
        <p:spPr/>
        <p:txBody>
          <a:bodyPr/>
          <a:lstStyle/>
          <a:p>
            <a:r>
              <a:rPr lang="en-US" dirty="0" smtClean="0"/>
              <a:t>If </a:t>
            </a:r>
            <a:r>
              <a:rPr lang="en-US" dirty="0" smtClean="0">
                <a:solidFill>
                  <a:srgbClr val="0033CC"/>
                </a:solidFill>
              </a:rPr>
              <a:t>P</a:t>
            </a:r>
            <a:r>
              <a:rPr lang="en-US" baseline="-25000" dirty="0" smtClean="0">
                <a:solidFill>
                  <a:srgbClr val="0033CC"/>
                </a:solidFill>
              </a:rPr>
              <a:t>ORI</a:t>
            </a:r>
            <a:r>
              <a:rPr lang="en-US" dirty="0" smtClean="0">
                <a:solidFill>
                  <a:srgbClr val="0033CC"/>
                </a:solidFill>
              </a:rPr>
              <a:t> </a:t>
            </a:r>
            <a:r>
              <a:rPr lang="en-US" dirty="0">
                <a:solidFill>
                  <a:srgbClr val="0033CC"/>
                </a:solidFill>
              </a:rPr>
              <a:t>&lt;= </a:t>
            </a:r>
            <a:r>
              <a:rPr lang="en-US" dirty="0" smtClean="0">
                <a:solidFill>
                  <a:srgbClr val="0033CC"/>
                </a:solidFill>
              </a:rPr>
              <a:t>p &lt;= </a:t>
            </a:r>
            <a:r>
              <a:rPr lang="en-US" dirty="0">
                <a:solidFill>
                  <a:srgbClr val="0033CC"/>
                </a:solidFill>
              </a:rPr>
              <a:t>P</a:t>
            </a:r>
            <a:r>
              <a:rPr lang="en-US" baseline="-25000" dirty="0">
                <a:solidFill>
                  <a:srgbClr val="0033CC"/>
                </a:solidFill>
              </a:rPr>
              <a:t>MTL</a:t>
            </a:r>
            <a:r>
              <a:rPr lang="en-US" dirty="0" smtClean="0">
                <a:solidFill>
                  <a:srgbClr val="0033CC"/>
                </a:solidFill>
              </a:rPr>
              <a:t> </a:t>
            </a:r>
            <a:r>
              <a:rPr lang="en-US" dirty="0" smtClean="0"/>
              <a:t>, the rate remains unchanged and the window slides forward</a:t>
            </a:r>
          </a:p>
          <a:p>
            <a:r>
              <a:rPr lang="en-US" dirty="0" smtClean="0"/>
              <a:t>Additionally RRAA uses a strategy called Adaptive RTS (A-RTS) to reduce collisions caused by hidden terminals.</a:t>
            </a:r>
          </a:p>
        </p:txBody>
      </p:sp>
      <p:sp>
        <p:nvSpPr>
          <p:cNvPr id="4" name="Footer Placeholder 3"/>
          <p:cNvSpPr>
            <a:spLocks noGrp="1"/>
          </p:cNvSpPr>
          <p:nvPr>
            <p:ph type="ftr" sz="quarter" idx="10"/>
          </p:nvPr>
        </p:nvSpPr>
        <p:spPr/>
        <p:txBody>
          <a:bodyPr/>
          <a:lstStyle/>
          <a:p>
            <a:pPr>
              <a:defRPr/>
            </a:pPr>
            <a:r>
              <a:rPr lang="en-US" dirty="0" smtClean="0"/>
              <a:t>Advanced Computer Networks   </a:t>
            </a:r>
            <a:r>
              <a:rPr lang="en-US" dirty="0" smtClean="0">
                <a:solidFill>
                  <a:srgbClr val="800000"/>
                </a:solidFill>
              </a:rPr>
              <a:t>Rate Adaptation</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8</a:t>
            </a:fld>
            <a:endParaRPr lang="en-US" dirty="0"/>
          </a:p>
        </p:txBody>
      </p:sp>
    </p:spTree>
    <p:extLst>
      <p:ext uri="{BB962C8B-B14F-4D97-AF65-F5344CB8AC3E}">
        <p14:creationId xmlns:p14="http://schemas.microsoft.com/office/powerpoint/2010/main" val="287889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MIMO Modes</a:t>
            </a:r>
            <a:endParaRPr lang="en-US" dirty="0"/>
          </a:p>
        </p:txBody>
      </p:sp>
      <p:sp>
        <p:nvSpPr>
          <p:cNvPr id="3" name="Content Placeholder 2"/>
          <p:cNvSpPr>
            <a:spLocks noGrp="1"/>
          </p:cNvSpPr>
          <p:nvPr>
            <p:ph idx="1"/>
          </p:nvPr>
        </p:nvSpPr>
        <p:spPr/>
        <p:txBody>
          <a:bodyPr/>
          <a:lstStyle/>
          <a:p>
            <a:r>
              <a:rPr lang="en-US" dirty="0" smtClean="0"/>
              <a:t>Both transmitter and receiver devices allow for diversity single stream (SS). </a:t>
            </a:r>
          </a:p>
          <a:p>
            <a:r>
              <a:rPr lang="en-US" dirty="0" smtClean="0"/>
              <a:t>DS is spatial multiplexing double streams which are independent and separately encoded spatial streams from multiple chains.</a:t>
            </a:r>
            <a:endParaRPr lang="en-US" dirty="0"/>
          </a:p>
        </p:txBody>
      </p:sp>
      <p:sp>
        <p:nvSpPr>
          <p:cNvPr id="4" name="Footer Placeholder 3"/>
          <p:cNvSpPr>
            <a:spLocks noGrp="1"/>
          </p:cNvSpPr>
          <p:nvPr>
            <p:ph type="ftr" sz="quarter" idx="10"/>
          </p:nvPr>
        </p:nvSpPr>
        <p:spPr/>
        <p:txBody>
          <a:bodyPr/>
          <a:lstStyle/>
          <a:p>
            <a:pPr>
              <a:defRPr/>
            </a:pPr>
            <a:r>
              <a:rPr lang="en-US" dirty="0" smtClean="0"/>
              <a:t>Advanced Computer Networks   </a:t>
            </a:r>
            <a:r>
              <a:rPr lang="en-US" dirty="0" smtClean="0">
                <a:solidFill>
                  <a:srgbClr val="800000"/>
                </a:solidFill>
              </a:rPr>
              <a:t>MIMO Modes</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vised_Master">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crimsoncream</Template>
  <TotalTime>2803</TotalTime>
  <Words>408</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Revised_Master</vt:lpstr>
      <vt:lpstr>  Wireless Network Dynamic Rate Adaptation and SS and DS mode in MIMO  </vt:lpstr>
      <vt:lpstr>Rate Adaptation Algorithms</vt:lpstr>
      <vt:lpstr>Sample Rate</vt:lpstr>
      <vt:lpstr>Sample Rate</vt:lpstr>
      <vt:lpstr>RRAA</vt:lpstr>
      <vt:lpstr>RRAA</vt:lpstr>
      <vt:lpstr>RRAA</vt:lpstr>
      <vt:lpstr>RRAA</vt:lpstr>
      <vt:lpstr>MIMO Modes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Professor Kinicki</cp:lastModifiedBy>
  <cp:revision>125</cp:revision>
  <dcterms:created xsi:type="dcterms:W3CDTF">2004-01-21T20:05:10Z</dcterms:created>
  <dcterms:modified xsi:type="dcterms:W3CDTF">2013-11-05T22:15:46Z</dcterms:modified>
</cp:coreProperties>
</file>