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3"/>
  </p:notesMasterIdLst>
  <p:handoutMasterIdLst>
    <p:handoutMasterId r:id="rId44"/>
  </p:handoutMasterIdLst>
  <p:sldIdLst>
    <p:sldId id="256" r:id="rId2"/>
    <p:sldId id="257" r:id="rId3"/>
    <p:sldId id="258" r:id="rId4"/>
    <p:sldId id="279" r:id="rId5"/>
    <p:sldId id="259" r:id="rId6"/>
    <p:sldId id="260" r:id="rId7"/>
    <p:sldId id="261" r:id="rId8"/>
    <p:sldId id="280" r:id="rId9"/>
    <p:sldId id="263" r:id="rId10"/>
    <p:sldId id="264" r:id="rId11"/>
    <p:sldId id="265" r:id="rId12"/>
    <p:sldId id="281" r:id="rId13"/>
    <p:sldId id="266" r:id="rId14"/>
    <p:sldId id="268" r:id="rId15"/>
    <p:sldId id="269" r:id="rId16"/>
    <p:sldId id="270" r:id="rId17"/>
    <p:sldId id="271" r:id="rId18"/>
    <p:sldId id="272" r:id="rId19"/>
    <p:sldId id="274" r:id="rId20"/>
    <p:sldId id="273" r:id="rId21"/>
    <p:sldId id="275" r:id="rId22"/>
    <p:sldId id="276" r:id="rId23"/>
    <p:sldId id="283" r:id="rId24"/>
    <p:sldId id="277" r:id="rId25"/>
    <p:sldId id="284" r:id="rId26"/>
    <p:sldId id="285" r:id="rId27"/>
    <p:sldId id="286" r:id="rId28"/>
    <p:sldId id="287" r:id="rId29"/>
    <p:sldId id="290" r:id="rId30"/>
    <p:sldId id="288" r:id="rId31"/>
    <p:sldId id="289" r:id="rId32"/>
    <p:sldId id="291" r:id="rId33"/>
    <p:sldId id="292" r:id="rId34"/>
    <p:sldId id="293" r:id="rId35"/>
    <p:sldId id="294" r:id="rId36"/>
    <p:sldId id="295" r:id="rId37"/>
    <p:sldId id="296" r:id="rId38"/>
    <p:sldId id="297" r:id="rId39"/>
    <p:sldId id="298" r:id="rId40"/>
    <p:sldId id="299" r:id="rId41"/>
    <p:sldId id="300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68" d="100"/>
          <a:sy n="68" d="100"/>
        </p:scale>
        <p:origin x="-811" y="2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8FFF14-F2DA-C34F-A9F3-8379629F6FC5}" type="datetimeFigureOut">
              <a:rPr lang="en-US" smtClean="0"/>
              <a:t>10/23/2011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E93FD1-7976-F849-8D49-24061A72D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70804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29105E-5577-AC41-A833-85134090C74E}" type="datetimeFigureOut">
              <a:rPr lang="en-US" smtClean="0"/>
              <a:t>10/23/2011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15F06F-141C-F745-9A51-1B757D9E1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99399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Ping-of-Death</a:t>
            </a:r>
          </a:p>
          <a:p>
            <a:r>
              <a:rPr lang="en-US" dirty="0" smtClean="0"/>
              <a:t>Sending a large number of spurious requests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15F06F-141C-F745-9A51-1B757D9E1AE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5056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Here the attacker sends a series of SYN packets towards the victim V, using a series of random spoofed source addresses named B, C, and D. Upon receiving these packets the victim responds by sending SYN/ACKs to each of spoofed hosts.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15F06F-141C-F745-9A51-1B757D9E1AE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278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anchor="t">
            <a:normAutofit/>
          </a:bodyPr>
          <a:lstStyle>
            <a:lvl1pPr marL="0" indent="0" algn="ctr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96AD0-247B-4842-A376-D91E952045C1}" type="datetime1">
              <a:rPr lang="en-US" smtClean="0"/>
              <a:t>10/23/2011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1DD3C-3B90-A140-A520-41901FF7A975}" type="datetime1">
              <a:rPr lang="en-US" smtClean="0"/>
              <a:t>10/23/2011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712D9-7DE8-7844-8C2C-52A542247028}" type="datetime1">
              <a:rPr lang="en-US" smtClean="0"/>
              <a:t>10/23/2011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12530-F43B-3142-AD47-1F8D990DF92C}" type="datetime1">
              <a:rPr lang="en-US" smtClean="0"/>
              <a:t>10/23/2011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24FD2-F251-BE41-963A-41EC5748B803}" type="datetime1">
              <a:rPr lang="en-US" smtClean="0"/>
              <a:t>10/23/2011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D51F1-49D4-7042-9336-8C31DBF84F27}" type="datetime1">
              <a:rPr lang="en-US" smtClean="0"/>
              <a:t>10/23/2011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t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t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6731E-E089-E94B-BCB4-363273436C34}" type="datetime1">
              <a:rPr lang="en-US" smtClean="0"/>
              <a:t>10/23/2011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E2846-CF0F-064C-A7CD-C59EEC58DA47}" type="datetime1">
              <a:rPr lang="en-US" smtClean="0"/>
              <a:t>10/23/2011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F927F-1842-F54D-B3D7-AAE41C004468}" type="datetime1">
              <a:rPr lang="en-US" smtClean="0"/>
              <a:t>10/23/2011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F93E3-F9D3-FA40-AF55-D2176EB7D09B}" type="datetime1">
              <a:rPr lang="en-US" smtClean="0"/>
              <a:t>10/23/2011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anchor="t"/>
          <a:lstStyle>
            <a:lvl1pPr marL="0" indent="0">
              <a:buNone/>
              <a:defRPr sz="140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719F0-D1CA-2844-A3BE-EB6339765526}" type="datetime1">
              <a:rPr lang="en-US" smtClean="0"/>
              <a:t>10/23/2011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65056-6963-7849-AFE6-96C7534FCD59}" type="datetime1">
              <a:rPr lang="en-US" smtClean="0"/>
              <a:t>10/23/2011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4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Inferring Internet Denial-of-Service Activity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David Moore, Colleen Shannon, Douglas J. Brown, Geoffrey M. </a:t>
            </a:r>
            <a:r>
              <a:rPr lang="en-US" sz="2000" dirty="0" err="1"/>
              <a:t>Voelker</a:t>
            </a:r>
            <a:r>
              <a:rPr lang="en-US" sz="2000" dirty="0"/>
              <a:t>, and Stefan Savage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806447" y="5182226"/>
            <a:ext cx="36770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Presented by Qian HE (Steve)</a:t>
            </a:r>
          </a:p>
          <a:p>
            <a:pPr algn="ctr"/>
            <a:r>
              <a:rPr lang="en-US" dirty="0" smtClean="0"/>
              <a:t>CS 577 – Prof. Bob </a:t>
            </a:r>
            <a:r>
              <a:rPr lang="en-US" dirty="0" err="1" smtClean="0"/>
              <a:t>Kinicki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158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Background -</a:t>
            </a:r>
            <a:r>
              <a:rPr lang="en-US" dirty="0" smtClean="0"/>
              <a:t> </a:t>
            </a:r>
            <a:r>
              <a:rPr lang="en-US" dirty="0"/>
              <a:t>Resource </a:t>
            </a:r>
            <a:r>
              <a:rPr lang="en-US" dirty="0" smtClean="0"/>
              <a:t>Attacks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Related consequences:</a:t>
            </a:r>
          </a:p>
          <a:p>
            <a:pPr lvl="1"/>
            <a:r>
              <a:rPr lang="en-US" dirty="0" smtClean="0"/>
              <a:t>Overwhelm </a:t>
            </a:r>
            <a:r>
              <a:rPr lang="en-US" dirty="0"/>
              <a:t>the capacity of intervening </a:t>
            </a:r>
            <a:r>
              <a:rPr lang="en-US" dirty="0">
                <a:solidFill>
                  <a:srgbClr val="FF0000"/>
                </a:solidFill>
              </a:rPr>
              <a:t>network </a:t>
            </a:r>
            <a:r>
              <a:rPr lang="en-US" dirty="0"/>
              <a:t>devices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Overwhelm </a:t>
            </a:r>
            <a:r>
              <a:rPr lang="en-US" altLang="zh-CN" dirty="0" smtClean="0"/>
              <a:t>the </a:t>
            </a:r>
            <a:r>
              <a:rPr lang="en-US" dirty="0"/>
              <a:t>capacity </a:t>
            </a:r>
            <a:r>
              <a:rPr lang="en-US" dirty="0" smtClean="0"/>
              <a:t>of </a:t>
            </a:r>
            <a:r>
              <a:rPr lang="en-US" altLang="zh-CN" dirty="0" smtClean="0">
                <a:solidFill>
                  <a:srgbClr val="FF0000"/>
                </a:solidFill>
              </a:rPr>
              <a:t>CPU</a:t>
            </a:r>
            <a:r>
              <a:rPr lang="en-US" dirty="0"/>
              <a:t>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4454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- IP Spoofing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poo</a:t>
            </a:r>
            <a:r>
              <a:rPr lang="en-US" altLang="zh-CN" dirty="0" smtClean="0"/>
              <a:t>f</a:t>
            </a:r>
            <a:r>
              <a:rPr lang="en-US" dirty="0" smtClean="0"/>
              <a:t> </a:t>
            </a:r>
            <a:r>
              <a:rPr lang="en-US" dirty="0"/>
              <a:t>the </a:t>
            </a:r>
            <a:r>
              <a:rPr lang="en-US" dirty="0">
                <a:solidFill>
                  <a:srgbClr val="FFFF00"/>
                </a:solidFill>
              </a:rPr>
              <a:t>IP source address </a:t>
            </a:r>
            <a:r>
              <a:rPr lang="en-US" dirty="0"/>
              <a:t>of each packet </a:t>
            </a:r>
            <a:r>
              <a:rPr lang="en-US" dirty="0" smtClean="0"/>
              <a:t>the attacker send</a:t>
            </a:r>
          </a:p>
          <a:p>
            <a:r>
              <a:rPr lang="en-US" dirty="0" smtClean="0"/>
              <a:t>This paper focuses </a:t>
            </a:r>
            <a:r>
              <a:rPr lang="en-US" dirty="0"/>
              <a:t>solely on attacks using </a:t>
            </a:r>
            <a:r>
              <a:rPr lang="en-US" dirty="0">
                <a:solidFill>
                  <a:srgbClr val="FFFF00"/>
                </a:solidFill>
              </a:rPr>
              <a:t>random address </a:t>
            </a:r>
            <a:r>
              <a:rPr lang="en-US" dirty="0" smtClean="0">
                <a:solidFill>
                  <a:srgbClr val="FFFF00"/>
                </a:solidFill>
              </a:rPr>
              <a:t>spoofing 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1555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Background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Methodology</a:t>
            </a:r>
          </a:p>
          <a:p>
            <a:r>
              <a:rPr lang="en-US" dirty="0"/>
              <a:t>Attack Detection and </a:t>
            </a:r>
            <a:r>
              <a:rPr lang="en-US" dirty="0" smtClean="0"/>
              <a:t>Classification</a:t>
            </a:r>
          </a:p>
          <a:p>
            <a:r>
              <a:rPr lang="en-US" dirty="0"/>
              <a:t>Analysis of Denial-Of-Service </a:t>
            </a:r>
            <a:r>
              <a:rPr lang="en-US" dirty="0" smtClean="0"/>
              <a:t>Activity</a:t>
            </a:r>
          </a:p>
          <a:p>
            <a:r>
              <a:rPr lang="en-US" dirty="0" smtClean="0"/>
              <a:t>Conclusion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5988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Methodology - Ideas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Attacker’s</a:t>
            </a:r>
            <a:r>
              <a:rPr lang="en-US" dirty="0" smtClean="0"/>
              <a:t> </a:t>
            </a:r>
            <a:r>
              <a:rPr lang="en-US" dirty="0"/>
              <a:t>source address is selected at </a:t>
            </a:r>
            <a:r>
              <a:rPr lang="en-US" dirty="0" smtClean="0"/>
              <a:t>random.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Victim’s</a:t>
            </a:r>
            <a:r>
              <a:rPr lang="en-US" dirty="0" smtClean="0"/>
              <a:t> </a:t>
            </a:r>
            <a:r>
              <a:rPr lang="en-US" dirty="0"/>
              <a:t>responses are also distributed across the entire Internet address </a:t>
            </a:r>
            <a:r>
              <a:rPr lang="en-US" dirty="0" smtClean="0"/>
              <a:t>space.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7461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Methodology - </a:t>
            </a:r>
            <a:r>
              <a:rPr lang="en-US" dirty="0" smtClean="0"/>
              <a:t>Backscatter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5" name="Object 6"/>
          <p:cNvGraphicFramePr>
            <a:graphicFrameLocks noGrp="1" noChangeAspect="1"/>
          </p:cNvGraphicFramePr>
          <p:nvPr>
            <p:ph idx="1"/>
          </p:nvPr>
        </p:nvGraphicFramePr>
        <p:xfrm>
          <a:off x="1549387" y="1600200"/>
          <a:ext cx="6045225" cy="452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" name="Bitmap Image" r:id="rId4" imgW="8142857" imgH="6095238" progId="Paint.Picture">
                  <p:embed/>
                </p:oleObj>
              </mc:Choice>
              <mc:Fallback>
                <p:oleObj name="Bitmap Image" r:id="rId4" imgW="8142857" imgH="6095238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9387" y="1600200"/>
                        <a:ext cx="6045225" cy="4525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2051937" y="6346578"/>
            <a:ext cx="49712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Borrowed from Geoffrey </a:t>
            </a:r>
            <a:r>
              <a:rPr lang="en-US" dirty="0"/>
              <a:t>M. </a:t>
            </a:r>
            <a:r>
              <a:rPr lang="en-US" dirty="0" err="1" smtClean="0"/>
              <a:t>Voelker’s</a:t>
            </a:r>
            <a:r>
              <a:rPr lang="en-US" dirty="0" smtClean="0"/>
              <a:t> Presentation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2967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Methodology - Backscatter Analysis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 anchor="t">
            <a:normAutofit/>
          </a:bodyPr>
          <a:lstStyle/>
          <a:p>
            <a:r>
              <a:rPr lang="en-US" dirty="0"/>
              <a:t>During an attack of </a:t>
            </a:r>
            <a:r>
              <a:rPr lang="en-US" dirty="0">
                <a:solidFill>
                  <a:srgbClr val="FFFF00"/>
                </a:solidFill>
              </a:rPr>
              <a:t>m</a:t>
            </a:r>
            <a:r>
              <a:rPr lang="en-US" dirty="0"/>
              <a:t> packets,  the </a:t>
            </a:r>
            <a:r>
              <a:rPr lang="en-US" dirty="0">
                <a:solidFill>
                  <a:srgbClr val="FFFF00"/>
                </a:solidFill>
              </a:rPr>
              <a:t>p</a:t>
            </a:r>
            <a:r>
              <a:rPr lang="en-US" dirty="0"/>
              <a:t> of </a:t>
            </a:r>
            <a:r>
              <a:rPr lang="en-US" dirty="0">
                <a:solidFill>
                  <a:srgbClr val="FFFF00"/>
                </a:solidFill>
              </a:rPr>
              <a:t>1 </a:t>
            </a:r>
            <a:r>
              <a:rPr lang="en-US" dirty="0"/>
              <a:t>given </a:t>
            </a:r>
            <a:r>
              <a:rPr lang="en-US" dirty="0">
                <a:solidFill>
                  <a:srgbClr val="FFFF00"/>
                </a:solidFill>
              </a:rPr>
              <a:t>host</a:t>
            </a:r>
            <a:r>
              <a:rPr lang="en-US" dirty="0"/>
              <a:t> receiving at least </a:t>
            </a:r>
            <a:r>
              <a:rPr lang="en-US" dirty="0">
                <a:solidFill>
                  <a:srgbClr val="FFFF00"/>
                </a:solidFill>
              </a:rPr>
              <a:t>1</a:t>
            </a:r>
            <a:r>
              <a:rPr lang="en-US" dirty="0"/>
              <a:t> unsolicited response from the </a:t>
            </a:r>
            <a:r>
              <a:rPr lang="en-US" dirty="0">
                <a:solidFill>
                  <a:srgbClr val="FF0000"/>
                </a:solidFill>
              </a:rPr>
              <a:t>victim </a:t>
            </a:r>
            <a:r>
              <a:rPr lang="en-US" dirty="0" smtClean="0"/>
              <a:t>is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 anchor="t">
            <a:normAutofit/>
          </a:bodyPr>
          <a:lstStyle/>
          <a:p>
            <a:r>
              <a:rPr lang="en-US" dirty="0"/>
              <a:t>If </a:t>
            </a:r>
            <a:r>
              <a:rPr lang="en-US" dirty="0">
                <a:solidFill>
                  <a:srgbClr val="FFFF00"/>
                </a:solidFill>
              </a:rPr>
              <a:t>1</a:t>
            </a:r>
            <a:r>
              <a:rPr lang="en-US" dirty="0"/>
              <a:t> monitors </a:t>
            </a:r>
            <a:r>
              <a:rPr lang="en-US" dirty="0">
                <a:solidFill>
                  <a:srgbClr val="FFFF00"/>
                </a:solidFill>
              </a:rPr>
              <a:t>n</a:t>
            </a:r>
            <a:r>
              <a:rPr lang="en-US" dirty="0"/>
              <a:t> distinct IP addresses, then the expected </a:t>
            </a:r>
            <a:r>
              <a:rPr lang="en-US" dirty="0">
                <a:solidFill>
                  <a:srgbClr val="FFFF00"/>
                </a:solidFill>
              </a:rPr>
              <a:t>p</a:t>
            </a:r>
            <a:r>
              <a:rPr lang="en-US" dirty="0"/>
              <a:t> of observing at least </a:t>
            </a:r>
            <a:r>
              <a:rPr lang="en-US" dirty="0">
                <a:solidFill>
                  <a:srgbClr val="FFFF00"/>
                </a:solidFill>
              </a:rPr>
              <a:t>1</a:t>
            </a:r>
            <a:r>
              <a:rPr lang="en-US" dirty="0"/>
              <a:t> packet from the </a:t>
            </a:r>
            <a:r>
              <a:rPr lang="en-US" dirty="0">
                <a:solidFill>
                  <a:srgbClr val="FF0000"/>
                </a:solidFill>
              </a:rPr>
              <a:t>attack </a:t>
            </a:r>
            <a:r>
              <a:rPr lang="en-US" dirty="0" smtClean="0"/>
              <a:t>is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15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8819473"/>
              </p:ext>
            </p:extLst>
          </p:nvPr>
        </p:nvGraphicFramePr>
        <p:xfrm>
          <a:off x="6845113" y="5090214"/>
          <a:ext cx="1841687" cy="10359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7" name="Equation" r:id="rId3" imgW="812800" imgH="457200" progId="Equation.3">
                  <p:embed/>
                </p:oleObj>
              </mc:Choice>
              <mc:Fallback>
                <p:oleObj name="Equation" r:id="rId3" imgW="81280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845113" y="5090214"/>
                        <a:ext cx="1841687" cy="1035949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4557533"/>
              </p:ext>
            </p:extLst>
          </p:nvPr>
        </p:nvGraphicFramePr>
        <p:xfrm>
          <a:off x="2654113" y="5090214"/>
          <a:ext cx="1841687" cy="10359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8" name="Equation" r:id="rId5" imgW="812800" imgH="457200" progId="Equation.3">
                  <p:embed/>
                </p:oleObj>
              </mc:Choice>
              <mc:Fallback>
                <p:oleObj name="Equation" r:id="rId5" imgW="81280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654113" y="5090214"/>
                        <a:ext cx="1841687" cy="103594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269499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Methodology - Backscatter Analysis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 anchor="t"/>
          <a:lstStyle/>
          <a:p>
            <a:r>
              <a:rPr lang="en-US" dirty="0" smtClean="0"/>
              <a:t>The expected </a:t>
            </a:r>
            <a:r>
              <a:rPr lang="en-US" dirty="0"/>
              <a:t>number of unsolicited responses seen during </a:t>
            </a:r>
            <a:r>
              <a:rPr lang="en-US" dirty="0">
                <a:solidFill>
                  <a:srgbClr val="FFFF00"/>
                </a:solidFill>
              </a:rPr>
              <a:t>an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attack</a:t>
            </a:r>
            <a:r>
              <a:rPr lang="en-US" dirty="0"/>
              <a:t> of </a:t>
            </a:r>
            <a:r>
              <a:rPr lang="en-US" dirty="0">
                <a:solidFill>
                  <a:srgbClr val="FFFF00"/>
                </a:solidFill>
              </a:rPr>
              <a:t>m</a:t>
            </a:r>
            <a:r>
              <a:rPr lang="en-US" dirty="0"/>
              <a:t> packets at </a:t>
            </a:r>
            <a:r>
              <a:rPr lang="en-US" dirty="0">
                <a:solidFill>
                  <a:srgbClr val="FFFF00"/>
                </a:solidFill>
              </a:rPr>
              <a:t>a</a:t>
            </a:r>
            <a:r>
              <a:rPr lang="en-US" dirty="0"/>
              <a:t> single </a:t>
            </a:r>
            <a:r>
              <a:rPr lang="en-US" dirty="0">
                <a:solidFill>
                  <a:srgbClr val="FF0000"/>
                </a:solidFill>
              </a:rPr>
              <a:t>host</a:t>
            </a:r>
            <a:r>
              <a:rPr lang="en-US" dirty="0"/>
              <a:t> is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 anchor="t"/>
          <a:lstStyle/>
          <a:p>
            <a:r>
              <a:rPr lang="en-US" dirty="0" smtClean="0"/>
              <a:t>The expected </a:t>
            </a:r>
            <a:r>
              <a:rPr lang="en-US" dirty="0"/>
              <a:t>number of </a:t>
            </a:r>
            <a:r>
              <a:rPr lang="en-US" dirty="0" smtClean="0"/>
              <a:t>monitoring </a:t>
            </a:r>
            <a:r>
              <a:rPr lang="en-US" dirty="0" smtClean="0">
                <a:solidFill>
                  <a:srgbClr val="FFFF00"/>
                </a:solidFill>
              </a:rPr>
              <a:t>n</a:t>
            </a:r>
            <a:r>
              <a:rPr lang="en-US" dirty="0" smtClean="0"/>
              <a:t> distinct IP addresses</a:t>
            </a:r>
            <a:r>
              <a:rPr lang="en-US" dirty="0"/>
              <a:t>, </a:t>
            </a:r>
            <a:r>
              <a:rPr lang="en-US" dirty="0" smtClean="0"/>
              <a:t>the responses </a:t>
            </a:r>
            <a:r>
              <a:rPr lang="en-US" dirty="0"/>
              <a:t>seen is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6762004"/>
              </p:ext>
            </p:extLst>
          </p:nvPr>
        </p:nvGraphicFramePr>
        <p:xfrm>
          <a:off x="2476500" y="4846638"/>
          <a:ext cx="825500" cy="1279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74" name="Equation" r:id="rId3" imgW="254000" imgH="393700" progId="Equation.3">
                  <p:embed/>
                </p:oleObj>
              </mc:Choice>
              <mc:Fallback>
                <p:oleObj name="Equation" r:id="rId3" imgW="254000" imgH="393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76500" y="4846638"/>
                        <a:ext cx="825500" cy="127952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8229816"/>
              </p:ext>
            </p:extLst>
          </p:nvPr>
        </p:nvGraphicFramePr>
        <p:xfrm>
          <a:off x="6553200" y="4841951"/>
          <a:ext cx="869950" cy="1284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75" name="Equation" r:id="rId5" imgW="266700" imgH="393700" progId="Equation.3">
                  <p:embed/>
                </p:oleObj>
              </mc:Choice>
              <mc:Fallback>
                <p:oleObj name="Equation" r:id="rId5" imgW="266700" imgH="393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553200" y="4841951"/>
                        <a:ext cx="869950" cy="1284212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817889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Methodology - Backscatter Analysis</a:t>
            </a:r>
            <a:endParaRPr lang="en-US" sz="36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r>
              <a:rPr lang="en-US" altLang="zh-CN" dirty="0" smtClean="0"/>
              <a:t>U</a:t>
            </a:r>
            <a:r>
              <a:rPr lang="en-US" dirty="0" smtClean="0"/>
              <a:t>se </a:t>
            </a:r>
            <a:r>
              <a:rPr lang="en-US" dirty="0"/>
              <a:t>the </a:t>
            </a:r>
            <a:r>
              <a:rPr lang="en-US" dirty="0">
                <a:solidFill>
                  <a:srgbClr val="FF0000"/>
                </a:solidFill>
              </a:rPr>
              <a:t>average arrival rate </a:t>
            </a:r>
            <a:r>
              <a:rPr lang="en-US" dirty="0"/>
              <a:t>of </a:t>
            </a:r>
            <a:r>
              <a:rPr lang="en-US" dirty="0">
                <a:solidFill>
                  <a:srgbClr val="FFFF00"/>
                </a:solidFill>
              </a:rPr>
              <a:t>unsolicited responses</a:t>
            </a:r>
            <a:r>
              <a:rPr lang="en-US" dirty="0"/>
              <a:t> directed at the monitored address range to estimate the </a:t>
            </a:r>
            <a:r>
              <a:rPr lang="en-US" dirty="0">
                <a:solidFill>
                  <a:srgbClr val="FF0000"/>
                </a:solidFill>
              </a:rPr>
              <a:t>actual rate</a:t>
            </a:r>
            <a:r>
              <a:rPr lang="en-US" dirty="0"/>
              <a:t> of the attack being directed at the </a:t>
            </a:r>
            <a:r>
              <a:rPr lang="en-US" dirty="0" smtClean="0">
                <a:solidFill>
                  <a:srgbClr val="FFFF00"/>
                </a:solidFill>
              </a:rPr>
              <a:t>victim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17</a:t>
            </a:fld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6064819"/>
              </p:ext>
            </p:extLst>
          </p:nvPr>
        </p:nvGraphicFramePr>
        <p:xfrm>
          <a:off x="3687232" y="5003799"/>
          <a:ext cx="1773767" cy="10135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5" name="Equation" r:id="rId3" imgW="711200" imgH="406400" progId="Equation.3">
                  <p:embed/>
                </p:oleObj>
              </mc:Choice>
              <mc:Fallback>
                <p:oleObj name="Equation" r:id="rId3" imgW="711200" imgH="406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687232" y="5003799"/>
                        <a:ext cx="1773767" cy="1013581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458963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Methodology - Analysis Limitations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Address uniformity</a:t>
            </a:r>
            <a:r>
              <a:rPr lang="en-US" dirty="0"/>
              <a:t>: attackers spoof source addresses at random.</a:t>
            </a:r>
          </a:p>
          <a:p>
            <a:r>
              <a:rPr lang="en-US" dirty="0">
                <a:solidFill>
                  <a:srgbClr val="FF0000"/>
                </a:solidFill>
              </a:rPr>
              <a:t>Reliable delivery</a:t>
            </a:r>
            <a:r>
              <a:rPr lang="en-US" dirty="0"/>
              <a:t>: attack traffic is delivered reliably to the victim </a:t>
            </a:r>
            <a:r>
              <a:rPr lang="en-US" dirty="0" smtClean="0"/>
              <a:t>and backscatter </a:t>
            </a:r>
            <a:r>
              <a:rPr lang="en-US" dirty="0"/>
              <a:t>is delivered reliably to the monitor.</a:t>
            </a:r>
          </a:p>
          <a:p>
            <a:r>
              <a:rPr lang="en-US" dirty="0">
                <a:solidFill>
                  <a:srgbClr val="FF0000"/>
                </a:solidFill>
              </a:rPr>
              <a:t>Backscatter hypothesis</a:t>
            </a:r>
            <a:r>
              <a:rPr lang="en-US" dirty="0"/>
              <a:t>: unsolicited packets observed by the monitor </a:t>
            </a:r>
            <a:r>
              <a:rPr lang="en-US" dirty="0" smtClean="0"/>
              <a:t>represent </a:t>
            </a:r>
            <a:r>
              <a:rPr lang="en-US" dirty="0"/>
              <a:t>backscatter.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3783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Methodology - Analysis Limitations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Address </a:t>
            </a:r>
            <a:r>
              <a:rPr lang="en-US" altLang="zh-CN" dirty="0" smtClean="0">
                <a:solidFill>
                  <a:srgbClr val="FF0000"/>
                </a:solidFill>
              </a:rPr>
              <a:t>U</a:t>
            </a:r>
            <a:r>
              <a:rPr lang="en-US" dirty="0" smtClean="0">
                <a:solidFill>
                  <a:srgbClr val="FF0000"/>
                </a:solidFill>
              </a:rPr>
              <a:t>niformity</a:t>
            </a:r>
          </a:p>
          <a:p>
            <a:pPr lvl="1"/>
            <a:r>
              <a:rPr lang="en-US" sz="2400" dirty="0"/>
              <a:t>Many attacks today </a:t>
            </a:r>
            <a:r>
              <a:rPr lang="en-US" sz="2400" dirty="0">
                <a:solidFill>
                  <a:srgbClr val="FFFF00"/>
                </a:solidFill>
              </a:rPr>
              <a:t>do not use address spoofing </a:t>
            </a:r>
            <a:r>
              <a:rPr lang="en-US" sz="2400" dirty="0"/>
              <a:t>at all.</a:t>
            </a:r>
          </a:p>
          <a:p>
            <a:pPr lvl="1"/>
            <a:r>
              <a:rPr lang="en-US" sz="2400" dirty="0"/>
              <a:t>“</a:t>
            </a:r>
            <a:r>
              <a:rPr lang="en-US" sz="2400" dirty="0">
                <a:solidFill>
                  <a:srgbClr val="FFFF00"/>
                </a:solidFill>
              </a:rPr>
              <a:t>Reflector attacks</a:t>
            </a:r>
            <a:r>
              <a:rPr lang="en-US" sz="2400" dirty="0"/>
              <a:t>” pose a second problem for source address uniformity.</a:t>
            </a:r>
          </a:p>
          <a:p>
            <a:pPr lvl="1"/>
            <a:r>
              <a:rPr lang="en-US" sz="2400" dirty="0">
                <a:solidFill>
                  <a:srgbClr val="FFFF00"/>
                </a:solidFill>
              </a:rPr>
              <a:t>Motivation</a:t>
            </a:r>
            <a:r>
              <a:rPr lang="en-US" sz="2400" dirty="0"/>
              <a:t> for address spoofing has been </a:t>
            </a:r>
            <a:r>
              <a:rPr lang="en-US" sz="2400" dirty="0">
                <a:solidFill>
                  <a:srgbClr val="FFFF00"/>
                </a:solidFill>
              </a:rPr>
              <a:t>reduced</a:t>
            </a:r>
            <a:r>
              <a:rPr lang="en-US" sz="2400" dirty="0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472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1969210"/>
            <a:ext cx="7772400" cy="3262479"/>
          </a:xfrm>
        </p:spPr>
        <p:txBody>
          <a:bodyPr>
            <a:normAutofit fontScale="90000"/>
          </a:bodyPr>
          <a:lstStyle/>
          <a:p>
            <a:r>
              <a:rPr lang="en-US" dirty="0"/>
              <a:t>How </a:t>
            </a:r>
            <a:r>
              <a:rPr lang="en-US" dirty="0">
                <a:solidFill>
                  <a:srgbClr val="FF0000"/>
                </a:solidFill>
              </a:rPr>
              <a:t>prevalent</a:t>
            </a:r>
            <a:r>
              <a:rPr lang="en-US" dirty="0"/>
              <a:t> </a:t>
            </a:r>
            <a:r>
              <a:rPr lang="en-US" dirty="0" smtClean="0"/>
              <a:t>are</a:t>
            </a:r>
            <a:br>
              <a:rPr lang="en-US" dirty="0" smtClean="0"/>
            </a:br>
            <a:r>
              <a:rPr lang="en-US" altLang="zh-CN" u="sng" dirty="0" err="1" smtClean="0"/>
              <a:t>DoS</a:t>
            </a:r>
            <a:r>
              <a:rPr lang="en-US" u="sng" dirty="0" smtClean="0"/>
              <a:t> attacks</a:t>
            </a:r>
            <a:br>
              <a:rPr lang="en-US" u="sng" dirty="0" smtClean="0"/>
            </a:br>
            <a:r>
              <a:rPr lang="en-US" dirty="0" smtClean="0"/>
              <a:t>in </a:t>
            </a:r>
            <a:r>
              <a:rPr lang="en-US" dirty="0"/>
              <a:t>the Internet? </a:t>
            </a:r>
            <a:br>
              <a:rPr lang="en-US" dirty="0"/>
            </a:b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245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Methodology - Analysis </a:t>
            </a:r>
            <a:r>
              <a:rPr lang="en-US" sz="4000" dirty="0" smtClean="0"/>
              <a:t>Limitations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Reliable Delivery</a:t>
            </a:r>
          </a:p>
          <a:p>
            <a:pPr lvl="1"/>
            <a:r>
              <a:rPr lang="en-US" dirty="0" smtClean="0"/>
              <a:t>Packets may </a:t>
            </a:r>
            <a:r>
              <a:rPr lang="en-US" dirty="0"/>
              <a:t>be </a:t>
            </a:r>
            <a:r>
              <a:rPr lang="en-US" dirty="0">
                <a:solidFill>
                  <a:srgbClr val="FFFF00"/>
                </a:solidFill>
              </a:rPr>
              <a:t>queued</a:t>
            </a:r>
            <a:r>
              <a:rPr lang="en-US" dirty="0"/>
              <a:t> and </a:t>
            </a:r>
            <a:r>
              <a:rPr lang="en-US" dirty="0" smtClean="0">
                <a:solidFill>
                  <a:srgbClr val="FFFF00"/>
                </a:solidFill>
              </a:rPr>
              <a:t>dropped</a:t>
            </a:r>
            <a:r>
              <a:rPr lang="en-US" dirty="0" smtClean="0"/>
              <a:t>.</a:t>
            </a:r>
            <a:endParaRPr lang="en-US" dirty="0" smtClean="0">
              <a:solidFill>
                <a:srgbClr val="FFFF00"/>
              </a:solidFill>
            </a:endParaRPr>
          </a:p>
          <a:p>
            <a:pPr lvl="2"/>
            <a:r>
              <a:rPr lang="en-US" dirty="0"/>
              <a:t>from the attacker </a:t>
            </a:r>
          </a:p>
          <a:p>
            <a:pPr lvl="2"/>
            <a:r>
              <a:rPr lang="en-US" dirty="0" smtClean="0"/>
              <a:t>from victim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ackets may be </a:t>
            </a:r>
            <a:r>
              <a:rPr lang="en-US" dirty="0" smtClean="0">
                <a:solidFill>
                  <a:srgbClr val="FFFF00"/>
                </a:solidFill>
              </a:rPr>
              <a:t>filtered</a:t>
            </a:r>
            <a:r>
              <a:rPr lang="en-US" dirty="0" smtClean="0"/>
              <a:t> or rate-limited by firewall or intrusion detection software.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ome </a:t>
            </a:r>
            <a:r>
              <a:rPr lang="en-US" dirty="0"/>
              <a:t>forms of attack traffic (e.g. TCP RST messages) </a:t>
            </a:r>
            <a:r>
              <a:rPr lang="en-US" dirty="0">
                <a:solidFill>
                  <a:srgbClr val="FFFF00"/>
                </a:solidFill>
              </a:rPr>
              <a:t>do not typically elicit a response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7454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Methodology - Analysis </a:t>
            </a:r>
            <a:r>
              <a:rPr lang="en-US" sz="4000" dirty="0" smtClean="0"/>
              <a:t>Limitations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Backscatter </a:t>
            </a:r>
            <a:r>
              <a:rPr lang="en-US" dirty="0" smtClean="0">
                <a:solidFill>
                  <a:srgbClr val="FF0000"/>
                </a:solidFill>
              </a:rPr>
              <a:t>Hypothesis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>
                <a:solidFill>
                  <a:srgbClr val="FFFF00"/>
                </a:solidFill>
              </a:rPr>
              <a:t>Any</a:t>
            </a:r>
            <a:r>
              <a:rPr lang="en-US" dirty="0"/>
              <a:t> server in the Internet </a:t>
            </a:r>
            <a:r>
              <a:rPr lang="en-US" dirty="0" smtClean="0"/>
              <a:t>is free to send </a:t>
            </a:r>
            <a:r>
              <a:rPr lang="en-US" dirty="0"/>
              <a:t>unsolicited </a:t>
            </a:r>
            <a:r>
              <a:rPr lang="en-US" dirty="0" smtClean="0"/>
              <a:t>packets.</a:t>
            </a:r>
          </a:p>
          <a:p>
            <a:pPr lvl="1"/>
            <a:r>
              <a:rPr lang="en-US" dirty="0" smtClean="0"/>
              <a:t>Misinterpretation </a:t>
            </a:r>
            <a:r>
              <a:rPr lang="en-US" dirty="0"/>
              <a:t>of </a:t>
            </a:r>
            <a:r>
              <a:rPr lang="en-US" dirty="0">
                <a:solidFill>
                  <a:srgbClr val="FFFF00"/>
                </a:solidFill>
              </a:rPr>
              <a:t>random port scans</a:t>
            </a:r>
            <a:r>
              <a:rPr lang="en-US" dirty="0"/>
              <a:t> as </a:t>
            </a:r>
            <a:r>
              <a:rPr lang="en-US" dirty="0" smtClean="0"/>
              <a:t>backscatter</a:t>
            </a:r>
            <a:endParaRPr lang="en-US" dirty="0"/>
          </a:p>
          <a:p>
            <a:pPr lvl="1"/>
            <a:r>
              <a:rPr lang="en-US" dirty="0" smtClean="0">
                <a:solidFill>
                  <a:srgbClr val="FFFF00"/>
                </a:solidFill>
              </a:rPr>
              <a:t>Vast </a:t>
            </a:r>
            <a:r>
              <a:rPr lang="en-US" dirty="0">
                <a:solidFill>
                  <a:srgbClr val="FFFF00"/>
                </a:solidFill>
              </a:rPr>
              <a:t>majority of attacks </a:t>
            </a:r>
            <a:r>
              <a:rPr lang="en-US" dirty="0" smtClean="0"/>
              <a:t>can </a:t>
            </a:r>
            <a:r>
              <a:rPr lang="en-US" dirty="0"/>
              <a:t>be trivially differentiated from typical scanning activity.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9498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“</a:t>
            </a:r>
            <a:r>
              <a:rPr lang="en-US" dirty="0"/>
              <a:t>In spite of its limitations, we believe our overall approach is sound and </a:t>
            </a:r>
            <a:r>
              <a:rPr lang="en-US" dirty="0" smtClean="0"/>
              <a:t>provides </a:t>
            </a:r>
            <a:r>
              <a:rPr lang="en-US" dirty="0">
                <a:solidFill>
                  <a:srgbClr val="FFFF00"/>
                </a:solidFill>
              </a:rPr>
              <a:t>at worst </a:t>
            </a:r>
            <a:r>
              <a:rPr lang="en-US" dirty="0"/>
              <a:t>a </a:t>
            </a:r>
            <a:r>
              <a:rPr lang="en-US" dirty="0">
                <a:solidFill>
                  <a:srgbClr val="FFFF00"/>
                </a:solidFill>
              </a:rPr>
              <a:t>conservative estimate </a:t>
            </a:r>
            <a:r>
              <a:rPr lang="en-US" dirty="0"/>
              <a:t>of current denial-of-service activity. </a:t>
            </a:r>
            <a:r>
              <a:rPr lang="en-US" dirty="0" smtClean="0"/>
              <a:t>“ – this paper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7294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Background</a:t>
            </a:r>
          </a:p>
          <a:p>
            <a:r>
              <a:rPr lang="en-US" dirty="0" smtClean="0"/>
              <a:t>Methodology</a:t>
            </a:r>
          </a:p>
          <a:p>
            <a:r>
              <a:rPr lang="en-US" dirty="0">
                <a:solidFill>
                  <a:srgbClr val="008000"/>
                </a:solidFill>
              </a:rPr>
              <a:t>Attack Detection and </a:t>
            </a:r>
            <a:r>
              <a:rPr lang="en-US" dirty="0" smtClean="0">
                <a:solidFill>
                  <a:srgbClr val="008000"/>
                </a:solidFill>
              </a:rPr>
              <a:t>Classification</a:t>
            </a:r>
          </a:p>
          <a:p>
            <a:r>
              <a:rPr lang="en-US" dirty="0"/>
              <a:t>Analysis of Denial-Of-Service </a:t>
            </a:r>
            <a:r>
              <a:rPr lang="en-US" dirty="0" smtClean="0"/>
              <a:t>Activity</a:t>
            </a:r>
          </a:p>
          <a:p>
            <a:r>
              <a:rPr lang="en-US" dirty="0" smtClean="0"/>
              <a:t>Conclusion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141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/>
              <a:t>Attack Detection and Classification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Extracting Backscatter Packets</a:t>
            </a:r>
          </a:p>
          <a:p>
            <a:r>
              <a:rPr lang="en-US" dirty="0"/>
              <a:t>Flow-Based Classification</a:t>
            </a:r>
          </a:p>
          <a:p>
            <a:pPr lvl="1"/>
            <a:r>
              <a:rPr lang="en-US" dirty="0" smtClean="0"/>
              <a:t>Flow</a:t>
            </a:r>
            <a:r>
              <a:rPr lang="en-US" dirty="0"/>
              <a:t>-Based Identification</a:t>
            </a:r>
          </a:p>
          <a:p>
            <a:pPr lvl="1"/>
            <a:r>
              <a:rPr lang="en-US" dirty="0" smtClean="0"/>
              <a:t>Flow </a:t>
            </a:r>
            <a:r>
              <a:rPr lang="en-US" dirty="0"/>
              <a:t>Timeout</a:t>
            </a:r>
          </a:p>
          <a:p>
            <a:r>
              <a:rPr lang="en-US" dirty="0"/>
              <a:t>Deriving Denial-of-Service Attacks</a:t>
            </a:r>
          </a:p>
          <a:p>
            <a:pPr lvl="1"/>
            <a:r>
              <a:rPr lang="en-US" dirty="0" smtClean="0"/>
              <a:t>Packet </a:t>
            </a:r>
            <a:r>
              <a:rPr lang="en-US" dirty="0"/>
              <a:t>Threshold</a:t>
            </a:r>
          </a:p>
          <a:p>
            <a:pPr lvl="1"/>
            <a:r>
              <a:rPr lang="en-US" dirty="0" smtClean="0"/>
              <a:t>Attack </a:t>
            </a:r>
            <a:r>
              <a:rPr lang="en-US" dirty="0"/>
              <a:t>Duration</a:t>
            </a:r>
          </a:p>
          <a:p>
            <a:pPr lvl="1"/>
            <a:r>
              <a:rPr lang="en-US" dirty="0" smtClean="0"/>
              <a:t>Packet </a:t>
            </a:r>
            <a:r>
              <a:rPr lang="en-US" dirty="0"/>
              <a:t>Rate</a:t>
            </a:r>
          </a:p>
          <a:p>
            <a:r>
              <a:rPr lang="en-US" dirty="0"/>
              <a:t>Extracted Information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1847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Extracting Backscatter Packets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Remove</a:t>
            </a:r>
          </a:p>
          <a:p>
            <a:pPr lvl="1"/>
            <a:r>
              <a:rPr lang="en-US" dirty="0"/>
              <a:t>packets involving </a:t>
            </a:r>
            <a:r>
              <a:rPr lang="en-US" dirty="0">
                <a:solidFill>
                  <a:srgbClr val="FFFF00"/>
                </a:solidFill>
              </a:rPr>
              <a:t>legitimate hosts</a:t>
            </a:r>
          </a:p>
          <a:p>
            <a:pPr lvl="1"/>
            <a:r>
              <a:rPr lang="en-US" dirty="0"/>
              <a:t>packets that </a:t>
            </a:r>
            <a:r>
              <a:rPr lang="en-US" dirty="0">
                <a:solidFill>
                  <a:srgbClr val="FFFF00"/>
                </a:solidFill>
              </a:rPr>
              <a:t>do not correspond to response traffic</a:t>
            </a:r>
          </a:p>
          <a:p>
            <a:pPr lvl="1"/>
            <a:r>
              <a:rPr lang="en-US" dirty="0"/>
              <a:t>traffic from hosts that use </a:t>
            </a:r>
            <a:r>
              <a:rPr lang="en-US" dirty="0">
                <a:solidFill>
                  <a:srgbClr val="FFFF00"/>
                </a:solidFill>
              </a:rPr>
              <a:t>TCP RST packets for scanning</a:t>
            </a:r>
          </a:p>
          <a:p>
            <a:pPr lvl="1"/>
            <a:r>
              <a:rPr lang="en-US" dirty="0">
                <a:solidFill>
                  <a:srgbClr val="FFFF00"/>
                </a:solidFill>
              </a:rPr>
              <a:t>duplicate packet </a:t>
            </a:r>
            <a:r>
              <a:rPr lang="en-US" dirty="0"/>
              <a:t>with the same flow tuple &lt;source IP address, destination IP ad- dress, protocol, source port, destination port&gt; in the last five minutes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2345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Flow-Based </a:t>
            </a:r>
            <a:r>
              <a:rPr lang="en-US" dirty="0" smtClean="0"/>
              <a:t>Classification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Flow</a:t>
            </a:r>
            <a:r>
              <a:rPr lang="en-US" dirty="0"/>
              <a:t>-Based </a:t>
            </a:r>
            <a:r>
              <a:rPr lang="en-US" dirty="0" smtClean="0"/>
              <a:t>Identification</a:t>
            </a:r>
          </a:p>
          <a:p>
            <a:pPr lvl="1"/>
            <a:r>
              <a:rPr lang="en-US" altLang="zh-CN" dirty="0">
                <a:solidFill>
                  <a:srgbClr val="FFFF00"/>
                </a:solidFill>
              </a:rPr>
              <a:t>Flow</a:t>
            </a:r>
            <a:r>
              <a:rPr lang="en-US" altLang="zh-CN" dirty="0"/>
              <a:t> is a series of consecutive packets sharing the </a:t>
            </a:r>
            <a:r>
              <a:rPr lang="en-US" altLang="zh-CN" dirty="0">
                <a:solidFill>
                  <a:srgbClr val="FFFF00"/>
                </a:solidFill>
              </a:rPr>
              <a:t>same victim IP address</a:t>
            </a:r>
            <a:r>
              <a:rPr lang="en-US" altLang="zh-CN" dirty="0"/>
              <a:t>.</a:t>
            </a:r>
            <a:endParaRPr lang="en-US" dirty="0"/>
          </a:p>
          <a:p>
            <a:pPr lvl="1"/>
            <a:r>
              <a:rPr lang="en-US" dirty="0" smtClean="0"/>
              <a:t>The </a:t>
            </a:r>
            <a:r>
              <a:rPr lang="en-US" dirty="0"/>
              <a:t>first packet seen for a victim creates a new </a:t>
            </a:r>
            <a:r>
              <a:rPr lang="en-US" dirty="0" smtClean="0"/>
              <a:t>flow.</a:t>
            </a:r>
          </a:p>
          <a:p>
            <a:pPr lvl="1"/>
            <a:r>
              <a:rPr lang="en-US" dirty="0" smtClean="0"/>
              <a:t>If </a:t>
            </a:r>
            <a:r>
              <a:rPr lang="en-US" dirty="0"/>
              <a:t>the </a:t>
            </a:r>
            <a:r>
              <a:rPr lang="en-US" dirty="0" smtClean="0"/>
              <a:t>packets </a:t>
            </a:r>
            <a:r>
              <a:rPr lang="en-US" dirty="0"/>
              <a:t>arrive at the telescope </a:t>
            </a:r>
            <a:r>
              <a:rPr lang="en-US" dirty="0" smtClean="0"/>
              <a:t>from that </a:t>
            </a:r>
            <a:r>
              <a:rPr lang="en-US" dirty="0"/>
              <a:t>victim </a:t>
            </a:r>
            <a:r>
              <a:rPr lang="en-US" dirty="0" smtClean="0"/>
              <a:t>within </a:t>
            </a:r>
            <a:r>
              <a:rPr lang="en-US" dirty="0"/>
              <a:t>a </a:t>
            </a:r>
            <a:r>
              <a:rPr lang="en-US" dirty="0">
                <a:solidFill>
                  <a:srgbClr val="FFFF00"/>
                </a:solidFill>
              </a:rPr>
              <a:t>fixed timeout </a:t>
            </a:r>
            <a:r>
              <a:rPr lang="en-US" dirty="0"/>
              <a:t>relative to the most recent packet in this </a:t>
            </a:r>
            <a:r>
              <a:rPr lang="en-US" dirty="0" smtClean="0"/>
              <a:t>flow, we associate these </a:t>
            </a:r>
            <a:r>
              <a:rPr lang="en-US" dirty="0"/>
              <a:t>packets </a:t>
            </a:r>
            <a:r>
              <a:rPr lang="en-US" dirty="0" smtClean="0"/>
              <a:t>with </a:t>
            </a:r>
            <a:r>
              <a:rPr lang="en-US" dirty="0"/>
              <a:t>that </a:t>
            </a:r>
            <a:r>
              <a:rPr lang="en-US" dirty="0" smtClean="0"/>
              <a:t>flow.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193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Flow-Based Classification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r>
              <a:rPr lang="en-US" dirty="0"/>
              <a:t>Flow Timeout (5 </a:t>
            </a:r>
            <a:r>
              <a:rPr lang="en-US" dirty="0" smtClean="0"/>
              <a:t>minutes)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27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3166" y="2460571"/>
            <a:ext cx="5630819" cy="3895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59438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Deriving Denial-of-Service Attacks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en-US" sz="2800" dirty="0"/>
              <a:t>Packet Threshold </a:t>
            </a:r>
            <a:r>
              <a:rPr lang="en-US" sz="1800" dirty="0">
                <a:solidFill>
                  <a:srgbClr val="FFFF00"/>
                </a:solidFill>
              </a:rPr>
              <a:t>(&gt; 25 packets)</a:t>
            </a:r>
          </a:p>
          <a:p>
            <a:r>
              <a:rPr lang="en-US" sz="2800" dirty="0"/>
              <a:t>Attack Duration </a:t>
            </a:r>
            <a:r>
              <a:rPr lang="en-US" sz="1800" dirty="0">
                <a:solidFill>
                  <a:srgbClr val="FFFF00"/>
                </a:solidFill>
              </a:rPr>
              <a:t>(&gt; 60 seconds)</a:t>
            </a:r>
          </a:p>
          <a:p>
            <a:r>
              <a:rPr lang="en-US" sz="2800" dirty="0"/>
              <a:t>Packet </a:t>
            </a:r>
            <a:r>
              <a:rPr lang="en-US" sz="2800" dirty="0" smtClean="0"/>
              <a:t>Rate </a:t>
            </a:r>
            <a:r>
              <a:rPr lang="nb-NO" sz="1800" dirty="0">
                <a:solidFill>
                  <a:srgbClr val="FFFF00"/>
                </a:solidFill>
              </a:rPr>
              <a:t>(&gt; 0.5 </a:t>
            </a:r>
            <a:r>
              <a:rPr lang="nb-NO" sz="1800" dirty="0" err="1">
                <a:solidFill>
                  <a:srgbClr val="FFFF00"/>
                </a:solidFill>
              </a:rPr>
              <a:t>pps</a:t>
            </a:r>
            <a:r>
              <a:rPr lang="nb-NO" sz="1800" dirty="0">
                <a:solidFill>
                  <a:srgbClr val="FFFF00"/>
                </a:solidFill>
              </a:rPr>
              <a:t>)</a:t>
            </a:r>
            <a:endParaRPr lang="en-US" sz="1800" dirty="0">
              <a:solidFill>
                <a:srgbClr val="FFFF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28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75990" y="1458902"/>
            <a:ext cx="3074979" cy="20846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75990" y="3943811"/>
            <a:ext cx="3074979" cy="218235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1212" y="3943811"/>
            <a:ext cx="3167014" cy="2182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824390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Extracted Information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IP protocol</a:t>
            </a:r>
          </a:p>
          <a:p>
            <a:r>
              <a:rPr lang="en-US" dirty="0"/>
              <a:t>TCP flag settings</a:t>
            </a:r>
          </a:p>
          <a:p>
            <a:r>
              <a:rPr lang="en-US" dirty="0"/>
              <a:t>ICMP payload </a:t>
            </a:r>
            <a:r>
              <a:rPr lang="en-US" dirty="0" smtClean="0"/>
              <a:t>(copies </a:t>
            </a:r>
            <a:r>
              <a:rPr lang="en-US" dirty="0"/>
              <a:t>of the original </a:t>
            </a:r>
            <a:r>
              <a:rPr lang="en-US" dirty="0" smtClean="0"/>
              <a:t>packet)</a:t>
            </a:r>
            <a:endParaRPr lang="en-US" dirty="0"/>
          </a:p>
          <a:p>
            <a:r>
              <a:rPr lang="en-US" dirty="0"/>
              <a:t>Port settings</a:t>
            </a:r>
          </a:p>
          <a:p>
            <a:r>
              <a:rPr lang="en-US" dirty="0"/>
              <a:t>DNS information (source address, the victim).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086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Background</a:t>
            </a:r>
          </a:p>
          <a:p>
            <a:r>
              <a:rPr lang="en-US" dirty="0" smtClean="0"/>
              <a:t>Methodology</a:t>
            </a:r>
          </a:p>
          <a:p>
            <a:r>
              <a:rPr lang="en-US" dirty="0"/>
              <a:t>Attack Detection and </a:t>
            </a:r>
            <a:r>
              <a:rPr lang="en-US" dirty="0" smtClean="0"/>
              <a:t>Classification</a:t>
            </a:r>
          </a:p>
          <a:p>
            <a:r>
              <a:rPr lang="en-US" dirty="0"/>
              <a:t>Analysis of Denial-Of-Service </a:t>
            </a:r>
            <a:r>
              <a:rPr lang="en-US" dirty="0" smtClean="0"/>
              <a:t>Activity</a:t>
            </a:r>
          </a:p>
          <a:p>
            <a:r>
              <a:rPr lang="en-US" dirty="0" smtClean="0"/>
              <a:t>Conclusion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8137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Background</a:t>
            </a:r>
          </a:p>
          <a:p>
            <a:r>
              <a:rPr lang="en-US" dirty="0" smtClean="0"/>
              <a:t>Methodology</a:t>
            </a:r>
          </a:p>
          <a:p>
            <a:r>
              <a:rPr lang="en-US" dirty="0"/>
              <a:t>Attack Detection and </a:t>
            </a:r>
            <a:r>
              <a:rPr lang="en-US" dirty="0" smtClean="0"/>
              <a:t>Classification</a:t>
            </a:r>
          </a:p>
          <a:p>
            <a:r>
              <a:rPr lang="en-US" dirty="0">
                <a:solidFill>
                  <a:srgbClr val="008000"/>
                </a:solidFill>
              </a:rPr>
              <a:t>Analysis of Denial-Of-Service </a:t>
            </a:r>
            <a:r>
              <a:rPr lang="en-US" dirty="0" smtClean="0">
                <a:solidFill>
                  <a:srgbClr val="008000"/>
                </a:solidFill>
              </a:rPr>
              <a:t>Activity</a:t>
            </a:r>
          </a:p>
          <a:p>
            <a:r>
              <a:rPr lang="en-US" dirty="0" smtClean="0"/>
              <a:t>Conclusion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63443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Analysis of Denial-Of-Service </a:t>
            </a:r>
            <a:r>
              <a:rPr lang="en-US" sz="4000" dirty="0" smtClean="0"/>
              <a:t>Activity</a:t>
            </a:r>
            <a:endParaRPr lang="en-US" sz="40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6924" r="-6924"/>
          <a:stretch>
            <a:fillRect/>
          </a:stretch>
        </p:blipFill>
        <p:spPr/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423709" y="6369928"/>
            <a:ext cx="64466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Borrowed from </a:t>
            </a:r>
            <a:r>
              <a:rPr lang="en-US" dirty="0" err="1"/>
              <a:t>Thangam</a:t>
            </a:r>
            <a:r>
              <a:rPr lang="en-US" dirty="0"/>
              <a:t> </a:t>
            </a:r>
            <a:r>
              <a:rPr lang="en-US" dirty="0" err="1"/>
              <a:t>Seenivasan</a:t>
            </a:r>
            <a:r>
              <a:rPr lang="en-US" dirty="0"/>
              <a:t> &amp; Rabin </a:t>
            </a:r>
            <a:r>
              <a:rPr lang="en-US" dirty="0" err="1" smtClean="0"/>
              <a:t>Karki’s</a:t>
            </a:r>
            <a:r>
              <a:rPr lang="en-US" dirty="0" smtClean="0"/>
              <a:t> Presentation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16326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Attack Activity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From </a:t>
            </a:r>
            <a:r>
              <a:rPr lang="en-US" dirty="0" smtClean="0">
                <a:solidFill>
                  <a:srgbClr val="FFFF00"/>
                </a:solidFill>
              </a:rPr>
              <a:t>02/01/2001 </a:t>
            </a:r>
            <a:r>
              <a:rPr lang="en-US" dirty="0" smtClean="0"/>
              <a:t>to </a:t>
            </a:r>
            <a:r>
              <a:rPr lang="en-US" dirty="0" smtClean="0">
                <a:solidFill>
                  <a:srgbClr val="FFFF00"/>
                </a:solidFill>
              </a:rPr>
              <a:t>02/25/2004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22</a:t>
            </a:r>
            <a:r>
              <a:rPr lang="en-US" dirty="0" smtClean="0"/>
              <a:t> </a:t>
            </a:r>
            <a:r>
              <a:rPr lang="en-US" dirty="0"/>
              <a:t>traces of </a:t>
            </a:r>
            <a:r>
              <a:rPr lang="en-US" dirty="0" err="1" smtClean="0"/>
              <a:t>DoS</a:t>
            </a:r>
            <a:r>
              <a:rPr lang="en-US" dirty="0" smtClean="0"/>
              <a:t> activity</a:t>
            </a:r>
          </a:p>
          <a:p>
            <a:r>
              <a:rPr lang="en-US" dirty="0" smtClean="0"/>
              <a:t>Each </a:t>
            </a:r>
            <a:r>
              <a:rPr lang="en-US" dirty="0"/>
              <a:t>trace roughly spans </a:t>
            </a:r>
            <a:r>
              <a:rPr lang="en-US" dirty="0">
                <a:solidFill>
                  <a:srgbClr val="FFFF00"/>
                </a:solidFill>
              </a:rPr>
              <a:t>one </a:t>
            </a:r>
            <a:r>
              <a:rPr lang="en-US" dirty="0" smtClean="0">
                <a:solidFill>
                  <a:srgbClr val="FFFF00"/>
                </a:solidFill>
              </a:rPr>
              <a:t>week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68,700</a:t>
            </a:r>
            <a:r>
              <a:rPr lang="en-US" dirty="0" smtClean="0"/>
              <a:t> </a:t>
            </a:r>
            <a:r>
              <a:rPr lang="en-US" dirty="0"/>
              <a:t>attacks to </a:t>
            </a:r>
            <a:r>
              <a:rPr lang="en-US" dirty="0">
                <a:solidFill>
                  <a:srgbClr val="FFFF00"/>
                </a:solidFill>
              </a:rPr>
              <a:t>34,700</a:t>
            </a:r>
            <a:r>
              <a:rPr lang="en-US" dirty="0"/>
              <a:t> unique victim IP addresses in </a:t>
            </a:r>
            <a:r>
              <a:rPr lang="en-US" dirty="0">
                <a:solidFill>
                  <a:srgbClr val="FFFF00"/>
                </a:solidFill>
              </a:rPr>
              <a:t>5,300</a:t>
            </a:r>
            <a:r>
              <a:rPr lang="en-US" dirty="0"/>
              <a:t> distinct DNS </a:t>
            </a:r>
            <a:r>
              <a:rPr lang="en-US" dirty="0" smtClean="0"/>
              <a:t>domains</a:t>
            </a:r>
          </a:p>
          <a:p>
            <a:r>
              <a:rPr lang="en-US" dirty="0">
                <a:solidFill>
                  <a:srgbClr val="FFFF00"/>
                </a:solidFill>
              </a:rPr>
              <a:t>1,066</a:t>
            </a:r>
            <a:r>
              <a:rPr lang="en-US" dirty="0"/>
              <a:t> million backscatter packets 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FFFF00"/>
                </a:solidFill>
              </a:rPr>
              <a:t>less</a:t>
            </a:r>
            <a:r>
              <a:rPr lang="en-US" dirty="0" smtClean="0"/>
              <a:t> </a:t>
            </a:r>
            <a:r>
              <a:rPr lang="en-US" dirty="0"/>
              <a:t>than </a:t>
            </a:r>
            <a:r>
              <a:rPr lang="en-US" dirty="0" smtClean="0">
                <a:solidFill>
                  <a:srgbClr val="FFFF00"/>
                </a:solidFill>
              </a:rPr>
              <a:t>1/256 </a:t>
            </a:r>
            <a:r>
              <a:rPr lang="en-US" dirty="0"/>
              <a:t>of the backscatter </a:t>
            </a:r>
            <a:r>
              <a:rPr lang="en-US" dirty="0" smtClean="0"/>
              <a:t>traffic)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73789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Interesting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No strong diurnal </a:t>
            </a:r>
            <a:r>
              <a:rPr lang="en-US" dirty="0" smtClean="0"/>
              <a:t>patterns.</a:t>
            </a:r>
            <a:endParaRPr lang="en-US" dirty="0"/>
          </a:p>
          <a:p>
            <a:r>
              <a:rPr lang="en-US" dirty="0"/>
              <a:t>Rate of attack doesn’t change significantly over the period of time.</a:t>
            </a:r>
          </a:p>
          <a:p>
            <a:r>
              <a:rPr lang="en-US" dirty="0"/>
              <a:t>Attacks were not clustered on particular subnets.</a:t>
            </a:r>
          </a:p>
          <a:p>
            <a:r>
              <a:rPr lang="en-US" dirty="0"/>
              <a:t>Exhibits daily periodic behavior.</a:t>
            </a:r>
          </a:p>
          <a:p>
            <a:r>
              <a:rPr lang="en-US" dirty="0"/>
              <a:t>At the same time everyday, attack increases from est. 2,500 </a:t>
            </a:r>
            <a:r>
              <a:rPr lang="en-US" dirty="0" err="1"/>
              <a:t>pps</a:t>
            </a:r>
            <a:r>
              <a:rPr lang="en-US" dirty="0"/>
              <a:t> to 100,000-160,000 </a:t>
            </a:r>
            <a:r>
              <a:rPr lang="en-US" dirty="0" err="1"/>
              <a:t>pps</a:t>
            </a:r>
            <a:r>
              <a:rPr lang="en-US" dirty="0"/>
              <a:t>.</a:t>
            </a:r>
          </a:p>
          <a:p>
            <a:r>
              <a:rPr lang="en-US" dirty="0"/>
              <a:t>Attack persists for one hour before subsiding again.</a:t>
            </a:r>
          </a:p>
          <a:p>
            <a:r>
              <a:rPr lang="en-US" dirty="0"/>
              <a:t>Tuesdays off (suggests attacks are scripted).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56188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Attack Classification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 fontScale="55000" lnSpcReduction="20000"/>
          </a:bodyPr>
          <a:lstStyle/>
          <a:p>
            <a:r>
              <a:rPr lang="en-US" dirty="0"/>
              <a:t>Attack Protocols</a:t>
            </a:r>
          </a:p>
          <a:p>
            <a:pPr lvl="1"/>
            <a:r>
              <a:rPr lang="en-US" dirty="0"/>
              <a:t>The vast majority of attacks (93%) and packets (88%) use </a:t>
            </a:r>
            <a:r>
              <a:rPr lang="en-US" dirty="0">
                <a:solidFill>
                  <a:srgbClr val="FF0000"/>
                </a:solidFill>
              </a:rPr>
              <a:t>TCP</a:t>
            </a:r>
          </a:p>
          <a:p>
            <a:pPr lvl="1"/>
            <a:r>
              <a:rPr lang="en-US" dirty="0"/>
              <a:t>2.6</a:t>
            </a:r>
            <a:r>
              <a:rPr lang="en-US" dirty="0" smtClean="0"/>
              <a:t>% used </a:t>
            </a:r>
            <a:r>
              <a:rPr lang="en-US" dirty="0" smtClean="0">
                <a:solidFill>
                  <a:srgbClr val="FF0000"/>
                </a:solidFill>
              </a:rPr>
              <a:t>ICMP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/>
              <a:t>Most popular services targeted are </a:t>
            </a:r>
            <a:r>
              <a:rPr lang="en-US" dirty="0">
                <a:solidFill>
                  <a:srgbClr val="FF0000"/>
                </a:solidFill>
              </a:rPr>
              <a:t>HTTP (port 80), IRC (6667), port 0, and </a:t>
            </a:r>
            <a:r>
              <a:rPr lang="en-US" dirty="0" err="1">
                <a:solidFill>
                  <a:srgbClr val="FF0000"/>
                </a:solidFill>
              </a:rPr>
              <a:t>Authd</a:t>
            </a:r>
            <a:r>
              <a:rPr lang="en-US" dirty="0">
                <a:solidFill>
                  <a:srgbClr val="FF0000"/>
                </a:solidFill>
              </a:rPr>
              <a:t> (113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Attack </a:t>
            </a:r>
            <a:r>
              <a:rPr lang="en-US" dirty="0" smtClean="0"/>
              <a:t>Rate</a:t>
            </a:r>
            <a:endParaRPr lang="en-US" dirty="0"/>
          </a:p>
          <a:p>
            <a:pPr lvl="1"/>
            <a:r>
              <a:rPr lang="en-US" dirty="0">
                <a:solidFill>
                  <a:srgbClr val="FFFF00"/>
                </a:solidFill>
              </a:rPr>
              <a:t>500 SYN </a:t>
            </a:r>
            <a:r>
              <a:rPr lang="en-US" dirty="0" err="1" smtClean="0">
                <a:solidFill>
                  <a:srgbClr val="FFFF00"/>
                </a:solidFill>
              </a:rPr>
              <a:t>pps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smtClean="0"/>
              <a:t>is </a:t>
            </a:r>
            <a:r>
              <a:rPr lang="en-US" dirty="0"/>
              <a:t>enough to overwhelm a </a:t>
            </a:r>
            <a:r>
              <a:rPr lang="en-US" dirty="0" smtClean="0"/>
              <a:t>server</a:t>
            </a:r>
            <a:endParaRPr lang="en-US" dirty="0"/>
          </a:p>
          <a:p>
            <a:pPr lvl="1"/>
            <a:r>
              <a:rPr lang="en-US" dirty="0" smtClean="0">
                <a:solidFill>
                  <a:srgbClr val="FFFF00"/>
                </a:solidFill>
              </a:rPr>
              <a:t>65</a:t>
            </a:r>
            <a:r>
              <a:rPr lang="en-US" dirty="0">
                <a:solidFill>
                  <a:srgbClr val="FFFF00"/>
                </a:solidFill>
              </a:rPr>
              <a:t>%</a:t>
            </a:r>
            <a:r>
              <a:rPr lang="en-US" dirty="0"/>
              <a:t> of attacks had an estimated rate of this rate or higher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server can be disabled by a flood of </a:t>
            </a:r>
            <a:r>
              <a:rPr lang="en-US" dirty="0">
                <a:solidFill>
                  <a:srgbClr val="FFFF00"/>
                </a:solidFill>
              </a:rPr>
              <a:t>14,000 </a:t>
            </a:r>
            <a:r>
              <a:rPr lang="en-US" dirty="0" err="1" smtClean="0">
                <a:solidFill>
                  <a:srgbClr val="FFFF00"/>
                </a:solidFill>
              </a:rPr>
              <a:t>pps</a:t>
            </a:r>
            <a:endParaRPr lang="en-US" dirty="0">
              <a:solidFill>
                <a:srgbClr val="FFFF00"/>
              </a:solidFill>
            </a:endParaRPr>
          </a:p>
          <a:p>
            <a:pPr lvl="1"/>
            <a:r>
              <a:rPr lang="en-US" dirty="0" smtClean="0">
                <a:solidFill>
                  <a:srgbClr val="FFFF00"/>
                </a:solidFill>
              </a:rPr>
              <a:t>4</a:t>
            </a:r>
            <a:r>
              <a:rPr lang="en-US" dirty="0">
                <a:solidFill>
                  <a:srgbClr val="FFFF00"/>
                </a:solidFill>
              </a:rPr>
              <a:t>%</a:t>
            </a:r>
            <a:r>
              <a:rPr lang="en-US" dirty="0"/>
              <a:t> of attacks would compromise these attack-resistant </a:t>
            </a:r>
            <a:r>
              <a:rPr lang="en-US" dirty="0" smtClean="0"/>
              <a:t>firewalls</a:t>
            </a:r>
            <a:endParaRPr lang="en-US" dirty="0"/>
          </a:p>
          <a:p>
            <a:r>
              <a:rPr lang="en-US" dirty="0"/>
              <a:t>Attack Duration</a:t>
            </a:r>
          </a:p>
          <a:p>
            <a:pPr lvl="1"/>
            <a:r>
              <a:rPr lang="en-US" dirty="0">
                <a:solidFill>
                  <a:srgbClr val="FFFF00"/>
                </a:solidFill>
              </a:rPr>
              <a:t>60%</a:t>
            </a:r>
            <a:r>
              <a:rPr lang="en-US" dirty="0"/>
              <a:t> attacks </a:t>
            </a:r>
            <a:r>
              <a:rPr lang="en-US" dirty="0">
                <a:solidFill>
                  <a:srgbClr val="FF0000"/>
                </a:solidFill>
              </a:rPr>
              <a:t>less </a:t>
            </a:r>
            <a:r>
              <a:rPr lang="en-US" dirty="0"/>
              <a:t>than </a:t>
            </a:r>
            <a:r>
              <a:rPr lang="en-US" dirty="0">
                <a:solidFill>
                  <a:srgbClr val="FFFF00"/>
                </a:solidFill>
              </a:rPr>
              <a:t>10 min</a:t>
            </a:r>
          </a:p>
          <a:p>
            <a:pPr lvl="1"/>
            <a:r>
              <a:rPr lang="en-US" dirty="0">
                <a:solidFill>
                  <a:srgbClr val="FFFF00"/>
                </a:solidFill>
              </a:rPr>
              <a:t>80%</a:t>
            </a:r>
            <a:r>
              <a:rPr lang="en-US" dirty="0"/>
              <a:t> are </a:t>
            </a:r>
            <a:r>
              <a:rPr lang="en-US" dirty="0">
                <a:solidFill>
                  <a:srgbClr val="FF0000"/>
                </a:solidFill>
              </a:rPr>
              <a:t>less </a:t>
            </a:r>
            <a:r>
              <a:rPr lang="en-US" dirty="0"/>
              <a:t>than </a:t>
            </a:r>
            <a:r>
              <a:rPr lang="en-US" dirty="0">
                <a:solidFill>
                  <a:srgbClr val="FFFF00"/>
                </a:solidFill>
              </a:rPr>
              <a:t>30 min</a:t>
            </a:r>
          </a:p>
          <a:p>
            <a:pPr lvl="1"/>
            <a:r>
              <a:rPr lang="en-US" dirty="0">
                <a:solidFill>
                  <a:srgbClr val="FFFF00"/>
                </a:solidFill>
              </a:rPr>
              <a:t>85%</a:t>
            </a:r>
            <a:r>
              <a:rPr lang="en-US" dirty="0"/>
              <a:t> last </a:t>
            </a:r>
            <a:r>
              <a:rPr lang="en-US" dirty="0">
                <a:solidFill>
                  <a:srgbClr val="FF0000"/>
                </a:solidFill>
              </a:rPr>
              <a:t>less </a:t>
            </a:r>
            <a:r>
              <a:rPr lang="en-US" dirty="0"/>
              <a:t>than </a:t>
            </a:r>
            <a:r>
              <a:rPr lang="en-US" dirty="0" smtClean="0">
                <a:solidFill>
                  <a:srgbClr val="FFFF00"/>
                </a:solidFill>
              </a:rPr>
              <a:t>1 </a:t>
            </a:r>
            <a:r>
              <a:rPr lang="en-US" dirty="0" err="1" smtClean="0">
                <a:solidFill>
                  <a:srgbClr val="FFFF00"/>
                </a:solidFill>
              </a:rPr>
              <a:t>hr</a:t>
            </a:r>
            <a:endParaRPr lang="en-US" dirty="0">
              <a:solidFill>
                <a:srgbClr val="FFFF00"/>
              </a:solidFill>
            </a:endParaRPr>
          </a:p>
          <a:p>
            <a:pPr lvl="1"/>
            <a:r>
              <a:rPr lang="en-US" dirty="0">
                <a:solidFill>
                  <a:srgbClr val="FFFF00"/>
                </a:solidFill>
              </a:rPr>
              <a:t>2.4%</a:t>
            </a:r>
            <a:r>
              <a:rPr lang="en-US" dirty="0"/>
              <a:t> are </a:t>
            </a:r>
            <a:r>
              <a:rPr lang="en-US" dirty="0">
                <a:solidFill>
                  <a:srgbClr val="FF0000"/>
                </a:solidFill>
              </a:rPr>
              <a:t>greater </a:t>
            </a:r>
            <a:r>
              <a:rPr lang="en-US" dirty="0"/>
              <a:t>than </a:t>
            </a:r>
            <a:r>
              <a:rPr lang="en-US" dirty="0">
                <a:solidFill>
                  <a:srgbClr val="FFFF00"/>
                </a:solidFill>
              </a:rPr>
              <a:t>5 </a:t>
            </a:r>
            <a:r>
              <a:rPr lang="en-US" dirty="0" err="1">
                <a:solidFill>
                  <a:srgbClr val="FFFF00"/>
                </a:solidFill>
              </a:rPr>
              <a:t>hrs</a:t>
            </a:r>
            <a:endParaRPr lang="en-US" dirty="0">
              <a:solidFill>
                <a:srgbClr val="FFFF00"/>
              </a:solidFill>
            </a:endParaRPr>
          </a:p>
          <a:p>
            <a:pPr lvl="1"/>
            <a:r>
              <a:rPr lang="en-US" dirty="0">
                <a:solidFill>
                  <a:srgbClr val="FFFF00"/>
                </a:solidFill>
              </a:rPr>
              <a:t>1.5%</a:t>
            </a:r>
            <a:r>
              <a:rPr lang="en-US" dirty="0"/>
              <a:t> are </a:t>
            </a:r>
            <a:r>
              <a:rPr lang="en-US" dirty="0">
                <a:solidFill>
                  <a:srgbClr val="FF0000"/>
                </a:solidFill>
              </a:rPr>
              <a:t>greater </a:t>
            </a:r>
            <a:r>
              <a:rPr lang="en-US" dirty="0"/>
              <a:t>than </a:t>
            </a:r>
            <a:r>
              <a:rPr lang="en-US" b="1" dirty="0">
                <a:solidFill>
                  <a:srgbClr val="FFFF00"/>
                </a:solidFill>
              </a:rPr>
              <a:t>10 </a:t>
            </a:r>
            <a:r>
              <a:rPr lang="en-US" b="1" dirty="0" err="1">
                <a:solidFill>
                  <a:srgbClr val="FFFF00"/>
                </a:solidFill>
              </a:rPr>
              <a:t>hrs</a:t>
            </a:r>
            <a:endParaRPr lang="en-US" b="1" dirty="0">
              <a:solidFill>
                <a:srgbClr val="FFFF00"/>
              </a:solidFill>
            </a:endParaRPr>
          </a:p>
          <a:p>
            <a:pPr lvl="1"/>
            <a:r>
              <a:rPr lang="en-US" dirty="0" smtClean="0">
                <a:solidFill>
                  <a:srgbClr val="FFFF00"/>
                </a:solidFill>
              </a:rPr>
              <a:t>0.53</a:t>
            </a:r>
            <a:r>
              <a:rPr lang="en-US" dirty="0">
                <a:solidFill>
                  <a:srgbClr val="FFFF00"/>
                </a:solidFill>
              </a:rPr>
              <a:t>%</a:t>
            </a:r>
            <a:r>
              <a:rPr lang="en-US" dirty="0"/>
              <a:t> span </a:t>
            </a:r>
            <a:r>
              <a:rPr lang="en-US" b="1" dirty="0">
                <a:solidFill>
                  <a:srgbClr val="FFFF00"/>
                </a:solidFill>
              </a:rPr>
              <a:t>multiple days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67318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Victim Classification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Victim </a:t>
            </a:r>
            <a:r>
              <a:rPr lang="en-US" dirty="0" smtClean="0"/>
              <a:t>Type</a:t>
            </a:r>
            <a:endParaRPr lang="en-US" dirty="0"/>
          </a:p>
          <a:p>
            <a:r>
              <a:rPr lang="en-US" dirty="0"/>
              <a:t>Top-Level </a:t>
            </a:r>
            <a:r>
              <a:rPr lang="en-US" dirty="0" smtClean="0"/>
              <a:t>Domains</a:t>
            </a:r>
            <a:endParaRPr lang="en-US" dirty="0"/>
          </a:p>
          <a:p>
            <a:r>
              <a:rPr lang="en-US" dirty="0"/>
              <a:t>Victims of Repeated Attacks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27812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Victim Type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roughly </a:t>
            </a:r>
            <a:r>
              <a:rPr lang="en-US" dirty="0" smtClean="0">
                <a:solidFill>
                  <a:srgbClr val="FFFF00"/>
                </a:solidFill>
              </a:rPr>
              <a:t>half </a:t>
            </a:r>
            <a:r>
              <a:rPr lang="en-US" dirty="0">
                <a:solidFill>
                  <a:srgbClr val="FFFF00"/>
                </a:solidFill>
              </a:rPr>
              <a:t>of </a:t>
            </a:r>
            <a:r>
              <a:rPr lang="en-US" dirty="0"/>
              <a:t>the victims </a:t>
            </a:r>
            <a:r>
              <a:rPr lang="en-US" dirty="0" smtClean="0"/>
              <a:t>are </a:t>
            </a:r>
            <a:r>
              <a:rPr lang="en-US" dirty="0">
                <a:solidFill>
                  <a:srgbClr val="FF0000"/>
                </a:solidFill>
              </a:rPr>
              <a:t>broadband users</a:t>
            </a:r>
          </a:p>
          <a:p>
            <a:r>
              <a:rPr lang="en-US" dirty="0"/>
              <a:t>slightly </a:t>
            </a:r>
            <a:r>
              <a:rPr lang="en-US" dirty="0">
                <a:solidFill>
                  <a:srgbClr val="FFFF00"/>
                </a:solidFill>
              </a:rPr>
              <a:t>less than 10% </a:t>
            </a:r>
            <a:r>
              <a:rPr lang="en-US" dirty="0"/>
              <a:t>are </a:t>
            </a:r>
            <a:r>
              <a:rPr lang="en-US" dirty="0">
                <a:solidFill>
                  <a:srgbClr val="FF0000"/>
                </a:solidFill>
              </a:rPr>
              <a:t>dial-</a:t>
            </a:r>
            <a:r>
              <a:rPr lang="en-US" dirty="0" smtClean="0">
                <a:solidFill>
                  <a:srgbClr val="FF0000"/>
                </a:solidFill>
              </a:rPr>
              <a:t>up</a:t>
            </a:r>
            <a:endParaRPr lang="en-US" dirty="0"/>
          </a:p>
          <a:p>
            <a:r>
              <a:rPr lang="en-US" dirty="0">
                <a:solidFill>
                  <a:srgbClr val="FFFF00"/>
                </a:solidFill>
              </a:rPr>
              <a:t>5–10% </a:t>
            </a:r>
            <a:r>
              <a:rPr lang="en-US" dirty="0"/>
              <a:t>of the victims are located on </a:t>
            </a:r>
            <a:r>
              <a:rPr lang="en-US" dirty="0" smtClean="0">
                <a:solidFill>
                  <a:srgbClr val="FF0000"/>
                </a:solidFill>
              </a:rPr>
              <a:t>educational networks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a small number of </a:t>
            </a:r>
            <a:r>
              <a:rPr lang="en-US" dirty="0" smtClean="0"/>
              <a:t>victims appear to be </a:t>
            </a:r>
            <a:r>
              <a:rPr lang="en-US" dirty="0" smtClean="0">
                <a:solidFill>
                  <a:srgbClr val="FF0000"/>
                </a:solidFill>
              </a:rPr>
              <a:t>Internet hosting centers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the </a:t>
            </a:r>
            <a:r>
              <a:rPr lang="en-US" dirty="0">
                <a:solidFill>
                  <a:srgbClr val="FFFF00"/>
                </a:solidFill>
              </a:rPr>
              <a:t>majority of </a:t>
            </a:r>
            <a:r>
              <a:rPr lang="en-US" dirty="0"/>
              <a:t>victims of the attacks are </a:t>
            </a:r>
            <a:r>
              <a:rPr lang="en-US" dirty="0">
                <a:solidFill>
                  <a:srgbClr val="FF0000"/>
                </a:solidFill>
              </a:rPr>
              <a:t>home users </a:t>
            </a:r>
            <a:r>
              <a:rPr lang="en-US" dirty="0"/>
              <a:t>and </a:t>
            </a:r>
            <a:r>
              <a:rPr lang="en-US" dirty="0">
                <a:solidFill>
                  <a:srgbClr val="FF0000"/>
                </a:solidFill>
              </a:rPr>
              <a:t>small businesses</a:t>
            </a:r>
          </a:p>
          <a:p>
            <a:r>
              <a:rPr lang="en-US" dirty="0">
                <a:solidFill>
                  <a:srgbClr val="FFFF00"/>
                </a:solidFill>
              </a:rPr>
              <a:t>a significant number of </a:t>
            </a:r>
            <a:r>
              <a:rPr lang="en-US" dirty="0"/>
              <a:t>attacks against victims running </a:t>
            </a:r>
            <a:r>
              <a:rPr lang="en-US" dirty="0" smtClean="0">
                <a:solidFill>
                  <a:srgbClr val="FF0000"/>
                </a:solidFill>
              </a:rPr>
              <a:t>IRC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many</a:t>
            </a:r>
            <a:r>
              <a:rPr lang="en-US" dirty="0"/>
              <a:t> reverse DNS mappings have been clearly compromised by </a:t>
            </a:r>
            <a:r>
              <a:rPr lang="en-US" dirty="0">
                <a:solidFill>
                  <a:srgbClr val="FF0000"/>
                </a:solidFill>
              </a:rPr>
              <a:t>attackers</a:t>
            </a:r>
            <a:r>
              <a:rPr lang="en-US" dirty="0"/>
              <a:t> (e.g. “</a:t>
            </a:r>
            <a:r>
              <a:rPr lang="en-US" dirty="0" err="1"/>
              <a:t>is.on.the.net.illegal.ly</a:t>
            </a:r>
            <a:r>
              <a:rPr lang="en-US" dirty="0"/>
              <a:t>”).</a:t>
            </a:r>
          </a:p>
          <a:p>
            <a:r>
              <a:rPr lang="en-US" dirty="0">
                <a:solidFill>
                  <a:srgbClr val="FFFF00"/>
                </a:solidFill>
              </a:rPr>
              <a:t>a small but significant </a:t>
            </a:r>
            <a:r>
              <a:rPr lang="en-US" dirty="0"/>
              <a:t>fraction of attacks directed against </a:t>
            </a:r>
            <a:r>
              <a:rPr lang="en-US" dirty="0">
                <a:solidFill>
                  <a:srgbClr val="FF0000"/>
                </a:solidFill>
              </a:rPr>
              <a:t>network infrastructure</a:t>
            </a:r>
          </a:p>
          <a:p>
            <a:r>
              <a:rPr lang="en-US" dirty="0">
                <a:solidFill>
                  <a:srgbClr val="FFFF00"/>
                </a:solidFill>
              </a:rPr>
              <a:t>Over 1.3% of </a:t>
            </a:r>
            <a:r>
              <a:rPr lang="en-US" dirty="0"/>
              <a:t>attacks target </a:t>
            </a:r>
            <a:r>
              <a:rPr lang="en-US" dirty="0">
                <a:solidFill>
                  <a:srgbClr val="FF0000"/>
                </a:solidFill>
              </a:rPr>
              <a:t>routers</a:t>
            </a:r>
          </a:p>
          <a:p>
            <a:r>
              <a:rPr lang="en-US" dirty="0">
                <a:solidFill>
                  <a:srgbClr val="FFFF00"/>
                </a:solidFill>
              </a:rPr>
              <a:t>1.7%</a:t>
            </a:r>
            <a:r>
              <a:rPr lang="en-US" dirty="0"/>
              <a:t> target </a:t>
            </a:r>
            <a:r>
              <a:rPr lang="en-US" dirty="0">
                <a:solidFill>
                  <a:srgbClr val="FF0000"/>
                </a:solidFill>
              </a:rPr>
              <a:t>name servers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64267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Top-Level Domains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>
                <a:solidFill>
                  <a:srgbClr val="FFFF00"/>
                </a:solidFill>
              </a:rPr>
              <a:t>over 10% of </a:t>
            </a:r>
            <a:r>
              <a:rPr lang="en-US" dirty="0"/>
              <a:t>the attacks targeted the </a:t>
            </a:r>
            <a:r>
              <a:rPr lang="en-US" dirty="0">
                <a:solidFill>
                  <a:srgbClr val="FF0000"/>
                </a:solidFill>
              </a:rPr>
              <a:t>.com </a:t>
            </a:r>
            <a:r>
              <a:rPr lang="en-US" dirty="0"/>
              <a:t>and </a:t>
            </a:r>
            <a:r>
              <a:rPr lang="en-US" dirty="0" err="1">
                <a:solidFill>
                  <a:srgbClr val="FF0000"/>
                </a:solidFill>
              </a:rPr>
              <a:t>.net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TLDs</a:t>
            </a:r>
          </a:p>
          <a:p>
            <a:r>
              <a:rPr lang="en-US" dirty="0">
                <a:solidFill>
                  <a:srgbClr val="FFFF00"/>
                </a:solidFill>
              </a:rPr>
              <a:t>fewer</a:t>
            </a:r>
            <a:r>
              <a:rPr lang="en-US" dirty="0"/>
              <a:t> attacks </a:t>
            </a:r>
            <a:r>
              <a:rPr lang="en-US" dirty="0">
                <a:solidFill>
                  <a:srgbClr val="FFFF00"/>
                </a:solidFill>
              </a:rPr>
              <a:t>(1.3–1.7%) </a:t>
            </a:r>
            <a:r>
              <a:rPr lang="en-US" dirty="0"/>
              <a:t>targeted the </a:t>
            </a:r>
            <a:r>
              <a:rPr lang="en-US" dirty="0">
                <a:solidFill>
                  <a:srgbClr val="FF0000"/>
                </a:solidFill>
              </a:rPr>
              <a:t>.</a:t>
            </a:r>
            <a:r>
              <a:rPr lang="en-US" dirty="0" err="1">
                <a:solidFill>
                  <a:srgbClr val="FF0000"/>
                </a:solidFill>
              </a:rPr>
              <a:t>edu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and </a:t>
            </a:r>
            <a:r>
              <a:rPr lang="en-US" dirty="0">
                <a:solidFill>
                  <a:srgbClr val="FF0000"/>
                </a:solidFill>
              </a:rPr>
              <a:t>.org </a:t>
            </a:r>
            <a:r>
              <a:rPr lang="en-US" dirty="0"/>
              <a:t>domains</a:t>
            </a:r>
          </a:p>
          <a:p>
            <a:r>
              <a:rPr lang="en-US" dirty="0"/>
              <a:t>a </a:t>
            </a:r>
            <a:r>
              <a:rPr lang="en-US" dirty="0">
                <a:solidFill>
                  <a:srgbClr val="FFFF00"/>
                </a:solidFill>
              </a:rPr>
              <a:t>disproportionate</a:t>
            </a:r>
            <a:r>
              <a:rPr lang="en-US" dirty="0"/>
              <a:t> concentration of attacks to </a:t>
            </a:r>
            <a:r>
              <a:rPr lang="en-US" dirty="0">
                <a:solidFill>
                  <a:srgbClr val="FF0000"/>
                </a:solidFill>
              </a:rPr>
              <a:t>a small group of countries</a:t>
            </a:r>
          </a:p>
          <a:p>
            <a:r>
              <a:rPr lang="en-US" dirty="0"/>
              <a:t>attackers targeted </a:t>
            </a:r>
            <a:r>
              <a:rPr lang="en-US" dirty="0">
                <a:solidFill>
                  <a:srgbClr val="FF0000"/>
                </a:solidFill>
              </a:rPr>
              <a:t>Romania (.</a:t>
            </a:r>
            <a:r>
              <a:rPr lang="en-US" dirty="0" err="1">
                <a:solidFill>
                  <a:srgbClr val="FF0000"/>
                </a:solidFill>
              </a:rPr>
              <a:t>ro</a:t>
            </a:r>
            <a:r>
              <a:rPr lang="en-US" dirty="0">
                <a:solidFill>
                  <a:srgbClr val="FF0000"/>
                </a:solidFill>
              </a:rPr>
              <a:t>) </a:t>
            </a:r>
            <a:r>
              <a:rPr lang="en-US" dirty="0">
                <a:solidFill>
                  <a:srgbClr val="FFFF00"/>
                </a:solidFill>
              </a:rPr>
              <a:t>as frequently as </a:t>
            </a:r>
            <a:r>
              <a:rPr lang="en-US" dirty="0" err="1"/>
              <a:t>.net</a:t>
            </a:r>
            <a:r>
              <a:rPr lang="en-US" dirty="0"/>
              <a:t> and .com</a:t>
            </a:r>
          </a:p>
          <a:p>
            <a:r>
              <a:rPr lang="en-US" dirty="0"/>
              <a:t>attackers targeted </a:t>
            </a:r>
            <a:r>
              <a:rPr lang="en-US" dirty="0">
                <a:solidFill>
                  <a:srgbClr val="FF0000"/>
                </a:solidFill>
              </a:rPr>
              <a:t>Brazil (.</a:t>
            </a:r>
            <a:r>
              <a:rPr lang="en-US" dirty="0" err="1">
                <a:solidFill>
                  <a:srgbClr val="FF0000"/>
                </a:solidFill>
              </a:rPr>
              <a:t>br</a:t>
            </a:r>
            <a:r>
              <a:rPr lang="en-US" dirty="0">
                <a:solidFill>
                  <a:srgbClr val="FF0000"/>
                </a:solidFill>
              </a:rPr>
              <a:t>) </a:t>
            </a:r>
            <a:r>
              <a:rPr lang="en-US" dirty="0">
                <a:solidFill>
                  <a:srgbClr val="FFFF00"/>
                </a:solidFill>
              </a:rPr>
              <a:t>more than</a:t>
            </a:r>
            <a:r>
              <a:rPr lang="en-US" dirty="0"/>
              <a:t> .</a:t>
            </a:r>
            <a:r>
              <a:rPr lang="en-US" dirty="0" err="1"/>
              <a:t>edu</a:t>
            </a:r>
            <a:r>
              <a:rPr lang="en-US" dirty="0"/>
              <a:t> and .org combined.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1513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Victims of Repeated </a:t>
            </a:r>
            <a:r>
              <a:rPr lang="en-US" dirty="0" smtClean="0"/>
              <a:t>Attacks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>
                <a:solidFill>
                  <a:srgbClr val="FFFF00"/>
                </a:solidFill>
              </a:rPr>
              <a:t>most victims (89%)</a:t>
            </a:r>
            <a:r>
              <a:rPr lang="en-US" dirty="0"/>
              <a:t> were attacked in only one trace (typically spanning roughly one week)</a:t>
            </a:r>
          </a:p>
          <a:p>
            <a:r>
              <a:rPr lang="en-US" dirty="0">
                <a:solidFill>
                  <a:srgbClr val="FFFF00"/>
                </a:solidFill>
              </a:rPr>
              <a:t>most of the remaining </a:t>
            </a:r>
            <a:r>
              <a:rPr lang="en-US" dirty="0"/>
              <a:t>victims </a:t>
            </a:r>
            <a:r>
              <a:rPr lang="en-US" dirty="0">
                <a:solidFill>
                  <a:srgbClr val="FFFF00"/>
                </a:solidFill>
              </a:rPr>
              <a:t>(7.8%) </a:t>
            </a:r>
            <a:r>
              <a:rPr lang="en-US" dirty="0"/>
              <a:t>appear in </a:t>
            </a:r>
            <a:r>
              <a:rPr lang="en-US" dirty="0">
                <a:solidFill>
                  <a:srgbClr val="FFFF00"/>
                </a:solidFill>
              </a:rPr>
              <a:t>two</a:t>
            </a:r>
            <a:r>
              <a:rPr lang="en-US" dirty="0"/>
              <a:t> traces</a:t>
            </a:r>
          </a:p>
          <a:p>
            <a:r>
              <a:rPr lang="en-US" dirty="0"/>
              <a:t>victims can appear in </a:t>
            </a:r>
            <a:r>
              <a:rPr lang="en-US" dirty="0">
                <a:solidFill>
                  <a:srgbClr val="FFFF00"/>
                </a:solidFill>
              </a:rPr>
              <a:t>multiple</a:t>
            </a:r>
            <a:r>
              <a:rPr lang="en-US" dirty="0"/>
              <a:t> traces because of attacks that span trace boundaries</a:t>
            </a:r>
          </a:p>
          <a:p>
            <a:r>
              <a:rPr lang="en-US" dirty="0">
                <a:solidFill>
                  <a:srgbClr val="FFFF00"/>
                </a:solidFill>
              </a:rPr>
              <a:t>74% of </a:t>
            </a:r>
            <a:r>
              <a:rPr lang="en-US" dirty="0"/>
              <a:t>the victims in each trace were targeted only during the collection of that trace</a:t>
            </a:r>
          </a:p>
          <a:p>
            <a:r>
              <a:rPr lang="en-US" dirty="0"/>
              <a:t>a </a:t>
            </a:r>
            <a:r>
              <a:rPr lang="en-US" dirty="0">
                <a:solidFill>
                  <a:srgbClr val="FFFF00"/>
                </a:solidFill>
              </a:rPr>
              <a:t>small percentage </a:t>
            </a:r>
            <a:r>
              <a:rPr lang="en-US" dirty="0"/>
              <a:t>of victims </a:t>
            </a:r>
            <a:r>
              <a:rPr lang="en-US" dirty="0">
                <a:solidFill>
                  <a:srgbClr val="FFFF00"/>
                </a:solidFill>
              </a:rPr>
              <a:t>(3%) </a:t>
            </a:r>
            <a:r>
              <a:rPr lang="en-US" dirty="0"/>
              <a:t>appear in more than </a:t>
            </a:r>
            <a:r>
              <a:rPr lang="en-US" dirty="0">
                <a:solidFill>
                  <a:srgbClr val="FFFF00"/>
                </a:solidFill>
              </a:rPr>
              <a:t>three</a:t>
            </a:r>
            <a:r>
              <a:rPr lang="en-US" dirty="0"/>
              <a:t> traces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284403" y="6144043"/>
            <a:ext cx="40926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Trace: attack that covers a </a:t>
            </a:r>
            <a:r>
              <a:rPr lang="en-US" dirty="0">
                <a:solidFill>
                  <a:srgbClr val="FFFF00"/>
                </a:solidFill>
              </a:rPr>
              <a:t>week or more) </a:t>
            </a:r>
          </a:p>
        </p:txBody>
      </p:sp>
    </p:spTree>
    <p:extLst>
      <p:ext uri="{BB962C8B-B14F-4D97-AF65-F5344CB8AC3E}">
        <p14:creationId xmlns:p14="http://schemas.microsoft.com/office/powerpoint/2010/main" val="254599070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Validation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N</a:t>
            </a:r>
            <a:r>
              <a:rPr lang="en-US" dirty="0" smtClean="0"/>
              <a:t>early </a:t>
            </a:r>
            <a:r>
              <a:rPr lang="en-US" dirty="0"/>
              <a:t>all of the packets are attributed to backscatter that does not itself provoke a </a:t>
            </a:r>
            <a:r>
              <a:rPr lang="en-US" dirty="0" smtClean="0"/>
              <a:t>response </a:t>
            </a:r>
            <a:r>
              <a:rPr lang="en-US" dirty="0"/>
              <a:t>(e.g. </a:t>
            </a:r>
            <a:r>
              <a:rPr lang="en-US" dirty="0">
                <a:solidFill>
                  <a:srgbClr val="FF0000"/>
                </a:solidFill>
              </a:rPr>
              <a:t>TCP RST, ICMP Host Unreachable</a:t>
            </a:r>
            <a:r>
              <a:rPr lang="en-US" dirty="0" smtClean="0"/>
              <a:t>)</a:t>
            </a:r>
          </a:p>
          <a:p>
            <a:r>
              <a:rPr lang="en-US" dirty="0"/>
              <a:t>D</a:t>
            </a:r>
            <a:r>
              <a:rPr lang="en-US" dirty="0" smtClean="0"/>
              <a:t>istribution </a:t>
            </a:r>
            <a:r>
              <a:rPr lang="en-US" dirty="0"/>
              <a:t>of destination addresses is consistent with a uniform distribution at the 0.05 significance level</a:t>
            </a:r>
            <a:r>
              <a:rPr lang="en-US" dirty="0" smtClean="0"/>
              <a:t>.</a:t>
            </a:r>
          </a:p>
          <a:p>
            <a:r>
              <a:rPr lang="en-US" dirty="0" smtClean="0"/>
              <a:t>Data from several </a:t>
            </a:r>
            <a:r>
              <a:rPr lang="en-US" dirty="0"/>
              <a:t>university-related networks in Northern California </a:t>
            </a:r>
            <a:r>
              <a:rPr lang="en-US" dirty="0" smtClean="0"/>
              <a:t>and </a:t>
            </a:r>
            <a:r>
              <a:rPr lang="en-US" dirty="0" err="1"/>
              <a:t>Asta</a:t>
            </a:r>
            <a:r>
              <a:rPr lang="en-US" dirty="0"/>
              <a:t> Networks </a:t>
            </a:r>
            <a:r>
              <a:rPr lang="en-US" dirty="0" smtClean="0"/>
              <a:t> </a:t>
            </a:r>
            <a:r>
              <a:rPr lang="en-US" dirty="0"/>
              <a:t>qualitatively </a:t>
            </a:r>
            <a:r>
              <a:rPr lang="en-US" dirty="0" smtClean="0"/>
              <a:t>confirmed it.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701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Introduction</a:t>
            </a:r>
          </a:p>
          <a:p>
            <a:r>
              <a:rPr lang="en-US" dirty="0" smtClean="0"/>
              <a:t>Background</a:t>
            </a:r>
          </a:p>
          <a:p>
            <a:r>
              <a:rPr lang="en-US" dirty="0" smtClean="0"/>
              <a:t>Methodology</a:t>
            </a:r>
          </a:p>
          <a:p>
            <a:r>
              <a:rPr lang="en-US" dirty="0"/>
              <a:t>Attack Detection and </a:t>
            </a:r>
            <a:r>
              <a:rPr lang="en-US" dirty="0" smtClean="0"/>
              <a:t>Classification</a:t>
            </a:r>
          </a:p>
          <a:p>
            <a:r>
              <a:rPr lang="en-US" dirty="0"/>
              <a:t>Analysis of Denial-Of-Service </a:t>
            </a:r>
            <a:r>
              <a:rPr lang="en-US" dirty="0" smtClean="0"/>
              <a:t>Activity</a:t>
            </a:r>
          </a:p>
          <a:p>
            <a:r>
              <a:rPr lang="en-US" dirty="0" smtClean="0"/>
              <a:t>Conclusion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59883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presented</a:t>
            </a:r>
            <a:r>
              <a:rPr lang="en-US" dirty="0"/>
              <a:t> a new technique, “backscatter analysis,” for estimating </a:t>
            </a:r>
            <a:r>
              <a:rPr lang="en-US" dirty="0" err="1"/>
              <a:t>DoS</a:t>
            </a:r>
            <a:r>
              <a:rPr lang="en-US" dirty="0"/>
              <a:t> attack activity in the Internet</a:t>
            </a:r>
          </a:p>
          <a:p>
            <a:r>
              <a:rPr lang="en-US" dirty="0">
                <a:solidFill>
                  <a:srgbClr val="FF0000"/>
                </a:solidFill>
              </a:rPr>
              <a:t>observed</a:t>
            </a:r>
            <a:r>
              <a:rPr lang="en-US" dirty="0"/>
              <a:t> widespread </a:t>
            </a:r>
            <a:r>
              <a:rPr lang="en-US" dirty="0" err="1"/>
              <a:t>DoS</a:t>
            </a:r>
            <a:r>
              <a:rPr lang="en-US" dirty="0"/>
              <a:t> attacks in the Internet</a:t>
            </a:r>
          </a:p>
          <a:p>
            <a:r>
              <a:rPr lang="en-US" dirty="0">
                <a:solidFill>
                  <a:srgbClr val="FF0000"/>
                </a:solidFill>
              </a:rPr>
              <a:t>witnessed</a:t>
            </a:r>
            <a:r>
              <a:rPr lang="en-US" dirty="0"/>
              <a:t> over 68,000 attacks</a:t>
            </a:r>
          </a:p>
          <a:p>
            <a:r>
              <a:rPr lang="en-US" dirty="0">
                <a:solidFill>
                  <a:srgbClr val="FFFF00"/>
                </a:solidFill>
              </a:rPr>
              <a:t>the size and length of </a:t>
            </a:r>
            <a:r>
              <a:rPr lang="en-US" dirty="0"/>
              <a:t>the attacks were </a:t>
            </a:r>
            <a:r>
              <a:rPr lang="en-US" dirty="0">
                <a:solidFill>
                  <a:srgbClr val="FF0000"/>
                </a:solidFill>
              </a:rPr>
              <a:t>heavy-tailed</a:t>
            </a:r>
          </a:p>
          <a:p>
            <a:r>
              <a:rPr lang="en-US" dirty="0">
                <a:solidFill>
                  <a:srgbClr val="FFFF00"/>
                </a:solidFill>
              </a:rPr>
              <a:t>a surprising number of </a:t>
            </a:r>
            <a:r>
              <a:rPr lang="en-US" dirty="0"/>
              <a:t>attacks directed at </a:t>
            </a:r>
            <a:r>
              <a:rPr lang="en-US" dirty="0">
                <a:solidFill>
                  <a:srgbClr val="FF0000"/>
                </a:solidFill>
              </a:rPr>
              <a:t>a few </a:t>
            </a:r>
            <a:r>
              <a:rPr lang="en-US" dirty="0"/>
              <a:t>foreign countries, at </a:t>
            </a:r>
            <a:r>
              <a:rPr lang="en-US" dirty="0" smtClean="0"/>
              <a:t>home </a:t>
            </a:r>
            <a:r>
              <a:rPr lang="en-US" dirty="0"/>
              <a:t>machines, and towards particular Internet </a:t>
            </a:r>
            <a:r>
              <a:rPr lang="en-US" dirty="0" smtClean="0"/>
              <a:t>services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14326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Thanks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Q &amp; 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3355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 - </a:t>
            </a:r>
            <a:r>
              <a:rPr lang="en-US" altLang="zh-CN" dirty="0"/>
              <a:t>E</a:t>
            </a:r>
            <a:r>
              <a:rPr lang="en-US" altLang="zh-CN" dirty="0" smtClean="0"/>
              <a:t>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Feb 2000, </a:t>
            </a:r>
            <a:r>
              <a:rPr lang="en-US" dirty="0" smtClean="0"/>
              <a:t>Yahoo</a:t>
            </a:r>
            <a:r>
              <a:rPr lang="en-US" dirty="0"/>
              <a:t>, </a:t>
            </a:r>
            <a:r>
              <a:rPr lang="en-US" dirty="0" err="1"/>
              <a:t>Ebay</a:t>
            </a:r>
            <a:r>
              <a:rPr lang="en-US" dirty="0"/>
              <a:t>, and E*</a:t>
            </a:r>
            <a:r>
              <a:rPr lang="en-US" dirty="0" smtClean="0"/>
              <a:t>trade.</a:t>
            </a:r>
            <a:endParaRPr lang="en-US" dirty="0"/>
          </a:p>
          <a:p>
            <a:r>
              <a:rPr lang="en-US" dirty="0"/>
              <a:t>Jan 2001, Microsoft’s name </a:t>
            </a:r>
            <a:r>
              <a:rPr lang="en-US" dirty="0" smtClean="0"/>
              <a:t>server.</a:t>
            </a:r>
            <a:endParaRPr lang="en-US" dirty="0"/>
          </a:p>
          <a:p>
            <a:r>
              <a:rPr lang="en-US" dirty="0"/>
              <a:t>2002, root DNS </a:t>
            </a:r>
            <a:r>
              <a:rPr lang="en-US" dirty="0" smtClean="0"/>
              <a:t>servers.</a:t>
            </a:r>
          </a:p>
          <a:p>
            <a:r>
              <a:rPr lang="en-US" dirty="0" smtClean="0"/>
              <a:t>Late 2003, SCO’s </a:t>
            </a:r>
            <a:r>
              <a:rPr lang="en-US" dirty="0"/>
              <a:t>corporate </a:t>
            </a:r>
            <a:r>
              <a:rPr lang="en-US" dirty="0" smtClean="0"/>
              <a:t>Website.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138231" y="1604967"/>
            <a:ext cx="6891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aseline="30000" dirty="0" smtClean="0">
                <a:solidFill>
                  <a:srgbClr val="FFFF00"/>
                </a:solidFill>
              </a:rPr>
              <a:t>“2,000</a:t>
            </a:r>
            <a:r>
              <a:rPr lang="en-US" baseline="30000" dirty="0">
                <a:solidFill>
                  <a:srgbClr val="FFFF00"/>
                </a:solidFill>
              </a:rPr>
              <a:t>–3,000 active denial-of-service attacks per </a:t>
            </a:r>
            <a:r>
              <a:rPr lang="en-US" baseline="30000" dirty="0" smtClean="0">
                <a:solidFill>
                  <a:srgbClr val="FFFF00"/>
                </a:solidFill>
              </a:rPr>
              <a:t>week”</a:t>
            </a:r>
          </a:p>
          <a:p>
            <a:r>
              <a:rPr lang="en-US" baseline="30000" dirty="0">
                <a:solidFill>
                  <a:srgbClr val="FFFF00"/>
                </a:solidFill>
              </a:rPr>
              <a:t>“68,700 attacks on over 34,700 distinct Internet hosts belonging to more than 5,300 distinct organizations</a:t>
            </a:r>
            <a:r>
              <a:rPr lang="en-US" baseline="30000" dirty="0" smtClean="0">
                <a:solidFill>
                  <a:srgbClr val="FFFF00"/>
                </a:solidFill>
              </a:rPr>
              <a:t>”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0988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- 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of the attacks are motivated </a:t>
            </a:r>
            <a:r>
              <a:rPr lang="en-US" dirty="0"/>
              <a:t>by </a:t>
            </a:r>
            <a:r>
              <a:rPr lang="en-US" dirty="0">
                <a:solidFill>
                  <a:srgbClr val="FF0000"/>
                </a:solidFill>
              </a:rPr>
              <a:t>mischief</a:t>
            </a:r>
            <a:r>
              <a:rPr lang="en-US" dirty="0"/>
              <a:t> or </a:t>
            </a:r>
            <a:r>
              <a:rPr lang="en-US" dirty="0">
                <a:solidFill>
                  <a:srgbClr val="FF0000"/>
                </a:solidFill>
              </a:rPr>
              <a:t>spite</a:t>
            </a:r>
            <a:r>
              <a:rPr lang="en-US" dirty="0"/>
              <a:t>, others are likely born out of </a:t>
            </a:r>
            <a:r>
              <a:rPr lang="en-US" dirty="0">
                <a:solidFill>
                  <a:srgbClr val="FF0000"/>
                </a:solidFill>
              </a:rPr>
              <a:t>religious</a:t>
            </a:r>
            <a:r>
              <a:rPr lang="en-US" dirty="0"/>
              <a:t>, </a:t>
            </a:r>
            <a:r>
              <a:rPr lang="en-US" dirty="0">
                <a:solidFill>
                  <a:srgbClr val="FF0000"/>
                </a:solidFill>
              </a:rPr>
              <a:t>ethnic</a:t>
            </a:r>
            <a:r>
              <a:rPr lang="en-US" dirty="0"/>
              <a:t> or </a:t>
            </a:r>
            <a:r>
              <a:rPr lang="en-US" dirty="0">
                <a:solidFill>
                  <a:srgbClr val="FF0000"/>
                </a:solidFill>
              </a:rPr>
              <a:t>political tensions</a:t>
            </a:r>
            <a:r>
              <a:rPr lang="en-US" dirty="0"/>
              <a:t>, and still others have been clearly focused around </a:t>
            </a:r>
            <a:r>
              <a:rPr lang="en-US" dirty="0">
                <a:solidFill>
                  <a:srgbClr val="FF0000"/>
                </a:solidFill>
              </a:rPr>
              <a:t>commercial </a:t>
            </a:r>
            <a:r>
              <a:rPr lang="en-US" dirty="0" smtClean="0">
                <a:solidFill>
                  <a:srgbClr val="FF0000"/>
                </a:solidFill>
              </a:rPr>
              <a:t>gain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8768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-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There is </a:t>
            </a:r>
            <a:r>
              <a:rPr lang="en-US" dirty="0">
                <a:solidFill>
                  <a:srgbClr val="FF0000"/>
                </a:solidFill>
              </a:rPr>
              <a:t>little quantitative data </a:t>
            </a:r>
            <a:r>
              <a:rPr lang="en-US" dirty="0"/>
              <a:t>about the prevalence of these attacks </a:t>
            </a:r>
            <a:r>
              <a:rPr lang="en-US" dirty="0">
                <a:solidFill>
                  <a:srgbClr val="FF0000"/>
                </a:solidFill>
              </a:rPr>
              <a:t>nor any representative characterization</a:t>
            </a:r>
            <a:r>
              <a:rPr lang="en-US" dirty="0"/>
              <a:t> of their behavior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smtClean="0"/>
              <a:t>Obstacles </a:t>
            </a:r>
            <a:r>
              <a:rPr lang="en-US" dirty="0"/>
              <a:t>hampering the collection of an authoritative </a:t>
            </a:r>
            <a:r>
              <a:rPr lang="en-US" dirty="0" err="1" smtClean="0"/>
              <a:t>DoS</a:t>
            </a:r>
            <a:r>
              <a:rPr lang="en-US" dirty="0" smtClean="0"/>
              <a:t> </a:t>
            </a:r>
            <a:r>
              <a:rPr lang="en-US" dirty="0"/>
              <a:t>traffic </a:t>
            </a:r>
            <a:r>
              <a:rPr lang="en-US" dirty="0" smtClean="0"/>
              <a:t>dataset:</a:t>
            </a:r>
          </a:p>
          <a:p>
            <a:pPr lvl="1"/>
            <a:r>
              <a:rPr lang="en-US" dirty="0" smtClean="0"/>
              <a:t> ISPs consider </a:t>
            </a:r>
            <a:r>
              <a:rPr lang="en-US" dirty="0"/>
              <a:t>such data </a:t>
            </a:r>
            <a:r>
              <a:rPr lang="en-US" dirty="0">
                <a:solidFill>
                  <a:srgbClr val="FF0000"/>
                </a:solidFill>
              </a:rPr>
              <a:t>sensitive</a:t>
            </a:r>
            <a:r>
              <a:rPr lang="en-US" dirty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private</a:t>
            </a:r>
          </a:p>
          <a:p>
            <a:pPr lvl="1"/>
            <a:r>
              <a:rPr lang="en-US" dirty="0" smtClean="0"/>
              <a:t>Measuring Internet</a:t>
            </a:r>
            <a:r>
              <a:rPr lang="en-US" dirty="0"/>
              <a:t>-wide attacks presents a significant </a:t>
            </a:r>
            <a:r>
              <a:rPr lang="en-US" dirty="0">
                <a:solidFill>
                  <a:srgbClr val="FF0000"/>
                </a:solidFill>
              </a:rPr>
              <a:t>logistical challenge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1448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Background</a:t>
            </a:r>
          </a:p>
          <a:p>
            <a:r>
              <a:rPr lang="en-US" dirty="0" smtClean="0"/>
              <a:t>Methodology</a:t>
            </a:r>
          </a:p>
          <a:p>
            <a:r>
              <a:rPr lang="en-US" dirty="0"/>
              <a:t>Attack Detection and </a:t>
            </a:r>
            <a:r>
              <a:rPr lang="en-US" dirty="0" smtClean="0"/>
              <a:t>Classification</a:t>
            </a:r>
          </a:p>
          <a:p>
            <a:r>
              <a:rPr lang="en-US" dirty="0"/>
              <a:t>Analysis of Denial-Of-Service </a:t>
            </a:r>
            <a:r>
              <a:rPr lang="en-US" dirty="0" smtClean="0"/>
              <a:t>Activity</a:t>
            </a:r>
          </a:p>
          <a:p>
            <a:r>
              <a:rPr lang="en-US" dirty="0" smtClean="0"/>
              <a:t>Conclusion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5988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- Attack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two principal classes of </a:t>
            </a:r>
            <a:r>
              <a:rPr lang="en-US" dirty="0" smtClean="0"/>
              <a:t>attacks:</a:t>
            </a:r>
          </a:p>
          <a:p>
            <a:pPr lvl="1"/>
            <a:r>
              <a:rPr lang="en-US" dirty="0"/>
              <a:t>L</a:t>
            </a:r>
            <a:r>
              <a:rPr lang="en-US" dirty="0" smtClean="0"/>
              <a:t>ogic Attacks</a:t>
            </a:r>
          </a:p>
          <a:p>
            <a:pPr lvl="1"/>
            <a:r>
              <a:rPr lang="en-US" dirty="0" smtClean="0"/>
              <a:t>Resource Attacks </a:t>
            </a:r>
            <a:r>
              <a:rPr lang="en-US" dirty="0">
                <a:solidFill>
                  <a:srgbClr val="FFFF00"/>
                </a:solidFill>
              </a:rPr>
              <a:t>(this </a:t>
            </a:r>
            <a:r>
              <a:rPr lang="en-US" dirty="0" smtClean="0">
                <a:solidFill>
                  <a:srgbClr val="FFFF00"/>
                </a:solidFill>
              </a:rPr>
              <a:t>paper focuses solely on)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514320"/>
      </p:ext>
    </p:extLst>
  </p:cSld>
  <p:clrMapOvr>
    <a:masterClrMapping/>
  </p:clrMapOvr>
</p:sld>
</file>

<file path=ppt/theme/theme1.xml><?xml version="1.0" encoding="utf-8"?>
<a:theme xmlns:a="http://schemas.openxmlformats.org/drawingml/2006/main" name="Twilight">
  <a:themeElements>
    <a:clrScheme name="Twilight">
      <a:dk1>
        <a:sysClr val="windowText" lastClr="000000"/>
      </a:dk1>
      <a:lt1>
        <a:sysClr val="window" lastClr="FFFFFF"/>
      </a:lt1>
      <a:dk2>
        <a:srgbClr val="24213E"/>
      </a:dk2>
      <a:lt2>
        <a:srgbClr val="E9EAF0"/>
      </a:lt2>
      <a:accent1>
        <a:srgbClr val="E8BC4A"/>
      </a:accent1>
      <a:accent2>
        <a:srgbClr val="83C1C6"/>
      </a:accent2>
      <a:accent3>
        <a:srgbClr val="E78D35"/>
      </a:accent3>
      <a:accent4>
        <a:srgbClr val="909CE1"/>
      </a:accent4>
      <a:accent5>
        <a:srgbClr val="839C41"/>
      </a:accent5>
      <a:accent6>
        <a:srgbClr val="CC5439"/>
      </a:accent6>
      <a:hlink>
        <a:srgbClr val="1C6CF1"/>
      </a:hlink>
      <a:folHlink>
        <a:srgbClr val="C649E0"/>
      </a:folHlink>
    </a:clrScheme>
    <a:fontScheme name="Twilight">
      <a:majorFont>
        <a:latin typeface="Corbel"/>
        <a:ea typeface=""/>
        <a:cs typeface=""/>
        <a:font script="Jpan" typeface="ヒラギノ角ゴ Pro W3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ヒラギノ角ゴ Pro W3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wi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 fov="600000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300000"/>
              </a:schemeClr>
            </a:gs>
            <a:gs pos="31000">
              <a:schemeClr val="bg1">
                <a:tint val="100000"/>
                <a:satMod val="300000"/>
              </a:schemeClr>
            </a:gs>
            <a:gs pos="62000">
              <a:schemeClr val="phClr">
                <a:tint val="100000"/>
                <a:shade val="100000"/>
                <a:satMod val="100000"/>
              </a:schemeClr>
            </a:gs>
            <a:gs pos="100000">
              <a:schemeClr val="phClr">
                <a:shade val="100000"/>
                <a:hueMod val="93000"/>
                <a:satMod val="50000"/>
                <a:lumMod val="2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100000"/>
                <a:satMod val="100000"/>
              </a:schemeClr>
            </a:gs>
            <a:gs pos="100000">
              <a:schemeClr val="phClr">
                <a:tint val="100000"/>
                <a:shade val="100000"/>
                <a:alpha val="100000"/>
                <a:hueMod val="100000"/>
                <a:satMod val="150000"/>
                <a:lumMod val="5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Twilight.thmx</Template>
  <TotalTime>3143</TotalTime>
  <Words>1622</Words>
  <Application>Microsoft Office PowerPoint</Application>
  <PresentationFormat>On-screen Show (4:3)</PresentationFormat>
  <Paragraphs>260</Paragraphs>
  <Slides>41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41</vt:i4>
      </vt:variant>
    </vt:vector>
  </HeadingPairs>
  <TitlesOfParts>
    <vt:vector size="44" baseType="lpstr">
      <vt:lpstr>Twilight</vt:lpstr>
      <vt:lpstr>Bitmap Image</vt:lpstr>
      <vt:lpstr>Equation</vt:lpstr>
      <vt:lpstr>Inferring Internet Denial-of-Service Activity</vt:lpstr>
      <vt:lpstr>How prevalent are DoS attacks in the Internet?  </vt:lpstr>
      <vt:lpstr>Agenda</vt:lpstr>
      <vt:lpstr>Agenda</vt:lpstr>
      <vt:lpstr>Introduction - Examples</vt:lpstr>
      <vt:lpstr>Introduction - Motivation</vt:lpstr>
      <vt:lpstr>Introduction - Problems</vt:lpstr>
      <vt:lpstr>Agenda</vt:lpstr>
      <vt:lpstr>Background - Attack Types</vt:lpstr>
      <vt:lpstr>Background - Resource Attacks</vt:lpstr>
      <vt:lpstr>Background - IP Spoofing</vt:lpstr>
      <vt:lpstr>Agenda</vt:lpstr>
      <vt:lpstr>Methodology - Ideas</vt:lpstr>
      <vt:lpstr>Methodology - Backscatter</vt:lpstr>
      <vt:lpstr>Methodology - Backscatter Analysis</vt:lpstr>
      <vt:lpstr>Methodology - Backscatter Analysis</vt:lpstr>
      <vt:lpstr>Methodology - Backscatter Analysis</vt:lpstr>
      <vt:lpstr>Methodology - Analysis Limitations</vt:lpstr>
      <vt:lpstr>Methodology - Analysis Limitations</vt:lpstr>
      <vt:lpstr>Methodology - Analysis Limitations</vt:lpstr>
      <vt:lpstr>Methodology - Analysis Limitations</vt:lpstr>
      <vt:lpstr>Methodology</vt:lpstr>
      <vt:lpstr>Agenda</vt:lpstr>
      <vt:lpstr>Attack Detection and Classification</vt:lpstr>
      <vt:lpstr>Extracting Backscatter Packets </vt:lpstr>
      <vt:lpstr>Flow-Based Classification</vt:lpstr>
      <vt:lpstr>Flow-Based Classification</vt:lpstr>
      <vt:lpstr>Deriving Denial-of-Service Attacks</vt:lpstr>
      <vt:lpstr>Extracted Information </vt:lpstr>
      <vt:lpstr>Agenda</vt:lpstr>
      <vt:lpstr>Analysis of Denial-Of-Service Activity</vt:lpstr>
      <vt:lpstr>Summary of Attack Activity</vt:lpstr>
      <vt:lpstr>Interesting Features</vt:lpstr>
      <vt:lpstr>Attack Classification</vt:lpstr>
      <vt:lpstr>Victim Classification</vt:lpstr>
      <vt:lpstr>Victim Type </vt:lpstr>
      <vt:lpstr>Top-Level Domains </vt:lpstr>
      <vt:lpstr>Victims of Repeated Attacks</vt:lpstr>
      <vt:lpstr>Validation</vt:lpstr>
      <vt:lpstr>Conclusion</vt:lpstr>
      <vt:lpstr>Thanks</vt:lpstr>
    </vt:vector>
  </TitlesOfParts>
  <Company>Worcester Polytechnic Institute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Inferring Internet Denial-of-Service Activity</dc:title>
  <dc:creator>Qian HE</dc:creator>
  <cp:lastModifiedBy>Prof. Kinicki</cp:lastModifiedBy>
  <cp:revision>138</cp:revision>
  <dcterms:created xsi:type="dcterms:W3CDTF">2011-10-21T01:23:07Z</dcterms:created>
  <dcterms:modified xsi:type="dcterms:W3CDTF">2011-10-23T21:35:10Z</dcterms:modified>
</cp:coreProperties>
</file>