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29"/>
  </p:notesMasterIdLst>
  <p:handoutMasterIdLst>
    <p:handoutMasterId r:id="rId30"/>
  </p:handoutMasterIdLst>
  <p:sldIdLst>
    <p:sldId id="256" r:id="rId2"/>
    <p:sldId id="368" r:id="rId3"/>
    <p:sldId id="376" r:id="rId4"/>
    <p:sldId id="378" r:id="rId5"/>
    <p:sldId id="381" r:id="rId6"/>
    <p:sldId id="383" r:id="rId7"/>
    <p:sldId id="409" r:id="rId8"/>
    <p:sldId id="390" r:id="rId9"/>
    <p:sldId id="391" r:id="rId10"/>
    <p:sldId id="410" r:id="rId11"/>
    <p:sldId id="392" r:id="rId12"/>
    <p:sldId id="393" r:id="rId13"/>
    <p:sldId id="404" r:id="rId14"/>
    <p:sldId id="411" r:id="rId15"/>
    <p:sldId id="394" r:id="rId16"/>
    <p:sldId id="395" r:id="rId17"/>
    <p:sldId id="412" r:id="rId18"/>
    <p:sldId id="396" r:id="rId19"/>
    <p:sldId id="397" r:id="rId20"/>
    <p:sldId id="398" r:id="rId21"/>
    <p:sldId id="400" r:id="rId22"/>
    <p:sldId id="401" r:id="rId23"/>
    <p:sldId id="402" r:id="rId24"/>
    <p:sldId id="403" r:id="rId25"/>
    <p:sldId id="406" r:id="rId26"/>
    <p:sldId id="407" r:id="rId27"/>
    <p:sldId id="408" r:id="rId28"/>
  </p:sldIdLst>
  <p:sldSz cx="9144000" cy="6858000" type="screen4x3"/>
  <p:notesSz cx="69850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800000"/>
    <a:srgbClr val="0000FF"/>
    <a:srgbClr val="990033"/>
    <a:srgbClr val="003366"/>
    <a:srgbClr val="CC0000"/>
    <a:srgbClr val="FFFF00"/>
    <a:srgbClr val="0033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36" autoAdjust="0"/>
  </p:normalViewPr>
  <p:slideViewPr>
    <p:cSldViewPr>
      <p:cViewPr varScale="1">
        <p:scale>
          <a:sx n="65" d="100"/>
          <a:sy n="65" d="100"/>
        </p:scale>
        <p:origin x="-1445" y="-82"/>
      </p:cViewPr>
      <p:guideLst>
        <p:guide orient="horz" pos="2115"/>
        <p:guide pos="27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78184707-DFE1-4DD8-8F99-52FCEE9F1F0E}" type="datetime1">
              <a:rPr lang="en-US"/>
              <a:pPr>
                <a:defRPr/>
              </a:pPr>
              <a:t>12/2/2013</a:t>
            </a:fld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30A546B3-49C3-4647-91D4-3F19A7F0B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02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E418ADD0-8BA1-473E-9521-434FDB68C2DA}" type="datetime1">
              <a:rPr lang="en-US"/>
              <a:pPr>
                <a:defRPr/>
              </a:pPr>
              <a:t>12/2/2013</a:t>
            </a:fld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3725"/>
            <a:ext cx="51212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02512EE1-038B-4E6C-84BE-B006BCEA2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570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-4763"/>
            <a:ext cx="9155113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0" y="5562600"/>
            <a:ext cx="914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4770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US" sz="1400">
              <a:latin typeface="Trebuchet MS" pitchFamily="34" charset="0"/>
            </a:endParaRP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609600" y="1265238"/>
            <a:ext cx="8001000" cy="866775"/>
          </a:xfrm>
          <a:effectLst/>
        </p:spPr>
        <p:txBody>
          <a:bodyPr/>
          <a:lstStyle>
            <a:lvl1pPr>
              <a:defRPr sz="4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Simplified Arabic Fixed" pitchFamily="49" charset="-7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40650" y="6092825"/>
            <a:ext cx="1150938" cy="574675"/>
          </a:xfrm>
        </p:spPr>
        <p:txBody>
          <a:bodyPr/>
          <a:lstStyle>
            <a:lvl1pPr>
              <a:defRPr>
                <a:effectLst/>
                <a:latin typeface="+mn-lt"/>
              </a:defRPr>
            </a:lvl1pPr>
          </a:lstStyle>
          <a:p>
            <a:pPr>
              <a:defRPr/>
            </a:pPr>
            <a:fld id="{7C62D9A0-A45C-4035-A425-29B9D6034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61E46-A829-46C8-B284-64F880F90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285852" y="6454775"/>
            <a:ext cx="6656388" cy="28733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Advanced Computer Networks      </a:t>
            </a:r>
            <a:r>
              <a:rPr lang="en-US" dirty="0" err="1" smtClean="0">
                <a:solidFill>
                  <a:srgbClr val="990033"/>
                </a:solidFill>
              </a:rPr>
              <a:t>ContikiMAC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115888"/>
            <a:ext cx="2195513" cy="5980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15888"/>
            <a:ext cx="6437312" cy="5980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0AC50-AF34-4E0A-AC36-40E580A35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285852" y="6454775"/>
            <a:ext cx="6656388" cy="28733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Advanced Computer Networks      </a:t>
            </a:r>
            <a:r>
              <a:rPr lang="en-US" dirty="0" err="1" smtClean="0">
                <a:solidFill>
                  <a:srgbClr val="990033"/>
                </a:solidFill>
              </a:rPr>
              <a:t>ContikiMAC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+mn-lt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285852" y="6454775"/>
            <a:ext cx="6656388" cy="28733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Advanced Computer Networks      </a:t>
            </a:r>
            <a:r>
              <a:rPr lang="en-US" dirty="0" err="1" smtClean="0">
                <a:solidFill>
                  <a:srgbClr val="990033"/>
                </a:solidFill>
              </a:rPr>
              <a:t>ContikiMAC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94675" y="6486548"/>
            <a:ext cx="914400" cy="228600"/>
          </a:xfrm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E2A9A-00E3-4430-906E-995E82810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285852" y="6454775"/>
            <a:ext cx="6656388" cy="28733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Advanced Computer Networks      </a:t>
            </a:r>
            <a:r>
              <a:rPr lang="en-US" dirty="0" err="1" smtClean="0">
                <a:solidFill>
                  <a:srgbClr val="990033"/>
                </a:solidFill>
              </a:rPr>
              <a:t>ContikiMAC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8865F-D8BA-461E-B4C5-2BCB82877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285852" y="6454775"/>
            <a:ext cx="6656388" cy="28733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Advanced Computer Networks      </a:t>
            </a:r>
            <a:r>
              <a:rPr lang="en-US" dirty="0" err="1" smtClean="0">
                <a:solidFill>
                  <a:srgbClr val="990033"/>
                </a:solidFill>
              </a:rPr>
              <a:t>ContikiMAC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A483E-2C16-4A7C-A450-A95C47757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285852" y="6454775"/>
            <a:ext cx="6656388" cy="28733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Advanced Computer Networks      </a:t>
            </a:r>
            <a:r>
              <a:rPr lang="en-US" dirty="0" err="1" smtClean="0">
                <a:solidFill>
                  <a:srgbClr val="990033"/>
                </a:solidFill>
              </a:rPr>
              <a:t>ContikiMAC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E651F-B56D-48D2-A702-1FFE07FC7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285852" y="6454775"/>
            <a:ext cx="6656388" cy="28733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Advanced Computer Networks      </a:t>
            </a:r>
            <a:r>
              <a:rPr lang="en-US" dirty="0" err="1" smtClean="0">
                <a:solidFill>
                  <a:srgbClr val="990033"/>
                </a:solidFill>
              </a:rPr>
              <a:t>ContikiMAC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4BAB6-FEBD-4F64-A6D7-C50E0F3E2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285852" y="6454775"/>
            <a:ext cx="6656388" cy="28733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Advanced Computer Networks      </a:t>
            </a:r>
            <a:r>
              <a:rPr lang="en-US" dirty="0" err="1" smtClean="0">
                <a:solidFill>
                  <a:srgbClr val="990033"/>
                </a:solidFill>
              </a:rPr>
              <a:t>ContikiMAC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5B29D-399E-4EBE-B92E-E324310C2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285852" y="6454775"/>
            <a:ext cx="6656388" cy="28733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Advanced Computer Networks      </a:t>
            </a:r>
            <a:r>
              <a:rPr lang="en-US" dirty="0" err="1" smtClean="0">
                <a:solidFill>
                  <a:srgbClr val="990033"/>
                </a:solidFill>
              </a:rPr>
              <a:t>ContikiMAC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8D4C7-A5ED-4B23-8CDE-2E50A8B2DA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285852" y="6454775"/>
            <a:ext cx="6656388" cy="28733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Advanced Computer Networks      </a:t>
            </a:r>
            <a:r>
              <a:rPr lang="en-US" dirty="0" err="1" smtClean="0">
                <a:solidFill>
                  <a:srgbClr val="990033"/>
                </a:solidFill>
              </a:rPr>
              <a:t>ContikiMAC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solidFill>
          <a:srgbClr val="FF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" descr="Picture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03350" y="6454775"/>
            <a:ext cx="66563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effectLst>
                  <a:outerShdw blurRad="38100" dist="38100" dir="2700000" algn="tl">
                    <a:srgbClr val="FFFFFF"/>
                  </a:outerShdw>
                </a:effectLst>
                <a:cs typeface="Courier New" pitchFamily="49" charset="0"/>
              </a:defRPr>
            </a:lvl1pPr>
          </a:lstStyle>
          <a:p>
            <a:pPr>
              <a:defRPr/>
            </a:pPr>
            <a:r>
              <a:rPr lang="en-US" smtClean="0"/>
              <a:t>Advanced Computer Networks      ContikiMAC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title"/>
          </p:nvPr>
        </p:nvSpPr>
        <p:spPr bwMode="white">
          <a:xfrm>
            <a:off x="179388" y="115888"/>
            <a:ext cx="8785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 </a:t>
            </a:r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>
            <a:off x="0" y="6324600"/>
            <a:ext cx="914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4675" y="6440488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Courier New" pitchFamily="49" charset="0"/>
              </a:defRPr>
            </a:lvl1pPr>
          </a:lstStyle>
          <a:p>
            <a:pPr>
              <a:defRPr/>
            </a:pPr>
            <a:fld id="{7B009C64-9295-44C1-B10D-4427A8C12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dt="0"/>
  <p:txStyles>
    <p:titleStyle>
      <a:lvl1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§"/>
        <a:defRPr sz="32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b="1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1124744"/>
            <a:ext cx="8462993" cy="4363418"/>
          </a:xfrm>
        </p:spPr>
        <p:txBody>
          <a:bodyPr/>
          <a:lstStyle/>
          <a:p>
            <a:pPr>
              <a:defRPr/>
            </a:pP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-US" sz="440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ContikiMAC</a:t>
            </a:r>
            <a:r>
              <a:rPr lang="en-US" sz="4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Radio</a:t>
            </a:r>
            <a:br>
              <a:rPr lang="en-US" sz="4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Duty Cycling Protoco</a:t>
            </a:r>
            <a:r>
              <a:rPr lang="en-US" sz="44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3200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dirty="0" smtClean="0">
                <a:effectLst/>
                <a:latin typeface="Arial" pitchFamily="34" charset="0"/>
                <a:cs typeface="Arial" pitchFamily="34" charset="0"/>
              </a:rPr>
              <a:t>Adam </a:t>
            </a:r>
            <a:r>
              <a:rPr lang="en-US" sz="2400" dirty="0" err="1" smtClean="0">
                <a:effectLst/>
                <a:latin typeface="Arial" pitchFamily="34" charset="0"/>
                <a:cs typeface="Arial" pitchFamily="34" charset="0"/>
              </a:rPr>
              <a:t>Dunkels</a:t>
            </a:r>
            <a:r>
              <a:rPr lang="en-US" sz="2400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effectLst/>
                <a:latin typeface="Arial" pitchFamily="34" charset="0"/>
                <a:cs typeface="Arial" pitchFamily="34" charset="0"/>
              </a:rPr>
              <a:t>Swedish Institute of Computer Science</a:t>
            </a:r>
            <a:r>
              <a:rPr lang="en-US" sz="2800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effectLst/>
                <a:latin typeface="Arial" pitchFamily="34" charset="0"/>
                <a:cs typeface="Arial" pitchFamily="34" charset="0"/>
              </a:rPr>
              <a:t>SICS Tech Report  T2011:13</a:t>
            </a:r>
            <a:r>
              <a:rPr lang="en-US" sz="2800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Presenter 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Bob Kinicki            </a:t>
            </a:r>
            <a:r>
              <a:rPr lang="en-US" sz="4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4400" dirty="0" smtClean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771800" y="5445224"/>
            <a:ext cx="6264696" cy="1296144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Advanced Computer Networks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</a:rPr>
              <a:t>Fall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ContikiMAC</a:t>
            </a:r>
            <a:r>
              <a:rPr lang="en-US" dirty="0" smtClean="0"/>
              <a:t> Timing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</a:t>
            </a:r>
            <a:r>
              <a:rPr lang="en-US" smtClean="0">
                <a:solidFill>
                  <a:srgbClr val="990033"/>
                </a:solidFill>
              </a:rPr>
              <a:t>ContikiMAC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1407081"/>
            <a:ext cx="5553223" cy="371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385023"/>
            <a:ext cx="790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47056" y="5301208"/>
            <a:ext cx="6645424" cy="420241"/>
          </a:xfrm>
        </p:spPr>
        <p:txBody>
          <a:bodyPr/>
          <a:lstStyle/>
          <a:p>
            <a:pPr marL="0" indent="0">
              <a:buNone/>
            </a:pP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is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transmission time of the longest possible packet.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93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3 CCA Timing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8092674" cy="432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</a:t>
            </a:r>
            <a:r>
              <a:rPr lang="en-US" smtClean="0">
                <a:solidFill>
                  <a:srgbClr val="990033"/>
                </a:solidFill>
              </a:rPr>
              <a:t>ContikiMAC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1475656" y="3212976"/>
            <a:ext cx="2160240" cy="2448272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Rectangle 10"/>
          <p:cNvSpPr/>
          <p:nvPr/>
        </p:nvSpPr>
        <p:spPr bwMode="auto">
          <a:xfrm>
            <a:off x="561111" y="5645478"/>
            <a:ext cx="7035226" cy="567854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CCA already part of CSMA and uses RSSI threshold (ambiguous)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53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5888"/>
            <a:ext cx="8964613" cy="792162"/>
          </a:xfrm>
        </p:spPr>
        <p:txBody>
          <a:bodyPr/>
          <a:lstStyle/>
          <a:p>
            <a:r>
              <a:rPr lang="en-US" sz="4000" dirty="0" smtClean="0"/>
              <a:t>Figure 4 </a:t>
            </a:r>
            <a:r>
              <a:rPr lang="en-US" sz="4000" dirty="0" err="1" smtClean="0"/>
              <a:t>ContikiMAC</a:t>
            </a:r>
            <a:r>
              <a:rPr lang="en-US" sz="4000" dirty="0" smtClean="0"/>
              <a:t> Packet Length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35067"/>
            <a:ext cx="678180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</a:t>
            </a:r>
            <a:r>
              <a:rPr lang="en-US" smtClean="0">
                <a:solidFill>
                  <a:srgbClr val="990033"/>
                </a:solidFill>
              </a:rPr>
              <a:t>ContikiMAC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987824" y="5525442"/>
            <a:ext cx="3168352" cy="567854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b="1" baseline="-25000" dirty="0" err="1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&gt; </a:t>
            </a:r>
            <a:r>
              <a:rPr lang="en-US" sz="2000" b="1" dirty="0" err="1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b="1" baseline="-25000" dirty="0" err="1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+ 2 </a:t>
            </a:r>
            <a:r>
              <a:rPr lang="en-US" sz="2000" b="1" dirty="0" err="1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b="1" baseline="-25000" dirty="0" err="1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12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ContikiMAC</a:t>
            </a:r>
            <a:r>
              <a:rPr lang="en-US" dirty="0" smtClean="0"/>
              <a:t> Timing Constraints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</a:t>
            </a:r>
            <a:r>
              <a:rPr lang="en-US" smtClean="0">
                <a:solidFill>
                  <a:srgbClr val="990033"/>
                </a:solidFill>
              </a:rPr>
              <a:t>ContikiMAC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6710110" cy="761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66032"/>
            <a:ext cx="5770041" cy="67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365" y="3717032"/>
            <a:ext cx="6052971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5508104" y="4805362"/>
            <a:ext cx="3168352" cy="567854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Leads to 16-byte packet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6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ayload </a:t>
            </a:r>
            <a:r>
              <a:rPr lang="en-US" sz="16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inimum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79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CCA Ambiguity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Above RSSI threshold due to:</a:t>
            </a:r>
          </a:p>
          <a:p>
            <a:pPr marL="0" indent="0">
              <a:buNone/>
            </a:pPr>
            <a:r>
              <a:rPr lang="en-US" dirty="0" smtClean="0"/>
              <a:t>1. Neighbor is transmitting to another receiver (overhearing)</a:t>
            </a:r>
          </a:p>
          <a:p>
            <a:pPr marL="0" indent="0">
              <a:buNone/>
            </a:pPr>
            <a:r>
              <a:rPr lang="en-US" dirty="0" smtClean="0"/>
              <a:t>2. Another device is radiating radio energy</a:t>
            </a:r>
          </a:p>
          <a:p>
            <a:pPr marL="0" indent="0">
              <a:buNone/>
            </a:pPr>
            <a:r>
              <a:rPr lang="en-US" dirty="0" smtClean="0"/>
              <a:t>3. Hidden </a:t>
            </a:r>
            <a:r>
              <a:rPr lang="en-US" dirty="0"/>
              <a:t>terminal </a:t>
            </a:r>
            <a:r>
              <a:rPr lang="en-US" dirty="0" smtClean="0"/>
              <a:t>transmission </a:t>
            </a:r>
            <a:r>
              <a:rPr lang="en-US" dirty="0" smtClean="0">
                <a:solidFill>
                  <a:srgbClr val="0000FF"/>
                </a:solidFill>
              </a:rPr>
              <a:t>{not considered in this paper}</a:t>
            </a: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   </a:t>
            </a:r>
            <a:r>
              <a:rPr lang="en-US" dirty="0" err="1" smtClean="0">
                <a:solidFill>
                  <a:srgbClr val="800000"/>
                </a:solidFill>
              </a:rPr>
              <a:t>ContikiMAC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763688" y="5301208"/>
            <a:ext cx="4752528" cy="567854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Naive awake period    &gt;    </a:t>
            </a:r>
            <a:r>
              <a:rPr lang="en-US" b="1" dirty="0" err="1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="1" baseline="-25000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+ 2 </a:t>
            </a:r>
            <a:r>
              <a:rPr lang="en-US" b="1" dirty="0" err="1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="1" baseline="-25000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65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115888"/>
            <a:ext cx="9324528" cy="792162"/>
          </a:xfrm>
        </p:spPr>
        <p:txBody>
          <a:bodyPr/>
          <a:lstStyle/>
          <a:p>
            <a:r>
              <a:rPr lang="en-US" dirty="0" smtClean="0"/>
              <a:t>Figure 5 Fast Sleep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Figure 5 Fast Sleep Optimization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</a:t>
            </a:r>
            <a:r>
              <a:rPr lang="en-US" smtClean="0">
                <a:solidFill>
                  <a:srgbClr val="990033"/>
                </a:solidFill>
              </a:rPr>
              <a:t>ContikiMAC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13" y="1052736"/>
            <a:ext cx="7722174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1691680" y="4657749"/>
            <a:ext cx="5544616" cy="643459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Sleep triggered if radio activity duration too long,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silence gap too long or no start of packet detected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54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792162"/>
          </a:xfrm>
        </p:spPr>
        <p:txBody>
          <a:bodyPr/>
          <a:lstStyle/>
          <a:p>
            <a:r>
              <a:rPr lang="en-US" sz="4000" dirty="0" smtClean="0"/>
              <a:t>Figure 6 Transmission Phase-Lock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</a:t>
            </a:r>
            <a:r>
              <a:rPr lang="en-US" smtClean="0">
                <a:solidFill>
                  <a:srgbClr val="990033"/>
                </a:solidFill>
              </a:rPr>
              <a:t>ContikiMAC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9" y="1046024"/>
            <a:ext cx="6358656" cy="526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35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84576"/>
          </a:xfrm>
        </p:spPr>
        <p:txBody>
          <a:bodyPr/>
          <a:lstStyle/>
          <a:p>
            <a:r>
              <a:rPr lang="en-US" sz="2800" dirty="0" err="1" smtClean="0"/>
              <a:t>ContikiMAC</a:t>
            </a:r>
            <a:r>
              <a:rPr lang="en-US" sz="2800" dirty="0" smtClean="0"/>
              <a:t> uses Contiki OS </a:t>
            </a:r>
            <a:r>
              <a:rPr lang="en-US" sz="2800" dirty="0" smtClean="0">
                <a:solidFill>
                  <a:srgbClr val="008000"/>
                </a:solidFill>
              </a:rPr>
              <a:t>real-time timers</a:t>
            </a:r>
            <a:r>
              <a:rPr lang="en-US" sz="2800" dirty="0" smtClean="0"/>
              <a:t> to schedule periods.</a:t>
            </a:r>
          </a:p>
          <a:p>
            <a:r>
              <a:rPr lang="en-US" sz="2800" dirty="0" err="1" smtClean="0">
                <a:solidFill>
                  <a:srgbClr val="008000"/>
                </a:solidFill>
              </a:rPr>
              <a:t>Protothreads</a:t>
            </a:r>
            <a:r>
              <a:rPr lang="en-US" sz="2800" dirty="0" smtClean="0"/>
              <a:t> implement fast sleep optimization.</a:t>
            </a:r>
          </a:p>
          <a:p>
            <a:r>
              <a:rPr lang="en-US" sz="2800" dirty="0" smtClean="0"/>
              <a:t>Phase-lock mechanism is a separate module from </a:t>
            </a:r>
            <a:r>
              <a:rPr lang="en-US" sz="2800" dirty="0" err="1" smtClean="0"/>
              <a:t>ContikiMAC</a:t>
            </a:r>
            <a:endParaRPr lang="en-US" sz="2800" dirty="0" smtClean="0"/>
          </a:p>
          <a:p>
            <a:pPr lvl="1"/>
            <a:r>
              <a:rPr lang="en-US" dirty="0" smtClean="0"/>
              <a:t>Maintains list of neighbors and wakeup phases.</a:t>
            </a:r>
          </a:p>
          <a:p>
            <a:r>
              <a:rPr lang="en-US" sz="2800" dirty="0" smtClean="0"/>
              <a:t>If neighbor dies or suffers clock skew, neighbor is evicted after 30 sec of no ACKs.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</a:t>
            </a:r>
            <a:r>
              <a:rPr lang="en-US" smtClean="0">
                <a:solidFill>
                  <a:srgbClr val="990033"/>
                </a:solidFill>
              </a:rPr>
              <a:t>ContikiMAC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59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16558"/>
            <a:ext cx="8785225" cy="792162"/>
          </a:xfrm>
        </p:spPr>
        <p:txBody>
          <a:bodyPr/>
          <a:lstStyle/>
          <a:p>
            <a:r>
              <a:rPr lang="en-US" sz="3600" dirty="0" smtClean="0"/>
              <a:t>Figures 9 and 10</a:t>
            </a:r>
            <a:br>
              <a:rPr lang="en-US" sz="3600" dirty="0" smtClean="0"/>
            </a:br>
            <a:r>
              <a:rPr lang="en-US" sz="3600" dirty="0" smtClean="0"/>
              <a:t>Micro Energy Measurements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</a:t>
            </a:r>
            <a:r>
              <a:rPr lang="en-US" smtClean="0">
                <a:solidFill>
                  <a:srgbClr val="990033"/>
                </a:solidFill>
              </a:rPr>
              <a:t>ContikiMAC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564" y="1091182"/>
            <a:ext cx="3650635" cy="521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6156176" y="4365104"/>
            <a:ext cx="2880320" cy="567854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Unicast sends an ACK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4644008" y="4649031"/>
            <a:ext cx="1728191" cy="427856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2307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Figures 11 Broadcast Energy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</a:t>
            </a:r>
            <a:r>
              <a:rPr lang="en-US" smtClean="0">
                <a:solidFill>
                  <a:srgbClr val="990033"/>
                </a:solidFill>
              </a:rPr>
              <a:t>ContikiMAC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282" y="1219200"/>
            <a:ext cx="5304781" cy="487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661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32048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0000FF"/>
                </a:solidFill>
              </a:rPr>
              <a:t>Internet of Things </a:t>
            </a:r>
            <a:r>
              <a:rPr lang="en-US" dirty="0" smtClean="0"/>
              <a:t>is a current ‘buzz’ term that many see as the direction of the “Next Internet”.</a:t>
            </a:r>
          </a:p>
          <a:p>
            <a:r>
              <a:rPr lang="en-US" dirty="0" smtClean="0"/>
              <a:t>This includes activities such as Smart Grid and Environmental monitoring.</a:t>
            </a:r>
          </a:p>
          <a:p>
            <a:r>
              <a:rPr lang="en-US" dirty="0" smtClean="0"/>
              <a:t>This is a world of ubiquitous sensor networks that emphasizes </a:t>
            </a:r>
            <a:r>
              <a:rPr lang="en-US" dirty="0" smtClean="0">
                <a:solidFill>
                  <a:srgbClr val="008000"/>
                </a:solidFill>
              </a:rPr>
              <a:t>energy conservation!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   </a:t>
            </a:r>
            <a:r>
              <a:rPr lang="en-US" dirty="0" err="1" smtClean="0">
                <a:solidFill>
                  <a:srgbClr val="800000"/>
                </a:solidFill>
              </a:rPr>
              <a:t>ContikiMAC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234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Figures 12 and 13 Unicast Energy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   </a:t>
            </a:r>
            <a:r>
              <a:rPr lang="en-US" dirty="0" err="1" smtClean="0">
                <a:solidFill>
                  <a:srgbClr val="990033"/>
                </a:solidFill>
              </a:rPr>
              <a:t>ContikiMAC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5463"/>
            <a:ext cx="4716016" cy="4767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68760"/>
            <a:ext cx="4320480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88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14 Micro Summary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</a:t>
            </a:r>
            <a:r>
              <a:rPr lang="en-US" smtClean="0">
                <a:solidFill>
                  <a:srgbClr val="990033"/>
                </a:solidFill>
              </a:rPr>
              <a:t>ContikiMAC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1052736"/>
            <a:ext cx="6625869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05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Figure 15 Duty Cycle Percentages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</a:t>
            </a:r>
            <a:r>
              <a:rPr lang="en-US" smtClean="0">
                <a:solidFill>
                  <a:srgbClr val="990033"/>
                </a:solidFill>
              </a:rPr>
              <a:t>ContikiMAC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49" y="1014220"/>
            <a:ext cx="5295535" cy="522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6172690" y="2708920"/>
            <a:ext cx="2880320" cy="1656184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WARNING!!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Figures 15-17 use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Cooja simulator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91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</a:t>
            </a:r>
            <a:r>
              <a:rPr lang="en-US" smtClean="0">
                <a:solidFill>
                  <a:srgbClr val="990033"/>
                </a:solidFill>
              </a:rPr>
              <a:t>ContikiMAC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21904" y="5847655"/>
            <a:ext cx="6750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Figure </a:t>
            </a:r>
            <a:r>
              <a:rPr lang="en-US" b="1" dirty="0" smtClean="0"/>
              <a:t>16  </a:t>
            </a:r>
            <a:r>
              <a:rPr lang="en-US" b="1" dirty="0" err="1"/>
              <a:t>ContikiMAC</a:t>
            </a:r>
            <a:r>
              <a:rPr lang="en-US" b="1" dirty="0"/>
              <a:t> with </a:t>
            </a:r>
            <a:r>
              <a:rPr lang="en-US" b="1" dirty="0" smtClean="0"/>
              <a:t>no path </a:t>
            </a:r>
            <a:r>
              <a:rPr lang="en-US" b="1" dirty="0"/>
              <a:t>loss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02" y="1052736"/>
            <a:ext cx="6475744" cy="4722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white">
          <a:xfrm>
            <a:off x="331788" y="116632"/>
            <a:ext cx="8785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r>
              <a:rPr lang="en-US" sz="4000" kern="0" dirty="0" smtClean="0"/>
              <a:t>Figure 16 Duty Cycle Percentages</a:t>
            </a:r>
            <a:endParaRPr lang="en-US" sz="4000" kern="0" dirty="0"/>
          </a:p>
        </p:txBody>
      </p:sp>
    </p:spTree>
    <p:extLst>
      <p:ext uri="{BB962C8B-B14F-4D97-AF65-F5344CB8AC3E}">
        <p14:creationId xmlns:p14="http://schemas.microsoft.com/office/powerpoint/2010/main" val="375596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1580728"/>
            <a:ext cx="8229600" cy="4800600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2800" dirty="0"/>
              <a:t>Figure 17  </a:t>
            </a:r>
            <a:r>
              <a:rPr lang="en-US" sz="2800" dirty="0" err="1"/>
              <a:t>ContikiMAC</a:t>
            </a:r>
            <a:r>
              <a:rPr lang="en-US" sz="2800" dirty="0"/>
              <a:t> with path loss</a:t>
            </a:r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</a:t>
            </a:r>
            <a:r>
              <a:rPr lang="en-US" smtClean="0">
                <a:solidFill>
                  <a:srgbClr val="990033"/>
                </a:solidFill>
              </a:rPr>
              <a:t>ContikiMAC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1052736"/>
            <a:ext cx="6391275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white">
          <a:xfrm>
            <a:off x="331788" y="116632"/>
            <a:ext cx="8785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r>
              <a:rPr lang="en-US" sz="4000" kern="0" dirty="0" smtClean="0"/>
              <a:t>Figure 17 Duty Cycle Percentages</a:t>
            </a:r>
            <a:endParaRPr lang="en-US" sz="4000" kern="0" dirty="0"/>
          </a:p>
        </p:txBody>
      </p:sp>
    </p:spTree>
    <p:extLst>
      <p:ext uri="{BB962C8B-B14F-4D97-AF65-F5344CB8AC3E}">
        <p14:creationId xmlns:p14="http://schemas.microsoft.com/office/powerpoint/2010/main" val="256504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95400"/>
            <a:ext cx="8435280" cy="4800600"/>
          </a:xfrm>
        </p:spPr>
        <p:txBody>
          <a:bodyPr/>
          <a:lstStyle/>
          <a:p>
            <a:r>
              <a:rPr lang="en-US" dirty="0" smtClean="0"/>
              <a:t>CCA mechanism saves energy in </a:t>
            </a:r>
            <a:r>
              <a:rPr lang="en-US" dirty="0" err="1" smtClean="0"/>
              <a:t>ContikiMAC</a:t>
            </a:r>
            <a:endParaRPr lang="en-US" dirty="0" smtClean="0"/>
          </a:p>
          <a:p>
            <a:r>
              <a:rPr lang="en-US" dirty="0" smtClean="0"/>
              <a:t>Phase-Lock </a:t>
            </a:r>
            <a:r>
              <a:rPr lang="en-US" dirty="0"/>
              <a:t>(</a:t>
            </a:r>
            <a:r>
              <a:rPr lang="en-US" dirty="0" smtClean="0"/>
              <a:t>a form of synchronization) reduces sender energy.</a:t>
            </a:r>
          </a:p>
          <a:p>
            <a:r>
              <a:rPr lang="en-US" dirty="0" smtClean="0"/>
              <a:t>Fast sleep reduces the cost associated with two CCAs for probe mechanism.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</a:t>
            </a:r>
            <a:r>
              <a:rPr lang="en-US" smtClean="0">
                <a:solidFill>
                  <a:srgbClr val="990033"/>
                </a:solidFill>
              </a:rPr>
              <a:t>ContikiMAC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46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Experiments were minimal – no broadcast tests.</a:t>
            </a:r>
          </a:p>
          <a:p>
            <a:r>
              <a:rPr lang="en-US" dirty="0" smtClean="0"/>
              <a:t>Topology never stated – is there a base station?</a:t>
            </a:r>
          </a:p>
          <a:p>
            <a:r>
              <a:rPr lang="en-US" dirty="0" smtClean="0"/>
              <a:t>No consideration for delay costs or multiple hop traversals over extended sensor neighborhoods.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</a:t>
            </a:r>
            <a:r>
              <a:rPr lang="en-US" smtClean="0">
                <a:solidFill>
                  <a:srgbClr val="990033"/>
                </a:solidFill>
              </a:rPr>
              <a:t>ContikiMAC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11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</a:t>
            </a:r>
            <a:r>
              <a:rPr lang="en-US" smtClean="0">
                <a:solidFill>
                  <a:srgbClr val="990033"/>
                </a:solidFill>
              </a:rPr>
              <a:t>ContikiMAC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white">
          <a:xfrm>
            <a:off x="340503" y="1657870"/>
            <a:ext cx="8462993" cy="4363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i="1" kern="0" dirty="0" smtClean="0">
                <a:solidFill>
                  <a:srgbClr val="0033CC"/>
                </a:solidFill>
              </a:rPr>
              <a:t/>
            </a:r>
            <a:br>
              <a:rPr lang="en-US" i="1" kern="0" dirty="0" smtClean="0">
                <a:solidFill>
                  <a:srgbClr val="0033CC"/>
                </a:solidFill>
              </a:rPr>
            </a:br>
            <a:r>
              <a:rPr lang="en-US" i="1" kern="0" dirty="0" smtClean="0">
                <a:solidFill>
                  <a:srgbClr val="0033CC"/>
                </a:solidFill>
              </a:rPr>
              <a:t/>
            </a:r>
            <a:br>
              <a:rPr lang="en-US" i="1" kern="0" dirty="0" smtClean="0">
                <a:solidFill>
                  <a:srgbClr val="0033CC"/>
                </a:solidFill>
              </a:rPr>
            </a:br>
            <a:r>
              <a:rPr lang="en-US" i="1" kern="0" dirty="0" smtClean="0">
                <a:solidFill>
                  <a:srgbClr val="0033CC"/>
                </a:solidFill>
              </a:rPr>
              <a:t/>
            </a:r>
            <a:br>
              <a:rPr lang="en-US" i="1" kern="0" dirty="0" smtClean="0">
                <a:solidFill>
                  <a:srgbClr val="0033CC"/>
                </a:solidFill>
              </a:rPr>
            </a:br>
            <a:r>
              <a:rPr lang="en-US" kern="0" dirty="0" smtClean="0">
                <a:solidFill>
                  <a:srgbClr val="0033CC"/>
                </a:solidFill>
              </a:rPr>
              <a:t>The </a:t>
            </a:r>
            <a:r>
              <a:rPr lang="en-US" kern="0" dirty="0" err="1" smtClean="0">
                <a:solidFill>
                  <a:srgbClr val="0033CC"/>
                </a:solidFill>
              </a:rPr>
              <a:t>ContikiMAC</a:t>
            </a:r>
            <a:r>
              <a:rPr lang="en-US" kern="0" dirty="0" smtClean="0">
                <a:solidFill>
                  <a:srgbClr val="0033CC"/>
                </a:solidFill>
              </a:rPr>
              <a:t> Radio</a:t>
            </a:r>
            <a:br>
              <a:rPr lang="en-US" kern="0" dirty="0" smtClean="0">
                <a:solidFill>
                  <a:srgbClr val="0033CC"/>
                </a:solidFill>
              </a:rPr>
            </a:br>
            <a:r>
              <a:rPr lang="en-US" kern="0" dirty="0" smtClean="0">
                <a:solidFill>
                  <a:srgbClr val="0033CC"/>
                </a:solidFill>
              </a:rPr>
              <a:t>Duty Cycling Protocol</a:t>
            </a:r>
            <a:r>
              <a:rPr lang="en-US" i="1" kern="0" dirty="0" smtClean="0">
                <a:solidFill>
                  <a:srgbClr val="0033CC"/>
                </a:solidFill>
              </a:rPr>
              <a:t/>
            </a:r>
            <a:br>
              <a:rPr lang="en-US" i="1" kern="0" dirty="0" smtClean="0">
                <a:solidFill>
                  <a:srgbClr val="0033CC"/>
                </a:solidFill>
              </a:rPr>
            </a:br>
            <a:r>
              <a:rPr lang="en-US" sz="3200" i="1" kern="0" dirty="0" smtClean="0">
                <a:solidFill>
                  <a:srgbClr val="0033CC"/>
                </a:solidFill>
              </a:rPr>
              <a:t/>
            </a:r>
            <a:br>
              <a:rPr lang="en-US" sz="3200" i="1" kern="0" dirty="0" smtClean="0">
                <a:solidFill>
                  <a:srgbClr val="0033CC"/>
                </a:solidFill>
              </a:rPr>
            </a:br>
            <a:r>
              <a:rPr lang="en-US" sz="4000" kern="0" dirty="0" smtClean="0">
                <a:solidFill>
                  <a:srgbClr val="800000"/>
                </a:solidFill>
              </a:rPr>
              <a:t/>
            </a:r>
            <a:br>
              <a:rPr lang="en-US" sz="4000" kern="0" dirty="0" smtClean="0">
                <a:solidFill>
                  <a:srgbClr val="800000"/>
                </a:solidFill>
              </a:rPr>
            </a:br>
            <a:r>
              <a:rPr lang="en-US" i="1" kern="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i="1" kern="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</a:br>
            <a:r>
              <a:rPr lang="en-US" i="1" kern="0" dirty="0" smtClean="0">
                <a:solidFill>
                  <a:srgbClr val="0033CC"/>
                </a:solidFill>
              </a:rPr>
              <a:t/>
            </a:r>
            <a:br>
              <a:rPr lang="en-US" i="1" kern="0" dirty="0" smtClean="0">
                <a:solidFill>
                  <a:srgbClr val="0033CC"/>
                </a:solidFill>
              </a:rPr>
            </a:br>
            <a:endParaRPr lang="en-US" kern="0" dirty="0" smtClean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75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of Things (</a:t>
            </a:r>
            <a:r>
              <a:rPr lang="en-US" dirty="0" err="1" smtClean="0"/>
              <a:t>IoT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146" name="Picture 2" descr="C:\Users\rek\Desktop\beecham_research_internet_of_thing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950734" cy="51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   </a:t>
            </a:r>
            <a:r>
              <a:rPr lang="en-US" dirty="0" err="1" smtClean="0">
                <a:solidFill>
                  <a:srgbClr val="800000"/>
                </a:solidFill>
              </a:rPr>
              <a:t>ContikiMAC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312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Interoperability at the IPv6 layer</a:t>
            </a:r>
          </a:p>
          <a:p>
            <a:pPr lvl="1"/>
            <a:r>
              <a:rPr lang="en-US" dirty="0" err="1" smtClean="0"/>
              <a:t>Contiki</a:t>
            </a:r>
            <a:r>
              <a:rPr lang="en-US" dirty="0" smtClean="0"/>
              <a:t> OS provides IPv6 </a:t>
            </a:r>
            <a:r>
              <a:rPr lang="en-US" dirty="0"/>
              <a:t>R</a:t>
            </a:r>
            <a:r>
              <a:rPr lang="en-US" dirty="0" smtClean="0"/>
              <a:t>eady stack.</a:t>
            </a:r>
          </a:p>
          <a:p>
            <a:pPr marL="0" indent="0">
              <a:buNone/>
            </a:pPr>
            <a:r>
              <a:rPr lang="en-US" dirty="0" smtClean="0"/>
              <a:t>2. Interoperability at the routing layer</a:t>
            </a:r>
          </a:p>
          <a:p>
            <a:pPr lvl="1"/>
            <a:r>
              <a:rPr lang="en-US" dirty="0" smtClean="0"/>
              <a:t>Interoperability between RPL implementations in </a:t>
            </a:r>
            <a:r>
              <a:rPr lang="en-US" dirty="0" err="1" smtClean="0"/>
              <a:t>Contiki</a:t>
            </a:r>
            <a:r>
              <a:rPr lang="en-US" dirty="0" smtClean="0"/>
              <a:t> and </a:t>
            </a:r>
            <a:r>
              <a:rPr lang="en-US" dirty="0" err="1" smtClean="0"/>
              <a:t>TinyOS</a:t>
            </a:r>
            <a:r>
              <a:rPr lang="en-US" dirty="0" smtClean="0"/>
              <a:t> have been demonstrated.</a:t>
            </a:r>
          </a:p>
          <a:p>
            <a:pPr marL="0" indent="0">
              <a:buNone/>
            </a:pPr>
            <a:r>
              <a:rPr lang="en-US" dirty="0" smtClean="0"/>
              <a:t>3. low-power interoperability</a:t>
            </a:r>
          </a:p>
          <a:p>
            <a:pPr lvl="1"/>
            <a:r>
              <a:rPr lang="en-US" dirty="0" smtClean="0"/>
              <a:t>Radios must be efficiently duty cycled.</a:t>
            </a:r>
          </a:p>
          <a:p>
            <a:pPr lvl="1"/>
            <a:r>
              <a:rPr lang="en-US" dirty="0" smtClean="0">
                <a:solidFill>
                  <a:srgbClr val="990033"/>
                </a:solidFill>
              </a:rPr>
              <a:t>Not yet done!!</a:t>
            </a:r>
            <a:endParaRPr lang="en-US" dirty="0">
              <a:solidFill>
                <a:srgbClr val="9900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for </a:t>
            </a:r>
            <a:r>
              <a:rPr lang="en-US" dirty="0" err="1" smtClean="0"/>
              <a:t>IoT</a:t>
            </a:r>
            <a:r>
              <a:rPr lang="en-US" dirty="0" smtClean="0"/>
              <a:t> Interoperability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   </a:t>
            </a:r>
            <a:r>
              <a:rPr lang="en-US" dirty="0" err="1" smtClean="0">
                <a:solidFill>
                  <a:srgbClr val="800000"/>
                </a:solidFill>
              </a:rPr>
              <a:t>ContikiMAC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263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Low-Power IPv6 Stack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655" y="998520"/>
            <a:ext cx="6686697" cy="5373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 bwMode="auto">
          <a:xfrm flipH="1">
            <a:off x="6300192" y="3696206"/>
            <a:ext cx="1368152" cy="463708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Rectangle 12"/>
          <p:cNvSpPr/>
          <p:nvPr/>
        </p:nvSpPr>
        <p:spPr bwMode="auto">
          <a:xfrm>
            <a:off x="7524328" y="3234680"/>
            <a:ext cx="1296144" cy="9144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800000"/>
                </a:solidFill>
              </a:rPr>
              <a:t>choices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800000"/>
                </a:solidFill>
              </a:rPr>
              <a:t>for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mic Sans MS" pitchFamily="66" charset="0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800000"/>
                </a:solidFill>
              </a:rPr>
              <a:t> MAC Layer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   </a:t>
            </a:r>
            <a:r>
              <a:rPr lang="en-US" dirty="0" err="1" smtClean="0">
                <a:solidFill>
                  <a:srgbClr val="800000"/>
                </a:solidFill>
              </a:rPr>
              <a:t>ContikiMAC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532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04656"/>
          </a:xfrm>
        </p:spPr>
        <p:txBody>
          <a:bodyPr/>
          <a:lstStyle/>
          <a:p>
            <a:r>
              <a:rPr lang="en-US" dirty="0" smtClean="0"/>
              <a:t>IPv6 stack for low-power wireless follows IP architecture but with new protocols from the network layer and below.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6LowPAN adaptation layer </a:t>
            </a:r>
            <a:r>
              <a:rPr lang="en-US" dirty="0" smtClean="0"/>
              <a:t>provides header compression mechanism based on IEEE 802.15.4 standard to reduce energy use for IPv6 headers.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lso provides link-layer fragmentation and reassembly for 127-byte maximum 802.15.4 frame size.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for Low-Power Wireless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</a:t>
            </a:r>
            <a:r>
              <a:rPr lang="en-US" smtClean="0">
                <a:solidFill>
                  <a:srgbClr val="990033"/>
                </a:solidFill>
              </a:rPr>
              <a:t>ContikiMAC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345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ContikiMac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ContikiMAC</a:t>
            </a:r>
            <a:r>
              <a:rPr lang="en-US" dirty="0" smtClean="0"/>
              <a:t> is a radio duty cycling protocol that uses periodic wakeups to listen from packet transmissions from neighbors.</a:t>
            </a:r>
          </a:p>
          <a:p>
            <a:pPr lvl="1"/>
            <a:r>
              <a:rPr lang="en-US" dirty="0" smtClean="0"/>
              <a:t>Uses fast sleep mechanism to allow receivers to quickly detect false positives</a:t>
            </a:r>
          </a:p>
          <a:p>
            <a:pPr lvl="1"/>
            <a:r>
              <a:rPr lang="en-US" dirty="0" smtClean="0"/>
              <a:t>Uses transmission phase-lock optimization to increase energy efficiency.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  </a:t>
            </a:r>
            <a:r>
              <a:rPr lang="en-US" smtClean="0">
                <a:solidFill>
                  <a:srgbClr val="990033"/>
                </a:solidFill>
              </a:rPr>
              <a:t>ContikiMAC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81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 </a:t>
            </a:r>
            <a:r>
              <a:rPr lang="en-US" dirty="0" err="1" smtClean="0"/>
              <a:t>ContikiMAC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848" y="1196752"/>
            <a:ext cx="8229600" cy="4800600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Figure 1 Unicast </a:t>
            </a:r>
            <a:r>
              <a:rPr lang="en-US" dirty="0" err="1" smtClean="0"/>
              <a:t>ContikiMAC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2052638"/>
            <a:ext cx="593407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   </a:t>
            </a:r>
            <a:r>
              <a:rPr lang="en-US" dirty="0" err="1" smtClean="0">
                <a:solidFill>
                  <a:srgbClr val="990033"/>
                </a:solidFill>
              </a:rPr>
              <a:t>ContikiMAC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5508104" y="1484784"/>
            <a:ext cx="3168352" cy="567854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Receiver sends ACK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4327412" y="1839245"/>
            <a:ext cx="1656184" cy="1588281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45498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 </a:t>
            </a:r>
            <a:r>
              <a:rPr lang="en-US" dirty="0" err="1" smtClean="0"/>
              <a:t>ContikiMAC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Figure 2 Broadcast </a:t>
            </a:r>
            <a:r>
              <a:rPr lang="en-US" dirty="0" err="1" smtClean="0"/>
              <a:t>ContikiMAC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976438"/>
            <a:ext cx="642937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   </a:t>
            </a:r>
            <a:r>
              <a:rPr lang="en-US" dirty="0" err="1" smtClean="0">
                <a:solidFill>
                  <a:srgbClr val="800000"/>
                </a:solidFill>
              </a:rPr>
              <a:t>ContikiMAC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508104" y="1484784"/>
            <a:ext cx="3168352" cy="567854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ACK sent.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4511642" y="1844824"/>
            <a:ext cx="1788550" cy="1719895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16349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Revised_Master">
  <a:themeElements>
    <a:clrScheme name="Revised_Master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00"/>
      </a:accent1>
      <a:accent2>
        <a:srgbClr val="993300"/>
      </a:accent2>
      <a:accent3>
        <a:srgbClr val="FFFFFF"/>
      </a:accent3>
      <a:accent4>
        <a:srgbClr val="000000"/>
      </a:accent4>
      <a:accent5>
        <a:srgbClr val="AAB8AA"/>
      </a:accent5>
      <a:accent6>
        <a:srgbClr val="8A2D00"/>
      </a:accent6>
      <a:hlink>
        <a:srgbClr val="006699"/>
      </a:hlink>
      <a:folHlink>
        <a:srgbClr val="B2B2B2"/>
      </a:folHlink>
    </a:clrScheme>
    <a:fontScheme name="Revised_Mast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Revised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vised_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008A00"/>
        </a:accent6>
        <a:hlink>
          <a:srgbClr val="66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8A2D00"/>
        </a:accent6>
        <a:hlink>
          <a:srgbClr val="00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crimsoncream</Template>
  <TotalTime>3460</TotalTime>
  <Words>682</Words>
  <Application>Microsoft Office PowerPoint</Application>
  <PresentationFormat>On-screen Show (4:3)</PresentationFormat>
  <Paragraphs>165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Revised_Master</vt:lpstr>
      <vt:lpstr>   The ContikiMAC Radio Duty Cycling Protocol  Adam Dunkels Swedish Institute of Computer Science SICS Tech Report  T2011:13 Presenter - Bob Kinicki               </vt:lpstr>
      <vt:lpstr>Introduction</vt:lpstr>
      <vt:lpstr>Internet of Things (IoT)</vt:lpstr>
      <vt:lpstr>Steps for IoT Interoperability</vt:lpstr>
      <vt:lpstr>Low-Power IPv6 Stack</vt:lpstr>
      <vt:lpstr>IPv6 for Low-Power Wireless</vt:lpstr>
      <vt:lpstr>ContikiMac Overview</vt:lpstr>
      <vt:lpstr>Figure 1 ContikiMAC</vt:lpstr>
      <vt:lpstr>Figure 2 ContikiMAC</vt:lpstr>
      <vt:lpstr>ContikiMAC Timing</vt:lpstr>
      <vt:lpstr>Figure 3 CCA Timing</vt:lpstr>
      <vt:lpstr>Figure 4 ContikiMAC Packet Length</vt:lpstr>
      <vt:lpstr>ContikiMAC Timing Constraints</vt:lpstr>
      <vt:lpstr>CCA Ambiguity</vt:lpstr>
      <vt:lpstr>Figure 5 Fast Sleep Optimization</vt:lpstr>
      <vt:lpstr>Figure 6 Transmission Phase-Lock</vt:lpstr>
      <vt:lpstr>Implementation Details</vt:lpstr>
      <vt:lpstr>Figures 9 and 10 Micro Energy Measurements</vt:lpstr>
      <vt:lpstr>Figures 11 Broadcast Energy</vt:lpstr>
      <vt:lpstr>Figures 12 and 13 Unicast Energy</vt:lpstr>
      <vt:lpstr>Figure 14 Micro Summary</vt:lpstr>
      <vt:lpstr>Figure 15 Duty Cycle Percentages</vt:lpstr>
      <vt:lpstr>PowerPoint Presentation</vt:lpstr>
      <vt:lpstr>PowerPoint Presentation</vt:lpstr>
      <vt:lpstr>Summary of Results</vt:lpstr>
      <vt:lpstr>Critique</vt:lpstr>
      <vt:lpstr>Questions ?</vt:lpstr>
    </vt:vector>
  </TitlesOfParts>
  <Company>WPI Computer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Enhancement of TFRC in Wireless Networks</dc:title>
  <dc:creator>default</dc:creator>
  <cp:lastModifiedBy>Professor Kinicki</cp:lastModifiedBy>
  <cp:revision>160</cp:revision>
  <dcterms:created xsi:type="dcterms:W3CDTF">2004-01-21T20:05:10Z</dcterms:created>
  <dcterms:modified xsi:type="dcterms:W3CDTF">2013-12-03T03:40:50Z</dcterms:modified>
</cp:coreProperties>
</file>