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1"/>
  </p:notesMasterIdLst>
  <p:handoutMasterIdLst>
    <p:handoutMasterId r:id="rId42"/>
  </p:handoutMasterIdLst>
  <p:sldIdLst>
    <p:sldId id="256" r:id="rId2"/>
    <p:sldId id="370" r:id="rId3"/>
    <p:sldId id="378" r:id="rId4"/>
    <p:sldId id="373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5" r:id="rId19"/>
    <p:sldId id="377" r:id="rId20"/>
    <p:sldId id="392" r:id="rId21"/>
    <p:sldId id="393" r:id="rId22"/>
    <p:sldId id="394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406" r:id="rId34"/>
    <p:sldId id="408" r:id="rId35"/>
    <p:sldId id="410" r:id="rId36"/>
    <p:sldId id="411" r:id="rId37"/>
    <p:sldId id="407" r:id="rId38"/>
    <p:sldId id="409" r:id="rId39"/>
    <p:sldId id="412" r:id="rId40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0033CC"/>
    <a:srgbClr val="990033"/>
    <a:srgbClr val="003366"/>
    <a:srgbClr val="CC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73" d="100"/>
          <a:sy n="73" d="100"/>
        </p:scale>
        <p:origin x="-1205" y="259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10/10/2011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7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Computer Networks Network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5CDD82F-3F0B-4C2A-A7EE-8C9F4E6B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31640" y="6453336"/>
            <a:ext cx="6656388" cy="287338"/>
          </a:xfrm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53336"/>
            <a:ext cx="914400" cy="228600"/>
          </a:xfrm>
          <a:ln/>
        </p:spPr>
        <p:txBody>
          <a:bodyPr/>
          <a:lstStyle>
            <a:lvl1pPr>
              <a:defRPr>
                <a:solidFill>
                  <a:srgbClr val="80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Advanced Computer Networks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  Introduction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6.wmf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1" y="1513854"/>
            <a:ext cx="8678198" cy="2419202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Analysis of the Skype Peer-to-Peer Internet Telephony Protocol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99592" y="4077072"/>
            <a:ext cx="7416824" cy="243522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Salman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Henning </a:t>
            </a: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Schuzrinne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INFOCOMM 2006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Presenter - Bob Kinicki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4744"/>
            <a:ext cx="857567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800000"/>
                </a:solidFill>
              </a:rPr>
              <a:t>Motivation: </a:t>
            </a:r>
            <a:r>
              <a:rPr lang="en-US" sz="2400" dirty="0" smtClean="0"/>
              <a:t>local network uses </a:t>
            </a:r>
            <a:r>
              <a:rPr lang="en-US" sz="2400" dirty="0" smtClean="0">
                <a:solidFill>
                  <a:srgbClr val="008000"/>
                </a:solidFill>
              </a:rPr>
              <a:t>just one IP address </a:t>
            </a:r>
            <a:r>
              <a:rPr lang="en-US" sz="2400" dirty="0" smtClean="0"/>
              <a:t>as far as outside world is concerned:</a:t>
            </a:r>
          </a:p>
          <a:p>
            <a:pPr lvl="1"/>
            <a:r>
              <a:rPr lang="en-US" dirty="0" smtClean="0"/>
              <a:t>range of addresses not needed from ISP:  just one IP address for all devices.</a:t>
            </a:r>
          </a:p>
          <a:p>
            <a:pPr lvl="1"/>
            <a:r>
              <a:rPr lang="en-US" dirty="0" smtClean="0"/>
              <a:t>can change addresses of devices in local network without notifying outside world.</a:t>
            </a:r>
          </a:p>
          <a:p>
            <a:pPr lvl="1"/>
            <a:r>
              <a:rPr lang="en-US" dirty="0" smtClean="0"/>
              <a:t>can change ISP without changing addresses of devices in local network.</a:t>
            </a:r>
          </a:p>
          <a:p>
            <a:pPr lvl="1"/>
            <a:r>
              <a:rPr lang="en-US" dirty="0" smtClean="0"/>
              <a:t>devices inside local net not explicitly addressable, visible by outside world (a security plus).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4744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Implementation:</a:t>
            </a:r>
            <a:r>
              <a:rPr lang="en-US" sz="2400" dirty="0" smtClean="0"/>
              <a:t> NAT router must: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outgoing datagrams: replace </a:t>
            </a:r>
            <a:r>
              <a:rPr lang="en-US" sz="2400" dirty="0" smtClean="0"/>
              <a:t>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remote clients/servers will respond using (NAT IP address, new port #) as destination address.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remember (in NAT translation table) </a:t>
            </a:r>
            <a:r>
              <a:rPr lang="en-US" sz="2400" dirty="0" smtClean="0"/>
              <a:t>every (source IP address, port #)  to (NAT IP address, new port #) translation pair</a:t>
            </a:r>
            <a:br>
              <a:rPr lang="en-US" sz="2400" dirty="0" smtClean="0"/>
            </a:b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800000"/>
                </a:solidFill>
              </a:rPr>
              <a:t>incoming datagrams: replace </a:t>
            </a:r>
            <a:r>
              <a:rPr lang="en-US" sz="2400" dirty="0" smtClean="0"/>
              <a:t>(NAT IP address, new port #) in </a:t>
            </a:r>
            <a:r>
              <a:rPr lang="en-US" sz="2400" dirty="0" err="1" smtClean="0"/>
              <a:t>dest</a:t>
            </a:r>
            <a:r>
              <a:rPr lang="en-US" sz="2400" dirty="0" smtClean="0"/>
              <a:t> fields of every incoming datagram with corresponding (source IP address, port #) stored in NAT table.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white">
          <a:xfrm>
            <a:off x="88080" y="0"/>
            <a:ext cx="9020424" cy="104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3402727 w 2269"/>
              <a:gd name="T1" fmla="*/ 452438 h 854"/>
              <a:gd name="T2" fmla="*/ 753358 w 2269"/>
              <a:gd name="T3" fmla="*/ 449263 h 854"/>
              <a:gd name="T4" fmla="*/ 108138 w 2269"/>
              <a:gd name="T5" fmla="*/ 131763 h 854"/>
              <a:gd name="T6" fmla="*/ 108138 w 2269"/>
              <a:gd name="T7" fmla="*/ 1239838 h 854"/>
              <a:gd name="T8" fmla="*/ 674057 w 2269"/>
              <a:gd name="T9" fmla="*/ 823913 h 854"/>
              <a:gd name="T10" fmla="*/ 3635222 w 2269"/>
              <a:gd name="T11" fmla="*/ 709613 h 854"/>
              <a:gd name="T12" fmla="*/ 3402727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6042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554037 w 2355"/>
              <a:gd name="T1" fmla="*/ 1208087 h 1699"/>
              <a:gd name="T2" fmla="*/ 2620962 w 2355"/>
              <a:gd name="T3" fmla="*/ 1162050 h 1699"/>
              <a:gd name="T4" fmla="*/ 2814637 w 2355"/>
              <a:gd name="T5" fmla="*/ 365125 h 1699"/>
              <a:gd name="T6" fmla="*/ 3221037 w 2355"/>
              <a:gd name="T7" fmla="*/ 12700 h 1699"/>
              <a:gd name="T8" fmla="*/ 3598862 w 2355"/>
              <a:gd name="T9" fmla="*/ 290512 h 1699"/>
              <a:gd name="T10" fmla="*/ 3738562 w 2355"/>
              <a:gd name="T11" fmla="*/ 1495425 h 1699"/>
              <a:gd name="T12" fmla="*/ 3598862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7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423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7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8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29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0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0431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60432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9813"/>
            <a:chOff x="3550" y="2055"/>
            <a:chExt cx="1179" cy="655"/>
          </a:xfrm>
        </p:grpSpPr>
        <p:grpSp>
          <p:nvGrpSpPr>
            <p:cNvPr id="60516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60521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2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 dirty="0"/>
                  <a:t>S: 10.0.0.1, 3345</a:t>
                </a:r>
              </a:p>
              <a:p>
                <a:r>
                  <a:rPr lang="en-US" sz="1200" dirty="0"/>
                  <a:t>D: 128.119.40.186, 80</a:t>
                </a:r>
              </a:p>
            </p:txBody>
          </p:sp>
          <p:grpSp>
            <p:nvGrpSpPr>
              <p:cNvPr id="60523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528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30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524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525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6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527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517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342 h 264"/>
                <a:gd name="T2" fmla="*/ 564 w 417"/>
                <a:gd name="T3" fmla="*/ 342 h 264"/>
                <a:gd name="T4" fmla="*/ 564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518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91"/>
              <a:chOff x="5140" y="403"/>
              <a:chExt cx="218" cy="291"/>
            </a:xfrm>
          </p:grpSpPr>
          <p:sp>
            <p:nvSpPr>
              <p:cNvPr id="60519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20" name="Text Box 52"/>
              <p:cNvSpPr txBox="1">
                <a:spLocks noChangeArrowheads="1"/>
              </p:cNvSpPr>
              <p:nvPr/>
            </p:nvSpPr>
            <p:spPr bwMode="auto">
              <a:xfrm>
                <a:off x="5143" y="403"/>
                <a:ext cx="20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sp>
        <p:nvSpPr>
          <p:cNvPr id="60434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0435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36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60437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60514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1:</a:t>
              </a:r>
              <a:r>
                <a:rPr lang="en-US" sz="1800" dirty="0">
                  <a:solidFill>
                    <a:srgbClr val="800000"/>
                  </a:solidFill>
                </a:rPr>
                <a:t> host 10.0.0.1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sends datagram to 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128.119.40.186, 80</a:t>
              </a:r>
            </a:p>
          </p:txBody>
        </p:sp>
        <p:sp>
          <p:nvSpPr>
            <p:cNvPr id="60515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4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101600 h 965"/>
              <a:gd name="T2" fmla="*/ 3733800 w 2433"/>
              <a:gd name="T3" fmla="*/ 101600 h 965"/>
              <a:gd name="T4" fmla="*/ 2603500 w 2433"/>
              <a:gd name="T5" fmla="*/ 714375 h 965"/>
              <a:gd name="T6" fmla="*/ 2076450 w 2433"/>
              <a:gd name="T7" fmla="*/ 1531937 h 965"/>
              <a:gd name="T8" fmla="*/ 1839912 w 2433"/>
              <a:gd name="T9" fmla="*/ 1531937 h 965"/>
              <a:gd name="T10" fmla="*/ 1301750 w 2433"/>
              <a:gd name="T11" fmla="*/ 628650 h 965"/>
              <a:gd name="T12" fmla="*/ 0 w 2433"/>
              <a:gd name="T13" fmla="*/ 101600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0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1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/>
              <a:t>NAT translation table</a:t>
            </a:r>
          </a:p>
          <a:p>
            <a:pPr algn="ctr"/>
            <a:r>
              <a:rPr lang="en-US" sz="1800" dirty="0"/>
              <a:t>WAN side </a:t>
            </a:r>
            <a:r>
              <a:rPr lang="en-US" sz="1800" dirty="0" err="1"/>
              <a:t>addr</a:t>
            </a:r>
            <a:r>
              <a:rPr lang="en-US" sz="1800" dirty="0"/>
              <a:t>        LAN side </a:t>
            </a:r>
            <a:r>
              <a:rPr lang="en-US" sz="1800" dirty="0" err="1"/>
              <a:t>addr</a:t>
            </a:r>
            <a:endParaRPr lang="en-US" sz="1800" dirty="0"/>
          </a:p>
        </p:txBody>
      </p:sp>
      <p:sp>
        <p:nvSpPr>
          <p:cNvPr id="60442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3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444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0445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60501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2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3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4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0505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506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051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0507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050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1871484" y="2049463"/>
            <a:ext cx="476444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1800" dirty="0">
                <a:solidFill>
                  <a:srgbClr val="800000"/>
                </a:solidFill>
              </a:rPr>
              <a:t>138.76.29.7, 5001   </a:t>
            </a:r>
            <a:r>
              <a:rPr lang="en-US" sz="1800" dirty="0" smtClean="0">
                <a:solidFill>
                  <a:srgbClr val="800000"/>
                </a:solidFill>
              </a:rPr>
              <a:t>10.0.0.1, 3345</a:t>
            </a:r>
            <a:endParaRPr lang="en-US" sz="1800" dirty="0">
              <a:solidFill>
                <a:srgbClr val="800000"/>
              </a:solidFill>
            </a:endParaRPr>
          </a:p>
          <a:p>
            <a:pPr algn="ctr"/>
            <a:r>
              <a:rPr lang="en-US" dirty="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60487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60489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60498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9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500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90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60495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6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97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91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92" name="Group 102"/>
            <p:cNvGrpSpPr>
              <a:grpSpLocks/>
            </p:cNvGrpSpPr>
            <p:nvPr/>
          </p:nvGrpSpPr>
          <p:grpSpPr bwMode="auto">
            <a:xfrm>
              <a:off x="4239" y="3064"/>
              <a:ext cx="234" cy="291"/>
              <a:chOff x="5139" y="403"/>
              <a:chExt cx="234" cy="291"/>
            </a:xfrm>
          </p:grpSpPr>
          <p:sp>
            <p:nvSpPr>
              <p:cNvPr id="60493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Text Box 104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60472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60477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8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60479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6048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0480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60481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2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048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0473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74" name="Group 105"/>
            <p:cNvGrpSpPr>
              <a:grpSpLocks/>
            </p:cNvGrpSpPr>
            <p:nvPr/>
          </p:nvGrpSpPr>
          <p:grpSpPr bwMode="auto">
            <a:xfrm>
              <a:off x="1142" y="3616"/>
              <a:ext cx="234" cy="291"/>
              <a:chOff x="5139" y="403"/>
              <a:chExt cx="234" cy="291"/>
            </a:xfrm>
          </p:grpSpPr>
          <p:sp>
            <p:nvSpPr>
              <p:cNvPr id="60475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6" name="Text Box 107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60468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/>
              <a:r>
                <a:rPr lang="en-US" sz="1800" u="sng" dirty="0">
                  <a:solidFill>
                    <a:srgbClr val="800000"/>
                  </a:solidFill>
                </a:rPr>
                <a:t>2:</a:t>
              </a:r>
              <a:r>
                <a:rPr lang="en-US" sz="1800" dirty="0">
                  <a:solidFill>
                    <a:srgbClr val="800000"/>
                  </a:solidFill>
                </a:rPr>
                <a:t> NAT router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changes datagram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source </a:t>
              </a:r>
              <a:r>
                <a:rPr lang="en-US" sz="1800" dirty="0" err="1">
                  <a:solidFill>
                    <a:srgbClr val="800000"/>
                  </a:solidFill>
                </a:rPr>
                <a:t>addr</a:t>
              </a:r>
              <a:r>
                <a:rPr lang="en-US" sz="1800" dirty="0">
                  <a:solidFill>
                    <a:srgbClr val="800000"/>
                  </a:solidFill>
                </a:rPr>
                <a:t> from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10.0.0.1, 3345 to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138.76.29.7, 5001,</a:t>
              </a:r>
            </a:p>
            <a:p>
              <a:pPr algn="l"/>
              <a:r>
                <a:rPr lang="en-US" sz="1800" dirty="0">
                  <a:solidFill>
                    <a:srgbClr val="800000"/>
                  </a:solidFill>
                </a:rPr>
                <a:t>updates table</a:t>
              </a:r>
            </a:p>
          </p:txBody>
        </p:sp>
        <p:sp>
          <p:nvSpPr>
            <p:cNvPr id="60469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0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71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60454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60456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60465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6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7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0457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60462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3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0464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458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0459" name="Group 126"/>
            <p:cNvGrpSpPr>
              <a:grpSpLocks/>
            </p:cNvGrpSpPr>
            <p:nvPr/>
          </p:nvGrpSpPr>
          <p:grpSpPr bwMode="auto">
            <a:xfrm>
              <a:off x="2408" y="3818"/>
              <a:ext cx="234" cy="291"/>
              <a:chOff x="5139" y="403"/>
              <a:chExt cx="234" cy="291"/>
            </a:xfrm>
          </p:grpSpPr>
          <p:sp>
            <p:nvSpPr>
              <p:cNvPr id="60460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61" name="Text Box 128"/>
              <p:cNvSpPr txBox="1">
                <a:spLocks noChangeArrowheads="1"/>
              </p:cNvSpPr>
              <p:nvPr/>
            </p:nvSpPr>
            <p:spPr bwMode="auto">
              <a:xfrm>
                <a:off x="5139" y="403"/>
                <a:ext cx="2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r>
                  <a:rPr lang="en-US" dirty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3:</a:t>
            </a:r>
            <a:r>
              <a:rPr lang="en-US" sz="1800" dirty="0">
                <a:solidFill>
                  <a:srgbClr val="800000"/>
                </a:solidFill>
              </a:rPr>
              <a:t> Reply arrives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. address: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u="sng" dirty="0">
                <a:solidFill>
                  <a:srgbClr val="800000"/>
                </a:solidFill>
              </a:rPr>
              <a:t>4:</a:t>
            </a:r>
            <a:r>
              <a:rPr lang="en-US" sz="1800" dirty="0">
                <a:solidFill>
                  <a:srgbClr val="800000"/>
                </a:solidFill>
              </a:rPr>
              <a:t> NAT router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changes datagram</a:t>
            </a:r>
          </a:p>
          <a:p>
            <a:pPr algn="l"/>
            <a:r>
              <a:rPr lang="en-US" sz="1800" dirty="0" err="1">
                <a:solidFill>
                  <a:srgbClr val="800000"/>
                </a:solidFill>
              </a:rPr>
              <a:t>dest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err="1">
                <a:solidFill>
                  <a:srgbClr val="800000"/>
                </a:solidFill>
              </a:rPr>
              <a:t>addr</a:t>
            </a:r>
            <a:r>
              <a:rPr lang="en-US" sz="1800" dirty="0">
                <a:solidFill>
                  <a:srgbClr val="800000"/>
                </a:solidFill>
              </a:rPr>
              <a:t> from</a:t>
            </a:r>
          </a:p>
          <a:p>
            <a:pPr algn="l"/>
            <a:r>
              <a:rPr lang="en-US" sz="1800" dirty="0">
                <a:solidFill>
                  <a:srgbClr val="800000"/>
                </a:solidFill>
              </a:rPr>
              <a:t>138.76.29.7, 5001 to 10.0.0.1, 3345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0453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052736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server address 10.0.0.1 local to LAN (client can’t use it as destination </a:t>
            </a:r>
            <a:r>
              <a:rPr lang="en-US" sz="2000" dirty="0" err="1" smtClean="0"/>
              <a:t>addr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only one externally visible </a:t>
            </a:r>
            <a:r>
              <a:rPr lang="en-US" sz="2000" dirty="0" err="1" smtClean="0"/>
              <a:t>NATted</a:t>
            </a:r>
            <a:r>
              <a:rPr lang="en-US" sz="2000" dirty="0" smtClean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e.g., (123.76.29.7, port 2500) always forwarded to 10.0.0.1 port 25000</a:t>
            </a:r>
          </a:p>
        </p:txBody>
      </p:sp>
      <p:sp>
        <p:nvSpPr>
          <p:cNvPr id="62470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7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7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2478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2479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0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481" name="Text Box 88"/>
          <p:cNvSpPr txBox="1">
            <a:spLocks noChangeArrowheads="1"/>
          </p:cNvSpPr>
          <p:nvPr/>
        </p:nvSpPr>
        <p:spPr bwMode="auto">
          <a:xfrm>
            <a:off x="6446846" y="3522663"/>
            <a:ext cx="11144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>
                <a:solidFill>
                  <a:srgbClr val="800000"/>
                </a:solidFill>
              </a:rPr>
              <a:t>NAT </a:t>
            </a:r>
          </a:p>
          <a:p>
            <a:pPr algn="ctr"/>
            <a:r>
              <a:rPr lang="en-US" dirty="0">
                <a:solidFill>
                  <a:srgbClr val="800000"/>
                </a:solidFill>
              </a:rPr>
              <a:t>router</a:t>
            </a:r>
          </a:p>
        </p:txBody>
      </p:sp>
      <p:sp>
        <p:nvSpPr>
          <p:cNvPr id="62482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2483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2503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84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2485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249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249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2500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96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249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2486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7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sp>
        <p:nvSpPr>
          <p:cNvPr id="62488" name="Text Box 103"/>
          <p:cNvSpPr txBox="1">
            <a:spLocks noChangeArrowheads="1"/>
          </p:cNvSpPr>
          <p:nvPr/>
        </p:nvSpPr>
        <p:spPr bwMode="auto">
          <a:xfrm>
            <a:off x="5903317" y="2276872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3200" dirty="0"/>
              <a:t>?</a:t>
            </a:r>
          </a:p>
        </p:txBody>
      </p:sp>
      <p:sp>
        <p:nvSpPr>
          <p:cNvPr id="62489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7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7384"/>
            <a:ext cx="7772400" cy="1038944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2: Universal Plug and Play (UPnP) Internet Gateway Device (IGD) Protocol. Allows </a:t>
            </a:r>
            <a:r>
              <a:rPr lang="en-US" sz="2400" dirty="0" err="1" smtClean="0"/>
              <a:t>NATted</a:t>
            </a:r>
            <a:r>
              <a:rPr lang="en-US" sz="2400" dirty="0" smtClean="0"/>
              <a:t> host to: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learn public IP address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n-US" sz="2400" dirty="0" smtClean="0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4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2400" dirty="0" smtClean="0"/>
              <a:t>i.e., automate static NAT port map configuration</a:t>
            </a:r>
          </a:p>
        </p:txBody>
      </p:sp>
      <p:sp>
        <p:nvSpPr>
          <p:cNvPr id="63494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73038 w 1056"/>
              <a:gd name="T1" fmla="*/ 1073150 h 1567"/>
              <a:gd name="T2" fmla="*/ 949325 w 1056"/>
              <a:gd name="T3" fmla="*/ 1027112 h 1567"/>
              <a:gd name="T4" fmla="*/ 846138 w 1056"/>
              <a:gd name="T5" fmla="*/ 974725 h 1567"/>
              <a:gd name="T6" fmla="*/ 898525 w 1056"/>
              <a:gd name="T7" fmla="*/ 268287 h 1567"/>
              <a:gd name="T8" fmla="*/ 1262063 w 1056"/>
              <a:gd name="T9" fmla="*/ 60325 h 1567"/>
              <a:gd name="T10" fmla="*/ 1608138 w 1056"/>
              <a:gd name="T11" fmla="*/ 142875 h 1567"/>
              <a:gd name="T12" fmla="*/ 1566863 w 1056"/>
              <a:gd name="T13" fmla="*/ 919162 h 1567"/>
              <a:gd name="T14" fmla="*/ 1595438 w 1056"/>
              <a:gd name="T15" fmla="*/ 1389062 h 1567"/>
              <a:gd name="T16" fmla="*/ 1566863 w 1056"/>
              <a:gd name="T17" fmla="*/ 2303462 h 1567"/>
              <a:gd name="T18" fmla="*/ 939800 w 1056"/>
              <a:gd name="T19" fmla="*/ 2346325 h 1567"/>
              <a:gd name="T20" fmla="*/ 750888 w 1056"/>
              <a:gd name="T21" fmla="*/ 1458912 h 1567"/>
              <a:gd name="T22" fmla="*/ 96838 w 1056"/>
              <a:gd name="T23" fmla="*/ 1330325 h 1567"/>
              <a:gd name="T24" fmla="*/ 173038 w 1056"/>
              <a:gd name="T25" fmla="*/ 1073150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3495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8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499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0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1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63502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63503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4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05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3506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pSp>
        <p:nvGrpSpPr>
          <p:cNvPr id="63507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352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8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3509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351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351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352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51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351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3510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1040219 h 742"/>
              <a:gd name="T2" fmla="*/ 631825 w 735"/>
              <a:gd name="T3" fmla="*/ 974751 h 742"/>
              <a:gd name="T4" fmla="*/ 660400 w 735"/>
              <a:gd name="T5" fmla="*/ 408813 h 742"/>
              <a:gd name="T6" fmla="*/ 717550 w 735"/>
              <a:gd name="T7" fmla="*/ 59649 h 742"/>
              <a:gd name="T8" fmla="*/ 1166813 w 735"/>
              <a:gd name="T9" fmla="*/ 46555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3511" name="Text Box 93"/>
          <p:cNvSpPr txBox="1">
            <a:spLocks noChangeArrowheads="1"/>
          </p:cNvSpPr>
          <p:nvPr/>
        </p:nvSpPr>
        <p:spPr bwMode="auto">
          <a:xfrm>
            <a:off x="7086511" y="2495550"/>
            <a:ext cx="785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>
                <a:solidFill>
                  <a:srgbClr val="800000"/>
                </a:solidFill>
              </a:rPr>
              <a:t>IGD</a:t>
            </a:r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99392"/>
            <a:ext cx="7772400" cy="1143000"/>
          </a:xfrm>
        </p:spPr>
        <p:txBody>
          <a:bodyPr/>
          <a:lstStyle/>
          <a:p>
            <a:r>
              <a:rPr lang="en-US" dirty="0" smtClean="0"/>
              <a:t>NAT Traversal </a:t>
            </a:r>
            <a:r>
              <a:rPr lang="en-US" dirty="0"/>
              <a:t>P</a:t>
            </a:r>
            <a:r>
              <a:rPr lang="en-US" dirty="0" smtClean="0"/>
              <a:t>roblem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77937"/>
            <a:ext cx="7675563" cy="5159375"/>
          </a:xfrm>
        </p:spPr>
        <p:txBody>
          <a:bodyPr/>
          <a:lstStyle/>
          <a:p>
            <a:r>
              <a:rPr lang="en-US" sz="2400" dirty="0"/>
              <a:t>S</a:t>
            </a:r>
            <a:r>
              <a:rPr lang="en-US" sz="2400" dirty="0" smtClean="0"/>
              <a:t>olution 3: relaying (used in Skype)</a:t>
            </a:r>
          </a:p>
          <a:p>
            <a:pPr lvl="1"/>
            <a:r>
              <a:rPr lang="en-US" sz="2400" dirty="0" err="1" smtClean="0"/>
              <a:t>NATed</a:t>
            </a:r>
            <a:r>
              <a:rPr lang="en-US" sz="2400" dirty="0" smtClean="0"/>
              <a:t> client establishes connection to relay</a:t>
            </a:r>
          </a:p>
          <a:p>
            <a:pPr lvl="1"/>
            <a:r>
              <a:rPr lang="en-US" sz="2400" dirty="0" smtClean="0"/>
              <a:t>External client connects to relay</a:t>
            </a:r>
          </a:p>
          <a:p>
            <a:pPr lvl="1"/>
            <a:r>
              <a:rPr lang="en-US" sz="2400" dirty="0" smtClean="0"/>
              <a:t>relay bridges packets between to connections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64518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graphicFrame>
        <p:nvGraphicFramePr>
          <p:cNvPr id="64519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/>
              <a:t>Client</a:t>
            </a:r>
          </a:p>
        </p:txBody>
      </p:sp>
      <p:grpSp>
        <p:nvGrpSpPr>
          <p:cNvPr id="64521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539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540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1" name="Clip" r:id="rId5" imgW="1307263" imgH="1084139" progId="MS_ClipArt_Gallery.2">
                    <p:embed/>
                  </p:oleObj>
                </mc:Choice>
                <mc:Fallback>
                  <p:oleObj name="Clip" r:id="rId5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541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2" name="Clip" r:id="rId6" imgW="1307263" imgH="1084139" progId="MS_ClipArt_Gallery.2">
                    <p:embed/>
                  </p:oleObj>
                </mc:Choice>
                <mc:Fallback>
                  <p:oleObj name="Clip" r:id="rId6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42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3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4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5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6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sz="1600"/>
                <a:t>10.0.0.1</a:t>
              </a:r>
            </a:p>
          </p:txBody>
        </p:sp>
        <p:sp>
          <p:nvSpPr>
            <p:cNvPr id="64547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548" name="Text Box 15"/>
            <p:cNvSpPr txBox="1">
              <a:spLocks noChangeArrowheads="1"/>
            </p:cNvSpPr>
            <p:nvPr/>
          </p:nvSpPr>
          <p:spPr bwMode="auto">
            <a:xfrm>
              <a:off x="3847" y="3222"/>
              <a:ext cx="60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/>
              <a:r>
                <a:rPr lang="en-US" sz="2000" dirty="0"/>
                <a:t>NAT </a:t>
              </a:r>
            </a:p>
            <a:p>
              <a:pPr algn="ctr"/>
              <a:r>
                <a:rPr lang="en-US" sz="2000" dirty="0"/>
                <a:t>router</a:t>
              </a:r>
            </a:p>
          </p:txBody>
        </p:sp>
        <p:sp>
          <p:nvSpPr>
            <p:cNvPr id="64549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550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553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4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5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6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4557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558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56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4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5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559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560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1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562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551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3" name="Clip" r:id="rId7" imgW="1307263" imgH="1084139" progId="MS_ClipArt_Gallery.2">
                    <p:embed/>
                  </p:oleObj>
                </mc:Choice>
                <mc:Fallback>
                  <p:oleObj name="Clip" r:id="rId7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552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22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531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523" name="Picture 46" descr="kw_skype_rel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3714750 w 1597"/>
              <a:gd name="T1" fmla="*/ 96837 h 655"/>
              <a:gd name="T2" fmla="*/ 3200686 w 1597"/>
              <a:gd name="T3" fmla="*/ 123825 h 655"/>
              <a:gd name="T4" fmla="*/ 3030882 w 1597"/>
              <a:gd name="T5" fmla="*/ 842962 h 655"/>
              <a:gd name="T6" fmla="*/ 949041 w 1597"/>
              <a:gd name="T7" fmla="*/ 908050 h 655"/>
              <a:gd name="T8" fmla="*/ 0 w 1597"/>
              <a:gd name="T9" fmla="*/ 57150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1.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</a:t>
            </a:r>
            <a:r>
              <a:rPr lang="en-US" sz="1800" dirty="0" err="1"/>
              <a:t>NATted</a:t>
            </a:r>
            <a:r>
              <a:rPr lang="en-US" sz="1800" dirty="0"/>
              <a:t>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2. </a:t>
            </a:r>
            <a:r>
              <a:rPr lang="en-US" sz="1800" dirty="0"/>
              <a:t>connection to</a:t>
            </a:r>
          </a:p>
          <a:p>
            <a:pPr algn="l"/>
            <a:r>
              <a:rPr lang="en-US" sz="1800" dirty="0"/>
              <a:t>relay initiated</a:t>
            </a:r>
          </a:p>
          <a:p>
            <a:pPr algn="l"/>
            <a:r>
              <a:rPr lang="en-US" sz="1800" dirty="0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484188 h 322"/>
              <a:gd name="T2" fmla="*/ 1731962 w 1763"/>
              <a:gd name="T3" fmla="*/ 484188 h 322"/>
              <a:gd name="T4" fmla="*/ 2535237 w 1763"/>
              <a:gd name="T5" fmla="*/ 319088 h 322"/>
              <a:gd name="T6" fmla="*/ 2798762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420687 h 265"/>
              <a:gd name="T2" fmla="*/ 166687 w 227"/>
              <a:gd name="T3" fmla="*/ 4762 h 265"/>
              <a:gd name="T4" fmla="*/ 360362 w 227"/>
              <a:gd name="T5" fmla="*/ 392112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1800" dirty="0">
                <a:solidFill>
                  <a:srgbClr val="800000"/>
                </a:solidFill>
              </a:rPr>
              <a:t>3. </a:t>
            </a:r>
            <a:r>
              <a:rPr lang="en-US" sz="1800" dirty="0"/>
              <a:t>relaying </a:t>
            </a:r>
          </a:p>
          <a:p>
            <a:pPr algn="l"/>
            <a:r>
              <a:rPr lang="en-US" sz="1800" dirty="0"/>
              <a:t>established</a:t>
            </a:r>
          </a:p>
        </p:txBody>
      </p:sp>
      <p:sp>
        <p:nvSpPr>
          <p:cNvPr id="5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53336"/>
            <a:ext cx="914400" cy="404664"/>
          </a:xfrm>
        </p:spPr>
        <p:txBody>
          <a:bodyPr/>
          <a:lstStyle/>
          <a:p>
            <a:pPr>
              <a:defRPr/>
            </a:pPr>
            <a:fld id="{B708865F-D8BA-461E-B4C5-2BCB82877216}" type="slidenum">
              <a:rPr lang="en-US" smtClean="0">
                <a:solidFill>
                  <a:srgbClr val="8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9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76672"/>
            <a:ext cx="8507288" cy="4800600"/>
          </a:xfrm>
        </p:spPr>
        <p:txBody>
          <a:bodyPr/>
          <a:lstStyle/>
          <a:p>
            <a:r>
              <a:rPr lang="en-US" sz="2800" dirty="0" smtClean="0"/>
              <a:t>Performed traffic analysis on Windows Skype version 1.4.0.84 and Linux Skype version 1.20.18 in </a:t>
            </a:r>
            <a:r>
              <a:rPr lang="en-US" sz="2800" dirty="0" smtClean="0">
                <a:solidFill>
                  <a:srgbClr val="008000"/>
                </a:solidFill>
              </a:rPr>
              <a:t>November-December 2005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Windows XP machines (3 GHz Pentium 4 CPU, 1GB RAM) with 10/100 Mbps Ethernet card connected to 100 Mbps network.</a:t>
            </a:r>
          </a:p>
          <a:p>
            <a:pPr eaLnBrk="1" hangingPunct="1"/>
            <a:r>
              <a:rPr lang="en-US" sz="2800" dirty="0"/>
              <a:t>(</a:t>
            </a:r>
            <a:r>
              <a:rPr lang="en-US" sz="2800" dirty="0" err="1" smtClean="0"/>
              <a:t>Wireshark</a:t>
            </a:r>
            <a:r>
              <a:rPr lang="en-US" sz="2800" dirty="0" smtClean="0"/>
              <a:t>) Ethereal </a:t>
            </a:r>
            <a:r>
              <a:rPr lang="en-US" sz="2800" dirty="0"/>
              <a:t>network protocol </a:t>
            </a:r>
            <a:r>
              <a:rPr lang="en-US" sz="2800" dirty="0" smtClean="0"/>
              <a:t>analyzer</a:t>
            </a:r>
          </a:p>
          <a:p>
            <a:pPr lvl="1" eaLnBrk="1" hangingPunct="1"/>
            <a:r>
              <a:rPr lang="en-US" dirty="0" smtClean="0"/>
              <a:t>Captures </a:t>
            </a:r>
            <a:r>
              <a:rPr lang="en-US" dirty="0"/>
              <a:t>all traffic passing over a </a:t>
            </a:r>
            <a:r>
              <a:rPr lang="en-US" dirty="0" smtClean="0"/>
              <a:t>network.</a:t>
            </a:r>
            <a:endParaRPr lang="en-US" dirty="0"/>
          </a:p>
          <a:p>
            <a:pPr eaLnBrk="1" hangingPunct="1"/>
            <a:r>
              <a:rPr lang="en-US" sz="2800" dirty="0" err="1"/>
              <a:t>NetPeeker</a:t>
            </a:r>
            <a:endParaRPr lang="en-US" sz="2800" dirty="0"/>
          </a:p>
          <a:p>
            <a:pPr lvl="1" eaLnBrk="1" hangingPunct="1"/>
            <a:r>
              <a:rPr lang="en-US" dirty="0"/>
              <a:t>Used to </a:t>
            </a:r>
            <a:r>
              <a:rPr lang="en-US" dirty="0" smtClean="0"/>
              <a:t>tune capacity levels.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Content Placeholder 3" descr="Experimental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056" y="1124744"/>
            <a:ext cx="8153400" cy="4267200"/>
          </a:xfrm>
          <a:prstGeom prst="rect">
            <a:avLst/>
          </a:prstGeom>
        </p:spPr>
      </p:pic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2627784" y="5733256"/>
            <a:ext cx="3620616" cy="324036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Taken from INFOCOMM06 Presentation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30008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[Keating 09]</a:t>
            </a:r>
          </a:p>
        </p:txBody>
      </p:sp>
    </p:spTree>
    <p:extLst>
      <p:ext uri="{BB962C8B-B14F-4D97-AF65-F5344CB8AC3E}">
        <p14:creationId xmlns:p14="http://schemas.microsoft.com/office/powerpoint/2010/main" val="15383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8209"/>
            <a:ext cx="8001000" cy="2522959"/>
          </a:xfrm>
        </p:spPr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Skype Functionality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sz="2800" dirty="0" smtClean="0"/>
              <a:t>Login</a:t>
            </a:r>
            <a:br>
              <a:rPr lang="en-US" sz="2800" dirty="0" smtClean="0"/>
            </a:br>
            <a:r>
              <a:rPr lang="en-US" sz="2800" dirty="0" err="1" smtClean="0"/>
              <a:t>Login</a:t>
            </a:r>
            <a:r>
              <a:rPr lang="en-US" sz="2800" dirty="0" smtClean="0"/>
              <a:t> Server</a:t>
            </a:r>
            <a:br>
              <a:rPr lang="en-US" sz="2800" dirty="0" smtClean="0"/>
            </a:br>
            <a:r>
              <a:rPr lang="en-US" sz="2800" dirty="0" smtClean="0"/>
              <a:t>User Search</a:t>
            </a:r>
            <a:br>
              <a:rPr lang="en-US" sz="2800" dirty="0" smtClean="0"/>
            </a:br>
            <a:r>
              <a:rPr lang="en-US" sz="2800" dirty="0" smtClean="0"/>
              <a:t>Call Establishment</a:t>
            </a:r>
            <a:br>
              <a:rPr lang="en-US" sz="2800" dirty="0" smtClean="0"/>
            </a:br>
            <a:r>
              <a:rPr lang="en-US" sz="2800" dirty="0" smtClean="0"/>
              <a:t>Conferencing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 txBox="1">
            <a:spLocks/>
          </p:cNvSpPr>
          <p:nvPr/>
        </p:nvSpPr>
        <p:spPr bwMode="auto">
          <a:xfrm>
            <a:off x="3820566" y="5661248"/>
            <a:ext cx="4639866" cy="11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/>
                <a:latin typeface="+mn-lt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Advanced Computer Networks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/>
              <a:t>Analysis of Skype 2006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3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Login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3528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On the first login, Skype client establishes UDP connection with Bootstrap </a:t>
            </a:r>
            <a:r>
              <a:rPr lang="en-US" dirty="0" err="1" smtClean="0"/>
              <a:t>SuperNode</a:t>
            </a:r>
            <a:r>
              <a:rPr lang="en-US" dirty="0" smtClean="0"/>
              <a:t> (BN).</a:t>
            </a:r>
          </a:p>
          <a:p>
            <a:pPr lvl="1" eaLnBrk="1" hangingPunct="1"/>
            <a:r>
              <a:rPr lang="en-US" dirty="0" smtClean="0"/>
              <a:t>Hard-coded into Skype client application.</a:t>
            </a:r>
          </a:p>
          <a:p>
            <a:pPr eaLnBrk="1" hangingPunct="1"/>
            <a:r>
              <a:rPr lang="en-US" dirty="0" smtClean="0"/>
              <a:t>Logins routed through a </a:t>
            </a:r>
            <a:r>
              <a:rPr lang="en-US" dirty="0" err="1" smtClean="0"/>
              <a:t>SuperNode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If no </a:t>
            </a:r>
            <a:r>
              <a:rPr lang="en-US" dirty="0" err="1" smtClean="0"/>
              <a:t>SuperNodes</a:t>
            </a:r>
            <a:r>
              <a:rPr lang="en-US" dirty="0" smtClean="0"/>
              <a:t> are reachable, login fails.</a:t>
            </a:r>
          </a:p>
          <a:p>
            <a:pPr eaLnBrk="1" hangingPunct="1"/>
            <a:r>
              <a:rPr lang="en-US" dirty="0" smtClean="0"/>
              <a:t>Attempts to use Ports 80 and 443 if behind firewall.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8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00600"/>
          </a:xfrm>
        </p:spPr>
        <p:txBody>
          <a:bodyPr/>
          <a:lstStyle/>
          <a:p>
            <a:r>
              <a:rPr lang="en-US" dirty="0" smtClean="0"/>
              <a:t>Skype Overview</a:t>
            </a:r>
          </a:p>
          <a:p>
            <a:r>
              <a:rPr lang="en-US" dirty="0" smtClean="0"/>
              <a:t>Skype Components</a:t>
            </a:r>
          </a:p>
          <a:p>
            <a:r>
              <a:rPr lang="en-US" dirty="0" smtClean="0"/>
              <a:t>Review of NATs</a:t>
            </a:r>
          </a:p>
          <a:p>
            <a:r>
              <a:rPr lang="en-US" dirty="0" smtClean="0"/>
              <a:t>Experimental Set Up</a:t>
            </a:r>
          </a:p>
          <a:p>
            <a:r>
              <a:rPr lang="en-US" dirty="0" smtClean="0"/>
              <a:t>Skype Functionality</a:t>
            </a:r>
          </a:p>
          <a:p>
            <a:pPr lvl="1"/>
            <a:r>
              <a:rPr lang="en-US" dirty="0" smtClean="0"/>
              <a:t>Login, Login Server, User Search, Call Establishment, Conferencing</a:t>
            </a:r>
            <a:endParaRPr lang="en-US" dirty="0"/>
          </a:p>
          <a:p>
            <a:r>
              <a:rPr lang="en-US" dirty="0" smtClean="0"/>
              <a:t>Super Node Facts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{Public IP and NAT}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SC-&gt;BN UDP Connection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SC-&gt;SN TCP Connection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SC-&gt;Login Server </a:t>
            </a:r>
            <a:r>
              <a:rPr lang="en-US" sz="2400" dirty="0" err="1" smtClean="0"/>
              <a:t>Auth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3-7 seconds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8" descr="LoginBootstrapSuc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40768"/>
            <a:ext cx="3733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LoginSupernodeConn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30363"/>
            <a:ext cx="36290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LoginServerConne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53855"/>
            <a:ext cx="38100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7330008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[Keating 09]</a:t>
            </a:r>
          </a:p>
        </p:txBody>
      </p:sp>
    </p:spTree>
    <p:extLst>
      <p:ext uri="{BB962C8B-B14F-4D97-AF65-F5344CB8AC3E}">
        <p14:creationId xmlns:p14="http://schemas.microsoft.com/office/powerpoint/2010/main" val="7702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92162"/>
          </a:xfrm>
        </p:spPr>
        <p:txBody>
          <a:bodyPr/>
          <a:lstStyle/>
          <a:p>
            <a:r>
              <a:rPr lang="en-US" dirty="0" smtClean="0"/>
              <a:t>Skype </a:t>
            </a:r>
            <a:r>
              <a:rPr lang="en-US" dirty="0" err="1" smtClean="0"/>
              <a:t>ver</a:t>
            </a:r>
            <a:r>
              <a:rPr lang="en-US" dirty="0" smtClean="0"/>
              <a:t> 1.4 Login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056"/>
            <a:ext cx="8229600" cy="2162944"/>
          </a:xfrm>
        </p:spPr>
        <p:txBody>
          <a:bodyPr/>
          <a:lstStyle/>
          <a:p>
            <a:r>
              <a:rPr lang="en-US" dirty="0" smtClean="0"/>
              <a:t>Copy of SC uninstalled; Windows registry cleared of Skype entries;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ew copy of SC installed.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7" y="3356992"/>
            <a:ext cx="7608743" cy="241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ICMP Packets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3" descr="MysteryICMPPacket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4420"/>
            <a:ext cx="586844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684584" y="3645024"/>
            <a:ext cx="8567936" cy="1562472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USA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Sweden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Australia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Japan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95400"/>
            <a:ext cx="8640960" cy="4800600"/>
          </a:xfrm>
        </p:spPr>
        <p:txBody>
          <a:bodyPr/>
          <a:lstStyle/>
          <a:p>
            <a:r>
              <a:rPr lang="en-US" dirty="0" smtClean="0"/>
              <a:t>Login Server is ONLY central component in Skype P2P network.</a:t>
            </a:r>
          </a:p>
          <a:p>
            <a:r>
              <a:rPr lang="en-US" dirty="0" smtClean="0"/>
              <a:t>After SC connects to SN, SC authenticates with </a:t>
            </a:r>
            <a:r>
              <a:rPr lang="en-US" dirty="0" smtClean="0"/>
              <a:t>Login </a:t>
            </a:r>
            <a:r>
              <a:rPr lang="en-US" dirty="0"/>
              <a:t>S</a:t>
            </a:r>
            <a:r>
              <a:rPr lang="en-US" dirty="0" smtClean="0"/>
              <a:t>erver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Experiments show SC exchanging data over TCP with 212.72.49.141 or 195.215.8.141 (Login </a:t>
            </a:r>
            <a:r>
              <a:rPr lang="en-US" dirty="0"/>
              <a:t>S</a:t>
            </a:r>
            <a:r>
              <a:rPr lang="en-US" dirty="0" smtClean="0"/>
              <a:t>ervers).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User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Global Index technology.</a:t>
            </a:r>
          </a:p>
          <a:p>
            <a:r>
              <a:rPr lang="en-US" dirty="0" smtClean="0"/>
              <a:t>Skype guarantees it will find any user logged in (public or private IP) in last 72 hours.</a:t>
            </a:r>
          </a:p>
          <a:p>
            <a:r>
              <a:rPr lang="en-US" dirty="0" smtClean="0"/>
              <a:t>Search depends on where SC resides.</a:t>
            </a:r>
          </a:p>
          <a:p>
            <a:r>
              <a:rPr lang="en-US" dirty="0" smtClean="0"/>
              <a:t>Experiments show SC performs user information caching at intermediate nodes.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User Search from Public IP/NAT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924744" y="153727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" name="Picture 9" descr="Skype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169" y="1641376"/>
            <a:ext cx="12652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055169" y="1717576"/>
            <a:ext cx="36576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207569" y="2555776"/>
            <a:ext cx="35814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4731569" y="1412776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16b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4807769" y="2708176"/>
            <a:ext cx="65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101b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4731569" y="2022376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w Cen MT" pitchFamily="34" charset="0"/>
              </a:rPr>
              <a:t>TCP</a:t>
            </a:r>
          </a:p>
        </p:txBody>
      </p:sp>
      <p:sp>
        <p:nvSpPr>
          <p:cNvPr id="13" name="Oval 12"/>
          <p:cNvSpPr/>
          <p:nvPr/>
        </p:nvSpPr>
        <p:spPr>
          <a:xfrm>
            <a:off x="769169" y="522277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93169" y="522277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7169" y="5222776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50069" y="3355876"/>
            <a:ext cx="2514600" cy="1219200"/>
          </a:xfrm>
          <a:prstGeom prst="straightConnector1">
            <a:avLst/>
          </a:prstGeom>
          <a:ln w="31750">
            <a:solidFill>
              <a:schemeClr val="accent2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657250" y="3429695"/>
            <a:ext cx="2416175" cy="1125538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6"/>
          <p:cNvSpPr txBox="1">
            <a:spLocks noChangeArrowheads="1"/>
          </p:cNvSpPr>
          <p:nvPr/>
        </p:nvSpPr>
        <p:spPr bwMode="auto">
          <a:xfrm rot="-3828622">
            <a:off x="1330351" y="3667820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w Cen MT" pitchFamily="34" charset="0"/>
              </a:rPr>
              <a:t>UDP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380357" y="4059138"/>
            <a:ext cx="2305050" cy="22225"/>
          </a:xfrm>
          <a:prstGeom prst="straightConnector1">
            <a:avLst/>
          </a:prstGeom>
          <a:ln w="31750">
            <a:solidFill>
              <a:schemeClr val="accent2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1607369" y="4003576"/>
            <a:ext cx="2362200" cy="7620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9"/>
          <p:cNvSpPr txBox="1">
            <a:spLocks noChangeArrowheads="1"/>
          </p:cNvSpPr>
          <p:nvPr/>
        </p:nvSpPr>
        <p:spPr bwMode="auto">
          <a:xfrm rot="-5400000">
            <a:off x="2162201" y="3872607"/>
            <a:ext cx="99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Tw Cen MT" pitchFamily="34" charset="0"/>
              </a:rPr>
              <a:t>UDP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131369" y="2708176"/>
            <a:ext cx="936575" cy="249237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1"/>
          <p:cNvSpPr txBox="1">
            <a:spLocks noChangeArrowheads="1"/>
          </p:cNvSpPr>
          <p:nvPr/>
        </p:nvSpPr>
        <p:spPr bwMode="auto">
          <a:xfrm rot="-6676435">
            <a:off x="3019364" y="3921215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Tw Cen MT" pitchFamily="34" charset="0"/>
              </a:rPr>
              <a:t>UDP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8969" y="2860576"/>
            <a:ext cx="827001" cy="2491581"/>
          </a:xfrm>
          <a:prstGeom prst="straightConnector1">
            <a:avLst/>
          </a:prstGeom>
          <a:ln w="31750">
            <a:solidFill>
              <a:schemeClr val="accent2"/>
            </a:solidFill>
            <a:round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7"/>
          <p:cNvSpPr txBox="1">
            <a:spLocks noChangeArrowheads="1"/>
          </p:cNvSpPr>
          <p:nvPr/>
        </p:nvSpPr>
        <p:spPr bwMode="auto">
          <a:xfrm>
            <a:off x="4960169" y="4613176"/>
            <a:ext cx="83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0" dirty="0">
                <a:latin typeface="Tw Cen MT" pitchFamily="34" charset="0"/>
              </a:rPr>
              <a:t>…</a:t>
            </a:r>
          </a:p>
        </p:txBody>
      </p:sp>
      <p:pic>
        <p:nvPicPr>
          <p:cNvPr id="26" name="Picture 33" descr="SuperNod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69" y="1666776"/>
            <a:ext cx="12588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7330008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[Keating 09]</a:t>
            </a:r>
          </a:p>
        </p:txBody>
      </p:sp>
    </p:spTree>
    <p:extLst>
      <p:ext uri="{BB962C8B-B14F-4D97-AF65-F5344CB8AC3E}">
        <p14:creationId xmlns:p14="http://schemas.microsoft.com/office/powerpoint/2010/main" val="19429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6558"/>
            <a:ext cx="8785225" cy="792162"/>
          </a:xfrm>
        </p:spPr>
        <p:txBody>
          <a:bodyPr/>
          <a:lstStyle/>
          <a:p>
            <a:r>
              <a:rPr lang="en-US" sz="3600" dirty="0" smtClean="0"/>
              <a:t>User Search from</a:t>
            </a:r>
            <a:br>
              <a:rPr lang="en-US" sz="3600" dirty="0" smtClean="0"/>
            </a:br>
            <a:r>
              <a:rPr lang="en-US" sz="3600" dirty="0" smtClean="0"/>
              <a:t>UDP–Restricted Firewall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924744" y="153727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0" name="Rectangle 29"/>
          <p:cNvSpPr/>
          <p:nvPr/>
        </p:nvSpPr>
        <p:spPr bwMode="auto">
          <a:xfrm>
            <a:off x="7330008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[Keating 09]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26876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SuperNode</a:t>
            </a:r>
            <a:r>
              <a:rPr lang="en-US" dirty="0" smtClean="0"/>
              <a:t> performs search</a:t>
            </a:r>
          </a:p>
        </p:txBody>
      </p:sp>
      <p:pic>
        <p:nvPicPr>
          <p:cNvPr id="28" name="Picture 3" descr="Skype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8225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SuperN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362200"/>
            <a:ext cx="28225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Arrow 30"/>
          <p:cNvSpPr/>
          <p:nvPr/>
        </p:nvSpPr>
        <p:spPr>
          <a:xfrm>
            <a:off x="3048000" y="2438400"/>
            <a:ext cx="2819400" cy="228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Left Arrow 31"/>
          <p:cNvSpPr/>
          <p:nvPr/>
        </p:nvSpPr>
        <p:spPr>
          <a:xfrm>
            <a:off x="2971800" y="2895600"/>
            <a:ext cx="28956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>
            <a:off x="4038600" y="26019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w Cen MT" pitchFamily="34" charset="0"/>
              </a:rPr>
              <a:t>TCP</a:t>
            </a:r>
          </a:p>
        </p:txBody>
      </p:sp>
      <p:sp>
        <p:nvSpPr>
          <p:cNvPr id="34" name="Right Arrow 33"/>
          <p:cNvSpPr/>
          <p:nvPr/>
        </p:nvSpPr>
        <p:spPr>
          <a:xfrm>
            <a:off x="3124200" y="3657600"/>
            <a:ext cx="2743200" cy="2397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3124200" y="4114800"/>
            <a:ext cx="2743200" cy="22860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4038600" y="38211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Tw Cen MT" pitchFamily="34" charset="0"/>
              </a:rPr>
              <a:t>TCP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4038600" y="2209800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16B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4038600" y="2982913"/>
            <a:ext cx="544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52B</a:t>
            </a:r>
          </a:p>
        </p:txBody>
      </p:sp>
      <p:sp>
        <p:nvSpPr>
          <p:cNvPr id="39" name="TextBox 16"/>
          <p:cNvSpPr txBox="1">
            <a:spLocks noChangeArrowheads="1"/>
          </p:cNvSpPr>
          <p:nvPr/>
        </p:nvSpPr>
        <p:spPr bwMode="auto">
          <a:xfrm>
            <a:off x="4038600" y="3429000"/>
            <a:ext cx="66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406B</a:t>
            </a: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4038600" y="4278313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Tw Cen MT" pitchFamily="34" charset="0"/>
              </a:rPr>
              <a:t>1104B</a:t>
            </a:r>
          </a:p>
        </p:txBody>
      </p:sp>
      <p:sp>
        <p:nvSpPr>
          <p:cNvPr id="41" name="TextBox 18"/>
          <p:cNvSpPr txBox="1">
            <a:spLocks noChangeArrowheads="1"/>
          </p:cNvSpPr>
          <p:nvPr/>
        </p:nvSpPr>
        <p:spPr bwMode="auto">
          <a:xfrm>
            <a:off x="3886200" y="4038600"/>
            <a:ext cx="838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0">
                <a:latin typeface="Tw Cen MT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587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Skype uses buddy list.</a:t>
            </a:r>
          </a:p>
          <a:p>
            <a:r>
              <a:rPr lang="en-US" dirty="0" smtClean="0"/>
              <a:t>Call signaling carried out with TCP.</a:t>
            </a:r>
          </a:p>
          <a:p>
            <a:r>
              <a:rPr lang="en-US" dirty="0" smtClean="0"/>
              <a:t>Initial message exchanges uses a “challenge-</a:t>
            </a:r>
            <a:r>
              <a:rPr lang="en-US" dirty="0" err="1" smtClean="0"/>
              <a:t>reponse</a:t>
            </a:r>
            <a:r>
              <a:rPr lang="en-US" dirty="0" smtClean="0"/>
              <a:t>” mechanism.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9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3600" dirty="0" smtClean="0"/>
              <a:t>Caller and </a:t>
            </a:r>
            <a:r>
              <a:rPr lang="en-US" sz="3600" dirty="0" err="1" smtClean="0"/>
              <a:t>Callee</a:t>
            </a:r>
            <a:r>
              <a:rPr lang="en-US" sz="3600" dirty="0" smtClean="0"/>
              <a:t> Public IP Addresses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24088"/>
            <a:ext cx="51816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5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behind NAT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41" y="908720"/>
            <a:ext cx="4597499" cy="55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r>
              <a:rPr lang="en-US" sz="2800" dirty="0" smtClean="0"/>
              <a:t>Developed by </a:t>
            </a:r>
            <a:r>
              <a:rPr lang="en-US" sz="2800" dirty="0" err="1" smtClean="0"/>
              <a:t>Kazaa</a:t>
            </a:r>
            <a:r>
              <a:rPr lang="en-US" sz="2800" dirty="0" smtClean="0"/>
              <a:t> as an overlay P2P (peer-to-peer) network.</a:t>
            </a:r>
          </a:p>
          <a:p>
            <a:r>
              <a:rPr lang="en-US" sz="2800" dirty="0" smtClean="0"/>
              <a:t>Provides a </a:t>
            </a:r>
            <a:r>
              <a:rPr lang="en-US" sz="2800" dirty="0" smtClean="0">
                <a:solidFill>
                  <a:srgbClr val="00B050"/>
                </a:solidFill>
              </a:rPr>
              <a:t>VoIP client </a:t>
            </a:r>
            <a:r>
              <a:rPr lang="en-US" sz="2800" dirty="0" smtClean="0"/>
              <a:t>that supports voice calls, instant messaging, audio conferencing and buddy lists. </a:t>
            </a:r>
            <a:r>
              <a:rPr lang="en-US" sz="2800" dirty="0" smtClean="0">
                <a:solidFill>
                  <a:srgbClr val="800000"/>
                </a:solidFill>
              </a:rPr>
              <a:t>{Currently supports video!}</a:t>
            </a:r>
            <a:endParaRPr lang="en-US" sz="2800" dirty="0" smtClean="0"/>
          </a:p>
          <a:p>
            <a:r>
              <a:rPr lang="en-US" sz="2800" dirty="0" smtClean="0"/>
              <a:t>Uses TCP for signaling and TCP and UDP for transporting media traffic.</a:t>
            </a:r>
          </a:p>
          <a:p>
            <a:r>
              <a:rPr lang="en-US" sz="2800" dirty="0" smtClean="0"/>
              <a:t>Uses 256-bit AES encryption.</a:t>
            </a:r>
          </a:p>
          <a:p>
            <a:r>
              <a:rPr lang="en-US" sz="2800" dirty="0" smtClean="0"/>
              <a:t>Employs wideband codecs (</a:t>
            </a:r>
            <a:r>
              <a:rPr lang="en-US" sz="2800" dirty="0" err="1" smtClean="0"/>
              <a:t>iLBC</a:t>
            </a:r>
            <a:r>
              <a:rPr lang="en-US" sz="2800" dirty="0" smtClean="0"/>
              <a:t>, ISAC and </a:t>
            </a:r>
            <a:r>
              <a:rPr lang="en-US" sz="2800" dirty="0" err="1" smtClean="0"/>
              <a:t>iPCM</a:t>
            </a:r>
            <a:r>
              <a:rPr lang="en-US" sz="2800" dirty="0" smtClean="0"/>
              <a:t>) that allow frequencies between 50-8000 Hz.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and </a:t>
            </a:r>
            <a:r>
              <a:rPr lang="en-US" dirty="0" err="1" smtClean="0"/>
              <a:t>Callee</a:t>
            </a:r>
            <a:r>
              <a:rPr lang="en-US" dirty="0" smtClean="0"/>
              <a:t> behind NAT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63" y="1089620"/>
            <a:ext cx="53816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5580112" y="3140968"/>
            <a:ext cx="914400" cy="1728192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9512" y="2060848"/>
            <a:ext cx="2808312" cy="187220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Users generally do not like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800000"/>
                </a:solidFill>
              </a:rPr>
              <a:t>that arbitrary traffic can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mic Sans MS" pitchFamily="66" charset="0"/>
              </a:rPr>
              <a:t>flow across their machine!!</a:t>
            </a:r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 bwMode="auto">
          <a:xfrm>
            <a:off x="2987824" y="2996952"/>
            <a:ext cx="2726199" cy="39710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9843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Speech Audio Codec (</a:t>
            </a:r>
            <a:r>
              <a:rPr lang="en-US" dirty="0" err="1"/>
              <a:t>iSAC</a:t>
            </a:r>
            <a:r>
              <a:rPr lang="en-US" dirty="0"/>
              <a:t>)</a:t>
            </a:r>
          </a:p>
          <a:p>
            <a:r>
              <a:rPr lang="en-US" dirty="0"/>
              <a:t>Frequency range: </a:t>
            </a:r>
            <a:r>
              <a:rPr lang="en-US" dirty="0" smtClean="0"/>
              <a:t>50-8000Hz</a:t>
            </a:r>
          </a:p>
          <a:p>
            <a:r>
              <a:rPr lang="en-US" dirty="0" smtClean="0"/>
              <a:t>Public </a:t>
            </a:r>
            <a:r>
              <a:rPr lang="en-US" dirty="0"/>
              <a:t>IPs communicate </a:t>
            </a:r>
            <a:r>
              <a:rPr lang="en-US" dirty="0" smtClean="0"/>
              <a:t>directly.</a:t>
            </a:r>
          </a:p>
          <a:p>
            <a:pPr lvl="1"/>
            <a:r>
              <a:rPr lang="en-US" dirty="0" smtClean="0"/>
              <a:t>NAT/firewall </a:t>
            </a:r>
            <a:r>
              <a:rPr lang="en-US" dirty="0"/>
              <a:t>users use </a:t>
            </a:r>
            <a:r>
              <a:rPr lang="en-US" dirty="0" smtClean="0"/>
              <a:t>an SN relay node.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Uses UDP Transport if </a:t>
            </a:r>
            <a:r>
              <a:rPr lang="en-US" dirty="0" smtClean="0"/>
              <a:t>possible.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5 kilobytes/sec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UDP-restricting firewall users communicate over TCP</a:t>
            </a:r>
          </a:p>
          <a:p>
            <a:r>
              <a:rPr lang="en-US" dirty="0" smtClean="0"/>
              <a:t>Does not perform Silence Suppression.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Conferencing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917576"/>
          </a:xfrm>
        </p:spPr>
        <p:txBody>
          <a:bodyPr/>
          <a:lstStyle/>
          <a:p>
            <a:pPr eaLnBrk="1" hangingPunct="1"/>
            <a:r>
              <a:rPr lang="en-US" dirty="0" smtClean="0"/>
              <a:t>A: 2GHz P4 w/ 512MB RAM</a:t>
            </a:r>
          </a:p>
          <a:p>
            <a:pPr eaLnBrk="1" hangingPunct="1"/>
            <a:r>
              <a:rPr lang="en-US" dirty="0" smtClean="0"/>
              <a:t>B, C: 300MHz P2 w/ 128MB RAM</a:t>
            </a:r>
          </a:p>
          <a:p>
            <a:pPr eaLnBrk="1" hangingPunct="1"/>
            <a:r>
              <a:rPr lang="en-US" dirty="0" smtClean="0"/>
              <a:t>A acts as mixer for both B and C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7" name="Picture 4" descr="ConferenceGo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11089"/>
            <a:ext cx="56292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Super Nodes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4" y="1412776"/>
            <a:ext cx="8816229" cy="456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20" y="1556048"/>
            <a:ext cx="3744540" cy="3097088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/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Super Node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>Behavior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600400" cy="625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483768" y="3789040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</a:t>
            </a:r>
            <a:r>
              <a:rPr lang="en-US" sz="1800" b="1" dirty="0" err="1" smtClean="0"/>
              <a:t>Guha</a:t>
            </a:r>
            <a:r>
              <a:rPr lang="en-US" sz="1800" b="1" dirty="0" smtClean="0"/>
              <a:t> 06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4570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86" y="44624"/>
            <a:ext cx="8137028" cy="930548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Super Node ‘Churn’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83768" y="3789040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</a:t>
            </a:r>
            <a:r>
              <a:rPr lang="en-US" sz="1800" b="1" dirty="0" err="1" smtClean="0"/>
              <a:t>Guha</a:t>
            </a:r>
            <a:r>
              <a:rPr lang="en-US" sz="1800" b="1" dirty="0" smtClean="0"/>
              <a:t> 06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]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98" y="1119188"/>
            <a:ext cx="5835946" cy="483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452320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</a:t>
            </a:r>
            <a:r>
              <a:rPr lang="en-US" sz="1800" b="1" dirty="0" err="1" smtClean="0"/>
              <a:t>Guha</a:t>
            </a:r>
            <a:r>
              <a:rPr lang="en-US" sz="1800" b="1" dirty="0" smtClean="0"/>
              <a:t> 06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214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Super Node Bandwidth Consumption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323975"/>
            <a:ext cx="5820494" cy="449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452320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</a:t>
            </a:r>
            <a:r>
              <a:rPr lang="en-US" sz="1800" b="1" dirty="0" err="1" smtClean="0"/>
              <a:t>Guha</a:t>
            </a:r>
            <a:r>
              <a:rPr lang="en-US" sz="1800" b="1" dirty="0" smtClean="0"/>
              <a:t> 06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990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en-US" dirty="0" smtClean="0"/>
              <a:t>Skype can work behind NATs and firewalls using STUN protocol.</a:t>
            </a:r>
          </a:p>
          <a:p>
            <a:r>
              <a:rPr lang="en-US" dirty="0" smtClean="0"/>
              <a:t>Skype architecture relies on Super Nodes with public IP addresses.</a:t>
            </a:r>
          </a:p>
          <a:p>
            <a:r>
              <a:rPr lang="en-US" dirty="0" smtClean="0"/>
              <a:t>Skype uses TCP for signaling and prefers to use UDP for media transfer.</a:t>
            </a:r>
          </a:p>
          <a:p>
            <a:r>
              <a:rPr lang="en-US" dirty="0" smtClean="0"/>
              <a:t>Skype packets are encrypted and Skype uses a central Login </a:t>
            </a:r>
            <a:r>
              <a:rPr lang="en-US" dirty="0"/>
              <a:t>S</a:t>
            </a:r>
            <a:r>
              <a:rPr lang="en-US" dirty="0" smtClean="0"/>
              <a:t>erver to authenticate Skype users.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Guha</a:t>
            </a:r>
            <a:r>
              <a:rPr lang="en-US" sz="2400" dirty="0" smtClean="0"/>
              <a:t> 06] S. </a:t>
            </a:r>
            <a:r>
              <a:rPr lang="en-US" sz="2400" dirty="0" err="1" smtClean="0"/>
              <a:t>Guha</a:t>
            </a:r>
            <a:r>
              <a:rPr lang="en-US" sz="2400" dirty="0" smtClean="0"/>
              <a:t>, N. </a:t>
            </a:r>
            <a:r>
              <a:rPr lang="en-US" sz="2400" dirty="0" err="1" smtClean="0"/>
              <a:t>Dawani</a:t>
            </a:r>
            <a:r>
              <a:rPr lang="en-US" sz="2400" dirty="0" smtClean="0"/>
              <a:t> and R. Jain, “An Experimental Study of the Skype Peer to Peer VoIP System”, The Fifth International Workshop on Peer-to-Peer Systems (IPTPS06), Santa Barbara, CA, February 2006.</a:t>
            </a:r>
          </a:p>
          <a:p>
            <a:r>
              <a:rPr lang="en-US" sz="2400" dirty="0" smtClean="0"/>
              <a:t>[Keating 09] Andrew Keating presentation in CS577 Fall 2009.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41302"/>
            <a:ext cx="8001000" cy="2163762"/>
          </a:xfrm>
        </p:spPr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8000"/>
                </a:solidFill>
              </a:rPr>
              <a:t>Questions?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Footer Placeholder 2"/>
          <p:cNvSpPr txBox="1">
            <a:spLocks/>
          </p:cNvSpPr>
          <p:nvPr/>
        </p:nvSpPr>
        <p:spPr bwMode="auto">
          <a:xfrm>
            <a:off x="3820566" y="5661248"/>
            <a:ext cx="4639866" cy="11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800000"/>
                </a:solidFill>
                <a:effectLst/>
                <a:latin typeface="+mn-lt"/>
                <a:ea typeface="+mn-ea"/>
                <a:cs typeface="Courier New" pitchFamily="49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Advanced Computer Networks</a:t>
            </a:r>
          </a:p>
          <a:p>
            <a:pPr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dirty="0" smtClean="0"/>
              <a:t>Analysis of Skype 2006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941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376" y="1295400"/>
            <a:ext cx="4038600" cy="4800600"/>
          </a:xfrm>
        </p:spPr>
        <p:txBody>
          <a:bodyPr/>
          <a:lstStyle/>
          <a:p>
            <a:r>
              <a:rPr lang="en-US" dirty="0" smtClean="0"/>
              <a:t>Ordinary Host</a:t>
            </a:r>
          </a:p>
          <a:p>
            <a:pPr lvl="1"/>
            <a:r>
              <a:rPr lang="en-US" dirty="0" smtClean="0"/>
              <a:t>Skype Client (SC)</a:t>
            </a:r>
          </a:p>
          <a:p>
            <a:r>
              <a:rPr lang="en-US" dirty="0" smtClean="0"/>
              <a:t>Super Node (SN)</a:t>
            </a:r>
          </a:p>
          <a:p>
            <a:pPr lvl="1"/>
            <a:r>
              <a:rPr lang="en-US" dirty="0" smtClean="0"/>
              <a:t>Skype Client</a:t>
            </a:r>
          </a:p>
          <a:p>
            <a:pPr lvl="1"/>
            <a:r>
              <a:rPr lang="en-US" dirty="0" smtClean="0"/>
              <a:t>Must have public IP address</a:t>
            </a:r>
          </a:p>
          <a:p>
            <a:pPr lvl="1"/>
            <a:r>
              <a:rPr lang="en-US" dirty="0" smtClean="0"/>
              <a:t>Has sufficient capacity, CPU and memory</a:t>
            </a:r>
          </a:p>
          <a:p>
            <a:r>
              <a:rPr lang="en-US" dirty="0" smtClean="0"/>
              <a:t>Skype Login Server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Computer Networks    </a:t>
            </a:r>
            <a:r>
              <a:rPr lang="en-US" dirty="0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8865F-D8BA-461E-B4C5-2BCB828772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23" y="1052736"/>
            <a:ext cx="3697285" cy="520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00600"/>
          </a:xfrm>
        </p:spPr>
        <p:txBody>
          <a:bodyPr/>
          <a:lstStyle/>
          <a:p>
            <a:r>
              <a:rPr lang="en-US" sz="2800" dirty="0" smtClean="0"/>
              <a:t>Ordinary hosts (SC) must connect through a super node (SN) and authenticate itself via the Skype login server.</a:t>
            </a:r>
          </a:p>
          <a:p>
            <a:r>
              <a:rPr lang="en-US" sz="2800" dirty="0" smtClean="0"/>
              <a:t>Skype handles ordinary hosts behind a port-restricted </a:t>
            </a:r>
            <a:r>
              <a:rPr lang="en-US" sz="2800" dirty="0" smtClean="0">
                <a:solidFill>
                  <a:srgbClr val="800000"/>
                </a:solidFill>
              </a:rPr>
              <a:t>NAT </a:t>
            </a:r>
            <a:r>
              <a:rPr lang="en-US" sz="2800" dirty="0" smtClean="0"/>
              <a:t>(Network </a:t>
            </a:r>
            <a:r>
              <a:rPr lang="en-US" sz="2800" dirty="0"/>
              <a:t>A</a:t>
            </a:r>
            <a:r>
              <a:rPr lang="en-US" sz="2800" dirty="0" smtClean="0"/>
              <a:t>ddress Translation) and/or a UDP-restricted </a:t>
            </a:r>
            <a:r>
              <a:rPr lang="en-US" sz="2800" dirty="0" smtClean="0">
                <a:solidFill>
                  <a:srgbClr val="800000"/>
                </a:solidFill>
              </a:rPr>
              <a:t>firewall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Authors infer from experimentation that variant of </a:t>
            </a:r>
            <a:r>
              <a:rPr lang="en-US" sz="2800" dirty="0" smtClean="0">
                <a:solidFill>
                  <a:srgbClr val="008000"/>
                </a:solidFill>
              </a:rPr>
              <a:t>STUN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008000"/>
                </a:solidFill>
              </a:rPr>
              <a:t>S</a:t>
            </a:r>
            <a:r>
              <a:rPr lang="en-US" sz="2800" dirty="0" smtClean="0"/>
              <a:t>ession </a:t>
            </a:r>
            <a:r>
              <a:rPr lang="en-US" sz="2800" dirty="0" smtClean="0">
                <a:solidFill>
                  <a:srgbClr val="008000"/>
                </a:solidFill>
              </a:rPr>
              <a:t>T</a:t>
            </a:r>
            <a:r>
              <a:rPr lang="en-US" sz="2800" dirty="0" smtClean="0"/>
              <a:t>raversal </a:t>
            </a:r>
            <a:r>
              <a:rPr lang="en-US" sz="2800" dirty="0" smtClean="0">
                <a:solidFill>
                  <a:srgbClr val="008000"/>
                </a:solidFill>
              </a:rPr>
              <a:t>U</a:t>
            </a:r>
            <a:r>
              <a:rPr lang="en-US" sz="2800" dirty="0" smtClean="0"/>
              <a:t>tilities for </a:t>
            </a:r>
            <a:r>
              <a:rPr lang="en-US" sz="2800" dirty="0" smtClean="0">
                <a:solidFill>
                  <a:srgbClr val="008000"/>
                </a:solidFill>
              </a:rPr>
              <a:t>N</a:t>
            </a:r>
            <a:r>
              <a:rPr lang="en-US" sz="2800" dirty="0" smtClean="0"/>
              <a:t>AT [RFC5389) protocol is used by non-centralized Skype servers to determine the type of NAT and firewall the SC is behind.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5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 randomly selects UDP listening port at install.</a:t>
            </a:r>
          </a:p>
          <a:p>
            <a:r>
              <a:rPr lang="en-US" dirty="0" smtClean="0"/>
              <a:t>SC also opens ports 80 and 443 to listen for incoming HTTP and HTTP-over-TLS</a:t>
            </a:r>
            <a:r>
              <a:rPr lang="en-US" dirty="0" smtClean="0">
                <a:solidFill>
                  <a:srgbClr val="800000"/>
                </a:solidFill>
              </a:rPr>
              <a:t>*</a:t>
            </a:r>
            <a:r>
              <a:rPr lang="en-US" dirty="0" smtClean="0"/>
              <a:t> requests, respectively.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* Transport Layer Security supersedes and is an extension of SSL.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Ports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E651F-B56D-48D2-A702-1FFE07FC73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4533"/>
            <a:ext cx="8134700" cy="494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Cache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</a:t>
            </a:r>
            <a:r>
              <a:rPr lang="en-US" smtClean="0">
                <a:solidFill>
                  <a:srgbClr val="800000"/>
                </a:solidFill>
              </a:rPr>
              <a:t>Analysis of Skype 2006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3" descr="HostCach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061670" cy="318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1124744"/>
            <a:ext cx="84969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Local table contains IP address, port pairs for reachable SNs {max is 200 entries}.</a:t>
            </a:r>
          </a:p>
          <a:p>
            <a:pPr lvl="1" eaLnBrk="1" hangingPunct="1"/>
            <a:r>
              <a:rPr lang="en-US" sz="2400" dirty="0" smtClean="0"/>
              <a:t>Host cache is populated on the first login.</a:t>
            </a:r>
          </a:p>
          <a:p>
            <a:pPr lvl="1" eaLnBrk="1" hangingPunct="1"/>
            <a:r>
              <a:rPr lang="en-US" sz="2400" dirty="0" smtClean="0"/>
              <a:t> SNs are periodically added/dropped as Skype runs.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330008" y="5877272"/>
            <a:ext cx="1778496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</a:rPr>
              <a:t>[Keating 09]</a:t>
            </a:r>
          </a:p>
        </p:txBody>
      </p:sp>
    </p:spTree>
    <p:extLst>
      <p:ext uri="{BB962C8B-B14F-4D97-AF65-F5344CB8AC3E}">
        <p14:creationId xmlns:p14="http://schemas.microsoft.com/office/powerpoint/2010/main" val="1631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554038 w 2355"/>
              <a:gd name="T1" fmla="*/ 1208087 h 1699"/>
              <a:gd name="T2" fmla="*/ 2620963 w 2355"/>
              <a:gd name="T3" fmla="*/ 1162050 h 1699"/>
              <a:gd name="T4" fmla="*/ 2814638 w 2355"/>
              <a:gd name="T5" fmla="*/ 365125 h 1699"/>
              <a:gd name="T6" fmla="*/ 3221038 w 2355"/>
              <a:gd name="T7" fmla="*/ 12700 h 1699"/>
              <a:gd name="T8" fmla="*/ 3598863 w 2355"/>
              <a:gd name="T9" fmla="*/ 290512 h 1699"/>
              <a:gd name="T10" fmla="*/ 3738563 w 2355"/>
              <a:gd name="T11" fmla="*/ 1495425 h 1699"/>
              <a:gd name="T12" fmla="*/ 3598863 w 2355"/>
              <a:gd name="T13" fmla="*/ 2527300 h 1699"/>
              <a:gd name="T14" fmla="*/ 2921000 w 2355"/>
              <a:gd name="T15" fmla="*/ 2517775 h 1699"/>
              <a:gd name="T16" fmla="*/ 2651125 w 2355"/>
              <a:gd name="T17" fmla="*/ 1627187 h 1699"/>
              <a:gd name="T18" fmla="*/ 349250 w 2355"/>
              <a:gd name="T19" fmla="*/ 1465262 h 1699"/>
              <a:gd name="T20" fmla="*/ 554038 w 2355"/>
              <a:gd name="T21" fmla="*/ 120808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99392"/>
            <a:ext cx="9020424" cy="1143000"/>
          </a:xfrm>
        </p:spPr>
        <p:txBody>
          <a:bodyPr/>
          <a:lstStyle/>
          <a:p>
            <a:r>
              <a:rPr lang="en-US" sz="4000" dirty="0" smtClean="0"/>
              <a:t>NAT: Network Address Translation</a:t>
            </a:r>
          </a:p>
        </p:txBody>
      </p:sp>
      <p:sp>
        <p:nvSpPr>
          <p:cNvPr id="57350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3183452 w 2269"/>
              <a:gd name="T1" fmla="*/ 452438 h 854"/>
              <a:gd name="T2" fmla="*/ 704811 w 2269"/>
              <a:gd name="T3" fmla="*/ 449263 h 854"/>
              <a:gd name="T4" fmla="*/ 101169 w 2269"/>
              <a:gd name="T5" fmla="*/ 131763 h 854"/>
              <a:gd name="T6" fmla="*/ 101169 w 2269"/>
              <a:gd name="T7" fmla="*/ 1239838 h 854"/>
              <a:gd name="T8" fmla="*/ 630620 w 2269"/>
              <a:gd name="T9" fmla="*/ 823913 h 854"/>
              <a:gd name="T10" fmla="*/ 3400965 w 2269"/>
              <a:gd name="T11" fmla="*/ 709613 h 854"/>
              <a:gd name="T12" fmla="*/ 3183452 w 2269"/>
              <a:gd name="T13" fmla="*/ 452438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51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3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5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6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7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58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10.0.0.1</a:t>
            </a:r>
          </a:p>
        </p:txBody>
      </p:sp>
      <p:sp>
        <p:nvSpPr>
          <p:cNvPr id="57359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10.0.0.2</a:t>
            </a:r>
          </a:p>
        </p:txBody>
      </p:sp>
      <p:sp>
        <p:nvSpPr>
          <p:cNvPr id="57360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10.0.0.3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10.0.0.4</a:t>
            </a:r>
          </a:p>
        </p:txBody>
      </p:sp>
      <p:sp>
        <p:nvSpPr>
          <p:cNvPr id="57362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3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1600"/>
              <a:t>138.76.29.7</a:t>
            </a:r>
          </a:p>
        </p:txBody>
      </p:sp>
      <p:sp>
        <p:nvSpPr>
          <p:cNvPr id="57364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7365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57378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7382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83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7388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9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90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7384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7385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6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87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366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7" name="Text Box 81"/>
          <p:cNvSpPr txBox="1">
            <a:spLocks noChangeArrowheads="1"/>
          </p:cNvSpPr>
          <p:nvPr/>
        </p:nvSpPr>
        <p:spPr bwMode="auto">
          <a:xfrm>
            <a:off x="4691063" y="1412776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local network</a:t>
            </a:r>
          </a:p>
          <a:p>
            <a:pPr algn="ctr"/>
            <a:r>
              <a:rPr lang="en-US" dirty="0"/>
              <a:t>(e.g., home network)</a:t>
            </a:r>
          </a:p>
          <a:p>
            <a:pPr algn="ctr"/>
            <a:r>
              <a:rPr lang="en-US" dirty="0"/>
              <a:t>10.0.0/24</a:t>
            </a:r>
          </a:p>
        </p:txBody>
      </p:sp>
      <p:sp>
        <p:nvSpPr>
          <p:cNvPr id="57368" name="Line 82"/>
          <p:cNvSpPr>
            <a:spLocks noChangeShapeType="1"/>
          </p:cNvSpPr>
          <p:nvPr/>
        </p:nvSpPr>
        <p:spPr bwMode="auto">
          <a:xfrm>
            <a:off x="6985000" y="1772816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69" name="Line 83"/>
          <p:cNvSpPr>
            <a:spLocks noChangeShapeType="1"/>
          </p:cNvSpPr>
          <p:nvPr/>
        </p:nvSpPr>
        <p:spPr bwMode="auto">
          <a:xfrm>
            <a:off x="4033838" y="1484784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0" name="Line 84"/>
          <p:cNvSpPr>
            <a:spLocks noChangeShapeType="1"/>
          </p:cNvSpPr>
          <p:nvPr/>
        </p:nvSpPr>
        <p:spPr bwMode="auto">
          <a:xfrm flipH="1" flipV="1">
            <a:off x="4152415" y="1760538"/>
            <a:ext cx="707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1" name="Line 86"/>
          <p:cNvSpPr>
            <a:spLocks noChangeShapeType="1"/>
          </p:cNvSpPr>
          <p:nvPr/>
        </p:nvSpPr>
        <p:spPr bwMode="auto">
          <a:xfrm>
            <a:off x="2830512" y="1900238"/>
            <a:ext cx="1133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2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04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3" name="Text Box 88"/>
          <p:cNvSpPr txBox="1">
            <a:spLocks noChangeArrowheads="1"/>
          </p:cNvSpPr>
          <p:nvPr/>
        </p:nvSpPr>
        <p:spPr bwMode="auto">
          <a:xfrm>
            <a:off x="1647850" y="1556792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dirty="0"/>
              <a:t>rest of</a:t>
            </a:r>
          </a:p>
          <a:p>
            <a:pPr algn="ctr"/>
            <a:r>
              <a:rPr lang="en-US" dirty="0"/>
              <a:t>Internet</a:t>
            </a:r>
          </a:p>
        </p:txBody>
      </p:sp>
      <p:sp>
        <p:nvSpPr>
          <p:cNvPr id="57374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5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57376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7377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800000"/>
                </a:solidFill>
              </a:rPr>
              <a:t>All </a:t>
            </a:r>
            <a:r>
              <a:rPr lang="en-US" sz="2000" dirty="0"/>
              <a:t>datagrams </a:t>
            </a:r>
            <a:r>
              <a:rPr lang="en-US" sz="2000" b="1" i="1" dirty="0">
                <a:solidFill>
                  <a:srgbClr val="800000"/>
                </a:solidFill>
              </a:rPr>
              <a:t>leaving</a:t>
            </a:r>
            <a:r>
              <a:rPr lang="en-US" sz="2000" dirty="0"/>
              <a:t> local</a:t>
            </a:r>
          </a:p>
          <a:p>
            <a:pPr algn="ctr"/>
            <a:r>
              <a:rPr lang="en-US" sz="2000" dirty="0"/>
              <a:t>network have </a:t>
            </a:r>
            <a:r>
              <a:rPr lang="en-US" sz="2000" dirty="0">
                <a:solidFill>
                  <a:srgbClr val="800000"/>
                </a:solidFill>
              </a:rPr>
              <a:t>same</a:t>
            </a:r>
            <a:r>
              <a:rPr lang="en-US" sz="2000" dirty="0"/>
              <a:t> single source NAT IP address: 138.76.29.7,</a:t>
            </a:r>
          </a:p>
          <a:p>
            <a:pPr algn="ctr"/>
            <a:r>
              <a:rPr lang="en-US" sz="2000" dirty="0"/>
              <a:t>different source port numbers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Computer Networks  </a:t>
            </a:r>
            <a:r>
              <a:rPr lang="en-US" dirty="0" smtClean="0">
                <a:solidFill>
                  <a:srgbClr val="800000"/>
                </a:solidFill>
              </a:rPr>
              <a:t>Network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3534</TotalTime>
  <Words>1632</Words>
  <Application>Microsoft Office PowerPoint</Application>
  <PresentationFormat>On-screen Show (4:3)</PresentationFormat>
  <Paragraphs>346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Revised_Master</vt:lpstr>
      <vt:lpstr>Clip</vt:lpstr>
      <vt:lpstr>  An Analysis of the Skype Peer-to-Peer Internet Telephony Protocol  </vt:lpstr>
      <vt:lpstr>Outline</vt:lpstr>
      <vt:lpstr>Skype Overview</vt:lpstr>
      <vt:lpstr>Skype Network</vt:lpstr>
      <vt:lpstr>Skype Overview</vt:lpstr>
      <vt:lpstr>Skype Components</vt:lpstr>
      <vt:lpstr>SC Ports</vt:lpstr>
      <vt:lpstr>Host Cache</vt:lpstr>
      <vt:lpstr>NAT: Network Address Translation</vt:lpstr>
      <vt:lpstr>PowerPoint Presentation</vt:lpstr>
      <vt:lpstr>PowerPoint Presentation</vt:lpstr>
      <vt:lpstr>NAT: Network Address Translation</vt:lpstr>
      <vt:lpstr>NAT Traversal Problem</vt:lpstr>
      <vt:lpstr>NAT Traversal Problem</vt:lpstr>
      <vt:lpstr>NAT Traversal Problem</vt:lpstr>
      <vt:lpstr>Skype Experimental Setup</vt:lpstr>
      <vt:lpstr>Experimental Setup</vt:lpstr>
      <vt:lpstr>Skype Functionality Login Login Server User Search Call Establishment Conferencing</vt:lpstr>
      <vt:lpstr>Skype Login</vt:lpstr>
      <vt:lpstr>Login {Public IP and NAT}</vt:lpstr>
      <vt:lpstr>Skype ver 1.4 Login Experiment</vt:lpstr>
      <vt:lpstr>Mystery ICMP Packets</vt:lpstr>
      <vt:lpstr>Login Server</vt:lpstr>
      <vt:lpstr>Skype User Search</vt:lpstr>
      <vt:lpstr>User Search from Public IP/NAT</vt:lpstr>
      <vt:lpstr>User Search from UDP–Restricted Firewall</vt:lpstr>
      <vt:lpstr>Call Establishment</vt:lpstr>
      <vt:lpstr>Caller and Callee Public IP Addresses</vt:lpstr>
      <vt:lpstr>Caller behind NAT</vt:lpstr>
      <vt:lpstr>Caller and Callee behind NAT</vt:lpstr>
      <vt:lpstr>Media Transfer</vt:lpstr>
      <vt:lpstr>Skype Conferencing</vt:lpstr>
      <vt:lpstr>Skype Super Nodes</vt:lpstr>
      <vt:lpstr>  Super Node Behavior   </vt:lpstr>
      <vt:lpstr> Super Node ‘Churn’ </vt:lpstr>
      <vt:lpstr>Super Node Bandwidth Consumption</vt:lpstr>
      <vt:lpstr>Conclusions</vt:lpstr>
      <vt:lpstr>References</vt:lpstr>
      <vt:lpstr>Thanks!  Questions?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Prof. Kinicki</cp:lastModifiedBy>
  <cp:revision>165</cp:revision>
  <dcterms:created xsi:type="dcterms:W3CDTF">2004-01-21T20:05:10Z</dcterms:created>
  <dcterms:modified xsi:type="dcterms:W3CDTF">2011-10-10T19:30:35Z</dcterms:modified>
</cp:coreProperties>
</file>