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256" r:id="rId2"/>
    <p:sldId id="274" r:id="rId3"/>
    <p:sldId id="258" r:id="rId4"/>
    <p:sldId id="259" r:id="rId5"/>
    <p:sldId id="257" r:id="rId6"/>
    <p:sldId id="275" r:id="rId7"/>
    <p:sldId id="276" r:id="rId8"/>
    <p:sldId id="277" r:id="rId9"/>
    <p:sldId id="278" r:id="rId10"/>
    <p:sldId id="279" r:id="rId11"/>
    <p:sldId id="302" r:id="rId12"/>
    <p:sldId id="260" r:id="rId13"/>
    <p:sldId id="261" r:id="rId14"/>
    <p:sldId id="262" r:id="rId15"/>
    <p:sldId id="273" r:id="rId16"/>
    <p:sldId id="301" r:id="rId17"/>
    <p:sldId id="264" r:id="rId18"/>
    <p:sldId id="265" r:id="rId19"/>
    <p:sldId id="298" r:id="rId20"/>
    <p:sldId id="281" r:id="rId21"/>
    <p:sldId id="266" r:id="rId22"/>
    <p:sldId id="286" r:id="rId23"/>
    <p:sldId id="282" r:id="rId24"/>
    <p:sldId id="280" r:id="rId25"/>
    <p:sldId id="283" r:id="rId26"/>
    <p:sldId id="294" r:id="rId27"/>
    <p:sldId id="296" r:id="rId28"/>
    <p:sldId id="289" r:id="rId29"/>
    <p:sldId id="291" r:id="rId30"/>
    <p:sldId id="297" r:id="rId31"/>
    <p:sldId id="292" r:id="rId32"/>
    <p:sldId id="293" r:id="rId33"/>
    <p:sldId id="295" r:id="rId34"/>
    <p:sldId id="299" r:id="rId35"/>
    <p:sldId id="300" r:id="rId36"/>
    <p:sldId id="267" r:id="rId37"/>
    <p:sldId id="268" r:id="rId38"/>
    <p:sldId id="269" r:id="rId39"/>
    <p:sldId id="270" r:id="rId40"/>
    <p:sldId id="303" r:id="rId41"/>
    <p:sldId id="271" r:id="rId42"/>
    <p:sldId id="272" r:id="rId43"/>
  </p:sldIdLst>
  <p:sldSz cx="9144000" cy="6858000" type="screen4x3"/>
  <p:notesSz cx="6983413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 baseline="-25000">
        <a:solidFill>
          <a:srgbClr val="008000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 baseline="-25000">
        <a:solidFill>
          <a:srgbClr val="008000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 baseline="-25000">
        <a:solidFill>
          <a:srgbClr val="008000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 baseline="-25000">
        <a:solidFill>
          <a:srgbClr val="008000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 baseline="-25000">
        <a:solidFill>
          <a:srgbClr val="008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 baseline="-25000">
        <a:solidFill>
          <a:srgbClr val="008000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 baseline="-25000">
        <a:solidFill>
          <a:srgbClr val="008000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 baseline="-25000">
        <a:solidFill>
          <a:srgbClr val="008000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 baseline="-25000">
        <a:solidFill>
          <a:srgbClr val="008000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CC"/>
    <a:srgbClr val="0000CC"/>
    <a:srgbClr val="0000FF"/>
    <a:srgbClr val="008000"/>
    <a:srgbClr val="990033"/>
    <a:srgbClr val="FF9900"/>
    <a:srgbClr val="000066"/>
    <a:srgbClr val="A50021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9880" autoAdjust="0"/>
  </p:normalViewPr>
  <p:slideViewPr>
    <p:cSldViewPr>
      <p:cViewPr varScale="1">
        <p:scale>
          <a:sx n="64" d="100"/>
          <a:sy n="64" d="100"/>
        </p:scale>
        <p:origin x="-1099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0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t" anchorCtr="0" compatLnSpc="1">
            <a:prstTxWarp prst="textNoShape">
              <a:avLst/>
            </a:prstTxWarp>
          </a:bodyPr>
          <a:lstStyle>
            <a:lvl1pPr defTabSz="930275">
              <a:defRPr sz="12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605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6975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b" anchorCtr="0" compatLnSpc="1">
            <a:prstTxWarp prst="textNoShape">
              <a:avLst/>
            </a:prstTxWarp>
          </a:bodyPr>
          <a:lstStyle>
            <a:lvl1pPr defTabSz="930275">
              <a:defRPr sz="12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6050" y="8816975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3736DA7-0C65-4859-865B-BBC5B078A7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3898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33727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Computer Networks:  RED</a:t>
            </a:r>
            <a:r>
              <a:rPr lang="en-US">
                <a:effectLst/>
                <a:latin typeface="+mn-lt"/>
              </a:rPr>
              <a:t> </a:t>
            </a:r>
            <a:r>
              <a:rPr lang="en-US" b="0">
                <a:solidFill>
                  <a:schemeClr val="tx1"/>
                </a:solidFill>
                <a:effectLst/>
                <a:latin typeface="+mn-lt"/>
              </a:rPr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A9D4A-B035-437D-873A-271A045FA3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436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Computer Networks:  RED</a:t>
            </a:r>
            <a:r>
              <a:rPr lang="en-US">
                <a:effectLst/>
                <a:latin typeface="+mn-lt"/>
              </a:rPr>
              <a:t> </a:t>
            </a:r>
            <a:r>
              <a:rPr lang="en-US" b="0">
                <a:solidFill>
                  <a:schemeClr val="tx1"/>
                </a:solidFill>
                <a:effectLst/>
                <a:latin typeface="+mn-lt"/>
              </a:rPr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FC605-016E-4777-BD2E-9FE8EE4ACB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923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Computer Networks:  RED</a:t>
            </a:r>
            <a:r>
              <a:rPr lang="en-US">
                <a:effectLst/>
                <a:latin typeface="+mn-lt"/>
              </a:rPr>
              <a:t> </a:t>
            </a:r>
            <a:r>
              <a:rPr lang="en-US" b="0">
                <a:solidFill>
                  <a:schemeClr val="tx1"/>
                </a:solidFill>
                <a:effectLst/>
                <a:latin typeface="+mn-lt"/>
              </a:rPr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587CB-4139-4DEA-BE81-8D1B4DDFFD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164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Computer Networks:  RED</a:t>
            </a:r>
            <a:r>
              <a:rPr lang="en-US">
                <a:effectLst/>
                <a:latin typeface="+mn-lt"/>
              </a:rPr>
              <a:t> </a:t>
            </a:r>
            <a:r>
              <a:rPr lang="en-US" b="0">
                <a:solidFill>
                  <a:schemeClr val="tx1"/>
                </a:solidFill>
                <a:effectLst/>
                <a:latin typeface="+mn-lt"/>
              </a:rPr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C1208-818C-4F6E-A3FB-A4F4201BD7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763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Computer Networks:  RED</a:t>
            </a:r>
            <a:r>
              <a:rPr lang="en-US">
                <a:effectLst/>
                <a:latin typeface="+mn-lt"/>
              </a:rPr>
              <a:t> </a:t>
            </a:r>
            <a:r>
              <a:rPr lang="en-US" b="0">
                <a:solidFill>
                  <a:schemeClr val="tx1"/>
                </a:solidFill>
                <a:effectLst/>
                <a:latin typeface="+mn-lt"/>
              </a:rPr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A9C31-BDC1-4D36-8E38-4F76856C45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279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Computer Networks:  RED</a:t>
            </a:r>
            <a:r>
              <a:rPr lang="en-US">
                <a:effectLst/>
                <a:latin typeface="+mn-lt"/>
              </a:rPr>
              <a:t> </a:t>
            </a:r>
            <a:r>
              <a:rPr lang="en-US" b="0">
                <a:solidFill>
                  <a:schemeClr val="tx1"/>
                </a:solidFill>
                <a:effectLst/>
                <a:latin typeface="+mn-lt"/>
              </a:rPr>
              <a:t>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7CEA6-8DE2-4CB2-823C-F3C3689623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775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Computer Networks:  RED</a:t>
            </a:r>
            <a:r>
              <a:rPr lang="en-US">
                <a:effectLst/>
                <a:latin typeface="+mn-lt"/>
              </a:rPr>
              <a:t> </a:t>
            </a:r>
            <a:r>
              <a:rPr lang="en-US" b="0">
                <a:solidFill>
                  <a:schemeClr val="tx1"/>
                </a:solidFill>
                <a:effectLst/>
                <a:latin typeface="+mn-lt"/>
              </a:rPr>
              <a:t>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7EC4B-25B9-4DE6-B13D-82D51C74A5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923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Computer Networks:  RED</a:t>
            </a:r>
            <a:r>
              <a:rPr lang="en-US">
                <a:effectLst/>
                <a:latin typeface="+mn-lt"/>
              </a:rPr>
              <a:t> </a:t>
            </a:r>
            <a:r>
              <a:rPr lang="en-US" b="0">
                <a:solidFill>
                  <a:schemeClr val="tx1"/>
                </a:solidFill>
                <a:effectLst/>
                <a:latin typeface="+mn-lt"/>
              </a:rPr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A8220E-DF16-44C7-921D-931CA6539C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883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Computer Networks:  RED</a:t>
            </a:r>
            <a:r>
              <a:rPr lang="en-US">
                <a:effectLst/>
                <a:latin typeface="+mn-lt"/>
              </a:rPr>
              <a:t> </a:t>
            </a:r>
            <a:r>
              <a:rPr lang="en-US" b="0">
                <a:solidFill>
                  <a:schemeClr val="tx1"/>
                </a:solidFill>
                <a:effectLst/>
                <a:latin typeface="+mn-lt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FA24E-949D-45B2-A7F5-ECACD104CF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506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Computer Networks:  RED</a:t>
            </a:r>
            <a:r>
              <a:rPr lang="en-US">
                <a:effectLst/>
                <a:latin typeface="+mn-lt"/>
              </a:rPr>
              <a:t> </a:t>
            </a:r>
            <a:r>
              <a:rPr lang="en-US" b="0">
                <a:solidFill>
                  <a:schemeClr val="tx1"/>
                </a:solidFill>
                <a:effectLst/>
                <a:latin typeface="+mn-lt"/>
              </a:rPr>
              <a:t>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2A55B-9270-4693-A055-D7EC75FBB3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876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Computer Networks:  RED</a:t>
            </a:r>
            <a:r>
              <a:rPr lang="en-US">
                <a:effectLst/>
                <a:latin typeface="+mn-lt"/>
              </a:rPr>
              <a:t> </a:t>
            </a:r>
            <a:r>
              <a:rPr lang="en-US" b="0">
                <a:solidFill>
                  <a:schemeClr val="tx1"/>
                </a:solidFill>
                <a:effectLst/>
                <a:latin typeface="+mn-lt"/>
              </a:rPr>
              <a:t>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212B6-772D-48CA-B121-3A6D5C9194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660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b="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248400"/>
            <a:ext cx="3276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baseline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defRPr>
            </a:lvl1pPr>
          </a:lstStyle>
          <a:p>
            <a:pPr>
              <a:defRPr/>
            </a:pPr>
            <a:r>
              <a:rPr lang="en-US"/>
              <a:t>Advanced Computer Networks:  RED </a:t>
            </a:r>
            <a:r>
              <a:rPr lang="en-US" b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16688" y="62372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baseline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defRPr>
            </a:lvl1pPr>
          </a:lstStyle>
          <a:p>
            <a:pPr>
              <a:defRPr/>
            </a:pPr>
            <a:fld id="{9460C4B8-31D0-424D-B59A-EED05DA23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9" descr="WPI - Worcester Polytechnic Institute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867400"/>
            <a:ext cx="19050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RED</a:t>
            </a:r>
            <a:r>
              <a:rPr lang="en-US">
                <a:effectLst/>
                <a:latin typeface="Times New Roman" pitchFamily="18" charset="0"/>
              </a:rPr>
              <a:t> </a:t>
            </a:r>
            <a:r>
              <a:rPr lang="en-US" b="0"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8BE861-2375-4FBA-8C5E-75D67F2B816F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548680"/>
            <a:ext cx="8229600" cy="2286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A50021"/>
                </a:solidFill>
              </a:rPr>
              <a:t>Random Early Detection</a:t>
            </a:r>
            <a:r>
              <a:rPr lang="en-US" dirty="0" smtClean="0"/>
              <a:t> Gateways for Congestion </a:t>
            </a:r>
            <a:r>
              <a:rPr lang="en-US" dirty="0" smtClean="0"/>
              <a:t>Avoidance</a:t>
            </a:r>
            <a:r>
              <a:rPr lang="en-US" baseline="30000" dirty="0" smtClean="0"/>
              <a:t>*</a:t>
            </a:r>
            <a:endParaRPr lang="en-US" dirty="0" smtClean="0"/>
          </a:p>
        </p:txBody>
      </p:sp>
      <p:sp>
        <p:nvSpPr>
          <p:cNvPr id="13317" name="Rectangle 6"/>
          <p:cNvSpPr>
            <a:spLocks noChangeArrowheads="1"/>
          </p:cNvSpPr>
          <p:nvPr/>
        </p:nvSpPr>
        <p:spPr bwMode="auto">
          <a:xfrm>
            <a:off x="1066800" y="3429000"/>
            <a:ext cx="6858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algn="ctr">
              <a:spcBef>
                <a:spcPct val="20000"/>
              </a:spcBef>
            </a:pPr>
            <a:r>
              <a:rPr lang="en-US" sz="3200" b="0" baseline="0" dirty="0">
                <a:solidFill>
                  <a:schemeClr val="tx1"/>
                </a:solidFill>
              </a:rPr>
              <a:t>Sally Floyd and Van Jacobson,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3200" i="1" baseline="0" dirty="0">
                <a:solidFill>
                  <a:schemeClr val="tx1"/>
                </a:solidFill>
              </a:rPr>
              <a:t>IEEE Transactions on Networking</a:t>
            </a:r>
            <a:r>
              <a:rPr lang="en-US" sz="3200" b="0" baseline="0" dirty="0">
                <a:solidFill>
                  <a:schemeClr val="tx1"/>
                </a:solidFill>
              </a:rPr>
              <a:t>, Vol.1, No. 4, (Aug 1993), pp.397-413.</a:t>
            </a:r>
          </a:p>
        </p:txBody>
      </p:sp>
      <p:sp>
        <p:nvSpPr>
          <p:cNvPr id="13318" name="Rectangle 7"/>
          <p:cNvSpPr>
            <a:spLocks noChangeArrowheads="1"/>
          </p:cNvSpPr>
          <p:nvPr/>
        </p:nvSpPr>
        <p:spPr bwMode="auto">
          <a:xfrm>
            <a:off x="2135088" y="5331296"/>
            <a:ext cx="5029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algn="ctr">
              <a:spcBef>
                <a:spcPct val="20000"/>
              </a:spcBef>
            </a:pPr>
            <a:r>
              <a:rPr lang="en-US" sz="3200" baseline="0" dirty="0">
                <a:solidFill>
                  <a:schemeClr val="tx1"/>
                </a:solidFill>
              </a:rPr>
              <a:t>Presented by Bob Kinicki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1187624" y="2852936"/>
            <a:ext cx="5040560" cy="504056"/>
          </a:xfrm>
          <a:prstGeom prst="rect">
            <a:avLst/>
          </a:prstGeom>
          <a:noFill/>
          <a:ln w="1270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i="0" u="none" strike="noStrike" cap="none" normalizeH="0" baseline="-25000" smtClean="0">
                <a:ln>
                  <a:noFill/>
                </a:ln>
                <a:solidFill>
                  <a:srgbClr val="3366CC"/>
                </a:solidFill>
                <a:effectLst/>
                <a:latin typeface="Comic Sans MS" pitchFamily="66" charset="0"/>
              </a:rPr>
              <a:t>* 5886 </a:t>
            </a:r>
            <a:r>
              <a:rPr kumimoji="0" lang="en-US" sz="3600" i="0" u="none" strike="noStrike" cap="none" normalizeH="0" baseline="-25000" dirty="0" smtClean="0">
                <a:ln>
                  <a:noFill/>
                </a:ln>
                <a:solidFill>
                  <a:srgbClr val="3366CC"/>
                </a:solidFill>
                <a:effectLst/>
                <a:latin typeface="Comic Sans MS" pitchFamily="66" charset="0"/>
              </a:rPr>
              <a:t>citations as of 19Sep11</a:t>
            </a:r>
            <a:endParaRPr kumimoji="0" lang="en-US" sz="3600" i="0" u="none" strike="noStrike" cap="none" normalizeH="0" baseline="-25000" dirty="0" smtClean="0">
              <a:ln>
                <a:noFill/>
              </a:ln>
              <a:solidFill>
                <a:srgbClr val="3366CC"/>
              </a:solidFill>
              <a:effectLst/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RED</a:t>
            </a:r>
            <a:r>
              <a:rPr lang="en-US">
                <a:effectLst/>
                <a:latin typeface="Times New Roman" pitchFamily="18" charset="0"/>
              </a:rPr>
              <a:t> </a:t>
            </a:r>
            <a:r>
              <a:rPr lang="en-US" b="0"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74A8F-229A-457A-A3E4-EF53286C011C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2867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90600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DECbit</a:t>
            </a:r>
            <a:r>
              <a:rPr lang="en-US" dirty="0" smtClean="0"/>
              <a:t> Scheme</a:t>
            </a:r>
          </a:p>
        </p:txBody>
      </p:sp>
      <p:sp>
        <p:nvSpPr>
          <p:cNvPr id="2253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9248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Uses a </a:t>
            </a:r>
            <a:r>
              <a:rPr lang="en-US" b="1" i="1" dirty="0" smtClean="0">
                <a:solidFill>
                  <a:srgbClr val="008000"/>
                </a:solidFill>
              </a:rPr>
              <a:t>congestion-indication bit</a:t>
            </a:r>
            <a:r>
              <a:rPr lang="en-US" b="1" dirty="0" smtClean="0">
                <a:solidFill>
                  <a:srgbClr val="008000"/>
                </a:solidFill>
              </a:rPr>
              <a:t> </a:t>
            </a:r>
            <a:r>
              <a:rPr lang="en-US" dirty="0" smtClean="0"/>
              <a:t>in packet header to provide feedback about congestion.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Upon packet arrival, the average queue length is calculated for last (busy + idle) period plus current busy period.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When the average queue length exceeds </a:t>
            </a:r>
            <a:r>
              <a:rPr lang="en-US" b="1" dirty="0">
                <a:solidFill>
                  <a:srgbClr val="008000"/>
                </a:solidFill>
              </a:rPr>
              <a:t>1</a:t>
            </a:r>
            <a:r>
              <a:rPr lang="en-US" dirty="0" smtClean="0"/>
              <a:t>, the router sets the congestion-indicator bit in arriving packet’s header.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RED</a:t>
            </a:r>
            <a:r>
              <a:rPr lang="en-US">
                <a:effectLst/>
                <a:latin typeface="Times New Roman" pitchFamily="18" charset="0"/>
              </a:rPr>
              <a:t> </a:t>
            </a:r>
            <a:r>
              <a:rPr lang="en-US" b="0"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74A8F-229A-457A-A3E4-EF53286C011C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2867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90600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DECbit</a:t>
            </a:r>
            <a:r>
              <a:rPr lang="en-US" dirty="0" smtClean="0"/>
              <a:t> Scheme</a:t>
            </a:r>
          </a:p>
        </p:txBody>
      </p:sp>
      <p:sp>
        <p:nvSpPr>
          <p:cNvPr id="2253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9248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The source updates its window every two RTTs.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If at least half of packets in source’s last window have the bit set, decrease the congestion window exponentially.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Otherwise, the window is increased linearly.</a:t>
            </a:r>
          </a:p>
        </p:txBody>
      </p:sp>
    </p:spTree>
    <p:extLst>
      <p:ext uri="{BB962C8B-B14F-4D97-AF65-F5344CB8AC3E}">
        <p14:creationId xmlns:p14="http://schemas.microsoft.com/office/powerpoint/2010/main" val="270587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RED</a:t>
            </a:r>
            <a:r>
              <a:rPr lang="en-US">
                <a:effectLst/>
                <a:latin typeface="Times New Roman" pitchFamily="18" charset="0"/>
              </a:rPr>
              <a:t> </a:t>
            </a:r>
            <a:r>
              <a:rPr lang="en-US" b="0"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B44B6F-89C2-4A74-8BF1-BE79D9C6DE93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83820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A50021"/>
                </a:solidFill>
              </a:rPr>
              <a:t>RED Algorithm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484313"/>
            <a:ext cx="6934200" cy="4267200"/>
          </a:xfrm>
          <a:noFill/>
          <a:ln w="19050">
            <a:solidFill>
              <a:srgbClr val="A50021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None/>
            </a:pPr>
            <a:r>
              <a:rPr lang="en-US" sz="2800" smtClean="0"/>
              <a:t>for each packet arrival</a:t>
            </a:r>
          </a:p>
          <a:p>
            <a:pPr>
              <a:buFontTx/>
              <a:buNone/>
            </a:pPr>
            <a:r>
              <a:rPr lang="en-US" sz="2800" smtClean="0"/>
              <a:t>	calculate the average queue size </a:t>
            </a:r>
            <a:r>
              <a:rPr lang="en-US" sz="2800" b="1" i="1" smtClean="0">
                <a:solidFill>
                  <a:srgbClr val="A50021"/>
                </a:solidFill>
              </a:rPr>
              <a:t>avg</a:t>
            </a:r>
          </a:p>
          <a:p>
            <a:pPr>
              <a:buFontTx/>
              <a:buNone/>
            </a:pPr>
            <a:r>
              <a:rPr lang="en-US" sz="2800" i="1" smtClean="0"/>
              <a:t>	</a:t>
            </a:r>
            <a:r>
              <a:rPr lang="en-US" sz="2800" smtClean="0"/>
              <a:t>if </a:t>
            </a:r>
            <a:r>
              <a:rPr lang="en-US" sz="2800" b="1" i="1" smtClean="0">
                <a:solidFill>
                  <a:srgbClr val="008000"/>
                </a:solidFill>
              </a:rPr>
              <a:t>min</a:t>
            </a:r>
            <a:r>
              <a:rPr lang="en-US" sz="2800" b="1" i="1" baseline="-25000" smtClean="0">
                <a:solidFill>
                  <a:srgbClr val="008000"/>
                </a:solidFill>
              </a:rPr>
              <a:t>th</a:t>
            </a:r>
            <a:r>
              <a:rPr lang="en-US" sz="2800" i="1" smtClean="0"/>
              <a:t>  </a:t>
            </a:r>
            <a:r>
              <a:rPr lang="en-US" sz="2800" i="1" smtClean="0">
                <a:cs typeface="Times New Roman" pitchFamily="18" charset="0"/>
              </a:rPr>
              <a:t>≤</a:t>
            </a:r>
            <a:r>
              <a:rPr lang="en-US" sz="2800" i="1" smtClean="0"/>
              <a:t>  </a:t>
            </a:r>
            <a:r>
              <a:rPr lang="en-US" sz="2800" b="1" i="1" smtClean="0">
                <a:solidFill>
                  <a:srgbClr val="A50021"/>
                </a:solidFill>
              </a:rPr>
              <a:t>avg </a:t>
            </a:r>
            <a:r>
              <a:rPr lang="en-US" sz="2800" b="1" i="1" smtClean="0"/>
              <a:t>&lt;</a:t>
            </a:r>
            <a:r>
              <a:rPr lang="en-US" sz="2800" i="1" smtClean="0"/>
              <a:t> </a:t>
            </a:r>
            <a:r>
              <a:rPr lang="en-US" sz="2800" b="1" i="1" smtClean="0">
                <a:solidFill>
                  <a:srgbClr val="008000"/>
                </a:solidFill>
              </a:rPr>
              <a:t>max</a:t>
            </a:r>
            <a:r>
              <a:rPr lang="en-US" sz="2800" b="1" i="1" baseline="-25000" smtClean="0">
                <a:solidFill>
                  <a:srgbClr val="008000"/>
                </a:solidFill>
              </a:rPr>
              <a:t>th</a:t>
            </a:r>
          </a:p>
          <a:p>
            <a:pPr>
              <a:buFontTx/>
              <a:buNone/>
            </a:pPr>
            <a:r>
              <a:rPr lang="en-US" sz="2800" i="1" smtClean="0"/>
              <a:t>		</a:t>
            </a:r>
            <a:r>
              <a:rPr lang="en-US" sz="2800" smtClean="0"/>
              <a:t>calculate the probability </a:t>
            </a:r>
            <a:r>
              <a:rPr lang="en-US" sz="2800" b="1" i="1" smtClean="0">
                <a:solidFill>
                  <a:srgbClr val="0000FF"/>
                </a:solidFill>
              </a:rPr>
              <a:t>p</a:t>
            </a:r>
            <a:r>
              <a:rPr lang="en-US" sz="2800" b="1" i="1" baseline="-25000" smtClean="0">
                <a:solidFill>
                  <a:srgbClr val="0000FF"/>
                </a:solidFill>
              </a:rPr>
              <a:t>a</a:t>
            </a:r>
          </a:p>
          <a:p>
            <a:pPr>
              <a:buFontTx/>
              <a:buNone/>
            </a:pPr>
            <a:r>
              <a:rPr lang="en-US" sz="2800" i="1" smtClean="0"/>
              <a:t>		</a:t>
            </a:r>
            <a:r>
              <a:rPr lang="en-US" sz="2800" smtClean="0"/>
              <a:t>with probability </a:t>
            </a:r>
            <a:r>
              <a:rPr lang="en-US" sz="2800" i="1" smtClean="0"/>
              <a:t> </a:t>
            </a:r>
            <a:r>
              <a:rPr lang="en-US" sz="2800" b="1" i="1" smtClean="0">
                <a:solidFill>
                  <a:srgbClr val="0000FF"/>
                </a:solidFill>
              </a:rPr>
              <a:t>p</a:t>
            </a:r>
            <a:r>
              <a:rPr lang="en-US" sz="2800" b="1" i="1" baseline="-25000" smtClean="0">
                <a:solidFill>
                  <a:srgbClr val="0000FF"/>
                </a:solidFill>
              </a:rPr>
              <a:t>a</a:t>
            </a:r>
            <a:r>
              <a:rPr lang="en-US" sz="2800" smtClean="0"/>
              <a:t>:</a:t>
            </a:r>
            <a:endParaRPr lang="en-US" sz="2800" i="1" baseline="-25000" smtClean="0"/>
          </a:p>
          <a:p>
            <a:pPr>
              <a:buFontTx/>
              <a:buNone/>
            </a:pPr>
            <a:r>
              <a:rPr lang="en-US" sz="2800" smtClean="0"/>
              <a:t>			mark the arriving packet</a:t>
            </a:r>
          </a:p>
          <a:p>
            <a:pPr>
              <a:buFontTx/>
              <a:buNone/>
            </a:pPr>
            <a:r>
              <a:rPr lang="en-US" sz="2800" smtClean="0"/>
              <a:t>	else if</a:t>
            </a:r>
            <a:r>
              <a:rPr lang="en-US" sz="2800" i="1" smtClean="0"/>
              <a:t> </a:t>
            </a:r>
            <a:r>
              <a:rPr lang="en-US" sz="2800" b="1" i="1" smtClean="0">
                <a:solidFill>
                  <a:srgbClr val="008000"/>
                </a:solidFill>
              </a:rPr>
              <a:t>max</a:t>
            </a:r>
            <a:r>
              <a:rPr lang="en-US" sz="2800" b="1" i="1" baseline="-25000" smtClean="0">
                <a:solidFill>
                  <a:srgbClr val="008000"/>
                </a:solidFill>
              </a:rPr>
              <a:t>th</a:t>
            </a:r>
            <a:r>
              <a:rPr lang="en-US" sz="2800" i="1" smtClean="0"/>
              <a:t> </a:t>
            </a:r>
            <a:r>
              <a:rPr lang="en-US" sz="2800" i="1" smtClean="0">
                <a:cs typeface="Times New Roman" pitchFamily="18" charset="0"/>
              </a:rPr>
              <a:t>≤</a:t>
            </a:r>
            <a:r>
              <a:rPr lang="en-US" sz="2800" i="1" smtClean="0"/>
              <a:t>  </a:t>
            </a:r>
            <a:r>
              <a:rPr lang="en-US" sz="2800" b="1" i="1" smtClean="0">
                <a:solidFill>
                  <a:srgbClr val="A50021"/>
                </a:solidFill>
              </a:rPr>
              <a:t>avg</a:t>
            </a:r>
          </a:p>
          <a:p>
            <a:pPr>
              <a:buFontTx/>
              <a:buNone/>
            </a:pPr>
            <a:r>
              <a:rPr lang="en-US" sz="2800" smtClean="0"/>
              <a:t>		mark the arriving packet.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RED</a:t>
            </a:r>
            <a:r>
              <a:rPr lang="en-US">
                <a:effectLst/>
                <a:latin typeface="Times New Roman" pitchFamily="18" charset="0"/>
              </a:rPr>
              <a:t> </a:t>
            </a:r>
            <a:r>
              <a:rPr lang="en-US" b="0"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7EAA7D-3812-47E3-8974-689251317DD8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A50021"/>
                </a:solidFill>
              </a:rPr>
              <a:t>RED</a:t>
            </a:r>
            <a:r>
              <a:rPr lang="en-US" dirty="0" smtClean="0">
                <a:solidFill>
                  <a:srgbClr val="CC0000"/>
                </a:solidFill>
              </a:rPr>
              <a:t> </a:t>
            </a:r>
            <a:r>
              <a:rPr lang="en-US" dirty="0"/>
              <a:t>D</a:t>
            </a:r>
            <a:r>
              <a:rPr lang="en-US" dirty="0" smtClean="0"/>
              <a:t>rop </a:t>
            </a:r>
            <a:r>
              <a:rPr lang="en-US" dirty="0"/>
              <a:t>P</a:t>
            </a:r>
            <a:r>
              <a:rPr lang="en-US" dirty="0" smtClean="0"/>
              <a:t>robability ( </a:t>
            </a:r>
            <a:r>
              <a:rPr lang="en-US" i="1" dirty="0" smtClean="0"/>
              <a:t>p</a:t>
            </a:r>
            <a:r>
              <a:rPr lang="en-US" i="1" baseline="-25000" dirty="0" smtClean="0"/>
              <a:t>a </a:t>
            </a:r>
            <a:r>
              <a:rPr lang="en-US" dirty="0" smtClean="0"/>
              <a:t>)</a:t>
            </a:r>
            <a:endParaRPr lang="en-US" i="1" baseline="-25000" dirty="0" smtClean="0"/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495800"/>
          </a:xfrm>
          <a:noFill/>
        </p:spPr>
        <p:txBody>
          <a:bodyPr/>
          <a:lstStyle/>
          <a:p>
            <a:pPr>
              <a:buFontTx/>
              <a:buNone/>
            </a:pPr>
            <a:r>
              <a:rPr lang="en-US" i="1" dirty="0" smtClean="0"/>
              <a:t>   </a:t>
            </a:r>
            <a:r>
              <a:rPr lang="en-US" b="1" i="1" dirty="0" err="1" smtClean="0">
                <a:solidFill>
                  <a:srgbClr val="0000FF"/>
                </a:solidFill>
              </a:rPr>
              <a:t>p</a:t>
            </a:r>
            <a:r>
              <a:rPr lang="en-US" b="1" i="1" baseline="-25000" dirty="0" err="1" smtClean="0">
                <a:solidFill>
                  <a:srgbClr val="0000FF"/>
                </a:solidFill>
              </a:rPr>
              <a:t>b</a:t>
            </a:r>
            <a:r>
              <a:rPr lang="en-US" i="1" dirty="0" smtClean="0"/>
              <a:t> = </a:t>
            </a:r>
            <a:r>
              <a:rPr lang="en-US" b="1" i="1" dirty="0" err="1" smtClean="0">
                <a:solidFill>
                  <a:srgbClr val="008000"/>
                </a:solidFill>
              </a:rPr>
              <a:t>max</a:t>
            </a:r>
            <a:r>
              <a:rPr lang="en-US" b="1" i="1" baseline="-25000" dirty="0" err="1" smtClean="0">
                <a:solidFill>
                  <a:srgbClr val="008000"/>
                </a:solidFill>
              </a:rPr>
              <a:t>p</a:t>
            </a:r>
            <a:r>
              <a:rPr lang="en-US" i="1" dirty="0" smtClean="0"/>
              <a:t> </a:t>
            </a:r>
            <a:r>
              <a:rPr lang="en-US" dirty="0" smtClean="0"/>
              <a:t>x (</a:t>
            </a:r>
            <a:r>
              <a:rPr lang="en-US" b="1" i="1" dirty="0" err="1" smtClean="0">
                <a:solidFill>
                  <a:srgbClr val="990033"/>
                </a:solidFill>
              </a:rPr>
              <a:t>avg</a:t>
            </a:r>
            <a:r>
              <a:rPr lang="en-US" i="1" dirty="0" smtClean="0"/>
              <a:t> - </a:t>
            </a:r>
            <a:r>
              <a:rPr lang="en-US" b="1" i="1" dirty="0" err="1" smtClean="0">
                <a:solidFill>
                  <a:srgbClr val="008000"/>
                </a:solidFill>
              </a:rPr>
              <a:t>min</a:t>
            </a:r>
            <a:r>
              <a:rPr lang="en-US" b="1" i="1" baseline="-25000" dirty="0" err="1" smtClean="0">
                <a:solidFill>
                  <a:srgbClr val="008000"/>
                </a:solidFill>
              </a:rPr>
              <a:t>th</a:t>
            </a:r>
            <a:r>
              <a:rPr lang="en-US" i="1" dirty="0" smtClean="0"/>
              <a:t>)/(</a:t>
            </a:r>
            <a:r>
              <a:rPr lang="en-US" b="1" i="1" dirty="0" err="1" smtClean="0">
                <a:solidFill>
                  <a:srgbClr val="008000"/>
                </a:solidFill>
              </a:rPr>
              <a:t>max</a:t>
            </a:r>
            <a:r>
              <a:rPr lang="en-US" b="1" i="1" baseline="-25000" dirty="0" err="1" smtClean="0">
                <a:solidFill>
                  <a:srgbClr val="008000"/>
                </a:solidFill>
              </a:rPr>
              <a:t>th</a:t>
            </a:r>
            <a:r>
              <a:rPr lang="en-US" i="1" dirty="0" smtClean="0"/>
              <a:t> - </a:t>
            </a:r>
            <a:r>
              <a:rPr lang="en-US" b="1" i="1" dirty="0" err="1" smtClean="0">
                <a:solidFill>
                  <a:srgbClr val="008000"/>
                </a:solidFill>
              </a:rPr>
              <a:t>min</a:t>
            </a:r>
            <a:r>
              <a:rPr lang="en-US" b="1" i="1" baseline="-25000" dirty="0" err="1" smtClean="0">
                <a:solidFill>
                  <a:srgbClr val="008000"/>
                </a:solidFill>
              </a:rPr>
              <a:t>th</a:t>
            </a:r>
            <a:r>
              <a:rPr lang="en-US" i="1" dirty="0" smtClean="0"/>
              <a:t>)  </a:t>
            </a:r>
            <a:r>
              <a:rPr lang="en-US" dirty="0" smtClean="0"/>
              <a:t>[1]</a:t>
            </a:r>
            <a:endParaRPr lang="en-US" i="1" dirty="0" smtClean="0"/>
          </a:p>
          <a:p>
            <a:pPr>
              <a:buFontTx/>
              <a:buNone/>
            </a:pPr>
            <a:r>
              <a:rPr lang="en-US" dirty="0" smtClean="0"/>
              <a:t>where</a:t>
            </a:r>
            <a:endParaRPr lang="en-US" i="1" dirty="0" smtClean="0"/>
          </a:p>
          <a:p>
            <a:pPr algn="ctr">
              <a:buFontTx/>
              <a:buNone/>
            </a:pPr>
            <a:r>
              <a:rPr lang="en-US" i="1" dirty="0" smtClean="0"/>
              <a:t>		</a:t>
            </a:r>
            <a:r>
              <a:rPr lang="en-US" b="1" i="1" dirty="0" smtClean="0">
                <a:solidFill>
                  <a:srgbClr val="0000FF"/>
                </a:solidFill>
              </a:rPr>
              <a:t>p</a:t>
            </a:r>
            <a:r>
              <a:rPr lang="en-US" b="1" i="1" baseline="-25000" dirty="0" smtClean="0">
                <a:solidFill>
                  <a:srgbClr val="0000FF"/>
                </a:solidFill>
              </a:rPr>
              <a:t>a</a:t>
            </a:r>
            <a:r>
              <a:rPr lang="en-US" i="1" dirty="0" smtClean="0"/>
              <a:t> = </a:t>
            </a:r>
            <a:r>
              <a:rPr lang="en-US" b="1" i="1" dirty="0" err="1" smtClean="0">
                <a:solidFill>
                  <a:srgbClr val="0000FF"/>
                </a:solidFill>
              </a:rPr>
              <a:t>p</a:t>
            </a:r>
            <a:r>
              <a:rPr lang="en-US" b="1" i="1" baseline="-25000" dirty="0" err="1" smtClean="0">
                <a:solidFill>
                  <a:srgbClr val="0000FF"/>
                </a:solidFill>
              </a:rPr>
              <a:t>b</a:t>
            </a:r>
            <a:r>
              <a:rPr lang="en-US" i="1" dirty="0" smtClean="0"/>
              <a:t>/ (</a:t>
            </a:r>
            <a:r>
              <a:rPr lang="en-US" dirty="0" smtClean="0"/>
              <a:t>1 </a:t>
            </a:r>
            <a:r>
              <a:rPr lang="en-US" i="1" dirty="0" smtClean="0"/>
              <a:t>- count</a:t>
            </a:r>
            <a:r>
              <a:rPr lang="en-US" dirty="0" smtClean="0"/>
              <a:t>  x </a:t>
            </a:r>
            <a:r>
              <a:rPr lang="en-US" b="1" i="1" dirty="0" err="1" smtClean="0">
                <a:solidFill>
                  <a:srgbClr val="0000FF"/>
                </a:solidFill>
              </a:rPr>
              <a:t>p</a:t>
            </a:r>
            <a:r>
              <a:rPr lang="en-US" b="1" i="1" baseline="-25000" dirty="0" err="1" smtClean="0">
                <a:solidFill>
                  <a:srgbClr val="0000FF"/>
                </a:solidFill>
              </a:rPr>
              <a:t>b</a:t>
            </a:r>
            <a:r>
              <a:rPr lang="en-US" i="1" dirty="0" smtClean="0"/>
              <a:t>)		       </a:t>
            </a:r>
            <a:r>
              <a:rPr lang="en-US" dirty="0" smtClean="0"/>
              <a:t>[2]</a:t>
            </a:r>
          </a:p>
          <a:p>
            <a:pPr>
              <a:buFontTx/>
              <a:buNone/>
            </a:pPr>
            <a:r>
              <a:rPr lang="en-US" b="1" dirty="0" smtClean="0"/>
              <a:t>Note: </a:t>
            </a:r>
            <a:r>
              <a:rPr lang="en-US" dirty="0" smtClean="0"/>
              <a:t>this calculation assumes queue size is measured in packets.  If queue is in bytes, we need to add [1.a] between [1] and [2]</a:t>
            </a:r>
            <a:endParaRPr lang="en-US" b="1" dirty="0" smtClean="0"/>
          </a:p>
          <a:p>
            <a:pPr>
              <a:buFontTx/>
              <a:buNone/>
            </a:pPr>
            <a:r>
              <a:rPr lang="en-US" i="1" dirty="0" smtClean="0"/>
              <a:t>    </a:t>
            </a:r>
            <a:r>
              <a:rPr lang="en-US" b="1" i="1" dirty="0" err="1" smtClean="0">
                <a:solidFill>
                  <a:srgbClr val="0000FF"/>
                </a:solidFill>
              </a:rPr>
              <a:t>p</a:t>
            </a:r>
            <a:r>
              <a:rPr lang="en-US" b="1" i="1" baseline="-25000" dirty="0" err="1" smtClean="0">
                <a:solidFill>
                  <a:srgbClr val="0000FF"/>
                </a:solidFill>
              </a:rPr>
              <a:t>b</a:t>
            </a:r>
            <a:r>
              <a:rPr lang="en-US" i="1" dirty="0" smtClean="0"/>
              <a:t> = </a:t>
            </a:r>
            <a:r>
              <a:rPr lang="en-US" b="1" i="1" dirty="0" err="1" smtClean="0">
                <a:solidFill>
                  <a:srgbClr val="0000FF"/>
                </a:solidFill>
              </a:rPr>
              <a:t>p</a:t>
            </a:r>
            <a:r>
              <a:rPr lang="en-US" b="1" i="1" baseline="-25000" dirty="0" err="1" smtClean="0">
                <a:solidFill>
                  <a:srgbClr val="0000FF"/>
                </a:solidFill>
              </a:rPr>
              <a:t>b</a:t>
            </a:r>
            <a:r>
              <a:rPr lang="en-US" i="1" dirty="0" smtClean="0"/>
              <a:t> </a:t>
            </a:r>
            <a:r>
              <a:rPr lang="en-US" dirty="0" smtClean="0"/>
              <a:t>x </a:t>
            </a:r>
            <a:r>
              <a:rPr lang="en-US" dirty="0" err="1" smtClean="0"/>
              <a:t>PacketSize</a:t>
            </a:r>
            <a:r>
              <a:rPr lang="en-US" dirty="0" smtClean="0"/>
              <a:t>/</a:t>
            </a:r>
            <a:r>
              <a:rPr lang="en-US" dirty="0" err="1" smtClean="0"/>
              <a:t>MaxPacketSize</a:t>
            </a:r>
            <a:r>
              <a:rPr lang="en-US" dirty="0" smtClean="0"/>
              <a:t>	     [1.a]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RED</a:t>
            </a:r>
            <a:r>
              <a:rPr lang="en-US">
                <a:effectLst/>
                <a:latin typeface="Times New Roman" pitchFamily="18" charset="0"/>
              </a:rPr>
              <a:t> </a:t>
            </a:r>
            <a:r>
              <a:rPr lang="en-US" b="0"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DF4B77-53B0-4A86-9330-A986F1642F0F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077200" cy="1143000"/>
          </a:xfrm>
        </p:spPr>
        <p:txBody>
          <a:bodyPr/>
          <a:lstStyle/>
          <a:p>
            <a:pPr>
              <a:defRPr/>
            </a:pPr>
            <a:r>
              <a:rPr lang="en-US" sz="4000" dirty="0" smtClean="0">
                <a:solidFill>
                  <a:srgbClr val="990033"/>
                </a:solidFill>
              </a:rPr>
              <a:t> </a:t>
            </a:r>
            <a:r>
              <a:rPr lang="en-US" dirty="0" err="1" smtClean="0">
                <a:solidFill>
                  <a:srgbClr val="990033"/>
                </a:solidFill>
              </a:rPr>
              <a:t>avg</a:t>
            </a:r>
            <a:r>
              <a:rPr lang="en-US" sz="4000" dirty="0" smtClean="0">
                <a:solidFill>
                  <a:srgbClr val="990033"/>
                </a:solidFill>
              </a:rPr>
              <a:t> </a:t>
            </a:r>
            <a:r>
              <a:rPr lang="en-US" sz="4000" b="0" dirty="0" smtClean="0">
                <a:solidFill>
                  <a:srgbClr val="990033"/>
                </a:solidFill>
              </a:rPr>
              <a:t>-</a:t>
            </a:r>
            <a:r>
              <a:rPr lang="en-US" sz="4000" dirty="0" smtClean="0">
                <a:solidFill>
                  <a:srgbClr val="990033"/>
                </a:solidFill>
              </a:rPr>
              <a:t> Average </a:t>
            </a:r>
            <a:r>
              <a:rPr lang="en-US" sz="4000" dirty="0">
                <a:solidFill>
                  <a:srgbClr val="990033"/>
                </a:solidFill>
              </a:rPr>
              <a:t>Q</a:t>
            </a:r>
            <a:r>
              <a:rPr lang="en-US" sz="4000" dirty="0" smtClean="0">
                <a:solidFill>
                  <a:srgbClr val="990033"/>
                </a:solidFill>
              </a:rPr>
              <a:t>ueue </a:t>
            </a:r>
            <a:r>
              <a:rPr lang="en-US" sz="4000" dirty="0">
                <a:solidFill>
                  <a:srgbClr val="990033"/>
                </a:solidFill>
              </a:rPr>
              <a:t>L</a:t>
            </a:r>
            <a:r>
              <a:rPr lang="en-US" sz="4000" dirty="0" smtClean="0">
                <a:solidFill>
                  <a:srgbClr val="990033"/>
                </a:solidFill>
              </a:rPr>
              <a:t>ength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2296"/>
            <a:ext cx="7772400" cy="4246984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800" b="1" i="1" dirty="0" err="1" smtClean="0">
                <a:solidFill>
                  <a:srgbClr val="990033"/>
                </a:solidFill>
              </a:rPr>
              <a:t>avg</a:t>
            </a:r>
            <a:r>
              <a:rPr lang="en-US" sz="2800" b="1" i="1" dirty="0" smtClean="0"/>
              <a:t> = </a:t>
            </a:r>
            <a:r>
              <a:rPr lang="en-US" sz="2800" b="1" dirty="0" smtClean="0"/>
              <a:t>(1 – </a:t>
            </a:r>
            <a:r>
              <a:rPr lang="en-US" sz="2800" b="1" i="1" dirty="0" err="1" smtClean="0">
                <a:solidFill>
                  <a:srgbClr val="008000"/>
                </a:solidFill>
              </a:rPr>
              <a:t>w</a:t>
            </a:r>
            <a:r>
              <a:rPr lang="en-US" sz="2800" b="1" i="1" baseline="-25000" dirty="0" err="1" smtClean="0">
                <a:solidFill>
                  <a:srgbClr val="008000"/>
                </a:solidFill>
              </a:rPr>
              <a:t>q</a:t>
            </a:r>
            <a:r>
              <a:rPr lang="en-US" sz="2800" b="1" dirty="0" smtClean="0"/>
              <a:t>)</a:t>
            </a:r>
            <a:r>
              <a:rPr lang="en-US" sz="2800" b="1" i="1" dirty="0" smtClean="0"/>
              <a:t> </a:t>
            </a:r>
            <a:r>
              <a:rPr lang="en-US" sz="2800" b="1" dirty="0" smtClean="0"/>
              <a:t>x  </a:t>
            </a:r>
            <a:r>
              <a:rPr lang="en-US" sz="2800" b="1" i="1" dirty="0" err="1" smtClean="0">
                <a:solidFill>
                  <a:srgbClr val="990033"/>
                </a:solidFill>
              </a:rPr>
              <a:t>avg</a:t>
            </a:r>
            <a:r>
              <a:rPr lang="en-US" sz="2800" b="1" i="1" dirty="0" smtClean="0"/>
              <a:t> + </a:t>
            </a:r>
            <a:r>
              <a:rPr lang="en-US" sz="2800" b="1" i="1" dirty="0" err="1" smtClean="0">
                <a:solidFill>
                  <a:srgbClr val="008000"/>
                </a:solidFill>
              </a:rPr>
              <a:t>w</a:t>
            </a:r>
            <a:r>
              <a:rPr lang="en-US" sz="2800" b="1" i="1" baseline="-25000" dirty="0" err="1" smtClean="0">
                <a:solidFill>
                  <a:srgbClr val="008000"/>
                </a:solidFill>
              </a:rPr>
              <a:t>q</a:t>
            </a:r>
            <a:r>
              <a:rPr lang="en-US" sz="2800" b="1" i="1" dirty="0" smtClean="0"/>
              <a:t> </a:t>
            </a:r>
            <a:r>
              <a:rPr lang="en-US" sz="2800" b="1" dirty="0" smtClean="0"/>
              <a:t>x </a:t>
            </a:r>
            <a:r>
              <a:rPr lang="en-US" sz="2800" b="1" i="1" dirty="0" smtClean="0">
                <a:solidFill>
                  <a:srgbClr val="0000FF"/>
                </a:solidFill>
              </a:rPr>
              <a:t>q</a:t>
            </a:r>
          </a:p>
          <a:p>
            <a:pPr algn="ctr">
              <a:buFontTx/>
              <a:buNone/>
            </a:pPr>
            <a:endParaRPr lang="en-US" sz="2800" i="1" dirty="0" smtClean="0"/>
          </a:p>
          <a:p>
            <a:pPr algn="ctr">
              <a:buFontTx/>
              <a:buNone/>
            </a:pPr>
            <a:r>
              <a:rPr lang="en-US" sz="2800" dirty="0" smtClean="0"/>
              <a:t>where</a:t>
            </a:r>
            <a:r>
              <a:rPr lang="en-US" sz="2800" i="1" dirty="0" smtClean="0"/>
              <a:t> </a:t>
            </a:r>
            <a:r>
              <a:rPr lang="en-US" sz="2800" b="1" i="1" dirty="0" smtClean="0">
                <a:solidFill>
                  <a:srgbClr val="0000FF"/>
                </a:solidFill>
              </a:rPr>
              <a:t>q</a:t>
            </a:r>
            <a:r>
              <a:rPr lang="en-US" sz="2800" dirty="0" smtClean="0"/>
              <a:t> is the newly measured queue length.</a:t>
            </a:r>
          </a:p>
          <a:p>
            <a:pPr algn="ctr">
              <a:buFontTx/>
              <a:buNone/>
            </a:pPr>
            <a:endParaRPr lang="en-US" sz="2800" dirty="0" smtClean="0"/>
          </a:p>
          <a:p>
            <a:pPr>
              <a:buFontTx/>
              <a:buNone/>
            </a:pPr>
            <a:r>
              <a:rPr lang="en-US" sz="2800" dirty="0" smtClean="0"/>
              <a:t>    This </a:t>
            </a:r>
            <a:r>
              <a:rPr lang="en-US" sz="2800" b="1" i="1" dirty="0">
                <a:solidFill>
                  <a:srgbClr val="008000"/>
                </a:solidFill>
              </a:rPr>
              <a:t>E</a:t>
            </a:r>
            <a:r>
              <a:rPr lang="en-US" sz="2800" b="1" i="1" dirty="0" smtClean="0">
                <a:solidFill>
                  <a:srgbClr val="008000"/>
                </a:solidFill>
              </a:rPr>
              <a:t>xponential </a:t>
            </a:r>
            <a:r>
              <a:rPr lang="en-US" sz="2800" b="1" i="1" dirty="0">
                <a:solidFill>
                  <a:srgbClr val="008000"/>
                </a:solidFill>
              </a:rPr>
              <a:t>W</a:t>
            </a:r>
            <a:r>
              <a:rPr lang="en-US" sz="2800" b="1" i="1" dirty="0" smtClean="0">
                <a:solidFill>
                  <a:srgbClr val="008000"/>
                </a:solidFill>
              </a:rPr>
              <a:t>eighted </a:t>
            </a:r>
            <a:r>
              <a:rPr lang="en-US" sz="2800" b="1" i="1" dirty="0">
                <a:solidFill>
                  <a:srgbClr val="008000"/>
                </a:solidFill>
              </a:rPr>
              <a:t>M</a:t>
            </a:r>
            <a:r>
              <a:rPr lang="en-US" sz="2800" b="1" i="1" dirty="0" smtClean="0">
                <a:solidFill>
                  <a:srgbClr val="008000"/>
                </a:solidFill>
              </a:rPr>
              <a:t>oving </a:t>
            </a:r>
            <a:r>
              <a:rPr lang="en-US" sz="2800" b="1" i="1" dirty="0">
                <a:solidFill>
                  <a:srgbClr val="008000"/>
                </a:solidFill>
              </a:rPr>
              <a:t>A</a:t>
            </a:r>
            <a:r>
              <a:rPr lang="en-US" sz="2800" b="1" i="1" dirty="0" smtClean="0">
                <a:solidFill>
                  <a:srgbClr val="008000"/>
                </a:solidFill>
              </a:rPr>
              <a:t>verage </a:t>
            </a:r>
            <a:r>
              <a:rPr lang="en-US" sz="2800" b="1" dirty="0" smtClean="0">
                <a:solidFill>
                  <a:srgbClr val="008000"/>
                </a:solidFill>
              </a:rPr>
              <a:t>(EWMA)</a:t>
            </a:r>
            <a:r>
              <a:rPr lang="en-US" sz="2800" dirty="0" smtClean="0"/>
              <a:t> is designed such that short-term increases in queue size from </a:t>
            </a:r>
            <a:r>
              <a:rPr lang="en-US" sz="2800" dirty="0" err="1" smtClean="0"/>
              <a:t>bursty</a:t>
            </a:r>
            <a:r>
              <a:rPr lang="en-US" sz="2800" dirty="0" smtClean="0"/>
              <a:t> traffic or transient congestion do not significantly increase average queue size.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RED</a:t>
            </a:r>
            <a:r>
              <a:rPr lang="en-US">
                <a:effectLst/>
                <a:latin typeface="Times New Roman" pitchFamily="18" charset="0"/>
              </a:rPr>
              <a:t> </a:t>
            </a:r>
            <a:r>
              <a:rPr lang="en-US" b="0"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A43D83-A994-4D84-94C0-E2DFF72BB3EB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7989887" cy="1119187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A50021"/>
                </a:solidFill>
              </a:rPr>
              <a:t>RED/ECN</a:t>
            </a:r>
            <a:r>
              <a:rPr lang="en-US" smtClean="0"/>
              <a:t> Router Mechanism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endParaRPr lang="en-US" smtClean="0"/>
          </a:p>
        </p:txBody>
      </p:sp>
      <p:sp>
        <p:nvSpPr>
          <p:cNvPr id="26630" name="Line 4"/>
          <p:cNvSpPr>
            <a:spLocks noChangeShapeType="1"/>
          </p:cNvSpPr>
          <p:nvPr/>
        </p:nvSpPr>
        <p:spPr bwMode="auto">
          <a:xfrm>
            <a:off x="3505200" y="4648200"/>
            <a:ext cx="4475163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6631" name="Line 5"/>
          <p:cNvSpPr>
            <a:spLocks noChangeShapeType="1"/>
          </p:cNvSpPr>
          <p:nvPr/>
        </p:nvSpPr>
        <p:spPr bwMode="auto">
          <a:xfrm>
            <a:off x="2809875" y="1905000"/>
            <a:ext cx="0" cy="271938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6632" name="Line 6"/>
          <p:cNvSpPr>
            <a:spLocks noChangeShapeType="1"/>
          </p:cNvSpPr>
          <p:nvPr/>
        </p:nvSpPr>
        <p:spPr bwMode="auto">
          <a:xfrm>
            <a:off x="2809875" y="3944938"/>
            <a:ext cx="4475163" cy="0"/>
          </a:xfrm>
          <a:prstGeom prst="line">
            <a:avLst/>
          </a:prstGeom>
          <a:noFill/>
          <a:ln w="9525" cap="rnd">
            <a:solidFill>
              <a:schemeClr val="tx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6633" name="Line 7"/>
          <p:cNvSpPr>
            <a:spLocks noChangeShapeType="1"/>
          </p:cNvSpPr>
          <p:nvPr/>
        </p:nvSpPr>
        <p:spPr bwMode="auto">
          <a:xfrm>
            <a:off x="2809875" y="2586038"/>
            <a:ext cx="4475163" cy="0"/>
          </a:xfrm>
          <a:prstGeom prst="line">
            <a:avLst/>
          </a:prstGeom>
          <a:noFill/>
          <a:ln w="9525" cap="rnd">
            <a:solidFill>
              <a:schemeClr val="tx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6634" name="Line 8"/>
          <p:cNvSpPr>
            <a:spLocks noChangeShapeType="1"/>
          </p:cNvSpPr>
          <p:nvPr/>
        </p:nvSpPr>
        <p:spPr bwMode="auto">
          <a:xfrm>
            <a:off x="5638800" y="1981200"/>
            <a:ext cx="0" cy="27193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 type="diamond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6635" name="Line 9"/>
          <p:cNvSpPr>
            <a:spLocks noChangeShapeType="1"/>
          </p:cNvSpPr>
          <p:nvPr/>
        </p:nvSpPr>
        <p:spPr bwMode="auto">
          <a:xfrm>
            <a:off x="2819400" y="4648200"/>
            <a:ext cx="1052513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diamond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6636" name="Line 10"/>
          <p:cNvSpPr>
            <a:spLocks noChangeShapeType="1"/>
          </p:cNvSpPr>
          <p:nvPr/>
        </p:nvSpPr>
        <p:spPr bwMode="auto">
          <a:xfrm flipV="1">
            <a:off x="3886200" y="3962400"/>
            <a:ext cx="1752600" cy="6858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6637" name="Line 11"/>
          <p:cNvSpPr>
            <a:spLocks noChangeShapeType="1"/>
          </p:cNvSpPr>
          <p:nvPr/>
        </p:nvSpPr>
        <p:spPr bwMode="auto">
          <a:xfrm>
            <a:off x="5638800" y="2590800"/>
            <a:ext cx="15240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6638" name="Text Box 12"/>
          <p:cNvSpPr txBox="1">
            <a:spLocks noChangeArrowheads="1"/>
          </p:cNvSpPr>
          <p:nvPr/>
        </p:nvSpPr>
        <p:spPr bwMode="auto">
          <a:xfrm>
            <a:off x="1917700" y="2357438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1pPr>
            <a:lvl2pPr marL="742950" indent="-28575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2pPr>
            <a:lvl3pPr marL="1143000" indent="-22860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3pPr>
            <a:lvl4pPr marL="1600200" indent="-22860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4pPr>
            <a:lvl5pPr marL="2057400" indent="-22860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i="1" baseline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6639" name="Text Box 13"/>
          <p:cNvSpPr txBox="1">
            <a:spLocks noChangeArrowheads="1"/>
          </p:cNvSpPr>
          <p:nvPr/>
        </p:nvSpPr>
        <p:spPr bwMode="auto">
          <a:xfrm>
            <a:off x="1917700" y="4448175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1pPr>
            <a:lvl2pPr marL="742950" indent="-28575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2pPr>
            <a:lvl3pPr marL="1143000" indent="-22860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3pPr>
            <a:lvl4pPr marL="1600200" indent="-22860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4pPr>
            <a:lvl5pPr marL="2057400" indent="-22860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i="1" baseline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2890838" y="5267325"/>
            <a:ext cx="45767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i="1" baseline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Average</a:t>
            </a:r>
            <a:r>
              <a:rPr lang="en-US" sz="1800" b="0" baseline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1800" i="1" baseline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Queue Length</a:t>
            </a:r>
          </a:p>
        </p:txBody>
      </p:sp>
      <p:sp>
        <p:nvSpPr>
          <p:cNvPr id="26641" name="Text Box 15"/>
          <p:cNvSpPr txBox="1">
            <a:spLocks noChangeArrowheads="1"/>
          </p:cNvSpPr>
          <p:nvPr/>
        </p:nvSpPr>
        <p:spPr bwMode="auto">
          <a:xfrm>
            <a:off x="2554288" y="4751388"/>
            <a:ext cx="23860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1pPr>
            <a:lvl2pPr marL="742950" indent="-28575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2pPr>
            <a:lvl3pPr marL="1143000" indent="-22860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3pPr>
            <a:lvl4pPr marL="1600200" indent="-22860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4pPr>
            <a:lvl5pPr marL="2057400" indent="-22860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0" baseline="0">
                <a:solidFill>
                  <a:schemeClr val="tx1"/>
                </a:solidFill>
              </a:rPr>
              <a:t>min</a:t>
            </a:r>
            <a:r>
              <a:rPr lang="en-US" sz="2000" b="0">
                <a:solidFill>
                  <a:schemeClr val="tx1"/>
                </a:solidFill>
              </a:rPr>
              <a:t>th</a:t>
            </a:r>
            <a:endParaRPr lang="en-US" sz="2000" b="0" baseline="0">
              <a:solidFill>
                <a:schemeClr val="tx1"/>
              </a:solidFill>
            </a:endParaRPr>
          </a:p>
        </p:txBody>
      </p:sp>
      <p:sp>
        <p:nvSpPr>
          <p:cNvPr id="26642" name="Text Box 16"/>
          <p:cNvSpPr txBox="1">
            <a:spLocks noChangeArrowheads="1"/>
          </p:cNvSpPr>
          <p:nvPr/>
        </p:nvSpPr>
        <p:spPr bwMode="auto">
          <a:xfrm>
            <a:off x="4419600" y="4762500"/>
            <a:ext cx="23447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1pPr>
            <a:lvl2pPr marL="742950" indent="-28575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2pPr>
            <a:lvl3pPr marL="1143000" indent="-22860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3pPr>
            <a:lvl4pPr marL="1600200" indent="-22860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4pPr>
            <a:lvl5pPr marL="2057400" indent="-22860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0" baseline="0">
                <a:solidFill>
                  <a:schemeClr val="tx1"/>
                </a:solidFill>
              </a:rPr>
              <a:t>max</a:t>
            </a:r>
            <a:r>
              <a:rPr lang="en-US" sz="2000" b="0">
                <a:solidFill>
                  <a:schemeClr val="tx1"/>
                </a:solidFill>
              </a:rPr>
              <a:t>th</a:t>
            </a:r>
            <a:endParaRPr lang="en-US" sz="2000" b="0" baseline="0">
              <a:solidFill>
                <a:schemeClr val="tx1"/>
              </a:solidFill>
            </a:endParaRPr>
          </a:p>
        </p:txBody>
      </p:sp>
      <p:sp>
        <p:nvSpPr>
          <p:cNvPr id="26643" name="Text Box 17"/>
          <p:cNvSpPr txBox="1">
            <a:spLocks noChangeArrowheads="1"/>
          </p:cNvSpPr>
          <p:nvPr/>
        </p:nvSpPr>
        <p:spPr bwMode="auto">
          <a:xfrm>
            <a:off x="76200" y="3048000"/>
            <a:ext cx="18288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1pPr>
            <a:lvl2pPr marL="742950" indent="-28575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2pPr>
            <a:lvl3pPr marL="1143000" indent="-22860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3pPr>
            <a:lvl4pPr marL="1600200" indent="-22860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4pPr>
            <a:lvl5pPr marL="2057400" indent="-22860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800" b="0" baseline="0">
                <a:solidFill>
                  <a:schemeClr val="tx1"/>
                </a:solidFill>
              </a:rPr>
              <a:t>Dropping/Marking Probability</a:t>
            </a:r>
          </a:p>
        </p:txBody>
      </p:sp>
      <p:sp>
        <p:nvSpPr>
          <p:cNvPr id="26644" name="Line 18"/>
          <p:cNvSpPr>
            <a:spLocks noChangeShapeType="1"/>
          </p:cNvSpPr>
          <p:nvPr/>
        </p:nvSpPr>
        <p:spPr bwMode="auto">
          <a:xfrm>
            <a:off x="2819400" y="5638800"/>
            <a:ext cx="4495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6645" name="Line 19"/>
          <p:cNvSpPr>
            <a:spLocks noChangeShapeType="1"/>
          </p:cNvSpPr>
          <p:nvPr/>
        </p:nvSpPr>
        <p:spPr bwMode="auto">
          <a:xfrm>
            <a:off x="7185025" y="193675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 type="none" w="sm" len="sm"/>
            <a:tailEnd type="diamond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6" name="Text Box 20"/>
          <p:cNvSpPr txBox="1">
            <a:spLocks noChangeArrowheads="1"/>
          </p:cNvSpPr>
          <p:nvPr/>
        </p:nvSpPr>
        <p:spPr bwMode="auto">
          <a:xfrm>
            <a:off x="6858000" y="4756150"/>
            <a:ext cx="1828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1pPr>
            <a:lvl2pPr marL="742950" indent="-28575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2pPr>
            <a:lvl3pPr marL="1143000" indent="-22860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3pPr>
            <a:lvl4pPr marL="1600200" indent="-22860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4pPr>
            <a:lvl5pPr marL="2057400" indent="-22860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9pPr>
          </a:lstStyle>
          <a:p>
            <a:r>
              <a:rPr lang="en-US" sz="1800" b="0" baseline="0">
                <a:solidFill>
                  <a:schemeClr val="tx1"/>
                </a:solidFill>
              </a:rPr>
              <a:t>Queue Size</a:t>
            </a:r>
          </a:p>
        </p:txBody>
      </p:sp>
      <p:sp>
        <p:nvSpPr>
          <p:cNvPr id="26647" name="Text Box 21"/>
          <p:cNvSpPr txBox="1">
            <a:spLocks noChangeArrowheads="1"/>
          </p:cNvSpPr>
          <p:nvPr/>
        </p:nvSpPr>
        <p:spPr bwMode="auto">
          <a:xfrm>
            <a:off x="1219200" y="3810000"/>
            <a:ext cx="15065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1pPr>
            <a:lvl2pPr marL="742950" indent="-28575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2pPr>
            <a:lvl3pPr marL="1143000" indent="-22860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3pPr>
            <a:lvl4pPr marL="1600200" indent="-22860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4pPr>
            <a:lvl5pPr marL="2057400" indent="-22860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sz="2000" b="0" baseline="0">
                <a:solidFill>
                  <a:schemeClr val="tx1"/>
                </a:solidFill>
              </a:rPr>
              <a:t>max</a:t>
            </a:r>
            <a:r>
              <a:rPr lang="en-US" sz="2000" b="0">
                <a:solidFill>
                  <a:schemeClr val="tx1"/>
                </a:solidFill>
              </a:rPr>
              <a:t>p</a:t>
            </a:r>
            <a:endParaRPr lang="en-US" sz="2000" b="0" baseline="0">
              <a:solidFill>
                <a:schemeClr val="tx1"/>
              </a:solidFill>
            </a:endParaRPr>
          </a:p>
        </p:txBody>
      </p:sp>
      <p:sp>
        <p:nvSpPr>
          <p:cNvPr id="26648" name="Line 22"/>
          <p:cNvSpPr>
            <a:spLocks noChangeShapeType="1"/>
          </p:cNvSpPr>
          <p:nvPr/>
        </p:nvSpPr>
        <p:spPr bwMode="auto">
          <a:xfrm flipV="1">
            <a:off x="1981200" y="2486025"/>
            <a:ext cx="0" cy="205740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 type="none" w="sm" len="sm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9" name="Line 23"/>
          <p:cNvSpPr>
            <a:spLocks noChangeShapeType="1"/>
          </p:cNvSpPr>
          <p:nvPr/>
        </p:nvSpPr>
        <p:spPr bwMode="auto">
          <a:xfrm>
            <a:off x="3886200" y="19050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 type="diamond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RED</a:t>
            </a:r>
            <a:r>
              <a:rPr lang="en-US">
                <a:effectLst/>
                <a:latin typeface="Times New Roman" pitchFamily="18" charset="0"/>
              </a:rPr>
              <a:t> </a:t>
            </a:r>
            <a:r>
              <a:rPr lang="en-US" b="0"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1FC2D7-F194-4D7F-B784-CC55B4F79BFF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7989887" cy="1119187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A50021"/>
                </a:solidFill>
              </a:rPr>
              <a:t>‘Gentle’ RED</a:t>
            </a:r>
            <a:endParaRPr lang="en-US" smtClean="0"/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endParaRPr lang="en-US" smtClean="0"/>
          </a:p>
        </p:txBody>
      </p:sp>
      <p:sp>
        <p:nvSpPr>
          <p:cNvPr id="27654" name="Line 4"/>
          <p:cNvSpPr>
            <a:spLocks noChangeShapeType="1"/>
          </p:cNvSpPr>
          <p:nvPr/>
        </p:nvSpPr>
        <p:spPr bwMode="auto">
          <a:xfrm>
            <a:off x="3505200" y="4648200"/>
            <a:ext cx="4475163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7655" name="Line 5"/>
          <p:cNvSpPr>
            <a:spLocks noChangeShapeType="1"/>
          </p:cNvSpPr>
          <p:nvPr/>
        </p:nvSpPr>
        <p:spPr bwMode="auto">
          <a:xfrm>
            <a:off x="2809875" y="1905000"/>
            <a:ext cx="0" cy="271938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7656" name="Line 6"/>
          <p:cNvSpPr>
            <a:spLocks noChangeShapeType="1"/>
          </p:cNvSpPr>
          <p:nvPr/>
        </p:nvSpPr>
        <p:spPr bwMode="auto">
          <a:xfrm>
            <a:off x="2809875" y="3944938"/>
            <a:ext cx="4475163" cy="0"/>
          </a:xfrm>
          <a:prstGeom prst="line">
            <a:avLst/>
          </a:prstGeom>
          <a:noFill/>
          <a:ln w="9525" cap="rnd">
            <a:solidFill>
              <a:schemeClr val="tx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7657" name="Line 7"/>
          <p:cNvSpPr>
            <a:spLocks noChangeShapeType="1"/>
          </p:cNvSpPr>
          <p:nvPr/>
        </p:nvSpPr>
        <p:spPr bwMode="auto">
          <a:xfrm>
            <a:off x="2809875" y="2586038"/>
            <a:ext cx="4475163" cy="0"/>
          </a:xfrm>
          <a:prstGeom prst="line">
            <a:avLst/>
          </a:prstGeom>
          <a:noFill/>
          <a:ln w="9525" cap="rnd">
            <a:solidFill>
              <a:schemeClr val="tx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7658" name="Line 8"/>
          <p:cNvSpPr>
            <a:spLocks noChangeShapeType="1"/>
          </p:cNvSpPr>
          <p:nvPr/>
        </p:nvSpPr>
        <p:spPr bwMode="auto">
          <a:xfrm>
            <a:off x="5638800" y="1981200"/>
            <a:ext cx="0" cy="27193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 type="diamond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7659" name="Line 9"/>
          <p:cNvSpPr>
            <a:spLocks noChangeShapeType="1"/>
          </p:cNvSpPr>
          <p:nvPr/>
        </p:nvSpPr>
        <p:spPr bwMode="auto">
          <a:xfrm>
            <a:off x="2819400" y="4648200"/>
            <a:ext cx="1052513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diamond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7660" name="Line 10"/>
          <p:cNvSpPr>
            <a:spLocks noChangeShapeType="1"/>
          </p:cNvSpPr>
          <p:nvPr/>
        </p:nvSpPr>
        <p:spPr bwMode="auto">
          <a:xfrm flipV="1">
            <a:off x="3886200" y="3962400"/>
            <a:ext cx="1752600" cy="6858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7661" name="Line 11"/>
          <p:cNvSpPr>
            <a:spLocks noChangeShapeType="1"/>
          </p:cNvSpPr>
          <p:nvPr/>
        </p:nvSpPr>
        <p:spPr bwMode="auto">
          <a:xfrm flipV="1">
            <a:off x="5651500" y="2590800"/>
            <a:ext cx="1511300" cy="1343025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7662" name="Text Box 12"/>
          <p:cNvSpPr txBox="1">
            <a:spLocks noChangeArrowheads="1"/>
          </p:cNvSpPr>
          <p:nvPr/>
        </p:nvSpPr>
        <p:spPr bwMode="auto">
          <a:xfrm>
            <a:off x="1917700" y="2357438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1pPr>
            <a:lvl2pPr marL="742950" indent="-28575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2pPr>
            <a:lvl3pPr marL="1143000" indent="-22860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3pPr>
            <a:lvl4pPr marL="1600200" indent="-22860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4pPr>
            <a:lvl5pPr marL="2057400" indent="-22860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i="1" baseline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7663" name="Text Box 13"/>
          <p:cNvSpPr txBox="1">
            <a:spLocks noChangeArrowheads="1"/>
          </p:cNvSpPr>
          <p:nvPr/>
        </p:nvSpPr>
        <p:spPr bwMode="auto">
          <a:xfrm>
            <a:off x="1917700" y="4448175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1pPr>
            <a:lvl2pPr marL="742950" indent="-28575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2pPr>
            <a:lvl3pPr marL="1143000" indent="-22860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3pPr>
            <a:lvl4pPr marL="1600200" indent="-22860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4pPr>
            <a:lvl5pPr marL="2057400" indent="-22860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i="1" baseline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55310" name="Text Box 14"/>
          <p:cNvSpPr txBox="1">
            <a:spLocks noChangeArrowheads="1"/>
          </p:cNvSpPr>
          <p:nvPr/>
        </p:nvSpPr>
        <p:spPr bwMode="auto">
          <a:xfrm>
            <a:off x="2890838" y="5267325"/>
            <a:ext cx="45767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i="1" baseline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Average</a:t>
            </a:r>
            <a:r>
              <a:rPr lang="en-US" sz="1800" b="0" baseline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1800" i="1" baseline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Queue Length</a:t>
            </a:r>
          </a:p>
        </p:txBody>
      </p:sp>
      <p:sp>
        <p:nvSpPr>
          <p:cNvPr id="27665" name="Text Box 15"/>
          <p:cNvSpPr txBox="1">
            <a:spLocks noChangeArrowheads="1"/>
          </p:cNvSpPr>
          <p:nvPr/>
        </p:nvSpPr>
        <p:spPr bwMode="auto">
          <a:xfrm>
            <a:off x="2554288" y="4751388"/>
            <a:ext cx="23860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1pPr>
            <a:lvl2pPr marL="742950" indent="-28575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2pPr>
            <a:lvl3pPr marL="1143000" indent="-22860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3pPr>
            <a:lvl4pPr marL="1600200" indent="-22860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4pPr>
            <a:lvl5pPr marL="2057400" indent="-22860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0" baseline="0">
                <a:solidFill>
                  <a:schemeClr val="tx1"/>
                </a:solidFill>
              </a:rPr>
              <a:t>min</a:t>
            </a:r>
            <a:r>
              <a:rPr lang="en-US" sz="2000" b="0">
                <a:solidFill>
                  <a:schemeClr val="tx1"/>
                </a:solidFill>
              </a:rPr>
              <a:t>th</a:t>
            </a:r>
            <a:endParaRPr lang="en-US" sz="2000" b="0" baseline="0">
              <a:solidFill>
                <a:schemeClr val="tx1"/>
              </a:solidFill>
            </a:endParaRPr>
          </a:p>
        </p:txBody>
      </p:sp>
      <p:sp>
        <p:nvSpPr>
          <p:cNvPr id="27666" name="Text Box 16"/>
          <p:cNvSpPr txBox="1">
            <a:spLocks noChangeArrowheads="1"/>
          </p:cNvSpPr>
          <p:nvPr/>
        </p:nvSpPr>
        <p:spPr bwMode="auto">
          <a:xfrm>
            <a:off x="4419600" y="4762500"/>
            <a:ext cx="23447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1pPr>
            <a:lvl2pPr marL="742950" indent="-28575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2pPr>
            <a:lvl3pPr marL="1143000" indent="-22860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3pPr>
            <a:lvl4pPr marL="1600200" indent="-22860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4pPr>
            <a:lvl5pPr marL="2057400" indent="-22860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0" baseline="0">
                <a:solidFill>
                  <a:schemeClr val="tx1"/>
                </a:solidFill>
              </a:rPr>
              <a:t>max</a:t>
            </a:r>
            <a:r>
              <a:rPr lang="en-US" sz="2000" b="0">
                <a:solidFill>
                  <a:schemeClr val="tx1"/>
                </a:solidFill>
              </a:rPr>
              <a:t>th</a:t>
            </a:r>
            <a:endParaRPr lang="en-US" sz="2000" b="0" baseline="0">
              <a:solidFill>
                <a:schemeClr val="tx1"/>
              </a:solidFill>
            </a:endParaRPr>
          </a:p>
        </p:txBody>
      </p:sp>
      <p:sp>
        <p:nvSpPr>
          <p:cNvPr id="27667" name="Text Box 17"/>
          <p:cNvSpPr txBox="1">
            <a:spLocks noChangeArrowheads="1"/>
          </p:cNvSpPr>
          <p:nvPr/>
        </p:nvSpPr>
        <p:spPr bwMode="auto">
          <a:xfrm>
            <a:off x="76200" y="3048000"/>
            <a:ext cx="18288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1pPr>
            <a:lvl2pPr marL="742950" indent="-28575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2pPr>
            <a:lvl3pPr marL="1143000" indent="-22860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3pPr>
            <a:lvl4pPr marL="1600200" indent="-22860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4pPr>
            <a:lvl5pPr marL="2057400" indent="-22860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800" b="0" baseline="0">
                <a:solidFill>
                  <a:schemeClr val="tx1"/>
                </a:solidFill>
              </a:rPr>
              <a:t>Dropping/Marking Probability</a:t>
            </a:r>
          </a:p>
        </p:txBody>
      </p:sp>
      <p:sp>
        <p:nvSpPr>
          <p:cNvPr id="27668" name="Line 18"/>
          <p:cNvSpPr>
            <a:spLocks noChangeShapeType="1"/>
          </p:cNvSpPr>
          <p:nvPr/>
        </p:nvSpPr>
        <p:spPr bwMode="auto">
          <a:xfrm>
            <a:off x="2819400" y="5638800"/>
            <a:ext cx="4495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7669" name="Line 19"/>
          <p:cNvSpPr>
            <a:spLocks noChangeShapeType="1"/>
          </p:cNvSpPr>
          <p:nvPr/>
        </p:nvSpPr>
        <p:spPr bwMode="auto">
          <a:xfrm>
            <a:off x="7185025" y="193675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 type="none" w="sm" len="sm"/>
            <a:tailEnd type="diamond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0" name="Text Box 20"/>
          <p:cNvSpPr txBox="1">
            <a:spLocks noChangeArrowheads="1"/>
          </p:cNvSpPr>
          <p:nvPr/>
        </p:nvSpPr>
        <p:spPr bwMode="auto">
          <a:xfrm>
            <a:off x="6858000" y="4756150"/>
            <a:ext cx="1828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1pPr>
            <a:lvl2pPr marL="742950" indent="-28575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2pPr>
            <a:lvl3pPr marL="1143000" indent="-22860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3pPr>
            <a:lvl4pPr marL="1600200" indent="-22860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4pPr>
            <a:lvl5pPr marL="2057400" indent="-22860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9pPr>
          </a:lstStyle>
          <a:p>
            <a:r>
              <a:rPr lang="en-US" sz="1800" b="0" baseline="0">
                <a:solidFill>
                  <a:schemeClr val="tx1"/>
                </a:solidFill>
              </a:rPr>
              <a:t>Queue Size</a:t>
            </a:r>
          </a:p>
        </p:txBody>
      </p:sp>
      <p:sp>
        <p:nvSpPr>
          <p:cNvPr id="27671" name="Text Box 21"/>
          <p:cNvSpPr txBox="1">
            <a:spLocks noChangeArrowheads="1"/>
          </p:cNvSpPr>
          <p:nvPr/>
        </p:nvSpPr>
        <p:spPr bwMode="auto">
          <a:xfrm>
            <a:off x="1219200" y="3810000"/>
            <a:ext cx="15065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1pPr>
            <a:lvl2pPr marL="742950" indent="-28575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2pPr>
            <a:lvl3pPr marL="1143000" indent="-22860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3pPr>
            <a:lvl4pPr marL="1600200" indent="-22860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4pPr>
            <a:lvl5pPr marL="2057400" indent="-228600"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008000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sz="2000" b="0" baseline="0">
                <a:solidFill>
                  <a:schemeClr val="tx1"/>
                </a:solidFill>
              </a:rPr>
              <a:t>max</a:t>
            </a:r>
            <a:r>
              <a:rPr lang="en-US" sz="2000" b="0">
                <a:solidFill>
                  <a:schemeClr val="tx1"/>
                </a:solidFill>
              </a:rPr>
              <a:t>p</a:t>
            </a:r>
            <a:endParaRPr lang="en-US" sz="2000" b="0" baseline="0">
              <a:solidFill>
                <a:schemeClr val="tx1"/>
              </a:solidFill>
            </a:endParaRPr>
          </a:p>
        </p:txBody>
      </p:sp>
      <p:sp>
        <p:nvSpPr>
          <p:cNvPr id="27672" name="Line 22"/>
          <p:cNvSpPr>
            <a:spLocks noChangeShapeType="1"/>
          </p:cNvSpPr>
          <p:nvPr/>
        </p:nvSpPr>
        <p:spPr bwMode="auto">
          <a:xfrm flipV="1">
            <a:off x="1981200" y="2486025"/>
            <a:ext cx="0" cy="205740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 type="none" w="sm" len="sm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3" name="Line 23"/>
          <p:cNvSpPr>
            <a:spLocks noChangeShapeType="1"/>
          </p:cNvSpPr>
          <p:nvPr/>
        </p:nvSpPr>
        <p:spPr bwMode="auto">
          <a:xfrm>
            <a:off x="3886200" y="19050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 type="diamond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RED</a:t>
            </a:r>
            <a:r>
              <a:rPr lang="en-US">
                <a:effectLst/>
                <a:latin typeface="Times New Roman" pitchFamily="18" charset="0"/>
              </a:rPr>
              <a:t> </a:t>
            </a:r>
            <a:r>
              <a:rPr lang="en-US" b="0"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E9E7A7-0704-476B-8C1A-EBD3934FDA1A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A50021"/>
                </a:solidFill>
              </a:rPr>
              <a:t>RED</a:t>
            </a:r>
            <a:r>
              <a:rPr lang="en-US" dirty="0" smtClean="0"/>
              <a:t> Parameter </a:t>
            </a:r>
            <a:r>
              <a:rPr lang="en-US" dirty="0"/>
              <a:t>S</a:t>
            </a:r>
            <a:r>
              <a:rPr lang="en-US" dirty="0" smtClean="0"/>
              <a:t>ettings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57313"/>
            <a:ext cx="7924800" cy="464820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 i="1" dirty="0" err="1" smtClean="0">
                <a:solidFill>
                  <a:srgbClr val="008000"/>
                </a:solidFill>
              </a:rPr>
              <a:t>w</a:t>
            </a:r>
            <a:r>
              <a:rPr lang="en-US" sz="2800" b="1" i="1" baseline="-25000" dirty="0" err="1" smtClean="0">
                <a:solidFill>
                  <a:srgbClr val="008000"/>
                </a:solidFill>
              </a:rPr>
              <a:t>q</a:t>
            </a:r>
            <a:r>
              <a:rPr lang="en-US" sz="2400" dirty="0" smtClean="0"/>
              <a:t>  authors suggest  0.001 &lt;= </a:t>
            </a:r>
            <a:r>
              <a:rPr lang="en-US" sz="2800" b="1" i="1" dirty="0" err="1" smtClean="0">
                <a:solidFill>
                  <a:srgbClr val="008000"/>
                </a:solidFill>
              </a:rPr>
              <a:t>w</a:t>
            </a:r>
            <a:r>
              <a:rPr lang="en-US" sz="2800" b="1" i="1" baseline="-25000" dirty="0" err="1" smtClean="0">
                <a:solidFill>
                  <a:srgbClr val="008000"/>
                </a:solidFill>
              </a:rPr>
              <a:t>q</a:t>
            </a:r>
            <a:r>
              <a:rPr lang="en-US" sz="2400" b="1" dirty="0" smtClean="0"/>
              <a:t> </a:t>
            </a:r>
            <a:r>
              <a:rPr lang="en-US" sz="2400" i="1" dirty="0" smtClean="0"/>
              <a:t> &lt;= </a:t>
            </a:r>
            <a:r>
              <a:rPr lang="en-US" sz="2400" dirty="0" smtClean="0"/>
              <a:t>0.0042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dirty="0" smtClean="0"/>
              <a:t>	 authors use </a:t>
            </a:r>
            <a:r>
              <a:rPr lang="en-US" sz="2400" i="1" dirty="0" err="1" smtClean="0"/>
              <a:t>w</a:t>
            </a:r>
            <a:r>
              <a:rPr lang="en-US" sz="2400" i="1" baseline="-25000" dirty="0" err="1" smtClean="0"/>
              <a:t>q</a:t>
            </a:r>
            <a:r>
              <a:rPr lang="en-US" sz="2400" dirty="0" smtClean="0"/>
              <a:t> </a:t>
            </a:r>
            <a:r>
              <a:rPr lang="en-US" sz="2400" i="1" dirty="0" smtClean="0"/>
              <a:t> = </a:t>
            </a:r>
            <a:r>
              <a:rPr lang="en-US" sz="2400" dirty="0" smtClean="0"/>
              <a:t>0.002  for simulations</a:t>
            </a:r>
          </a:p>
          <a:p>
            <a:pPr>
              <a:lnSpc>
                <a:spcPct val="90000"/>
              </a:lnSpc>
            </a:pPr>
            <a:r>
              <a:rPr lang="en-US" sz="2400" b="1" i="1" dirty="0" err="1" smtClean="0">
                <a:solidFill>
                  <a:srgbClr val="008000"/>
                </a:solidFill>
              </a:rPr>
              <a:t>min</a:t>
            </a:r>
            <a:r>
              <a:rPr lang="en-US" sz="2400" b="1" i="1" baseline="-25000" dirty="0" err="1" smtClean="0">
                <a:solidFill>
                  <a:srgbClr val="008000"/>
                </a:solidFill>
              </a:rPr>
              <a:t>th</a:t>
            </a:r>
            <a:r>
              <a:rPr lang="en-US" sz="2400" i="1" dirty="0" smtClean="0"/>
              <a:t>, </a:t>
            </a:r>
            <a:r>
              <a:rPr lang="en-US" sz="2400" b="1" i="1" dirty="0" err="1" smtClean="0">
                <a:solidFill>
                  <a:srgbClr val="008000"/>
                </a:solidFill>
              </a:rPr>
              <a:t>max</a:t>
            </a:r>
            <a:r>
              <a:rPr lang="en-US" sz="2400" b="1" i="1" baseline="-25000" dirty="0" err="1" smtClean="0">
                <a:solidFill>
                  <a:srgbClr val="008000"/>
                </a:solidFill>
              </a:rPr>
              <a:t>th</a:t>
            </a:r>
            <a:r>
              <a:rPr lang="en-US" sz="2400" i="1" dirty="0" smtClean="0"/>
              <a:t> </a:t>
            </a:r>
            <a:r>
              <a:rPr lang="en-US" sz="2400" dirty="0" smtClean="0"/>
              <a:t>depend on desired average queue size</a:t>
            </a:r>
            <a:endParaRPr lang="en-US" sz="2400" i="1" dirty="0" smtClean="0"/>
          </a:p>
          <a:p>
            <a:pPr lvl="1">
              <a:lnSpc>
                <a:spcPct val="90000"/>
              </a:lnSpc>
            </a:pPr>
            <a:r>
              <a:rPr lang="en-US" sz="2400" dirty="0" err="1" smtClean="0"/>
              <a:t>bursty</a:t>
            </a:r>
            <a:r>
              <a:rPr lang="en-US" sz="2400" dirty="0" smtClean="0"/>
              <a:t> traffic </a:t>
            </a:r>
            <a:r>
              <a:rPr lang="en-US" sz="2400" dirty="0" smtClean="0">
                <a:sym typeface="Wingdings" pitchFamily="2" charset="2"/>
              </a:rPr>
              <a:t></a:t>
            </a:r>
            <a:r>
              <a:rPr lang="en-US" sz="2400" dirty="0" smtClean="0"/>
              <a:t> increase </a:t>
            </a:r>
            <a:r>
              <a:rPr lang="en-US" sz="2000" b="1" i="1" dirty="0" err="1" smtClean="0">
                <a:solidFill>
                  <a:srgbClr val="008000"/>
                </a:solidFill>
              </a:rPr>
              <a:t>min</a:t>
            </a:r>
            <a:r>
              <a:rPr lang="en-US" sz="2000" b="1" i="1" baseline="-25000" dirty="0" err="1" smtClean="0">
                <a:solidFill>
                  <a:srgbClr val="008000"/>
                </a:solidFill>
              </a:rPr>
              <a:t>th</a:t>
            </a:r>
            <a:r>
              <a:rPr lang="en-US" sz="2000" i="1" dirty="0" smtClean="0"/>
              <a:t> </a:t>
            </a:r>
            <a:r>
              <a:rPr lang="en-US" sz="2400" dirty="0" smtClean="0"/>
              <a:t>to maintain link utilization.</a:t>
            </a:r>
            <a:r>
              <a:rPr lang="en-US" sz="2000" dirty="0" smtClean="0"/>
              <a:t> </a:t>
            </a:r>
            <a:endParaRPr lang="en-US" sz="2400" i="1" dirty="0" smtClean="0"/>
          </a:p>
          <a:p>
            <a:pPr lvl="1">
              <a:lnSpc>
                <a:spcPct val="90000"/>
              </a:lnSpc>
            </a:pPr>
            <a:r>
              <a:rPr lang="en-US" sz="2400" b="1" i="1" dirty="0" err="1" smtClean="0">
                <a:solidFill>
                  <a:srgbClr val="008000"/>
                </a:solidFill>
              </a:rPr>
              <a:t>max</a:t>
            </a:r>
            <a:r>
              <a:rPr lang="en-US" sz="2400" b="1" i="1" baseline="-25000" dirty="0" err="1" smtClean="0">
                <a:solidFill>
                  <a:srgbClr val="008000"/>
                </a:solidFill>
              </a:rPr>
              <a:t>th</a:t>
            </a:r>
            <a:r>
              <a:rPr lang="en-US" sz="2400" dirty="0" smtClean="0"/>
              <a:t> depends on the maximum average delay allowed.</a:t>
            </a:r>
          </a:p>
          <a:p>
            <a:pPr lvl="1">
              <a:lnSpc>
                <a:spcPct val="90000"/>
              </a:lnSpc>
            </a:pPr>
            <a:r>
              <a:rPr lang="en-US" sz="2400" b="1" dirty="0" smtClean="0">
                <a:solidFill>
                  <a:srgbClr val="A50021"/>
                </a:solidFill>
              </a:rPr>
              <a:t>RED</a:t>
            </a:r>
            <a:r>
              <a:rPr lang="en-US" sz="2400" dirty="0" smtClean="0"/>
              <a:t> is most effective when </a:t>
            </a:r>
            <a:r>
              <a:rPr lang="en-US" sz="2400" b="1" i="1" dirty="0" err="1" smtClean="0">
                <a:solidFill>
                  <a:srgbClr val="008000"/>
                </a:solidFill>
              </a:rPr>
              <a:t>max</a:t>
            </a:r>
            <a:r>
              <a:rPr lang="en-US" sz="2400" b="1" i="1" baseline="-25000" dirty="0" err="1" smtClean="0">
                <a:solidFill>
                  <a:srgbClr val="008000"/>
                </a:solidFill>
              </a:rPr>
              <a:t>th</a:t>
            </a:r>
            <a:r>
              <a:rPr lang="en-US" sz="2400" i="1" dirty="0" smtClean="0"/>
              <a:t> - </a:t>
            </a:r>
            <a:r>
              <a:rPr lang="en-US" sz="2400" b="1" i="1" dirty="0" err="1" smtClean="0">
                <a:solidFill>
                  <a:srgbClr val="008000"/>
                </a:solidFill>
              </a:rPr>
              <a:t>min</a:t>
            </a:r>
            <a:r>
              <a:rPr lang="en-US" sz="2400" b="1" i="1" baseline="-25000" dirty="0" err="1" smtClean="0">
                <a:solidFill>
                  <a:srgbClr val="008000"/>
                </a:solidFill>
              </a:rPr>
              <a:t>th</a:t>
            </a:r>
            <a:r>
              <a:rPr lang="en-US" sz="2400" dirty="0" smtClean="0"/>
              <a:t> is larger than typical increase in calculated average queue size in one round-trip time.</a:t>
            </a:r>
          </a:p>
          <a:p>
            <a:pPr lvl="1">
              <a:lnSpc>
                <a:spcPct val="90000"/>
              </a:lnSpc>
            </a:pPr>
            <a:r>
              <a:rPr lang="en-US" sz="2400" b="1" dirty="0" smtClean="0"/>
              <a:t>“parameter setting rule of thumb”:</a:t>
            </a:r>
            <a:r>
              <a:rPr lang="en-US" sz="2400" dirty="0" smtClean="0"/>
              <a:t> </a:t>
            </a:r>
            <a:r>
              <a:rPr lang="en-US" sz="2400" b="1" i="1" dirty="0" err="1" smtClean="0">
                <a:solidFill>
                  <a:srgbClr val="008000"/>
                </a:solidFill>
              </a:rPr>
              <a:t>max</a:t>
            </a:r>
            <a:r>
              <a:rPr lang="en-US" sz="2400" b="1" i="1" baseline="-25000" dirty="0" err="1" smtClean="0">
                <a:solidFill>
                  <a:srgbClr val="008000"/>
                </a:solidFill>
              </a:rPr>
              <a:t>th</a:t>
            </a:r>
            <a:r>
              <a:rPr lang="en-US" sz="2400" i="1" dirty="0" smtClean="0"/>
              <a:t> </a:t>
            </a:r>
            <a:r>
              <a:rPr lang="en-US" sz="2400" dirty="0" smtClean="0"/>
              <a:t>at least twice </a:t>
            </a:r>
            <a:r>
              <a:rPr lang="en-US" sz="2400" b="1" i="1" dirty="0" err="1" smtClean="0">
                <a:solidFill>
                  <a:srgbClr val="008000"/>
                </a:solidFill>
              </a:rPr>
              <a:t>min</a:t>
            </a:r>
            <a:r>
              <a:rPr lang="en-US" sz="2400" b="1" i="1" baseline="-25000" dirty="0" err="1" smtClean="0">
                <a:solidFill>
                  <a:srgbClr val="008000"/>
                </a:solidFill>
              </a:rPr>
              <a:t>th</a:t>
            </a:r>
            <a:r>
              <a:rPr lang="en-US" sz="2400" b="1" dirty="0" smtClean="0">
                <a:solidFill>
                  <a:srgbClr val="008000"/>
                </a:solidFill>
              </a:rPr>
              <a:t> </a:t>
            </a:r>
            <a:r>
              <a:rPr lang="en-US" sz="2400" dirty="0" smtClean="0"/>
              <a:t>. However, </a:t>
            </a:r>
            <a:r>
              <a:rPr lang="en-US" sz="2400" b="1" i="1" dirty="0" err="1" smtClean="0">
                <a:solidFill>
                  <a:srgbClr val="008000"/>
                </a:solidFill>
              </a:rPr>
              <a:t>max</a:t>
            </a:r>
            <a:r>
              <a:rPr lang="en-US" sz="2400" b="1" i="1" baseline="-25000" dirty="0" err="1" smtClean="0">
                <a:solidFill>
                  <a:srgbClr val="008000"/>
                </a:solidFill>
              </a:rPr>
              <a:t>th</a:t>
            </a:r>
            <a:r>
              <a:rPr lang="en-US" sz="2400" i="1" baseline="-25000" dirty="0" smtClean="0"/>
              <a:t> </a:t>
            </a:r>
            <a:r>
              <a:rPr lang="en-US" sz="2400" i="1" dirty="0" smtClean="0"/>
              <a:t>= </a:t>
            </a:r>
            <a:r>
              <a:rPr lang="en-US" sz="2400" dirty="0" smtClean="0"/>
              <a:t>3 times </a:t>
            </a:r>
            <a:r>
              <a:rPr lang="en-US" sz="2400" b="1" i="1" dirty="0" err="1" smtClean="0">
                <a:solidFill>
                  <a:srgbClr val="008000"/>
                </a:solidFill>
              </a:rPr>
              <a:t>min</a:t>
            </a:r>
            <a:r>
              <a:rPr lang="en-US" sz="2400" b="1" i="1" baseline="-25000" dirty="0" err="1" smtClean="0">
                <a:solidFill>
                  <a:srgbClr val="008000"/>
                </a:solidFill>
              </a:rPr>
              <a:t>th</a:t>
            </a:r>
            <a:r>
              <a:rPr lang="en-US" sz="2400" i="1" dirty="0" smtClean="0"/>
              <a:t> </a:t>
            </a:r>
            <a:r>
              <a:rPr lang="en-US" sz="2400" dirty="0" smtClean="0"/>
              <a:t>is used in some of the experiments shown.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RED</a:t>
            </a:r>
            <a:r>
              <a:rPr lang="en-US">
                <a:effectLst/>
                <a:latin typeface="Times New Roman" pitchFamily="18" charset="0"/>
              </a:rPr>
              <a:t> </a:t>
            </a:r>
            <a:r>
              <a:rPr lang="en-US" b="0"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0A7C0B-B524-49BC-8BC1-4FB7D1407F2B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Packet-Marking </a:t>
            </a:r>
            <a:r>
              <a:rPr lang="en-US" dirty="0"/>
              <a:t>P</a:t>
            </a:r>
            <a:r>
              <a:rPr lang="en-US" dirty="0" smtClean="0"/>
              <a:t>robability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8229600" cy="4343400"/>
          </a:xfrm>
          <a:noFill/>
        </p:spPr>
        <p:txBody>
          <a:bodyPr/>
          <a:lstStyle/>
          <a:p>
            <a:r>
              <a:rPr lang="en-US" dirty="0" smtClean="0"/>
              <a:t>The goal is to uniformly spread out the </a:t>
            </a:r>
            <a:r>
              <a:rPr lang="en-US" i="1" dirty="0" smtClean="0"/>
              <a:t>marked</a:t>
            </a:r>
            <a:r>
              <a:rPr lang="en-US" dirty="0" smtClean="0"/>
              <a:t> packets. This reduces global synchronization.</a:t>
            </a:r>
          </a:p>
          <a:p>
            <a:pPr>
              <a:buFontTx/>
              <a:buNone/>
            </a:pPr>
            <a:r>
              <a:rPr lang="en-US" b="1" dirty="0" smtClean="0"/>
              <a:t>Method 1: Geometric random variable</a:t>
            </a:r>
          </a:p>
          <a:p>
            <a:pPr>
              <a:buFontTx/>
              <a:buNone/>
            </a:pPr>
            <a:r>
              <a:rPr lang="en-US" dirty="0" smtClean="0"/>
              <a:t>When each packet is marked with probability </a:t>
            </a:r>
            <a:r>
              <a:rPr lang="en-US" b="1" i="1" dirty="0" err="1" smtClean="0">
                <a:solidFill>
                  <a:srgbClr val="0000FF"/>
                </a:solidFill>
              </a:rPr>
              <a:t>p</a:t>
            </a:r>
            <a:r>
              <a:rPr lang="en-US" b="1" i="1" baseline="-25000" dirty="0" err="1" smtClean="0">
                <a:solidFill>
                  <a:srgbClr val="0000FF"/>
                </a:solidFill>
              </a:rPr>
              <a:t>b</a:t>
            </a:r>
            <a:r>
              <a:rPr lang="en-US" i="1" baseline="-25000" dirty="0" smtClean="0"/>
              <a:t>,</a:t>
            </a:r>
            <a:r>
              <a:rPr lang="en-US" dirty="0" smtClean="0"/>
              <a:t>, the packet inter-marking time, </a:t>
            </a:r>
            <a:r>
              <a:rPr lang="en-US" i="1" dirty="0" smtClean="0"/>
              <a:t>X</a:t>
            </a:r>
            <a:r>
              <a:rPr lang="en-US" dirty="0" smtClean="0"/>
              <a:t>, is a geometric random variable with E[</a:t>
            </a:r>
            <a:r>
              <a:rPr lang="en-US" i="1" dirty="0" smtClean="0"/>
              <a:t>X</a:t>
            </a:r>
            <a:r>
              <a:rPr lang="en-US" dirty="0" smtClean="0"/>
              <a:t>] = 1/ </a:t>
            </a:r>
            <a:r>
              <a:rPr lang="en-US" b="1" i="1" dirty="0" err="1" smtClean="0">
                <a:solidFill>
                  <a:srgbClr val="0000FF"/>
                </a:solidFill>
              </a:rPr>
              <a:t>p</a:t>
            </a:r>
            <a:r>
              <a:rPr lang="en-US" b="1" i="1" baseline="-25000" dirty="0" err="1" smtClean="0">
                <a:solidFill>
                  <a:srgbClr val="0000FF"/>
                </a:solidFill>
              </a:rPr>
              <a:t>b</a:t>
            </a:r>
            <a:r>
              <a:rPr lang="en-US" i="1" baseline="-25000" dirty="0" smtClean="0"/>
              <a:t>.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This distribution will both cluster packet drops and have some long intervals between drops!!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RED</a:t>
            </a:r>
            <a:r>
              <a:rPr lang="en-US">
                <a:effectLst/>
                <a:latin typeface="Times New Roman" pitchFamily="18" charset="0"/>
              </a:rPr>
              <a:t> </a:t>
            </a:r>
            <a:r>
              <a:rPr lang="en-US" b="0"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DA81B0-AA86-44D4-9CD0-47F7F371FCC3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5017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Packet-Marking </a:t>
            </a:r>
            <a:r>
              <a:rPr lang="en-US" dirty="0"/>
              <a:t>P</a:t>
            </a:r>
            <a:r>
              <a:rPr lang="en-US" dirty="0" smtClean="0"/>
              <a:t>robability</a:t>
            </a:r>
          </a:p>
        </p:txBody>
      </p:sp>
      <p:sp>
        <p:nvSpPr>
          <p:cNvPr id="3072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343400"/>
          </a:xfrm>
          <a:noFill/>
        </p:spPr>
        <p:txBody>
          <a:bodyPr/>
          <a:lstStyle/>
          <a:p>
            <a:pPr>
              <a:buFontTx/>
              <a:buNone/>
            </a:pPr>
            <a:r>
              <a:rPr lang="en-US" b="1" dirty="0" smtClean="0"/>
              <a:t>Method 2: Uniform random variable</a:t>
            </a:r>
          </a:p>
          <a:p>
            <a:pPr>
              <a:buFontTx/>
              <a:buNone/>
            </a:pPr>
            <a:r>
              <a:rPr lang="en-US" dirty="0" smtClean="0"/>
              <a:t>Mark packet with probability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i="1" dirty="0" err="1" smtClean="0">
                <a:solidFill>
                  <a:srgbClr val="0000FF"/>
                </a:solidFill>
              </a:rPr>
              <a:t>p</a:t>
            </a:r>
            <a:r>
              <a:rPr lang="en-US" b="1" i="1" baseline="-25000" dirty="0" err="1" smtClean="0">
                <a:solidFill>
                  <a:srgbClr val="0000FF"/>
                </a:solidFill>
              </a:rPr>
              <a:t>b</a:t>
            </a:r>
            <a:r>
              <a:rPr lang="en-US" i="1" dirty="0" smtClean="0"/>
              <a:t>/ (</a:t>
            </a:r>
            <a:r>
              <a:rPr lang="en-US" dirty="0" smtClean="0"/>
              <a:t>1 </a:t>
            </a:r>
            <a:r>
              <a:rPr lang="en-US" i="1" dirty="0" smtClean="0"/>
              <a:t>- count</a:t>
            </a:r>
            <a:r>
              <a:rPr lang="en-US" dirty="0" smtClean="0"/>
              <a:t> x </a:t>
            </a:r>
            <a:r>
              <a:rPr lang="en-US" b="1" i="1" dirty="0" err="1" smtClean="0">
                <a:solidFill>
                  <a:srgbClr val="0000FF"/>
                </a:solidFill>
              </a:rPr>
              <a:t>p</a:t>
            </a:r>
            <a:r>
              <a:rPr lang="en-US" b="1" i="1" baseline="-25000" dirty="0" err="1" smtClean="0">
                <a:solidFill>
                  <a:srgbClr val="0000FF"/>
                </a:solidFill>
              </a:rPr>
              <a:t>b</a:t>
            </a:r>
            <a:r>
              <a:rPr lang="en-US" i="1" dirty="0" smtClean="0"/>
              <a:t>) </a:t>
            </a:r>
            <a:r>
              <a:rPr lang="en-US" dirty="0" smtClean="0"/>
              <a:t>where</a:t>
            </a:r>
            <a:r>
              <a:rPr lang="en-US" i="1" dirty="0" smtClean="0"/>
              <a:t> count </a:t>
            </a:r>
            <a:r>
              <a:rPr lang="en-US" dirty="0" smtClean="0"/>
              <a:t>is the number of unmarked packets that have arrived since last marked packet.</a:t>
            </a:r>
          </a:p>
          <a:p>
            <a:pPr>
              <a:buFontTx/>
              <a:buNone/>
            </a:pPr>
            <a:endParaRPr lang="en-US" dirty="0" smtClean="0"/>
          </a:p>
          <a:p>
            <a:pPr algn="ctr">
              <a:buFontTx/>
              <a:buNone/>
            </a:pPr>
            <a:r>
              <a:rPr lang="en-US" dirty="0" smtClean="0"/>
              <a:t>E[</a:t>
            </a:r>
            <a:r>
              <a:rPr lang="en-US" i="1" dirty="0" smtClean="0"/>
              <a:t>X</a:t>
            </a:r>
            <a:r>
              <a:rPr lang="en-US" dirty="0" smtClean="0"/>
              <a:t>] =  1/(2 </a:t>
            </a:r>
            <a:r>
              <a:rPr lang="en-US" b="1" i="1" dirty="0" err="1" smtClean="0">
                <a:solidFill>
                  <a:srgbClr val="0000FF"/>
                </a:solidFill>
              </a:rPr>
              <a:t>p</a:t>
            </a:r>
            <a:r>
              <a:rPr lang="en-US" b="1" i="1" baseline="-25000" dirty="0" err="1" smtClean="0">
                <a:solidFill>
                  <a:srgbClr val="0000FF"/>
                </a:solidFill>
              </a:rPr>
              <a:t>b</a:t>
            </a:r>
            <a:r>
              <a:rPr lang="en-US" dirty="0" smtClean="0"/>
              <a:t>) + 1/2</a:t>
            </a:r>
            <a:endParaRPr lang="en-US" i="1" baseline="-25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RED</a:t>
            </a:r>
            <a:r>
              <a:rPr lang="en-US">
                <a:effectLst/>
                <a:latin typeface="Times New Roman" pitchFamily="18" charset="0"/>
              </a:rPr>
              <a:t> </a:t>
            </a:r>
            <a:r>
              <a:rPr lang="en-US" b="0"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871342-8C30-4991-9514-EC162C8DA058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2253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Outline</a:t>
            </a:r>
          </a:p>
        </p:txBody>
      </p:sp>
      <p:sp>
        <p:nvSpPr>
          <p:cNvPr id="1434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628800"/>
            <a:ext cx="7848600" cy="4114800"/>
          </a:xfrm>
        </p:spPr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Background: Definitions and Previous Work</a:t>
            </a:r>
          </a:p>
          <a:p>
            <a:r>
              <a:rPr lang="en-US" dirty="0" smtClean="0"/>
              <a:t>The </a:t>
            </a:r>
            <a:r>
              <a:rPr lang="en-US" b="1" dirty="0" smtClean="0">
                <a:solidFill>
                  <a:srgbClr val="A50021"/>
                </a:solidFill>
              </a:rPr>
              <a:t>RED</a:t>
            </a:r>
            <a:r>
              <a:rPr lang="en-US" dirty="0" smtClean="0"/>
              <a:t> Algorithm</a:t>
            </a:r>
          </a:p>
          <a:p>
            <a:r>
              <a:rPr lang="en-US" b="1" dirty="0" smtClean="0">
                <a:solidFill>
                  <a:srgbClr val="A50021"/>
                </a:solidFill>
              </a:rPr>
              <a:t>RED</a:t>
            </a:r>
            <a:r>
              <a:rPr lang="en-US" dirty="0" smtClean="0">
                <a:solidFill>
                  <a:srgbClr val="CC0000"/>
                </a:solidFill>
              </a:rPr>
              <a:t> </a:t>
            </a:r>
            <a:r>
              <a:rPr lang="en-US" dirty="0"/>
              <a:t>P</a:t>
            </a:r>
            <a:r>
              <a:rPr lang="en-US" dirty="0" smtClean="0"/>
              <a:t>arameters</a:t>
            </a:r>
          </a:p>
          <a:p>
            <a:r>
              <a:rPr lang="en-US" b="1" dirty="0" smtClean="0">
                <a:solidFill>
                  <a:srgbClr val="A50021"/>
                </a:solidFill>
              </a:rPr>
              <a:t>RED</a:t>
            </a:r>
            <a:r>
              <a:rPr lang="en-US" dirty="0" smtClean="0"/>
              <a:t> Simulation </a:t>
            </a:r>
            <a:r>
              <a:rPr lang="en-US" dirty="0"/>
              <a:t>R</a:t>
            </a:r>
            <a:r>
              <a:rPr lang="en-US" dirty="0" smtClean="0"/>
              <a:t>esults</a:t>
            </a:r>
            <a:endParaRPr lang="en-US" dirty="0" smtClean="0">
              <a:solidFill>
                <a:srgbClr val="CC0000"/>
              </a:solidFill>
            </a:endParaRPr>
          </a:p>
          <a:p>
            <a:r>
              <a:rPr lang="en-US" dirty="0" smtClean="0"/>
              <a:t>Evaluation of</a:t>
            </a:r>
            <a:r>
              <a:rPr lang="en-US" dirty="0" smtClean="0">
                <a:solidFill>
                  <a:srgbClr val="A50021"/>
                </a:solidFill>
              </a:rPr>
              <a:t> </a:t>
            </a:r>
            <a:r>
              <a:rPr lang="en-US" b="1" dirty="0" smtClean="0">
                <a:solidFill>
                  <a:srgbClr val="A50021"/>
                </a:solidFill>
              </a:rPr>
              <a:t>RED </a:t>
            </a:r>
            <a:r>
              <a:rPr lang="en-US" dirty="0" smtClean="0"/>
              <a:t>Design</a:t>
            </a:r>
            <a:r>
              <a:rPr lang="en-US" b="1" dirty="0" smtClean="0">
                <a:solidFill>
                  <a:srgbClr val="A50021"/>
                </a:solidFill>
              </a:rPr>
              <a:t> </a:t>
            </a:r>
            <a:r>
              <a:rPr lang="en-US" dirty="0" smtClean="0"/>
              <a:t>Goals</a:t>
            </a:r>
          </a:p>
          <a:p>
            <a:r>
              <a:rPr lang="en-US" dirty="0" smtClean="0"/>
              <a:t>Conclusions and Future Work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RED</a:t>
            </a:r>
            <a:r>
              <a:rPr lang="en-US">
                <a:effectLst/>
                <a:latin typeface="Times New Roman" pitchFamily="18" charset="0"/>
              </a:rPr>
              <a:t> </a:t>
            </a:r>
            <a:r>
              <a:rPr lang="en-US" b="0"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5E8125-B8A8-4BDE-9883-80E04EAEB061}" type="slidenum">
              <a:rPr lang="en-US"/>
              <a:pPr>
                <a:defRPr/>
              </a:pPr>
              <a:t>20</a:t>
            </a:fld>
            <a:endParaRPr lang="en-US"/>
          </a:p>
        </p:txBody>
      </p:sp>
      <p:pic>
        <p:nvPicPr>
          <p:cNvPr id="31748" name="Picture 1027" descr="C:\WINDOWS\Desktop\Fig 8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533400"/>
            <a:ext cx="70866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9" name="Rectangle 1028"/>
          <p:cNvSpPr>
            <a:spLocks noChangeArrowheads="1"/>
          </p:cNvSpPr>
          <p:nvPr/>
        </p:nvSpPr>
        <p:spPr bwMode="auto">
          <a:xfrm>
            <a:off x="609600" y="4038600"/>
            <a:ext cx="81534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800" b="0" baseline="0">
                <a:solidFill>
                  <a:schemeClr val="tx1"/>
                </a:solidFill>
              </a:rPr>
              <a:t>Method 1: geometric p = 0.02</a:t>
            </a:r>
          </a:p>
          <a:p>
            <a:pPr marL="342900" indent="-342900">
              <a:spcBef>
                <a:spcPct val="20000"/>
              </a:spcBef>
            </a:pPr>
            <a:r>
              <a:rPr lang="en-US" sz="2800" b="0" baseline="0">
                <a:solidFill>
                  <a:schemeClr val="tx1"/>
                </a:solidFill>
              </a:rPr>
              <a:t>Method 2: uniform    p = 0.01</a:t>
            </a:r>
          </a:p>
          <a:p>
            <a:pPr marL="342900" indent="-342900">
              <a:spcBef>
                <a:spcPct val="20000"/>
              </a:spcBef>
            </a:pPr>
            <a:r>
              <a:rPr lang="en-US" sz="2800" b="0" baseline="0">
                <a:solidFill>
                  <a:schemeClr val="accent2"/>
                </a:solidFill>
              </a:rPr>
              <a:t>Result ::  </a:t>
            </a:r>
            <a:r>
              <a:rPr lang="en-US" sz="2800" b="0" i="1" baseline="0">
                <a:solidFill>
                  <a:schemeClr val="accent2"/>
                </a:solidFill>
              </a:rPr>
              <a:t>marked packets more clustered for method 1 </a:t>
            </a:r>
            <a:r>
              <a:rPr lang="en-US" sz="2800" b="0" i="1" baseline="0">
                <a:solidFill>
                  <a:schemeClr val="accent2"/>
                </a:solidFill>
                <a:sym typeface="Wingdings" pitchFamily="2" charset="2"/>
              </a:rPr>
              <a:t> uniform is better at eliminating “bursty drops” </a:t>
            </a:r>
            <a:r>
              <a:rPr lang="en-US" sz="2800" b="0" baseline="0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RED</a:t>
            </a:r>
            <a:r>
              <a:rPr lang="en-US">
                <a:effectLst/>
                <a:latin typeface="Times New Roman" pitchFamily="18" charset="0"/>
              </a:rPr>
              <a:t> </a:t>
            </a:r>
            <a:r>
              <a:rPr lang="en-US" b="0"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1F40C3-03A1-4D40-8E59-24DC7EC1C089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pPr>
              <a:defRPr/>
            </a:pPr>
            <a:r>
              <a:rPr lang="en-US" smtClean="0"/>
              <a:t>Setting </a:t>
            </a:r>
            <a:r>
              <a:rPr lang="en-US" i="1" smtClean="0"/>
              <a:t>max</a:t>
            </a:r>
            <a:r>
              <a:rPr lang="en-US" i="1" baseline="-25000" smtClean="0"/>
              <a:t>p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001000" cy="4114800"/>
          </a:xfrm>
          <a:noFill/>
        </p:spPr>
        <p:txBody>
          <a:bodyPr/>
          <a:lstStyle/>
          <a:p>
            <a:r>
              <a:rPr lang="en-US" sz="2800" smtClean="0"/>
              <a:t>“</a:t>
            </a:r>
            <a:r>
              <a:rPr lang="en-US" sz="2800" b="1" smtClean="0">
                <a:solidFill>
                  <a:srgbClr val="A50021"/>
                </a:solidFill>
              </a:rPr>
              <a:t>RED</a:t>
            </a:r>
            <a:r>
              <a:rPr lang="en-US" sz="2800" smtClean="0"/>
              <a:t> performs best when packet-marking probability changes fairly slowly as the average queue size changes.”</a:t>
            </a:r>
          </a:p>
          <a:p>
            <a:pPr lvl="1"/>
            <a:r>
              <a:rPr lang="en-US" sz="2400" smtClean="0"/>
              <a:t>This is a </a:t>
            </a:r>
            <a:r>
              <a:rPr lang="en-US" sz="2400" b="1" smtClean="0">
                <a:solidFill>
                  <a:srgbClr val="008000"/>
                </a:solidFill>
              </a:rPr>
              <a:t>stability argument </a:t>
            </a:r>
            <a:r>
              <a:rPr lang="en-US" sz="2400" smtClean="0"/>
              <a:t>in that the claim is that </a:t>
            </a:r>
            <a:r>
              <a:rPr lang="en-US" sz="2400" b="1" smtClean="0">
                <a:solidFill>
                  <a:srgbClr val="A50021"/>
                </a:solidFill>
              </a:rPr>
              <a:t>RED</a:t>
            </a:r>
            <a:r>
              <a:rPr lang="en-US" sz="2400" smtClean="0"/>
              <a:t> with small </a:t>
            </a:r>
            <a:r>
              <a:rPr lang="en-US" sz="2400" b="1" i="1" smtClean="0">
                <a:solidFill>
                  <a:srgbClr val="008000"/>
                </a:solidFill>
              </a:rPr>
              <a:t>max</a:t>
            </a:r>
            <a:r>
              <a:rPr lang="en-US" sz="2400" b="1" i="1" baseline="-25000" smtClean="0">
                <a:solidFill>
                  <a:srgbClr val="008000"/>
                </a:solidFill>
              </a:rPr>
              <a:t>p</a:t>
            </a:r>
            <a:r>
              <a:rPr lang="en-US" sz="2400" i="1" smtClean="0"/>
              <a:t> </a:t>
            </a:r>
            <a:r>
              <a:rPr lang="en-US" sz="2400" smtClean="0"/>
              <a:t>will reduce oscillations in </a:t>
            </a:r>
            <a:r>
              <a:rPr lang="en-US" sz="2400" b="1" i="1" smtClean="0">
                <a:solidFill>
                  <a:srgbClr val="990033"/>
                </a:solidFill>
              </a:rPr>
              <a:t>avg</a:t>
            </a:r>
            <a:r>
              <a:rPr lang="en-US" sz="2400" i="1" smtClean="0"/>
              <a:t> </a:t>
            </a:r>
            <a:r>
              <a:rPr lang="en-US" sz="2400" smtClean="0"/>
              <a:t>and actual marking probability.</a:t>
            </a:r>
          </a:p>
          <a:p>
            <a:r>
              <a:rPr lang="en-US" sz="2800" smtClean="0"/>
              <a:t>They recommend that </a:t>
            </a:r>
            <a:r>
              <a:rPr lang="en-US" sz="2800" b="1" i="1" smtClean="0">
                <a:solidFill>
                  <a:srgbClr val="008000"/>
                </a:solidFill>
              </a:rPr>
              <a:t>max</a:t>
            </a:r>
            <a:r>
              <a:rPr lang="en-US" sz="2800" b="1" i="1" baseline="-25000" smtClean="0">
                <a:solidFill>
                  <a:srgbClr val="008000"/>
                </a:solidFill>
              </a:rPr>
              <a:t>p</a:t>
            </a:r>
            <a:r>
              <a:rPr lang="en-US" sz="2800" i="1" smtClean="0"/>
              <a:t> </a:t>
            </a:r>
            <a:r>
              <a:rPr lang="en-US" sz="2800" smtClean="0"/>
              <a:t>never be greater than 0.1</a:t>
            </a:r>
          </a:p>
          <a:p>
            <a:pPr algn="ctr">
              <a:buFontTx/>
              <a:buNone/>
            </a:pPr>
            <a:r>
              <a:rPr lang="en-US" sz="2800" smtClean="0">
                <a:solidFill>
                  <a:schemeClr val="accent2"/>
                </a:solidFill>
              </a:rPr>
              <a:t>{This is not a robust recommendation.}</a:t>
            </a: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RED</a:t>
            </a:r>
            <a:r>
              <a:rPr lang="en-US">
                <a:effectLst/>
                <a:latin typeface="Times New Roman" pitchFamily="18" charset="0"/>
              </a:rPr>
              <a:t> </a:t>
            </a:r>
            <a:r>
              <a:rPr lang="en-US" b="0"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571363-018C-40C5-AD35-402137799E16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A50021"/>
                </a:solidFill>
              </a:rPr>
              <a:t>RED </a:t>
            </a:r>
            <a:r>
              <a:rPr lang="en-US" dirty="0" smtClean="0"/>
              <a:t>Simulation</a:t>
            </a:r>
            <a:r>
              <a:rPr lang="en-US" baseline="30000" dirty="0" smtClean="0"/>
              <a:t>*</a:t>
            </a:r>
            <a:r>
              <a:rPr lang="en-US" dirty="0" smtClean="0"/>
              <a:t> </a:t>
            </a:r>
            <a:r>
              <a:rPr lang="en-US" dirty="0" smtClean="0"/>
              <a:t>Results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476600"/>
          </a:xfrm>
        </p:spPr>
        <p:txBody>
          <a:bodyPr/>
          <a:lstStyle/>
          <a:p>
            <a:r>
              <a:rPr lang="en-US" dirty="0" smtClean="0"/>
              <a:t>Figure 4: Four heterogeneous </a:t>
            </a:r>
            <a:r>
              <a:rPr lang="en-US" b="1" dirty="0" smtClean="0">
                <a:solidFill>
                  <a:srgbClr val="008000"/>
                </a:solidFill>
              </a:rPr>
              <a:t>FTP</a:t>
            </a:r>
            <a:r>
              <a:rPr lang="en-US" dirty="0" smtClean="0"/>
              <a:t> sources</a:t>
            </a:r>
          </a:p>
          <a:p>
            <a:r>
              <a:rPr lang="en-US" dirty="0" smtClean="0"/>
              <a:t>Figure 6: Two homogeneous </a:t>
            </a:r>
            <a:r>
              <a:rPr lang="en-US" b="1" dirty="0" smtClean="0">
                <a:solidFill>
                  <a:srgbClr val="008000"/>
                </a:solidFill>
              </a:rPr>
              <a:t>FTP</a:t>
            </a:r>
            <a:r>
              <a:rPr lang="en-US" dirty="0" smtClean="0"/>
              <a:t> sources</a:t>
            </a:r>
          </a:p>
          <a:p>
            <a:r>
              <a:rPr lang="en-US" dirty="0" smtClean="0"/>
              <a:t>Figure 10: 41 Two-way, short </a:t>
            </a:r>
            <a:r>
              <a:rPr lang="en-US" b="1" dirty="0" smtClean="0">
                <a:solidFill>
                  <a:srgbClr val="008000"/>
                </a:solidFill>
              </a:rPr>
              <a:t>FTP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rgbClr val="008000"/>
                </a:solidFill>
              </a:rPr>
              <a:t>TELNET</a:t>
            </a:r>
            <a:r>
              <a:rPr lang="en-US" dirty="0" smtClean="0"/>
              <a:t> flows</a:t>
            </a:r>
          </a:p>
          <a:p>
            <a:r>
              <a:rPr lang="en-US" dirty="0" smtClean="0"/>
              <a:t>Figure 11: Four </a:t>
            </a:r>
            <a:r>
              <a:rPr lang="en-US" b="1" dirty="0" smtClean="0">
                <a:solidFill>
                  <a:srgbClr val="008000"/>
                </a:solidFill>
              </a:rPr>
              <a:t>FTP non-</a:t>
            </a:r>
            <a:r>
              <a:rPr lang="en-US" b="1" dirty="0" err="1" smtClean="0">
                <a:solidFill>
                  <a:srgbClr val="008000"/>
                </a:solidFill>
              </a:rPr>
              <a:t>bursty</a:t>
            </a:r>
            <a:r>
              <a:rPr lang="en-US" dirty="0" smtClean="0"/>
              <a:t> flows and </a:t>
            </a:r>
            <a:r>
              <a:rPr lang="en-US" b="1" dirty="0" smtClean="0">
                <a:solidFill>
                  <a:srgbClr val="008000"/>
                </a:solidFill>
              </a:rPr>
              <a:t>one </a:t>
            </a:r>
            <a:r>
              <a:rPr lang="en-US" b="1" dirty="0" err="1" smtClean="0">
                <a:solidFill>
                  <a:srgbClr val="008000"/>
                </a:solidFill>
              </a:rPr>
              <a:t>bursty</a:t>
            </a:r>
            <a:r>
              <a:rPr lang="en-US" b="1" dirty="0" smtClean="0">
                <a:solidFill>
                  <a:srgbClr val="008000"/>
                </a:solidFill>
              </a:rPr>
              <a:t> FTP</a:t>
            </a:r>
            <a:r>
              <a:rPr lang="en-US" dirty="0" smtClean="0"/>
              <a:t> flow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755576" y="5157192"/>
            <a:ext cx="6768752" cy="720080"/>
          </a:xfrm>
          <a:prstGeom prst="rect">
            <a:avLst/>
          </a:prstGeom>
          <a:noFill/>
          <a:ln w="1270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rgbClr val="3366CC"/>
                </a:solidFill>
                <a:effectLst/>
                <a:latin typeface="Comic Sans MS" pitchFamily="66" charset="0"/>
              </a:rPr>
              <a:t>*As direct predecessor of NS2, Real</a:t>
            </a:r>
          </a:p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rgbClr val="3366CC"/>
                </a:solidFill>
                <a:effectLst/>
                <a:latin typeface="Comic Sans MS" pitchFamily="66" charset="0"/>
              </a:rPr>
              <a:t>simulator is paper’s biggest contribution.</a:t>
            </a:r>
            <a:endParaRPr kumimoji="0" lang="en-US" sz="2800" i="0" u="none" strike="noStrike" cap="none" normalizeH="0" baseline="-25000" dirty="0" smtClean="0">
              <a:ln>
                <a:noFill/>
              </a:ln>
              <a:solidFill>
                <a:srgbClr val="3366CC"/>
              </a:solidFill>
              <a:effectLst/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RED</a:t>
            </a:r>
            <a:r>
              <a:rPr lang="en-US">
                <a:effectLst/>
                <a:latin typeface="Times New Roman" pitchFamily="18" charset="0"/>
              </a:rPr>
              <a:t> </a:t>
            </a:r>
            <a:r>
              <a:rPr lang="en-US" b="0"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4F8706-19EB-447E-B6BC-44A47C0191A9}" type="slidenum">
              <a:rPr lang="en-US"/>
              <a:pPr>
                <a:defRPr/>
              </a:pPr>
              <a:t>23</a:t>
            </a:fld>
            <a:endParaRPr lang="en-US"/>
          </a:p>
        </p:txBody>
      </p:sp>
      <p:pic>
        <p:nvPicPr>
          <p:cNvPr id="34820" name="Picture 3" descr="Fig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268413"/>
            <a:ext cx="58674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1403350" y="188640"/>
            <a:ext cx="6409010" cy="1079773"/>
          </a:xfrm>
          <a:prstGeom prst="rect">
            <a:avLst/>
          </a:prstGeom>
          <a:noFill/>
          <a:ln w="19050">
            <a:solidFill>
              <a:srgbClr val="9933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4000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Simple Simulation</a:t>
            </a:r>
          </a:p>
          <a:p>
            <a:pPr algn="ctr">
              <a:defRPr/>
            </a:pPr>
            <a:r>
              <a:rPr lang="en-US" sz="4000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Four Heterogeneous FTP Sources</a:t>
            </a:r>
          </a:p>
          <a:p>
            <a:pPr algn="ctr">
              <a:defRPr/>
            </a:pPr>
            <a:endParaRPr lang="en-US" sz="4000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971600" y="1772816"/>
            <a:ext cx="2663825" cy="3888134"/>
          </a:xfrm>
          <a:prstGeom prst="rect">
            <a:avLst/>
          </a:prstGeom>
          <a:noFill/>
          <a:ln w="1905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2800" dirty="0"/>
              <a:t>TCP Tahoe</a:t>
            </a:r>
          </a:p>
          <a:p>
            <a:r>
              <a:rPr lang="en-US" sz="2800" dirty="0"/>
              <a:t>1KB packet size</a:t>
            </a:r>
          </a:p>
          <a:p>
            <a:r>
              <a:rPr lang="en-US" i="1" dirty="0"/>
              <a:t> </a:t>
            </a:r>
            <a:r>
              <a:rPr lang="en-US" i="1" baseline="0" dirty="0" err="1"/>
              <a:t>w</a:t>
            </a:r>
            <a:r>
              <a:rPr lang="en-US" i="1" dirty="0" err="1"/>
              <a:t>q</a:t>
            </a:r>
            <a:r>
              <a:rPr lang="en-US" i="1" baseline="0" dirty="0"/>
              <a:t> = 0.002</a:t>
            </a:r>
          </a:p>
          <a:p>
            <a:r>
              <a:rPr lang="en-US" i="1" baseline="0" dirty="0" err="1"/>
              <a:t>max</a:t>
            </a:r>
            <a:r>
              <a:rPr lang="en-US" i="1" dirty="0" err="1"/>
              <a:t>p</a:t>
            </a:r>
            <a:r>
              <a:rPr lang="en-US" i="1" baseline="0" dirty="0"/>
              <a:t> = 1/50</a:t>
            </a:r>
          </a:p>
          <a:p>
            <a:r>
              <a:rPr lang="en-US" i="1" baseline="0" dirty="0" err="1"/>
              <a:t>min</a:t>
            </a:r>
            <a:r>
              <a:rPr lang="en-US" i="1" dirty="0" err="1"/>
              <a:t>th</a:t>
            </a:r>
            <a:r>
              <a:rPr lang="en-US" i="1" baseline="0" dirty="0"/>
              <a:t> = 5</a:t>
            </a:r>
          </a:p>
          <a:p>
            <a:r>
              <a:rPr lang="en-US" i="1" baseline="0" dirty="0" err="1"/>
              <a:t>max</a:t>
            </a:r>
            <a:r>
              <a:rPr lang="en-US" i="1" dirty="0" err="1"/>
              <a:t>th</a:t>
            </a:r>
            <a:r>
              <a:rPr lang="en-US" i="1" dirty="0"/>
              <a:t> </a:t>
            </a:r>
            <a:r>
              <a:rPr lang="en-US" i="1" baseline="0" dirty="0"/>
              <a:t>= 15</a:t>
            </a:r>
          </a:p>
          <a:p>
            <a:r>
              <a:rPr lang="en-US" baseline="0" dirty="0"/>
              <a:t>max</a:t>
            </a:r>
            <a:r>
              <a:rPr lang="en-US" i="1" baseline="0" dirty="0"/>
              <a:t> </a:t>
            </a:r>
            <a:r>
              <a:rPr lang="en-US" i="1" baseline="0" dirty="0" err="1"/>
              <a:t>cwnd</a:t>
            </a:r>
            <a:r>
              <a:rPr lang="en-US" i="1" baseline="0" dirty="0"/>
              <a:t> = </a:t>
            </a:r>
            <a:r>
              <a:rPr lang="en-US" i="1" baseline="0" dirty="0" err="1"/>
              <a:t>bdp</a:t>
            </a:r>
            <a:endParaRPr lang="en-US" i="1" baseline="0" dirty="0"/>
          </a:p>
          <a:p>
            <a:r>
              <a:rPr lang="en-US" baseline="0" dirty="0"/>
              <a:t>Large </a:t>
            </a:r>
            <a:r>
              <a:rPr lang="en-US" baseline="0" dirty="0" smtClean="0"/>
              <a:t>buffer </a:t>
            </a:r>
            <a:r>
              <a:rPr lang="en-US" baseline="0" dirty="0"/>
              <a:t>with</a:t>
            </a:r>
          </a:p>
          <a:p>
            <a:r>
              <a:rPr lang="en-US" u="sng" baseline="0" dirty="0"/>
              <a:t>no</a:t>
            </a:r>
            <a:r>
              <a:rPr lang="en-US" baseline="0" dirty="0"/>
              <a:t> </a:t>
            </a:r>
            <a:r>
              <a:rPr lang="en-US" baseline="0" dirty="0" smtClean="0"/>
              <a:t>drop-tail</a:t>
            </a:r>
          </a:p>
          <a:p>
            <a:r>
              <a:rPr lang="en-US" baseline="0" dirty="0" smtClean="0"/>
              <a:t>packet drops.</a:t>
            </a:r>
            <a:endParaRPr lang="en-US" baseline="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RED</a:t>
            </a:r>
            <a:r>
              <a:rPr lang="en-US">
                <a:effectLst/>
                <a:latin typeface="Times New Roman" pitchFamily="18" charset="0"/>
              </a:rPr>
              <a:t> </a:t>
            </a:r>
            <a:r>
              <a:rPr lang="en-US" b="0"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A3FE16-617A-4601-ADFB-54F66BBAF77A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35845" name="Rectangle 3"/>
          <p:cNvSpPr>
            <a:spLocks noChangeArrowheads="1"/>
          </p:cNvSpPr>
          <p:nvPr/>
        </p:nvSpPr>
        <p:spPr bwMode="auto">
          <a:xfrm>
            <a:off x="395536" y="2275706"/>
            <a:ext cx="1296987" cy="1441326"/>
          </a:xfrm>
          <a:prstGeom prst="rect">
            <a:avLst/>
          </a:prstGeom>
          <a:noFill/>
          <a:ln w="25400">
            <a:solidFill>
              <a:srgbClr val="A5002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dirty="0" smtClean="0">
                <a:solidFill>
                  <a:srgbClr val="A50021"/>
                </a:solidFill>
              </a:rPr>
              <a:t>Note</a:t>
            </a:r>
            <a:r>
              <a:rPr lang="en-US" dirty="0">
                <a:solidFill>
                  <a:srgbClr val="A50021"/>
                </a:solidFill>
              </a:rPr>
              <a:t>:</a:t>
            </a:r>
          </a:p>
          <a:p>
            <a:r>
              <a:rPr lang="en-US" dirty="0">
                <a:solidFill>
                  <a:srgbClr val="A50021"/>
                </a:solidFill>
              </a:rPr>
              <a:t>staggered</a:t>
            </a:r>
          </a:p>
          <a:p>
            <a:r>
              <a:rPr lang="en-US" dirty="0">
                <a:solidFill>
                  <a:srgbClr val="A50021"/>
                </a:solidFill>
              </a:rPr>
              <a:t>start times</a:t>
            </a:r>
          </a:p>
          <a:p>
            <a:r>
              <a:rPr lang="en-US" dirty="0" smtClean="0">
                <a:solidFill>
                  <a:srgbClr val="A50021"/>
                </a:solidFill>
              </a:rPr>
              <a:t>and </a:t>
            </a:r>
            <a:r>
              <a:rPr lang="en-US" dirty="0">
                <a:solidFill>
                  <a:srgbClr val="A50021"/>
                </a:solidFill>
              </a:rPr>
              <a:t>uneven</a:t>
            </a:r>
          </a:p>
          <a:p>
            <a:r>
              <a:rPr lang="en-US" dirty="0">
                <a:solidFill>
                  <a:srgbClr val="A50021"/>
                </a:solidFill>
              </a:rPr>
              <a:t>throughputs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16632"/>
            <a:ext cx="5184576" cy="6137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RED</a:t>
            </a:r>
            <a:r>
              <a:rPr lang="en-US">
                <a:effectLst/>
                <a:latin typeface="Times New Roman" pitchFamily="18" charset="0"/>
              </a:rPr>
              <a:t> </a:t>
            </a:r>
            <a:r>
              <a:rPr lang="en-US" b="0"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3D7F38-E47B-4AFB-9285-666649FAE016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36868" name="Rectangle 3"/>
          <p:cNvSpPr>
            <a:spLocks noChangeArrowheads="1"/>
          </p:cNvSpPr>
          <p:nvPr/>
        </p:nvSpPr>
        <p:spPr bwMode="auto">
          <a:xfrm>
            <a:off x="1219200" y="260648"/>
            <a:ext cx="6665913" cy="936774"/>
          </a:xfrm>
          <a:prstGeom prst="rect">
            <a:avLst/>
          </a:prstGeom>
          <a:noFill/>
          <a:ln w="19050">
            <a:solidFill>
              <a:srgbClr val="A5002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4000" dirty="0">
                <a:solidFill>
                  <a:srgbClr val="A50021"/>
                </a:solidFill>
                <a:latin typeface="Arial" charset="0"/>
              </a:rPr>
              <a:t>Two Homogeneous FTP Sources</a:t>
            </a:r>
          </a:p>
        </p:txBody>
      </p:sp>
      <p:pic>
        <p:nvPicPr>
          <p:cNvPr id="36869" name="Picture 5" descr="Fig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6963" y="1600200"/>
            <a:ext cx="4059237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609600" y="2265135"/>
            <a:ext cx="3124200" cy="2246769"/>
          </a:xfrm>
          <a:prstGeom prst="rect">
            <a:avLst/>
          </a:prstGeom>
          <a:noFill/>
          <a:ln w="1905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>
              <a:buFontTx/>
              <a:buChar char="•"/>
            </a:pPr>
            <a:r>
              <a:rPr lang="en-US" sz="2000" baseline="0" dirty="0"/>
              <a:t>RED varies </a:t>
            </a:r>
            <a:r>
              <a:rPr lang="en-US" sz="2000" baseline="0" dirty="0" err="1"/>
              <a:t>min</a:t>
            </a:r>
            <a:r>
              <a:rPr lang="en-US" sz="2000" dirty="0" err="1"/>
              <a:t>th</a:t>
            </a:r>
            <a:r>
              <a:rPr lang="en-US" sz="2000" baseline="0" dirty="0"/>
              <a:t> from 3 to 50 packets with fixed buffer of 100 </a:t>
            </a:r>
            <a:r>
              <a:rPr lang="en-US" sz="2000" baseline="0" dirty="0" smtClean="0"/>
              <a:t>packets.</a:t>
            </a:r>
          </a:p>
          <a:p>
            <a:pPr>
              <a:buFontTx/>
              <a:buChar char="•"/>
            </a:pPr>
            <a:r>
              <a:rPr lang="en-US" sz="2000" baseline="0" dirty="0" err="1"/>
              <a:t>m</a:t>
            </a:r>
            <a:r>
              <a:rPr lang="en-US" sz="2000" baseline="0" dirty="0" err="1" smtClean="0"/>
              <a:t>ax</a:t>
            </a:r>
            <a:r>
              <a:rPr lang="en-US" sz="2000" dirty="0" err="1" smtClean="0"/>
              <a:t>th</a:t>
            </a:r>
            <a:r>
              <a:rPr lang="en-US" sz="2000" baseline="0" dirty="0" smtClean="0"/>
              <a:t> set to 3 </a:t>
            </a:r>
            <a:r>
              <a:rPr lang="en-US" sz="2000" baseline="0" dirty="0" err="1" smtClean="0"/>
              <a:t>min</a:t>
            </a:r>
            <a:r>
              <a:rPr lang="en-US" sz="2000" dirty="0" err="1" smtClean="0"/>
              <a:t>th</a:t>
            </a:r>
            <a:endParaRPr lang="en-US" sz="2000" baseline="0" dirty="0"/>
          </a:p>
          <a:p>
            <a:pPr>
              <a:buFontTx/>
              <a:buChar char="•"/>
            </a:pPr>
            <a:r>
              <a:rPr lang="en-US" sz="2000" baseline="0" dirty="0"/>
              <a:t>Drop Tail varies buffer from  15 to 140 packets</a:t>
            </a:r>
          </a:p>
          <a:p>
            <a:pPr>
              <a:buFontTx/>
              <a:buChar char="•"/>
            </a:pPr>
            <a:r>
              <a:rPr lang="en-US" sz="2000" baseline="0" dirty="0"/>
              <a:t> max </a:t>
            </a:r>
            <a:r>
              <a:rPr lang="en-US" sz="2000" baseline="0" dirty="0" err="1"/>
              <a:t>cwnd</a:t>
            </a:r>
            <a:r>
              <a:rPr lang="en-US" sz="2000" baseline="0" dirty="0"/>
              <a:t> = 240 packets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RED</a:t>
            </a:r>
            <a:r>
              <a:rPr lang="en-US">
                <a:effectLst/>
                <a:latin typeface="Times New Roman" pitchFamily="18" charset="0"/>
              </a:rPr>
              <a:t> </a:t>
            </a:r>
            <a:r>
              <a:rPr lang="en-US" b="0"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B09230-2673-43FE-9AB0-20FC2CDB3E3D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37892" name="Rectangle 2"/>
          <p:cNvSpPr>
            <a:spLocks noChangeArrowheads="1"/>
          </p:cNvSpPr>
          <p:nvPr/>
        </p:nvSpPr>
        <p:spPr bwMode="auto">
          <a:xfrm>
            <a:off x="1219200" y="260350"/>
            <a:ext cx="6629400" cy="882650"/>
          </a:xfrm>
          <a:prstGeom prst="rect">
            <a:avLst/>
          </a:prstGeom>
          <a:noFill/>
          <a:ln w="19050">
            <a:solidFill>
              <a:srgbClr val="A5002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4000" dirty="0">
                <a:solidFill>
                  <a:srgbClr val="A50021"/>
                </a:solidFill>
                <a:latin typeface="Arial" charset="0"/>
              </a:rPr>
              <a:t>Two Homogeneous FTP Sources</a:t>
            </a:r>
          </a:p>
        </p:txBody>
      </p:sp>
      <p:pic>
        <p:nvPicPr>
          <p:cNvPr id="37893" name="Picture 4" descr="Fig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524000"/>
            <a:ext cx="5410200" cy="232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4" name="Rectangle 5"/>
          <p:cNvSpPr>
            <a:spLocks noChangeArrowheads="1"/>
          </p:cNvSpPr>
          <p:nvPr/>
        </p:nvSpPr>
        <p:spPr bwMode="auto">
          <a:xfrm>
            <a:off x="914400" y="3886200"/>
            <a:ext cx="75438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b="0" baseline="0" dirty="0">
                <a:solidFill>
                  <a:schemeClr val="tx1"/>
                </a:solidFill>
              </a:rPr>
              <a:t>Figure 5 represents many </a:t>
            </a:r>
            <a:r>
              <a:rPr lang="en-US" b="0" baseline="0" dirty="0" smtClean="0">
                <a:solidFill>
                  <a:schemeClr val="tx1"/>
                </a:solidFill>
              </a:rPr>
              <a:t> 5-sec. simulation </a:t>
            </a:r>
            <a:r>
              <a:rPr lang="en-US" b="0" baseline="0" dirty="0">
                <a:solidFill>
                  <a:schemeClr val="tx1"/>
                </a:solidFill>
              </a:rPr>
              <a:t>experiments.</a:t>
            </a:r>
          </a:p>
          <a:p>
            <a:pPr marL="342900" indent="-342900">
              <a:spcBef>
                <a:spcPct val="20000"/>
              </a:spcBef>
            </a:pPr>
            <a:r>
              <a:rPr lang="en-US" baseline="0" dirty="0">
                <a:solidFill>
                  <a:srgbClr val="A50021"/>
                </a:solidFill>
              </a:rPr>
              <a:t>RED</a:t>
            </a:r>
            <a:r>
              <a:rPr lang="en-US" b="0" baseline="0" dirty="0">
                <a:solidFill>
                  <a:schemeClr val="tx1"/>
                </a:solidFill>
              </a:rPr>
              <a:t> yields lower queuing delay as utilization improves by increasing </a:t>
            </a:r>
            <a:r>
              <a:rPr lang="en-US" i="1" baseline="0" dirty="0" err="1"/>
              <a:t>min</a:t>
            </a:r>
            <a:r>
              <a:rPr lang="en-US" i="1" dirty="0" err="1"/>
              <a:t>th</a:t>
            </a:r>
            <a:r>
              <a:rPr lang="en-US" b="0" i="1" baseline="0" dirty="0">
                <a:solidFill>
                  <a:schemeClr val="tx1"/>
                </a:solidFill>
              </a:rPr>
              <a:t> </a:t>
            </a:r>
            <a:r>
              <a:rPr lang="en-US" b="0" baseline="0" dirty="0">
                <a:solidFill>
                  <a:schemeClr val="tx1"/>
                </a:solidFill>
              </a:rPr>
              <a:t>from 3 to 50 packets.</a:t>
            </a:r>
          </a:p>
          <a:p>
            <a:pPr marL="342900" indent="-342900">
              <a:spcBef>
                <a:spcPct val="20000"/>
              </a:spcBef>
            </a:pPr>
            <a:r>
              <a:rPr lang="en-US" b="0" baseline="0" dirty="0">
                <a:solidFill>
                  <a:schemeClr val="tx1"/>
                </a:solidFill>
              </a:rPr>
              <a:t>Drop-tail yields </a:t>
            </a:r>
            <a:r>
              <a:rPr lang="en-US" b="0" i="1" baseline="0" dirty="0">
                <a:solidFill>
                  <a:schemeClr val="tx1"/>
                </a:solidFill>
              </a:rPr>
              <a:t>unacceptable delay</a:t>
            </a:r>
            <a:r>
              <a:rPr lang="en-US" b="0" baseline="0" dirty="0">
                <a:solidFill>
                  <a:schemeClr val="tx1"/>
                </a:solidFill>
              </a:rPr>
              <a:t> at high utilization.</a:t>
            </a:r>
          </a:p>
          <a:p>
            <a:pPr marL="342900" indent="-342900">
              <a:spcBef>
                <a:spcPct val="20000"/>
              </a:spcBef>
            </a:pPr>
            <a:r>
              <a:rPr lang="en-US" b="0" baseline="0" dirty="0">
                <a:solidFill>
                  <a:schemeClr val="tx1"/>
                </a:solidFill>
              </a:rPr>
              <a:t>The power measure is better for</a:t>
            </a:r>
            <a:r>
              <a:rPr lang="en-US" b="0" baseline="0" dirty="0">
                <a:solidFill>
                  <a:srgbClr val="A50021"/>
                </a:solidFill>
              </a:rPr>
              <a:t> </a:t>
            </a:r>
            <a:r>
              <a:rPr lang="en-US" baseline="0" dirty="0">
                <a:solidFill>
                  <a:srgbClr val="A50021"/>
                </a:solidFill>
              </a:rPr>
              <a:t>RED</a:t>
            </a:r>
            <a:r>
              <a:rPr lang="en-US" b="0" baseline="0" dirty="0">
                <a:solidFill>
                  <a:schemeClr val="tx1"/>
                </a:solidFill>
              </a:rPr>
              <a:t> !</a:t>
            </a:r>
            <a:endParaRPr lang="en-US" b="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RED</a:t>
            </a:r>
            <a:r>
              <a:rPr lang="en-US">
                <a:effectLst/>
                <a:latin typeface="Times New Roman" pitchFamily="18" charset="0"/>
              </a:rPr>
              <a:t> </a:t>
            </a:r>
            <a:r>
              <a:rPr lang="en-US" b="0"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8867BB-0F71-4115-93CC-0B4A0AF88663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38916" name="Rectangle 1027"/>
          <p:cNvSpPr>
            <a:spLocks noChangeArrowheads="1"/>
          </p:cNvSpPr>
          <p:nvPr/>
        </p:nvSpPr>
        <p:spPr bwMode="auto">
          <a:xfrm>
            <a:off x="1116013" y="333375"/>
            <a:ext cx="6629400" cy="935038"/>
          </a:xfrm>
          <a:prstGeom prst="rect">
            <a:avLst/>
          </a:prstGeom>
          <a:noFill/>
          <a:ln w="19050">
            <a:solidFill>
              <a:srgbClr val="A5002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3600" dirty="0">
                <a:solidFill>
                  <a:srgbClr val="A50021"/>
                </a:solidFill>
                <a:latin typeface="Arial" charset="0"/>
              </a:rPr>
              <a:t>Network </a:t>
            </a:r>
            <a:r>
              <a:rPr lang="en-US" sz="3600" dirty="0" smtClean="0">
                <a:solidFill>
                  <a:srgbClr val="A50021"/>
                </a:solidFill>
                <a:latin typeface="Arial" charset="0"/>
              </a:rPr>
              <a:t>with</a:t>
            </a:r>
          </a:p>
          <a:p>
            <a:pPr algn="ctr"/>
            <a:r>
              <a:rPr lang="en-US" sz="3600" dirty="0" smtClean="0">
                <a:solidFill>
                  <a:srgbClr val="A50021"/>
                </a:solidFill>
                <a:latin typeface="Arial" charset="0"/>
              </a:rPr>
              <a:t>41 </a:t>
            </a:r>
            <a:r>
              <a:rPr lang="en-US" sz="3600" dirty="0">
                <a:solidFill>
                  <a:srgbClr val="A50021"/>
                </a:solidFill>
                <a:latin typeface="Arial" charset="0"/>
              </a:rPr>
              <a:t>Short Duration </a:t>
            </a:r>
            <a:r>
              <a:rPr lang="en-US" sz="4000" dirty="0">
                <a:solidFill>
                  <a:srgbClr val="A50021"/>
                </a:solidFill>
                <a:latin typeface="Arial" charset="0"/>
              </a:rPr>
              <a:t>Connections</a:t>
            </a:r>
          </a:p>
          <a:p>
            <a:pPr algn="ctr"/>
            <a:r>
              <a:rPr lang="en-US" sz="3600" b="0" dirty="0">
                <a:solidFill>
                  <a:srgbClr val="A50021"/>
                </a:solidFill>
                <a:latin typeface="Arial" charset="0"/>
              </a:rPr>
              <a:t> </a:t>
            </a:r>
          </a:p>
        </p:txBody>
      </p:sp>
      <p:pic>
        <p:nvPicPr>
          <p:cNvPr id="38917" name="Picture 1028" descr="Fig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674813"/>
            <a:ext cx="4495800" cy="381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8" name="Rectangle 1029"/>
          <p:cNvSpPr>
            <a:spLocks noChangeArrowheads="1"/>
          </p:cNvSpPr>
          <p:nvPr/>
        </p:nvSpPr>
        <p:spPr bwMode="auto">
          <a:xfrm>
            <a:off x="381000" y="1988840"/>
            <a:ext cx="2822848" cy="2952329"/>
          </a:xfrm>
          <a:prstGeom prst="rect">
            <a:avLst/>
          </a:prstGeom>
          <a:noFill/>
          <a:ln w="1905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2800" dirty="0" smtClean="0"/>
              <a:t>Traffic going in both</a:t>
            </a:r>
          </a:p>
          <a:p>
            <a:r>
              <a:rPr lang="en-US" sz="2800" dirty="0" smtClean="0"/>
              <a:t>directions.</a:t>
            </a:r>
          </a:p>
          <a:p>
            <a:r>
              <a:rPr lang="en-US" sz="2800" dirty="0" smtClean="0"/>
              <a:t>Mostly FTP</a:t>
            </a:r>
            <a:r>
              <a:rPr lang="en-US" sz="2800" baseline="0" dirty="0" smtClean="0"/>
              <a:t> </a:t>
            </a:r>
            <a:r>
              <a:rPr lang="en-US" sz="2800" dirty="0" smtClean="0"/>
              <a:t>and</a:t>
            </a:r>
            <a:r>
              <a:rPr lang="en-US" sz="2800" baseline="0" dirty="0" smtClean="0"/>
              <a:t> </a:t>
            </a:r>
            <a:r>
              <a:rPr lang="en-US" sz="2800" dirty="0" smtClean="0"/>
              <a:t>a few</a:t>
            </a:r>
          </a:p>
          <a:p>
            <a:r>
              <a:rPr lang="en-US" sz="2800" dirty="0" smtClean="0"/>
              <a:t>TELNET connections.</a:t>
            </a:r>
          </a:p>
          <a:p>
            <a:endParaRPr lang="en-US" sz="2800" dirty="0"/>
          </a:p>
          <a:p>
            <a:r>
              <a:rPr lang="en-US" sz="2800" dirty="0"/>
              <a:t>Total </a:t>
            </a:r>
            <a:r>
              <a:rPr lang="en-US" sz="2800" dirty="0" smtClean="0"/>
              <a:t>packets varies from</a:t>
            </a:r>
          </a:p>
          <a:p>
            <a:r>
              <a:rPr lang="en-US" sz="2800" dirty="0" smtClean="0"/>
              <a:t>20</a:t>
            </a:r>
            <a:r>
              <a:rPr lang="en-US" sz="2800" baseline="0" dirty="0" smtClean="0"/>
              <a:t> </a:t>
            </a:r>
            <a:r>
              <a:rPr lang="en-US" sz="2800" dirty="0" smtClean="0"/>
              <a:t>to </a:t>
            </a:r>
            <a:r>
              <a:rPr lang="en-US" sz="2800" dirty="0"/>
              <a:t>400 </a:t>
            </a:r>
            <a:r>
              <a:rPr lang="en-US" sz="2800" dirty="0" smtClean="0"/>
              <a:t>packets per</a:t>
            </a:r>
          </a:p>
          <a:p>
            <a:r>
              <a:rPr lang="en-US" sz="2800" dirty="0" smtClean="0"/>
              <a:t>connection.</a:t>
            </a:r>
            <a:endParaRPr lang="en-US" sz="2800" dirty="0"/>
          </a:p>
          <a:p>
            <a:pPr marL="342900" indent="-342900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endParaRPr lang="en-US" b="0" dirty="0">
              <a:solidFill>
                <a:srgbClr val="A5002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RED</a:t>
            </a:r>
            <a:r>
              <a:rPr lang="en-US">
                <a:effectLst/>
                <a:latin typeface="Times New Roman" pitchFamily="18" charset="0"/>
              </a:rPr>
              <a:t> </a:t>
            </a:r>
            <a:r>
              <a:rPr lang="en-US" b="0"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2806A2-57FB-42EB-81E7-3FB884F511E8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39942" name="Rectangle 1030"/>
          <p:cNvSpPr>
            <a:spLocks noChangeArrowheads="1"/>
          </p:cNvSpPr>
          <p:nvPr/>
        </p:nvSpPr>
        <p:spPr bwMode="auto">
          <a:xfrm>
            <a:off x="1763688" y="44624"/>
            <a:ext cx="5545162" cy="917575"/>
          </a:xfrm>
          <a:prstGeom prst="rect">
            <a:avLst/>
          </a:prstGeom>
          <a:noFill/>
          <a:ln w="19050">
            <a:solidFill>
              <a:srgbClr val="A5002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3200" dirty="0">
                <a:solidFill>
                  <a:srgbClr val="A50021"/>
                </a:solidFill>
                <a:latin typeface="Arial" charset="0"/>
              </a:rPr>
              <a:t>Short, </a:t>
            </a:r>
            <a:r>
              <a:rPr lang="en-US" sz="3200" dirty="0" smtClean="0">
                <a:solidFill>
                  <a:srgbClr val="A50021"/>
                </a:solidFill>
                <a:latin typeface="Arial" charset="0"/>
              </a:rPr>
              <a:t>Two-Way</a:t>
            </a:r>
            <a:endParaRPr lang="en-US" sz="3200" dirty="0">
              <a:solidFill>
                <a:srgbClr val="A50021"/>
              </a:solidFill>
              <a:latin typeface="Arial" charset="0"/>
            </a:endParaRPr>
          </a:p>
          <a:p>
            <a:pPr algn="ctr"/>
            <a:r>
              <a:rPr lang="en-US" sz="3200" dirty="0">
                <a:solidFill>
                  <a:srgbClr val="A50021"/>
                </a:solidFill>
                <a:latin typeface="Arial" charset="0"/>
              </a:rPr>
              <a:t>FTP and TELNET </a:t>
            </a:r>
            <a:r>
              <a:rPr lang="en-US" sz="3200" dirty="0" smtClean="0">
                <a:solidFill>
                  <a:srgbClr val="A50021"/>
                </a:solidFill>
                <a:latin typeface="Arial" charset="0"/>
              </a:rPr>
              <a:t>Flows</a:t>
            </a:r>
            <a:endParaRPr lang="en-US" sz="3200" dirty="0">
              <a:solidFill>
                <a:srgbClr val="A50021"/>
              </a:solidFill>
              <a:latin typeface="Arial" charset="0"/>
            </a:endParaRPr>
          </a:p>
          <a:p>
            <a:pPr algn="ctr"/>
            <a:endParaRPr lang="en-US" sz="2800" b="0" dirty="0">
              <a:solidFill>
                <a:srgbClr val="A50021"/>
              </a:solidFill>
              <a:latin typeface="Arial" charset="0"/>
            </a:endParaRPr>
          </a:p>
        </p:txBody>
      </p:sp>
      <p:sp>
        <p:nvSpPr>
          <p:cNvPr id="39943" name="Rectangle 1031"/>
          <p:cNvSpPr>
            <a:spLocks noChangeArrowheads="1"/>
          </p:cNvSpPr>
          <p:nvPr/>
        </p:nvSpPr>
        <p:spPr bwMode="auto">
          <a:xfrm>
            <a:off x="107504" y="2073573"/>
            <a:ext cx="3024336" cy="2795587"/>
          </a:xfrm>
          <a:prstGeom prst="rect">
            <a:avLst/>
          </a:prstGeom>
          <a:noFill/>
          <a:ln w="19050">
            <a:solidFill>
              <a:srgbClr val="A5002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dirty="0">
                <a:solidFill>
                  <a:schemeClr val="tx1"/>
                </a:solidFill>
              </a:rPr>
              <a:t>- </a:t>
            </a:r>
            <a:r>
              <a:rPr lang="en-US" dirty="0">
                <a:solidFill>
                  <a:srgbClr val="A50021"/>
                </a:solidFill>
              </a:rPr>
              <a:t>RED</a:t>
            </a:r>
            <a:r>
              <a:rPr lang="en-US" b="0" dirty="0">
                <a:solidFill>
                  <a:srgbClr val="A50021"/>
                </a:solidFill>
              </a:rPr>
              <a:t> </a:t>
            </a:r>
            <a:r>
              <a:rPr lang="en-US" b="0" dirty="0">
                <a:solidFill>
                  <a:schemeClr val="tx1"/>
                </a:solidFill>
              </a:rPr>
              <a:t>controls the average </a:t>
            </a:r>
          </a:p>
          <a:p>
            <a:r>
              <a:rPr lang="en-US" b="0" dirty="0">
                <a:solidFill>
                  <a:schemeClr val="tx1"/>
                </a:solidFill>
              </a:rPr>
              <a:t>queue </a:t>
            </a:r>
            <a:r>
              <a:rPr lang="en-US" b="0" dirty="0" smtClean="0">
                <a:solidFill>
                  <a:schemeClr val="tx1"/>
                </a:solidFill>
              </a:rPr>
              <a:t>size in both directions.</a:t>
            </a:r>
            <a:endParaRPr lang="en-US" b="0" dirty="0">
              <a:solidFill>
                <a:schemeClr val="tx1"/>
              </a:solidFill>
            </a:endParaRPr>
          </a:p>
          <a:p>
            <a:r>
              <a:rPr lang="en-US" b="0" dirty="0">
                <a:solidFill>
                  <a:schemeClr val="tx1"/>
                </a:solidFill>
              </a:rPr>
              <a:t>- Flows have small </a:t>
            </a:r>
            <a:r>
              <a:rPr lang="en-US" dirty="0" err="1">
                <a:solidFill>
                  <a:schemeClr val="tx1"/>
                </a:solidFill>
              </a:rPr>
              <a:t>cwnd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r>
              <a:rPr lang="en-US" dirty="0">
                <a:solidFill>
                  <a:schemeClr val="tx1"/>
                </a:solidFill>
              </a:rPr>
              <a:t>maximums (8 or 16).</a:t>
            </a:r>
          </a:p>
          <a:p>
            <a:r>
              <a:rPr lang="en-US" b="0" dirty="0">
                <a:solidFill>
                  <a:schemeClr val="tx1"/>
                </a:solidFill>
              </a:rPr>
              <a:t>- Packet dropping is higher and</a:t>
            </a:r>
          </a:p>
          <a:p>
            <a:r>
              <a:rPr lang="en-US" b="0" dirty="0" err="1">
                <a:solidFill>
                  <a:schemeClr val="tx1"/>
                </a:solidFill>
              </a:rPr>
              <a:t>bursty</a:t>
            </a:r>
            <a:r>
              <a:rPr lang="en-US" b="0" dirty="0">
                <a:solidFill>
                  <a:schemeClr val="tx1"/>
                </a:solidFill>
              </a:rPr>
              <a:t>.</a:t>
            </a:r>
          </a:p>
          <a:p>
            <a:r>
              <a:rPr lang="en-US" b="0" dirty="0">
                <a:solidFill>
                  <a:schemeClr val="tx1"/>
                </a:solidFill>
              </a:rPr>
              <a:t>- </a:t>
            </a:r>
            <a:r>
              <a:rPr lang="en-US" b="0" dirty="0" smtClean="0">
                <a:solidFill>
                  <a:schemeClr val="tx1"/>
                </a:solidFill>
              </a:rPr>
              <a:t>Low</a:t>
            </a:r>
            <a:r>
              <a:rPr lang="en-US" b="0" baseline="0" dirty="0" smtClean="0">
                <a:solidFill>
                  <a:schemeClr val="tx1"/>
                </a:solidFill>
              </a:rPr>
              <a:t> </a:t>
            </a:r>
            <a:r>
              <a:rPr lang="en-US" b="0" dirty="0" smtClean="0">
                <a:solidFill>
                  <a:schemeClr val="tx1"/>
                </a:solidFill>
              </a:rPr>
              <a:t>utilization: </a:t>
            </a:r>
            <a:r>
              <a:rPr lang="en-US" dirty="0" smtClean="0">
                <a:solidFill>
                  <a:schemeClr val="tx1"/>
                </a:solidFill>
              </a:rPr>
              <a:t>(61% and 59%).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b="0" dirty="0" smtClean="0">
                <a:solidFill>
                  <a:schemeClr val="tx1"/>
                </a:solidFill>
              </a:rPr>
              <a:t>- </a:t>
            </a:r>
            <a:r>
              <a:rPr lang="en-US" dirty="0" smtClean="0">
                <a:solidFill>
                  <a:schemeClr val="tx1"/>
                </a:solidFill>
              </a:rPr>
              <a:t>ACK-compression </a:t>
            </a:r>
            <a:r>
              <a:rPr lang="en-US" b="0" dirty="0" smtClean="0">
                <a:solidFill>
                  <a:schemeClr val="tx1"/>
                </a:solidFill>
              </a:rPr>
              <a:t>contributes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b="0" dirty="0" smtClean="0">
                <a:solidFill>
                  <a:schemeClr val="tx1"/>
                </a:solidFill>
              </a:rPr>
              <a:t>to </a:t>
            </a:r>
            <a:r>
              <a:rPr lang="en-US" b="0" dirty="0" err="1" smtClean="0">
                <a:solidFill>
                  <a:schemeClr val="tx1"/>
                </a:solidFill>
              </a:rPr>
              <a:t>bursty</a:t>
            </a:r>
            <a:r>
              <a:rPr lang="en-US" b="0" dirty="0" smtClean="0">
                <a:solidFill>
                  <a:schemeClr val="tx1"/>
                </a:solidFill>
              </a:rPr>
              <a:t> packet arrivals</a:t>
            </a:r>
            <a:r>
              <a:rPr lang="en-US" b="0" dirty="0">
                <a:solidFill>
                  <a:schemeClr val="tx1"/>
                </a:solidFill>
              </a:rPr>
              <a:t>.</a:t>
            </a:r>
          </a:p>
          <a:p>
            <a:r>
              <a:rPr lang="en-US" b="0" dirty="0">
                <a:solidFill>
                  <a:schemeClr val="tx1"/>
                </a:solidFill>
              </a:rPr>
              <a:t>. </a:t>
            </a:r>
            <a:endParaRPr lang="en-US" b="0" dirty="0">
              <a:solidFill>
                <a:srgbClr val="A50021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980728"/>
            <a:ext cx="4032994" cy="52959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RED</a:t>
            </a:r>
            <a:r>
              <a:rPr lang="en-US">
                <a:effectLst/>
                <a:latin typeface="Times New Roman" pitchFamily="18" charset="0"/>
              </a:rPr>
              <a:t> </a:t>
            </a:r>
            <a:r>
              <a:rPr lang="en-US" b="0"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A27A4C-5D9E-40B7-BEAA-EDB95E9665FF}" type="slidenum">
              <a:rPr lang="en-US"/>
              <a:pPr>
                <a:defRPr/>
              </a:pPr>
              <a:t>29</a:t>
            </a:fld>
            <a:endParaRPr lang="en-US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1219200" y="152400"/>
            <a:ext cx="6705600" cy="1066800"/>
          </a:xfrm>
          <a:prstGeom prst="rect">
            <a:avLst/>
          </a:prstGeom>
          <a:noFill/>
          <a:ln w="25400">
            <a:solidFill>
              <a:srgbClr val="A5002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4000" dirty="0">
                <a:solidFill>
                  <a:srgbClr val="A50021"/>
                </a:solidFill>
                <a:latin typeface="Arial" charset="0"/>
              </a:rPr>
              <a:t>Five FTP Flows</a:t>
            </a:r>
          </a:p>
          <a:p>
            <a:pPr algn="ctr"/>
            <a:r>
              <a:rPr lang="en-US" sz="4000" dirty="0">
                <a:solidFill>
                  <a:srgbClr val="A50021"/>
                </a:solidFill>
                <a:latin typeface="Arial" charset="0"/>
              </a:rPr>
              <a:t>Including One </a:t>
            </a:r>
            <a:r>
              <a:rPr lang="en-US" sz="4000" dirty="0" err="1">
                <a:solidFill>
                  <a:srgbClr val="A50021"/>
                </a:solidFill>
                <a:latin typeface="Arial" charset="0"/>
              </a:rPr>
              <a:t>Bursty</a:t>
            </a:r>
            <a:r>
              <a:rPr lang="en-US" sz="4000" dirty="0">
                <a:solidFill>
                  <a:srgbClr val="A50021"/>
                </a:solidFill>
                <a:latin typeface="Arial" charset="0"/>
              </a:rPr>
              <a:t> Flow</a:t>
            </a:r>
          </a:p>
          <a:p>
            <a:pPr algn="ctr"/>
            <a:r>
              <a:rPr lang="en-US" sz="3600" b="0" dirty="0">
                <a:solidFill>
                  <a:srgbClr val="A50021"/>
                </a:solidFill>
                <a:latin typeface="Arial" charset="0"/>
              </a:rPr>
              <a:t> </a:t>
            </a:r>
          </a:p>
        </p:txBody>
      </p:sp>
      <p:pic>
        <p:nvPicPr>
          <p:cNvPr id="40965" name="Picture 5" descr="C:\WINDOWS\Desktop\Fig 11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450975"/>
            <a:ext cx="6248400" cy="464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RED</a:t>
            </a:r>
            <a:r>
              <a:rPr lang="en-US">
                <a:effectLst/>
                <a:latin typeface="Times New Roman" pitchFamily="18" charset="0"/>
              </a:rPr>
              <a:t> </a:t>
            </a:r>
            <a:r>
              <a:rPr lang="en-US" b="0"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4A350A-9137-447E-9B9D-290522C629E9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990600"/>
          </a:xfrm>
        </p:spPr>
        <p:txBody>
          <a:bodyPr/>
          <a:lstStyle/>
          <a:p>
            <a:pPr>
              <a:defRPr/>
            </a:pPr>
            <a:r>
              <a:rPr lang="en-US" smtClean="0"/>
              <a:t>Introduction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924800" cy="4724400"/>
          </a:xfrm>
          <a:noFill/>
        </p:spPr>
        <p:txBody>
          <a:bodyPr/>
          <a:lstStyle/>
          <a:p>
            <a:pPr>
              <a:buFontTx/>
              <a:buNone/>
            </a:pPr>
            <a:r>
              <a:rPr lang="en-US" sz="2800" b="1" smtClean="0">
                <a:solidFill>
                  <a:srgbClr val="0000FF"/>
                </a:solidFill>
              </a:rPr>
              <a:t>Main idea </a:t>
            </a:r>
            <a:r>
              <a:rPr lang="en-US" sz="2800" smtClean="0">
                <a:solidFill>
                  <a:srgbClr val="0000FF"/>
                </a:solidFill>
              </a:rPr>
              <a:t>:: </a:t>
            </a:r>
            <a:r>
              <a:rPr lang="en-US" sz="2800" i="1" smtClean="0">
                <a:solidFill>
                  <a:srgbClr val="0000FF"/>
                </a:solidFill>
              </a:rPr>
              <a:t>to provide </a:t>
            </a:r>
            <a:r>
              <a:rPr lang="en-US" sz="2800" b="1" i="1" smtClean="0">
                <a:solidFill>
                  <a:srgbClr val="0000FF"/>
                </a:solidFill>
              </a:rPr>
              <a:t>congestion control </a:t>
            </a:r>
            <a:r>
              <a:rPr lang="en-US" sz="2800" i="1" smtClean="0">
                <a:solidFill>
                  <a:srgbClr val="0000FF"/>
                </a:solidFill>
              </a:rPr>
              <a:t>at the router for TCP flows.</a:t>
            </a:r>
          </a:p>
          <a:p>
            <a:r>
              <a:rPr lang="en-US" sz="2800" b="1" smtClean="0">
                <a:solidFill>
                  <a:srgbClr val="A50021"/>
                </a:solidFill>
              </a:rPr>
              <a:t>RED </a:t>
            </a:r>
            <a:r>
              <a:rPr lang="en-US" sz="2800" b="1" smtClean="0"/>
              <a:t>Algorithm Goals</a:t>
            </a:r>
          </a:p>
          <a:p>
            <a:pPr lvl="1"/>
            <a:r>
              <a:rPr lang="en-US" sz="2400" smtClean="0"/>
              <a:t>The</a:t>
            </a:r>
            <a:r>
              <a:rPr lang="en-US" sz="2400" b="1" smtClean="0"/>
              <a:t> primary goal</a:t>
            </a:r>
            <a:r>
              <a:rPr lang="en-US" sz="2400" smtClean="0"/>
              <a:t> is to provide congestion avoidance by controlling the average queue size such that the router stays in a region of </a:t>
            </a:r>
            <a:r>
              <a:rPr lang="en-US" sz="2400" b="1" smtClean="0">
                <a:solidFill>
                  <a:srgbClr val="008000"/>
                </a:solidFill>
              </a:rPr>
              <a:t>low delay </a:t>
            </a:r>
            <a:r>
              <a:rPr lang="en-US" sz="2400" smtClean="0"/>
              <a:t>and </a:t>
            </a:r>
            <a:r>
              <a:rPr lang="en-US" sz="2400" b="1" smtClean="0">
                <a:solidFill>
                  <a:srgbClr val="008000"/>
                </a:solidFill>
              </a:rPr>
              <a:t>high throughput</a:t>
            </a:r>
            <a:r>
              <a:rPr lang="en-US" sz="2400" smtClean="0"/>
              <a:t>.</a:t>
            </a:r>
          </a:p>
          <a:p>
            <a:pPr lvl="1"/>
            <a:r>
              <a:rPr lang="en-US" sz="2400" smtClean="0"/>
              <a:t>To avoid global synchronization (e.g., in Tahoe TCP).</a:t>
            </a:r>
          </a:p>
          <a:p>
            <a:pPr lvl="1"/>
            <a:r>
              <a:rPr lang="en-US" sz="2400" smtClean="0"/>
              <a:t>To control misbehaving users (this is from a fairness context).</a:t>
            </a:r>
          </a:p>
          <a:p>
            <a:pPr lvl="1"/>
            <a:r>
              <a:rPr lang="en-US" sz="2400" smtClean="0"/>
              <a:t>To seek a mechanism that is not biased against bursty traffic.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RED</a:t>
            </a:r>
            <a:r>
              <a:rPr lang="en-US">
                <a:effectLst/>
                <a:latin typeface="Times New Roman" pitchFamily="18" charset="0"/>
              </a:rPr>
              <a:t> </a:t>
            </a:r>
            <a:r>
              <a:rPr lang="en-US" b="0"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F2AEA8-F198-4AC0-B766-474052AF95DC}" type="slidenum">
              <a:rPr lang="en-US"/>
              <a:pPr>
                <a:defRPr/>
              </a:pPr>
              <a:t>30</a:t>
            </a:fld>
            <a:endParaRPr 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0648"/>
            <a:ext cx="7772400" cy="111918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Simulation Details</a:t>
            </a:r>
          </a:p>
        </p:txBody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268760"/>
            <a:ext cx="7992888" cy="4752528"/>
          </a:xfrm>
        </p:spPr>
        <p:txBody>
          <a:bodyPr/>
          <a:lstStyle/>
          <a:p>
            <a:r>
              <a:rPr lang="en-US" sz="2800" dirty="0"/>
              <a:t>F</a:t>
            </a:r>
            <a:r>
              <a:rPr lang="en-US" sz="2800" dirty="0" smtClean="0"/>
              <a:t>low 5 is a </a:t>
            </a:r>
            <a:r>
              <a:rPr lang="en-US" sz="2800" dirty="0" err="1" smtClean="0"/>
              <a:t>bursty</a:t>
            </a:r>
            <a:r>
              <a:rPr lang="en-US" sz="2800" dirty="0" smtClean="0"/>
              <a:t> flow due to large RTT, small </a:t>
            </a:r>
            <a:r>
              <a:rPr lang="en-US" sz="2800" dirty="0" err="1" smtClean="0"/>
              <a:t>cwnd</a:t>
            </a:r>
            <a:r>
              <a:rPr lang="en-US" sz="2800" dirty="0" smtClean="0"/>
              <a:t> (8 packets).</a:t>
            </a:r>
          </a:p>
          <a:p>
            <a:r>
              <a:rPr lang="en-US" sz="2800" dirty="0" smtClean="0"/>
              <a:t>First four flows are </a:t>
            </a:r>
            <a:r>
              <a:rPr lang="en-US" sz="2800" b="1" dirty="0" smtClean="0">
                <a:solidFill>
                  <a:srgbClr val="008000"/>
                </a:solidFill>
              </a:rPr>
              <a:t>robust</a:t>
            </a:r>
            <a:r>
              <a:rPr lang="en-US" sz="2800" dirty="0"/>
              <a:t> </a:t>
            </a:r>
            <a:r>
              <a:rPr lang="en-US" sz="2800" dirty="0" smtClean="0"/>
              <a:t>due small RTT, small </a:t>
            </a:r>
            <a:r>
              <a:rPr lang="en-US" sz="2800" dirty="0" err="1" smtClean="0"/>
              <a:t>cwnd</a:t>
            </a:r>
            <a:r>
              <a:rPr lang="en-US" sz="2800" dirty="0" smtClean="0"/>
              <a:t> of 12 packets.</a:t>
            </a:r>
          </a:p>
          <a:p>
            <a:r>
              <a:rPr lang="en-US" sz="2800" dirty="0" smtClean="0">
                <a:solidFill>
                  <a:schemeClr val="accent2"/>
                </a:solidFill>
              </a:rPr>
              <a:t>Gateway buffer varies from 8 to 22 packets for “drop” queues.</a:t>
            </a:r>
          </a:p>
          <a:p>
            <a:r>
              <a:rPr lang="en-US" sz="2800" dirty="0" smtClean="0"/>
              <a:t>Each simulation runs for 10 seconds and each mark in the figures represents one second (i.e., 10 throughput data points per </a:t>
            </a:r>
            <a:r>
              <a:rPr lang="en-US" sz="2800" dirty="0" err="1" smtClean="0"/>
              <a:t>cwnd</a:t>
            </a:r>
            <a:r>
              <a:rPr lang="en-US" sz="2800" dirty="0" smtClean="0"/>
              <a:t> size).</a:t>
            </a:r>
          </a:p>
          <a:p>
            <a:r>
              <a:rPr lang="en-US" sz="2800" dirty="0" smtClean="0"/>
              <a:t>Graphs show flow 5 utilizations.</a:t>
            </a:r>
          </a:p>
          <a:p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RED</a:t>
            </a:r>
            <a:r>
              <a:rPr lang="en-US">
                <a:effectLst/>
                <a:latin typeface="Times New Roman" pitchFamily="18" charset="0"/>
              </a:rPr>
              <a:t> </a:t>
            </a:r>
            <a:r>
              <a:rPr lang="en-US" b="0"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A324B3-B006-41CF-A92D-4B53A95012E0}" type="slidenum">
              <a:rPr lang="en-US"/>
              <a:pPr>
                <a:defRPr/>
              </a:pPr>
              <a:t>31</a:t>
            </a:fld>
            <a:endParaRPr lang="en-US"/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1219200" y="304800"/>
            <a:ext cx="6629400" cy="762000"/>
          </a:xfrm>
          <a:prstGeom prst="rect">
            <a:avLst/>
          </a:prstGeom>
          <a:noFill/>
          <a:ln w="19050">
            <a:solidFill>
              <a:srgbClr val="A5002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4000" dirty="0">
                <a:solidFill>
                  <a:srgbClr val="A50021"/>
                </a:solidFill>
                <a:latin typeface="Arial" charset="0"/>
              </a:rPr>
              <a:t>Drop Tail Gatewa</a:t>
            </a:r>
            <a:r>
              <a:rPr lang="en-US" sz="3600" dirty="0">
                <a:solidFill>
                  <a:srgbClr val="A50021"/>
                </a:solidFill>
                <a:latin typeface="Arial" charset="0"/>
              </a:rPr>
              <a:t>ys</a:t>
            </a:r>
          </a:p>
          <a:p>
            <a:pPr algn="ctr"/>
            <a:r>
              <a:rPr lang="en-US" sz="3600" dirty="0">
                <a:solidFill>
                  <a:srgbClr val="A50021"/>
                </a:solidFill>
                <a:latin typeface="Arial" charset="0"/>
              </a:rPr>
              <a:t> </a:t>
            </a:r>
          </a:p>
        </p:txBody>
      </p:sp>
      <p:pic>
        <p:nvPicPr>
          <p:cNvPr id="43013" name="Picture 5" descr="Fig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371600"/>
            <a:ext cx="3657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RED</a:t>
            </a:r>
            <a:r>
              <a:rPr lang="en-US">
                <a:effectLst/>
                <a:latin typeface="Times New Roman" pitchFamily="18" charset="0"/>
              </a:rPr>
              <a:t> </a:t>
            </a:r>
            <a:r>
              <a:rPr lang="en-US" b="0"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8B6AF0-1C70-4C47-9277-8FF0ABE07BF8}" type="slidenum">
              <a:rPr lang="en-US"/>
              <a:pPr>
                <a:defRPr/>
              </a:pPr>
              <a:t>32</a:t>
            </a:fld>
            <a:endParaRPr lang="en-US"/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1257300" y="333375"/>
            <a:ext cx="6629400" cy="762000"/>
          </a:xfrm>
          <a:prstGeom prst="rect">
            <a:avLst/>
          </a:prstGeom>
          <a:noFill/>
          <a:ln w="19050">
            <a:solidFill>
              <a:srgbClr val="A5002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4000" dirty="0">
                <a:solidFill>
                  <a:srgbClr val="A50021"/>
                </a:solidFill>
                <a:latin typeface="Arial" charset="0"/>
              </a:rPr>
              <a:t>Random Drop Gateways</a:t>
            </a:r>
          </a:p>
          <a:p>
            <a:pPr algn="ctr"/>
            <a:r>
              <a:rPr lang="en-US" sz="4000" dirty="0">
                <a:solidFill>
                  <a:srgbClr val="A50021"/>
                </a:solidFill>
                <a:latin typeface="Arial" charset="0"/>
              </a:rPr>
              <a:t> </a:t>
            </a:r>
          </a:p>
        </p:txBody>
      </p:sp>
      <p:pic>
        <p:nvPicPr>
          <p:cNvPr id="44037" name="Picture 5" descr="Fig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295400"/>
            <a:ext cx="441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RED</a:t>
            </a:r>
            <a:r>
              <a:rPr lang="en-US">
                <a:effectLst/>
                <a:latin typeface="Times New Roman" pitchFamily="18" charset="0"/>
              </a:rPr>
              <a:t> </a:t>
            </a:r>
            <a:r>
              <a:rPr lang="en-US" b="0"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6C2DEF-5BF5-4418-8AE0-FD9D8F39684D}" type="slidenum">
              <a:rPr lang="en-US"/>
              <a:pPr>
                <a:defRPr/>
              </a:pPr>
              <a:t>33</a:t>
            </a:fld>
            <a:endParaRPr lang="en-US"/>
          </a:p>
        </p:txBody>
      </p:sp>
      <p:pic>
        <p:nvPicPr>
          <p:cNvPr id="45061" name="Picture 4" descr="Fig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066800"/>
            <a:ext cx="38862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257300" y="333375"/>
            <a:ext cx="6629400" cy="762000"/>
          </a:xfrm>
          <a:prstGeom prst="rect">
            <a:avLst/>
          </a:prstGeom>
          <a:noFill/>
          <a:ln w="19050">
            <a:solidFill>
              <a:srgbClr val="A5002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4000" dirty="0" smtClean="0">
                <a:solidFill>
                  <a:srgbClr val="A50021"/>
                </a:solidFill>
                <a:latin typeface="Arial" charset="0"/>
              </a:rPr>
              <a:t>RED </a:t>
            </a:r>
            <a:r>
              <a:rPr lang="en-US" sz="4000" dirty="0">
                <a:solidFill>
                  <a:srgbClr val="A50021"/>
                </a:solidFill>
                <a:latin typeface="Arial" charset="0"/>
              </a:rPr>
              <a:t>Gateways</a:t>
            </a:r>
          </a:p>
          <a:p>
            <a:pPr algn="ctr"/>
            <a:r>
              <a:rPr lang="en-US" sz="4000" dirty="0">
                <a:solidFill>
                  <a:srgbClr val="A50021"/>
                </a:solidFill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RED</a:t>
            </a:r>
            <a:r>
              <a:rPr lang="en-US">
                <a:effectLst/>
                <a:latin typeface="Times New Roman" pitchFamily="18" charset="0"/>
              </a:rPr>
              <a:t> </a:t>
            </a:r>
            <a:r>
              <a:rPr lang="en-US" b="0"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58EF93-80F0-44C7-B091-ED99F27B3D5B}" type="slidenum">
              <a:rPr lang="en-US"/>
              <a:pPr>
                <a:defRPr/>
              </a:pPr>
              <a:t>34</a:t>
            </a:fld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260350"/>
            <a:ext cx="7772400" cy="1263650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Bursty</a:t>
            </a:r>
            <a:r>
              <a:rPr lang="en-US" dirty="0" smtClean="0"/>
              <a:t> Flow </a:t>
            </a:r>
            <a:br>
              <a:rPr lang="en-US" dirty="0" smtClean="0"/>
            </a:br>
            <a:r>
              <a:rPr lang="en-US" dirty="0" smtClean="0"/>
              <a:t>Packet Drop Bias</a:t>
            </a:r>
          </a:p>
        </p:txBody>
      </p:sp>
      <p:pic>
        <p:nvPicPr>
          <p:cNvPr id="46085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39975" y="1700213"/>
            <a:ext cx="4895850" cy="4572000"/>
          </a:xfrm>
          <a:noFill/>
        </p:spPr>
      </p:pic>
      <p:sp>
        <p:nvSpPr>
          <p:cNvPr id="46086" name="Oval 7"/>
          <p:cNvSpPr>
            <a:spLocks noChangeArrowheads="1"/>
          </p:cNvSpPr>
          <p:nvPr/>
        </p:nvSpPr>
        <p:spPr bwMode="auto">
          <a:xfrm>
            <a:off x="3779838" y="3429000"/>
            <a:ext cx="914400" cy="1993900"/>
          </a:xfrm>
          <a:prstGeom prst="ellipse">
            <a:avLst/>
          </a:prstGeom>
          <a:noFill/>
          <a:ln w="31750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7" name="Line 8"/>
          <p:cNvSpPr>
            <a:spLocks noChangeShapeType="1"/>
          </p:cNvSpPr>
          <p:nvPr/>
        </p:nvSpPr>
        <p:spPr bwMode="auto">
          <a:xfrm flipH="1">
            <a:off x="4427538" y="2671763"/>
            <a:ext cx="2808287" cy="1512887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8" name="Rectangle 9"/>
          <p:cNvSpPr>
            <a:spLocks noChangeArrowheads="1"/>
          </p:cNvSpPr>
          <p:nvPr/>
        </p:nvSpPr>
        <p:spPr bwMode="auto">
          <a:xfrm>
            <a:off x="7308850" y="2060575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solidFill>
                  <a:srgbClr val="990033"/>
                </a:solidFill>
                <a:latin typeface="Comic Sans MS" pitchFamily="66" charset="0"/>
              </a:rPr>
              <a:t>RED</a:t>
            </a:r>
          </a:p>
          <a:p>
            <a:pPr algn="ctr"/>
            <a:r>
              <a:rPr lang="en-US" sz="1800">
                <a:solidFill>
                  <a:srgbClr val="990033"/>
                </a:solidFill>
                <a:latin typeface="Comic Sans MS" pitchFamily="66" charset="0"/>
              </a:rPr>
              <a:t>performance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RED</a:t>
            </a:r>
            <a:r>
              <a:rPr lang="en-US">
                <a:effectLst/>
                <a:latin typeface="Times New Roman" pitchFamily="18" charset="0"/>
              </a:rPr>
              <a:t> </a:t>
            </a:r>
            <a:r>
              <a:rPr lang="en-US" b="0"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33F865-C41D-42D0-9BD5-20A79FABAD8C}" type="slidenum">
              <a:rPr lang="en-US"/>
              <a:pPr>
                <a:defRPr/>
              </a:pPr>
              <a:t>35</a:t>
            </a:fld>
            <a:endParaRPr lang="en-US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188913"/>
            <a:ext cx="7772400" cy="1335087"/>
          </a:xfrm>
        </p:spPr>
        <p:txBody>
          <a:bodyPr/>
          <a:lstStyle/>
          <a:p>
            <a:pPr>
              <a:defRPr/>
            </a:pPr>
            <a:r>
              <a:rPr lang="en-US" smtClean="0"/>
              <a:t>Identifying</a:t>
            </a:r>
            <a:br>
              <a:rPr lang="en-US" smtClean="0"/>
            </a:br>
            <a:r>
              <a:rPr lang="en-US" smtClean="0"/>
              <a:t>Misbehaving Flows</a:t>
            </a:r>
          </a:p>
        </p:txBody>
      </p:sp>
      <p:pic>
        <p:nvPicPr>
          <p:cNvPr id="47109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41563" y="1773238"/>
            <a:ext cx="5975350" cy="3751262"/>
          </a:xfrm>
          <a:noFill/>
        </p:spPr>
      </p:pic>
      <p:sp>
        <p:nvSpPr>
          <p:cNvPr id="47110" name="Rectangle 7"/>
          <p:cNvSpPr>
            <a:spLocks noChangeArrowheads="1"/>
          </p:cNvSpPr>
          <p:nvPr/>
        </p:nvSpPr>
        <p:spPr bwMode="auto">
          <a:xfrm>
            <a:off x="323850" y="2060575"/>
            <a:ext cx="1944688" cy="1871663"/>
          </a:xfrm>
          <a:prstGeom prst="rect">
            <a:avLst/>
          </a:prstGeom>
          <a:noFill/>
          <a:ln w="25400">
            <a:solidFill>
              <a:srgbClr val="99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rgbClr val="A50021"/>
                </a:solidFill>
              </a:rPr>
              <a:t>The assumption is</a:t>
            </a:r>
          </a:p>
          <a:p>
            <a:pPr algn="ctr"/>
            <a:r>
              <a:rPr lang="en-US" sz="2000" dirty="0">
                <a:solidFill>
                  <a:srgbClr val="A50021"/>
                </a:solidFill>
              </a:rPr>
              <a:t>m</a:t>
            </a:r>
            <a:r>
              <a:rPr lang="en-US" sz="2000" dirty="0" smtClean="0">
                <a:solidFill>
                  <a:srgbClr val="A50021"/>
                </a:solidFill>
              </a:rPr>
              <a:t>arked packets</a:t>
            </a:r>
          </a:p>
          <a:p>
            <a:pPr algn="ctr"/>
            <a:r>
              <a:rPr lang="en-US" sz="2000" dirty="0">
                <a:solidFill>
                  <a:srgbClr val="A50021"/>
                </a:solidFill>
              </a:rPr>
              <a:t>m</a:t>
            </a:r>
            <a:r>
              <a:rPr lang="en-US" sz="2000" dirty="0" smtClean="0">
                <a:solidFill>
                  <a:srgbClr val="A50021"/>
                </a:solidFill>
              </a:rPr>
              <a:t>atches the </a:t>
            </a:r>
            <a:r>
              <a:rPr lang="en-US" sz="2000" dirty="0">
                <a:solidFill>
                  <a:srgbClr val="A50021"/>
                </a:solidFill>
              </a:rPr>
              <a:t>flows’ </a:t>
            </a:r>
            <a:endParaRPr lang="en-US" sz="2000" dirty="0" smtClean="0">
              <a:solidFill>
                <a:srgbClr val="A50021"/>
              </a:solidFill>
            </a:endParaRPr>
          </a:p>
          <a:p>
            <a:pPr algn="ctr"/>
            <a:r>
              <a:rPr lang="en-US" sz="2000" dirty="0" smtClean="0">
                <a:solidFill>
                  <a:srgbClr val="A50021"/>
                </a:solidFill>
              </a:rPr>
              <a:t>share of </a:t>
            </a:r>
            <a:r>
              <a:rPr lang="en-US" sz="2000" dirty="0">
                <a:solidFill>
                  <a:srgbClr val="A50021"/>
                </a:solidFill>
              </a:rPr>
              <a:t>the bandwidth.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RED</a:t>
            </a:r>
            <a:r>
              <a:rPr lang="en-US">
                <a:effectLst/>
                <a:latin typeface="Times New Roman" pitchFamily="18" charset="0"/>
              </a:rPr>
              <a:t> </a:t>
            </a:r>
            <a:r>
              <a:rPr lang="en-US" b="0"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EE9A66-39D2-4C86-AB3B-C1A215DEF556}" type="slidenum">
              <a:rPr lang="en-US"/>
              <a:pPr>
                <a:defRPr/>
              </a:pPr>
              <a:t>36</a:t>
            </a:fld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295400"/>
          </a:xfrm>
        </p:spPr>
        <p:txBody>
          <a:bodyPr/>
          <a:lstStyle/>
          <a:p>
            <a:pPr>
              <a:defRPr/>
            </a:pPr>
            <a:r>
              <a:rPr lang="en-US" sz="3600" dirty="0" smtClean="0"/>
              <a:t>Evaluation of </a:t>
            </a:r>
            <a:r>
              <a:rPr lang="en-US" sz="3600" dirty="0" smtClean="0">
                <a:solidFill>
                  <a:srgbClr val="990033"/>
                </a:solidFill>
              </a:rPr>
              <a:t>RED</a:t>
            </a:r>
            <a:r>
              <a:rPr lang="en-US" sz="3600" dirty="0" smtClean="0"/>
              <a:t> Design </a:t>
            </a:r>
            <a:r>
              <a:rPr lang="en-US" sz="3600" dirty="0"/>
              <a:t>G</a:t>
            </a:r>
            <a:r>
              <a:rPr lang="en-US" sz="3600" dirty="0" smtClean="0"/>
              <a:t>o</a:t>
            </a:r>
            <a:r>
              <a:rPr lang="en-US" sz="4000" dirty="0" smtClean="0"/>
              <a:t>als</a:t>
            </a:r>
          </a:p>
        </p:txBody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  <a:noFill/>
        </p:spPr>
        <p:txBody>
          <a:bodyPr/>
          <a:lstStyle/>
          <a:p>
            <a:r>
              <a:rPr lang="en-US" b="1" dirty="0" smtClean="0"/>
              <a:t>congestion avoidance</a:t>
            </a:r>
          </a:p>
          <a:p>
            <a:pPr lvl="1"/>
            <a:r>
              <a:rPr lang="en-US" dirty="0" smtClean="0"/>
              <a:t>If</a:t>
            </a:r>
            <a:r>
              <a:rPr lang="en-US" dirty="0" smtClean="0">
                <a:solidFill>
                  <a:srgbClr val="990033"/>
                </a:solidFill>
              </a:rPr>
              <a:t> </a:t>
            </a:r>
            <a:r>
              <a:rPr lang="en-US" b="1" dirty="0" smtClean="0">
                <a:solidFill>
                  <a:srgbClr val="990033"/>
                </a:solidFill>
              </a:rPr>
              <a:t>RED</a:t>
            </a:r>
            <a:r>
              <a:rPr lang="en-US" dirty="0" smtClean="0">
                <a:solidFill>
                  <a:srgbClr val="990033"/>
                </a:solidFill>
              </a:rPr>
              <a:t> </a:t>
            </a:r>
            <a:r>
              <a:rPr lang="en-US" i="1" dirty="0" smtClean="0"/>
              <a:t>drops </a:t>
            </a:r>
            <a:r>
              <a:rPr lang="en-US" dirty="0" smtClean="0"/>
              <a:t>packets, this guarantees the calculated average queue size does not exceed the max threshold.   If </a:t>
            </a:r>
            <a:r>
              <a:rPr lang="en-US" b="1" i="1" dirty="0" err="1" smtClean="0">
                <a:solidFill>
                  <a:srgbClr val="008000"/>
                </a:solidFill>
              </a:rPr>
              <a:t>w</a:t>
            </a:r>
            <a:r>
              <a:rPr lang="en-US" b="1" i="1" baseline="-25000" dirty="0" err="1" smtClean="0">
                <a:solidFill>
                  <a:srgbClr val="008000"/>
                </a:solidFill>
              </a:rPr>
              <a:t>q</a:t>
            </a:r>
            <a:r>
              <a:rPr lang="en-US" dirty="0" smtClean="0"/>
              <a:t> is set properly, </a:t>
            </a:r>
            <a:r>
              <a:rPr lang="en-US" b="1" dirty="0" smtClean="0">
                <a:solidFill>
                  <a:srgbClr val="990033"/>
                </a:solidFill>
              </a:rPr>
              <a:t>RED</a:t>
            </a:r>
            <a:r>
              <a:rPr lang="en-US" dirty="0" smtClean="0"/>
              <a:t> controls the </a:t>
            </a:r>
            <a:r>
              <a:rPr lang="en-US" i="1" dirty="0" smtClean="0"/>
              <a:t>actual</a:t>
            </a:r>
            <a:r>
              <a:rPr lang="en-US" dirty="0" smtClean="0"/>
              <a:t> average queue size.</a:t>
            </a:r>
          </a:p>
          <a:p>
            <a:pPr lvl="1"/>
            <a:r>
              <a:rPr lang="en-US" dirty="0" smtClean="0"/>
              <a:t>If </a:t>
            </a:r>
            <a:r>
              <a:rPr lang="en-US" b="1" dirty="0" smtClean="0">
                <a:solidFill>
                  <a:srgbClr val="990033"/>
                </a:solidFill>
              </a:rPr>
              <a:t>RED</a:t>
            </a:r>
            <a:r>
              <a:rPr lang="en-US" dirty="0" smtClean="0"/>
              <a:t> </a:t>
            </a:r>
            <a:r>
              <a:rPr lang="en-US" i="1" dirty="0" smtClean="0"/>
              <a:t>marks</a:t>
            </a:r>
            <a:r>
              <a:rPr lang="en-US" dirty="0" smtClean="0"/>
              <a:t> packets when </a:t>
            </a:r>
            <a:r>
              <a:rPr lang="en-US" b="1" i="1" dirty="0" err="1" smtClean="0">
                <a:solidFill>
                  <a:srgbClr val="990033"/>
                </a:solidFill>
              </a:rPr>
              <a:t>avg</a:t>
            </a:r>
            <a:r>
              <a:rPr lang="en-US" dirty="0" smtClean="0"/>
              <a:t> exceeds </a:t>
            </a:r>
            <a:r>
              <a:rPr lang="en-US" b="1" i="1" dirty="0" err="1" smtClean="0">
                <a:solidFill>
                  <a:srgbClr val="008000"/>
                </a:solidFill>
              </a:rPr>
              <a:t>max</a:t>
            </a:r>
            <a:r>
              <a:rPr lang="en-US" b="1" i="1" baseline="-25000" dirty="0" err="1" smtClean="0">
                <a:solidFill>
                  <a:srgbClr val="008000"/>
                </a:solidFill>
              </a:rPr>
              <a:t>th</a:t>
            </a:r>
            <a:r>
              <a:rPr lang="en-US" dirty="0" smtClean="0"/>
              <a:t>, the router relies on source cooperation to control the average queue size. </a:t>
            </a:r>
            <a:r>
              <a:rPr lang="en-US" dirty="0" smtClean="0">
                <a:solidFill>
                  <a:srgbClr val="0000FF"/>
                </a:solidFill>
              </a:rPr>
              <a:t>{</a:t>
            </a:r>
            <a:r>
              <a:rPr lang="en-US" b="1" dirty="0" smtClean="0">
                <a:solidFill>
                  <a:srgbClr val="0000FF"/>
                </a:solidFill>
              </a:rPr>
              <a:t>not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b="1" dirty="0" smtClean="0">
                <a:solidFill>
                  <a:srgbClr val="0000FF"/>
                </a:solidFill>
              </a:rPr>
              <a:t>part of </a:t>
            </a:r>
            <a:r>
              <a:rPr lang="en-US" b="1" dirty="0" smtClean="0">
                <a:solidFill>
                  <a:srgbClr val="990033"/>
                </a:solidFill>
              </a:rPr>
              <a:t>RED</a:t>
            </a:r>
            <a:r>
              <a:rPr lang="en-US" b="1" dirty="0" smtClean="0">
                <a:solidFill>
                  <a:srgbClr val="0000FF"/>
                </a:solidFill>
              </a:rPr>
              <a:t>, this is ECN.</a:t>
            </a:r>
            <a:r>
              <a:rPr lang="en-US" dirty="0" smtClean="0">
                <a:solidFill>
                  <a:srgbClr val="0000FF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RED</a:t>
            </a:r>
            <a:r>
              <a:rPr lang="en-US">
                <a:effectLst/>
                <a:latin typeface="Times New Roman" pitchFamily="18" charset="0"/>
              </a:rPr>
              <a:t> </a:t>
            </a:r>
            <a:r>
              <a:rPr lang="en-US" b="0"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5DFEF2-C0AE-44CC-B279-62F072465F98}" type="slidenum">
              <a:rPr lang="en-US"/>
              <a:pPr>
                <a:defRPr/>
              </a:pPr>
              <a:t>37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Evaluation of </a:t>
            </a:r>
            <a:r>
              <a:rPr lang="en-US" sz="3600" dirty="0" smtClean="0">
                <a:solidFill>
                  <a:srgbClr val="990033"/>
                </a:solidFill>
              </a:rPr>
              <a:t>RED</a:t>
            </a:r>
            <a:r>
              <a:rPr lang="en-US" sz="3600" dirty="0" smtClean="0"/>
              <a:t> Design </a:t>
            </a:r>
            <a:r>
              <a:rPr lang="en-US" sz="3600" dirty="0"/>
              <a:t>G</a:t>
            </a:r>
            <a:r>
              <a:rPr lang="en-US" sz="3600" dirty="0" smtClean="0"/>
              <a:t>oals</a:t>
            </a:r>
          </a:p>
        </p:txBody>
      </p:sp>
      <p:sp>
        <p:nvSpPr>
          <p:cNvPr id="4915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b="1" dirty="0" smtClean="0"/>
              <a:t>appropriate time scales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claim:: </a:t>
            </a:r>
            <a:r>
              <a:rPr lang="en-US" dirty="0" smtClean="0"/>
              <a:t>The detection time scale </a:t>
            </a:r>
            <a:r>
              <a:rPr lang="en-US" i="1" dirty="0" smtClean="0"/>
              <a:t>roughly matches</a:t>
            </a:r>
            <a:r>
              <a:rPr lang="en-US" dirty="0" smtClean="0"/>
              <a:t> time scale of source’s response to congestion.</a:t>
            </a:r>
          </a:p>
          <a:p>
            <a:pPr lvl="1"/>
            <a:r>
              <a:rPr lang="en-US" b="1" dirty="0" smtClean="0">
                <a:solidFill>
                  <a:srgbClr val="990033"/>
                </a:solidFill>
              </a:rPr>
              <a:t>RED</a:t>
            </a:r>
            <a:r>
              <a:rPr lang="en-US" dirty="0" smtClean="0"/>
              <a:t> does not notify connections during transient congestion at the router.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{This argument is weak here.}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RED</a:t>
            </a:r>
            <a:r>
              <a:rPr lang="en-US">
                <a:effectLst/>
                <a:latin typeface="Times New Roman" pitchFamily="18" charset="0"/>
              </a:rPr>
              <a:t> </a:t>
            </a:r>
            <a:r>
              <a:rPr lang="en-US" b="0"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A41095-F674-454A-AC5A-8D1A57D22F87}" type="slidenum">
              <a:rPr lang="en-US"/>
              <a:pPr>
                <a:defRPr/>
              </a:pPr>
              <a:t>38</a:t>
            </a:fld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Evaluation of </a:t>
            </a:r>
            <a:r>
              <a:rPr lang="en-US" sz="3600" dirty="0" smtClean="0">
                <a:solidFill>
                  <a:srgbClr val="990033"/>
                </a:solidFill>
              </a:rPr>
              <a:t>RED</a:t>
            </a:r>
            <a:r>
              <a:rPr lang="en-US" sz="3600" dirty="0" smtClean="0"/>
              <a:t> Design </a:t>
            </a:r>
            <a:r>
              <a:rPr lang="en-US" sz="3600" dirty="0"/>
              <a:t>G</a:t>
            </a:r>
            <a:r>
              <a:rPr lang="en-US" sz="3600" dirty="0" smtClean="0"/>
              <a:t>oals</a:t>
            </a:r>
          </a:p>
        </p:txBody>
      </p:sp>
      <p:sp>
        <p:nvSpPr>
          <p:cNvPr id="501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924800" cy="411480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 dirty="0" smtClean="0"/>
              <a:t>no global synchronization</a:t>
            </a:r>
          </a:p>
          <a:p>
            <a:pPr lvl="1">
              <a:lnSpc>
                <a:spcPct val="90000"/>
              </a:lnSpc>
            </a:pPr>
            <a:r>
              <a:rPr lang="en-US" sz="2400" b="1" dirty="0" smtClean="0">
                <a:solidFill>
                  <a:srgbClr val="A50021"/>
                </a:solidFill>
              </a:rPr>
              <a:t>RED</a:t>
            </a:r>
            <a:r>
              <a:rPr lang="en-US" sz="2400" dirty="0" smtClean="0"/>
              <a:t> avoids global synchronization by marking at as low a rate as possible with marking distribution spread out.</a:t>
            </a:r>
          </a:p>
          <a:p>
            <a:pPr>
              <a:lnSpc>
                <a:spcPct val="90000"/>
              </a:lnSpc>
            </a:pPr>
            <a:r>
              <a:rPr lang="en-US" sz="2800" b="1" dirty="0" smtClean="0"/>
              <a:t>simplicity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detailed argument about how to cheaply implement in terms of adds and shifts.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2"/>
                </a:solidFill>
              </a:rPr>
              <a:t>{Historically, the </a:t>
            </a:r>
            <a:r>
              <a:rPr lang="en-US" sz="2800" b="1" dirty="0" smtClean="0">
                <a:solidFill>
                  <a:schemeClr val="accent2"/>
                </a:solidFill>
              </a:rPr>
              <a:t>simplicity</a:t>
            </a:r>
            <a:r>
              <a:rPr lang="en-US" sz="2800" dirty="0" smtClean="0">
                <a:solidFill>
                  <a:schemeClr val="accent2"/>
                </a:solidFill>
              </a:rPr>
              <a:t> of </a:t>
            </a:r>
            <a:r>
              <a:rPr lang="en-US" sz="2800" b="1" dirty="0" smtClean="0">
                <a:solidFill>
                  <a:srgbClr val="A50021"/>
                </a:solidFill>
              </a:rPr>
              <a:t>RED</a:t>
            </a:r>
            <a:r>
              <a:rPr lang="en-US" sz="2800" dirty="0" smtClean="0">
                <a:solidFill>
                  <a:schemeClr val="accent2"/>
                </a:solidFill>
              </a:rPr>
              <a:t> has been </a:t>
            </a:r>
            <a:r>
              <a:rPr lang="en-US" sz="2800" u="sng" dirty="0" smtClean="0">
                <a:solidFill>
                  <a:schemeClr val="accent2"/>
                </a:solidFill>
              </a:rPr>
              <a:t>strongly</a:t>
            </a:r>
            <a:r>
              <a:rPr lang="en-US" sz="2800" dirty="0" smtClean="0">
                <a:solidFill>
                  <a:schemeClr val="accent2"/>
                </a:solidFill>
              </a:rPr>
              <a:t> refuted because </a:t>
            </a:r>
            <a:r>
              <a:rPr lang="en-US" sz="2800" b="1" dirty="0" smtClean="0">
                <a:solidFill>
                  <a:srgbClr val="A50021"/>
                </a:solidFill>
              </a:rPr>
              <a:t>RED</a:t>
            </a:r>
            <a:r>
              <a:rPr lang="en-US" sz="2800" dirty="0" smtClean="0">
                <a:solidFill>
                  <a:schemeClr val="accent2"/>
                </a:solidFill>
              </a:rPr>
              <a:t> has too many parameters to make it robust.}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dirty="0" smtClean="0"/>
              <a:t>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RED</a:t>
            </a:r>
            <a:r>
              <a:rPr lang="en-US">
                <a:effectLst/>
                <a:latin typeface="Times New Roman" pitchFamily="18" charset="0"/>
              </a:rPr>
              <a:t> </a:t>
            </a:r>
            <a:r>
              <a:rPr lang="en-US" b="0"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24806F-999B-42C7-8DC0-14A467A96010}" type="slidenum">
              <a:rPr lang="en-US"/>
              <a:pPr>
                <a:defRPr/>
              </a:pPr>
              <a:t>39</a:t>
            </a:fld>
            <a:endParaRPr lang="en-US" dirty="0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Evaluation of </a:t>
            </a:r>
            <a:r>
              <a:rPr lang="en-US" sz="3600" dirty="0" smtClean="0">
                <a:solidFill>
                  <a:srgbClr val="990033"/>
                </a:solidFill>
              </a:rPr>
              <a:t>RED</a:t>
            </a:r>
            <a:r>
              <a:rPr lang="en-US" sz="3600" dirty="0" smtClean="0"/>
              <a:t> Design </a:t>
            </a:r>
            <a:r>
              <a:rPr lang="en-US" sz="3600" dirty="0"/>
              <a:t>G</a:t>
            </a:r>
            <a:r>
              <a:rPr lang="en-US" sz="3600" dirty="0" smtClean="0"/>
              <a:t>oals</a:t>
            </a:r>
          </a:p>
        </p:txBody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 smtClean="0"/>
              <a:t>maximizing global power</a:t>
            </a:r>
          </a:p>
          <a:p>
            <a:pPr lvl="1">
              <a:lnSpc>
                <a:spcPct val="90000"/>
              </a:lnSpc>
            </a:pPr>
            <a:r>
              <a:rPr lang="en-US" b="1" i="1" dirty="0" smtClean="0">
                <a:solidFill>
                  <a:srgbClr val="008000"/>
                </a:solidFill>
              </a:rPr>
              <a:t>power</a:t>
            </a:r>
            <a:r>
              <a:rPr lang="en-US" i="1" dirty="0" smtClean="0"/>
              <a:t> </a:t>
            </a:r>
            <a:r>
              <a:rPr lang="en-US" i="1" dirty="0"/>
              <a:t>i</a:t>
            </a:r>
            <a:r>
              <a:rPr lang="en-US" i="1" dirty="0" smtClean="0"/>
              <a:t>s ratio of </a:t>
            </a:r>
            <a:r>
              <a:rPr lang="en-US" b="1" i="1" dirty="0" smtClean="0">
                <a:solidFill>
                  <a:srgbClr val="008000"/>
                </a:solidFill>
              </a:rPr>
              <a:t>throughput</a:t>
            </a:r>
            <a:r>
              <a:rPr lang="en-US" i="1" dirty="0" smtClean="0"/>
              <a:t> to </a:t>
            </a:r>
            <a:r>
              <a:rPr lang="en-US" b="1" i="1" dirty="0" smtClean="0">
                <a:solidFill>
                  <a:srgbClr val="008000"/>
                </a:solidFill>
              </a:rPr>
              <a:t>delay</a:t>
            </a:r>
            <a:r>
              <a:rPr lang="en-US" b="1" i="1" dirty="0" smtClean="0"/>
              <a:t>.</a:t>
            </a:r>
            <a:endParaRPr lang="en-US" b="1" i="1" dirty="0" smtClean="0">
              <a:solidFill>
                <a:srgbClr val="008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 smtClean="0"/>
              <a:t>see Figure 5 for comparison against drop tail.</a:t>
            </a:r>
          </a:p>
          <a:p>
            <a:pPr>
              <a:lnSpc>
                <a:spcPct val="90000"/>
              </a:lnSpc>
            </a:pPr>
            <a:r>
              <a:rPr lang="en-US" b="1" dirty="0" smtClean="0"/>
              <a:t>fairness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The authors’ claim fairness is not well-defined.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chemeClr val="accent2"/>
                </a:solidFill>
              </a:rPr>
              <a:t>{This is an obvious side-step of this issue.}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008000"/>
                </a:solidFill>
              </a:rPr>
              <a:t>[later this becomes a </a:t>
            </a:r>
            <a:r>
              <a:rPr lang="en-US" b="1" dirty="0" smtClean="0">
                <a:solidFill>
                  <a:srgbClr val="008000"/>
                </a:solidFill>
              </a:rPr>
              <a:t>big deal - </a:t>
            </a:r>
            <a:r>
              <a:rPr lang="en-US" dirty="0" smtClean="0">
                <a:solidFill>
                  <a:srgbClr val="008000"/>
                </a:solidFill>
              </a:rPr>
              <a:t>see FRED paper.]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RED</a:t>
            </a:r>
            <a:r>
              <a:rPr lang="en-US">
                <a:effectLst/>
                <a:latin typeface="Times New Roman" pitchFamily="18" charset="0"/>
              </a:rPr>
              <a:t> </a:t>
            </a:r>
            <a:r>
              <a:rPr lang="en-US" b="0"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0707CE-178B-4756-93B6-CE7112E408CF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90600"/>
          </a:xfrm>
        </p:spPr>
        <p:txBody>
          <a:bodyPr/>
          <a:lstStyle/>
          <a:p>
            <a:pPr>
              <a:defRPr/>
            </a:pPr>
            <a:r>
              <a:rPr lang="en-US" smtClean="0"/>
              <a:t>Definitions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  <a:noFill/>
        </p:spPr>
        <p:txBody>
          <a:bodyPr/>
          <a:lstStyle/>
          <a:p>
            <a:r>
              <a:rPr lang="en-US" sz="2800" b="1" i="1" dirty="0" smtClean="0">
                <a:solidFill>
                  <a:srgbClr val="008000"/>
                </a:solidFill>
              </a:rPr>
              <a:t>congestion avoidance </a:t>
            </a:r>
            <a:r>
              <a:rPr lang="en-US" sz="2800" i="1" dirty="0" smtClean="0"/>
              <a:t>– </a:t>
            </a:r>
            <a:r>
              <a:rPr lang="en-US" sz="2800" dirty="0" smtClean="0"/>
              <a:t>when impending congestion is indicated, take action to avoid congestion.</a:t>
            </a:r>
          </a:p>
          <a:p>
            <a:r>
              <a:rPr lang="en-US" sz="2800" b="1" i="1" dirty="0" smtClean="0">
                <a:solidFill>
                  <a:srgbClr val="008000"/>
                </a:solidFill>
              </a:rPr>
              <a:t>incipient congestion</a:t>
            </a:r>
            <a:r>
              <a:rPr lang="en-US" sz="2800" b="1" dirty="0" smtClean="0">
                <a:solidFill>
                  <a:srgbClr val="008000"/>
                </a:solidFill>
              </a:rPr>
              <a:t> </a:t>
            </a:r>
            <a:r>
              <a:rPr lang="en-US" sz="2800" dirty="0" smtClean="0"/>
              <a:t>– congestion that is beginning to be apparent.</a:t>
            </a:r>
          </a:p>
          <a:p>
            <a:r>
              <a:rPr lang="en-US" sz="2800" dirty="0" smtClean="0"/>
              <a:t>need to notify connections of congestion at the router by either </a:t>
            </a:r>
            <a:r>
              <a:rPr lang="en-US" sz="2800" b="1" i="1" dirty="0" smtClean="0">
                <a:solidFill>
                  <a:srgbClr val="008000"/>
                </a:solidFill>
              </a:rPr>
              <a:t>marking</a:t>
            </a:r>
            <a:r>
              <a:rPr lang="en-US" sz="2800" i="1" dirty="0" smtClean="0"/>
              <a:t> </a:t>
            </a:r>
            <a:r>
              <a:rPr lang="en-US" sz="2800" dirty="0" smtClean="0"/>
              <a:t>the</a:t>
            </a:r>
            <a:r>
              <a:rPr lang="en-US" sz="2800" i="1" dirty="0" smtClean="0"/>
              <a:t> </a:t>
            </a:r>
            <a:r>
              <a:rPr lang="en-US" sz="2800" dirty="0" smtClean="0"/>
              <a:t>packet [ECN] or </a:t>
            </a:r>
            <a:r>
              <a:rPr lang="en-US" sz="2800" b="1" i="1" dirty="0" smtClean="0">
                <a:solidFill>
                  <a:srgbClr val="008000"/>
                </a:solidFill>
              </a:rPr>
              <a:t>dropping</a:t>
            </a:r>
            <a:r>
              <a:rPr lang="en-US" sz="2800" i="1" dirty="0" smtClean="0"/>
              <a:t> </a:t>
            </a:r>
            <a:r>
              <a:rPr lang="en-US" sz="2800" dirty="0" smtClean="0"/>
              <a:t>the packet {This assumes a router drop is an implied signal to the source host.}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RED</a:t>
            </a:r>
            <a:r>
              <a:rPr lang="en-US">
                <a:effectLst/>
                <a:latin typeface="Times New Roman" pitchFamily="18" charset="0"/>
              </a:rPr>
              <a:t> </a:t>
            </a:r>
            <a:r>
              <a:rPr lang="en-US" b="0"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24806F-999B-42C7-8DC0-14A467A96010}" type="slidenum">
              <a:rPr lang="en-US"/>
              <a:pPr>
                <a:defRPr/>
              </a:pPr>
              <a:t>40</a:t>
            </a:fld>
            <a:endParaRPr lang="en-US" dirty="0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Evaluation of </a:t>
            </a:r>
            <a:r>
              <a:rPr lang="en-US" sz="3600" dirty="0" smtClean="0">
                <a:solidFill>
                  <a:srgbClr val="990033"/>
                </a:solidFill>
              </a:rPr>
              <a:t>RED</a:t>
            </a:r>
            <a:r>
              <a:rPr lang="en-US" sz="3600" dirty="0" smtClean="0"/>
              <a:t> Design </a:t>
            </a:r>
            <a:r>
              <a:rPr lang="en-US" sz="3600" dirty="0"/>
              <a:t>G</a:t>
            </a:r>
            <a:r>
              <a:rPr lang="en-US" sz="3600" dirty="0" smtClean="0"/>
              <a:t>oals</a:t>
            </a:r>
          </a:p>
        </p:txBody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 smtClean="0"/>
              <a:t>Appropriate for a wide range of environments</a:t>
            </a:r>
            <a:endParaRPr lang="en-US" b="1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Discussion is weak.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Shifts into parameter sensitivity discussion.</a:t>
            </a:r>
            <a:endParaRPr lang="en-US" dirty="0"/>
          </a:p>
          <a:p>
            <a:pPr marL="457200" lvl="1" indent="0">
              <a:lnSpc>
                <a:spcPct val="90000"/>
              </a:lnSpc>
              <a:buNone/>
            </a:pP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264385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RED</a:t>
            </a:r>
            <a:r>
              <a:rPr lang="en-US">
                <a:effectLst/>
                <a:latin typeface="Times New Roman" pitchFamily="18" charset="0"/>
              </a:rPr>
              <a:t> </a:t>
            </a:r>
            <a:r>
              <a:rPr lang="en-US" b="0"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246C4C-9234-4606-A2B5-ACE3DE779FA4}" type="slidenum">
              <a:rPr lang="en-US"/>
              <a:pPr>
                <a:defRPr/>
              </a:pPr>
              <a:t>41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624"/>
            <a:ext cx="7772400" cy="107099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Conclusions</a:t>
            </a:r>
          </a:p>
        </p:txBody>
      </p:sp>
      <p:sp>
        <p:nvSpPr>
          <p:cNvPr id="522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980728"/>
            <a:ext cx="8352928" cy="5184576"/>
          </a:xfrm>
          <a:noFill/>
        </p:spPr>
        <p:txBody>
          <a:bodyPr/>
          <a:lstStyle/>
          <a:p>
            <a:r>
              <a:rPr lang="en-US" b="1" dirty="0" smtClean="0">
                <a:solidFill>
                  <a:srgbClr val="990033"/>
                </a:solidFill>
              </a:rPr>
              <a:t>RED</a:t>
            </a:r>
            <a:r>
              <a:rPr lang="en-US" dirty="0" smtClean="0"/>
              <a:t> is an effective mechanism for congestion avoidance at the router in cooperation with TCP.</a:t>
            </a:r>
          </a:p>
          <a:p>
            <a:r>
              <a:rPr lang="en-US" dirty="0" smtClean="0"/>
              <a:t>By controlling the calculated average queue size, </a:t>
            </a:r>
            <a:r>
              <a:rPr lang="en-US" b="1" dirty="0" smtClean="0">
                <a:solidFill>
                  <a:srgbClr val="990033"/>
                </a:solidFill>
              </a:rPr>
              <a:t>RED</a:t>
            </a:r>
            <a:r>
              <a:rPr lang="en-US" dirty="0" smtClean="0"/>
              <a:t> provides an upper bound on the average delay at the gateway.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claim::</a:t>
            </a:r>
            <a:r>
              <a:rPr lang="en-US" i="1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The probability that </a:t>
            </a:r>
            <a:r>
              <a:rPr lang="en-US" b="1" dirty="0" smtClean="0">
                <a:solidFill>
                  <a:srgbClr val="990033"/>
                </a:solidFill>
              </a:rPr>
              <a:t>RED</a:t>
            </a:r>
            <a:r>
              <a:rPr lang="en-US" dirty="0" smtClean="0"/>
              <a:t> chooses a particular connection to notify during congestion is roughly proportional to that connection’s share of the bandwidth.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RED</a:t>
            </a:r>
            <a:r>
              <a:rPr lang="en-US">
                <a:effectLst/>
                <a:latin typeface="Times New Roman" pitchFamily="18" charset="0"/>
              </a:rPr>
              <a:t> </a:t>
            </a:r>
            <a:r>
              <a:rPr lang="en-US" b="0"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4E77F6-4A7A-45F6-8177-C1F7EFCD9236}" type="slidenum">
              <a:rPr lang="en-US"/>
              <a:pPr>
                <a:defRPr/>
              </a:pPr>
              <a:t>42</a:t>
            </a:fld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Future Work (circa 1993)</a:t>
            </a:r>
          </a:p>
        </p:txBody>
      </p:sp>
      <p:sp>
        <p:nvSpPr>
          <p:cNvPr id="532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524000"/>
            <a:ext cx="7696200" cy="441960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Is </a:t>
            </a:r>
            <a:r>
              <a:rPr lang="en-US" b="1" smtClean="0">
                <a:solidFill>
                  <a:srgbClr val="990033"/>
                </a:solidFill>
              </a:rPr>
              <a:t>RED</a:t>
            </a:r>
            <a:r>
              <a:rPr lang="en-US" b="1" smtClean="0"/>
              <a:t> </a:t>
            </a:r>
            <a:r>
              <a:rPr lang="en-US" smtClean="0"/>
              <a:t>really fair?</a:t>
            </a:r>
          </a:p>
          <a:p>
            <a:pPr>
              <a:lnSpc>
                <a:spcPct val="90000"/>
              </a:lnSpc>
            </a:pPr>
            <a:r>
              <a:rPr lang="en-US" smtClean="0"/>
              <a:t>How do we tune </a:t>
            </a:r>
            <a:r>
              <a:rPr lang="en-US" b="1" smtClean="0">
                <a:solidFill>
                  <a:srgbClr val="990033"/>
                </a:solidFill>
              </a:rPr>
              <a:t>RED</a:t>
            </a:r>
            <a:r>
              <a:rPr lang="en-US" smtClean="0"/>
              <a:t>?</a:t>
            </a:r>
          </a:p>
          <a:p>
            <a:pPr>
              <a:lnSpc>
                <a:spcPct val="90000"/>
              </a:lnSpc>
            </a:pPr>
            <a:r>
              <a:rPr lang="en-US" smtClean="0"/>
              <a:t>Is there a way to optimize power?</a:t>
            </a:r>
          </a:p>
          <a:p>
            <a:pPr>
              <a:lnSpc>
                <a:spcPct val="90000"/>
              </a:lnSpc>
            </a:pPr>
            <a:r>
              <a:rPr lang="en-US" smtClean="0"/>
              <a:t>What happens with other versions of TCP?</a:t>
            </a:r>
          </a:p>
          <a:p>
            <a:pPr>
              <a:lnSpc>
                <a:spcPct val="90000"/>
              </a:lnSpc>
            </a:pPr>
            <a:r>
              <a:rPr lang="en-US" smtClean="0"/>
              <a:t>How does </a:t>
            </a:r>
            <a:r>
              <a:rPr lang="en-US" b="1" smtClean="0">
                <a:solidFill>
                  <a:srgbClr val="990033"/>
                </a:solidFill>
              </a:rPr>
              <a:t>RED</a:t>
            </a:r>
            <a:r>
              <a:rPr lang="en-US" smtClean="0">
                <a:solidFill>
                  <a:srgbClr val="CC0000"/>
                </a:solidFill>
              </a:rPr>
              <a:t> </a:t>
            </a:r>
            <a:r>
              <a:rPr lang="en-US" smtClean="0"/>
              <a:t>work when mixed with drop tail routers?</a:t>
            </a:r>
          </a:p>
          <a:p>
            <a:pPr>
              <a:lnSpc>
                <a:spcPct val="90000"/>
              </a:lnSpc>
            </a:pPr>
            <a:r>
              <a:rPr lang="en-US" smtClean="0"/>
              <a:t>How robust is </a:t>
            </a:r>
            <a:r>
              <a:rPr lang="en-US" b="1" smtClean="0">
                <a:solidFill>
                  <a:srgbClr val="990033"/>
                </a:solidFill>
              </a:rPr>
              <a:t>RED</a:t>
            </a:r>
            <a:r>
              <a:rPr lang="en-US" smtClean="0"/>
              <a:t>?</a:t>
            </a:r>
          </a:p>
          <a:p>
            <a:pPr>
              <a:lnSpc>
                <a:spcPct val="90000"/>
              </a:lnSpc>
            </a:pPr>
            <a:r>
              <a:rPr lang="en-US" smtClean="0"/>
              <a:t>What happens when there are many flows?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RED</a:t>
            </a:r>
            <a:r>
              <a:rPr lang="en-US">
                <a:effectLst/>
                <a:latin typeface="Times New Roman" pitchFamily="18" charset="0"/>
              </a:rPr>
              <a:t> </a:t>
            </a:r>
            <a:r>
              <a:rPr lang="en-US" b="0"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9D4713-6135-494D-99D6-AEEF12444E7A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Previous Work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68624"/>
            <a:ext cx="7772400" cy="3476600"/>
          </a:xfrm>
          <a:noFill/>
        </p:spPr>
        <p:txBody>
          <a:bodyPr/>
          <a:lstStyle/>
          <a:p>
            <a:r>
              <a:rPr lang="en-US" dirty="0" smtClean="0"/>
              <a:t>Drop Tail (FIFO)</a:t>
            </a:r>
          </a:p>
          <a:p>
            <a:r>
              <a:rPr lang="en-US" dirty="0" smtClean="0"/>
              <a:t>Random Drop</a:t>
            </a:r>
          </a:p>
          <a:p>
            <a:r>
              <a:rPr lang="en-US" dirty="0" smtClean="0"/>
              <a:t>Early Random Drop</a:t>
            </a:r>
          </a:p>
          <a:p>
            <a:r>
              <a:rPr lang="en-US" dirty="0" smtClean="0"/>
              <a:t>Source Quench Messages</a:t>
            </a:r>
          </a:p>
          <a:p>
            <a:r>
              <a:rPr lang="en-US" dirty="0" err="1" smtClean="0"/>
              <a:t>DECbit</a:t>
            </a:r>
            <a:r>
              <a:rPr lang="en-US" dirty="0" smtClean="0"/>
              <a:t> Scheme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RED</a:t>
            </a:r>
            <a:r>
              <a:rPr lang="en-US">
                <a:effectLst/>
                <a:latin typeface="Times New Roman" pitchFamily="18" charset="0"/>
              </a:rPr>
              <a:t> </a:t>
            </a:r>
            <a:r>
              <a:rPr lang="en-US" b="0"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</a:p>
        </p:txBody>
      </p:sp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9BC2F6-3698-4CF1-AE90-556F78D7BC3D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23554" name="Rectangle 2050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906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Drop Tail Router</a:t>
            </a:r>
          </a:p>
        </p:txBody>
      </p:sp>
      <p:sp>
        <p:nvSpPr>
          <p:cNvPr id="18437" name="Rectangle 2052"/>
          <p:cNvSpPr>
            <a:spLocks noChangeArrowheads="1"/>
          </p:cNvSpPr>
          <p:nvPr/>
        </p:nvSpPr>
        <p:spPr bwMode="auto">
          <a:xfrm>
            <a:off x="5257800" y="1752600"/>
            <a:ext cx="609600" cy="7620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Rectangle 2053"/>
          <p:cNvSpPr>
            <a:spLocks noChangeArrowheads="1"/>
          </p:cNvSpPr>
          <p:nvPr/>
        </p:nvSpPr>
        <p:spPr bwMode="auto">
          <a:xfrm>
            <a:off x="4648200" y="1752600"/>
            <a:ext cx="609600" cy="7620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9" name="Rectangle 2054"/>
          <p:cNvSpPr>
            <a:spLocks noChangeArrowheads="1"/>
          </p:cNvSpPr>
          <p:nvPr/>
        </p:nvSpPr>
        <p:spPr bwMode="auto">
          <a:xfrm>
            <a:off x="4038600" y="1752600"/>
            <a:ext cx="609600" cy="7620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0" name="Rectangle 2055"/>
          <p:cNvSpPr>
            <a:spLocks noChangeArrowheads="1"/>
          </p:cNvSpPr>
          <p:nvPr/>
        </p:nvSpPr>
        <p:spPr bwMode="auto">
          <a:xfrm>
            <a:off x="3429000" y="1752600"/>
            <a:ext cx="609600" cy="7620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1" name="Rectangle 2056"/>
          <p:cNvSpPr>
            <a:spLocks noChangeArrowheads="1"/>
          </p:cNvSpPr>
          <p:nvPr/>
        </p:nvSpPr>
        <p:spPr bwMode="auto">
          <a:xfrm>
            <a:off x="2819400" y="1752600"/>
            <a:ext cx="609600" cy="7620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2" name="Rectangle 2057"/>
          <p:cNvSpPr>
            <a:spLocks noChangeArrowheads="1"/>
          </p:cNvSpPr>
          <p:nvPr/>
        </p:nvSpPr>
        <p:spPr bwMode="auto">
          <a:xfrm>
            <a:off x="2209800" y="1752600"/>
            <a:ext cx="609600" cy="7620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3" name="Oval 2058"/>
          <p:cNvSpPr>
            <a:spLocks noChangeArrowheads="1"/>
          </p:cNvSpPr>
          <p:nvPr/>
        </p:nvSpPr>
        <p:spPr bwMode="auto">
          <a:xfrm>
            <a:off x="6553200" y="1676400"/>
            <a:ext cx="914400" cy="914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8444" name="AutoShape 2060"/>
          <p:cNvCxnSpPr>
            <a:cxnSpLocks noChangeShapeType="1"/>
          </p:cNvCxnSpPr>
          <p:nvPr/>
        </p:nvCxnSpPr>
        <p:spPr bwMode="auto">
          <a:xfrm>
            <a:off x="5867400" y="2133600"/>
            <a:ext cx="6858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45" name="AutoShape 2061"/>
          <p:cNvCxnSpPr>
            <a:cxnSpLocks noChangeShapeType="1"/>
          </p:cNvCxnSpPr>
          <p:nvPr/>
        </p:nvCxnSpPr>
        <p:spPr bwMode="auto">
          <a:xfrm>
            <a:off x="1524000" y="2133600"/>
            <a:ext cx="6858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446" name="Line 2063"/>
          <p:cNvSpPr>
            <a:spLocks noChangeShapeType="1"/>
          </p:cNvSpPr>
          <p:nvPr/>
        </p:nvSpPr>
        <p:spPr bwMode="auto">
          <a:xfrm>
            <a:off x="7467600" y="2133600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7" name="Rectangle 2064"/>
          <p:cNvSpPr>
            <a:spLocks noChangeArrowheads="1"/>
          </p:cNvSpPr>
          <p:nvPr/>
        </p:nvSpPr>
        <p:spPr bwMode="auto">
          <a:xfrm>
            <a:off x="381000" y="3048000"/>
            <a:ext cx="81534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b="0" baseline="0">
                <a:solidFill>
                  <a:schemeClr val="tx1"/>
                </a:solidFill>
              </a:rPr>
              <a:t>FIFO queuing mechanism that drops packets from the tail when the queue overflows.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b="0" baseline="0">
                <a:solidFill>
                  <a:schemeClr val="tx1"/>
                </a:solidFill>
              </a:rPr>
              <a:t>Introduces </a:t>
            </a:r>
            <a:r>
              <a:rPr lang="en-US" sz="3200" i="1" baseline="0"/>
              <a:t>global synchronization</a:t>
            </a:r>
            <a:r>
              <a:rPr lang="en-US" sz="3200" baseline="0"/>
              <a:t> </a:t>
            </a:r>
            <a:r>
              <a:rPr lang="en-US" sz="3200" b="0" baseline="0">
                <a:solidFill>
                  <a:schemeClr val="tx1"/>
                </a:solidFill>
              </a:rPr>
              <a:t>when packets are dropped from several connections.</a:t>
            </a:r>
          </a:p>
        </p:txBody>
      </p:sp>
      <p:sp>
        <p:nvSpPr>
          <p:cNvPr id="18448" name="Rectangle 2065"/>
          <p:cNvSpPr>
            <a:spLocks noChangeArrowheads="1"/>
          </p:cNvSpPr>
          <p:nvPr/>
        </p:nvSpPr>
        <p:spPr bwMode="auto">
          <a:xfrm>
            <a:off x="609600" y="1752600"/>
            <a:ext cx="609600" cy="7620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9" name="Line 2067"/>
          <p:cNvSpPr>
            <a:spLocks noChangeShapeType="1"/>
          </p:cNvSpPr>
          <p:nvPr/>
        </p:nvSpPr>
        <p:spPr bwMode="auto">
          <a:xfrm>
            <a:off x="533400" y="1600200"/>
            <a:ext cx="838200" cy="106680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0" name="Line 2069"/>
          <p:cNvSpPr>
            <a:spLocks noChangeShapeType="1"/>
          </p:cNvSpPr>
          <p:nvPr/>
        </p:nvSpPr>
        <p:spPr bwMode="auto">
          <a:xfrm flipH="1">
            <a:off x="457200" y="1600200"/>
            <a:ext cx="838200" cy="1066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RED</a:t>
            </a:r>
            <a:r>
              <a:rPr lang="en-US">
                <a:effectLst/>
                <a:latin typeface="Times New Roman" pitchFamily="18" charset="0"/>
              </a:rPr>
              <a:t> </a:t>
            </a:r>
            <a:r>
              <a:rPr lang="en-US" b="0"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</a:p>
        </p:txBody>
      </p:sp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343333-A755-468D-BDAF-8C602DBAF154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90600"/>
          </a:xfrm>
        </p:spPr>
        <p:txBody>
          <a:bodyPr/>
          <a:lstStyle/>
          <a:p>
            <a:pPr>
              <a:defRPr/>
            </a:pPr>
            <a:r>
              <a:rPr lang="en-US" smtClean="0"/>
              <a:t>Random Drop Router</a:t>
            </a:r>
          </a:p>
        </p:txBody>
      </p:sp>
      <p:sp>
        <p:nvSpPr>
          <p:cNvPr id="19461" name="Rectangle 3"/>
          <p:cNvSpPr>
            <a:spLocks noChangeArrowheads="1"/>
          </p:cNvSpPr>
          <p:nvPr/>
        </p:nvSpPr>
        <p:spPr bwMode="auto">
          <a:xfrm>
            <a:off x="5257800" y="1752600"/>
            <a:ext cx="609600" cy="7620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Rectangle 4"/>
          <p:cNvSpPr>
            <a:spLocks noChangeArrowheads="1"/>
          </p:cNvSpPr>
          <p:nvPr/>
        </p:nvSpPr>
        <p:spPr bwMode="auto">
          <a:xfrm>
            <a:off x="4648200" y="1752600"/>
            <a:ext cx="609600" cy="7620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Rectangle 5"/>
          <p:cNvSpPr>
            <a:spLocks noChangeArrowheads="1"/>
          </p:cNvSpPr>
          <p:nvPr/>
        </p:nvSpPr>
        <p:spPr bwMode="auto">
          <a:xfrm>
            <a:off x="4038600" y="1752600"/>
            <a:ext cx="609600" cy="7620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Rectangle 6"/>
          <p:cNvSpPr>
            <a:spLocks noChangeArrowheads="1"/>
          </p:cNvSpPr>
          <p:nvPr/>
        </p:nvSpPr>
        <p:spPr bwMode="auto">
          <a:xfrm>
            <a:off x="3429000" y="1752600"/>
            <a:ext cx="609600" cy="7620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5" name="Rectangle 7"/>
          <p:cNvSpPr>
            <a:spLocks noChangeArrowheads="1"/>
          </p:cNvSpPr>
          <p:nvPr/>
        </p:nvSpPr>
        <p:spPr bwMode="auto">
          <a:xfrm>
            <a:off x="2819400" y="1752600"/>
            <a:ext cx="609600" cy="7620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Rectangle 8"/>
          <p:cNvSpPr>
            <a:spLocks noChangeArrowheads="1"/>
          </p:cNvSpPr>
          <p:nvPr/>
        </p:nvSpPr>
        <p:spPr bwMode="auto">
          <a:xfrm>
            <a:off x="2209800" y="1752600"/>
            <a:ext cx="609600" cy="7620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7" name="Oval 9"/>
          <p:cNvSpPr>
            <a:spLocks noChangeArrowheads="1"/>
          </p:cNvSpPr>
          <p:nvPr/>
        </p:nvSpPr>
        <p:spPr bwMode="auto">
          <a:xfrm>
            <a:off x="6553200" y="1676400"/>
            <a:ext cx="914400" cy="914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9468" name="AutoShape 10"/>
          <p:cNvCxnSpPr>
            <a:cxnSpLocks noChangeShapeType="1"/>
          </p:cNvCxnSpPr>
          <p:nvPr/>
        </p:nvCxnSpPr>
        <p:spPr bwMode="auto">
          <a:xfrm>
            <a:off x="5867400" y="2133600"/>
            <a:ext cx="6858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69" name="AutoShape 11"/>
          <p:cNvCxnSpPr>
            <a:cxnSpLocks noChangeShapeType="1"/>
          </p:cNvCxnSpPr>
          <p:nvPr/>
        </p:nvCxnSpPr>
        <p:spPr bwMode="auto">
          <a:xfrm>
            <a:off x="1524000" y="2133600"/>
            <a:ext cx="6858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470" name="Line 12"/>
          <p:cNvSpPr>
            <a:spLocks noChangeShapeType="1"/>
          </p:cNvSpPr>
          <p:nvPr/>
        </p:nvSpPr>
        <p:spPr bwMode="auto">
          <a:xfrm>
            <a:off x="7467600" y="2133600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Rectangle 13"/>
          <p:cNvSpPr>
            <a:spLocks noChangeArrowheads="1"/>
          </p:cNvSpPr>
          <p:nvPr/>
        </p:nvSpPr>
        <p:spPr bwMode="auto">
          <a:xfrm>
            <a:off x="685800" y="3276600"/>
            <a:ext cx="81534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b="0" baseline="0">
                <a:solidFill>
                  <a:schemeClr val="tx1"/>
                </a:solidFill>
              </a:rPr>
              <a:t>When a packet arrives and the queue is full, randomly choose a packet from the queue to drop.</a:t>
            </a:r>
          </a:p>
        </p:txBody>
      </p:sp>
      <p:sp>
        <p:nvSpPr>
          <p:cNvPr id="19472" name="Rectangle 14"/>
          <p:cNvSpPr>
            <a:spLocks noChangeArrowheads="1"/>
          </p:cNvSpPr>
          <p:nvPr/>
        </p:nvSpPr>
        <p:spPr bwMode="auto">
          <a:xfrm>
            <a:off x="609600" y="1752600"/>
            <a:ext cx="609600" cy="7620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3" name="Line 15"/>
          <p:cNvSpPr>
            <a:spLocks noChangeShapeType="1"/>
          </p:cNvSpPr>
          <p:nvPr/>
        </p:nvSpPr>
        <p:spPr bwMode="auto">
          <a:xfrm flipH="1">
            <a:off x="3352800" y="1600200"/>
            <a:ext cx="838200" cy="1066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4" name="Line 16"/>
          <p:cNvSpPr>
            <a:spLocks noChangeShapeType="1"/>
          </p:cNvSpPr>
          <p:nvPr/>
        </p:nvSpPr>
        <p:spPr bwMode="auto">
          <a:xfrm>
            <a:off x="3352800" y="1600200"/>
            <a:ext cx="838200" cy="106680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RED</a:t>
            </a:r>
            <a:r>
              <a:rPr lang="en-US">
                <a:effectLst/>
                <a:latin typeface="Times New Roman" pitchFamily="18" charset="0"/>
              </a:rPr>
              <a:t> </a:t>
            </a:r>
            <a:r>
              <a:rPr lang="en-US" b="0"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</a:p>
        </p:txBody>
      </p:sp>
      <p:sp>
        <p:nvSpPr>
          <p:cNvPr id="2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7D800A-2A39-42CC-8383-937D2800A631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90600"/>
          </a:xfrm>
        </p:spPr>
        <p:txBody>
          <a:bodyPr/>
          <a:lstStyle/>
          <a:p>
            <a:pPr>
              <a:defRPr/>
            </a:pPr>
            <a:r>
              <a:rPr lang="en-US" smtClean="0"/>
              <a:t>Early Random Drop Router</a:t>
            </a:r>
          </a:p>
        </p:txBody>
      </p:sp>
      <p:sp>
        <p:nvSpPr>
          <p:cNvPr id="20485" name="Rectangle 3"/>
          <p:cNvSpPr>
            <a:spLocks noChangeArrowheads="1"/>
          </p:cNvSpPr>
          <p:nvPr/>
        </p:nvSpPr>
        <p:spPr bwMode="auto">
          <a:xfrm>
            <a:off x="5257800" y="1752600"/>
            <a:ext cx="609600" cy="7620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Rectangle 4"/>
          <p:cNvSpPr>
            <a:spLocks noChangeArrowheads="1"/>
          </p:cNvSpPr>
          <p:nvPr/>
        </p:nvSpPr>
        <p:spPr bwMode="auto">
          <a:xfrm>
            <a:off x="4648200" y="1752600"/>
            <a:ext cx="609600" cy="7620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Rectangle 5"/>
          <p:cNvSpPr>
            <a:spLocks noChangeArrowheads="1"/>
          </p:cNvSpPr>
          <p:nvPr/>
        </p:nvSpPr>
        <p:spPr bwMode="auto">
          <a:xfrm>
            <a:off x="4038600" y="1752600"/>
            <a:ext cx="609600" cy="7620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8" name="Rectangle 6"/>
          <p:cNvSpPr>
            <a:spLocks noChangeArrowheads="1"/>
          </p:cNvSpPr>
          <p:nvPr/>
        </p:nvSpPr>
        <p:spPr bwMode="auto">
          <a:xfrm>
            <a:off x="3429000" y="1752600"/>
            <a:ext cx="609600" cy="762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9" name="Rectangle 7"/>
          <p:cNvSpPr>
            <a:spLocks noChangeArrowheads="1"/>
          </p:cNvSpPr>
          <p:nvPr/>
        </p:nvSpPr>
        <p:spPr bwMode="auto">
          <a:xfrm>
            <a:off x="2819400" y="1752600"/>
            <a:ext cx="609600" cy="762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Rectangle 8"/>
          <p:cNvSpPr>
            <a:spLocks noChangeArrowheads="1"/>
          </p:cNvSpPr>
          <p:nvPr/>
        </p:nvSpPr>
        <p:spPr bwMode="auto">
          <a:xfrm>
            <a:off x="2209800" y="1752600"/>
            <a:ext cx="609600" cy="762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1" name="Oval 9"/>
          <p:cNvSpPr>
            <a:spLocks noChangeArrowheads="1"/>
          </p:cNvSpPr>
          <p:nvPr/>
        </p:nvSpPr>
        <p:spPr bwMode="auto">
          <a:xfrm>
            <a:off x="6553200" y="1676400"/>
            <a:ext cx="914400" cy="914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0492" name="AutoShape 10"/>
          <p:cNvCxnSpPr>
            <a:cxnSpLocks noChangeShapeType="1"/>
          </p:cNvCxnSpPr>
          <p:nvPr/>
        </p:nvCxnSpPr>
        <p:spPr bwMode="auto">
          <a:xfrm>
            <a:off x="5867400" y="2133600"/>
            <a:ext cx="6858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93" name="AutoShape 11"/>
          <p:cNvCxnSpPr>
            <a:cxnSpLocks noChangeShapeType="1"/>
          </p:cNvCxnSpPr>
          <p:nvPr/>
        </p:nvCxnSpPr>
        <p:spPr bwMode="auto">
          <a:xfrm>
            <a:off x="1524000" y="2133600"/>
            <a:ext cx="68580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494" name="Line 12"/>
          <p:cNvSpPr>
            <a:spLocks noChangeShapeType="1"/>
          </p:cNvSpPr>
          <p:nvPr/>
        </p:nvSpPr>
        <p:spPr bwMode="auto">
          <a:xfrm>
            <a:off x="7467600" y="2133600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5" name="Rectangle 13"/>
          <p:cNvSpPr>
            <a:spLocks noChangeArrowheads="1"/>
          </p:cNvSpPr>
          <p:nvPr/>
        </p:nvSpPr>
        <p:spPr bwMode="auto">
          <a:xfrm>
            <a:off x="685800" y="2996952"/>
            <a:ext cx="81534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b="0" baseline="0" dirty="0">
                <a:solidFill>
                  <a:schemeClr val="tx1"/>
                </a:solidFill>
              </a:rPr>
              <a:t>If the queue length exceeds a drop level, then the router drops each arriving packet with a fixed </a:t>
            </a:r>
            <a:r>
              <a:rPr lang="en-US" sz="3200" b="0" i="1" baseline="0" dirty="0">
                <a:solidFill>
                  <a:schemeClr val="tx1"/>
                </a:solidFill>
              </a:rPr>
              <a:t>drop probability </a:t>
            </a:r>
            <a:r>
              <a:rPr lang="en-US" sz="3200" b="0" baseline="0" dirty="0">
                <a:solidFill>
                  <a:srgbClr val="A50021"/>
                </a:solidFill>
              </a:rPr>
              <a:t>p</a:t>
            </a:r>
            <a:r>
              <a:rPr lang="en-US" sz="3200" b="0" i="1" baseline="0" dirty="0">
                <a:solidFill>
                  <a:schemeClr val="tx1"/>
                </a:solidFill>
              </a:rPr>
              <a:t>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b="0" baseline="0" dirty="0">
                <a:solidFill>
                  <a:schemeClr val="tx1"/>
                </a:solidFill>
              </a:rPr>
              <a:t>Reduces global </a:t>
            </a:r>
            <a:r>
              <a:rPr lang="en-US" sz="3200" b="0" baseline="0" dirty="0" smtClean="0">
                <a:solidFill>
                  <a:schemeClr val="tx1"/>
                </a:solidFill>
              </a:rPr>
              <a:t>synchronization.</a:t>
            </a:r>
            <a:endParaRPr lang="en-US" sz="3200" b="0" baseline="0" dirty="0">
              <a:solidFill>
                <a:schemeClr val="tx1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b="0" baseline="0" dirty="0">
                <a:solidFill>
                  <a:schemeClr val="tx1"/>
                </a:solidFill>
              </a:rPr>
              <a:t>Does </a:t>
            </a:r>
            <a:r>
              <a:rPr lang="en-US" sz="3200" baseline="0" dirty="0">
                <a:solidFill>
                  <a:schemeClr val="tx1"/>
                </a:solidFill>
              </a:rPr>
              <a:t>not </a:t>
            </a:r>
            <a:r>
              <a:rPr lang="en-US" sz="3200" b="0" baseline="0" dirty="0">
                <a:solidFill>
                  <a:schemeClr val="tx1"/>
                </a:solidFill>
              </a:rPr>
              <a:t>control misbehaving users (</a:t>
            </a:r>
            <a:r>
              <a:rPr lang="en-US" sz="3200" b="0" baseline="0" dirty="0" smtClean="0">
                <a:solidFill>
                  <a:schemeClr val="tx1"/>
                </a:solidFill>
              </a:rPr>
              <a:t>UDP flows).</a:t>
            </a:r>
            <a:endParaRPr lang="en-US" sz="3200" b="0" baseline="0" dirty="0">
              <a:solidFill>
                <a:schemeClr val="tx1"/>
              </a:solidFill>
            </a:endParaRPr>
          </a:p>
        </p:txBody>
      </p:sp>
      <p:sp>
        <p:nvSpPr>
          <p:cNvPr id="20496" name="Rectangle 14"/>
          <p:cNvSpPr>
            <a:spLocks noChangeArrowheads="1"/>
          </p:cNvSpPr>
          <p:nvPr/>
        </p:nvSpPr>
        <p:spPr bwMode="auto">
          <a:xfrm>
            <a:off x="609600" y="1752600"/>
            <a:ext cx="609600" cy="7620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3600">
                <a:solidFill>
                  <a:srgbClr val="990033"/>
                </a:solidFill>
              </a:rPr>
              <a:t>p</a:t>
            </a:r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>
            <a:off x="4038600" y="1447800"/>
            <a:ext cx="0" cy="13716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8" name="Rectangle 18"/>
          <p:cNvSpPr>
            <a:spLocks noChangeArrowheads="1"/>
          </p:cNvSpPr>
          <p:nvPr/>
        </p:nvSpPr>
        <p:spPr bwMode="auto">
          <a:xfrm>
            <a:off x="2590800" y="2743200"/>
            <a:ext cx="9144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1800" i="1">
                <a:solidFill>
                  <a:schemeClr val="tx1"/>
                </a:solidFill>
              </a:rPr>
              <a:t>Drop level</a:t>
            </a:r>
          </a:p>
        </p:txBody>
      </p:sp>
      <p:cxnSp>
        <p:nvCxnSpPr>
          <p:cNvPr id="20499" name="AutoShape 20"/>
          <p:cNvCxnSpPr>
            <a:cxnSpLocks noChangeShapeType="1"/>
            <a:stCxn id="20498" idx="3"/>
            <a:endCxn id="20497" idx="1"/>
          </p:cNvCxnSpPr>
          <p:nvPr/>
        </p:nvCxnSpPr>
        <p:spPr bwMode="auto">
          <a:xfrm flipV="1">
            <a:off x="3505200" y="2830513"/>
            <a:ext cx="533400" cy="650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Advanced Computer Networks:  RED</a:t>
            </a:r>
            <a:r>
              <a:rPr lang="en-US">
                <a:effectLst/>
                <a:latin typeface="Times New Roman" pitchFamily="18" charset="0"/>
              </a:rPr>
              <a:t> </a:t>
            </a:r>
            <a:r>
              <a:rPr lang="en-US" b="0"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8DEDC9-DA55-4D4B-AE11-50E751CAC0A9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Source Quench Messages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Router sends </a:t>
            </a:r>
            <a:r>
              <a:rPr lang="en-US" b="1" i="1" dirty="0" smtClean="0">
                <a:solidFill>
                  <a:srgbClr val="FF9900"/>
                </a:solidFill>
              </a:rPr>
              <a:t>source quench</a:t>
            </a:r>
            <a:r>
              <a:rPr lang="en-US" b="1" dirty="0" smtClean="0">
                <a:solidFill>
                  <a:srgbClr val="FF9900"/>
                </a:solidFill>
              </a:rPr>
              <a:t> </a:t>
            </a:r>
            <a:r>
              <a:rPr lang="en-US" b="1" i="1" dirty="0" smtClean="0">
                <a:solidFill>
                  <a:srgbClr val="FF9900"/>
                </a:solidFill>
              </a:rPr>
              <a:t>messages</a:t>
            </a:r>
            <a:r>
              <a:rPr lang="en-US" dirty="0" smtClean="0"/>
              <a:t> back to source </a:t>
            </a:r>
            <a:r>
              <a:rPr lang="en-US" u="sng" dirty="0" smtClean="0"/>
              <a:t>before</a:t>
            </a:r>
            <a:r>
              <a:rPr lang="en-US" dirty="0" smtClean="0"/>
              <a:t> the queue reaches capacity.</a:t>
            </a:r>
          </a:p>
          <a:p>
            <a:r>
              <a:rPr lang="en-US" dirty="0" smtClean="0"/>
              <a:t>Complex solution that gets router involved in end-to-end protocol.</a:t>
            </a:r>
          </a:p>
          <a:p>
            <a:r>
              <a:rPr lang="en-US" dirty="0" smtClean="0"/>
              <a:t>This solution violates the end-to-end tenet of Internet architects!!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Comic Sans MS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008000"/>
          </a:solidFill>
          <a:prstDash val="sysDot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-25000" smtClean="0">
            <a:ln>
              <a:noFill/>
            </a:ln>
            <a:solidFill>
              <a:srgbClr val="008000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008000"/>
          </a:solidFill>
          <a:prstDash val="sysDot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-25000" smtClean="0">
            <a:ln>
              <a:noFill/>
            </a:ln>
            <a:solidFill>
              <a:srgbClr val="008000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Files\MSOffice\Templates\Blank Presentation.pot</Template>
  <TotalTime>1916</TotalTime>
  <Words>1817</Words>
  <Application>Microsoft Office PowerPoint</Application>
  <PresentationFormat>On-screen Show (4:3)</PresentationFormat>
  <Paragraphs>324</Paragraphs>
  <Slides>42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Blank Presentation</vt:lpstr>
      <vt:lpstr>Random Early Detection Gateways for Congestion Avoidance*</vt:lpstr>
      <vt:lpstr>Outline</vt:lpstr>
      <vt:lpstr>Introduction</vt:lpstr>
      <vt:lpstr>Definitions</vt:lpstr>
      <vt:lpstr>Previous Work</vt:lpstr>
      <vt:lpstr>Drop Tail Router</vt:lpstr>
      <vt:lpstr>Random Drop Router</vt:lpstr>
      <vt:lpstr>Early Random Drop Router</vt:lpstr>
      <vt:lpstr>Source Quench Messages</vt:lpstr>
      <vt:lpstr>DECbit Scheme</vt:lpstr>
      <vt:lpstr>DECbit Scheme</vt:lpstr>
      <vt:lpstr>RED Algorithm</vt:lpstr>
      <vt:lpstr>RED Drop Probability ( pa )</vt:lpstr>
      <vt:lpstr> avg - Average Queue Length</vt:lpstr>
      <vt:lpstr>RED/ECN Router Mechanism</vt:lpstr>
      <vt:lpstr>‘Gentle’ RED</vt:lpstr>
      <vt:lpstr>RED Parameter Settings</vt:lpstr>
      <vt:lpstr>Packet-Marking Probability</vt:lpstr>
      <vt:lpstr>Packet-Marking Probability</vt:lpstr>
      <vt:lpstr>PowerPoint Presentation</vt:lpstr>
      <vt:lpstr>Setting maxp</vt:lpstr>
      <vt:lpstr>RED Simulation* Results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Simulation Details</vt:lpstr>
      <vt:lpstr>PowerPoint Presentation</vt:lpstr>
      <vt:lpstr>PowerPoint Presentation</vt:lpstr>
      <vt:lpstr>PowerPoint Presentation</vt:lpstr>
      <vt:lpstr>Bursty Flow  Packet Drop Bias</vt:lpstr>
      <vt:lpstr>Identifying Misbehaving Flows</vt:lpstr>
      <vt:lpstr>Evaluation of RED Design Goals</vt:lpstr>
      <vt:lpstr>Evaluation of RED Design Goals</vt:lpstr>
      <vt:lpstr>Evaluation of RED Design Goals</vt:lpstr>
      <vt:lpstr>Evaluation of RED Design Goals</vt:lpstr>
      <vt:lpstr>Evaluation of RED Design Goals</vt:lpstr>
      <vt:lpstr>Conclusions</vt:lpstr>
      <vt:lpstr>Future Work (circa 1993)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Random Early Detection Gateways for Congestion Avoidance</dc:title>
  <dc:creator>Robert E Kinicki</dc:creator>
  <cp:lastModifiedBy>Prof. Kinicki</cp:lastModifiedBy>
  <cp:revision>69</cp:revision>
  <dcterms:created xsi:type="dcterms:W3CDTF">1995-06-17T23:31:02Z</dcterms:created>
  <dcterms:modified xsi:type="dcterms:W3CDTF">2011-09-19T21:32:16Z</dcterms:modified>
</cp:coreProperties>
</file>