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58" r:id="rId4"/>
    <p:sldId id="260" r:id="rId5"/>
    <p:sldId id="259" r:id="rId6"/>
    <p:sldId id="261" r:id="rId7"/>
    <p:sldId id="276" r:id="rId8"/>
    <p:sldId id="277" r:id="rId9"/>
    <p:sldId id="300" r:id="rId10"/>
    <p:sldId id="301" r:id="rId11"/>
    <p:sldId id="267" r:id="rId12"/>
    <p:sldId id="268" r:id="rId13"/>
    <p:sldId id="271" r:id="rId14"/>
    <p:sldId id="269" r:id="rId15"/>
    <p:sldId id="272" r:id="rId16"/>
    <p:sldId id="270" r:id="rId17"/>
    <p:sldId id="302" r:id="rId18"/>
    <p:sldId id="287" r:id="rId19"/>
    <p:sldId id="296" r:id="rId20"/>
    <p:sldId id="297" r:id="rId21"/>
    <p:sldId id="298" r:id="rId22"/>
    <p:sldId id="299" r:id="rId23"/>
    <p:sldId id="279" r:id="rId24"/>
    <p:sldId id="264" r:id="rId25"/>
    <p:sldId id="265" r:id="rId26"/>
    <p:sldId id="294" r:id="rId27"/>
    <p:sldId id="278" r:id="rId28"/>
    <p:sldId id="280" r:id="rId29"/>
    <p:sldId id="284" r:id="rId30"/>
    <p:sldId id="291" r:id="rId31"/>
    <p:sldId id="281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l Dobosz" initials="MD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D69F4-077E-4ACB-809C-F8B3274C4231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C3F0B-CB4F-4206-823E-A4DFAED1A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3AD8C6-3074-408B-82D7-AF85B4558195}" type="slidenum">
              <a:rPr lang="en-US"/>
              <a:pPr/>
              <a:t>28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A4F9AA-228B-4D64-BDFC-0337E911091B}" type="slidenum">
              <a:rPr lang="en-US"/>
              <a:pPr/>
              <a:t>31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A40F-DC88-43AB-BC1F-B6DF006E3D17}" type="datetime1">
              <a:rPr lang="en-US" smtClean="0"/>
              <a:t>12/8/2009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/>
            </a:lvl1pPr>
          </a:lstStyle>
          <a:p>
            <a:fld id="{E7101DAA-A124-4C34-976A-37841FDB391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996BE-5E7D-4464-A845-3021E3F31F4A}" type="datetime1">
              <a:rPr lang="en-US" smtClean="0"/>
              <a:t>12/8/2009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1DAA-A124-4C34-976A-37841FDB3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61C0-E2E1-425B-8AF5-0DA49A66244E}" type="datetime1">
              <a:rPr lang="en-US" smtClean="0"/>
              <a:t>12/8/2009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1DAA-A124-4C34-976A-37841FDB3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8D2D-0D3B-4041-832F-5987B3296679}" type="datetime1">
              <a:rPr lang="en-US" smtClean="0"/>
              <a:t>12/8/2009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1DAA-A124-4C34-976A-37841FDB3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5393-7ACA-4FBC-911A-FC3D0C8968A4}" type="datetime1">
              <a:rPr lang="en-US" smtClean="0"/>
              <a:t>12/8/2009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7101DAA-A124-4C34-976A-37841FDB3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6EAF-5897-4551-B4AB-4C501B5BE4DE}" type="datetime1">
              <a:rPr lang="en-US" smtClean="0"/>
              <a:t>12/8/2009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1DAA-A124-4C34-976A-37841FDB3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87D5-835F-49C5-93BF-47F1259DBD4A}" type="datetime1">
              <a:rPr lang="en-US" smtClean="0"/>
              <a:t>12/8/2009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1DAA-A124-4C34-976A-37841FDB3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A040-10FE-4947-8ADA-BB623190352B}" type="datetime1">
              <a:rPr lang="en-US" smtClean="0"/>
              <a:t>12/8/2009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1DAA-A124-4C34-976A-37841FDB3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D7041-5BF6-4118-811E-BEB533FB6C7D}" type="datetime1">
              <a:rPr lang="en-US" smtClean="0"/>
              <a:t>12/8/2009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1DAA-A124-4C34-976A-37841FDB3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0090-4730-4325-B77D-443B8337010B}" type="datetime1">
              <a:rPr lang="en-US" smtClean="0"/>
              <a:t>12/8/2009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1DAA-A124-4C34-976A-37841FDB3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502A-87BA-40CA-9043-848525175418}" type="datetime1">
              <a:rPr lang="en-US" smtClean="0"/>
              <a:t>12/8/2009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1DAA-A124-4C34-976A-37841FDB3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6791B06-1ECD-43B6-9C7C-C3B94B1204BA}" type="datetime1">
              <a:rPr lang="en-US" smtClean="0"/>
              <a:t>12/8/2009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7101DAA-A124-4C34-976A-37841FDB3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mkaplan@wpi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sco.com/en/US/docs/security/nac/appliance/configuration_guide/412/cas/s_adsso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229600" cy="1219200"/>
          </a:xfrm>
        </p:spPr>
        <p:txBody>
          <a:bodyPr>
            <a:noAutofit/>
          </a:bodyPr>
          <a:lstStyle/>
          <a:p>
            <a:r>
              <a:rPr lang="en-US" sz="1600" dirty="0" smtClean="0">
                <a:effectLst/>
              </a:rPr>
              <a:t>Worcester Polytechnic Institute</a:t>
            </a:r>
            <a:br>
              <a:rPr lang="en-US" sz="1600" dirty="0" smtClean="0">
                <a:effectLst/>
              </a:rPr>
            </a:br>
            <a:r>
              <a:rPr lang="en-US" sz="1600" dirty="0" smtClean="0">
                <a:effectLst/>
              </a:rPr>
              <a:t>CS577/ECE537 Advance Computer Networks</a:t>
            </a:r>
            <a:r>
              <a:rPr lang="en-US" sz="2800" dirty="0" smtClean="0">
                <a:effectLst/>
              </a:rPr>
              <a:t/>
            </a:r>
            <a:br>
              <a:rPr lang="en-US" sz="2800" dirty="0" smtClean="0">
                <a:effectLst/>
              </a:rPr>
            </a:br>
            <a:r>
              <a:rPr lang="en-US" sz="2800" dirty="0" smtClean="0">
                <a:effectLst/>
              </a:rPr>
              <a:t>Kerberos Authentication Protocol</a:t>
            </a:r>
            <a:endParaRPr lang="en-US" sz="28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37338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Murad Kaplan</a:t>
            </a:r>
            <a:br>
              <a:rPr lang="en-US" dirty="0" smtClean="0"/>
            </a:br>
            <a:r>
              <a:rPr lang="en-US" u="sng" dirty="0" smtClean="0">
                <a:hlinkClick r:id="rId2"/>
              </a:rPr>
              <a:t>mkaplan@wpi.edu</a:t>
            </a:r>
            <a:endParaRPr lang="en-US" dirty="0"/>
          </a:p>
        </p:txBody>
      </p:sp>
      <p:pic>
        <p:nvPicPr>
          <p:cNvPr id="5" name="Picture 4" descr="cerberu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2667000"/>
            <a:ext cx="3962400" cy="39624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1DAA-A124-4C34-976A-37841FDB391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Authentication (Ticket Exchange)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Nik Deapen\Desktop\1834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8320829" cy="4724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66800" y="6488668"/>
            <a:ext cx="779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www.cisco.com/en/US/docs/security/nac/appliance/configuration_guide/412/cas/s_adsso.html</a:t>
            </a:r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1DAA-A124-4C34-976A-37841FDB391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Implementation - Terminology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09800"/>
          <a:ext cx="8229600" cy="2263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algn="justLow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Term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Low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Arial"/>
                        </a:rPr>
                        <a:t>Definition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Principle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Client (C)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Server (S)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Authentication Server (AS)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Ticket-granting Server (TGS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)</a:t>
                      </a:r>
                      <a:endParaRPr lang="en-US" sz="1100" dirty="0" smtClean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Ticket 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(T</a:t>
                      </a:r>
                      <a:r>
                        <a:rPr lang="en-US" sz="1200" baseline="-25000" dirty="0">
                          <a:latin typeface="Times New Roman"/>
                          <a:ea typeface="Times New Roman"/>
                          <a:cs typeface="Arial"/>
                        </a:rPr>
                        <a:t>X,Y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)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Authenticator (A</a:t>
                      </a:r>
                      <a:r>
                        <a:rPr lang="en-US" sz="1200" baseline="-25000" dirty="0">
                          <a:latin typeface="Times New Roman"/>
                          <a:ea typeface="Times New Roman"/>
                          <a:cs typeface="Arial"/>
                        </a:rPr>
                        <a:t>X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) 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(K</a:t>
                      </a:r>
                      <a:r>
                        <a:rPr lang="en-US" sz="1200" baseline="-25000" dirty="0">
                          <a:latin typeface="Times New Roman"/>
                          <a:ea typeface="Times New Roman"/>
                          <a:cs typeface="Arial"/>
                        </a:rPr>
                        <a:t>X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)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(K</a:t>
                      </a:r>
                      <a:r>
                        <a:rPr lang="en-US" sz="1200" baseline="-25000" dirty="0">
                          <a:latin typeface="Times New Roman"/>
                          <a:ea typeface="Times New Roman"/>
                          <a:cs typeface="Arial"/>
                        </a:rPr>
                        <a:t>X,Y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)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Each entity that uses the Kerberos system 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Entity that request service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Entity that provide service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Kerberos server that provides initial authentication service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Kerberos server that grants service 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tickets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Identification 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credential for X to get service from Y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One time identification credential generated by X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X’s secret key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Session key for X and 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1DAA-A124-4C34-976A-37841FDB391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Message Types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</p:nvPr>
        </p:nvGraphicFramePr>
        <p:xfrm>
          <a:off x="457200" y="23622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Session 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Arial"/>
                        </a:rPr>
                        <a:t>Message types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Arial"/>
                        </a:rPr>
                        <a:t>Directions 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The Authentication Service Exchange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Arial"/>
                        </a:rPr>
                        <a:t>KRB_AS_REQ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Arial"/>
                        </a:rPr>
                        <a:t>Client to AS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Arial"/>
                        </a:rPr>
                        <a:t>KRB_AS_REP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Arial"/>
                        </a:rPr>
                        <a:t>AS to client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Arial"/>
                        </a:rPr>
                        <a:t>The Ticket Granting Service (TGS) Exchange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Arial"/>
                        </a:rPr>
                        <a:t>KRB_TGS_REQ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Arial"/>
                        </a:rPr>
                        <a:t>Client to TGS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Arial"/>
                        </a:rPr>
                        <a:t>KRB_TGS_REP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Arial"/>
                        </a:rPr>
                        <a:t>TGS to Client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Arial"/>
                        </a:rPr>
                        <a:t>The Client/Server Authentication Exchange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Arial"/>
                        </a:rPr>
                        <a:t>KRB_AP_REQ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Arial"/>
                        </a:rPr>
                        <a:t>Client to Application server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Arial"/>
                        </a:rPr>
                        <a:t>KRB_AP_REP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[optional] Application server to client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1DAA-A124-4C34-976A-37841FDB391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Authentication Service Exchange</a:t>
            </a:r>
            <a:endParaRPr lang="en-US" dirty="0"/>
          </a:p>
        </p:txBody>
      </p:sp>
      <p:pic>
        <p:nvPicPr>
          <p:cNvPr id="4" name="Picture 3" descr="ClientToServer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1600200"/>
            <a:ext cx="5562600" cy="35207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0200" y="5562600"/>
            <a:ext cx="594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 Client authenticates to the AS once using a long-termed shared secret password and receives a ticket from the AS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1DAA-A124-4C34-976A-37841FDB391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 Granting Exchange</a:t>
            </a:r>
            <a:endParaRPr lang="en-US" dirty="0"/>
          </a:p>
        </p:txBody>
      </p:sp>
      <p:pic>
        <p:nvPicPr>
          <p:cNvPr id="3" name="Picture 2" descr="TicketGrantingServic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3999" y="1371600"/>
            <a:ext cx="5727159" cy="3429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90600" y="4826675"/>
            <a:ext cx="7239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 Client sends the TGS a message composed of the TGT and the name of the requested service.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 The client also sends a message that contains the authenticator, usually a client ID and timestamp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 The TGS decrypts messages using a secret key and sends back  a client to server ticket and a client/server session key that is encrypted with the client/TGS session key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1DAA-A124-4C34-976A-37841FDB391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– Server Exchange</a:t>
            </a:r>
            <a:endParaRPr lang="en-US" dirty="0"/>
          </a:p>
        </p:txBody>
      </p:sp>
      <p:pic>
        <p:nvPicPr>
          <p:cNvPr id="4" name="Content Placeholder 3" descr="ClientSeverExchange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80833" y="1600200"/>
            <a:ext cx="6010567" cy="3579523"/>
          </a:xfrm>
        </p:spPr>
      </p:pic>
      <p:sp>
        <p:nvSpPr>
          <p:cNvPr id="5" name="TextBox 4"/>
          <p:cNvSpPr txBox="1"/>
          <p:nvPr/>
        </p:nvSpPr>
        <p:spPr>
          <a:xfrm>
            <a:off x="1447800" y="5486400"/>
            <a:ext cx="617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 The client sends the client to server ticket and an authenticator to the Service Server.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 The server checks that everything has been completed correctly and provides the requested service.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1DAA-A124-4C34-976A-37841FDB391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Overall Sequence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057400" y="4876800"/>
          <a:ext cx="4724400" cy="1876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6119"/>
                <a:gridCol w="1443681"/>
                <a:gridCol w="2514600"/>
              </a:tblGrid>
              <a:tr h="2581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Number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Arial"/>
                        </a:rPr>
                        <a:t>Message types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Directions 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928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KRB_AS_REQ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Client to AS (Authentication Server)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581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KRB_AS_REP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AS to client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581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KRB_TGS_REQ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Client to TGS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581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KRB_TGS_REP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TGS to Client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581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Arial"/>
                        </a:rPr>
                        <a:t>5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Arial"/>
                        </a:rPr>
                        <a:t>KRB_AP_REQ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Client to Application server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928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Arial"/>
                        </a:rPr>
                        <a:t>6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KRB_AP_REP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[optional] Application server to client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4" name="Picture 3" descr="full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066800"/>
            <a:ext cx="6096000" cy="368037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1DAA-A124-4C34-976A-37841FDB391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Applications must be tied into the protocol.</a:t>
            </a:r>
          </a:p>
          <a:p>
            <a:pPr lvl="0"/>
            <a:r>
              <a:rPr lang="en-US" dirty="0" smtClean="0"/>
              <a:t>"Denial of service" attacks are not solved with Kerberos. </a:t>
            </a:r>
          </a:p>
          <a:p>
            <a:pPr lvl="0"/>
            <a:r>
              <a:rPr lang="en-US" dirty="0" smtClean="0"/>
              <a:t>Principals must keep their secret keys secret</a:t>
            </a:r>
          </a:p>
          <a:p>
            <a:pPr lvl="0"/>
            <a:r>
              <a:rPr lang="en-US" dirty="0" smtClean="0"/>
              <a:t>"Password guessing" attacks are not solved by Kerberos. </a:t>
            </a:r>
          </a:p>
          <a:p>
            <a:pPr lvl="0"/>
            <a:r>
              <a:rPr lang="en-US" dirty="0" smtClean="0"/>
              <a:t>Each host on the network must have a clock which is "loosely synchronized" to the time of the other hosts.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1DAA-A124-4C34-976A-37841FDB391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IPSec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 smtClean="0"/>
              <a:t>Functions and Features:</a:t>
            </a:r>
          </a:p>
          <a:p>
            <a:r>
              <a:rPr lang="en-US" dirty="0" smtClean="0"/>
              <a:t>Authentication  (using Kerberos)</a:t>
            </a:r>
          </a:p>
          <a:p>
            <a:r>
              <a:rPr lang="en-US" dirty="0" smtClean="0"/>
              <a:t>Data integrity</a:t>
            </a:r>
          </a:p>
          <a:p>
            <a:r>
              <a:rPr lang="en-US" dirty="0" smtClean="0"/>
              <a:t>Anti-replay</a:t>
            </a:r>
          </a:p>
          <a:p>
            <a:r>
              <a:rPr lang="en-US" dirty="0" smtClean="0"/>
              <a:t>Key generation</a:t>
            </a:r>
          </a:p>
          <a:p>
            <a:r>
              <a:rPr lang="en-US" dirty="0" smtClean="0"/>
              <a:t>IP Packet filtering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1DAA-A124-4C34-976A-37841FDB391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Kerberos and IPSec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828800"/>
          <a:ext cx="7924800" cy="2970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00"/>
                <a:gridCol w="2641600"/>
                <a:gridCol w="2641600"/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IPSec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Kerberos</a:t>
                      </a:r>
                      <a:endParaRPr lang="en-US" sz="3200" dirty="0"/>
                    </a:p>
                  </a:txBody>
                  <a:tcPr/>
                </a:tc>
              </a:tr>
              <a:tr h="716280"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Authentication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computer-to-computer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user-to-service</a:t>
                      </a:r>
                      <a:endParaRPr lang="en-US" sz="2400" dirty="0"/>
                    </a:p>
                  </a:txBody>
                  <a:tcPr anchor="ctr"/>
                </a:tc>
              </a:tr>
              <a:tr h="775709"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Communications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transfer of IP packets </a:t>
                      </a:r>
                      <a:endParaRPr 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single log-in </a:t>
                      </a:r>
                    </a:p>
                  </a:txBody>
                  <a:tcPr anchor="ctr"/>
                </a:tc>
              </a:tr>
              <a:tr h="7452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OSI Layer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Network Layer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Application Layer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1DAA-A124-4C34-976A-37841FDB391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Kerberos?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 Authentication Protocol</a:t>
            </a:r>
          </a:p>
          <a:p>
            <a:r>
              <a:rPr lang="en-US" dirty="0" smtClean="0"/>
              <a:t>Uses private-key Cryptography</a:t>
            </a:r>
          </a:p>
          <a:p>
            <a:r>
              <a:rPr lang="en-US" dirty="0" smtClean="0"/>
              <a:t>Built on </a:t>
            </a:r>
            <a:r>
              <a:rPr lang="en-US" dirty="0" err="1" smtClean="0"/>
              <a:t>Needam</a:t>
            </a:r>
            <a:r>
              <a:rPr lang="en-US" dirty="0" smtClean="0"/>
              <a:t>/Schroeder Scheme</a:t>
            </a:r>
          </a:p>
          <a:p>
            <a:r>
              <a:rPr lang="en-US" dirty="0" smtClean="0"/>
              <a:t>Protects Against</a:t>
            </a:r>
          </a:p>
          <a:p>
            <a:pPr lvl="1"/>
            <a:r>
              <a:rPr lang="en-US" dirty="0" smtClean="0"/>
              <a:t>Eavesdropping</a:t>
            </a:r>
          </a:p>
          <a:p>
            <a:pPr lvl="1"/>
            <a:r>
              <a:rPr lang="en-US" dirty="0" smtClean="0"/>
              <a:t>Replay Attacks</a:t>
            </a:r>
          </a:p>
          <a:p>
            <a:r>
              <a:rPr lang="en-US" dirty="0" smtClean="0"/>
              <a:t>Trusted third part is required</a:t>
            </a:r>
          </a:p>
          <a:p>
            <a:r>
              <a:rPr lang="en-US" dirty="0" smtClean="0"/>
              <a:t>Developed before public-key methods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1DAA-A124-4C34-976A-37841FDB391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PKINIT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Key based initial authentication in Kerberos</a:t>
            </a:r>
          </a:p>
          <a:p>
            <a:r>
              <a:rPr lang="en-US" dirty="0" smtClean="0"/>
              <a:t>Used by Microsoft, Cyber safe and </a:t>
            </a:r>
            <a:r>
              <a:rPr lang="en-US" dirty="0" err="1" smtClean="0"/>
              <a:t>Heimdal</a:t>
            </a:r>
            <a:endParaRPr lang="en-US" dirty="0" smtClean="0"/>
          </a:p>
          <a:p>
            <a:r>
              <a:rPr lang="en-US" dirty="0" smtClean="0"/>
              <a:t>Uses CA</a:t>
            </a:r>
          </a:p>
          <a:p>
            <a:r>
              <a:rPr lang="en-US" dirty="0" smtClean="0"/>
              <a:t>Obviates the human users' burden to manage strong passwords</a:t>
            </a:r>
          </a:p>
          <a:p>
            <a:r>
              <a:rPr lang="en-US" dirty="0" smtClean="0"/>
              <a:t>Not recommended for Wireless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1DAA-A124-4C34-976A-37841FDB391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Kerberos in Wireless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Susceptible, interception of data in transit and eavesdropping are very easy.</a:t>
            </a:r>
          </a:p>
          <a:p>
            <a:r>
              <a:rPr lang="en-US" dirty="0" smtClean="0"/>
              <a:t>W-Kerberos</a:t>
            </a:r>
          </a:p>
          <a:p>
            <a:r>
              <a:rPr lang="en-US" dirty="0" smtClean="0"/>
              <a:t>Energy consumption 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1DAA-A124-4C34-976A-37841FDB391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Kerberos in Real World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Standard</a:t>
            </a:r>
          </a:p>
          <a:p>
            <a:r>
              <a:rPr lang="en-US" dirty="0" smtClean="0"/>
              <a:t>Microsoft</a:t>
            </a:r>
          </a:p>
          <a:p>
            <a:r>
              <a:rPr lang="en-US" dirty="0" smtClean="0"/>
              <a:t>Unix</a:t>
            </a:r>
          </a:p>
          <a:p>
            <a:r>
              <a:rPr lang="en-US" dirty="0" smtClean="0"/>
              <a:t>Oracle</a:t>
            </a:r>
          </a:p>
          <a:p>
            <a:r>
              <a:rPr lang="en-US" dirty="0" smtClean="0"/>
              <a:t>US army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1DAA-A124-4C34-976A-37841FDB391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Real World Use – Army HPC Access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447800"/>
            <a:ext cx="434340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33600" y="58674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client can access the server remotely.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1DAA-A124-4C34-976A-37841FDB391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HPC Access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905000"/>
            <a:ext cx="48768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133600" y="48768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Client enters a username and password.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1DAA-A124-4C34-976A-37841FDB391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HPC Access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362200"/>
            <a:ext cx="254317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981200" y="4343400"/>
            <a:ext cx="541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 A code from the </a:t>
            </a:r>
            <a:r>
              <a:rPr lang="en-US" dirty="0" err="1" smtClean="0">
                <a:solidFill>
                  <a:schemeClr val="bg1"/>
                </a:solidFill>
              </a:rPr>
              <a:t>SecurID</a:t>
            </a:r>
            <a:r>
              <a:rPr lang="en-US" dirty="0" smtClean="0">
                <a:solidFill>
                  <a:schemeClr val="bg1"/>
                </a:solidFill>
              </a:rPr>
              <a:t> card is entered.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 The TGS checks the client ID, password and </a:t>
            </a:r>
            <a:r>
              <a:rPr lang="en-US" dirty="0" err="1" smtClean="0">
                <a:solidFill>
                  <a:schemeClr val="bg1"/>
                </a:solidFill>
              </a:rPr>
              <a:t>SecurID</a:t>
            </a:r>
            <a:r>
              <a:rPr lang="en-US" dirty="0" smtClean="0">
                <a:solidFill>
                  <a:schemeClr val="bg1"/>
                </a:solidFill>
              </a:rPr>
              <a:t> password for validity.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1DAA-A124-4C34-976A-37841FDB391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SecurID</a:t>
            </a:r>
            <a:r>
              <a:rPr lang="en-US" dirty="0" smtClean="0"/>
              <a:t> Card</a:t>
            </a:r>
            <a:endParaRPr lang="en-US" dirty="0"/>
          </a:p>
        </p:txBody>
      </p:sp>
      <p:pic>
        <p:nvPicPr>
          <p:cNvPr id="4" name="Content Placeholder 3" descr="RSA_SecurID_Token_Ol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1447800"/>
            <a:ext cx="5248436" cy="3187186"/>
          </a:xfrm>
        </p:spPr>
      </p:pic>
      <p:sp>
        <p:nvSpPr>
          <p:cNvPr id="5" name="TextBox 4"/>
          <p:cNvSpPr txBox="1"/>
          <p:nvPr/>
        </p:nvSpPr>
        <p:spPr>
          <a:xfrm>
            <a:off x="1219200" y="5334000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 err="1" smtClean="0">
                <a:solidFill>
                  <a:schemeClr val="bg1"/>
                </a:solidFill>
              </a:rPr>
              <a:t>SecurID</a:t>
            </a:r>
            <a:r>
              <a:rPr lang="en-US" dirty="0" smtClean="0">
                <a:solidFill>
                  <a:schemeClr val="bg1"/>
                </a:solidFill>
              </a:rPr>
              <a:t> authentication scheme adds in a hardware or software token that generates an authentication code at fixed intervals using a factory-encoded random key.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1DAA-A124-4C34-976A-37841FDB391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HPC </a:t>
            </a:r>
            <a:r>
              <a:rPr lang="en-US" dirty="0" err="1" smtClean="0"/>
              <a:t>Acces</a:t>
            </a:r>
            <a:r>
              <a:rPr lang="en-US" dirty="0" smtClean="0"/>
              <a:t>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600200"/>
            <a:ext cx="48768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981200" y="4343400"/>
            <a:ext cx="541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 A ticket (including timestamp) is issued by the TGS.  This is used by the service server when granting services to the client.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1DAA-A124-4C34-976A-37841FDB391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Other Authentication Protocols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Challenge-Handshake Authentication Protocol (CHAP)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MS-CHAPv2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NT LAN Manager (NTLM</a:t>
            </a:r>
            <a:r>
              <a:rPr lang="en-US" sz="24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NTLMv2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Wi-Fi Protected Access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WPA2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Remote </a:t>
            </a:r>
            <a:r>
              <a:rPr lang="en-US" sz="2400" dirty="0"/>
              <a:t>Authentication Dial In User Service (RADIUS)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Diameter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Secure Remote Password protocol (SRP)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Protected Extensible Authentication Protocol (PEAP)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Terminal </a:t>
            </a:r>
            <a:r>
              <a:rPr lang="en-US" sz="2400" dirty="0"/>
              <a:t>Access Controller Access-Control System (TACACS)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TACACS+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1DAA-A124-4C34-976A-37841FDB391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NTLM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NET LAN Manager</a:t>
            </a:r>
          </a:p>
          <a:p>
            <a:r>
              <a:rPr lang="en-US" dirty="0" smtClean="0"/>
              <a:t>Implemented by Microsoft</a:t>
            </a:r>
          </a:p>
          <a:p>
            <a:r>
              <a:rPr lang="en-US" dirty="0" smtClean="0"/>
              <a:t>Was default until Windows NT Server 4.0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1DAA-A124-4C34-976A-37841FDB391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at MIT out of Athena Project</a:t>
            </a:r>
          </a:p>
          <a:p>
            <a:pPr lvl="1"/>
            <a:r>
              <a:rPr lang="en-US" dirty="0" smtClean="0"/>
              <a:t>Athena is a distributed file sharing project</a:t>
            </a:r>
          </a:p>
          <a:p>
            <a:r>
              <a:rPr lang="en-US" dirty="0" smtClean="0"/>
              <a:t>Developed based on other protocols with the addition of a timestamp to prevent replay attacks.</a:t>
            </a:r>
          </a:p>
          <a:p>
            <a:r>
              <a:rPr lang="en-US" dirty="0" smtClean="0"/>
              <a:t>Implementations</a:t>
            </a:r>
          </a:p>
          <a:p>
            <a:pPr lvl="1"/>
            <a:r>
              <a:rPr lang="en-US" dirty="0" smtClean="0"/>
              <a:t>MIT</a:t>
            </a:r>
          </a:p>
          <a:p>
            <a:pPr lvl="1"/>
            <a:r>
              <a:rPr lang="en-US" dirty="0" err="1" smtClean="0"/>
              <a:t>Heimdal</a:t>
            </a:r>
            <a:endParaRPr lang="en-US" dirty="0" smtClean="0"/>
          </a:p>
          <a:p>
            <a:pPr lvl="1"/>
            <a:r>
              <a:rPr lang="en-US" dirty="0" smtClean="0"/>
              <a:t>Sun</a:t>
            </a:r>
          </a:p>
          <a:p>
            <a:pPr lvl="1"/>
            <a:r>
              <a:rPr lang="en-US" dirty="0" smtClean="0"/>
              <a:t>Microsoft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1DAA-A124-4C34-976A-37841FDB391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Kerberos </a:t>
            </a:r>
            <a:r>
              <a:rPr lang="en-US" dirty="0" err="1" smtClean="0"/>
              <a:t>v.s</a:t>
            </a:r>
            <a:r>
              <a:rPr lang="en-US" dirty="0" smtClean="0"/>
              <a:t> NTLM in 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914400"/>
          <a:ext cx="9067800" cy="5597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3810000"/>
                <a:gridCol w="3581400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Arial"/>
                        </a:rPr>
                        <a:t>NTLM</a:t>
                      </a:r>
                      <a:endParaRPr lang="en-US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Kerberos</a:t>
                      </a:r>
                      <a:endParaRPr lang="en-US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Cryptographic Technology</a:t>
                      </a:r>
                      <a:endParaRPr lang="en-US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Symmetric Key</a:t>
                      </a:r>
                      <a:endParaRPr lang="en-US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Basic Kerberos: Symmetric Key Cryptography</a:t>
                      </a:r>
                      <a:endParaRPr lang="en-US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Kerberos PKINIT: Symmetric and Asymmetric Cryptography</a:t>
                      </a:r>
                      <a:endParaRPr lang="en-US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Arial"/>
                        </a:rPr>
                        <a:t>Trusted third party</a:t>
                      </a:r>
                      <a:endParaRPr lang="en-US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Domain Controller</a:t>
                      </a:r>
                      <a:endParaRPr lang="en-US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Arial"/>
                        </a:rPr>
                        <a:t>Basic Kerberos: Domain controller with KDC service</a:t>
                      </a:r>
                      <a:endParaRPr lang="en-US" sz="140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Arial"/>
                        </a:rPr>
                        <a:t>Kerberos PKINIT: domain controller with KDC service and Enterprise CA</a:t>
                      </a:r>
                      <a:endParaRPr lang="en-US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Microsoft supported platform</a:t>
                      </a:r>
                      <a:endParaRPr lang="en-US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Windows 95, Windows 98, Windows ME, Windows NT4, Windows 2000, Windows XP, Windows  Vista, Windows Server 2003, Windows Server 2008</a:t>
                      </a:r>
                      <a:endParaRPr lang="en-US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Arial"/>
                        </a:rPr>
                        <a:t>Windows 2000, Windows XP, Windows  Vista, Windows Server 2003, Windows Server 2008</a:t>
                      </a:r>
                      <a:endParaRPr lang="en-US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Features</a:t>
                      </a:r>
                      <a:endParaRPr lang="en-US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Slower authentication because of pass-through authentication</a:t>
                      </a:r>
                      <a:endParaRPr lang="en-US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Arial"/>
                        </a:rPr>
                        <a:t>Faster authentication because of unique ticketing system</a:t>
                      </a:r>
                      <a:endParaRPr lang="en-US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82956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No mutual authentication</a:t>
                      </a:r>
                      <a:endParaRPr lang="en-US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Mutual authentication</a:t>
                      </a:r>
                      <a:endParaRPr lang="en-US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No support for delegation of authentication</a:t>
                      </a:r>
                      <a:endParaRPr lang="en-US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Support of authentication</a:t>
                      </a:r>
                      <a:endParaRPr lang="en-US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Proprietary: Microsoft authentication protocol</a:t>
                      </a:r>
                      <a:endParaRPr lang="en-US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</a:rPr>
                        <a:t>Open standard</a:t>
                      </a:r>
                      <a:endParaRPr lang="en-US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1DAA-A124-4C34-976A-37841FDB391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Weaknesses of Kerberos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Design Problems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Key Distribution Center (KDC) Vulnerability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Brute force attacks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Denial Of Service (DOS) attacks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Protocol Problems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Ticket-stealing and replay attacks with multi-user client systems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Implementation Problems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Client machines and service providers (servers) need to be designed with Kerberos in mind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Renewing tickets is a must for long-running processes</a:t>
            </a: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1DAA-A124-4C34-976A-37841FDB391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it get its name?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Kerberos is the three headed dog in Greek mythology (also known as Cerberus)</a:t>
            </a:r>
          </a:p>
          <a:p>
            <a:r>
              <a:rPr lang="en-US" dirty="0" smtClean="0"/>
              <a:t>Three Heads</a:t>
            </a:r>
          </a:p>
          <a:p>
            <a:pPr lvl="1"/>
            <a:r>
              <a:rPr lang="en-US" dirty="0" smtClean="0"/>
              <a:t>Authentication</a:t>
            </a:r>
          </a:p>
          <a:p>
            <a:pPr lvl="2"/>
            <a:r>
              <a:rPr lang="en-US" dirty="0" smtClean="0"/>
              <a:t>The users must be able to prove who they are..</a:t>
            </a:r>
          </a:p>
          <a:p>
            <a:pPr lvl="1"/>
            <a:r>
              <a:rPr lang="en-US" dirty="0" smtClean="0"/>
              <a:t>Authorization </a:t>
            </a:r>
          </a:p>
          <a:p>
            <a:pPr lvl="2"/>
            <a:r>
              <a:rPr lang="en-US" dirty="0" smtClean="0"/>
              <a:t>The user must have access to the resource it is trying to get.</a:t>
            </a:r>
          </a:p>
          <a:p>
            <a:pPr lvl="1"/>
            <a:r>
              <a:rPr lang="en-US" dirty="0" smtClean="0"/>
              <a:t>Accounting</a:t>
            </a:r>
          </a:p>
          <a:p>
            <a:pPr lvl="2"/>
            <a:r>
              <a:rPr lang="en-US" dirty="0" smtClean="0"/>
              <a:t>The user cannot deny accessing something, these resources are accounted for.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1DAA-A124-4C34-976A-37841FDB391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protocols?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 of Kerberos</a:t>
            </a:r>
          </a:p>
          <a:p>
            <a:pPr lvl="1"/>
            <a:r>
              <a:rPr lang="en-US" dirty="0" smtClean="0"/>
              <a:t>Single sign-on capability</a:t>
            </a:r>
          </a:p>
          <a:p>
            <a:pPr lvl="2"/>
            <a:r>
              <a:rPr lang="en-US" dirty="0" smtClean="0"/>
              <a:t>* the user doesn’t have to authenticate him/herself for every interaction</a:t>
            </a:r>
          </a:p>
          <a:p>
            <a:pPr lvl="2"/>
            <a:r>
              <a:rPr lang="en-US" dirty="0" smtClean="0"/>
              <a:t>Passwords never get sent across the network.</a:t>
            </a:r>
          </a:p>
          <a:p>
            <a:pPr lvl="1"/>
            <a:r>
              <a:rPr lang="en-US" dirty="0" smtClean="0"/>
              <a:t>Replay Attacks are not possible</a:t>
            </a:r>
          </a:p>
          <a:p>
            <a:pPr lvl="2"/>
            <a:r>
              <a:rPr lang="en-US" dirty="0" smtClean="0"/>
              <a:t>This builds upon previous protocols vulnerabilities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1DAA-A124-4C34-976A-37841FDB391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1600200"/>
            <a:ext cx="22860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Trusted Third</a:t>
            </a:r>
          </a:p>
          <a:p>
            <a:pPr algn="ctr"/>
            <a:r>
              <a:rPr lang="en-US" dirty="0" smtClean="0"/>
              <a:t> Party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724400" y="1676400"/>
            <a:ext cx="1676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Email Server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724400" y="2362200"/>
            <a:ext cx="1676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Print Server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724400" y="3048000"/>
            <a:ext cx="1676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Remote Access Server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14400" y="495300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05000" y="50292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438400" y="495300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14" name="Up Arrow 13"/>
          <p:cNvSpPr/>
          <p:nvPr/>
        </p:nvSpPr>
        <p:spPr>
          <a:xfrm>
            <a:off x="1219200" y="3733800"/>
            <a:ext cx="304800" cy="1219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2743200" y="3733800"/>
            <a:ext cx="304800" cy="1219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Arrow 15"/>
          <p:cNvSpPr/>
          <p:nvPr/>
        </p:nvSpPr>
        <p:spPr>
          <a:xfrm>
            <a:off x="3200400" y="1752600"/>
            <a:ext cx="16002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Arrow 16"/>
          <p:cNvSpPr/>
          <p:nvPr/>
        </p:nvSpPr>
        <p:spPr>
          <a:xfrm>
            <a:off x="3200400" y="2438400"/>
            <a:ext cx="16002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>
            <a:off x="3200400" y="3276600"/>
            <a:ext cx="16002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648201" y="43434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Key establishment is done through a third party.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1DAA-A124-4C34-976A-37841FDB391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Needam/Schroeder</a:t>
            </a:r>
            <a:endParaRPr lang="en-US" dirty="0"/>
          </a:p>
        </p:txBody>
      </p:sp>
      <p:pic>
        <p:nvPicPr>
          <p:cNvPr id="5" name="Content Placeholder 4" descr="NS1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9473" y="914400"/>
            <a:ext cx="6482927" cy="3962400"/>
          </a:xfrm>
        </p:spPr>
      </p:pic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1905000" y="4938776"/>
          <a:ext cx="5181600" cy="1843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8956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Message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Definition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X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Y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I</a:t>
                      </a:r>
                      <a:r>
                        <a:rPr lang="en-US" sz="1200" baseline="-25000" dirty="0">
                          <a:latin typeface="Times New Roman"/>
                          <a:ea typeface="Times New Roman"/>
                          <a:cs typeface="Arial"/>
                        </a:rPr>
                        <a:t>X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I</a:t>
                      </a:r>
                      <a:r>
                        <a:rPr lang="en-US" sz="1200" baseline="-25000" dirty="0">
                          <a:latin typeface="Times New Roman"/>
                          <a:ea typeface="Times New Roman"/>
                          <a:cs typeface="Arial"/>
                        </a:rPr>
                        <a:t>Y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K</a:t>
                      </a:r>
                      <a:r>
                        <a:rPr lang="en-US" sz="1200" baseline="-25000" dirty="0">
                          <a:latin typeface="Times New Roman"/>
                          <a:ea typeface="Times New Roman"/>
                          <a:cs typeface="Arial"/>
                        </a:rPr>
                        <a:t>X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K</a:t>
                      </a:r>
                      <a:r>
                        <a:rPr lang="en-US" sz="1200" baseline="-25000" dirty="0">
                          <a:latin typeface="Times New Roman"/>
                          <a:ea typeface="Times New Roman"/>
                          <a:cs typeface="Arial"/>
                        </a:rPr>
                        <a:t>Y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K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Identifier of Client X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Identifier of Client Y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One time used identifier of X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One time used identifier of Y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Private key of client X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Private key of client Y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Private session key of X and Y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1DAA-A124-4C34-976A-37841FDB391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Needham/Schroeder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 descr="NS2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762000"/>
            <a:ext cx="6618981" cy="4114800"/>
          </a:xfrm>
        </p:spPr>
      </p:pic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1905000" y="4938776"/>
          <a:ext cx="5181600" cy="1843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8956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Message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Definition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X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Y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I</a:t>
                      </a:r>
                      <a:r>
                        <a:rPr lang="en-US" sz="1200" baseline="-25000" dirty="0">
                          <a:latin typeface="Times New Roman"/>
                          <a:ea typeface="Times New Roman"/>
                          <a:cs typeface="Arial"/>
                        </a:rPr>
                        <a:t>X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I</a:t>
                      </a:r>
                      <a:r>
                        <a:rPr lang="en-US" sz="1200" baseline="-25000" dirty="0">
                          <a:latin typeface="Times New Roman"/>
                          <a:ea typeface="Times New Roman"/>
                          <a:cs typeface="Arial"/>
                        </a:rPr>
                        <a:t>Y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K</a:t>
                      </a:r>
                      <a:r>
                        <a:rPr lang="en-US" sz="1200" baseline="-25000" dirty="0">
                          <a:latin typeface="Times New Roman"/>
                          <a:ea typeface="Times New Roman"/>
                          <a:cs typeface="Arial"/>
                        </a:rPr>
                        <a:t>X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K</a:t>
                      </a:r>
                      <a:r>
                        <a:rPr lang="en-US" sz="1200" baseline="-25000" dirty="0">
                          <a:latin typeface="Times New Roman"/>
                          <a:ea typeface="Times New Roman"/>
                          <a:cs typeface="Arial"/>
                        </a:rPr>
                        <a:t>Y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K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Identifier of Client X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Identifier of Client Y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One time used identifier of X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One time used identifier of Y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Private key of client X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Private key of client Y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Private session key of X and Y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1DAA-A124-4C34-976A-37841FDB391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Kerberos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is new?</a:t>
            </a:r>
          </a:p>
          <a:p>
            <a:pPr lvl="1"/>
            <a:r>
              <a:rPr lang="en-US" sz="4000" dirty="0" smtClean="0"/>
              <a:t>Timestamp</a:t>
            </a:r>
          </a:p>
          <a:p>
            <a:pPr lvl="1"/>
            <a:r>
              <a:rPr lang="en-US" sz="4000" dirty="0" smtClean="0"/>
              <a:t>TGS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1DAA-A124-4C34-976A-37841FDB391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870</TotalTime>
  <Words>1200</Words>
  <Application>Microsoft Office PowerPoint</Application>
  <PresentationFormat>On-screen Show (4:3)</PresentationFormat>
  <Paragraphs>295</Paragraphs>
  <Slides>31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Apex</vt:lpstr>
      <vt:lpstr>Worcester Polytechnic Institute CS577/ECE537 Advance Computer Networks Kerberos Authentication Protocol</vt:lpstr>
      <vt:lpstr>What is Kerberos?</vt:lpstr>
      <vt:lpstr>History</vt:lpstr>
      <vt:lpstr>How did it get its name?</vt:lpstr>
      <vt:lpstr>Why do we need protocols? </vt:lpstr>
      <vt:lpstr>Organization</vt:lpstr>
      <vt:lpstr>Needam/Schroeder</vt:lpstr>
      <vt:lpstr>Needham/Schroeder (con’t)</vt:lpstr>
      <vt:lpstr>Kerberos</vt:lpstr>
      <vt:lpstr>Authentication (Ticket Exchange) </vt:lpstr>
      <vt:lpstr>Implementation - Terminology</vt:lpstr>
      <vt:lpstr>Message Types</vt:lpstr>
      <vt:lpstr>Authentication Service Exchange</vt:lpstr>
      <vt:lpstr>Ticket Granting Exchange</vt:lpstr>
      <vt:lpstr>Client – Server Exchange</vt:lpstr>
      <vt:lpstr>Overall Sequence</vt:lpstr>
      <vt:lpstr>Environmental Assumptions</vt:lpstr>
      <vt:lpstr>IPSec</vt:lpstr>
      <vt:lpstr>Kerberos and IPSec</vt:lpstr>
      <vt:lpstr>PKINIT</vt:lpstr>
      <vt:lpstr>Kerberos in Wireless communications</vt:lpstr>
      <vt:lpstr>Kerberos in Real World Use</vt:lpstr>
      <vt:lpstr>Real World Use – Army HPC Access</vt:lpstr>
      <vt:lpstr>HPC Access (con’t)</vt:lpstr>
      <vt:lpstr>HPC Access (con’t)</vt:lpstr>
      <vt:lpstr>SecurID Card</vt:lpstr>
      <vt:lpstr>HPC Acces (con’t)</vt:lpstr>
      <vt:lpstr>Other Authentication Protocols</vt:lpstr>
      <vt:lpstr>NTLM</vt:lpstr>
      <vt:lpstr>Kerberos v.s NTLM in MS</vt:lpstr>
      <vt:lpstr>Weaknesses of Kerberos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Kerberos</dc:title>
  <dc:creator>Nik Deapen</dc:creator>
  <cp:lastModifiedBy>rek</cp:lastModifiedBy>
  <cp:revision>53</cp:revision>
  <dcterms:created xsi:type="dcterms:W3CDTF">2009-11-30T21:21:52Z</dcterms:created>
  <dcterms:modified xsi:type="dcterms:W3CDTF">2009-12-08T21:17:30Z</dcterms:modified>
</cp:coreProperties>
</file>