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0"/>
  </p:notesMasterIdLst>
  <p:handoutMasterIdLst>
    <p:handoutMasterId r:id="rId41"/>
  </p:handoutMasterIdLst>
  <p:sldIdLst>
    <p:sldId id="393" r:id="rId2"/>
    <p:sldId id="443" r:id="rId3"/>
    <p:sldId id="446" r:id="rId4"/>
    <p:sldId id="447" r:id="rId5"/>
    <p:sldId id="448" r:id="rId6"/>
    <p:sldId id="449" r:id="rId7"/>
    <p:sldId id="450" r:id="rId8"/>
    <p:sldId id="472" r:id="rId9"/>
    <p:sldId id="473" r:id="rId10"/>
    <p:sldId id="442" r:id="rId11"/>
    <p:sldId id="445" r:id="rId12"/>
    <p:sldId id="452" r:id="rId13"/>
    <p:sldId id="453" r:id="rId14"/>
    <p:sldId id="451" r:id="rId15"/>
    <p:sldId id="454" r:id="rId16"/>
    <p:sldId id="457" r:id="rId17"/>
    <p:sldId id="455" r:id="rId18"/>
    <p:sldId id="456" r:id="rId19"/>
    <p:sldId id="458" r:id="rId20"/>
    <p:sldId id="444" r:id="rId21"/>
    <p:sldId id="459" r:id="rId22"/>
    <p:sldId id="476" r:id="rId23"/>
    <p:sldId id="460" r:id="rId24"/>
    <p:sldId id="461" r:id="rId25"/>
    <p:sldId id="462" r:id="rId26"/>
    <p:sldId id="477" r:id="rId27"/>
    <p:sldId id="463" r:id="rId28"/>
    <p:sldId id="479" r:id="rId29"/>
    <p:sldId id="464" r:id="rId30"/>
    <p:sldId id="475" r:id="rId31"/>
    <p:sldId id="467" r:id="rId32"/>
    <p:sldId id="466" r:id="rId33"/>
    <p:sldId id="480" r:id="rId34"/>
    <p:sldId id="481" r:id="rId35"/>
    <p:sldId id="470" r:id="rId36"/>
    <p:sldId id="471" r:id="rId37"/>
    <p:sldId id="468" r:id="rId38"/>
    <p:sldId id="427" r:id="rId39"/>
  </p:sldIdLst>
  <p:sldSz cx="9144000" cy="6858000" type="screen4x3"/>
  <p:notesSz cx="6985000" cy="9271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3333FF"/>
    <a:srgbClr val="CC0000"/>
    <a:srgbClr val="800000"/>
    <a:srgbClr val="009900"/>
    <a:srgbClr val="111111"/>
    <a:srgbClr val="6600CC"/>
    <a:srgbClr val="FFFF00"/>
    <a:srgbClr val="29292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5" autoAdjust="0"/>
    <p:restoredTop sz="94614" autoAdjust="0"/>
  </p:normalViewPr>
  <p:slideViewPr>
    <p:cSldViewPr>
      <p:cViewPr varScale="1">
        <p:scale>
          <a:sx n="68" d="100"/>
          <a:sy n="68" d="100"/>
        </p:scale>
        <p:origin x="-426" y="-96"/>
      </p:cViewPr>
      <p:guideLst>
        <p:guide orient="horz" pos="2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021" y="-77"/>
      </p:cViewPr>
      <p:guideLst>
        <p:guide orient="horz" pos="2920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fld id="{8BB2B6EC-E373-46CC-B5DB-39EF4DF77B6C}" type="datetime1">
              <a:rPr lang="en-US"/>
              <a:pPr/>
              <a:t>11/17/2009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fld id="{1FEFD850-D235-46C1-B682-D49D1A3F80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fld id="{8984AFAF-CA9B-4643-8263-91BB80AACB2A}" type="datetime1">
              <a:rPr lang="en-US"/>
              <a:pPr/>
              <a:t>11/17/2009</a:t>
            </a:fld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fld id="{929C7AC1-A619-45DE-A7D5-884FE32CDA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387F5DF-8EB0-4FEE-9E54-94568FAB930D}" type="datetime1">
              <a:rPr lang="en-US"/>
              <a:pPr/>
              <a:t>11/17/2009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C86A2-482E-43E1-8385-62DF951AB05D}" type="slidenum">
              <a:rPr lang="en-US"/>
              <a:pPr/>
              <a:t>1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Today, Prof Bob Kinicki and I are going to present our paper “Application, Network, and Linklayer measurements of Streaming video over a wireless Campus Network”.</a:t>
            </a:r>
          </a:p>
          <a:p>
            <a:endParaRPr lang="en-US" altLang="zh-CN"/>
          </a:p>
          <a:p>
            <a:r>
              <a:rPr lang="en-US" altLang="zh-CN"/>
              <a:t>Before I start the presentation, I want to introduce the people from WPI Wireless streaming research group.</a:t>
            </a:r>
          </a:p>
          <a:p>
            <a:endParaRPr lang="en-US" altLang="zh-CN"/>
          </a:p>
          <a:p>
            <a:r>
              <a:rPr lang="en-US" altLang="zh-CN"/>
              <a:t>They are our group members.</a:t>
            </a:r>
          </a:p>
          <a:p>
            <a:r>
              <a:rPr lang="en-US" altLang="zh-CN"/>
              <a:t>Prof Claypool, prof Kiniki, Mingzhe,Huahui, and Ashishi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17D9101-8B19-4CF3-A039-EB1E5E370EFC}" type="datetime1">
              <a:rPr lang="en-US"/>
              <a:pPr/>
              <a:t>11/17/2009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E5BBB-6676-4785-AD7D-93E39666F842}" type="slidenum">
              <a:rPr lang="en-US"/>
              <a:pPr/>
              <a:t>38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Today, Prof Bob Kinicki and I are going to present our paper “Application, Network, and Linklayer measurements of Streaming video over a wireless Campus Network”.</a:t>
            </a:r>
          </a:p>
          <a:p>
            <a:endParaRPr lang="en-US" altLang="zh-CN"/>
          </a:p>
          <a:p>
            <a:r>
              <a:rPr lang="en-US" altLang="zh-CN"/>
              <a:t>Before I start the presentation, I want to introduce the people from WPI Wireless streaming research group.</a:t>
            </a:r>
          </a:p>
          <a:p>
            <a:endParaRPr lang="en-US" altLang="zh-CN"/>
          </a:p>
          <a:p>
            <a:r>
              <a:rPr lang="en-US" altLang="zh-CN"/>
              <a:t>They are our group members.</a:t>
            </a:r>
          </a:p>
          <a:p>
            <a:r>
              <a:rPr lang="en-US" altLang="zh-CN"/>
              <a:t>Prof Claypool, prof Kiniki, Mingzhe,Huahui, and Ashishi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3638" y="100965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2838" y="5697538"/>
            <a:ext cx="5167312" cy="979487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Networks 2009  Intrusion Detection on Hierarchical WSNs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C1AA22-2621-4179-82BB-F84D1ABED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5" y="117475"/>
            <a:ext cx="2016125" cy="5616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117475"/>
            <a:ext cx="5895975" cy="5616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Networks 2009  Intrusion Detection on Hierarchical WSNs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8936B4-A7A4-4FBE-B6DC-66A33DA31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5786" y="6426223"/>
            <a:ext cx="7170765" cy="3603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800000"/>
                </a:solidFill>
              </a:rPr>
              <a:t>Advanced Networks 2009  </a:t>
            </a:r>
            <a:r>
              <a:rPr lang="en-US" dirty="0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9632A1-AF70-484D-8641-79C9F565D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Networks 2009  Intrusion Detection on Hierarchical WSNs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4E42F3-BC45-43D1-ABC7-E93E9CAF3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775" y="1208088"/>
            <a:ext cx="3810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175" y="1208088"/>
            <a:ext cx="3810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Networks 2009  Intrusion Detection on Hierarchical WSNs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F32B19-5CBD-4FD0-B956-9DB908DAD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Networks 2009  Intrusion Detection on Hierarchical WSNs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C2A2C-11C5-43A6-9C3F-67E03B25F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Networks 2009  Intrusion Detection on Hierarchical WSNs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D37ECA-1AEA-4424-BA88-D05A6DCCB2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Networks 2009  Intrusion Detection on Hierarchical WSNs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802AD0-915B-4B5C-BDC5-B53400C9E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Networks 2009  Intrusion Detection on Hierarchical WSNs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ACD70F-39F3-4247-92A0-66B826D5E4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Advanced Networks 2009  Intrusion Detection on Hierarchical WSNs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C1DBB-3BCD-4334-A198-8097C6E494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17475"/>
            <a:ext cx="80645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0775" y="1208088"/>
            <a:ext cx="7772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60925" y="6308725"/>
            <a:ext cx="30956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600" i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Advanced Networks 2009  Intrusion Detection on Hierarchical WSNs</a:t>
            </a: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80975" y="6408738"/>
            <a:ext cx="86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2000" i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EE2CC6AB-A999-4519-AD86-39ABCAB0DA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836613"/>
            <a:ext cx="7920037" cy="2087562"/>
          </a:xfrm>
        </p:spPr>
        <p:txBody>
          <a:bodyPr/>
          <a:lstStyle/>
          <a:p>
            <a:r>
              <a:rPr lang="en-US" altLang="zh-CN" sz="3600" dirty="0" smtClean="0">
                <a:ea typeface="宋体" pitchFamily="2" charset="-122"/>
              </a:rPr>
              <a:t>A New Method for Intrusion Detection on Hierarchical Wireless Sensor Networks</a:t>
            </a:r>
            <a:endParaRPr lang="en-US" altLang="zh-CN" sz="3600" dirty="0">
              <a:ea typeface="宋体" pitchFamily="2" charset="-122"/>
            </a:endParaRP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9013" y="5643578"/>
            <a:ext cx="5383212" cy="96359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1800" i="1" dirty="0">
                <a:ea typeface="宋体" pitchFamily="2" charset="-122"/>
              </a:rPr>
              <a:t>The T</a:t>
            </a:r>
            <a:r>
              <a:rPr lang="en-US" altLang="zh-CN" sz="1800" i="1" dirty="0" smtClean="0">
                <a:ea typeface="宋体" pitchFamily="2" charset="-122"/>
              </a:rPr>
              <a:t>hird International </a:t>
            </a:r>
            <a:r>
              <a:rPr lang="en-US" altLang="zh-CN" sz="1800" i="1" dirty="0">
                <a:ea typeface="宋体" pitchFamily="2" charset="-122"/>
              </a:rPr>
              <a:t>Conferences on </a:t>
            </a:r>
            <a:r>
              <a:rPr lang="en-US" altLang="zh-CN" sz="1800" i="1" dirty="0" smtClean="0">
                <a:ea typeface="宋体" pitchFamily="2" charset="-122"/>
              </a:rPr>
              <a:t>Ubiquitous Information Management and Communication</a:t>
            </a:r>
            <a:r>
              <a:rPr lang="en-US" altLang="zh-CN" sz="1800" dirty="0" smtClean="0">
                <a:ea typeface="宋体" pitchFamily="2" charset="-122"/>
              </a:rPr>
              <a:t>,(ICUIMC-09) Suwon, S. Korea January 15-16, 2009 </a:t>
            </a:r>
            <a:endParaRPr lang="en-US" altLang="zh-CN" sz="1800" dirty="0">
              <a:ea typeface="宋体" pitchFamily="2" charset="-122"/>
            </a:endParaRP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1258888" y="3149600"/>
            <a:ext cx="68421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000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Rung-</a:t>
            </a:r>
            <a:r>
              <a:rPr lang="en-US" altLang="zh-CN" sz="2000" i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Ching</a:t>
            </a:r>
            <a:r>
              <a:rPr lang="en-US" altLang="zh-CN" sz="2000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 Chen, </a:t>
            </a:r>
            <a:r>
              <a:rPr lang="en-US" altLang="zh-CN" sz="2000" i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Chia_Fen</a:t>
            </a:r>
            <a:r>
              <a:rPr lang="en-US" altLang="zh-CN" sz="2000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 Hsieh 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000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and Yung-</a:t>
            </a:r>
            <a:r>
              <a:rPr lang="en-US" altLang="zh-CN" sz="2000" i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Fa</a:t>
            </a:r>
            <a:r>
              <a:rPr lang="en-US" altLang="zh-CN" sz="2000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 Huang 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000" i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Chaoyang</a:t>
            </a:r>
            <a:r>
              <a:rPr lang="en-US" altLang="zh-CN" sz="2000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 University Of Technology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000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Taiwan</a:t>
            </a:r>
            <a:endParaRPr lang="en-US" altLang="zh-CN" sz="2000" i="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宋体" pitchFamily="2" charset="-122"/>
            </a:endParaRP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1549400" y="4797425"/>
            <a:ext cx="6191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Presenter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Bob Kinicki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rek@cs.wpi.edu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8378" y="1428736"/>
            <a:ext cx="629685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IDSs for Wireless Sensor Networks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85786" y="5143512"/>
            <a:ext cx="8064500" cy="1096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Figure 1.The Secondary Defense of WSNs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143372" y="3371856"/>
            <a:ext cx="2343160" cy="1914532"/>
          </a:xfrm>
          <a:prstGeom prst="ellipse">
            <a:avLst/>
          </a:prstGeom>
          <a:noFill/>
          <a:ln w="3175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117475"/>
            <a:ext cx="8286776" cy="1008063"/>
          </a:xfrm>
        </p:spPr>
        <p:txBody>
          <a:bodyPr/>
          <a:lstStyle/>
          <a:p>
            <a:r>
              <a:rPr lang="en-US" sz="3600" dirty="0" smtClean="0"/>
              <a:t>Stages of WSN Attack Behaviors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071546"/>
            <a:ext cx="7772400" cy="4525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Preparation stage</a:t>
            </a:r>
          </a:p>
          <a:p>
            <a:pPr marL="914400" lvl="1" indent="-514350"/>
            <a:r>
              <a:rPr lang="en-US" dirty="0" smtClean="0"/>
              <a:t>Probing the communication of the </a:t>
            </a:r>
            <a:r>
              <a:rPr lang="en-US" dirty="0" smtClean="0">
                <a:solidFill>
                  <a:srgbClr val="3333FF"/>
                </a:solidFill>
              </a:rPr>
              <a:t>BS </a:t>
            </a:r>
            <a:r>
              <a:rPr lang="en-US" dirty="0" smtClean="0"/>
              <a:t>and gathering info from the </a:t>
            </a:r>
            <a:r>
              <a:rPr lang="en-US" dirty="0" smtClean="0"/>
              <a:t>WSN.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Intrusion often happens in the connection between the </a:t>
            </a:r>
            <a:r>
              <a:rPr lang="en-US" dirty="0" smtClean="0">
                <a:solidFill>
                  <a:srgbClr val="3333FF"/>
                </a:solidFill>
              </a:rPr>
              <a:t>BS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3333FF"/>
                </a:solidFill>
              </a:rPr>
              <a:t>CHs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2. Attack and Occupy stage</a:t>
            </a:r>
          </a:p>
          <a:p>
            <a:pPr marL="914400" lvl="1" indent="-514350"/>
            <a:r>
              <a:rPr lang="en-US" dirty="0" smtClean="0"/>
              <a:t>Uses victim components (spoof, alter or replay routing info and selective </a:t>
            </a:r>
            <a:r>
              <a:rPr lang="en-US" dirty="0" smtClean="0"/>
              <a:t>forwarding).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Stages of WSN Attack Behaviors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004" y="1000108"/>
            <a:ext cx="8058152" cy="45259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Doom Stage</a:t>
            </a:r>
          </a:p>
          <a:p>
            <a:r>
              <a:rPr lang="en-US" dirty="0" smtClean="0"/>
              <a:t>This paper focuses on these </a:t>
            </a:r>
            <a:r>
              <a:rPr lang="en-US" dirty="0" smtClean="0"/>
              <a:t>forms </a:t>
            </a:r>
            <a:r>
              <a:rPr lang="en-US" dirty="0" smtClean="0"/>
              <a:t>of </a:t>
            </a:r>
            <a:r>
              <a:rPr lang="en-US" dirty="0" smtClean="0"/>
              <a:t>attack </a:t>
            </a:r>
            <a:r>
              <a:rPr lang="en-US" dirty="0" smtClean="0"/>
              <a:t>to crash WSN:</a:t>
            </a:r>
          </a:p>
          <a:p>
            <a:pPr lvl="1"/>
            <a:r>
              <a:rPr lang="en-US" dirty="0" smtClean="0"/>
              <a:t> including Hello Flooding, Denial of Service, Denial of Sleep, Sinkholes and Wormholes.</a:t>
            </a:r>
          </a:p>
          <a:p>
            <a:r>
              <a:rPr lang="en-US" dirty="0" smtClean="0"/>
              <a:t>Goal is to attack </a:t>
            </a:r>
            <a:r>
              <a:rPr lang="en-US" dirty="0" smtClean="0">
                <a:solidFill>
                  <a:srgbClr val="3333FF"/>
                </a:solidFill>
              </a:rPr>
              <a:t>CH</a:t>
            </a:r>
            <a:r>
              <a:rPr lang="en-US" dirty="0" smtClean="0"/>
              <a:t> and need to occupy a sensor (an </a:t>
            </a:r>
            <a:r>
              <a:rPr lang="en-US" dirty="0" smtClean="0">
                <a:solidFill>
                  <a:srgbClr val="3333FF"/>
                </a:solidFill>
              </a:rPr>
              <a:t>MN</a:t>
            </a:r>
            <a:r>
              <a:rPr lang="en-US" dirty="0" smtClean="0"/>
              <a:t>) to intrude </a:t>
            </a:r>
            <a:r>
              <a:rPr lang="en-US" dirty="0" smtClean="0">
                <a:solidFill>
                  <a:srgbClr val="3333FF"/>
                </a:solidFill>
              </a:rPr>
              <a:t>CH</a:t>
            </a:r>
            <a:r>
              <a:rPr lang="en-US" dirty="0" smtClean="0"/>
              <a:t>. Essentially, </a:t>
            </a:r>
            <a:r>
              <a:rPr lang="en-US" dirty="0" smtClean="0"/>
              <a:t>try to consume </a:t>
            </a:r>
            <a:r>
              <a:rPr lang="en-US" dirty="0" smtClean="0">
                <a:solidFill>
                  <a:srgbClr val="3333FF"/>
                </a:solidFill>
              </a:rPr>
              <a:t>CH</a:t>
            </a:r>
            <a:r>
              <a:rPr lang="en-US" dirty="0" smtClean="0"/>
              <a:t> resources until </a:t>
            </a:r>
            <a:r>
              <a:rPr lang="en-US" dirty="0" smtClean="0">
                <a:solidFill>
                  <a:srgbClr val="3333FF"/>
                </a:solidFill>
              </a:rPr>
              <a:t>CH</a:t>
            </a:r>
            <a:r>
              <a:rPr lang="en-US" dirty="0" smtClean="0"/>
              <a:t> energy exhausted.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-24"/>
            <a:ext cx="8064500" cy="76837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642918"/>
            <a:ext cx="7772400" cy="4525962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Intrusion Detection Systems (IDS) for Wireless Sensor Networks</a:t>
            </a:r>
          </a:p>
          <a:p>
            <a:r>
              <a:rPr lang="en-US" i="1" dirty="0" smtClean="0">
                <a:solidFill>
                  <a:srgbClr val="800000"/>
                </a:solidFill>
              </a:rPr>
              <a:t>Collaborated-Based Intrusion Detection</a:t>
            </a:r>
          </a:p>
          <a:p>
            <a:r>
              <a:rPr lang="en-US" dirty="0" smtClean="0"/>
              <a:t>Routing Table Intrusion Detection</a:t>
            </a:r>
          </a:p>
          <a:p>
            <a:r>
              <a:rPr lang="en-US" dirty="0" smtClean="0"/>
              <a:t>Isolated Table Intrusion Detection System</a:t>
            </a:r>
          </a:p>
          <a:p>
            <a:r>
              <a:rPr lang="en-US" dirty="0" smtClean="0"/>
              <a:t>Experiments Comparison</a:t>
            </a:r>
          </a:p>
          <a:p>
            <a:r>
              <a:rPr lang="en-US" dirty="0" smtClean="0"/>
              <a:t>Conclusions/Criticisms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71414"/>
            <a:ext cx="8064500" cy="1008063"/>
          </a:xfrm>
        </p:spPr>
        <p:txBody>
          <a:bodyPr/>
          <a:lstStyle/>
          <a:p>
            <a:r>
              <a:rPr lang="en-US" dirty="0" smtClean="0"/>
              <a:t>Collaboration-based Intrusion Detection (CID)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071546"/>
            <a:ext cx="8143899" cy="4525962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CH</a:t>
            </a:r>
            <a:r>
              <a:rPr lang="en-US" dirty="0" smtClean="0"/>
              <a:t> runs whole network: controls and monitors </a:t>
            </a:r>
            <a:r>
              <a:rPr lang="en-US" dirty="0" smtClean="0">
                <a:solidFill>
                  <a:srgbClr val="3333FF"/>
                </a:solidFill>
              </a:rPr>
              <a:t>MNs</a:t>
            </a:r>
            <a:r>
              <a:rPr lang="en-US" dirty="0" smtClean="0"/>
              <a:t> and communicates with </a:t>
            </a:r>
            <a:r>
              <a:rPr lang="en-US" dirty="0" smtClean="0">
                <a:solidFill>
                  <a:srgbClr val="3333FF"/>
                </a:solidFill>
              </a:rPr>
              <a:t>BS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Uses several security </a:t>
            </a:r>
            <a:r>
              <a:rPr lang="en-US" dirty="0" smtClean="0"/>
              <a:t>levels. Level is </a:t>
            </a:r>
            <a:r>
              <a:rPr lang="en-US" dirty="0" smtClean="0"/>
              <a:t>determined by </a:t>
            </a:r>
            <a:r>
              <a:rPr lang="en-US" dirty="0" smtClean="0">
                <a:solidFill>
                  <a:srgbClr val="009900"/>
                </a:solidFill>
              </a:rPr>
              <a:t>thresholds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MNs</a:t>
            </a:r>
            <a:r>
              <a:rPr lang="en-US" dirty="0" smtClean="0"/>
              <a:t> divide into Monitor Groups (</a:t>
            </a:r>
            <a:r>
              <a:rPr lang="en-US" dirty="0" smtClean="0">
                <a:solidFill>
                  <a:srgbClr val="3333FF"/>
                </a:solidFill>
              </a:rPr>
              <a:t>MGs</a:t>
            </a:r>
            <a:r>
              <a:rPr lang="en-US" dirty="0" smtClean="0"/>
              <a:t>) to reduce energy and to monitor </a:t>
            </a:r>
            <a:r>
              <a:rPr lang="en-US" dirty="0" smtClean="0">
                <a:solidFill>
                  <a:srgbClr val="3333FF"/>
                </a:solidFill>
              </a:rPr>
              <a:t>CH</a:t>
            </a:r>
            <a:r>
              <a:rPr lang="en-US" dirty="0" smtClean="0"/>
              <a:t> using authentication methods.</a:t>
            </a:r>
          </a:p>
          <a:p>
            <a:r>
              <a:rPr lang="en-US" dirty="0" smtClean="0"/>
              <a:t>Structure and alarm thresholds set by an </a:t>
            </a:r>
            <a:r>
              <a:rPr lang="en-US" dirty="0" smtClean="0">
                <a:solidFill>
                  <a:srgbClr val="009900"/>
                </a:solidFill>
              </a:rPr>
              <a:t>administrator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Collaboration-based Intrusion Detection (CID)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CH</a:t>
            </a:r>
            <a:r>
              <a:rPr lang="en-US" dirty="0" smtClean="0"/>
              <a:t> detects anomaly </a:t>
            </a:r>
            <a:r>
              <a:rPr lang="en-US" dirty="0" smtClean="0">
                <a:solidFill>
                  <a:srgbClr val="3333FF"/>
                </a:solidFill>
              </a:rPr>
              <a:t>MNs</a:t>
            </a:r>
            <a:r>
              <a:rPr lang="en-US" dirty="0" smtClean="0"/>
              <a:t> and isolates them.</a:t>
            </a:r>
          </a:p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3333FF"/>
                </a:solidFill>
              </a:rPr>
              <a:t>MNs</a:t>
            </a:r>
            <a:r>
              <a:rPr lang="en-US" dirty="0" smtClean="0"/>
              <a:t> raise alarms above threshold, they can depose </a:t>
            </a:r>
            <a:r>
              <a:rPr lang="en-US" dirty="0" smtClean="0">
                <a:solidFill>
                  <a:srgbClr val="3333FF"/>
                </a:solidFill>
              </a:rPr>
              <a:t>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CID weaknesses when </a:t>
            </a:r>
            <a:r>
              <a:rPr lang="en-US" dirty="0" smtClean="0">
                <a:solidFill>
                  <a:srgbClr val="3333FF"/>
                </a:solidFill>
              </a:rPr>
              <a:t>CH</a:t>
            </a:r>
            <a:r>
              <a:rPr lang="en-US" dirty="0" smtClean="0"/>
              <a:t> changes:</a:t>
            </a:r>
          </a:p>
          <a:p>
            <a:pPr lvl="1"/>
            <a:r>
              <a:rPr lang="en-US" dirty="0" smtClean="0"/>
              <a:t>when </a:t>
            </a:r>
            <a:r>
              <a:rPr lang="en-US" dirty="0" smtClean="0">
                <a:solidFill>
                  <a:srgbClr val="3333FF"/>
                </a:solidFill>
              </a:rPr>
              <a:t>CH</a:t>
            </a:r>
            <a:r>
              <a:rPr lang="en-US" dirty="0" smtClean="0"/>
              <a:t> changes, new </a:t>
            </a:r>
            <a:r>
              <a:rPr lang="en-US" dirty="0" smtClean="0">
                <a:solidFill>
                  <a:srgbClr val="3333FF"/>
                </a:solidFill>
              </a:rPr>
              <a:t>CH</a:t>
            </a:r>
            <a:r>
              <a:rPr lang="en-US" dirty="0" smtClean="0"/>
              <a:t> does not obtain </a:t>
            </a:r>
            <a:r>
              <a:rPr lang="en-US" dirty="0" smtClean="0">
                <a:solidFill>
                  <a:srgbClr val="009900"/>
                </a:solidFill>
              </a:rPr>
              <a:t>old</a:t>
            </a:r>
            <a:r>
              <a:rPr lang="en-US" dirty="0" smtClean="0"/>
              <a:t> isolation information.</a:t>
            </a:r>
            <a:endParaRPr lang="en-US" dirty="0"/>
          </a:p>
          <a:p>
            <a:pPr lvl="1"/>
            <a:r>
              <a:rPr lang="en-US" dirty="0" smtClean="0"/>
              <a:t> new </a:t>
            </a:r>
            <a:r>
              <a:rPr lang="en-US" dirty="0" smtClean="0">
                <a:solidFill>
                  <a:srgbClr val="3333FF"/>
                </a:solidFill>
              </a:rPr>
              <a:t>CH</a:t>
            </a:r>
            <a:r>
              <a:rPr lang="en-US" dirty="0" smtClean="0"/>
              <a:t> consumes extra energy monitoring </a:t>
            </a:r>
            <a:r>
              <a:rPr lang="en-US" dirty="0" smtClean="0">
                <a:solidFill>
                  <a:srgbClr val="3333FF"/>
                </a:solidFill>
              </a:rPr>
              <a:t>MNs</a:t>
            </a:r>
            <a:r>
              <a:rPr lang="en-US" dirty="0" smtClean="0"/>
              <a:t> again for malicious nodes.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-24"/>
            <a:ext cx="8064500" cy="76837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642918"/>
            <a:ext cx="7772400" cy="4525962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Intrusion Detection Systems (IDS) for Wireless Sensor Networks</a:t>
            </a:r>
          </a:p>
          <a:p>
            <a:r>
              <a:rPr lang="en-US" dirty="0" smtClean="0"/>
              <a:t>Collaborated-Based Intrusion Detection</a:t>
            </a:r>
          </a:p>
          <a:p>
            <a:r>
              <a:rPr lang="en-US" i="1" dirty="0" smtClean="0">
                <a:solidFill>
                  <a:srgbClr val="800000"/>
                </a:solidFill>
              </a:rPr>
              <a:t>Routing Table Intrusion Detection</a:t>
            </a:r>
          </a:p>
          <a:p>
            <a:r>
              <a:rPr lang="en-US" dirty="0" smtClean="0"/>
              <a:t>Isolated Table Intrusion Detection System</a:t>
            </a:r>
          </a:p>
          <a:p>
            <a:r>
              <a:rPr lang="en-US" dirty="0" smtClean="0"/>
              <a:t>Comparison Experiments</a:t>
            </a:r>
          </a:p>
          <a:p>
            <a:r>
              <a:rPr lang="en-US" dirty="0" smtClean="0"/>
              <a:t>Conclusions/Criticisms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Table Intrusion Detection (RTID)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142984"/>
            <a:ext cx="8215338" cy="4525962"/>
          </a:xfrm>
        </p:spPr>
        <p:txBody>
          <a:bodyPr/>
          <a:lstStyle/>
          <a:p>
            <a:r>
              <a:rPr lang="en-US" dirty="0" smtClean="0"/>
              <a:t>WSN routing table used to detect anomaly behaviors.</a:t>
            </a:r>
          </a:p>
          <a:p>
            <a:r>
              <a:rPr lang="en-US" dirty="0" smtClean="0"/>
              <a:t>Example in Figure 3, static sensors topology uses a </a:t>
            </a:r>
            <a:r>
              <a:rPr lang="en-US" dirty="0" smtClean="0">
                <a:solidFill>
                  <a:srgbClr val="009900"/>
                </a:solidFill>
              </a:rPr>
              <a:t>spanning tree </a:t>
            </a:r>
            <a:r>
              <a:rPr lang="en-US" dirty="0" smtClean="0"/>
              <a:t>with hops metric in the IASN table.</a:t>
            </a:r>
          </a:p>
          <a:p>
            <a:r>
              <a:rPr lang="en-US" dirty="0" smtClean="0"/>
              <a:t>IASN (Information Authentication for Sensor Networks) Table holds information such that arriving sensor data is compared against valid info coming correct path.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Table Intrusion Detection (RTID)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information sent along the wrong path or invalid information deemed </a:t>
            </a:r>
            <a:r>
              <a:rPr lang="en-US" dirty="0" smtClean="0">
                <a:solidFill>
                  <a:srgbClr val="3333FF"/>
                </a:solidFill>
              </a:rPr>
              <a:t>anomalous</a:t>
            </a:r>
            <a:r>
              <a:rPr lang="en-US" dirty="0" smtClean="0"/>
              <a:t> by IASN table.</a:t>
            </a:r>
          </a:p>
          <a:p>
            <a:r>
              <a:rPr lang="en-US" dirty="0" smtClean="0"/>
              <a:t>Actual routing is </a:t>
            </a:r>
            <a:r>
              <a:rPr lang="en-US" dirty="0" smtClean="0">
                <a:solidFill>
                  <a:srgbClr val="009900"/>
                </a:solidFill>
              </a:rPr>
              <a:t>DSDV (Destination-Sequenced Distance Vector)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Problem is each sensor must store DSDV routing table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IASN table.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-24"/>
            <a:ext cx="8064500" cy="76837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642918"/>
            <a:ext cx="7772400" cy="4525962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Intrusion Detection Systems (IDS) for Wireless Sensor Networks</a:t>
            </a:r>
          </a:p>
          <a:p>
            <a:r>
              <a:rPr lang="en-US" dirty="0" smtClean="0"/>
              <a:t>Collaborated-Based Intrusion Detection</a:t>
            </a:r>
          </a:p>
          <a:p>
            <a:r>
              <a:rPr lang="en-US" dirty="0" smtClean="0"/>
              <a:t>Routing Table Intrusion Detection</a:t>
            </a:r>
          </a:p>
          <a:p>
            <a:r>
              <a:rPr lang="en-US" i="1" dirty="0" smtClean="0">
                <a:solidFill>
                  <a:srgbClr val="800000"/>
                </a:solidFill>
              </a:rPr>
              <a:t>Isolated Table Intrusion Detection System</a:t>
            </a:r>
          </a:p>
          <a:p>
            <a:r>
              <a:rPr lang="en-US" dirty="0" smtClean="0"/>
              <a:t>Experiments Comparison</a:t>
            </a:r>
          </a:p>
          <a:p>
            <a:r>
              <a:rPr lang="en-US" dirty="0" smtClean="0"/>
              <a:t>Conclusions/Criticisms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-24"/>
            <a:ext cx="8064500" cy="76837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642918"/>
            <a:ext cx="7772400" cy="4525962"/>
          </a:xfrm>
        </p:spPr>
        <p:txBody>
          <a:bodyPr/>
          <a:lstStyle/>
          <a:p>
            <a:r>
              <a:rPr lang="en-US" i="1" dirty="0" smtClean="0">
                <a:solidFill>
                  <a:srgbClr val="800000"/>
                </a:solidFill>
              </a:rPr>
              <a:t>Introduction</a:t>
            </a:r>
          </a:p>
          <a:p>
            <a:r>
              <a:rPr lang="en-US" dirty="0" smtClean="0"/>
              <a:t>Intrusion Detection Systems (IDS) for Wireless Sensor Networks</a:t>
            </a:r>
          </a:p>
          <a:p>
            <a:r>
              <a:rPr lang="en-US" dirty="0" smtClean="0"/>
              <a:t>Collaborated-Based Intrusion Detection</a:t>
            </a:r>
          </a:p>
          <a:p>
            <a:r>
              <a:rPr lang="en-US" dirty="0" smtClean="0"/>
              <a:t>Routing Table Intrusion Detection</a:t>
            </a:r>
          </a:p>
          <a:p>
            <a:r>
              <a:rPr lang="en-US" dirty="0" smtClean="0"/>
              <a:t>Isolated Table Intrusion Detection System</a:t>
            </a:r>
          </a:p>
          <a:p>
            <a:r>
              <a:rPr lang="en-US" dirty="0" smtClean="0"/>
              <a:t>Comparison Experiments</a:t>
            </a:r>
          </a:p>
          <a:p>
            <a:r>
              <a:rPr lang="en-US" dirty="0" smtClean="0"/>
              <a:t>Conclusions/Criticisms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 Table Intrusion Detection System (ITIDS)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claim: to save on energy consumption of sensors employ an </a:t>
            </a:r>
            <a:r>
              <a:rPr lang="en-US" dirty="0" smtClean="0">
                <a:solidFill>
                  <a:srgbClr val="009900"/>
                </a:solidFill>
              </a:rPr>
              <a:t>isolation table </a:t>
            </a:r>
            <a:r>
              <a:rPr lang="en-US" dirty="0" smtClean="0"/>
              <a:t>for IDS.</a:t>
            </a:r>
          </a:p>
          <a:p>
            <a:r>
              <a:rPr lang="en-US" dirty="0" smtClean="0"/>
              <a:t>Node types: 1 </a:t>
            </a:r>
            <a:r>
              <a:rPr lang="en-US" dirty="0" smtClean="0">
                <a:solidFill>
                  <a:srgbClr val="3333FF"/>
                </a:solidFill>
              </a:rPr>
              <a:t>BS</a:t>
            </a:r>
            <a:r>
              <a:rPr lang="en-US" dirty="0" smtClean="0"/>
              <a:t>, 1 Primary Cluster Head (</a:t>
            </a:r>
            <a:r>
              <a:rPr lang="en-US" dirty="0" smtClean="0">
                <a:solidFill>
                  <a:srgbClr val="3333FF"/>
                </a:solidFill>
              </a:rPr>
              <a:t>PCH</a:t>
            </a:r>
            <a:r>
              <a:rPr lang="en-US" dirty="0" smtClean="0"/>
              <a:t>), 1 Secondary Cluster Head (</a:t>
            </a:r>
            <a:r>
              <a:rPr lang="en-US" dirty="0" smtClean="0">
                <a:solidFill>
                  <a:srgbClr val="3333FF"/>
                </a:solidFill>
              </a:rPr>
              <a:t>SCH</a:t>
            </a:r>
            <a:r>
              <a:rPr lang="en-US" dirty="0" smtClean="0"/>
              <a:t>) per </a:t>
            </a:r>
            <a:r>
              <a:rPr lang="en-US" dirty="0" smtClean="0">
                <a:solidFill>
                  <a:srgbClr val="3333FF"/>
                </a:solidFill>
              </a:rPr>
              <a:t>MG</a:t>
            </a:r>
            <a:r>
              <a:rPr lang="en-US" dirty="0" smtClean="0"/>
              <a:t> where </a:t>
            </a:r>
            <a:r>
              <a:rPr lang="en-US" dirty="0" smtClean="0">
                <a:solidFill>
                  <a:srgbClr val="3333FF"/>
                </a:solidFill>
              </a:rPr>
              <a:t>MNs</a:t>
            </a:r>
            <a:r>
              <a:rPr lang="en-US" dirty="0" smtClean="0"/>
              <a:t> are assigned to </a:t>
            </a:r>
            <a:r>
              <a:rPr lang="en-US" dirty="0" smtClean="0">
                <a:solidFill>
                  <a:srgbClr val="3333FF"/>
                </a:solidFill>
              </a:rPr>
              <a:t>MGs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Cluster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4500562" y="1428736"/>
            <a:ext cx="928694" cy="714380"/>
          </a:xfrm>
          <a:prstGeom prst="ellipse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600" dirty="0" smtClean="0"/>
              <a:t>PCH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357422" y="1785926"/>
            <a:ext cx="928694" cy="700086"/>
          </a:xfrm>
          <a:prstGeom prst="ellipse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600" dirty="0" smtClean="0"/>
              <a:t>SC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500298" y="4286256"/>
            <a:ext cx="914400" cy="700086"/>
          </a:xfrm>
          <a:prstGeom prst="ellipse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600" dirty="0" smtClean="0"/>
              <a:t>SC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643702" y="1857364"/>
            <a:ext cx="928694" cy="700086"/>
          </a:xfrm>
          <a:prstGeom prst="ellipse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600" dirty="0" smtClean="0"/>
              <a:t>SC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500166" y="1214422"/>
            <a:ext cx="1928826" cy="1928826"/>
          </a:xfrm>
          <a:prstGeom prst="ellips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714480" y="4000504"/>
            <a:ext cx="1928826" cy="1928826"/>
          </a:xfrm>
          <a:prstGeom prst="ellips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500826" y="1214422"/>
            <a:ext cx="1928826" cy="1928826"/>
          </a:xfrm>
          <a:prstGeom prst="ellips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500826" y="3929066"/>
            <a:ext cx="1928826" cy="1928826"/>
          </a:xfrm>
          <a:prstGeom prst="ellips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Straight Arrow Connector 26"/>
          <p:cNvCxnSpPr>
            <a:endCxn id="6" idx="2"/>
          </p:cNvCxnSpPr>
          <p:nvPr/>
        </p:nvCxnSpPr>
        <p:spPr bwMode="auto">
          <a:xfrm flipV="1">
            <a:off x="3286117" y="1785926"/>
            <a:ext cx="1214445" cy="350067"/>
          </a:xfrm>
          <a:prstGeom prst="straightConnector1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8" idx="7"/>
            <a:endCxn id="6" idx="3"/>
          </p:cNvCxnSpPr>
          <p:nvPr/>
        </p:nvCxnSpPr>
        <p:spPr bwMode="auto">
          <a:xfrm rot="5400000" flipH="1" flipV="1">
            <a:off x="2783535" y="2535751"/>
            <a:ext cx="2350283" cy="1355779"/>
          </a:xfrm>
          <a:prstGeom prst="straightConnector1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20" idx="3"/>
            <a:endCxn id="6" idx="7"/>
          </p:cNvCxnSpPr>
          <p:nvPr/>
        </p:nvCxnSpPr>
        <p:spPr bwMode="auto">
          <a:xfrm rot="5400000" flipH="1">
            <a:off x="5575693" y="1250913"/>
            <a:ext cx="921571" cy="1486454"/>
          </a:xfrm>
          <a:prstGeom prst="straightConnector1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endCxn id="6" idx="5"/>
          </p:cNvCxnSpPr>
          <p:nvPr/>
        </p:nvCxnSpPr>
        <p:spPr bwMode="auto">
          <a:xfrm rot="10800000">
            <a:off x="5293252" y="2038499"/>
            <a:ext cx="1350450" cy="2526363"/>
          </a:xfrm>
          <a:prstGeom prst="straightConnector1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2000232" y="1285860"/>
            <a:ext cx="642942" cy="500066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100" dirty="0" smtClean="0"/>
              <a:t>M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1785918" y="4857760"/>
            <a:ext cx="642942" cy="500066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100" dirty="0" smtClean="0"/>
              <a:t>M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7429520" y="1428736"/>
            <a:ext cx="642942" cy="500066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100" dirty="0" smtClean="0"/>
              <a:t>M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7572396" y="5000636"/>
            <a:ext cx="642942" cy="500066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100" dirty="0" smtClean="0"/>
              <a:t>M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2285984" y="5286388"/>
            <a:ext cx="642942" cy="500066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100" dirty="0" smtClean="0"/>
              <a:t>M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  <p:cxnSp>
        <p:nvCxnSpPr>
          <p:cNvPr id="45" name="Straight Arrow Connector 44"/>
          <p:cNvCxnSpPr>
            <a:stCxn id="37" idx="5"/>
            <a:endCxn id="14" idx="1"/>
          </p:cNvCxnSpPr>
          <p:nvPr/>
        </p:nvCxnSpPr>
        <p:spPr bwMode="auto">
          <a:xfrm rot="5400000">
            <a:off x="2433343" y="1772777"/>
            <a:ext cx="175758" cy="5559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38" idx="7"/>
          </p:cNvCxnSpPr>
          <p:nvPr/>
        </p:nvCxnSpPr>
        <p:spPr bwMode="auto">
          <a:xfrm rot="5400000" flipH="1" flipV="1">
            <a:off x="2376402" y="4744624"/>
            <a:ext cx="144671" cy="22806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41" idx="7"/>
            <a:endCxn id="18" idx="4"/>
          </p:cNvCxnSpPr>
          <p:nvPr/>
        </p:nvCxnSpPr>
        <p:spPr bwMode="auto">
          <a:xfrm rot="5400000" flipH="1" flipV="1">
            <a:off x="2709494" y="5111618"/>
            <a:ext cx="373279" cy="122729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9" idx="2"/>
            <a:endCxn id="20" idx="7"/>
          </p:cNvCxnSpPr>
          <p:nvPr/>
        </p:nvCxnSpPr>
        <p:spPr bwMode="auto">
          <a:xfrm rot="10800000" flipH="1" flipV="1">
            <a:off x="7429520" y="1678769"/>
            <a:ext cx="6872" cy="28112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40" idx="1"/>
            <a:endCxn id="64" idx="5"/>
          </p:cNvCxnSpPr>
          <p:nvPr/>
        </p:nvCxnSpPr>
        <p:spPr bwMode="auto">
          <a:xfrm rot="16200000" flipV="1">
            <a:off x="7420728" y="4828043"/>
            <a:ext cx="261490" cy="23016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4500562" y="3500438"/>
            <a:ext cx="785818" cy="714380"/>
          </a:xfrm>
          <a:prstGeom prst="ellipse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600" dirty="0" smtClean="0"/>
              <a:t>BS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>
            <a:stCxn id="6" idx="4"/>
            <a:endCxn id="35" idx="0"/>
          </p:cNvCxnSpPr>
          <p:nvPr/>
        </p:nvCxnSpPr>
        <p:spPr bwMode="auto">
          <a:xfrm rot="5400000">
            <a:off x="4250529" y="2786058"/>
            <a:ext cx="1357322" cy="71438"/>
          </a:xfrm>
          <a:prstGeom prst="straightConnector1">
            <a:avLst/>
          </a:prstGeom>
          <a:noFill/>
          <a:ln w="3175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Oval 63"/>
          <p:cNvSpPr/>
          <p:nvPr/>
        </p:nvSpPr>
        <p:spPr bwMode="auto">
          <a:xfrm>
            <a:off x="6643702" y="4214818"/>
            <a:ext cx="928694" cy="700086"/>
          </a:xfrm>
          <a:prstGeom prst="ellipse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600" dirty="0" smtClean="0"/>
              <a:t>SC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ITIDS Architecture</a:t>
            </a:r>
            <a:endParaRPr lang="en-US" dirty="0"/>
          </a:p>
        </p:txBody>
      </p:sp>
      <p:pic>
        <p:nvPicPr>
          <p:cNvPr id="6" name="Content Placeholder 5" descr="rek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034036"/>
            <a:ext cx="5857916" cy="485874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71414"/>
            <a:ext cx="8064500" cy="839810"/>
          </a:xfrm>
        </p:spPr>
        <p:txBody>
          <a:bodyPr/>
          <a:lstStyle/>
          <a:p>
            <a:r>
              <a:rPr lang="en-US" dirty="0" smtClean="0"/>
              <a:t>ITIDS Sensor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857232"/>
            <a:ext cx="7772400" cy="5214974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BS - </a:t>
            </a:r>
            <a:r>
              <a:rPr lang="en-US" dirty="0" smtClean="0"/>
              <a:t>used by administrator to control WSN; receives sensing data and isolation tables.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PCH</a:t>
            </a:r>
            <a:r>
              <a:rPr lang="en-US" dirty="0" smtClean="0"/>
              <a:t> – gathers sensing data and isolation table from </a:t>
            </a:r>
            <a:r>
              <a:rPr lang="en-US" dirty="0" smtClean="0">
                <a:solidFill>
                  <a:srgbClr val="3333FF"/>
                </a:solidFill>
              </a:rPr>
              <a:t>SCH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3333FF"/>
                </a:solidFill>
              </a:rPr>
              <a:t>BS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SCHs</a:t>
            </a:r>
            <a:r>
              <a:rPr lang="en-US" dirty="0" smtClean="0"/>
              <a:t> – calculate trust value to find malicious </a:t>
            </a:r>
            <a:r>
              <a:rPr lang="en-US" dirty="0" smtClean="0">
                <a:solidFill>
                  <a:srgbClr val="3333FF"/>
                </a:solidFill>
              </a:rPr>
              <a:t>MNs</a:t>
            </a:r>
            <a:r>
              <a:rPr lang="en-US" dirty="0" smtClean="0"/>
              <a:t> and monitors </a:t>
            </a:r>
            <a:r>
              <a:rPr lang="en-US" dirty="0" smtClean="0">
                <a:solidFill>
                  <a:srgbClr val="3333FF"/>
                </a:solidFill>
              </a:rPr>
              <a:t>PCH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3333FF"/>
                </a:solidFill>
              </a:rPr>
              <a:t>MNs</a:t>
            </a:r>
            <a:r>
              <a:rPr lang="en-US" dirty="0" smtClean="0"/>
              <a:t> in its </a:t>
            </a:r>
            <a:r>
              <a:rPr lang="en-US" dirty="0" smtClean="0">
                <a:solidFill>
                  <a:srgbClr val="3333FF"/>
                </a:solidFill>
              </a:rPr>
              <a:t>MG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MNs</a:t>
            </a:r>
            <a:r>
              <a:rPr lang="en-US" dirty="0" smtClean="0"/>
              <a:t> – send sensed data to </a:t>
            </a:r>
            <a:r>
              <a:rPr lang="en-US" dirty="0" smtClean="0">
                <a:solidFill>
                  <a:srgbClr val="3333FF"/>
                </a:solidFill>
              </a:rPr>
              <a:t>SCH</a:t>
            </a:r>
            <a:r>
              <a:rPr lang="en-US" dirty="0" smtClean="0"/>
              <a:t> and rotate monitoring </a:t>
            </a:r>
            <a:r>
              <a:rPr lang="en-US" dirty="0" smtClean="0">
                <a:solidFill>
                  <a:srgbClr val="3333FF"/>
                </a:solidFill>
              </a:rPr>
              <a:t>PCH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ITIDS Four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08088"/>
            <a:ext cx="7893075" cy="4525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System Predefinition of IDS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3333FF"/>
                </a:solidFill>
              </a:rPr>
              <a:t>SCHs</a:t>
            </a:r>
            <a:r>
              <a:rPr lang="en-US" sz="4000" dirty="0" smtClean="0"/>
              <a:t> monitors </a:t>
            </a:r>
            <a:r>
              <a:rPr lang="en-US" sz="4000" dirty="0" smtClean="0">
                <a:solidFill>
                  <a:srgbClr val="3333FF"/>
                </a:solidFill>
              </a:rPr>
              <a:t>MNs</a:t>
            </a:r>
            <a:r>
              <a:rPr lang="en-US" sz="4000" dirty="0" smtClean="0"/>
              <a:t>.</a:t>
            </a:r>
            <a:endParaRPr lang="en-US" sz="4000" dirty="0" smtClean="0">
              <a:solidFill>
                <a:srgbClr val="3333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3333FF"/>
                </a:solidFill>
              </a:rPr>
              <a:t>SCH</a:t>
            </a:r>
            <a:r>
              <a:rPr lang="en-US" sz="4000" dirty="0" smtClean="0"/>
              <a:t> </a:t>
            </a:r>
            <a:r>
              <a:rPr lang="en-US" sz="4000" dirty="0" smtClean="0"/>
              <a:t>and </a:t>
            </a:r>
            <a:r>
              <a:rPr lang="en-US" sz="4000" dirty="0" smtClean="0">
                <a:solidFill>
                  <a:srgbClr val="3333FF"/>
                </a:solidFill>
              </a:rPr>
              <a:t>MNs</a:t>
            </a:r>
            <a:r>
              <a:rPr lang="en-US" sz="4000" dirty="0" smtClean="0"/>
              <a:t> monitor </a:t>
            </a:r>
            <a:r>
              <a:rPr lang="en-US" sz="4000" dirty="0" smtClean="0">
                <a:solidFill>
                  <a:srgbClr val="3333FF"/>
                </a:solidFill>
              </a:rPr>
              <a:t>PCH</a:t>
            </a:r>
            <a:r>
              <a:rPr lang="en-US" sz="4000" dirty="0" smtClean="0"/>
              <a:t>.</a:t>
            </a:r>
            <a:endParaRPr lang="en-US" sz="4000" dirty="0" smtClean="0">
              <a:solidFill>
                <a:srgbClr val="3333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IDS backups the isolation table in </a:t>
            </a:r>
            <a:r>
              <a:rPr lang="en-US" sz="4000" dirty="0" smtClean="0">
                <a:solidFill>
                  <a:srgbClr val="3333FF"/>
                </a:solidFill>
              </a:rPr>
              <a:t>BS</a:t>
            </a:r>
            <a:r>
              <a:rPr lang="en-US" sz="4000" dirty="0" smtClean="0"/>
              <a:t>.</a:t>
            </a:r>
            <a:endParaRPr lang="en-US" sz="4000" dirty="0" smtClean="0">
              <a:solidFill>
                <a:srgbClr val="3333FF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Predefinition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and define all the roles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Set sensing types and number of </a:t>
            </a:r>
            <a:r>
              <a:rPr lang="en-US" dirty="0" smtClean="0">
                <a:solidFill>
                  <a:srgbClr val="3333FF"/>
                </a:solidFill>
              </a:rPr>
              <a:t>MGs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3333FF"/>
                </a:solidFill>
              </a:rPr>
              <a:t>PCH</a:t>
            </a:r>
            <a:r>
              <a:rPr lang="en-US" dirty="0" smtClean="0"/>
              <a:t> randomly selects a sensor node in each </a:t>
            </a:r>
            <a:r>
              <a:rPr lang="en-US" dirty="0" smtClean="0">
                <a:solidFill>
                  <a:srgbClr val="3333FF"/>
                </a:solidFill>
              </a:rPr>
              <a:t>MG</a:t>
            </a:r>
            <a:r>
              <a:rPr lang="en-US" dirty="0" smtClean="0"/>
              <a:t> to be </a:t>
            </a:r>
            <a:r>
              <a:rPr lang="en-US" dirty="0" smtClean="0">
                <a:solidFill>
                  <a:srgbClr val="3333FF"/>
                </a:solidFill>
              </a:rPr>
              <a:t>SCH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* Authors discuss duty-cycle between </a:t>
            </a:r>
            <a:r>
              <a:rPr lang="en-US" dirty="0" smtClean="0">
                <a:solidFill>
                  <a:srgbClr val="3333FF"/>
                </a:solidFill>
              </a:rPr>
              <a:t>PCH</a:t>
            </a:r>
            <a:r>
              <a:rPr lang="en-US" dirty="0" smtClean="0"/>
              <a:t> and</a:t>
            </a:r>
            <a:r>
              <a:rPr lang="en-US" dirty="0" smtClean="0">
                <a:solidFill>
                  <a:srgbClr val="3333FF"/>
                </a:solidFill>
              </a:rPr>
              <a:t> SCH </a:t>
            </a:r>
            <a:r>
              <a:rPr lang="en-US" dirty="0" smtClean="0"/>
              <a:t>{unclear!}.</a:t>
            </a:r>
            <a:endParaRPr lang="en-US" dirty="0" smtClean="0"/>
          </a:p>
          <a:p>
            <a:r>
              <a:rPr lang="en-US" dirty="0" smtClean="0"/>
              <a:t>Anomaly thresholds set per </a:t>
            </a:r>
            <a:r>
              <a:rPr lang="en-US" dirty="0" smtClean="0">
                <a:solidFill>
                  <a:srgbClr val="3333FF"/>
                </a:solidFill>
              </a:rPr>
              <a:t>MG</a:t>
            </a:r>
            <a:r>
              <a:rPr lang="en-US" dirty="0" smtClean="0"/>
              <a:t> {set to 2/3 of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k</a:t>
            </a:r>
            <a:r>
              <a:rPr lang="en-US" dirty="0" smtClean="0"/>
              <a:t>}.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Predefinition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MNs</a:t>
            </a:r>
            <a:r>
              <a:rPr lang="en-US" dirty="0" smtClean="0"/>
              <a:t> </a:t>
            </a:r>
            <a:r>
              <a:rPr lang="en-US" dirty="0" smtClean="0"/>
              <a:t>report </a:t>
            </a:r>
            <a:r>
              <a:rPr lang="en-US" dirty="0" smtClean="0"/>
              <a:t>info (including remaining energy)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3333FF"/>
                </a:solidFill>
              </a:rPr>
              <a:t>SCHs</a:t>
            </a:r>
            <a:r>
              <a:rPr lang="en-US" dirty="0" smtClean="0"/>
              <a:t>.</a:t>
            </a:r>
            <a:endParaRPr lang="en-US" dirty="0" smtClean="0">
              <a:solidFill>
                <a:srgbClr val="3333FF"/>
              </a:solidFill>
            </a:endParaRPr>
          </a:p>
          <a:p>
            <a:r>
              <a:rPr lang="en-US" dirty="0" smtClean="0">
                <a:solidFill>
                  <a:srgbClr val="3333FF"/>
                </a:solidFill>
              </a:rPr>
              <a:t>SCHs</a:t>
            </a:r>
            <a:r>
              <a:rPr lang="en-US" dirty="0" smtClean="0"/>
              <a:t> authenticate info from </a:t>
            </a:r>
            <a:r>
              <a:rPr lang="en-US" dirty="0" smtClean="0"/>
              <a:t>their </a:t>
            </a:r>
            <a:r>
              <a:rPr lang="en-US" dirty="0" err="1" smtClean="0">
                <a:solidFill>
                  <a:srgbClr val="3333FF"/>
                </a:solidFill>
              </a:rPr>
              <a:t>Mns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/>
              <a:t>and isolate anomalies.</a:t>
            </a:r>
            <a:endParaRPr lang="en-US" dirty="0" smtClean="0"/>
          </a:p>
          <a:p>
            <a:r>
              <a:rPr lang="en-US" dirty="0" smtClean="0"/>
              <a:t>Anomalies recorded in the </a:t>
            </a:r>
            <a:r>
              <a:rPr lang="en-US" dirty="0" smtClean="0">
                <a:solidFill>
                  <a:srgbClr val="3333FF"/>
                </a:solidFill>
              </a:rPr>
              <a:t>SCH</a:t>
            </a:r>
            <a:r>
              <a:rPr lang="en-US" dirty="0" smtClean="0"/>
              <a:t> isolation table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SCH</a:t>
            </a:r>
            <a:r>
              <a:rPr lang="en-US" dirty="0" smtClean="0"/>
              <a:t> isolation tables integrated by </a:t>
            </a:r>
            <a:r>
              <a:rPr lang="en-US" dirty="0" smtClean="0">
                <a:solidFill>
                  <a:srgbClr val="3333FF"/>
                </a:solidFill>
              </a:rPr>
              <a:t>PCH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71414"/>
            <a:ext cx="8064500" cy="911248"/>
          </a:xfrm>
        </p:spPr>
        <p:txBody>
          <a:bodyPr/>
          <a:lstStyle/>
          <a:p>
            <a:r>
              <a:rPr lang="en-US" dirty="0" smtClean="0"/>
              <a:t>Stage 2 -SCHs </a:t>
            </a:r>
            <a:r>
              <a:rPr lang="en-US" dirty="0" smtClean="0"/>
              <a:t>Monitors 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857232"/>
            <a:ext cx="7772400" cy="4525962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SCHs</a:t>
            </a:r>
            <a:r>
              <a:rPr lang="en-US" dirty="0" smtClean="0"/>
              <a:t> authenticate info from </a:t>
            </a:r>
            <a:r>
              <a:rPr lang="en-US" dirty="0" smtClean="0">
                <a:solidFill>
                  <a:srgbClr val="3333FF"/>
                </a:solidFill>
              </a:rPr>
              <a:t>MNs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Anomalies recorded in the </a:t>
            </a:r>
            <a:r>
              <a:rPr lang="en-US" dirty="0" smtClean="0">
                <a:solidFill>
                  <a:srgbClr val="3333FF"/>
                </a:solidFill>
              </a:rPr>
              <a:t>SCH</a:t>
            </a:r>
            <a:r>
              <a:rPr lang="en-US" dirty="0" smtClean="0"/>
              <a:t> isolation </a:t>
            </a:r>
            <a:r>
              <a:rPr lang="en-US" dirty="0" smtClean="0"/>
              <a:t>table (transmitted immediately to </a:t>
            </a:r>
            <a:r>
              <a:rPr lang="en-US" dirty="0" smtClean="0">
                <a:solidFill>
                  <a:srgbClr val="3333FF"/>
                </a:solidFill>
              </a:rPr>
              <a:t>PCH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Possible</a:t>
            </a:r>
            <a:r>
              <a:rPr lang="en-US" dirty="0" smtClean="0">
                <a:solidFill>
                  <a:srgbClr val="3333FF"/>
                </a:solidFill>
              </a:rPr>
              <a:t> MN </a:t>
            </a:r>
            <a:r>
              <a:rPr lang="en-US" dirty="0" smtClean="0"/>
              <a:t>anomalies:</a:t>
            </a:r>
          </a:p>
          <a:p>
            <a:pPr lvl="1"/>
            <a:r>
              <a:rPr lang="en-US" dirty="0" smtClean="0"/>
              <a:t>Routing info changed by </a:t>
            </a:r>
            <a:r>
              <a:rPr lang="en-US" dirty="0" smtClean="0"/>
              <a:t>intruder.</a:t>
            </a:r>
          </a:p>
          <a:p>
            <a:pPr lvl="1"/>
            <a:r>
              <a:rPr lang="en-US" dirty="0" smtClean="0"/>
              <a:t>Record attack behaviors (spoofed, altered, replayed routing info or selective forwarding) in isolation table.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71414"/>
            <a:ext cx="8064500" cy="911248"/>
          </a:xfrm>
        </p:spPr>
        <p:txBody>
          <a:bodyPr/>
          <a:lstStyle/>
          <a:p>
            <a:r>
              <a:rPr lang="en-US" dirty="0" smtClean="0"/>
              <a:t>Stage 2 -SCHs </a:t>
            </a:r>
            <a:r>
              <a:rPr lang="en-US" dirty="0" smtClean="0"/>
              <a:t>Monitors 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857232"/>
            <a:ext cx="7772400" cy="5286412"/>
          </a:xfrm>
        </p:spPr>
        <p:txBody>
          <a:bodyPr/>
          <a:lstStyle/>
          <a:p>
            <a:r>
              <a:rPr lang="en-US" dirty="0" smtClean="0"/>
              <a:t>Possible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MN </a:t>
            </a:r>
            <a:r>
              <a:rPr lang="en-US" dirty="0" smtClean="0"/>
              <a:t>anomalies (cont.):</a:t>
            </a:r>
            <a:endParaRPr lang="en-US" dirty="0" smtClean="0"/>
          </a:p>
          <a:p>
            <a:pPr lvl="1"/>
            <a:r>
              <a:rPr lang="en-US" dirty="0" smtClean="0"/>
              <a:t>Remaining </a:t>
            </a:r>
            <a:r>
              <a:rPr lang="en-US" dirty="0" smtClean="0"/>
              <a:t>energy has increased instead of decreasing (implies sinkhole attack</a:t>
            </a:r>
            <a:r>
              <a:rPr lang="en-US" dirty="0" smtClean="0"/>
              <a:t>).</a:t>
            </a:r>
          </a:p>
          <a:p>
            <a:r>
              <a:rPr lang="en-US" dirty="0" smtClean="0"/>
              <a:t>Defense against doom attacks:</a:t>
            </a:r>
          </a:p>
          <a:p>
            <a:pPr lvl="1"/>
            <a:r>
              <a:rPr lang="en-US" dirty="0" smtClean="0"/>
              <a:t>Measure frequency of</a:t>
            </a:r>
            <a:r>
              <a:rPr lang="en-US" dirty="0" smtClean="0">
                <a:solidFill>
                  <a:srgbClr val="3333FF"/>
                </a:solidFill>
              </a:rPr>
              <a:t> MN </a:t>
            </a:r>
            <a:r>
              <a:rPr lang="en-US" dirty="0" smtClean="0"/>
              <a:t>traffic</a:t>
            </a:r>
            <a:r>
              <a:rPr lang="en-US" dirty="0" smtClean="0"/>
              <a:t> to</a:t>
            </a:r>
            <a:r>
              <a:rPr lang="en-US" dirty="0" smtClean="0">
                <a:solidFill>
                  <a:srgbClr val="3333FF"/>
                </a:solidFill>
              </a:rPr>
              <a:t> SCH </a:t>
            </a:r>
            <a:r>
              <a:rPr lang="en-US" dirty="0" smtClean="0"/>
              <a:t>during time slot. If </a:t>
            </a:r>
            <a:r>
              <a:rPr lang="en-US" dirty="0" smtClean="0">
                <a:solidFill>
                  <a:srgbClr val="CC0000"/>
                </a:solidFill>
              </a:rPr>
              <a:t>too frequent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33FF"/>
                </a:solidFill>
              </a:rPr>
              <a:t>MN</a:t>
            </a:r>
            <a:r>
              <a:rPr lang="en-US" dirty="0" smtClean="0"/>
              <a:t> is isolated by </a:t>
            </a:r>
            <a:r>
              <a:rPr lang="en-US" dirty="0" smtClean="0">
                <a:solidFill>
                  <a:srgbClr val="3333FF"/>
                </a:solidFill>
              </a:rPr>
              <a:t>SCH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Routing tables record energy information, if energy has increased </a:t>
            </a:r>
            <a:r>
              <a:rPr lang="en-US" dirty="0" smtClean="0">
                <a:solidFill>
                  <a:srgbClr val="3333FF"/>
                </a:solidFill>
              </a:rPr>
              <a:t>SCH </a:t>
            </a:r>
            <a:r>
              <a:rPr lang="en-US" dirty="0" smtClean="0"/>
              <a:t>isolates the MN.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3 - SCH </a:t>
            </a:r>
            <a:r>
              <a:rPr lang="en-US" dirty="0" smtClean="0"/>
              <a:t>and MNs monitor PCH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enough </a:t>
            </a:r>
            <a:r>
              <a:rPr lang="en-US" dirty="0" smtClean="0">
                <a:solidFill>
                  <a:srgbClr val="3333FF"/>
                </a:solidFill>
              </a:rPr>
              <a:t>MNs</a:t>
            </a:r>
            <a:r>
              <a:rPr lang="en-US" dirty="0" smtClean="0"/>
              <a:t> raise alarm total above threshold, SCH deposes </a:t>
            </a:r>
            <a:r>
              <a:rPr lang="en-US" dirty="0" smtClean="0">
                <a:solidFill>
                  <a:srgbClr val="3333FF"/>
                </a:solidFill>
              </a:rPr>
              <a:t>PCH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 </a:t>
            </a:r>
            <a:r>
              <a:rPr lang="en-US" dirty="0" smtClean="0">
                <a:solidFill>
                  <a:srgbClr val="3333FF"/>
                </a:solidFill>
              </a:rPr>
              <a:t>PCH</a:t>
            </a:r>
            <a:r>
              <a:rPr lang="en-US" dirty="0" smtClean="0"/>
              <a:t> integrates isolation table from each </a:t>
            </a:r>
            <a:r>
              <a:rPr lang="en-US" dirty="0" smtClean="0">
                <a:solidFill>
                  <a:srgbClr val="3333FF"/>
                </a:solidFill>
              </a:rPr>
              <a:t>SCH</a:t>
            </a:r>
            <a:r>
              <a:rPr lang="en-US" dirty="0" smtClean="0"/>
              <a:t> and sends </a:t>
            </a:r>
            <a:r>
              <a:rPr lang="en-US" dirty="0" smtClean="0">
                <a:solidFill>
                  <a:srgbClr val="3333FF"/>
                </a:solidFill>
              </a:rPr>
              <a:t>BS</a:t>
            </a:r>
            <a:r>
              <a:rPr lang="en-US" dirty="0" smtClean="0"/>
              <a:t> latest isolation table.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PCH</a:t>
            </a:r>
            <a:r>
              <a:rPr lang="en-US" dirty="0" smtClean="0"/>
              <a:t> selects new </a:t>
            </a:r>
            <a:r>
              <a:rPr lang="en-US" dirty="0" smtClean="0">
                <a:solidFill>
                  <a:srgbClr val="3333FF"/>
                </a:solidFill>
              </a:rPr>
              <a:t>SCHs</a:t>
            </a:r>
            <a:r>
              <a:rPr lang="en-US" dirty="0" smtClean="0"/>
              <a:t> – one from each </a:t>
            </a:r>
            <a:r>
              <a:rPr lang="en-US" dirty="0" smtClean="0">
                <a:solidFill>
                  <a:srgbClr val="3333FF"/>
                </a:solidFill>
              </a:rPr>
              <a:t>MG</a:t>
            </a:r>
            <a:r>
              <a:rPr lang="en-US" dirty="0" smtClean="0"/>
              <a:t> randomly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Duty cycle of </a:t>
            </a:r>
            <a:r>
              <a:rPr lang="en-US" dirty="0" smtClean="0">
                <a:solidFill>
                  <a:srgbClr val="3333FF"/>
                </a:solidFill>
              </a:rPr>
              <a:t>PCH </a:t>
            </a:r>
            <a:r>
              <a:rPr lang="en-US" dirty="0" smtClean="0"/>
              <a:t>divided into </a:t>
            </a:r>
            <a:r>
              <a:rPr lang="en-US" dirty="0" smtClean="0">
                <a:solidFill>
                  <a:srgbClr val="3333FF"/>
                </a:solidFill>
              </a:rPr>
              <a:t>SCH</a:t>
            </a:r>
            <a:r>
              <a:rPr lang="en-US" dirty="0" smtClean="0"/>
              <a:t> duty cycles equally.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conservation is the critical performance consideration to extend WSN lifetime.</a:t>
            </a:r>
          </a:p>
          <a:p>
            <a:r>
              <a:rPr lang="en-US" dirty="0" smtClean="0"/>
              <a:t>This paper adopts </a:t>
            </a:r>
            <a:r>
              <a:rPr lang="en-US" dirty="0" smtClean="0">
                <a:solidFill>
                  <a:srgbClr val="3333FF"/>
                </a:solidFill>
              </a:rPr>
              <a:t>cluster-based WSN (CWSN) </a:t>
            </a:r>
            <a:r>
              <a:rPr lang="en-US" dirty="0" smtClean="0">
                <a:solidFill>
                  <a:srgbClr val="111111"/>
                </a:solidFill>
              </a:rPr>
              <a:t>as their choice to extend network coverage and increase lifetime </a:t>
            </a:r>
            <a:r>
              <a:rPr lang="en-US" dirty="0" smtClean="0">
                <a:solidFill>
                  <a:srgbClr val="800000"/>
                </a:solidFill>
              </a:rPr>
              <a:t>{They reference the Leach paper [</a:t>
            </a:r>
            <a:r>
              <a:rPr lang="en-US" dirty="0" err="1" smtClean="0">
                <a:solidFill>
                  <a:srgbClr val="800000"/>
                </a:solidFill>
              </a:rPr>
              <a:t>Heinzelman</a:t>
            </a:r>
            <a:r>
              <a:rPr lang="en-US" dirty="0" smtClean="0">
                <a:solidFill>
                  <a:srgbClr val="800000"/>
                </a:solidFill>
              </a:rPr>
              <a:t>]}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5 - Isolation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attack behaviors:</a:t>
            </a:r>
          </a:p>
          <a:p>
            <a:pPr lvl="1"/>
            <a:r>
              <a:rPr lang="en-US" dirty="0" smtClean="0"/>
              <a:t>Fault information:: deliver info is a fault type from routing </a:t>
            </a:r>
            <a:r>
              <a:rPr lang="en-US" dirty="0" smtClean="0"/>
              <a:t>table.</a:t>
            </a:r>
            <a:endParaRPr lang="en-US" dirty="0" smtClean="0"/>
          </a:p>
          <a:p>
            <a:pPr lvl="1"/>
            <a:r>
              <a:rPr lang="en-US" dirty="0" smtClean="0"/>
              <a:t>Detection error::</a:t>
            </a:r>
            <a:r>
              <a:rPr lang="en-US" dirty="0" smtClean="0">
                <a:solidFill>
                  <a:srgbClr val="3333FF"/>
                </a:solidFill>
              </a:rPr>
              <a:t> MN </a:t>
            </a:r>
            <a:r>
              <a:rPr lang="en-US" dirty="0" smtClean="0"/>
              <a:t>raises detection alarm when no attack </a:t>
            </a:r>
            <a:r>
              <a:rPr lang="en-US" dirty="0" smtClean="0"/>
              <a:t>occurs.</a:t>
            </a:r>
            <a:endParaRPr lang="en-US" dirty="0" smtClean="0"/>
          </a:p>
          <a:p>
            <a:pPr lvl="1"/>
            <a:r>
              <a:rPr lang="en-US" dirty="0" smtClean="0"/>
              <a:t>Redundancy:: the same</a:t>
            </a:r>
            <a:r>
              <a:rPr lang="en-US" dirty="0" smtClean="0">
                <a:solidFill>
                  <a:srgbClr val="3333FF"/>
                </a:solidFill>
              </a:rPr>
              <a:t> MN </a:t>
            </a:r>
            <a:r>
              <a:rPr lang="en-US" dirty="0" smtClean="0"/>
              <a:t>repeatedly sends data to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SCH.</a:t>
            </a:r>
            <a:endParaRPr lang="en-US" dirty="0" smtClean="0">
              <a:solidFill>
                <a:srgbClr val="3333FF"/>
              </a:solidFill>
            </a:endParaRPr>
          </a:p>
          <a:p>
            <a:pPr lvl="1"/>
            <a:r>
              <a:rPr lang="en-US" dirty="0" smtClean="0"/>
              <a:t>Wrong source:: t</a:t>
            </a:r>
            <a:r>
              <a:rPr lang="en-US" dirty="0" smtClean="0"/>
              <a:t>he </a:t>
            </a:r>
            <a:r>
              <a:rPr lang="en-US" dirty="0" smtClean="0"/>
              <a:t>data source of the transmission is wrong.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-24"/>
            <a:ext cx="8064500" cy="76837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642918"/>
            <a:ext cx="7772400" cy="4525962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Intrusion Detection Systems (IDS) for Wireless Sensor Networks</a:t>
            </a:r>
          </a:p>
          <a:p>
            <a:r>
              <a:rPr lang="en-US" dirty="0" smtClean="0"/>
              <a:t>Collaborated-Based Intrusion Detection</a:t>
            </a:r>
          </a:p>
          <a:p>
            <a:r>
              <a:rPr lang="en-US" dirty="0" smtClean="0"/>
              <a:t>Routing Table Intrusion Detection</a:t>
            </a:r>
          </a:p>
          <a:p>
            <a:r>
              <a:rPr lang="en-US" dirty="0" smtClean="0"/>
              <a:t>Isolated Table Intrusion Detection System</a:t>
            </a:r>
          </a:p>
          <a:p>
            <a:r>
              <a:rPr lang="en-US" i="1" dirty="0" smtClean="0">
                <a:solidFill>
                  <a:srgbClr val="800000"/>
                </a:solidFill>
              </a:rPr>
              <a:t>Comparison Experiments</a:t>
            </a:r>
          </a:p>
          <a:p>
            <a:r>
              <a:rPr lang="en-US" dirty="0" smtClean="0"/>
              <a:t>Conclusions/Criticisms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71414"/>
            <a:ext cx="8064500" cy="839810"/>
          </a:xfrm>
        </p:spPr>
        <p:txBody>
          <a:bodyPr/>
          <a:lstStyle/>
          <a:p>
            <a:r>
              <a:rPr lang="en-US" dirty="0" smtClean="0"/>
              <a:t>Comparison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857232"/>
            <a:ext cx="7772400" cy="4525962"/>
          </a:xfrm>
        </p:spPr>
        <p:txBody>
          <a:bodyPr/>
          <a:lstStyle/>
          <a:p>
            <a:r>
              <a:rPr lang="en-US" dirty="0" smtClean="0"/>
              <a:t>Use NS-2 to compare ITIDS against CID and </a:t>
            </a:r>
            <a:r>
              <a:rPr lang="en-US" dirty="0" smtClean="0"/>
              <a:t>RTID.</a:t>
            </a:r>
            <a:endParaRPr lang="en-US" dirty="0" smtClean="0"/>
          </a:p>
          <a:p>
            <a:r>
              <a:rPr lang="en-US" dirty="0" smtClean="0"/>
              <a:t>Only comparisons are Number of Alive Nodes for ITIDS and CID and Transmission Accuracy between ITIDS and RTID</a:t>
            </a:r>
            <a:r>
              <a:rPr lang="en-US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CC0000"/>
                </a:solidFill>
              </a:rPr>
              <a:t>Not enough detail to understand details of wireless energy usage.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CC0000"/>
                </a:solidFill>
              </a:rPr>
              <a:t>No discussion of MAC protocol simulated (assume 802.11).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1142984"/>
            <a:ext cx="7772400" cy="4786346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CC0000"/>
                </a:solidFill>
              </a:rPr>
              <a:t>No indication of radio (byte or packet)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100 or 200 sensors in 10,000 sq. meters.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rgbClr val="3333FF"/>
                </a:solidFill>
              </a:rPr>
              <a:t>PCH</a:t>
            </a:r>
            <a:r>
              <a:rPr lang="en-US" dirty="0" smtClean="0"/>
              <a:t> in center, </a:t>
            </a:r>
            <a:r>
              <a:rPr lang="en-US" dirty="0" smtClean="0">
                <a:solidFill>
                  <a:srgbClr val="3333FF"/>
                </a:solidFill>
              </a:rPr>
              <a:t>BS</a:t>
            </a:r>
            <a:r>
              <a:rPr lang="en-US" dirty="0" smtClean="0"/>
              <a:t> ??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50 meter transmit radius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Energy formula: ONLY transmission + detection energy (calculation).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 mention of routing or multi-hop.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ONLY simulated doom attacks.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Remained resources formula used to determine number of alive nodes.</a:t>
            </a:r>
          </a:p>
          <a:p>
            <a:r>
              <a:rPr lang="en-US" dirty="0" smtClean="0"/>
              <a:t>Again, </a:t>
            </a:r>
            <a:r>
              <a:rPr lang="en-US" dirty="0" smtClean="0">
                <a:solidFill>
                  <a:srgbClr val="3333FF"/>
                </a:solidFill>
              </a:rPr>
              <a:t>CHs </a:t>
            </a:r>
            <a:r>
              <a:rPr lang="en-US" dirty="0" smtClean="0">
                <a:solidFill>
                  <a:srgbClr val="CC0000"/>
                </a:solidFill>
              </a:rPr>
              <a:t>NOT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/>
              <a:t>rotated to balance energy among </a:t>
            </a:r>
            <a:r>
              <a:rPr lang="en-US" dirty="0" smtClean="0">
                <a:solidFill>
                  <a:srgbClr val="3333FF"/>
                </a:solidFill>
              </a:rPr>
              <a:t>MNs</a:t>
            </a:r>
            <a:r>
              <a:rPr lang="en-US" dirty="0" smtClean="0"/>
              <a:t>.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8" y="117475"/>
            <a:ext cx="8250264" cy="1008063"/>
          </a:xfrm>
        </p:spPr>
        <p:txBody>
          <a:bodyPr/>
          <a:lstStyle/>
          <a:p>
            <a:r>
              <a:rPr lang="en-US" dirty="0" smtClean="0"/>
              <a:t>Figure 6 Number of Alive Nodes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8" name="Content Placeholder 7" descr="rek2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5945" y="1571612"/>
            <a:ext cx="6849393" cy="3932542"/>
          </a:xfrm>
        </p:spPr>
      </p:pic>
      <p:cxnSp>
        <p:nvCxnSpPr>
          <p:cNvPr id="7" name="Straight Arrow Connector 6"/>
          <p:cNvCxnSpPr/>
          <p:nvPr/>
        </p:nvCxnSpPr>
        <p:spPr bwMode="auto">
          <a:xfrm rot="5400000">
            <a:off x="3428992" y="1428736"/>
            <a:ext cx="1143008" cy="857256"/>
          </a:xfrm>
          <a:prstGeom prst="straightConnector1">
            <a:avLst/>
          </a:prstGeom>
          <a:noFill/>
          <a:ln w="28575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871914" y="1142984"/>
            <a:ext cx="2986102" cy="342896"/>
          </a:xfrm>
          <a:prstGeom prst="rect">
            <a:avLst/>
          </a:prstGeom>
          <a:noFill/>
          <a:ln w="12700" cap="flat" cmpd="sng" algn="ctr">
            <a:solidFill>
              <a:srgbClr val="3333FF">
                <a:alpha val="98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+mn-lt"/>
              </a:rPr>
              <a:t>Important Point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</a:t>
            </a:r>
            <a:r>
              <a:rPr lang="en-US" dirty="0" smtClean="0"/>
              <a:t>7 Transmission Accuracy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8" name="Content Placeholder 7" descr="rek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377665"/>
            <a:ext cx="7000924" cy="40156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Conclusions/Criticisms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928670"/>
            <a:ext cx="7772400" cy="4525962"/>
          </a:xfrm>
        </p:spPr>
        <p:txBody>
          <a:bodyPr/>
          <a:lstStyle/>
          <a:p>
            <a:r>
              <a:rPr lang="en-US" dirty="0" smtClean="0"/>
              <a:t>Authors conclude that evidence shows ITIDS can prevent attacks effectively.</a:t>
            </a:r>
          </a:p>
          <a:p>
            <a:pPr lvl="1"/>
            <a:r>
              <a:rPr lang="en-US" dirty="0" smtClean="0">
                <a:solidFill>
                  <a:srgbClr val="CC0000"/>
                </a:solidFill>
              </a:rPr>
              <a:t>No info on number of attacks attempted and number prevented.</a:t>
            </a:r>
          </a:p>
          <a:p>
            <a:r>
              <a:rPr lang="en-US" dirty="0" smtClean="0"/>
              <a:t>Generally, experiments are few weak with too few details to assess or to reproduce.</a:t>
            </a:r>
          </a:p>
          <a:p>
            <a:r>
              <a:rPr lang="en-US" dirty="0" smtClean="0"/>
              <a:t>Difficult to see cause-and-effect from two graphs presented.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341306"/>
            <a:ext cx="7777162" cy="2087562"/>
          </a:xfrm>
          <a:noFill/>
          <a:ln w="25400">
            <a:solidFill>
              <a:schemeClr val="hlink"/>
            </a:solidFill>
          </a:ln>
        </p:spPr>
        <p:txBody>
          <a:bodyPr/>
          <a:lstStyle/>
          <a:p>
            <a:r>
              <a:rPr lang="en-US" altLang="zh-CN" sz="3600" dirty="0" smtClean="0">
                <a:ea typeface="宋体" pitchFamily="2" charset="-122"/>
              </a:rPr>
              <a:t>A New Method for Intrusion Detection on Hierarchical Wireless Sensor Networks</a:t>
            </a:r>
            <a:endParaRPr lang="en-US" altLang="zh-CN" sz="3600" dirty="0">
              <a:ea typeface="宋体" pitchFamily="2" charset="-122"/>
            </a:endParaRPr>
          </a:p>
        </p:txBody>
      </p:sp>
      <p:sp>
        <p:nvSpPr>
          <p:cNvPr id="347142" name="Rectangle 6"/>
          <p:cNvSpPr>
            <a:spLocks noChangeArrowheads="1"/>
          </p:cNvSpPr>
          <p:nvPr/>
        </p:nvSpPr>
        <p:spPr bwMode="auto">
          <a:xfrm>
            <a:off x="1549400" y="2571968"/>
            <a:ext cx="6191250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sz="3200" i="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9900"/>
                </a:solidFill>
                <a:latin typeface="Comic Sans MS" pitchFamily="66" charset="0"/>
              </a:rPr>
              <a:t>  </a:t>
            </a:r>
            <a:r>
              <a:rPr lang="en-US" sz="3600" dirty="0">
                <a:solidFill>
                  <a:srgbClr val="009900"/>
                </a:solidFill>
                <a:latin typeface="Comic Sans MS" pitchFamily="66" charset="0"/>
              </a:rPr>
              <a:t>Questions </a:t>
            </a:r>
            <a:r>
              <a:rPr lang="en-US" sz="3600" dirty="0" smtClean="0">
                <a:solidFill>
                  <a:srgbClr val="009900"/>
                </a:solidFill>
                <a:latin typeface="Comic Sans MS" pitchFamily="66" charset="0"/>
              </a:rPr>
              <a:t>??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sz="3600" dirty="0" smtClean="0">
              <a:solidFill>
                <a:srgbClr val="009900"/>
              </a:solidFill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en-US" sz="3600" i="0" dirty="0" smtClean="0">
                <a:latin typeface="Comic Sans MS" pitchFamily="66" charset="0"/>
              </a:rPr>
              <a:t>Thank You!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sz="3600" dirty="0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4500562" y="3143248"/>
            <a:ext cx="785818" cy="714380"/>
          </a:xfrm>
          <a:prstGeom prst="ellipse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600" dirty="0" smtClean="0"/>
              <a:t>BS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643174" y="1785926"/>
            <a:ext cx="700086" cy="700086"/>
          </a:xfrm>
          <a:prstGeom prst="ellipse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600" dirty="0" smtClean="0"/>
              <a:t>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714612" y="4286256"/>
            <a:ext cx="700086" cy="700086"/>
          </a:xfrm>
          <a:prstGeom prst="ellipse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600" dirty="0" smtClean="0"/>
              <a:t>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643702" y="4214818"/>
            <a:ext cx="700086" cy="700086"/>
          </a:xfrm>
          <a:prstGeom prst="ellipse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600" dirty="0" smtClean="0"/>
              <a:t>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643702" y="1857364"/>
            <a:ext cx="700086" cy="700086"/>
          </a:xfrm>
          <a:prstGeom prst="ellipse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600" dirty="0" smtClean="0"/>
              <a:t>C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500166" y="1214422"/>
            <a:ext cx="1928826" cy="1928826"/>
          </a:xfrm>
          <a:prstGeom prst="ellips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714480" y="4000504"/>
            <a:ext cx="1928826" cy="1928826"/>
          </a:xfrm>
          <a:prstGeom prst="ellips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500826" y="1214422"/>
            <a:ext cx="1928826" cy="1928826"/>
          </a:xfrm>
          <a:prstGeom prst="ellips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500826" y="3929066"/>
            <a:ext cx="1928826" cy="1928826"/>
          </a:xfrm>
          <a:prstGeom prst="ellips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Straight Arrow Connector 26"/>
          <p:cNvCxnSpPr>
            <a:stCxn id="14" idx="5"/>
            <a:endCxn id="6" idx="1"/>
          </p:cNvCxnSpPr>
          <p:nvPr/>
        </p:nvCxnSpPr>
        <p:spPr bwMode="auto">
          <a:xfrm rot="16200000" flipH="1">
            <a:off x="3495999" y="2128222"/>
            <a:ext cx="864379" cy="1374907"/>
          </a:xfrm>
          <a:prstGeom prst="straightConnector1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8" idx="7"/>
            <a:endCxn id="6" idx="3"/>
          </p:cNvCxnSpPr>
          <p:nvPr/>
        </p:nvCxnSpPr>
        <p:spPr bwMode="auto">
          <a:xfrm rot="5400000" flipH="1" flipV="1">
            <a:off x="3646022" y="3419162"/>
            <a:ext cx="635771" cy="1303469"/>
          </a:xfrm>
          <a:prstGeom prst="straightConnector1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20" idx="3"/>
            <a:endCxn id="6" idx="7"/>
          </p:cNvCxnSpPr>
          <p:nvPr/>
        </p:nvCxnSpPr>
        <p:spPr bwMode="auto">
          <a:xfrm rot="5400000">
            <a:off x="5562294" y="2063932"/>
            <a:ext cx="792941" cy="1574927"/>
          </a:xfrm>
          <a:prstGeom prst="straightConnector1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19" idx="2"/>
            <a:endCxn id="6" idx="5"/>
          </p:cNvCxnSpPr>
          <p:nvPr/>
        </p:nvCxnSpPr>
        <p:spPr bwMode="auto">
          <a:xfrm rot="10800000">
            <a:off x="5171300" y="3753011"/>
            <a:ext cx="1472402" cy="811851"/>
          </a:xfrm>
          <a:prstGeom prst="straightConnector1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2000232" y="1285860"/>
            <a:ext cx="642942" cy="500066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100" dirty="0" smtClean="0"/>
              <a:t>M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1928794" y="4214818"/>
            <a:ext cx="642942" cy="500066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100" dirty="0" smtClean="0"/>
              <a:t>M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7429520" y="1428736"/>
            <a:ext cx="642942" cy="500066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100" dirty="0" smtClean="0"/>
              <a:t>M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7572396" y="5000636"/>
            <a:ext cx="642942" cy="500066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100" dirty="0" smtClean="0"/>
              <a:t>M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2285984" y="5286388"/>
            <a:ext cx="642942" cy="500066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100" dirty="0" smtClean="0"/>
              <a:t>M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  <p:cxnSp>
        <p:nvCxnSpPr>
          <p:cNvPr id="45" name="Straight Arrow Connector 44"/>
          <p:cNvCxnSpPr>
            <a:stCxn id="37" idx="5"/>
            <a:endCxn id="14" idx="1"/>
          </p:cNvCxnSpPr>
          <p:nvPr/>
        </p:nvCxnSpPr>
        <p:spPr bwMode="auto">
          <a:xfrm rot="16200000" flipH="1">
            <a:off x="2559479" y="1702231"/>
            <a:ext cx="175758" cy="19668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endCxn id="18" idx="1"/>
          </p:cNvCxnSpPr>
          <p:nvPr/>
        </p:nvCxnSpPr>
        <p:spPr bwMode="auto">
          <a:xfrm flipV="1">
            <a:off x="2571736" y="4388781"/>
            <a:ext cx="245401" cy="111789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41" idx="7"/>
            <a:endCxn id="18" idx="4"/>
          </p:cNvCxnSpPr>
          <p:nvPr/>
        </p:nvCxnSpPr>
        <p:spPr bwMode="auto">
          <a:xfrm rot="5400000" flipH="1" flipV="1">
            <a:off x="2763073" y="5058039"/>
            <a:ext cx="373279" cy="22988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9" idx="2"/>
          </p:cNvCxnSpPr>
          <p:nvPr/>
        </p:nvCxnSpPr>
        <p:spPr bwMode="auto">
          <a:xfrm rot="10800000" flipV="1">
            <a:off x="7143768" y="1678769"/>
            <a:ext cx="285752" cy="24719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40" idx="1"/>
            <a:endCxn id="19" idx="5"/>
          </p:cNvCxnSpPr>
          <p:nvPr/>
        </p:nvCxnSpPr>
        <p:spPr bwMode="auto">
          <a:xfrm rot="16200000" flipV="1">
            <a:off x="7323163" y="4730479"/>
            <a:ext cx="261490" cy="42529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MN</a:t>
            </a:r>
            <a:r>
              <a:rPr lang="en-US" dirty="0" smtClean="0"/>
              <a:t> (Member Nodes) deliver sensed data to the </a:t>
            </a:r>
            <a:r>
              <a:rPr lang="en-US" dirty="0" smtClean="0">
                <a:solidFill>
                  <a:srgbClr val="3333FF"/>
                </a:solidFill>
              </a:rPr>
              <a:t>BS</a:t>
            </a:r>
            <a:r>
              <a:rPr lang="en-US" dirty="0" smtClean="0"/>
              <a:t> (Base Station) through their </a:t>
            </a:r>
            <a:r>
              <a:rPr lang="en-US" dirty="0" smtClean="0">
                <a:solidFill>
                  <a:srgbClr val="3333FF"/>
                </a:solidFill>
              </a:rPr>
              <a:t>CH</a:t>
            </a:r>
            <a:r>
              <a:rPr lang="en-US" dirty="0" smtClean="0"/>
              <a:t> (Cluster Head).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CHs</a:t>
            </a:r>
            <a:r>
              <a:rPr lang="en-US" dirty="0" smtClean="0"/>
              <a:t> are chosen as center of cluster and data from </a:t>
            </a:r>
            <a:r>
              <a:rPr lang="en-US" dirty="0" smtClean="0">
                <a:solidFill>
                  <a:srgbClr val="3333FF"/>
                </a:solidFill>
              </a:rPr>
              <a:t>MN</a:t>
            </a:r>
            <a:r>
              <a:rPr lang="en-US" dirty="0" smtClean="0"/>
              <a:t> is aggregated before being sent to </a:t>
            </a:r>
            <a:r>
              <a:rPr lang="en-US" dirty="0" smtClean="0">
                <a:solidFill>
                  <a:srgbClr val="3333FF"/>
                </a:solidFill>
              </a:rPr>
              <a:t>BS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{Note – paper ignores dynamically changing CHs.}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71414"/>
            <a:ext cx="8064500" cy="839810"/>
          </a:xfrm>
        </p:spPr>
        <p:txBody>
          <a:bodyPr/>
          <a:lstStyle/>
          <a:p>
            <a:r>
              <a:rPr lang="en-US" dirty="0" smtClean="0"/>
              <a:t>WSN </a:t>
            </a: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714356"/>
            <a:ext cx="8215338" cy="4714908"/>
          </a:xfrm>
        </p:spPr>
        <p:txBody>
          <a:bodyPr/>
          <a:lstStyle/>
          <a:p>
            <a:r>
              <a:rPr lang="en-US" dirty="0" smtClean="0"/>
              <a:t>Authors divide </a:t>
            </a:r>
            <a:r>
              <a:rPr lang="en-US" dirty="0" smtClean="0"/>
              <a:t>WSN security roles into </a:t>
            </a:r>
            <a:r>
              <a:rPr lang="en-US" dirty="0" smtClean="0"/>
              <a:t>IDS (Intrusions Detection Systems) and IPS (Intrusion Protection System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IPS uses </a:t>
            </a:r>
            <a:r>
              <a:rPr lang="en-US" dirty="0" smtClean="0">
                <a:solidFill>
                  <a:srgbClr val="009900"/>
                </a:solidFill>
              </a:rPr>
              <a:t>authentication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9900"/>
                </a:solidFill>
              </a:rPr>
              <a:t>symmetric keys </a:t>
            </a:r>
            <a:r>
              <a:rPr lang="en-US" dirty="0" smtClean="0"/>
              <a:t>to defend system from outside </a:t>
            </a:r>
            <a:r>
              <a:rPr lang="en-US" dirty="0" smtClean="0"/>
              <a:t>attackers </a:t>
            </a:r>
            <a:r>
              <a:rPr lang="en-US" dirty="0" smtClean="0">
                <a:solidFill>
                  <a:srgbClr val="800000"/>
                </a:solidFill>
              </a:rPr>
              <a:t>(Not part of this paper)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IDS identifies attackers using a rules database </a:t>
            </a:r>
            <a:r>
              <a:rPr lang="en-US" dirty="0" smtClean="0"/>
              <a:t>via anomaly</a:t>
            </a:r>
            <a:r>
              <a:rPr lang="en-US" dirty="0" smtClean="0"/>
              <a:t> </a:t>
            </a:r>
            <a:r>
              <a:rPr lang="en-US" dirty="0" smtClean="0"/>
              <a:t>data (e.g., signatures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WSN </a:t>
            </a:r>
            <a:r>
              <a:rPr lang="en-US" dirty="0" smtClean="0"/>
              <a:t>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paper uses term ‘</a:t>
            </a:r>
            <a:r>
              <a:rPr lang="en-US" dirty="0" smtClean="0">
                <a:solidFill>
                  <a:srgbClr val="009900"/>
                </a:solidFill>
              </a:rPr>
              <a:t>anomalies</a:t>
            </a:r>
            <a:r>
              <a:rPr lang="en-US" dirty="0" smtClean="0"/>
              <a:t>’ and relies on detecting them.</a:t>
            </a:r>
          </a:p>
          <a:p>
            <a:r>
              <a:rPr lang="en-US" dirty="0" smtClean="0"/>
              <a:t>With </a:t>
            </a:r>
            <a:r>
              <a:rPr lang="en-US" dirty="0" smtClean="0"/>
              <a:t>WSN, IDS </a:t>
            </a:r>
            <a:r>
              <a:rPr lang="en-US" dirty="0" smtClean="0"/>
              <a:t>database must be smaller due to limited resources.</a:t>
            </a:r>
          </a:p>
          <a:p>
            <a:r>
              <a:rPr lang="en-US" dirty="0" smtClean="0"/>
              <a:t>Attack behavior is different in WSN and draining sensor energy and breaking network connectivity are possible attack strategies.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IDS to </a:t>
            </a:r>
            <a:r>
              <a:rPr lang="en-US" dirty="0" smtClean="0">
                <a:solidFill>
                  <a:srgbClr val="009900"/>
                </a:solidFill>
              </a:rPr>
              <a:t>isolate </a:t>
            </a:r>
            <a:r>
              <a:rPr lang="en-US" dirty="0" smtClean="0"/>
              <a:t>intruders in WSN.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Reduce IDS energy consumption to extend WSN lifetime.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balance between energy consumption and WSN security.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-24"/>
            <a:ext cx="8064500" cy="76837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642918"/>
            <a:ext cx="7772400" cy="4525962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i="1" dirty="0" smtClean="0">
                <a:solidFill>
                  <a:srgbClr val="800000"/>
                </a:solidFill>
              </a:rPr>
              <a:t>Intrusion Detection Systems (IDS) for Wireless Sensor Networks</a:t>
            </a:r>
          </a:p>
          <a:p>
            <a:r>
              <a:rPr lang="en-US" dirty="0" smtClean="0"/>
              <a:t>Collaborated-Based Intrusion Detection</a:t>
            </a:r>
          </a:p>
          <a:p>
            <a:r>
              <a:rPr lang="en-US" dirty="0" smtClean="0"/>
              <a:t>Routing Table Intrusion Detection</a:t>
            </a:r>
          </a:p>
          <a:p>
            <a:r>
              <a:rPr lang="en-US" dirty="0" smtClean="0"/>
              <a:t>Isolated Table Intrusion Detection System</a:t>
            </a:r>
          </a:p>
          <a:p>
            <a:r>
              <a:rPr lang="en-US" dirty="0" smtClean="0"/>
              <a:t>Comparison Experiments</a:t>
            </a:r>
          </a:p>
          <a:p>
            <a:r>
              <a:rPr lang="en-US" dirty="0" smtClean="0"/>
              <a:t>Conclusions/Criticisms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Advanced Networks 2009  </a:t>
            </a:r>
            <a:r>
              <a:rPr lang="en-US" smtClean="0"/>
              <a:t>Intrusion Detection on Hierarchical WSNs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632A1-AF70-484D-8641-79C9F565D1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washburn">
  <a:themeElements>
    <a:clrScheme name="whitewashburn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0C0C0"/>
      </a:accent1>
      <a:accent2>
        <a:srgbClr val="FFEFE7"/>
      </a:accent2>
      <a:accent3>
        <a:srgbClr val="FFFFFF"/>
      </a:accent3>
      <a:accent4>
        <a:srgbClr val="000000"/>
      </a:accent4>
      <a:accent5>
        <a:srgbClr val="DCDCDC"/>
      </a:accent5>
      <a:accent6>
        <a:srgbClr val="E7D9D1"/>
      </a:accent6>
      <a:hlink>
        <a:srgbClr val="820000"/>
      </a:hlink>
      <a:folHlink>
        <a:srgbClr val="FFEFA9"/>
      </a:folHlink>
    </a:clrScheme>
    <a:fontScheme name="whitewashbur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tewashbur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FFE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whitewashburn</Template>
  <TotalTime>5067</TotalTime>
  <Words>1951</Words>
  <Application>Microsoft PowerPoint</Application>
  <PresentationFormat>On-screen Show (4:3)</PresentationFormat>
  <Paragraphs>295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whitewashburn</vt:lpstr>
      <vt:lpstr>A New Method for Intrusion Detection on Hierarchical Wireless Sensor Networks</vt:lpstr>
      <vt:lpstr>Outline</vt:lpstr>
      <vt:lpstr>Introduction</vt:lpstr>
      <vt:lpstr>Cluster Architecture</vt:lpstr>
      <vt:lpstr>Cluster Hierarchy</vt:lpstr>
      <vt:lpstr>WSN Security</vt:lpstr>
      <vt:lpstr>WSN IDS</vt:lpstr>
      <vt:lpstr>Stated Objectives</vt:lpstr>
      <vt:lpstr>Outline</vt:lpstr>
      <vt:lpstr>IDSs for Wireless Sensor Networks</vt:lpstr>
      <vt:lpstr>Stages of WSN Attack Behaviors</vt:lpstr>
      <vt:lpstr>Stages of WSN Attack Behaviors</vt:lpstr>
      <vt:lpstr>Outline</vt:lpstr>
      <vt:lpstr>Collaboration-based Intrusion Detection (CID)</vt:lpstr>
      <vt:lpstr>Collaboration-based Intrusion Detection (CID)</vt:lpstr>
      <vt:lpstr>Outline</vt:lpstr>
      <vt:lpstr>Routing Table Intrusion Detection (RTID)</vt:lpstr>
      <vt:lpstr>Routing Table Intrusion Detection (RTID)</vt:lpstr>
      <vt:lpstr>Outline</vt:lpstr>
      <vt:lpstr>Isolation  Table Intrusion Detection System (ITIDS)</vt:lpstr>
      <vt:lpstr>Modified Cluster Architecture</vt:lpstr>
      <vt:lpstr>ITIDS Architecture</vt:lpstr>
      <vt:lpstr>ITIDS Sensor Roles</vt:lpstr>
      <vt:lpstr>ITIDS Four Stages</vt:lpstr>
      <vt:lpstr>Predefinition Stage</vt:lpstr>
      <vt:lpstr>Predefinition Stage</vt:lpstr>
      <vt:lpstr>Stage 2 -SCHs Monitors MNs</vt:lpstr>
      <vt:lpstr>Stage 2 -SCHs Monitors MNs</vt:lpstr>
      <vt:lpstr>Stage 3 - SCH and MNs monitor PCH</vt:lpstr>
      <vt:lpstr>Table 5 - Isolation Table</vt:lpstr>
      <vt:lpstr>Outline</vt:lpstr>
      <vt:lpstr>Comparison Experiments</vt:lpstr>
      <vt:lpstr>Comparison Experiments</vt:lpstr>
      <vt:lpstr>Comparison Experiments</vt:lpstr>
      <vt:lpstr>Figure 6 Number of Alive Nodes</vt:lpstr>
      <vt:lpstr>Figure 7 Transmission Accuracy </vt:lpstr>
      <vt:lpstr>Conclusions/Criticisms</vt:lpstr>
      <vt:lpstr>A New Method for Intrusion Detection on Hierarchical Wireless Sensor Networks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rek</cp:lastModifiedBy>
  <cp:revision>208</cp:revision>
  <dcterms:created xsi:type="dcterms:W3CDTF">2004-01-21T20:05:10Z</dcterms:created>
  <dcterms:modified xsi:type="dcterms:W3CDTF">2009-11-17T20:25:03Z</dcterms:modified>
</cp:coreProperties>
</file>