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1" r:id="rId2"/>
    <p:sldId id="256" r:id="rId3"/>
    <p:sldId id="282" r:id="rId4"/>
    <p:sldId id="283" r:id="rId5"/>
    <p:sldId id="284" r:id="rId6"/>
    <p:sldId id="277" r:id="rId7"/>
    <p:sldId id="27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7" r:id="rId18"/>
    <p:sldId id="258" r:id="rId19"/>
    <p:sldId id="259" r:id="rId20"/>
    <p:sldId id="260" r:id="rId21"/>
    <p:sldId id="261" r:id="rId22"/>
    <p:sldId id="263" r:id="rId23"/>
    <p:sldId id="262" r:id="rId24"/>
    <p:sldId id="264" r:id="rId25"/>
    <p:sldId id="265" r:id="rId26"/>
    <p:sldId id="266" r:id="rId27"/>
    <p:sldId id="279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274CB-1663-44A2-8C6E-0E989639A6B1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038B-7B94-4196-9088-2E06586A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0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8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8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5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3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0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4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4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7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3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5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1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4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9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5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0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8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1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4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038B-7B94-4196-9088-2E06586AE5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5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A3EE-BDA7-4D76-8A3C-201766685DA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7009-B883-4EC6-AEFD-E78AEC23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Propositional Logic Search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WalkSAT</a:t>
            </a:r>
            <a:endParaRPr lang="en-US" dirty="0" smtClean="0"/>
          </a:p>
          <a:p>
            <a:pPr lvl="1"/>
            <a:r>
              <a:rPr lang="en-US" dirty="0" smtClean="0"/>
              <a:t>Use min-Conflict heuristic</a:t>
            </a:r>
          </a:p>
          <a:p>
            <a:pPr lvl="1"/>
            <a:r>
              <a:rPr lang="en-US" dirty="0" smtClean="0"/>
              <a:t>Similar to hill climbing and simulated annealing</a:t>
            </a:r>
          </a:p>
          <a:p>
            <a:pPr lvl="1"/>
            <a:r>
              <a:rPr lang="en-US" dirty="0" smtClean="0"/>
              <a:t>Pick unsatisfied clause then pick a symbol to flip to satisfy the clause by</a:t>
            </a:r>
          </a:p>
          <a:p>
            <a:pPr lvl="2"/>
            <a:r>
              <a:rPr lang="en-US" dirty="0" smtClean="0"/>
              <a:t>Use Min Conflict</a:t>
            </a:r>
          </a:p>
          <a:p>
            <a:pPr lvl="2"/>
            <a:r>
              <a:rPr lang="en-US" dirty="0" smtClean="0"/>
              <a:t>Or Random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Downside</a:t>
            </a:r>
            <a:r>
              <a:rPr lang="en-US" dirty="0" smtClean="0">
                <a:sym typeface="Wingdings" pitchFamily="2" charset="2"/>
              </a:rPr>
              <a:t> will fins solution if they exists fast but not good if no solution exits as it keeps running but faster than David Putman search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7708" r="15625" b="24783"/>
          <a:stretch>
            <a:fillRect/>
          </a:stretch>
        </p:blipFill>
        <p:spPr bwMode="auto">
          <a:xfrm>
            <a:off x="685800" y="533400"/>
            <a:ext cx="76962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  :</a:t>
            </a:r>
            <a:br>
              <a:rPr lang="en-US" dirty="0" smtClean="0"/>
            </a:br>
            <a:r>
              <a:rPr lang="en-US" dirty="0" smtClean="0"/>
              <a:t>Define Sibling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458200" cy="4267200"/>
          </a:xfrm>
        </p:spPr>
        <p:txBody>
          <a:bodyPr/>
          <a:lstStyle/>
          <a:p>
            <a:r>
              <a:rPr lang="en-US"/>
              <a:t>ForAll x,y Sibling(x,y) </a:t>
            </a:r>
            <a:r>
              <a:rPr lang="en-US">
                <a:sym typeface="Wingdings" pitchFamily="2" charset="2"/>
              </a:rPr>
              <a:t> not(x=y) AND   	[ThereExists p Parent(p,x) AND Parent(p,y)]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19626" r="5608" b="18977"/>
          <a:stretch>
            <a:fillRect/>
          </a:stretch>
        </p:blipFill>
        <p:spPr bwMode="auto">
          <a:xfrm>
            <a:off x="685800" y="609600"/>
            <a:ext cx="784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1875" r="10938" b="18750"/>
          <a:stretch>
            <a:fillRect/>
          </a:stretch>
        </p:blipFill>
        <p:spPr bwMode="auto">
          <a:xfrm>
            <a:off x="533400" y="13716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19626" r="5608" b="18977"/>
          <a:stretch>
            <a:fillRect/>
          </a:stretch>
        </p:blipFill>
        <p:spPr bwMode="auto">
          <a:xfrm>
            <a:off x="685800" y="609600"/>
            <a:ext cx="784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1875" r="10938" b="18750"/>
          <a:stretch>
            <a:fillRect/>
          </a:stretch>
        </p:blipFill>
        <p:spPr bwMode="auto">
          <a:xfrm>
            <a:off x="533400" y="13716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448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4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102298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9536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6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order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362200"/>
            <a:ext cx="102298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44" y="5029200"/>
            <a:ext cx="7448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495925"/>
            <a:ext cx="1016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6211"/>
            <a:ext cx="5324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Unification</a:t>
            </a:r>
            <a:br>
              <a:rPr lang="en-US" dirty="0" smtClean="0"/>
            </a:br>
            <a:r>
              <a:rPr lang="en-US" dirty="0" smtClean="0"/>
              <a:t>A substitution x unifies an atomic sentence p and q if </a:t>
            </a:r>
            <a:r>
              <a:rPr lang="en-US" dirty="0" err="1" smtClean="0"/>
              <a:t>px</a:t>
            </a:r>
            <a:r>
              <a:rPr lang="en-US" dirty="0" smtClean="0"/>
              <a:t>=</a:t>
            </a:r>
            <a:r>
              <a:rPr lang="en-US" dirty="0" err="1" smtClean="0"/>
              <a:t>qx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" t="37016" r="-1"/>
          <a:stretch/>
        </p:blipFill>
        <p:spPr bwMode="auto">
          <a:xfrm>
            <a:off x="-106680" y="2956559"/>
            <a:ext cx="9222105" cy="22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Unification</a:t>
            </a:r>
            <a:br>
              <a:rPr lang="en-US" dirty="0" smtClean="0"/>
            </a:br>
            <a:r>
              <a:rPr lang="en-US" dirty="0" smtClean="0"/>
              <a:t>A substitution x unifies an atomic sentence p and q if </a:t>
            </a:r>
            <a:r>
              <a:rPr lang="en-US" dirty="0" err="1" smtClean="0"/>
              <a:t>px</a:t>
            </a:r>
            <a:r>
              <a:rPr lang="en-US" dirty="0" smtClean="0"/>
              <a:t>=</a:t>
            </a:r>
            <a:r>
              <a:rPr lang="en-US" dirty="0" err="1" smtClean="0"/>
              <a:t>qx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" t="37016" r="-1"/>
          <a:stretch/>
        </p:blipFill>
        <p:spPr bwMode="auto">
          <a:xfrm>
            <a:off x="-106680" y="2956559"/>
            <a:ext cx="9222105" cy="22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505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426720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Mother(John)}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2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71625"/>
            <a:ext cx="89058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821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Strength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</a:p>
          <a:p>
            <a:r>
              <a:rPr lang="en-US" dirty="0" smtClean="0"/>
              <a:t>Resolution</a:t>
            </a:r>
          </a:p>
          <a:p>
            <a:r>
              <a:rPr lang="en-US" dirty="0" smtClean="0"/>
              <a:t>Logic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Horn Clause is a </a:t>
            </a:r>
            <a:r>
              <a:rPr lang="en-US" dirty="0" err="1" smtClean="0"/>
              <a:t>disjuntion</a:t>
            </a:r>
            <a:r>
              <a:rPr lang="en-US" dirty="0" smtClean="0"/>
              <a:t> of literals with the additional caveat that there is at most one positive literal.</a:t>
            </a:r>
          </a:p>
          <a:p>
            <a:r>
              <a:rPr lang="en-US" dirty="0" smtClean="0"/>
              <a:t>~a v b v ~c   is a Horn Clause (</a:t>
            </a:r>
            <a:r>
              <a:rPr lang="en-US" dirty="0" smtClean="0"/>
              <a:t>a ^ c)  =&gt; b </a:t>
            </a:r>
            <a:endParaRPr lang="en-US" dirty="0" smtClean="0"/>
          </a:p>
          <a:p>
            <a:r>
              <a:rPr lang="en-US" dirty="0" smtClean="0"/>
              <a:t>~a v ~b v ~c   is very Horn   (a ^ b ^ c)  =&gt;  True</a:t>
            </a:r>
          </a:p>
          <a:p>
            <a:r>
              <a:rPr lang="en-US" dirty="0" smtClean="0"/>
              <a:t>~a v b </a:t>
            </a:r>
            <a:r>
              <a:rPr lang="en-US" dirty="0"/>
              <a:t>v</a:t>
            </a:r>
            <a:r>
              <a:rPr lang="en-US" dirty="0" smtClean="0"/>
              <a:t> c  is not a Horn Clause(a  =&gt; b v c) </a:t>
            </a:r>
          </a:p>
          <a:p>
            <a:r>
              <a:rPr lang="en-US" dirty="0" smtClean="0"/>
              <a:t>All Horn Clause can we written as a implication where there are a set of things </a:t>
            </a:r>
            <a:r>
              <a:rPr lang="en-US" dirty="0" err="1" smtClean="0"/>
              <a:t>anded</a:t>
            </a:r>
            <a:r>
              <a:rPr lang="en-US" dirty="0" smtClean="0"/>
              <a:t> together to imply  a literal</a:t>
            </a:r>
          </a:p>
          <a:p>
            <a:r>
              <a:rPr lang="en-US" dirty="0" smtClean="0"/>
              <a:t>A V </a:t>
            </a:r>
            <a:r>
              <a:rPr lang="en-US" dirty="0" smtClean="0"/>
              <a:t>B =&gt; C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Easy to understand.</a:t>
            </a:r>
          </a:p>
          <a:p>
            <a:r>
              <a:rPr lang="en-US" dirty="0" smtClean="0"/>
              <a:t>Entailment can be decided in linear time in the size of the KB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in FOL?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Forward and backward chaining are complete for Horn Clause Knowledge Bases but incomplete for general first order logic</a:t>
            </a:r>
          </a:p>
          <a:p>
            <a:r>
              <a:rPr lang="en-US" dirty="0" err="1" smtClean="0"/>
              <a:t>Eg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should be able to infer Rich(Me) but FC/BC won’t do it</a:t>
            </a:r>
          </a:p>
          <a:p>
            <a:r>
              <a:rPr lang="en-US" dirty="0" smtClean="0"/>
              <a:t>Does a complete </a:t>
            </a:r>
            <a:r>
              <a:rPr lang="en-US" dirty="0" err="1" smtClean="0"/>
              <a:t>algorhtm</a:t>
            </a:r>
            <a:r>
              <a:rPr lang="en-US" dirty="0" smtClean="0"/>
              <a:t> exist?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2286000" cy="198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47788"/>
            <a:ext cx="7715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5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First Order Logic</a:t>
            </a:r>
            <a:br>
              <a:rPr lang="en-US"/>
            </a:br>
            <a:r>
              <a:rPr lang="en-US"/>
              <a:t>(AKA-Predicate Calculus) </a:t>
            </a:r>
            <a:br>
              <a:rPr lang="en-US"/>
            </a:br>
            <a:r>
              <a:rPr lang="en-US"/>
              <a:t>vs (Propositional Logic)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Propositional Logic we talk about atomic facts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Propositional logic has no objects.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Because it has no objects it also has no relationships  between objects, or functions that names objects </a:t>
            </a:r>
          </a:p>
          <a:p>
            <a:pPr>
              <a:lnSpc>
                <a:spcPct val="90000"/>
              </a:lnSpc>
            </a:pPr>
            <a:r>
              <a:rPr lang="en-US" sz="2800"/>
              <a:t>FOL- Stronger ontological commitment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Objects (with individual identities)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Objects have properties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Relations between objects</a:t>
            </a:r>
          </a:p>
          <a:p>
            <a:pPr>
              <a:lnSpc>
                <a:spcPct val="90000"/>
              </a:lnSpc>
            </a:pPr>
            <a:r>
              <a:rPr lang="en-US" sz="2800"/>
              <a:t>FOL is very well understood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234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62000"/>
            <a:ext cx="72580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38188"/>
            <a:ext cx="7362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004888"/>
            <a:ext cx="76009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57250"/>
            <a:ext cx="72104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71588"/>
            <a:ext cx="72771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928688"/>
            <a:ext cx="71056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47775"/>
            <a:ext cx="7391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71613"/>
            <a:ext cx="720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 Logic Syntax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5000" r="52344" b="16667"/>
          <a:stretch>
            <a:fillRect/>
          </a:stretch>
        </p:blipFill>
        <p:spPr bwMode="auto">
          <a:xfrm>
            <a:off x="2209800" y="1828800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352800" y="4410075"/>
            <a:ext cx="3276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ForAll | ThereExists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429000" y="441960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 logic has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SENTENCES that represent Boolean facts</a:t>
            </a:r>
          </a:p>
          <a:p>
            <a:pPr>
              <a:lnSpc>
                <a:spcPct val="90000"/>
              </a:lnSpc>
            </a:pPr>
            <a:r>
              <a:rPr lang="en-US" sz="2800"/>
              <a:t>TERMS which represent objects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CONSTANTS and VARIABLES which represent objects</a:t>
            </a:r>
          </a:p>
          <a:p>
            <a:pPr>
              <a:lnSpc>
                <a:spcPct val="90000"/>
              </a:lnSpc>
            </a:pPr>
            <a:r>
              <a:rPr lang="en-US" sz="2800"/>
              <a:t>PREDICATE which given an object (I.e. TERM) it returns true or false</a:t>
            </a:r>
          </a:p>
          <a:p>
            <a:pPr>
              <a:lnSpc>
                <a:spcPct val="90000"/>
              </a:lnSpc>
            </a:pPr>
            <a:r>
              <a:rPr lang="en-US" sz="2800"/>
              <a:t>FUNCTIONS which given an object will return another object</a:t>
            </a:r>
          </a:p>
        </p:txBody>
      </p:sp>
    </p:spTree>
    <p:extLst>
      <p:ext uri="{BB962C8B-B14F-4D97-AF65-F5344CB8AC3E}">
        <p14:creationId xmlns:p14="http://schemas.microsoft.com/office/powerpoint/2010/main" val="36837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students are WPI are smart.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exists a student at WPI that is smart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students are WPI are smart.</a:t>
            </a:r>
          </a:p>
          <a:p>
            <a:pPr lvl="1"/>
            <a:r>
              <a:rPr lang="en-US" dirty="0" err="1" smtClean="0"/>
              <a:t>AtWPI</a:t>
            </a:r>
            <a:r>
              <a:rPr lang="en-US" dirty="0" smtClean="0"/>
              <a:t>(x) means a person is at WPI</a:t>
            </a:r>
          </a:p>
          <a:p>
            <a:pPr lvl="1"/>
            <a:r>
              <a:rPr lang="en-US" dirty="0" smtClean="0"/>
              <a:t>Smart(y) means person y is smart.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ForAll</a:t>
            </a:r>
            <a:r>
              <a:rPr lang="en-US" dirty="0" smtClean="0"/>
              <a:t>(x)  </a:t>
            </a:r>
            <a:r>
              <a:rPr lang="en-US" dirty="0" err="1" smtClean="0"/>
              <a:t>AtWPI</a:t>
            </a:r>
            <a:r>
              <a:rPr lang="en-US" dirty="0" smtClean="0"/>
              <a:t>(x)=&gt; Smart(x)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exists a student at WPI that is smart</a:t>
            </a:r>
          </a:p>
          <a:p>
            <a:pPr marL="742950" lvl="2" indent="-342900"/>
            <a:r>
              <a:rPr lang="en-US" dirty="0" err="1" smtClean="0"/>
              <a:t>ThereExists</a:t>
            </a:r>
            <a:r>
              <a:rPr lang="en-US" dirty="0" smtClean="0"/>
              <a:t>(x) </a:t>
            </a:r>
            <a:r>
              <a:rPr lang="en-US" dirty="0" err="1" smtClean="0"/>
              <a:t>AtMIT</a:t>
            </a:r>
            <a:r>
              <a:rPr lang="en-US" dirty="0" smtClean="0"/>
              <a:t>(x) ^ Smart(x)</a:t>
            </a:r>
          </a:p>
          <a:p>
            <a:r>
              <a:rPr lang="en-US" dirty="0" smtClean="0">
                <a:sym typeface="Symbol" pitchFamily="18" charset="2"/>
              </a:rPr>
              <a:t>What does this mean?</a:t>
            </a:r>
          </a:p>
          <a:p>
            <a:r>
              <a:rPr lang="en-US" dirty="0" smtClean="0">
                <a:sym typeface="Symbol" pitchFamily="18" charset="2"/>
              </a:rPr>
              <a:t> s  at(</a:t>
            </a:r>
            <a:r>
              <a:rPr lang="en-US" dirty="0" err="1" smtClean="0">
                <a:sym typeface="Symbol" pitchFamily="18" charset="2"/>
              </a:rPr>
              <a:t>s,MIT</a:t>
            </a:r>
            <a:r>
              <a:rPr lang="en-US" dirty="0" smtClean="0">
                <a:sym typeface="Symbol" pitchFamily="18" charset="2"/>
              </a:rPr>
              <a:t>)  =&gt;  smart(s)</a:t>
            </a:r>
          </a:p>
          <a:p>
            <a:pPr lvl="1"/>
            <a:r>
              <a:rPr lang="en-US" dirty="0" smtClean="0"/>
              <a:t>If there is an object that is not at MIT then this statement will be true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7708" r="15625" b="24783"/>
          <a:stretch>
            <a:fillRect/>
          </a:stretch>
        </p:blipFill>
        <p:spPr bwMode="auto">
          <a:xfrm>
            <a:off x="685800" y="533400"/>
            <a:ext cx="76962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19200" y="32766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219200" y="4114800"/>
            <a:ext cx="655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7708" r="15625" b="24783"/>
          <a:stretch>
            <a:fillRect/>
          </a:stretch>
        </p:blipFill>
        <p:spPr bwMode="auto">
          <a:xfrm>
            <a:off x="685800" y="533400"/>
            <a:ext cx="76962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19200" y="4114800"/>
            <a:ext cx="655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482</Words>
  <Application>Microsoft Office PowerPoint</Application>
  <PresentationFormat>On-screen Show (4:3)</PresentationFormat>
  <Paragraphs>105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Effective Propositional Logic Search </vt:lpstr>
      <vt:lpstr>First order Logic</vt:lpstr>
      <vt:lpstr>First Order Logic (AKA-Predicate Calculus)  vs (Propositional Logic)</vt:lpstr>
      <vt:lpstr>First Order Logic Syntax</vt:lpstr>
      <vt:lpstr>First order logic has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Equality   : Define Sibling</vt:lpstr>
      <vt:lpstr>ForAll x,y Sibling(x,y)  not(x=y) AND    [ThereExists p Parent(p,x) AND Parent(p,y)] </vt:lpstr>
      <vt:lpstr>PowerPoint Presentation</vt:lpstr>
      <vt:lpstr>PowerPoint Presentation</vt:lpstr>
      <vt:lpstr>PowerPoint Presentation</vt:lpstr>
      <vt:lpstr>PowerPoint Presentation</vt:lpstr>
      <vt:lpstr>FOL </vt:lpstr>
      <vt:lpstr>PowerPoint Presentation</vt:lpstr>
      <vt:lpstr>PowerPoint Presentation</vt:lpstr>
      <vt:lpstr>PowerPoint Presentation</vt:lpstr>
      <vt:lpstr>Unification A substitution x unifies an atomic sentence p and q if px=qx</vt:lpstr>
      <vt:lpstr>Unification A substitution x unifies an atomic sentence p and q if px=qx</vt:lpstr>
      <vt:lpstr>PowerPoint Presentation</vt:lpstr>
      <vt:lpstr>PowerPoint Presentation</vt:lpstr>
      <vt:lpstr>PowerPoint Presentation</vt:lpstr>
      <vt:lpstr>Industrial Strength Inference</vt:lpstr>
      <vt:lpstr>Horn Clauses</vt:lpstr>
      <vt:lpstr>Completeness in FOL?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a proof</vt:lpstr>
      <vt:lpstr>PowerPoint Presentation</vt:lpstr>
      <vt:lpstr>PowerPoint Presentation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Heffernan</dc:creator>
  <cp:lastModifiedBy>Neil Heffernan</cp:lastModifiedBy>
  <cp:revision>10</cp:revision>
  <dcterms:created xsi:type="dcterms:W3CDTF">2012-02-13T19:42:22Z</dcterms:created>
  <dcterms:modified xsi:type="dcterms:W3CDTF">2012-02-13T20:50:12Z</dcterms:modified>
</cp:coreProperties>
</file>