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256032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CCFF"/>
    <a:srgbClr val="FFFF99"/>
    <a:srgbClr val="FF6DF5"/>
    <a:srgbClr val="FEB4B4"/>
    <a:srgbClr val="990033"/>
    <a:srgbClr val="FF9900"/>
    <a:srgbClr val="DDDDDD"/>
    <a:srgbClr val="0000FF"/>
    <a:srgbClr val="1C01BF"/>
    <a:srgbClr val="1E09B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37" autoAdjust="0"/>
    <p:restoredTop sz="96271" autoAdjust="0"/>
  </p:normalViewPr>
  <p:slideViewPr>
    <p:cSldViewPr>
      <p:cViewPr>
        <p:scale>
          <a:sx n="25" d="100"/>
          <a:sy n="25" d="100"/>
        </p:scale>
        <p:origin x="-690" y="708"/>
      </p:cViewPr>
      <p:guideLst>
        <p:guide orient="horz" pos="806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35BC3-0979-4133-B981-BC4D2041CEDB}" type="datetimeFigureOut">
              <a:rPr lang="en-US" smtClean="0"/>
              <a:pPr/>
              <a:t>1/26/2011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685800"/>
            <a:ext cx="44100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B762F-2088-40E9-82F1-43E218249A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68416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B762F-2088-40E9-82F1-43E218249AA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7953375"/>
            <a:ext cx="27981275" cy="5487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4508163"/>
            <a:ext cx="23044150" cy="65436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372F1-2B87-4BEF-B446-36D640727B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7F665-2807-4C76-A6FB-320E672528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5" y="1025525"/>
            <a:ext cx="7405688" cy="21845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1025525"/>
            <a:ext cx="22067837" cy="21845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3E831-B1BD-40DE-B2EC-3A83DA4148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1B82A-C2D4-425D-A357-F7CE90916B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6452850"/>
            <a:ext cx="27981275" cy="50847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10852150"/>
            <a:ext cx="27981275" cy="56007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DB065-4FED-449A-9249-6F0D8B6284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238" y="5973763"/>
            <a:ext cx="14736762" cy="16897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5973763"/>
            <a:ext cx="14736763" cy="16897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8F2F2-1174-429C-ACFF-69822113C2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5730875"/>
            <a:ext cx="14544675" cy="23891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8120063"/>
            <a:ext cx="14544675" cy="14751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5730875"/>
            <a:ext cx="14549438" cy="23891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8120063"/>
            <a:ext cx="14549438" cy="14751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DC256-70F7-44C6-BF54-6CC8567884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AFE82-504E-48B2-914C-7A6673DBE3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F6E09-E704-46C7-B692-CD634043C9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1019175"/>
            <a:ext cx="10829925" cy="43386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1019175"/>
            <a:ext cx="18402300" cy="218519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5357813"/>
            <a:ext cx="10829925" cy="17513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E520E-CD6C-4968-9BF7-8862DB2893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7922875"/>
            <a:ext cx="19751675" cy="2114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2287588"/>
            <a:ext cx="19751675" cy="153622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20037425"/>
            <a:ext cx="19751675" cy="30051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39436-AE77-48B1-A30F-4428BD6DDB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6238" y="1025525"/>
            <a:ext cx="296259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34405" tIns="167203" rIns="334405" bIns="16720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6238" y="5973763"/>
            <a:ext cx="29625925" cy="1689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34405" tIns="167203" rIns="334405" bIns="1672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6238" y="23315613"/>
            <a:ext cx="76803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4405" tIns="167203" rIns="334405" bIns="167203" numCol="1" anchor="t" anchorCtr="0" compatLnSpc="1">
            <a:prstTxWarp prst="textNoShape">
              <a:avLst/>
            </a:prstTxWarp>
          </a:bodyPr>
          <a:lstStyle>
            <a:lvl1pPr>
              <a:defRPr sz="5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8" y="23315613"/>
            <a:ext cx="104235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4405" tIns="167203" rIns="334405" bIns="167203" numCol="1" anchor="t" anchorCtr="0" compatLnSpc="1">
            <a:prstTxWarp prst="textNoShape">
              <a:avLst/>
            </a:prstTxWarp>
          </a:bodyPr>
          <a:lstStyle>
            <a:lvl1pPr algn="ctr">
              <a:defRPr sz="5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23315613"/>
            <a:ext cx="76803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4405" tIns="167203" rIns="334405" bIns="167203" numCol="1" anchor="t" anchorCtr="0" compatLnSpc="1">
            <a:prstTxWarp prst="textNoShape">
              <a:avLst/>
            </a:prstTxWarp>
          </a:bodyPr>
          <a:lstStyle>
            <a:lvl1pPr algn="r">
              <a:defRPr sz="5100" smtClean="0"/>
            </a:lvl1pPr>
          </a:lstStyle>
          <a:p>
            <a:pPr>
              <a:defRPr/>
            </a:pPr>
            <a:fld id="{6B1846DF-9088-476C-A265-94B19B57CB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43275" rtl="0" eaLnBrk="0" fontAlgn="base" hangingPunct="0">
        <a:spcBef>
          <a:spcPct val="0"/>
        </a:spcBef>
        <a:spcAft>
          <a:spcPct val="0"/>
        </a:spcAft>
        <a:defRPr sz="16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343275" rtl="0" eaLnBrk="0" fontAlgn="base" hangingPunct="0">
        <a:spcBef>
          <a:spcPct val="0"/>
        </a:spcBef>
        <a:spcAft>
          <a:spcPct val="0"/>
        </a:spcAft>
        <a:defRPr sz="16100">
          <a:solidFill>
            <a:schemeClr val="tx2"/>
          </a:solidFill>
          <a:latin typeface="Arial" charset="0"/>
        </a:defRPr>
      </a:lvl2pPr>
      <a:lvl3pPr algn="ctr" defTabSz="3343275" rtl="0" eaLnBrk="0" fontAlgn="base" hangingPunct="0">
        <a:spcBef>
          <a:spcPct val="0"/>
        </a:spcBef>
        <a:spcAft>
          <a:spcPct val="0"/>
        </a:spcAft>
        <a:defRPr sz="16100">
          <a:solidFill>
            <a:schemeClr val="tx2"/>
          </a:solidFill>
          <a:latin typeface="Arial" charset="0"/>
        </a:defRPr>
      </a:lvl3pPr>
      <a:lvl4pPr algn="ctr" defTabSz="3343275" rtl="0" eaLnBrk="0" fontAlgn="base" hangingPunct="0">
        <a:spcBef>
          <a:spcPct val="0"/>
        </a:spcBef>
        <a:spcAft>
          <a:spcPct val="0"/>
        </a:spcAft>
        <a:defRPr sz="16100">
          <a:solidFill>
            <a:schemeClr val="tx2"/>
          </a:solidFill>
          <a:latin typeface="Arial" charset="0"/>
        </a:defRPr>
      </a:lvl4pPr>
      <a:lvl5pPr algn="ctr" defTabSz="3343275" rtl="0" eaLnBrk="0" fontAlgn="base" hangingPunct="0">
        <a:spcBef>
          <a:spcPct val="0"/>
        </a:spcBef>
        <a:spcAft>
          <a:spcPct val="0"/>
        </a:spcAft>
        <a:defRPr sz="16100">
          <a:solidFill>
            <a:schemeClr val="tx2"/>
          </a:solidFill>
          <a:latin typeface="Arial" charset="0"/>
        </a:defRPr>
      </a:lvl5pPr>
      <a:lvl6pPr marL="457200" algn="ctr" defTabSz="3343275" rtl="0" fontAlgn="base">
        <a:spcBef>
          <a:spcPct val="0"/>
        </a:spcBef>
        <a:spcAft>
          <a:spcPct val="0"/>
        </a:spcAft>
        <a:defRPr sz="16100">
          <a:solidFill>
            <a:schemeClr val="tx2"/>
          </a:solidFill>
          <a:latin typeface="Arial" charset="0"/>
        </a:defRPr>
      </a:lvl6pPr>
      <a:lvl7pPr marL="914400" algn="ctr" defTabSz="3343275" rtl="0" fontAlgn="base">
        <a:spcBef>
          <a:spcPct val="0"/>
        </a:spcBef>
        <a:spcAft>
          <a:spcPct val="0"/>
        </a:spcAft>
        <a:defRPr sz="16100">
          <a:solidFill>
            <a:schemeClr val="tx2"/>
          </a:solidFill>
          <a:latin typeface="Arial" charset="0"/>
        </a:defRPr>
      </a:lvl7pPr>
      <a:lvl8pPr marL="1371600" algn="ctr" defTabSz="3343275" rtl="0" fontAlgn="base">
        <a:spcBef>
          <a:spcPct val="0"/>
        </a:spcBef>
        <a:spcAft>
          <a:spcPct val="0"/>
        </a:spcAft>
        <a:defRPr sz="16100">
          <a:solidFill>
            <a:schemeClr val="tx2"/>
          </a:solidFill>
          <a:latin typeface="Arial" charset="0"/>
        </a:defRPr>
      </a:lvl8pPr>
      <a:lvl9pPr marL="1828800" algn="ctr" defTabSz="3343275" rtl="0" fontAlgn="base">
        <a:spcBef>
          <a:spcPct val="0"/>
        </a:spcBef>
        <a:spcAft>
          <a:spcPct val="0"/>
        </a:spcAft>
        <a:defRPr sz="16100">
          <a:solidFill>
            <a:schemeClr val="tx2"/>
          </a:solidFill>
          <a:latin typeface="Arial" charset="0"/>
        </a:defRPr>
      </a:lvl9pPr>
    </p:titleStyle>
    <p:bodyStyle>
      <a:lvl1pPr marL="1254125" indent="-1254125" algn="l" defTabSz="3343275" rtl="0" eaLnBrk="0" fontAlgn="base" hangingPunct="0">
        <a:spcBef>
          <a:spcPct val="20000"/>
        </a:spcBef>
        <a:spcAft>
          <a:spcPct val="0"/>
        </a:spcAft>
        <a:buChar char="•"/>
        <a:defRPr sz="11700">
          <a:solidFill>
            <a:schemeClr val="tx1"/>
          </a:solidFill>
          <a:latin typeface="+mn-lt"/>
          <a:ea typeface="+mn-ea"/>
          <a:cs typeface="+mn-cs"/>
        </a:defRPr>
      </a:lvl1pPr>
      <a:lvl2pPr marL="2717800" indent="-1046163" algn="l" defTabSz="3343275" rtl="0" eaLnBrk="0" fontAlgn="base" hangingPunct="0">
        <a:spcBef>
          <a:spcPct val="20000"/>
        </a:spcBef>
        <a:spcAft>
          <a:spcPct val="0"/>
        </a:spcAft>
        <a:buChar char="–"/>
        <a:defRPr sz="10200">
          <a:solidFill>
            <a:schemeClr val="tx1"/>
          </a:solidFill>
          <a:latin typeface="+mn-lt"/>
        </a:defRPr>
      </a:lvl2pPr>
      <a:lvl3pPr marL="4179888" indent="-836613" algn="l" defTabSz="3343275" rtl="0" eaLnBrk="0" fontAlgn="base" hangingPunct="0">
        <a:spcBef>
          <a:spcPct val="20000"/>
        </a:spcBef>
        <a:spcAft>
          <a:spcPct val="0"/>
        </a:spcAft>
        <a:buChar char="•"/>
        <a:defRPr sz="8800">
          <a:solidFill>
            <a:schemeClr val="tx1"/>
          </a:solidFill>
          <a:latin typeface="+mn-lt"/>
        </a:defRPr>
      </a:lvl3pPr>
      <a:lvl4pPr marL="5851525" indent="-835025" algn="l" defTabSz="3343275" rtl="0" eaLnBrk="0" fontAlgn="base" hangingPunct="0">
        <a:spcBef>
          <a:spcPct val="20000"/>
        </a:spcBef>
        <a:spcAft>
          <a:spcPct val="0"/>
        </a:spcAft>
        <a:buChar char="–"/>
        <a:defRPr sz="7300">
          <a:solidFill>
            <a:schemeClr val="tx1"/>
          </a:solidFill>
          <a:latin typeface="+mn-lt"/>
        </a:defRPr>
      </a:lvl4pPr>
      <a:lvl5pPr marL="7524750" indent="-836613" algn="l" defTabSz="3343275" rtl="0" eaLnBrk="0" fontAlgn="base" hangingPunct="0">
        <a:spcBef>
          <a:spcPct val="20000"/>
        </a:spcBef>
        <a:spcAft>
          <a:spcPct val="0"/>
        </a:spcAft>
        <a:buChar char="»"/>
        <a:defRPr sz="7300">
          <a:solidFill>
            <a:schemeClr val="tx1"/>
          </a:solidFill>
          <a:latin typeface="+mn-lt"/>
        </a:defRPr>
      </a:lvl5pPr>
      <a:lvl6pPr marL="7981950" indent="-836613" algn="l" defTabSz="3343275" rtl="0" fontAlgn="base">
        <a:spcBef>
          <a:spcPct val="20000"/>
        </a:spcBef>
        <a:spcAft>
          <a:spcPct val="0"/>
        </a:spcAft>
        <a:buChar char="»"/>
        <a:defRPr sz="7300">
          <a:solidFill>
            <a:schemeClr val="tx1"/>
          </a:solidFill>
          <a:latin typeface="+mn-lt"/>
        </a:defRPr>
      </a:lvl6pPr>
      <a:lvl7pPr marL="8439150" indent="-836613" algn="l" defTabSz="3343275" rtl="0" fontAlgn="base">
        <a:spcBef>
          <a:spcPct val="20000"/>
        </a:spcBef>
        <a:spcAft>
          <a:spcPct val="0"/>
        </a:spcAft>
        <a:buChar char="»"/>
        <a:defRPr sz="7300">
          <a:solidFill>
            <a:schemeClr val="tx1"/>
          </a:solidFill>
          <a:latin typeface="+mn-lt"/>
        </a:defRPr>
      </a:lvl7pPr>
      <a:lvl8pPr marL="8896350" indent="-836613" algn="l" defTabSz="3343275" rtl="0" fontAlgn="base">
        <a:spcBef>
          <a:spcPct val="20000"/>
        </a:spcBef>
        <a:spcAft>
          <a:spcPct val="0"/>
        </a:spcAft>
        <a:buChar char="»"/>
        <a:defRPr sz="7300">
          <a:solidFill>
            <a:schemeClr val="tx1"/>
          </a:solidFill>
          <a:latin typeface="+mn-lt"/>
        </a:defRPr>
      </a:lvl8pPr>
      <a:lvl9pPr marL="9353550" indent="-836613" algn="l" defTabSz="3343275" rtl="0" fontAlgn="base">
        <a:spcBef>
          <a:spcPct val="20000"/>
        </a:spcBef>
        <a:spcAft>
          <a:spcPct val="0"/>
        </a:spcAft>
        <a:buChar char="»"/>
        <a:defRPr sz="7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emf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99"/>
          <p:cNvSpPr>
            <a:spLocks noChangeArrowheads="1"/>
          </p:cNvSpPr>
          <p:nvPr/>
        </p:nvSpPr>
        <p:spPr bwMode="auto">
          <a:xfrm>
            <a:off x="0" y="3505200"/>
            <a:ext cx="32918400" cy="22098000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9" name="Rectangle 129"/>
          <p:cNvSpPr>
            <a:spLocks noChangeArrowheads="1"/>
          </p:cNvSpPr>
          <p:nvPr/>
        </p:nvSpPr>
        <p:spPr bwMode="auto">
          <a:xfrm>
            <a:off x="16913226" y="3886200"/>
            <a:ext cx="15547975" cy="8382000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4" name="Rectangle 129"/>
          <p:cNvSpPr>
            <a:spLocks noChangeArrowheads="1"/>
          </p:cNvSpPr>
          <p:nvPr/>
        </p:nvSpPr>
        <p:spPr bwMode="auto">
          <a:xfrm>
            <a:off x="301625" y="3886200"/>
            <a:ext cx="16157575" cy="8382000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0" y="3505200"/>
            <a:ext cx="3291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3" name="Text Box 810"/>
          <p:cNvSpPr txBox="1">
            <a:spLocks noChangeArrowheads="1"/>
          </p:cNvSpPr>
          <p:nvPr/>
        </p:nvSpPr>
        <p:spPr bwMode="auto">
          <a:xfrm>
            <a:off x="16916400" y="3962400"/>
            <a:ext cx="11353800" cy="928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34405" tIns="167203" rIns="334405" bIns="167203">
            <a:spAutoFit/>
          </a:bodyPr>
          <a:lstStyle/>
          <a:p>
            <a:pPr defTabSz="3343275">
              <a:lnSpc>
                <a:spcPct val="80000"/>
              </a:lnSpc>
              <a:spcBef>
                <a:spcPct val="50000"/>
              </a:spcBef>
            </a:pPr>
            <a:r>
              <a:rPr lang="en-US" sz="4800" b="1" dirty="0" smtClean="0">
                <a:solidFill>
                  <a:srgbClr val="990033"/>
                </a:solidFill>
              </a:rPr>
              <a:t>SUMMARIZING PARAMETER SPACE</a:t>
            </a:r>
            <a:endParaRPr lang="en-US" sz="4800" b="1" dirty="0">
              <a:solidFill>
                <a:srgbClr val="990033"/>
              </a:solidFill>
            </a:endParaRPr>
          </a:p>
        </p:txBody>
      </p:sp>
      <p:pic>
        <p:nvPicPr>
          <p:cNvPr id="85" name="Picture 84" descr="data-miner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72798" y="5334000"/>
            <a:ext cx="4059847" cy="2819400"/>
          </a:xfrm>
          <a:prstGeom prst="rect">
            <a:avLst/>
          </a:prstGeom>
        </p:spPr>
      </p:pic>
      <p:sp>
        <p:nvSpPr>
          <p:cNvPr id="88" name="TextBox 87"/>
          <p:cNvSpPr txBox="1"/>
          <p:nvPr/>
        </p:nvSpPr>
        <p:spPr>
          <a:xfrm>
            <a:off x="12911665" y="8087380"/>
            <a:ext cx="2175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990033"/>
                </a:solidFill>
              </a:rPr>
              <a:t>Data Miner</a:t>
            </a:r>
            <a:endParaRPr lang="en-US" sz="2800" dirty="0">
              <a:solidFill>
                <a:srgbClr val="990033"/>
              </a:solidFill>
            </a:endParaRPr>
          </a:p>
        </p:txBody>
      </p:sp>
      <p:sp>
        <p:nvSpPr>
          <p:cNvPr id="181" name="Rectangle 410"/>
          <p:cNvSpPr>
            <a:spLocks noChangeArrowheads="1"/>
          </p:cNvSpPr>
          <p:nvPr/>
        </p:nvSpPr>
        <p:spPr bwMode="auto">
          <a:xfrm>
            <a:off x="301625" y="12570540"/>
            <a:ext cx="11887200" cy="12709952"/>
          </a:xfrm>
          <a:prstGeom prst="rect">
            <a:avLst/>
          </a:prstGeom>
          <a:solidFill>
            <a:schemeClr val="bg1"/>
          </a:solidFill>
          <a:ln w="76200" cmpd="tri" algn="ctr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1" defTabSz="3343275"/>
            <a:endParaRPr lang="en-US" sz="4000" dirty="0"/>
          </a:p>
        </p:txBody>
      </p:sp>
      <p:sp>
        <p:nvSpPr>
          <p:cNvPr id="182" name="Text Box 672"/>
          <p:cNvSpPr txBox="1">
            <a:spLocks noChangeArrowheads="1"/>
          </p:cNvSpPr>
          <p:nvPr/>
        </p:nvSpPr>
        <p:spPr bwMode="auto">
          <a:xfrm>
            <a:off x="304800" y="12649200"/>
            <a:ext cx="12115800" cy="928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34405" tIns="167203" rIns="334405" bIns="167203">
            <a:spAutoFit/>
          </a:bodyPr>
          <a:lstStyle/>
          <a:p>
            <a:pPr defTabSz="3343275">
              <a:lnSpc>
                <a:spcPct val="80000"/>
              </a:lnSpc>
              <a:spcBef>
                <a:spcPct val="50000"/>
              </a:spcBef>
            </a:pPr>
            <a:r>
              <a:rPr lang="en-US" sz="4800" b="1" dirty="0" smtClean="0">
                <a:solidFill>
                  <a:srgbClr val="990033"/>
                </a:solidFill>
              </a:rPr>
              <a:t>PARAMETER SPACE CONSTRUCTION</a:t>
            </a:r>
          </a:p>
        </p:txBody>
      </p:sp>
      <p:sp>
        <p:nvSpPr>
          <p:cNvPr id="315" name="Right Arrow 314"/>
          <p:cNvSpPr/>
          <p:nvPr/>
        </p:nvSpPr>
        <p:spPr bwMode="auto">
          <a:xfrm>
            <a:off x="7010400" y="15697200"/>
            <a:ext cx="838200" cy="5334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43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51" name="Picture 5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04800"/>
            <a:ext cx="6979833" cy="2743200"/>
          </a:xfrm>
          <a:prstGeom prst="rect">
            <a:avLst/>
          </a:prstGeom>
          <a:noFill/>
        </p:spPr>
      </p:pic>
      <p:sp>
        <p:nvSpPr>
          <p:cNvPr id="342" name="TextBox 341"/>
          <p:cNvSpPr txBox="1"/>
          <p:nvPr/>
        </p:nvSpPr>
        <p:spPr>
          <a:xfrm>
            <a:off x="12268200" y="102108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990033"/>
                </a:solidFill>
                <a:sym typeface="Wingdings" pitchFamily="2" charset="2"/>
              </a:rPr>
              <a:t> </a:t>
            </a:r>
            <a:r>
              <a:rPr lang="en-US" sz="3200" dirty="0" smtClean="0">
                <a:solidFill>
                  <a:srgbClr val="990033"/>
                </a:solidFill>
              </a:rPr>
              <a:t>Limitations</a:t>
            </a:r>
            <a:endParaRPr lang="en-US" sz="3200" dirty="0">
              <a:solidFill>
                <a:srgbClr val="99003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0960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 smtClean="0"/>
              <a:t>minSupp</a:t>
            </a:r>
            <a:endParaRPr lang="en-US" altLang="zh-CN" sz="2400" dirty="0" smtClean="0"/>
          </a:p>
          <a:p>
            <a:r>
              <a:rPr lang="en-US" altLang="zh-CN" sz="2400" dirty="0" err="1" smtClean="0"/>
              <a:t>minConf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2420599" y="87585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{ARs}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844994" y="13487400"/>
            <a:ext cx="6324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990033"/>
                </a:solidFill>
              </a:rPr>
              <a:t>Full lattice representing a dataset</a:t>
            </a:r>
            <a:endParaRPr lang="en-US" sz="3000" dirty="0">
              <a:solidFill>
                <a:srgbClr val="99003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29599" y="13487400"/>
            <a:ext cx="32004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990033"/>
                </a:solidFill>
              </a:rPr>
              <a:t>Reduced lattice*</a:t>
            </a:r>
            <a:endParaRPr lang="en-US" sz="3000" dirty="0">
              <a:solidFill>
                <a:srgbClr val="990033"/>
              </a:solidFill>
            </a:endParaRPr>
          </a:p>
        </p:txBody>
      </p:sp>
      <p:sp>
        <p:nvSpPr>
          <p:cNvPr id="65" name="Right Arrow 64"/>
          <p:cNvSpPr/>
          <p:nvPr/>
        </p:nvSpPr>
        <p:spPr bwMode="auto">
          <a:xfrm rot="5400000">
            <a:off x="9525000" y="18364200"/>
            <a:ext cx="838200" cy="5334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43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内容占位符 2"/>
          <p:cNvSpPr txBox="1">
            <a:spLocks/>
          </p:cNvSpPr>
          <p:nvPr/>
        </p:nvSpPr>
        <p:spPr bwMode="auto">
          <a:xfrm>
            <a:off x="467544" y="14097000"/>
            <a:ext cx="822960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34405" tIns="167203" rIns="334405" bIns="167203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33432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9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4503548"/>
            <a:ext cx="2619465" cy="3615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020800"/>
            <a:ext cx="4694255" cy="409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8" name="直接箭头连接符 6"/>
          <p:cNvCxnSpPr/>
          <p:nvPr/>
        </p:nvCxnSpPr>
        <p:spPr>
          <a:xfrm rot="5400000">
            <a:off x="1714500" y="15049500"/>
            <a:ext cx="838200" cy="76200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箭头连接符 8"/>
          <p:cNvCxnSpPr/>
          <p:nvPr/>
        </p:nvCxnSpPr>
        <p:spPr>
          <a:xfrm rot="10800000">
            <a:off x="1828801" y="17145000"/>
            <a:ext cx="1828801" cy="38100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箭头连接符 10"/>
          <p:cNvCxnSpPr/>
          <p:nvPr/>
        </p:nvCxnSpPr>
        <p:spPr>
          <a:xfrm rot="10800000">
            <a:off x="4702696" y="18059400"/>
            <a:ext cx="936104" cy="318226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660504" y="18252757"/>
            <a:ext cx="14260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3343275" eaLnBrk="0" hangingPunct="0">
              <a:spcBef>
                <a:spcPct val="20000"/>
              </a:spcBef>
              <a:defRPr/>
            </a:pPr>
            <a:r>
              <a:rPr lang="en-US" altLang="zh-CN" sz="2600" dirty="0" err="1" smtClean="0"/>
              <a:t>itemset</a:t>
            </a:r>
            <a:endParaRPr lang="zh-CN" altLang="en-US" sz="2600" dirty="0"/>
          </a:p>
        </p:txBody>
      </p:sp>
      <p:cxnSp>
        <p:nvCxnSpPr>
          <p:cNvPr id="76" name="直接箭头连接符 13"/>
          <p:cNvCxnSpPr/>
          <p:nvPr/>
        </p:nvCxnSpPr>
        <p:spPr>
          <a:xfrm flipV="1">
            <a:off x="3238128" y="17788136"/>
            <a:ext cx="648072" cy="576064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905000" y="18252757"/>
            <a:ext cx="1981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/>
              <a:t>s</a:t>
            </a:r>
            <a:r>
              <a:rPr lang="en-US" altLang="zh-CN" sz="2600" dirty="0" smtClean="0"/>
              <a:t>upport list</a:t>
            </a:r>
            <a:endParaRPr lang="zh-CN" altLang="en-US" sz="2600" dirty="0"/>
          </a:p>
        </p:txBody>
      </p:sp>
      <p:sp>
        <p:nvSpPr>
          <p:cNvPr id="91" name="TextBox 90"/>
          <p:cNvSpPr txBox="1"/>
          <p:nvPr/>
        </p:nvSpPr>
        <p:spPr>
          <a:xfrm>
            <a:off x="381000" y="15814357"/>
            <a:ext cx="152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A=&gt;BCD</a:t>
            </a:r>
          </a:p>
          <a:p>
            <a:r>
              <a:rPr lang="en-US" altLang="zh-CN" sz="2600" dirty="0" smtClean="0"/>
              <a:t>S = 3,</a:t>
            </a:r>
          </a:p>
          <a:p>
            <a:r>
              <a:rPr lang="en-US" altLang="zh-CN" sz="2600" dirty="0" smtClean="0"/>
              <a:t>C = 3/4</a:t>
            </a:r>
            <a:endParaRPr lang="zh-CN" altLang="en-US" sz="2600" dirty="0"/>
          </a:p>
        </p:txBody>
      </p:sp>
      <p:pic>
        <p:nvPicPr>
          <p:cNvPr id="150" name="Picture 149" descr="idea-lightbulb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889200" y="3886200"/>
            <a:ext cx="876300" cy="876300"/>
          </a:xfrm>
          <a:prstGeom prst="rect">
            <a:avLst/>
          </a:prstGeom>
        </p:spPr>
      </p:pic>
      <p:sp>
        <p:nvSpPr>
          <p:cNvPr id="231" name="TextBox 69"/>
          <p:cNvSpPr txBox="1">
            <a:spLocks noChangeArrowheads="1"/>
          </p:cNvSpPr>
          <p:nvPr/>
        </p:nvSpPr>
        <p:spPr bwMode="auto">
          <a:xfrm>
            <a:off x="14097000" y="15011400"/>
            <a:ext cx="497205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3000" dirty="0" smtClean="0">
                <a:latin typeface="+mj-lt"/>
              </a:rPr>
              <a:t>1. Determine all cut-points in the parameter space.</a:t>
            </a:r>
          </a:p>
          <a:p>
            <a:pPr algn="just"/>
            <a:endParaRPr lang="en-US" sz="3000" dirty="0" smtClean="0"/>
          </a:p>
          <a:p>
            <a:pPr algn="just"/>
            <a:r>
              <a:rPr lang="en-US" sz="3000" dirty="0" smtClean="0"/>
              <a:t>2. Populate each block with association rules.</a:t>
            </a:r>
          </a:p>
        </p:txBody>
      </p:sp>
      <p:pic>
        <p:nvPicPr>
          <p:cNvPr id="113" name="Picture 112" descr="data-analyst7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115895" y="7010400"/>
            <a:ext cx="3923704" cy="4876800"/>
          </a:xfrm>
          <a:prstGeom prst="rect">
            <a:avLst/>
          </a:prstGeom>
        </p:spPr>
      </p:pic>
      <p:sp>
        <p:nvSpPr>
          <p:cNvPr id="105" name="Bent Arrow 104"/>
          <p:cNvSpPr/>
          <p:nvPr/>
        </p:nvSpPr>
        <p:spPr bwMode="auto">
          <a:xfrm>
            <a:off x="9982198" y="5638800"/>
            <a:ext cx="1066800" cy="1447800"/>
          </a:xfrm>
          <a:prstGeom prst="ben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43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Bent Arrow 105"/>
          <p:cNvSpPr/>
          <p:nvPr/>
        </p:nvSpPr>
        <p:spPr bwMode="auto">
          <a:xfrm rot="10800000">
            <a:off x="11582401" y="7696200"/>
            <a:ext cx="1066800" cy="1447800"/>
          </a:xfrm>
          <a:prstGeom prst="ben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43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85800" y="6680537"/>
            <a:ext cx="7315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000" dirty="0" smtClean="0"/>
              <a:t> Patterns are non-uniformly distributed  over the data set.</a:t>
            </a:r>
          </a:p>
          <a:p>
            <a:pPr algn="just"/>
            <a:endParaRPr lang="en-US" sz="30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3000" dirty="0" smtClean="0"/>
              <a:t> No prior knowledge of how new rules will be generated with change in parameter values.</a:t>
            </a:r>
          </a:p>
          <a:p>
            <a:pPr algn="just">
              <a:buFont typeface="Wingdings" pitchFamily="2" charset="2"/>
              <a:buChar char="§"/>
            </a:pPr>
            <a:endParaRPr lang="en-US" sz="30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3000" dirty="0" smtClean="0"/>
              <a:t> Analysts proceed by trial-and-error.</a:t>
            </a:r>
          </a:p>
        </p:txBody>
      </p:sp>
      <p:grpSp>
        <p:nvGrpSpPr>
          <p:cNvPr id="230" name="Group 229"/>
          <p:cNvGrpSpPr/>
          <p:nvPr/>
        </p:nvGrpSpPr>
        <p:grpSpPr>
          <a:xfrm>
            <a:off x="20802600" y="6781800"/>
            <a:ext cx="6181724" cy="5029200"/>
            <a:chOff x="18402300" y="6858000"/>
            <a:chExt cx="6181724" cy="5029200"/>
          </a:xfrm>
        </p:grpSpPr>
        <p:pic>
          <p:nvPicPr>
            <p:cNvPr id="107" name="Picture 106" descr="data-analyst11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8402300" y="6858000"/>
              <a:ext cx="6181724" cy="5029200"/>
            </a:xfrm>
            <a:prstGeom prst="rect">
              <a:avLst/>
            </a:prstGeom>
          </p:spPr>
        </p:pic>
        <p:grpSp>
          <p:nvGrpSpPr>
            <p:cNvPr id="175" name="Group 174"/>
            <p:cNvGrpSpPr/>
            <p:nvPr/>
          </p:nvGrpSpPr>
          <p:grpSpPr>
            <a:xfrm>
              <a:off x="19850100" y="6960570"/>
              <a:ext cx="4191000" cy="3478830"/>
              <a:chOff x="3733800" y="2362200"/>
              <a:chExt cx="5181600" cy="3886200"/>
            </a:xfrm>
          </p:grpSpPr>
          <p:sp>
            <p:nvSpPr>
              <p:cNvPr id="178" name="Rectangle 177"/>
              <p:cNvSpPr/>
              <p:nvPr/>
            </p:nvSpPr>
            <p:spPr>
              <a:xfrm>
                <a:off x="3733800" y="2362200"/>
                <a:ext cx="5181600" cy="38862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9" name="Straight Connector 178"/>
              <p:cNvCxnSpPr/>
              <p:nvPr/>
            </p:nvCxnSpPr>
            <p:spPr>
              <a:xfrm rot="5400000">
                <a:off x="8115300" y="5676900"/>
                <a:ext cx="76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10800000" flipV="1">
                <a:off x="4397992" y="2590798"/>
                <a:ext cx="97808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83" name="Picture 3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4171333" y="2588111"/>
                <a:ext cx="3990380" cy="32346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cxnSp>
            <p:nvCxnSpPr>
              <p:cNvPr id="184" name="直接箭头连接符 102"/>
              <p:cNvCxnSpPr/>
              <p:nvPr/>
            </p:nvCxnSpPr>
            <p:spPr>
              <a:xfrm rot="16200000" flipV="1">
                <a:off x="2844212" y="4148951"/>
                <a:ext cx="3149552" cy="27871"/>
              </a:xfrm>
              <a:prstGeom prst="straightConnector1">
                <a:avLst/>
              </a:prstGeom>
              <a:ln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接箭头连接符 98"/>
              <p:cNvCxnSpPr/>
              <p:nvPr/>
            </p:nvCxnSpPr>
            <p:spPr>
              <a:xfrm>
                <a:off x="4299065" y="5652539"/>
                <a:ext cx="3874422" cy="1774"/>
              </a:xfrm>
              <a:prstGeom prst="straightConnector1">
                <a:avLst/>
              </a:prstGeom>
              <a:ln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6" name="TextBox 185"/>
              <p:cNvSpPr txBox="1"/>
              <p:nvPr/>
            </p:nvSpPr>
            <p:spPr>
              <a:xfrm>
                <a:off x="6927771" y="5359463"/>
                <a:ext cx="1328153" cy="378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 smtClean="0"/>
                  <a:t>Support</a:t>
                </a:r>
                <a:endParaRPr lang="zh-CN" altLang="en-US" sz="1600" dirty="0"/>
              </a:p>
            </p:txBody>
          </p:sp>
          <p:sp>
            <p:nvSpPr>
              <p:cNvPr id="187" name="TextBox 186"/>
              <p:cNvSpPr txBox="1"/>
              <p:nvPr/>
            </p:nvSpPr>
            <p:spPr>
              <a:xfrm rot="16200000">
                <a:off x="3863563" y="3086912"/>
                <a:ext cx="1478003" cy="4185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 smtClean="0"/>
                  <a:t>Confidence</a:t>
                </a:r>
                <a:endParaRPr lang="zh-CN" altLang="en-US" sz="1600" dirty="0"/>
              </a:p>
            </p:txBody>
          </p:sp>
        </p:grpSp>
      </p:grpSp>
      <p:sp>
        <p:nvSpPr>
          <p:cNvPr id="192" name="TextBox 191"/>
          <p:cNvSpPr txBox="1"/>
          <p:nvPr/>
        </p:nvSpPr>
        <p:spPr>
          <a:xfrm>
            <a:off x="12115800" y="10871775"/>
            <a:ext cx="4267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000" dirty="0" smtClean="0"/>
              <a:t> Long response time.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000" dirty="0" smtClean="0"/>
              <a:t> No reuse of results.</a:t>
            </a:r>
          </a:p>
        </p:txBody>
      </p:sp>
      <p:sp>
        <p:nvSpPr>
          <p:cNvPr id="196" name="Rectangle 410"/>
          <p:cNvSpPr>
            <a:spLocks noChangeArrowheads="1"/>
          </p:cNvSpPr>
          <p:nvPr/>
        </p:nvSpPr>
        <p:spPr bwMode="auto">
          <a:xfrm>
            <a:off x="12496800" y="12570539"/>
            <a:ext cx="10668000" cy="6629401"/>
          </a:xfrm>
          <a:prstGeom prst="rect">
            <a:avLst/>
          </a:prstGeom>
          <a:solidFill>
            <a:schemeClr val="bg1"/>
          </a:solidFill>
          <a:ln w="76200" cmpd="tri" algn="ctr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1" defTabSz="3343275"/>
            <a:endParaRPr lang="en-US" sz="4000" dirty="0"/>
          </a:p>
        </p:txBody>
      </p:sp>
      <p:sp>
        <p:nvSpPr>
          <p:cNvPr id="197" name="Text Box 801"/>
          <p:cNvSpPr txBox="1">
            <a:spLocks noChangeArrowheads="1"/>
          </p:cNvSpPr>
          <p:nvPr/>
        </p:nvSpPr>
        <p:spPr bwMode="auto">
          <a:xfrm>
            <a:off x="12573000" y="12649200"/>
            <a:ext cx="10363200" cy="95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34405" tIns="167203" rIns="334405" bIns="167203">
            <a:spAutoFit/>
          </a:bodyPr>
          <a:lstStyle/>
          <a:p>
            <a:pPr defTabSz="3343275">
              <a:lnSpc>
                <a:spcPct val="80000"/>
              </a:lnSpc>
              <a:spcBef>
                <a:spcPct val="50000"/>
              </a:spcBef>
            </a:pPr>
            <a:r>
              <a:rPr lang="en-US" sz="4800" b="1" dirty="0" smtClean="0">
                <a:solidFill>
                  <a:srgbClr val="990033"/>
                </a:solidFill>
              </a:rPr>
              <a:t>OVERALL TECHNIQUE</a:t>
            </a:r>
            <a:endParaRPr lang="en-US" sz="4800" b="1" dirty="0">
              <a:solidFill>
                <a:srgbClr val="990033"/>
              </a:solidFill>
            </a:endParaRPr>
          </a:p>
        </p:txBody>
      </p:sp>
      <p:sp>
        <p:nvSpPr>
          <p:cNvPr id="200" name="Rectangle 129"/>
          <p:cNvSpPr>
            <a:spLocks noChangeArrowheads="1"/>
          </p:cNvSpPr>
          <p:nvPr/>
        </p:nvSpPr>
        <p:spPr bwMode="auto">
          <a:xfrm>
            <a:off x="23469601" y="19431000"/>
            <a:ext cx="8991600" cy="5867400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2" name="Text Box 139"/>
          <p:cNvSpPr txBox="1">
            <a:spLocks noChangeArrowheads="1"/>
          </p:cNvSpPr>
          <p:nvPr/>
        </p:nvSpPr>
        <p:spPr bwMode="auto">
          <a:xfrm>
            <a:off x="23622000" y="20269200"/>
            <a:ext cx="8686800" cy="4908154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</p:spPr>
        <p:txBody>
          <a:bodyPr wrap="square" lIns="334405" tIns="167203" rIns="334405" bIns="167203">
            <a:spAutoFit/>
          </a:bodyPr>
          <a:lstStyle/>
          <a:p>
            <a:pPr algn="just" defTabSz="334327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3000" dirty="0" smtClean="0"/>
              <a:t> Explored the parameter space for </a:t>
            </a:r>
            <a:r>
              <a:rPr lang="en-US" sz="3000" dirty="0" smtClean="0"/>
              <a:t>ARs.</a:t>
            </a:r>
            <a:endParaRPr lang="en-US" sz="3000" dirty="0" smtClean="0"/>
          </a:p>
          <a:p>
            <a:pPr algn="just" defTabSz="334327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3000" dirty="0" smtClean="0"/>
              <a:t> Defined stable regions in the parameter </a:t>
            </a:r>
            <a:r>
              <a:rPr lang="en-US" sz="3000" dirty="0" smtClean="0"/>
              <a:t>space.</a:t>
            </a:r>
            <a:endParaRPr lang="en-US" sz="3000" dirty="0" smtClean="0"/>
          </a:p>
          <a:p>
            <a:pPr algn="just" defTabSz="334327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3000" dirty="0" smtClean="0"/>
              <a:t> Developed efficient </a:t>
            </a:r>
            <a:r>
              <a:rPr lang="en-US" sz="3000" dirty="0" smtClean="0"/>
              <a:t>index and </a:t>
            </a:r>
            <a:r>
              <a:rPr lang="en-US" sz="3000" dirty="0" smtClean="0"/>
              <a:t>search </a:t>
            </a:r>
            <a:r>
              <a:rPr lang="en-US" sz="3000" dirty="0" smtClean="0"/>
              <a:t>mechanisms.</a:t>
            </a:r>
            <a:endParaRPr lang="en-US" sz="3000" dirty="0" smtClean="0"/>
          </a:p>
          <a:p>
            <a:pPr algn="just" defTabSz="334327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3000" dirty="0" smtClean="0"/>
              <a:t> Achieved store-n-reuse for quick response to </a:t>
            </a:r>
            <a:r>
              <a:rPr lang="en-US" sz="3000" dirty="0" smtClean="0"/>
              <a:t>interactive user </a:t>
            </a:r>
            <a:r>
              <a:rPr lang="en-US" sz="3000" dirty="0" smtClean="0"/>
              <a:t>queries </a:t>
            </a:r>
            <a:r>
              <a:rPr lang="en-US" sz="3000" dirty="0" smtClean="0"/>
              <a:t>.</a:t>
            </a:r>
            <a:endParaRPr lang="en-US" sz="3000" dirty="0" smtClean="0"/>
          </a:p>
        </p:txBody>
      </p:sp>
      <p:sp>
        <p:nvSpPr>
          <p:cNvPr id="203" name="Text Box 442"/>
          <p:cNvSpPr txBox="1">
            <a:spLocks noChangeArrowheads="1"/>
          </p:cNvSpPr>
          <p:nvPr/>
        </p:nvSpPr>
        <p:spPr bwMode="auto">
          <a:xfrm>
            <a:off x="23469600" y="19583777"/>
            <a:ext cx="7405688" cy="95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34405" tIns="167203" rIns="334405" bIns="167203">
            <a:spAutoFit/>
          </a:bodyPr>
          <a:lstStyle/>
          <a:p>
            <a:pPr defTabSz="3343275">
              <a:lnSpc>
                <a:spcPct val="80000"/>
              </a:lnSpc>
              <a:spcBef>
                <a:spcPct val="50000"/>
              </a:spcBef>
            </a:pPr>
            <a:r>
              <a:rPr lang="en-US" sz="4800" b="1" dirty="0" smtClean="0">
                <a:solidFill>
                  <a:srgbClr val="990033"/>
                </a:solidFill>
              </a:rPr>
              <a:t>CONTRIBUTIONS</a:t>
            </a:r>
            <a:endParaRPr lang="en-US" sz="4800" b="1" dirty="0">
              <a:solidFill>
                <a:srgbClr val="990033"/>
              </a:solidFill>
            </a:endParaRPr>
          </a:p>
        </p:txBody>
      </p:sp>
      <p:sp>
        <p:nvSpPr>
          <p:cNvPr id="205" name="Oval 204"/>
          <p:cNvSpPr/>
          <p:nvPr/>
        </p:nvSpPr>
        <p:spPr bwMode="auto">
          <a:xfrm>
            <a:off x="10896600" y="14782800"/>
            <a:ext cx="381000" cy="381000"/>
          </a:xfrm>
          <a:prstGeom prst="ellipse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343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</a:p>
        </p:txBody>
      </p:sp>
      <p:cxnSp>
        <p:nvCxnSpPr>
          <p:cNvPr id="206" name="Straight Arrow Connector 205"/>
          <p:cNvCxnSpPr>
            <a:stCxn id="205" idx="4"/>
          </p:cNvCxnSpPr>
          <p:nvPr/>
        </p:nvCxnSpPr>
        <p:spPr bwMode="auto">
          <a:xfrm rot="5400000">
            <a:off x="10763250" y="15373350"/>
            <a:ext cx="533400" cy="114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07" name="TextBox 206"/>
          <p:cNvSpPr txBox="1"/>
          <p:nvPr/>
        </p:nvSpPr>
        <p:spPr>
          <a:xfrm>
            <a:off x="10363200" y="1467359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(12345)</a:t>
            </a:r>
            <a:endParaRPr lang="en-US" sz="1100" dirty="0"/>
          </a:p>
        </p:txBody>
      </p:sp>
      <p:sp>
        <p:nvSpPr>
          <p:cNvPr id="227" name="TextBox 226"/>
          <p:cNvSpPr txBox="1"/>
          <p:nvPr/>
        </p:nvSpPr>
        <p:spPr>
          <a:xfrm>
            <a:off x="609600" y="5257800"/>
            <a:ext cx="990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990033"/>
                </a:solidFill>
                <a:sym typeface="Wingdings" pitchFamily="2" charset="2"/>
              </a:rPr>
              <a:t>GOAL: Retrieve the right number of interesting rules. </a:t>
            </a:r>
            <a:endParaRPr lang="en-US" sz="3200" dirty="0">
              <a:solidFill>
                <a:srgbClr val="990033"/>
              </a:solidFill>
              <a:sym typeface="Wingdings" pitchFamily="2" charset="2"/>
            </a:endParaRPr>
          </a:p>
        </p:txBody>
      </p:sp>
      <p:sp>
        <p:nvSpPr>
          <p:cNvPr id="234" name="Oval 233"/>
          <p:cNvSpPr/>
          <p:nvPr/>
        </p:nvSpPr>
        <p:spPr bwMode="auto">
          <a:xfrm>
            <a:off x="24384000" y="8305800"/>
            <a:ext cx="304800" cy="30480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43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5" name="Line Callout 1 234"/>
          <p:cNvSpPr/>
          <p:nvPr/>
        </p:nvSpPr>
        <p:spPr bwMode="auto">
          <a:xfrm>
            <a:off x="26974800" y="6019800"/>
            <a:ext cx="4191000" cy="990600"/>
          </a:xfrm>
          <a:prstGeom prst="borderCallout1">
            <a:avLst>
              <a:gd name="adj1" fmla="val 46079"/>
              <a:gd name="adj2" fmla="val -270"/>
              <a:gd name="adj3" fmla="val 237106"/>
              <a:gd name="adj4" fmla="val -55412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3343275"/>
            <a:r>
              <a:rPr lang="en-US" sz="3000" b="1" dirty="0" smtClean="0">
                <a:solidFill>
                  <a:srgbClr val="990033"/>
                </a:solidFill>
              </a:rPr>
              <a:t>Redundant rules:</a:t>
            </a:r>
          </a:p>
          <a:p>
            <a:pPr defTabSz="3343275"/>
            <a:r>
              <a:rPr lang="en-US" sz="3000" dirty="0" smtClean="0"/>
              <a:t>AB=&gt;C | A=&gt;B | A=&gt;BC</a:t>
            </a:r>
          </a:p>
        </p:txBody>
      </p:sp>
      <p:sp>
        <p:nvSpPr>
          <p:cNvPr id="236" name="Line Callout 1 235"/>
          <p:cNvSpPr/>
          <p:nvPr/>
        </p:nvSpPr>
        <p:spPr bwMode="auto">
          <a:xfrm>
            <a:off x="17297400" y="5334000"/>
            <a:ext cx="3505200" cy="990600"/>
          </a:xfrm>
          <a:prstGeom prst="borderCallout1">
            <a:avLst>
              <a:gd name="adj1" fmla="val 59744"/>
              <a:gd name="adj2" fmla="val 101105"/>
              <a:gd name="adj3" fmla="val 173465"/>
              <a:gd name="adj4" fmla="val 151618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43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charset="0"/>
              </a:rPr>
              <a:t>Large continuous parameter space </a:t>
            </a:r>
          </a:p>
        </p:txBody>
      </p:sp>
      <p:sp>
        <p:nvSpPr>
          <p:cNvPr id="237" name="Oval 236"/>
          <p:cNvSpPr/>
          <p:nvPr/>
        </p:nvSpPr>
        <p:spPr bwMode="auto">
          <a:xfrm>
            <a:off x="23850600" y="8839200"/>
            <a:ext cx="152400" cy="152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43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8" name="Line Callout 1 237"/>
          <p:cNvSpPr/>
          <p:nvPr/>
        </p:nvSpPr>
        <p:spPr bwMode="auto">
          <a:xfrm>
            <a:off x="17221200" y="7315200"/>
            <a:ext cx="3200400" cy="2438400"/>
          </a:xfrm>
          <a:prstGeom prst="borderCallout1">
            <a:avLst>
              <a:gd name="adj1" fmla="val 17508"/>
              <a:gd name="adj2" fmla="val 100758"/>
              <a:gd name="adj3" fmla="val 64296"/>
              <a:gd name="adj4" fmla="val 208286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3343275"/>
            <a:r>
              <a:rPr lang="en-US" sz="3000" b="1" dirty="0" smtClean="0">
                <a:solidFill>
                  <a:srgbClr val="990033"/>
                </a:solidFill>
              </a:rPr>
              <a:t>Repeated rules:</a:t>
            </a:r>
          </a:p>
          <a:p>
            <a:pPr defTabSz="3343275"/>
            <a:r>
              <a:rPr lang="en-US" sz="3000" dirty="0" smtClean="0"/>
              <a:t>Once valid, rule X=&gt;Y will remain valid for the entire subspace.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27127200" y="8334613"/>
            <a:ext cx="518160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000" dirty="0" smtClean="0"/>
              <a:t>Cumbersome to store rules for potentially infinite number of threshold pairs.</a:t>
            </a:r>
          </a:p>
          <a:p>
            <a:pPr algn="just"/>
            <a:r>
              <a:rPr lang="en-US" sz="3000" dirty="0" smtClean="0"/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000" dirty="0" smtClean="0"/>
              <a:t>Redundant and repeated rules may clutter users understanding.</a:t>
            </a:r>
          </a:p>
        </p:txBody>
      </p:sp>
      <p:sp>
        <p:nvSpPr>
          <p:cNvPr id="1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37033" y="46037"/>
            <a:ext cx="20909367" cy="1706563"/>
          </a:xfrm>
        </p:spPr>
        <p:txBody>
          <a:bodyPr/>
          <a:lstStyle/>
          <a:p>
            <a:pPr eaLnBrk="1" hangingPunct="1"/>
            <a:r>
              <a:rPr lang="en-US" sz="6000" dirty="0" smtClean="0"/>
              <a:t>Summarizing Parameter Space for </a:t>
            </a:r>
            <a:br>
              <a:rPr lang="en-US" sz="6000" dirty="0" smtClean="0"/>
            </a:br>
            <a:r>
              <a:rPr lang="en-US" sz="6000" dirty="0" smtClean="0"/>
              <a:t>Interactive Exploration of Association Rules</a:t>
            </a:r>
          </a:p>
        </p:txBody>
      </p:sp>
      <p:sp>
        <p:nvSpPr>
          <p:cNvPr id="119" name="Text Box 8"/>
          <p:cNvSpPr txBox="1">
            <a:spLocks noChangeArrowheads="1"/>
          </p:cNvSpPr>
          <p:nvPr/>
        </p:nvSpPr>
        <p:spPr bwMode="auto">
          <a:xfrm>
            <a:off x="8763000" y="1633110"/>
            <a:ext cx="18897600" cy="1414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34405" tIns="167203" rIns="334405" bIns="167203">
            <a:spAutoFit/>
          </a:bodyPr>
          <a:lstStyle/>
          <a:p>
            <a:pPr algn="ctr" defTabSz="3343275"/>
            <a:r>
              <a:rPr lang="en-US" sz="3500" dirty="0"/>
              <a:t>Abhishek Mukherji, </a:t>
            </a:r>
            <a:r>
              <a:rPr lang="en-US" sz="3500" dirty="0" err="1" smtClean="0"/>
              <a:t>Xika</a:t>
            </a:r>
            <a:r>
              <a:rPr lang="en-US" sz="3500" dirty="0" smtClean="0"/>
              <a:t> Lin, Professor Elke </a:t>
            </a:r>
            <a:r>
              <a:rPr lang="en-US" sz="3500" dirty="0"/>
              <a:t>A. </a:t>
            </a:r>
            <a:r>
              <a:rPr lang="en-US" sz="3500" dirty="0" smtClean="0"/>
              <a:t>Rundensteiner, Professor Matthew O. Ward</a:t>
            </a:r>
            <a:endParaRPr lang="en-US" sz="3500" baseline="30000" dirty="0"/>
          </a:p>
          <a:p>
            <a:pPr algn="ctr" defTabSz="3343275"/>
            <a:r>
              <a:rPr lang="en-US" sz="3500" dirty="0" smtClean="0"/>
              <a:t>XMDVTool, </a:t>
            </a:r>
            <a:r>
              <a:rPr lang="en-US" sz="3500" dirty="0"/>
              <a:t>Department of Computer Science</a:t>
            </a:r>
          </a:p>
        </p:txBody>
      </p:sp>
      <p:sp>
        <p:nvSpPr>
          <p:cNvPr id="120" name="Text Box 816"/>
          <p:cNvSpPr txBox="1">
            <a:spLocks noChangeArrowheads="1"/>
          </p:cNvSpPr>
          <p:nvPr/>
        </p:nvSpPr>
        <p:spPr bwMode="auto">
          <a:xfrm>
            <a:off x="11811000" y="2819400"/>
            <a:ext cx="11125200" cy="645448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</p:spPr>
        <p:txBody>
          <a:bodyPr wrap="square" lIns="334405" tIns="167203" rIns="334405" bIns="167203">
            <a:spAutoFit/>
          </a:bodyPr>
          <a:lstStyle/>
          <a:p>
            <a:pPr algn="just" defTabSz="3343275">
              <a:spcBef>
                <a:spcPct val="50000"/>
              </a:spcBef>
            </a:pPr>
            <a:r>
              <a:rPr lang="en-US" sz="2000" dirty="0"/>
              <a:t> </a:t>
            </a:r>
            <a:r>
              <a:rPr lang="en-US" sz="2000" dirty="0" smtClean="0"/>
              <a:t>             This project </a:t>
            </a:r>
            <a:r>
              <a:rPr lang="en-US" sz="2000" dirty="0"/>
              <a:t>is supported by NSF under </a:t>
            </a:r>
            <a:r>
              <a:rPr lang="en-US" sz="2000" dirty="0" smtClean="0"/>
              <a:t>grants</a:t>
            </a:r>
            <a:r>
              <a:rPr lang="en-US" sz="2000" dirty="0"/>
              <a:t> </a:t>
            </a:r>
            <a:r>
              <a:rPr lang="en-US" sz="2000" dirty="0" smtClean="0"/>
              <a:t>IIS-080812027 and</a:t>
            </a:r>
            <a:r>
              <a:rPr lang="en-US" sz="2000" dirty="0"/>
              <a:t> </a:t>
            </a:r>
            <a:r>
              <a:rPr lang="en-US" sz="2000" dirty="0" smtClean="0"/>
              <a:t>CCF-0811510.</a:t>
            </a:r>
            <a:endParaRPr lang="en-US" sz="2000" dirty="0"/>
          </a:p>
        </p:txBody>
      </p:sp>
      <p:pic>
        <p:nvPicPr>
          <p:cNvPr id="121" name="Picture 81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115800" y="2495550"/>
            <a:ext cx="933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" name="Picture 45" descr="xmdv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8346400" y="457200"/>
            <a:ext cx="4038600" cy="2514600"/>
          </a:xfrm>
          <a:prstGeom prst="rect">
            <a:avLst/>
          </a:prstGeom>
          <a:noFill/>
        </p:spPr>
      </p:pic>
      <p:sp>
        <p:nvSpPr>
          <p:cNvPr id="123" name="Rectangle 129"/>
          <p:cNvSpPr>
            <a:spLocks noChangeArrowheads="1"/>
          </p:cNvSpPr>
          <p:nvPr/>
        </p:nvSpPr>
        <p:spPr bwMode="auto">
          <a:xfrm>
            <a:off x="12496800" y="19446240"/>
            <a:ext cx="10668000" cy="5852160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000" dirty="0"/>
          </a:p>
        </p:txBody>
      </p:sp>
      <p:sp>
        <p:nvSpPr>
          <p:cNvPr id="124" name="Text Box 358"/>
          <p:cNvSpPr txBox="1">
            <a:spLocks noChangeArrowheads="1"/>
          </p:cNvSpPr>
          <p:nvPr/>
        </p:nvSpPr>
        <p:spPr bwMode="auto">
          <a:xfrm>
            <a:off x="12496800" y="19595712"/>
            <a:ext cx="9281273" cy="95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34405" tIns="167203" rIns="334405" bIns="167203">
            <a:spAutoFit/>
          </a:bodyPr>
          <a:lstStyle/>
          <a:p>
            <a:pPr defTabSz="3343275">
              <a:lnSpc>
                <a:spcPct val="80000"/>
              </a:lnSpc>
              <a:spcBef>
                <a:spcPct val="50000"/>
              </a:spcBef>
            </a:pPr>
            <a:r>
              <a:rPr lang="en-US" sz="5000" b="1" dirty="0" smtClean="0">
                <a:solidFill>
                  <a:srgbClr val="990033"/>
                </a:solidFill>
              </a:rPr>
              <a:t>INDEX STRUCTURE</a:t>
            </a:r>
            <a:endParaRPr lang="en-US" sz="5000" b="1" dirty="0">
              <a:solidFill>
                <a:srgbClr val="990033"/>
              </a:solidFill>
            </a:endParaRPr>
          </a:p>
        </p:txBody>
      </p:sp>
      <p:sp>
        <p:nvSpPr>
          <p:cNvPr id="126" name="Rectangle 129"/>
          <p:cNvSpPr>
            <a:spLocks noChangeArrowheads="1"/>
          </p:cNvSpPr>
          <p:nvPr/>
        </p:nvSpPr>
        <p:spPr bwMode="auto">
          <a:xfrm>
            <a:off x="23469602" y="12570540"/>
            <a:ext cx="8991599" cy="6629400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7" name="Text Box 442"/>
          <p:cNvSpPr txBox="1">
            <a:spLocks noChangeArrowheads="1"/>
          </p:cNvSpPr>
          <p:nvPr/>
        </p:nvSpPr>
        <p:spPr bwMode="auto">
          <a:xfrm>
            <a:off x="23469600" y="12649200"/>
            <a:ext cx="8991600" cy="95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34405" tIns="167203" rIns="334405" bIns="167203">
            <a:spAutoFit/>
          </a:bodyPr>
          <a:lstStyle/>
          <a:p>
            <a:pPr defTabSz="3343275">
              <a:lnSpc>
                <a:spcPct val="80000"/>
              </a:lnSpc>
              <a:spcBef>
                <a:spcPct val="50000"/>
              </a:spcBef>
            </a:pPr>
            <a:r>
              <a:rPr lang="en-US" sz="5000" b="1" dirty="0" smtClean="0">
                <a:solidFill>
                  <a:srgbClr val="990033"/>
                </a:solidFill>
              </a:rPr>
              <a:t>RULE GRAPH SEARCH</a:t>
            </a:r>
            <a:endParaRPr lang="en-US" sz="5000" b="1" dirty="0">
              <a:solidFill>
                <a:srgbClr val="990033"/>
              </a:solidFill>
            </a:endParaRPr>
          </a:p>
        </p:txBody>
      </p:sp>
      <p:sp>
        <p:nvSpPr>
          <p:cNvPr id="136" name="TextBox 69"/>
          <p:cNvSpPr txBox="1">
            <a:spLocks noChangeArrowheads="1"/>
          </p:cNvSpPr>
          <p:nvPr/>
        </p:nvSpPr>
        <p:spPr bwMode="auto">
          <a:xfrm>
            <a:off x="12782550" y="14325600"/>
            <a:ext cx="337185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3000" dirty="0" smtClean="0">
                <a:latin typeface="+mj-lt"/>
              </a:rPr>
              <a:t>1. </a:t>
            </a:r>
            <a:r>
              <a:rPr lang="en-US" sz="3000" dirty="0" smtClean="0">
                <a:latin typeface="+mj-lt"/>
              </a:rPr>
              <a:t>Determine all cut-points in the parameter </a:t>
            </a:r>
            <a:r>
              <a:rPr lang="en-US" sz="3000" dirty="0" smtClean="0">
                <a:latin typeface="+mj-lt"/>
              </a:rPr>
              <a:t>space.</a:t>
            </a:r>
            <a:endParaRPr lang="en-US" sz="3000" dirty="0" smtClean="0">
              <a:latin typeface="+mj-lt"/>
            </a:endParaRPr>
          </a:p>
          <a:p>
            <a:pPr algn="just"/>
            <a:endParaRPr lang="en-US" sz="3000" dirty="0" smtClean="0"/>
          </a:p>
          <a:p>
            <a:pPr algn="just"/>
            <a:endParaRPr lang="en-US" sz="3000" dirty="0" smtClean="0"/>
          </a:p>
          <a:p>
            <a:pPr algn="just"/>
            <a:r>
              <a:rPr lang="en-US" sz="3000" dirty="0" smtClean="0"/>
              <a:t>2. </a:t>
            </a:r>
            <a:r>
              <a:rPr lang="en-US" sz="3000" dirty="0" smtClean="0"/>
              <a:t>Populate each block </a:t>
            </a:r>
            <a:r>
              <a:rPr lang="en-US" sz="3000" dirty="0" smtClean="0"/>
              <a:t>with rules.</a:t>
            </a:r>
            <a:endParaRPr lang="en-US" sz="3000" dirty="0" smtClean="0"/>
          </a:p>
        </p:txBody>
      </p:sp>
      <p:graphicFrame>
        <p:nvGraphicFramePr>
          <p:cNvPr id="138" name="Table 13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62954757"/>
              </p:ext>
            </p:extLst>
          </p:nvPr>
        </p:nvGraphicFramePr>
        <p:xfrm>
          <a:off x="5690936" y="19390896"/>
          <a:ext cx="5486400" cy="497655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978702"/>
                <a:gridCol w="1888760"/>
                <a:gridCol w="1618938"/>
              </a:tblGrid>
              <a:tr h="526473">
                <a:tc>
                  <a:txBody>
                    <a:bodyPr/>
                    <a:lstStyle/>
                    <a:p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48145">
                <a:tc>
                  <a:txBody>
                    <a:bodyPr/>
                    <a:lstStyle/>
                    <a:p>
                      <a:endParaRPr lang="en-US" sz="1600" b="0" dirty="0" smtClean="0"/>
                    </a:p>
                    <a:p>
                      <a:endParaRPr lang="en-US" sz="1600" b="0" dirty="0" smtClean="0"/>
                    </a:p>
                    <a:p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 smtClean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748145">
                <a:tc>
                  <a:txBody>
                    <a:bodyPr/>
                    <a:lstStyle/>
                    <a:p>
                      <a:endParaRPr lang="en-US" sz="1600" b="0" dirty="0" smtClean="0"/>
                    </a:p>
                    <a:p>
                      <a:endParaRPr lang="en-US" sz="1600" b="0" dirty="0" smtClean="0"/>
                    </a:p>
                    <a:p>
                      <a:endParaRPr lang="en-US" sz="1600" b="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600" b="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6473">
                <a:tc>
                  <a:txBody>
                    <a:bodyPr/>
                    <a:lstStyle/>
                    <a:p>
                      <a:endParaRPr lang="en-US" sz="1600" b="0" dirty="0" smtClean="0"/>
                    </a:p>
                    <a:p>
                      <a:endParaRPr lang="en-US" sz="1600" b="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8145">
                <a:tc>
                  <a:txBody>
                    <a:bodyPr/>
                    <a:lstStyle/>
                    <a:p>
                      <a:endParaRPr lang="en-US" sz="1600" b="0" dirty="0" smtClean="0"/>
                    </a:p>
                    <a:p>
                      <a:endParaRPr lang="en-US" sz="1600" b="0" dirty="0" smtClean="0"/>
                    </a:p>
                    <a:p>
                      <a:endParaRPr lang="en-US" sz="1600" b="0" dirty="0" smtClean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sz="1600" b="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8145">
                <a:tc>
                  <a:txBody>
                    <a:bodyPr/>
                    <a:lstStyle/>
                    <a:p>
                      <a:endParaRPr lang="en-US" sz="1600" b="0" dirty="0" smtClean="0"/>
                    </a:p>
                    <a:p>
                      <a:endParaRPr lang="en-US" sz="1600" b="0" dirty="0" smtClean="0"/>
                    </a:p>
                    <a:p>
                      <a:endParaRPr lang="en-US" sz="1600" b="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6473">
                <a:tc>
                  <a:txBody>
                    <a:bodyPr/>
                    <a:lstStyle/>
                    <a:p>
                      <a:endParaRPr lang="en-US" sz="1600" b="0" dirty="0" smtClean="0"/>
                    </a:p>
                    <a:p>
                      <a:endParaRPr lang="en-US" sz="1600" b="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4876800" y="19126201"/>
            <a:ext cx="6467004" cy="5893675"/>
            <a:chOff x="5638800" y="19126201"/>
            <a:chExt cx="6467004" cy="5893675"/>
          </a:xfrm>
        </p:grpSpPr>
        <p:cxnSp>
          <p:nvCxnSpPr>
            <p:cNvPr id="137" name="AutoShape 411"/>
            <p:cNvCxnSpPr>
              <a:cxnSpLocks noChangeShapeType="1"/>
            </p:cNvCxnSpPr>
            <p:nvPr/>
          </p:nvCxnSpPr>
          <p:spPr bwMode="auto">
            <a:xfrm rot="10800000">
              <a:off x="8991600" y="21791612"/>
              <a:ext cx="1588" cy="1588"/>
            </a:xfrm>
            <a:prstGeom prst="bentConnector3">
              <a:avLst>
                <a:gd name="adj1" fmla="val 14395466"/>
              </a:avLst>
            </a:prstGeom>
            <a:noFill/>
            <a:ln w="9525">
              <a:noFill/>
              <a:miter lim="800000"/>
              <a:headEnd/>
              <a:tailEnd type="triangle" w="med" len="med"/>
            </a:ln>
          </p:spPr>
        </p:cxnSp>
        <p:sp>
          <p:nvSpPr>
            <p:cNvPr id="139" name="TextBox 138"/>
            <p:cNvSpPr txBox="1"/>
            <p:nvPr/>
          </p:nvSpPr>
          <p:spPr>
            <a:xfrm rot="16200000">
              <a:off x="4943374" y="19821627"/>
              <a:ext cx="18832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defTabSz="3343275" eaLnBrk="0" hangingPunct="0">
                <a:spcBef>
                  <a:spcPct val="20000"/>
                </a:spcBef>
                <a:defRPr/>
              </a:pPr>
              <a:r>
                <a:rPr lang="en-US" altLang="zh-CN" sz="2600" dirty="0" smtClean="0"/>
                <a:t>Confidence</a:t>
              </a:r>
              <a:endParaRPr lang="zh-CN" altLang="en-US" sz="2600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10437040" y="24527433"/>
              <a:ext cx="1426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defTabSz="3343275" eaLnBrk="0" hangingPunct="0">
                <a:spcBef>
                  <a:spcPct val="20000"/>
                </a:spcBef>
                <a:defRPr/>
              </a:pPr>
              <a:r>
                <a:rPr lang="en-US" altLang="zh-CN" sz="2600" dirty="0" smtClean="0"/>
                <a:t>Support</a:t>
              </a:r>
              <a:endParaRPr lang="zh-CN" altLang="en-US" sz="2600" dirty="0"/>
            </a:p>
          </p:txBody>
        </p:sp>
        <p:cxnSp>
          <p:nvCxnSpPr>
            <p:cNvPr id="141" name="Straight Connector 140"/>
            <p:cNvCxnSpPr/>
            <p:nvPr/>
          </p:nvCxnSpPr>
          <p:spPr bwMode="auto">
            <a:xfrm rot="5400000">
              <a:off x="3709737" y="22021801"/>
              <a:ext cx="548639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2" name="Straight Connector 141"/>
            <p:cNvCxnSpPr/>
            <p:nvPr/>
          </p:nvCxnSpPr>
          <p:spPr bwMode="auto">
            <a:xfrm rot="10800000">
              <a:off x="6135432" y="24384000"/>
              <a:ext cx="58674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3" name="TextBox 142"/>
            <p:cNvSpPr txBox="1"/>
            <p:nvPr/>
          </p:nvSpPr>
          <p:spPr>
            <a:xfrm>
              <a:off x="6452936" y="24460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0</a:t>
              </a:r>
              <a:endParaRPr lang="en-US" sz="1800" dirty="0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6224336" y="24079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0</a:t>
              </a:r>
              <a:endParaRPr lang="en-US" sz="1800" dirty="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995736" y="23658096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3/6</a:t>
              </a:r>
              <a:endParaRPr lang="en-US" sz="1800" dirty="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5995736" y="22871668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3/5</a:t>
              </a:r>
              <a:endParaRPr lang="en-US" sz="1800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5995736" y="220218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4/6</a:t>
              </a:r>
              <a:endParaRPr lang="en-US" sz="1800" dirty="0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5995736" y="21500068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3/4</a:t>
              </a:r>
              <a:endParaRPr lang="en-US" sz="1800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995736" y="20574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4/5</a:t>
              </a:r>
              <a:endParaRPr lang="en-US" sz="1800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8281736" y="24460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3</a:t>
              </a:r>
              <a:endParaRPr lang="en-US" sz="1800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10186736" y="24460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4</a:t>
              </a:r>
              <a:endParaRPr lang="en-US" sz="1800" dirty="0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995736" y="19812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5/6</a:t>
              </a:r>
              <a:endParaRPr lang="en-US" sz="1800" dirty="0"/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5995736" y="19214068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1</a:t>
              </a:r>
              <a:endParaRPr lang="en-US" sz="1800" dirty="0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11724804" y="24460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5</a:t>
              </a:r>
              <a:endParaRPr lang="en-US" sz="1800" dirty="0"/>
            </a:p>
          </p:txBody>
        </p:sp>
        <p:sp>
          <p:nvSpPr>
            <p:cNvPr id="156" name="Oval 155"/>
            <p:cNvSpPr/>
            <p:nvPr/>
          </p:nvSpPr>
          <p:spPr bwMode="auto">
            <a:xfrm>
              <a:off x="8382000" y="19354800"/>
              <a:ext cx="91440" cy="914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343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7" name="Oval 156"/>
            <p:cNvSpPr/>
            <p:nvPr/>
          </p:nvSpPr>
          <p:spPr bwMode="auto">
            <a:xfrm>
              <a:off x="10271760" y="19354800"/>
              <a:ext cx="91440" cy="914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343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8" name="Oval 157"/>
            <p:cNvSpPr/>
            <p:nvPr/>
          </p:nvSpPr>
          <p:spPr bwMode="auto">
            <a:xfrm>
              <a:off x="11903916" y="19354800"/>
              <a:ext cx="91440" cy="914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343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9" name="Oval 158"/>
            <p:cNvSpPr/>
            <p:nvPr/>
          </p:nvSpPr>
          <p:spPr bwMode="auto">
            <a:xfrm>
              <a:off x="11901948" y="19932444"/>
              <a:ext cx="91440" cy="914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343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0" name="Oval 159"/>
            <p:cNvSpPr/>
            <p:nvPr/>
          </p:nvSpPr>
          <p:spPr bwMode="auto">
            <a:xfrm>
              <a:off x="10282080" y="19932444"/>
              <a:ext cx="91440" cy="914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343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1" name="Oval 160"/>
            <p:cNvSpPr/>
            <p:nvPr/>
          </p:nvSpPr>
          <p:spPr bwMode="auto">
            <a:xfrm>
              <a:off x="8391864" y="19932444"/>
              <a:ext cx="91440" cy="914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343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2" name="Oval 161"/>
            <p:cNvSpPr/>
            <p:nvPr/>
          </p:nvSpPr>
          <p:spPr bwMode="auto">
            <a:xfrm>
              <a:off x="8382000" y="20765220"/>
              <a:ext cx="91440" cy="914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343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3" name="Oval 162"/>
            <p:cNvSpPr/>
            <p:nvPr/>
          </p:nvSpPr>
          <p:spPr bwMode="auto">
            <a:xfrm>
              <a:off x="8382000" y="21581316"/>
              <a:ext cx="91440" cy="914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343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4" name="Oval 163"/>
            <p:cNvSpPr/>
            <p:nvPr/>
          </p:nvSpPr>
          <p:spPr bwMode="auto">
            <a:xfrm>
              <a:off x="8382000" y="22158960"/>
              <a:ext cx="91440" cy="914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343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5" name="Oval 164"/>
            <p:cNvSpPr/>
            <p:nvPr/>
          </p:nvSpPr>
          <p:spPr bwMode="auto">
            <a:xfrm>
              <a:off x="8382000" y="22982412"/>
              <a:ext cx="91440" cy="914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343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6" name="Oval 165"/>
            <p:cNvSpPr/>
            <p:nvPr/>
          </p:nvSpPr>
          <p:spPr bwMode="auto">
            <a:xfrm>
              <a:off x="8382000" y="23805864"/>
              <a:ext cx="91440" cy="914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343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7" name="Oval 166"/>
            <p:cNvSpPr/>
            <p:nvPr/>
          </p:nvSpPr>
          <p:spPr bwMode="auto">
            <a:xfrm>
              <a:off x="10287000" y="22174200"/>
              <a:ext cx="91440" cy="914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343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aphicFrame>
        <p:nvGraphicFramePr>
          <p:cNvPr id="168" name="Table 16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97926288"/>
              </p:ext>
            </p:extLst>
          </p:nvPr>
        </p:nvGraphicFramePr>
        <p:xfrm>
          <a:off x="17384023" y="13472160"/>
          <a:ext cx="5486400" cy="52730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978702"/>
                <a:gridCol w="1888760"/>
                <a:gridCol w="1618938"/>
              </a:tblGrid>
              <a:tr h="526473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AC-&gt;BD</a:t>
                      </a:r>
                      <a:r>
                        <a:rPr lang="en-US" sz="1600" b="0" baseline="0" dirty="0" smtClean="0"/>
                        <a:t>     </a:t>
                      </a:r>
                      <a:r>
                        <a:rPr lang="en-US" sz="1600" b="0" dirty="0" smtClean="0"/>
                        <a:t>CD-&gt;AB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C-&gt;B</a:t>
                      </a:r>
                      <a:r>
                        <a:rPr lang="en-US" sz="1600" b="0" baseline="0" dirty="0" smtClean="0"/>
                        <a:t>          </a:t>
                      </a:r>
                      <a:r>
                        <a:rPr lang="en-US" sz="1600" b="0" dirty="0" smtClean="0"/>
                        <a:t>A-&gt;BD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D-&gt;B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C-&gt;B</a:t>
                      </a:r>
                      <a:r>
                        <a:rPr lang="en-US" sz="1600" b="0" baseline="0" dirty="0" smtClean="0"/>
                        <a:t>          </a:t>
                      </a:r>
                      <a:r>
                        <a:rPr lang="en-US" sz="1600" b="0" dirty="0" smtClean="0"/>
                        <a:t>A-&gt;BD</a:t>
                      </a:r>
                    </a:p>
                    <a:p>
                      <a:r>
                        <a:rPr lang="en-US" sz="1600" b="0" dirty="0" smtClean="0"/>
                        <a:t>D-&gt;B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D-&gt;B</a:t>
                      </a:r>
                    </a:p>
                  </a:txBody>
                  <a:tcPr/>
                </a:tc>
              </a:tr>
              <a:tr h="748145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AC-&gt;BD</a:t>
                      </a:r>
                      <a:r>
                        <a:rPr lang="en-US" sz="1600" b="0" baseline="0" dirty="0" smtClean="0"/>
                        <a:t>     </a:t>
                      </a:r>
                      <a:r>
                        <a:rPr lang="en-US" sz="1600" b="0" dirty="0" smtClean="0"/>
                        <a:t>CD-&gt;AB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C-&gt;B</a:t>
                      </a:r>
                      <a:r>
                        <a:rPr lang="en-US" sz="1600" b="0" baseline="0" dirty="0" smtClean="0"/>
                        <a:t>          </a:t>
                      </a:r>
                      <a:r>
                        <a:rPr lang="en-US" sz="1600" b="0" dirty="0" smtClean="0"/>
                        <a:t>B-&gt;D</a:t>
                      </a:r>
                    </a:p>
                    <a:p>
                      <a:r>
                        <a:rPr lang="en-US" sz="1600" b="0" dirty="0" smtClean="0"/>
                        <a:t>D-&gt;B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C-&gt;B</a:t>
                      </a:r>
                      <a:r>
                        <a:rPr lang="en-US" sz="1600" b="0" baseline="0" dirty="0" smtClean="0"/>
                        <a:t>        </a:t>
                      </a:r>
                      <a:r>
                        <a:rPr lang="en-US" sz="1600" b="0" dirty="0" smtClean="0"/>
                        <a:t>A-&gt;BD</a:t>
                      </a:r>
                    </a:p>
                    <a:p>
                      <a:r>
                        <a:rPr lang="en-US" sz="1600" b="0" dirty="0" smtClean="0"/>
                        <a:t>B-&gt;D</a:t>
                      </a:r>
                      <a:r>
                        <a:rPr lang="en-US" sz="1600" b="0" baseline="0" dirty="0" smtClean="0"/>
                        <a:t>        </a:t>
                      </a:r>
                      <a:r>
                        <a:rPr lang="en-US" sz="1600" b="0" dirty="0" smtClean="0"/>
                        <a:t>D-&gt;B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US" sz="1600" b="0" dirty="0" smtClean="0"/>
                        <a:t>B-&gt;D</a:t>
                      </a:r>
                      <a:r>
                        <a:rPr lang="en-US" sz="1600" b="0" baseline="0" dirty="0" smtClean="0"/>
                        <a:t>       </a:t>
                      </a:r>
                      <a:r>
                        <a:rPr lang="en-US" sz="1600" b="0" dirty="0" smtClean="0"/>
                        <a:t>D-&gt;B</a:t>
                      </a:r>
                      <a:endParaRPr lang="en-US" sz="1600" b="0" dirty="0"/>
                    </a:p>
                  </a:txBody>
                  <a:tcPr/>
                </a:tc>
              </a:tr>
              <a:tr h="748145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AC-&gt;BD</a:t>
                      </a:r>
                      <a:r>
                        <a:rPr lang="en-US" sz="1600" b="0" baseline="0" dirty="0" smtClean="0"/>
                        <a:t>     </a:t>
                      </a:r>
                      <a:r>
                        <a:rPr lang="en-US" sz="1600" b="0" dirty="0" smtClean="0"/>
                        <a:t>CD-&gt;AB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C-&gt;B</a:t>
                      </a:r>
                      <a:r>
                        <a:rPr lang="en-US" sz="1600" b="0" baseline="0" dirty="0" smtClean="0"/>
                        <a:t>          </a:t>
                      </a:r>
                      <a:r>
                        <a:rPr lang="en-US" sz="1600" b="0" dirty="0" smtClean="0"/>
                        <a:t>B-&gt;D</a:t>
                      </a:r>
                    </a:p>
                    <a:p>
                      <a:r>
                        <a:rPr lang="en-US" sz="1600" b="0" dirty="0" smtClean="0"/>
                        <a:t>D-&gt;B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b="0" dirty="0" smtClean="0"/>
                        <a:t>D-&gt;AB</a:t>
                      </a:r>
                      <a:r>
                        <a:rPr lang="en-US" sz="1600" b="0" baseline="0" dirty="0" smtClean="0"/>
                        <a:t>      </a:t>
                      </a:r>
                      <a:r>
                        <a:rPr lang="en-US" sz="1600" b="0" dirty="0" smtClean="0"/>
                        <a:t>C-&gt;B</a:t>
                      </a:r>
                    </a:p>
                    <a:p>
                      <a:r>
                        <a:rPr lang="en-US" sz="1600" b="0" dirty="0" smtClean="0"/>
                        <a:t>A-&gt;BD</a:t>
                      </a:r>
                      <a:r>
                        <a:rPr lang="en-US" sz="1600" b="0" baseline="0" dirty="0" smtClean="0"/>
                        <a:t>      </a:t>
                      </a:r>
                      <a:r>
                        <a:rPr lang="en-US" sz="1600" b="0" dirty="0" smtClean="0"/>
                        <a:t>B-&gt;D</a:t>
                      </a:r>
                    </a:p>
                    <a:p>
                      <a:endParaRPr lang="en-US" sz="1600" b="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6473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A-&gt;BCD</a:t>
                      </a:r>
                      <a:r>
                        <a:rPr lang="en-US" sz="1600" b="0" baseline="0" dirty="0" smtClean="0"/>
                        <a:t>     </a:t>
                      </a:r>
                      <a:r>
                        <a:rPr lang="en-US" sz="1600" b="0" dirty="0" smtClean="0"/>
                        <a:t>C-&gt;ABD</a:t>
                      </a:r>
                    </a:p>
                    <a:p>
                      <a:r>
                        <a:rPr lang="en-US" sz="1600" b="0" dirty="0" smtClean="0"/>
                        <a:t>B-&gt;D</a:t>
                      </a:r>
                      <a:r>
                        <a:rPr lang="en-US" sz="1600" b="0" baseline="0" dirty="0" smtClean="0"/>
                        <a:t>          </a:t>
                      </a:r>
                      <a:r>
                        <a:rPr lang="en-US" sz="1600" b="0" dirty="0" smtClean="0"/>
                        <a:t>D-&gt;B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8145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A-&gt;BCD</a:t>
                      </a:r>
                      <a:r>
                        <a:rPr lang="en-US" sz="1600" b="0" baseline="0" dirty="0" smtClean="0"/>
                        <a:t>     </a:t>
                      </a:r>
                      <a:r>
                        <a:rPr lang="en-US" sz="1600" b="0" dirty="0" smtClean="0"/>
                        <a:t>C-&gt;ABD</a:t>
                      </a:r>
                    </a:p>
                    <a:p>
                      <a:r>
                        <a:rPr lang="en-US" sz="1600" b="0" dirty="0" smtClean="0"/>
                        <a:t>B-&gt;C</a:t>
                      </a:r>
                      <a:r>
                        <a:rPr lang="en-US" sz="1600" b="0" baseline="0" dirty="0" smtClean="0"/>
                        <a:t>           </a:t>
                      </a:r>
                      <a:r>
                        <a:rPr lang="en-US" sz="1600" b="0" dirty="0" smtClean="0"/>
                        <a:t>B-&gt;AD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D-&gt;AB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600" b="0" dirty="0" smtClean="0"/>
                        <a:t>B-&gt;C</a:t>
                      </a:r>
                      <a:r>
                        <a:rPr lang="en-US" sz="1600" b="0" baseline="0" dirty="0" smtClean="0"/>
                        <a:t>           </a:t>
                      </a:r>
                      <a:r>
                        <a:rPr lang="en-US" sz="1600" b="0" dirty="0" smtClean="0"/>
                        <a:t>B-&gt;AD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D-&gt;AB</a:t>
                      </a:r>
                      <a:r>
                        <a:rPr lang="en-US" sz="1600" b="0" baseline="0" dirty="0" smtClean="0"/>
                        <a:t>        </a:t>
                      </a:r>
                      <a:r>
                        <a:rPr lang="en-US" sz="1600" b="0" dirty="0" smtClean="0"/>
                        <a:t>C-&gt;B</a:t>
                      </a:r>
                    </a:p>
                    <a:p>
                      <a:r>
                        <a:rPr lang="en-US" sz="1600" b="0" dirty="0" smtClean="0"/>
                        <a:t>A-&gt;BD</a:t>
                      </a:r>
                    </a:p>
                    <a:p>
                      <a:endParaRPr lang="en-US" sz="1600" b="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8145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D-&gt;ABC</a:t>
                      </a:r>
                      <a:r>
                        <a:rPr lang="en-US" sz="1600" b="0" baseline="0" dirty="0" smtClean="0"/>
                        <a:t>     </a:t>
                      </a:r>
                      <a:r>
                        <a:rPr lang="en-US" sz="1600" b="0" dirty="0" smtClean="0"/>
                        <a:t>A-&gt;BCD</a:t>
                      </a:r>
                    </a:p>
                    <a:p>
                      <a:r>
                        <a:rPr lang="en-US" sz="1600" b="0" dirty="0" smtClean="0"/>
                        <a:t>C-&gt;ABD</a:t>
                      </a:r>
                      <a:r>
                        <a:rPr lang="en-US" sz="1600" b="0" baseline="0" dirty="0" smtClean="0"/>
                        <a:t>     </a:t>
                      </a:r>
                      <a:r>
                        <a:rPr lang="en-US" sz="1600" b="0" dirty="0" smtClean="0"/>
                        <a:t>B-&gt;C</a:t>
                      </a:r>
                    </a:p>
                    <a:p>
                      <a:r>
                        <a:rPr lang="en-US" sz="1600" b="0" dirty="0" smtClean="0"/>
                        <a:t>B-&gt;AD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6473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B-&gt;ACD</a:t>
                      </a:r>
                      <a:r>
                        <a:rPr lang="en-US" sz="1600" b="0" baseline="0" dirty="0" smtClean="0"/>
                        <a:t>     </a:t>
                      </a:r>
                      <a:r>
                        <a:rPr lang="en-US" sz="1600" b="0" dirty="0" smtClean="0"/>
                        <a:t>D-&gt;ABC</a:t>
                      </a:r>
                    </a:p>
                    <a:p>
                      <a:r>
                        <a:rPr lang="en-US" sz="1600" b="0" dirty="0" smtClean="0"/>
                        <a:t>A-&gt;BCD</a:t>
                      </a:r>
                      <a:r>
                        <a:rPr lang="en-US" sz="1600" b="0" baseline="0" dirty="0" smtClean="0"/>
                        <a:t>     </a:t>
                      </a:r>
                      <a:r>
                        <a:rPr lang="en-US" sz="1600" b="0" dirty="0" smtClean="0"/>
                        <a:t>C-&gt;ABD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69" name="Group 168"/>
          <p:cNvGrpSpPr/>
          <p:nvPr/>
        </p:nvGrpSpPr>
        <p:grpSpPr>
          <a:xfrm>
            <a:off x="16569887" y="13395960"/>
            <a:ext cx="6467004" cy="5841683"/>
            <a:chOff x="5638800" y="19092567"/>
            <a:chExt cx="6467004" cy="5841683"/>
          </a:xfrm>
        </p:grpSpPr>
        <p:cxnSp>
          <p:nvCxnSpPr>
            <p:cNvPr id="170" name="AutoShape 411"/>
            <p:cNvCxnSpPr>
              <a:cxnSpLocks noChangeShapeType="1"/>
            </p:cNvCxnSpPr>
            <p:nvPr/>
          </p:nvCxnSpPr>
          <p:spPr bwMode="auto">
            <a:xfrm rot="10800000">
              <a:off x="8991600" y="21791612"/>
              <a:ext cx="1588" cy="1588"/>
            </a:xfrm>
            <a:prstGeom prst="bentConnector3">
              <a:avLst>
                <a:gd name="adj1" fmla="val 14395466"/>
              </a:avLst>
            </a:prstGeom>
            <a:noFill/>
            <a:ln w="9525">
              <a:noFill/>
              <a:miter lim="800000"/>
              <a:headEnd/>
              <a:tailEnd type="triangle" w="med" len="med"/>
            </a:ln>
          </p:spPr>
        </p:cxnSp>
        <p:sp>
          <p:nvSpPr>
            <p:cNvPr id="171" name="TextBox 170"/>
            <p:cNvSpPr txBox="1"/>
            <p:nvPr/>
          </p:nvSpPr>
          <p:spPr>
            <a:xfrm rot="16200000">
              <a:off x="4943374" y="19995730"/>
              <a:ext cx="18832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defTabSz="3343275" eaLnBrk="0" hangingPunct="0">
                <a:spcBef>
                  <a:spcPct val="20000"/>
                </a:spcBef>
                <a:defRPr/>
              </a:pPr>
              <a:r>
                <a:rPr lang="en-US" altLang="zh-CN" sz="2600" dirty="0" smtClean="0"/>
                <a:t>Confidence</a:t>
              </a:r>
              <a:endParaRPr lang="zh-CN" altLang="en-US" sz="2600" dirty="0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10437040" y="24441807"/>
              <a:ext cx="1426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defTabSz="3343275" eaLnBrk="0" hangingPunct="0">
                <a:spcBef>
                  <a:spcPct val="20000"/>
                </a:spcBef>
                <a:defRPr/>
              </a:pPr>
              <a:r>
                <a:rPr lang="en-US" altLang="zh-CN" sz="2600" dirty="0" smtClean="0"/>
                <a:t>Support</a:t>
              </a:r>
              <a:endParaRPr lang="zh-CN" altLang="en-US" sz="2600" dirty="0"/>
            </a:p>
          </p:txBody>
        </p:sp>
        <p:cxnSp>
          <p:nvCxnSpPr>
            <p:cNvPr id="173" name="Straight Connector 172"/>
            <p:cNvCxnSpPr/>
            <p:nvPr/>
          </p:nvCxnSpPr>
          <p:spPr bwMode="auto">
            <a:xfrm rot="5400000">
              <a:off x="3709737" y="22021801"/>
              <a:ext cx="548639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4" name="Straight Connector 173"/>
            <p:cNvCxnSpPr/>
            <p:nvPr/>
          </p:nvCxnSpPr>
          <p:spPr bwMode="auto">
            <a:xfrm rot="10800000">
              <a:off x="6135432" y="24434814"/>
              <a:ext cx="58674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6" name="TextBox 175"/>
            <p:cNvSpPr txBox="1"/>
            <p:nvPr/>
          </p:nvSpPr>
          <p:spPr>
            <a:xfrm>
              <a:off x="6452936" y="24460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0</a:t>
              </a:r>
              <a:endParaRPr lang="en-US" sz="1800" dirty="0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6224336" y="24079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0</a:t>
              </a:r>
              <a:endParaRPr lang="en-US" sz="1800" dirty="0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5995736" y="23658096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3/6</a:t>
              </a:r>
              <a:endParaRPr lang="en-US" sz="1800" dirty="0"/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5995736" y="22871668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3/5</a:t>
              </a:r>
              <a:endParaRPr lang="en-US" sz="1800" dirty="0"/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5995736" y="220218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4/6</a:t>
              </a:r>
              <a:endParaRPr lang="en-US" sz="1800" dirty="0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5995736" y="21500068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3/4</a:t>
              </a:r>
              <a:endParaRPr lang="en-US" sz="1800" dirty="0"/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5995736" y="20574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4/5</a:t>
              </a:r>
              <a:endParaRPr lang="en-US" sz="1800" dirty="0"/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8281736" y="24460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3</a:t>
              </a:r>
              <a:endParaRPr lang="en-US" sz="1800" dirty="0"/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10186736" y="24460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4</a:t>
              </a:r>
              <a:endParaRPr lang="en-US" sz="1800" dirty="0"/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5995736" y="19812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5/6</a:t>
              </a:r>
              <a:endParaRPr lang="en-US" sz="1800" dirty="0"/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5995736" y="19214068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1</a:t>
              </a:r>
              <a:endParaRPr lang="en-US" sz="1800" dirty="0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11724804" y="24460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5</a:t>
              </a:r>
              <a:endParaRPr lang="en-US" sz="1800" dirty="0"/>
            </a:p>
          </p:txBody>
        </p:sp>
        <p:sp>
          <p:nvSpPr>
            <p:cNvPr id="213" name="Oval 212"/>
            <p:cNvSpPr/>
            <p:nvPr/>
          </p:nvSpPr>
          <p:spPr bwMode="auto">
            <a:xfrm>
              <a:off x="8382000" y="19092567"/>
              <a:ext cx="91440" cy="914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343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5" name="Oval 214"/>
            <p:cNvSpPr/>
            <p:nvPr/>
          </p:nvSpPr>
          <p:spPr bwMode="auto">
            <a:xfrm>
              <a:off x="11894391" y="19184007"/>
              <a:ext cx="91440" cy="914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343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6" name="Oval 215"/>
            <p:cNvSpPr/>
            <p:nvPr/>
          </p:nvSpPr>
          <p:spPr bwMode="auto">
            <a:xfrm>
              <a:off x="11890813" y="19922919"/>
              <a:ext cx="91440" cy="914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343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7" name="Oval 216"/>
            <p:cNvSpPr/>
            <p:nvPr/>
          </p:nvSpPr>
          <p:spPr bwMode="auto">
            <a:xfrm>
              <a:off x="10282080" y="19932444"/>
              <a:ext cx="91440" cy="914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343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8" name="Oval 217"/>
            <p:cNvSpPr/>
            <p:nvPr/>
          </p:nvSpPr>
          <p:spPr bwMode="auto">
            <a:xfrm>
              <a:off x="8391864" y="19932444"/>
              <a:ext cx="91440" cy="914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343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9" name="Oval 218"/>
            <p:cNvSpPr/>
            <p:nvPr/>
          </p:nvSpPr>
          <p:spPr bwMode="auto">
            <a:xfrm>
              <a:off x="8382000" y="20765220"/>
              <a:ext cx="91440" cy="914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343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0" name="Oval 219"/>
            <p:cNvSpPr/>
            <p:nvPr/>
          </p:nvSpPr>
          <p:spPr bwMode="auto">
            <a:xfrm>
              <a:off x="8382000" y="21581316"/>
              <a:ext cx="91440" cy="914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343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1" name="Oval 220"/>
            <p:cNvSpPr/>
            <p:nvPr/>
          </p:nvSpPr>
          <p:spPr bwMode="auto">
            <a:xfrm>
              <a:off x="8382000" y="22158960"/>
              <a:ext cx="91440" cy="914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343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4" name="Oval 223"/>
            <p:cNvSpPr/>
            <p:nvPr/>
          </p:nvSpPr>
          <p:spPr bwMode="auto">
            <a:xfrm>
              <a:off x="8382000" y="22982412"/>
              <a:ext cx="91440" cy="914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343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8" name="Oval 227"/>
            <p:cNvSpPr/>
            <p:nvPr/>
          </p:nvSpPr>
          <p:spPr bwMode="auto">
            <a:xfrm>
              <a:off x="8382000" y="23805864"/>
              <a:ext cx="91440" cy="914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343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2" name="Oval 231"/>
            <p:cNvSpPr/>
            <p:nvPr/>
          </p:nvSpPr>
          <p:spPr bwMode="auto">
            <a:xfrm>
              <a:off x="10287000" y="22174200"/>
              <a:ext cx="91440" cy="914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343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4" name="Oval 213"/>
            <p:cNvSpPr/>
            <p:nvPr/>
          </p:nvSpPr>
          <p:spPr bwMode="auto">
            <a:xfrm>
              <a:off x="10271760" y="19122300"/>
              <a:ext cx="91440" cy="6245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343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33" name="TextBox 232"/>
          <p:cNvSpPr txBox="1"/>
          <p:nvPr/>
        </p:nvSpPr>
        <p:spPr>
          <a:xfrm>
            <a:off x="457200" y="24957232"/>
            <a:ext cx="11065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990033"/>
                </a:solidFill>
              </a:rPr>
              <a:t>*</a:t>
            </a:r>
            <a:r>
              <a:rPr lang="en-US" altLang="zh-CN" sz="1600" dirty="0"/>
              <a:t>Mohammed J. </a:t>
            </a:r>
            <a:r>
              <a:rPr lang="en-US" altLang="zh-CN" sz="1600" dirty="0" err="1"/>
              <a:t>Zaki</a:t>
            </a:r>
            <a:r>
              <a:rPr lang="en-US" altLang="zh-CN" sz="1600" dirty="0"/>
              <a:t>. Mining non-redundant association rules. Data Mining Knowledge Discovery, 9(3):223-248, 2004</a:t>
            </a:r>
          </a:p>
          <a:p>
            <a:endParaRPr lang="en-US" sz="1600" dirty="0">
              <a:solidFill>
                <a:srgbClr val="990033"/>
              </a:solidFill>
            </a:endParaRPr>
          </a:p>
        </p:txBody>
      </p:sp>
      <p:sp>
        <p:nvSpPr>
          <p:cNvPr id="194" name="Line Callout 1 193"/>
          <p:cNvSpPr/>
          <p:nvPr/>
        </p:nvSpPr>
        <p:spPr bwMode="auto">
          <a:xfrm>
            <a:off x="679747" y="20592502"/>
            <a:ext cx="3864497" cy="2069068"/>
          </a:xfrm>
          <a:prstGeom prst="borderCallout1">
            <a:avLst>
              <a:gd name="adj1" fmla="val 17508"/>
              <a:gd name="adj2" fmla="val 100758"/>
              <a:gd name="adj3" fmla="val 57900"/>
              <a:gd name="adj4" fmla="val 240769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3343275"/>
            <a:r>
              <a:rPr lang="en-US" sz="3000" b="1" dirty="0" smtClean="0">
                <a:solidFill>
                  <a:srgbClr val="990033"/>
                </a:solidFill>
              </a:rPr>
              <a:t>Stable region:</a:t>
            </a:r>
          </a:p>
          <a:p>
            <a:pPr algn="just"/>
            <a:r>
              <a:rPr lang="en-US" altLang="zh-CN" sz="3000" dirty="0"/>
              <a:t>NO new ARs are produced despite change in parameters. </a:t>
            </a:r>
            <a:endParaRPr lang="zh-CN" altLang="en-US" sz="3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1345" y="20943333"/>
            <a:ext cx="6231055" cy="4202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" name="TextBox 132"/>
          <p:cNvSpPr txBox="1"/>
          <p:nvPr/>
        </p:nvSpPr>
        <p:spPr>
          <a:xfrm>
            <a:off x="12725400" y="22174200"/>
            <a:ext cx="594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2. Create 2-level search </a:t>
            </a:r>
            <a:r>
              <a:rPr lang="en-US" sz="3000" dirty="0" smtClean="0"/>
              <a:t>tree.</a:t>
            </a:r>
            <a:endParaRPr lang="en-US" sz="3000" dirty="0" smtClean="0"/>
          </a:p>
          <a:p>
            <a:endParaRPr lang="en-US" sz="3000" dirty="0"/>
          </a:p>
        </p:txBody>
      </p:sp>
      <p:sp>
        <p:nvSpPr>
          <p:cNvPr id="125" name="TextBox 124"/>
          <p:cNvSpPr txBox="1"/>
          <p:nvPr/>
        </p:nvSpPr>
        <p:spPr>
          <a:xfrm>
            <a:off x="12725400" y="20701337"/>
            <a:ext cx="624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1. Eliminate repeated rules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3000" dirty="0" smtClean="0"/>
              <a:t>Each rule is only stored once.	</a:t>
            </a:r>
          </a:p>
        </p:txBody>
      </p:sp>
      <p:sp>
        <p:nvSpPr>
          <p:cNvPr id="2" name="Line Callout 1 1"/>
          <p:cNvSpPr/>
          <p:nvPr/>
        </p:nvSpPr>
        <p:spPr bwMode="auto">
          <a:xfrm>
            <a:off x="11343805" y="18862357"/>
            <a:ext cx="771996" cy="270569"/>
          </a:xfrm>
          <a:prstGeom prst="borderCallout1">
            <a:avLst>
              <a:gd name="adj1" fmla="val 32831"/>
              <a:gd name="adj2" fmla="val -9223"/>
              <a:gd name="adj3" fmla="val 175866"/>
              <a:gd name="adj4" fmla="val -1612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/>
              <a:t>D-&gt;B</a:t>
            </a:r>
          </a:p>
        </p:txBody>
      </p:sp>
      <p:sp>
        <p:nvSpPr>
          <p:cNvPr id="5" name="Line Callout 1 4"/>
          <p:cNvSpPr/>
          <p:nvPr/>
        </p:nvSpPr>
        <p:spPr bwMode="auto">
          <a:xfrm>
            <a:off x="11430000" y="19504740"/>
            <a:ext cx="685800" cy="376618"/>
          </a:xfrm>
          <a:prstGeom prst="borderCallout1">
            <a:avLst>
              <a:gd name="adj1" fmla="val 18750"/>
              <a:gd name="adj2" fmla="val -8333"/>
              <a:gd name="adj3" fmla="val 112500"/>
              <a:gd name="adj4" fmla="val -3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43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B-&gt;D</a:t>
            </a:r>
          </a:p>
        </p:txBody>
      </p:sp>
      <p:sp>
        <p:nvSpPr>
          <p:cNvPr id="7" name="Line Callout 1 6"/>
          <p:cNvSpPr/>
          <p:nvPr/>
        </p:nvSpPr>
        <p:spPr bwMode="auto">
          <a:xfrm>
            <a:off x="8172449" y="22554066"/>
            <a:ext cx="1027111" cy="629964"/>
          </a:xfrm>
          <a:prstGeom prst="borderCallout1">
            <a:avLst>
              <a:gd name="adj1" fmla="val 88301"/>
              <a:gd name="adj2" fmla="val 110369"/>
              <a:gd name="adj3" fmla="val -50795"/>
              <a:gd name="adj4" fmla="val 13601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/>
              <a:t>B-&gt;C           B-&gt;AD</a:t>
            </a:r>
          </a:p>
        </p:txBody>
      </p:sp>
      <p:sp>
        <p:nvSpPr>
          <p:cNvPr id="9" name="Line Callout 1 8"/>
          <p:cNvSpPr/>
          <p:nvPr/>
        </p:nvSpPr>
        <p:spPr bwMode="auto">
          <a:xfrm>
            <a:off x="8329864" y="20955000"/>
            <a:ext cx="890336" cy="397716"/>
          </a:xfrm>
          <a:prstGeom prst="borderCallout1">
            <a:avLst>
              <a:gd name="adj1" fmla="val 66649"/>
              <a:gd name="adj2" fmla="val 109348"/>
              <a:gd name="adj3" fmla="val -35985"/>
              <a:gd name="adj4" fmla="val 13069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43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D-&gt;AB</a:t>
            </a:r>
          </a:p>
        </p:txBody>
      </p:sp>
      <p:sp>
        <p:nvSpPr>
          <p:cNvPr id="11" name="Line Callout 1 10"/>
          <p:cNvSpPr/>
          <p:nvPr/>
        </p:nvSpPr>
        <p:spPr bwMode="auto">
          <a:xfrm>
            <a:off x="8115895" y="18567258"/>
            <a:ext cx="799505" cy="565667"/>
          </a:xfrm>
          <a:prstGeom prst="borderCallout1">
            <a:avLst>
              <a:gd name="adj1" fmla="val 18750"/>
              <a:gd name="adj2" fmla="val 113186"/>
              <a:gd name="adj3" fmla="val 142809"/>
              <a:gd name="adj4" fmla="val 17611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43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C-&gt;B</a:t>
            </a:r>
          </a:p>
          <a:p>
            <a:pPr marL="0" marR="0" indent="0" algn="l" defTabSz="3343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A-&gt;BD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5" name="Oval 194"/>
          <p:cNvSpPr/>
          <p:nvPr/>
        </p:nvSpPr>
        <p:spPr bwMode="auto">
          <a:xfrm>
            <a:off x="9529157" y="20711160"/>
            <a:ext cx="83127" cy="914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43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22783800" y="8915400"/>
            <a:ext cx="1143000" cy="914400"/>
          </a:xfrm>
          <a:prstGeom prst="rect">
            <a:avLst/>
          </a:prstGeom>
          <a:solidFill>
            <a:srgbClr val="CCCCFF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43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39" name="直接箭头连接符 102"/>
          <p:cNvCxnSpPr/>
          <p:nvPr/>
        </p:nvCxnSpPr>
        <p:spPr>
          <a:xfrm rot="16200000" flipH="1">
            <a:off x="23464651" y="9372599"/>
            <a:ext cx="914399" cy="3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直接箭头连接符 102"/>
          <p:cNvCxnSpPr/>
          <p:nvPr/>
        </p:nvCxnSpPr>
        <p:spPr>
          <a:xfrm rot="10800000">
            <a:off x="22783800" y="8915401"/>
            <a:ext cx="1138050" cy="1589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 Box 810"/>
          <p:cNvSpPr txBox="1">
            <a:spLocks noChangeArrowheads="1"/>
          </p:cNvSpPr>
          <p:nvPr/>
        </p:nvSpPr>
        <p:spPr bwMode="auto">
          <a:xfrm>
            <a:off x="304800" y="3962400"/>
            <a:ext cx="15240000" cy="95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34405" tIns="167203" rIns="334405" bIns="167203">
            <a:spAutoFit/>
          </a:bodyPr>
          <a:lstStyle/>
          <a:p>
            <a:pPr defTabSz="3343275">
              <a:lnSpc>
                <a:spcPct val="80000"/>
              </a:lnSpc>
              <a:spcBef>
                <a:spcPct val="50000"/>
              </a:spcBef>
            </a:pPr>
            <a:r>
              <a:rPr lang="en-US" sz="4800" b="1" dirty="0" smtClean="0">
                <a:solidFill>
                  <a:srgbClr val="990033"/>
                </a:solidFill>
              </a:rPr>
              <a:t>INTERACTIVE AND EXPLORATORY DATA MINING</a:t>
            </a:r>
            <a:endParaRPr lang="en-US" sz="4800" b="1" dirty="0">
              <a:solidFill>
                <a:srgbClr val="990033"/>
              </a:solidFill>
            </a:endParaRPr>
          </a:p>
        </p:txBody>
      </p:sp>
      <p:pic>
        <p:nvPicPr>
          <p:cNvPr id="201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26900" y="13868400"/>
            <a:ext cx="6743700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9" name="TextBox 208"/>
          <p:cNvSpPr txBox="1"/>
          <p:nvPr/>
        </p:nvSpPr>
        <p:spPr>
          <a:xfrm>
            <a:off x="24536400" y="17958137"/>
            <a:ext cx="708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 Redundancy eliminating search over a directed acyclic graph.</a:t>
            </a:r>
          </a:p>
        </p:txBody>
      </p:sp>
      <p:cxnSp>
        <p:nvCxnSpPr>
          <p:cNvPr id="222" name="Straight Arrow Connector 221"/>
          <p:cNvCxnSpPr/>
          <p:nvPr/>
        </p:nvCxnSpPr>
        <p:spPr>
          <a:xfrm rot="5400000">
            <a:off x="22505938" y="15800338"/>
            <a:ext cx="40609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TextBox 222"/>
          <p:cNvSpPr txBox="1"/>
          <p:nvPr/>
        </p:nvSpPr>
        <p:spPr>
          <a:xfrm rot="16200000">
            <a:off x="23622000" y="16327278"/>
            <a:ext cx="144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Support</a:t>
            </a:r>
            <a:endParaRPr lang="en-US" sz="2600" dirty="0"/>
          </a:p>
        </p:txBody>
      </p:sp>
      <p:cxnSp>
        <p:nvCxnSpPr>
          <p:cNvPr id="225" name="Straight Arrow Connector 224"/>
          <p:cNvCxnSpPr/>
          <p:nvPr/>
        </p:nvCxnSpPr>
        <p:spPr>
          <a:xfrm>
            <a:off x="24536400" y="13769876"/>
            <a:ext cx="7467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 txBox="1"/>
          <p:nvPr/>
        </p:nvSpPr>
        <p:spPr>
          <a:xfrm>
            <a:off x="29489400" y="13375957"/>
            <a:ext cx="220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Confidence</a:t>
            </a:r>
            <a:endParaRPr lang="en-US" sz="2600" dirty="0"/>
          </a:p>
        </p:txBody>
      </p:sp>
      <p:sp>
        <p:nvSpPr>
          <p:cNvPr id="241" name="TextBox 240"/>
          <p:cNvSpPr txBox="1"/>
          <p:nvPr/>
        </p:nvSpPr>
        <p:spPr>
          <a:xfrm>
            <a:off x="1524000" y="11378625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990033"/>
                </a:solidFill>
                <a:sym typeface="Wingdings" pitchFamily="2" charset="2"/>
              </a:rPr>
              <a:t>Can we store-n-reuse?</a:t>
            </a:r>
            <a:endParaRPr lang="en-US" sz="36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343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343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8842</TotalTime>
  <Words>551</Words>
  <Application>Microsoft Office PowerPoint</Application>
  <PresentationFormat>Custom</PresentationFormat>
  <Paragraphs>133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Summarizing Parameter Space for  Interactive Exploration of Association Rules</vt:lpstr>
    </vt:vector>
  </TitlesOfParts>
  <Company>WPI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Privacy Loss in the Internet and reducing it by Anonymizing Web Accesses</dc:title>
  <dc:creator>Harshal Pandya</dc:creator>
  <cp:lastModifiedBy>amukherji</cp:lastModifiedBy>
  <cp:revision>505</cp:revision>
  <dcterms:created xsi:type="dcterms:W3CDTF">2008-03-07T17:48:58Z</dcterms:created>
  <dcterms:modified xsi:type="dcterms:W3CDTF">2011-01-26T16:28:55Z</dcterms:modified>
</cp:coreProperties>
</file>