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2918400" cy="256032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6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6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6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6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6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6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6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6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6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990000"/>
    <a:srgbClr val="FF3300"/>
    <a:srgbClr val="1C01BF"/>
    <a:srgbClr val="1E09B7"/>
    <a:srgbClr val="FF9900"/>
    <a:srgbClr val="990033"/>
    <a:srgbClr val="DDDDDD"/>
    <a:srgbClr val="CC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9" autoAdjust="0"/>
  </p:normalViewPr>
  <p:slideViewPr>
    <p:cSldViewPr>
      <p:cViewPr>
        <p:scale>
          <a:sx n="52" d="100"/>
          <a:sy n="52" d="100"/>
        </p:scale>
        <p:origin x="2736" y="1830"/>
      </p:cViewPr>
      <p:guideLst>
        <p:guide orient="horz" pos="8064"/>
        <p:guide pos="10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35BC3-0979-4133-B981-BC4D2041CEDB}" type="datetimeFigureOut">
              <a:rPr lang="en-US" smtClean="0"/>
              <a:pPr/>
              <a:t>3/24/2011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685800"/>
            <a:ext cx="44100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4B762F-2088-40E9-82F1-43E218249AA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4B762F-2088-40E9-82F1-43E218249AA0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563" y="7953375"/>
            <a:ext cx="27981275" cy="5487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125" y="14508163"/>
            <a:ext cx="23044150" cy="65436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372F1-2B87-4BEF-B446-36D640727B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7F665-2807-4C76-A6FB-320E672528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6475" y="1025525"/>
            <a:ext cx="7405688" cy="218455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6238" y="1025525"/>
            <a:ext cx="22067837" cy="218455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3E831-B1BD-40DE-B2EC-3A83DA4148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1B82A-C2D4-425D-A357-F7CE90916B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5" y="16452850"/>
            <a:ext cx="27981275" cy="50847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5" y="10852150"/>
            <a:ext cx="27981275" cy="56007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DB065-4FED-449A-9249-6F0D8B6284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6238" y="5973763"/>
            <a:ext cx="14736762" cy="16897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35400" y="5973763"/>
            <a:ext cx="14736763" cy="16897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8F2F2-1174-429C-ACFF-69822113C2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6238" y="5730875"/>
            <a:ext cx="14544675" cy="23891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6238" y="8120063"/>
            <a:ext cx="14544675" cy="147510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725" y="5730875"/>
            <a:ext cx="14549438" cy="23891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725" y="8120063"/>
            <a:ext cx="14549438" cy="147510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DC256-70F7-44C6-BF54-6CC8567884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AFE82-504E-48B2-914C-7A6673DBE3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7F6E09-E704-46C7-B692-CD634043C9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38" y="1019175"/>
            <a:ext cx="10829925" cy="43386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9863" y="1019175"/>
            <a:ext cx="18402300" cy="218519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6238" y="5357813"/>
            <a:ext cx="10829925" cy="175133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E520E-CD6C-4968-9BF7-8862DB2893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600" y="17922875"/>
            <a:ext cx="19751675" cy="21145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1600" y="2287588"/>
            <a:ext cx="19751675" cy="153622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1600" y="20037425"/>
            <a:ext cx="19751675" cy="30051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39436-AE77-48B1-A30F-4428BD6DDB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46238" y="1025525"/>
            <a:ext cx="296259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34405" tIns="167203" rIns="334405" bIns="1672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46238" y="5973763"/>
            <a:ext cx="29625925" cy="168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34405" tIns="167203" rIns="334405" bIns="1672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46238" y="23315613"/>
            <a:ext cx="7680325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34405" tIns="167203" rIns="334405" bIns="167203" numCol="1" anchor="t" anchorCtr="0" compatLnSpc="1">
            <a:prstTxWarp prst="textNoShape">
              <a:avLst/>
            </a:prstTxWarp>
          </a:bodyPr>
          <a:lstStyle>
            <a:lvl1pPr>
              <a:defRPr sz="5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47438" y="23315613"/>
            <a:ext cx="10423525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34405" tIns="167203" rIns="334405" bIns="167203" numCol="1" anchor="t" anchorCtr="0" compatLnSpc="1">
            <a:prstTxWarp prst="textNoShape">
              <a:avLst/>
            </a:prstTxWarp>
          </a:bodyPr>
          <a:lstStyle>
            <a:lvl1pPr algn="ctr">
              <a:defRPr sz="5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591838" y="23315613"/>
            <a:ext cx="7680325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34405" tIns="167203" rIns="334405" bIns="167203" numCol="1" anchor="t" anchorCtr="0" compatLnSpc="1">
            <a:prstTxWarp prst="textNoShape">
              <a:avLst/>
            </a:prstTxWarp>
          </a:bodyPr>
          <a:lstStyle>
            <a:lvl1pPr algn="r">
              <a:defRPr sz="5100" smtClean="0"/>
            </a:lvl1pPr>
          </a:lstStyle>
          <a:p>
            <a:pPr>
              <a:defRPr/>
            </a:pPr>
            <a:fld id="{6B1846DF-9088-476C-A265-94B19B57CB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343275" rtl="0" eaLnBrk="0" fontAlgn="base" hangingPunct="0">
        <a:spcBef>
          <a:spcPct val="0"/>
        </a:spcBef>
        <a:spcAft>
          <a:spcPct val="0"/>
        </a:spcAft>
        <a:defRPr sz="16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343275" rtl="0" eaLnBrk="0" fontAlgn="base" hangingPunct="0">
        <a:spcBef>
          <a:spcPct val="0"/>
        </a:spcBef>
        <a:spcAft>
          <a:spcPct val="0"/>
        </a:spcAft>
        <a:defRPr sz="16100">
          <a:solidFill>
            <a:schemeClr val="tx2"/>
          </a:solidFill>
          <a:latin typeface="Arial" charset="0"/>
        </a:defRPr>
      </a:lvl2pPr>
      <a:lvl3pPr algn="ctr" defTabSz="3343275" rtl="0" eaLnBrk="0" fontAlgn="base" hangingPunct="0">
        <a:spcBef>
          <a:spcPct val="0"/>
        </a:spcBef>
        <a:spcAft>
          <a:spcPct val="0"/>
        </a:spcAft>
        <a:defRPr sz="16100">
          <a:solidFill>
            <a:schemeClr val="tx2"/>
          </a:solidFill>
          <a:latin typeface="Arial" charset="0"/>
        </a:defRPr>
      </a:lvl3pPr>
      <a:lvl4pPr algn="ctr" defTabSz="3343275" rtl="0" eaLnBrk="0" fontAlgn="base" hangingPunct="0">
        <a:spcBef>
          <a:spcPct val="0"/>
        </a:spcBef>
        <a:spcAft>
          <a:spcPct val="0"/>
        </a:spcAft>
        <a:defRPr sz="16100">
          <a:solidFill>
            <a:schemeClr val="tx2"/>
          </a:solidFill>
          <a:latin typeface="Arial" charset="0"/>
        </a:defRPr>
      </a:lvl4pPr>
      <a:lvl5pPr algn="ctr" defTabSz="3343275" rtl="0" eaLnBrk="0" fontAlgn="base" hangingPunct="0">
        <a:spcBef>
          <a:spcPct val="0"/>
        </a:spcBef>
        <a:spcAft>
          <a:spcPct val="0"/>
        </a:spcAft>
        <a:defRPr sz="16100">
          <a:solidFill>
            <a:schemeClr val="tx2"/>
          </a:solidFill>
          <a:latin typeface="Arial" charset="0"/>
        </a:defRPr>
      </a:lvl5pPr>
      <a:lvl6pPr marL="457200" algn="ctr" defTabSz="3343275" rtl="0" fontAlgn="base">
        <a:spcBef>
          <a:spcPct val="0"/>
        </a:spcBef>
        <a:spcAft>
          <a:spcPct val="0"/>
        </a:spcAft>
        <a:defRPr sz="16100">
          <a:solidFill>
            <a:schemeClr val="tx2"/>
          </a:solidFill>
          <a:latin typeface="Arial" charset="0"/>
        </a:defRPr>
      </a:lvl6pPr>
      <a:lvl7pPr marL="914400" algn="ctr" defTabSz="3343275" rtl="0" fontAlgn="base">
        <a:spcBef>
          <a:spcPct val="0"/>
        </a:spcBef>
        <a:spcAft>
          <a:spcPct val="0"/>
        </a:spcAft>
        <a:defRPr sz="16100">
          <a:solidFill>
            <a:schemeClr val="tx2"/>
          </a:solidFill>
          <a:latin typeface="Arial" charset="0"/>
        </a:defRPr>
      </a:lvl7pPr>
      <a:lvl8pPr marL="1371600" algn="ctr" defTabSz="3343275" rtl="0" fontAlgn="base">
        <a:spcBef>
          <a:spcPct val="0"/>
        </a:spcBef>
        <a:spcAft>
          <a:spcPct val="0"/>
        </a:spcAft>
        <a:defRPr sz="16100">
          <a:solidFill>
            <a:schemeClr val="tx2"/>
          </a:solidFill>
          <a:latin typeface="Arial" charset="0"/>
        </a:defRPr>
      </a:lvl8pPr>
      <a:lvl9pPr marL="1828800" algn="ctr" defTabSz="3343275" rtl="0" fontAlgn="base">
        <a:spcBef>
          <a:spcPct val="0"/>
        </a:spcBef>
        <a:spcAft>
          <a:spcPct val="0"/>
        </a:spcAft>
        <a:defRPr sz="16100">
          <a:solidFill>
            <a:schemeClr val="tx2"/>
          </a:solidFill>
          <a:latin typeface="Arial" charset="0"/>
        </a:defRPr>
      </a:lvl9pPr>
    </p:titleStyle>
    <p:bodyStyle>
      <a:lvl1pPr marL="1254125" indent="-1254125" algn="l" defTabSz="3343275" rtl="0" eaLnBrk="0" fontAlgn="base" hangingPunct="0">
        <a:spcBef>
          <a:spcPct val="20000"/>
        </a:spcBef>
        <a:spcAft>
          <a:spcPct val="0"/>
        </a:spcAft>
        <a:buChar char="•"/>
        <a:defRPr sz="11700">
          <a:solidFill>
            <a:schemeClr val="tx1"/>
          </a:solidFill>
          <a:latin typeface="+mn-lt"/>
          <a:ea typeface="+mn-ea"/>
          <a:cs typeface="+mn-cs"/>
        </a:defRPr>
      </a:lvl1pPr>
      <a:lvl2pPr marL="2717800" indent="-1046163" algn="l" defTabSz="3343275" rtl="0" eaLnBrk="0" fontAlgn="base" hangingPunct="0">
        <a:spcBef>
          <a:spcPct val="20000"/>
        </a:spcBef>
        <a:spcAft>
          <a:spcPct val="0"/>
        </a:spcAft>
        <a:buChar char="–"/>
        <a:defRPr sz="10200">
          <a:solidFill>
            <a:schemeClr val="tx1"/>
          </a:solidFill>
          <a:latin typeface="+mn-lt"/>
        </a:defRPr>
      </a:lvl2pPr>
      <a:lvl3pPr marL="4179888" indent="-836613" algn="l" defTabSz="3343275" rtl="0" eaLnBrk="0" fontAlgn="base" hangingPunct="0">
        <a:spcBef>
          <a:spcPct val="20000"/>
        </a:spcBef>
        <a:spcAft>
          <a:spcPct val="0"/>
        </a:spcAft>
        <a:buChar char="•"/>
        <a:defRPr sz="8800">
          <a:solidFill>
            <a:schemeClr val="tx1"/>
          </a:solidFill>
          <a:latin typeface="+mn-lt"/>
        </a:defRPr>
      </a:lvl3pPr>
      <a:lvl4pPr marL="5851525" indent="-835025" algn="l" defTabSz="3343275" rtl="0" eaLnBrk="0" fontAlgn="base" hangingPunct="0">
        <a:spcBef>
          <a:spcPct val="20000"/>
        </a:spcBef>
        <a:spcAft>
          <a:spcPct val="0"/>
        </a:spcAft>
        <a:buChar char="–"/>
        <a:defRPr sz="7300">
          <a:solidFill>
            <a:schemeClr val="tx1"/>
          </a:solidFill>
          <a:latin typeface="+mn-lt"/>
        </a:defRPr>
      </a:lvl4pPr>
      <a:lvl5pPr marL="7524750" indent="-836613" algn="l" defTabSz="3343275" rtl="0" eaLnBrk="0" fontAlgn="base" hangingPunct="0">
        <a:spcBef>
          <a:spcPct val="20000"/>
        </a:spcBef>
        <a:spcAft>
          <a:spcPct val="0"/>
        </a:spcAft>
        <a:buChar char="»"/>
        <a:defRPr sz="7300">
          <a:solidFill>
            <a:schemeClr val="tx1"/>
          </a:solidFill>
          <a:latin typeface="+mn-lt"/>
        </a:defRPr>
      </a:lvl5pPr>
      <a:lvl6pPr marL="7981950" indent="-836613" algn="l" defTabSz="3343275" rtl="0" fontAlgn="base">
        <a:spcBef>
          <a:spcPct val="20000"/>
        </a:spcBef>
        <a:spcAft>
          <a:spcPct val="0"/>
        </a:spcAft>
        <a:buChar char="»"/>
        <a:defRPr sz="7300">
          <a:solidFill>
            <a:schemeClr val="tx1"/>
          </a:solidFill>
          <a:latin typeface="+mn-lt"/>
        </a:defRPr>
      </a:lvl6pPr>
      <a:lvl7pPr marL="8439150" indent="-836613" algn="l" defTabSz="3343275" rtl="0" fontAlgn="base">
        <a:spcBef>
          <a:spcPct val="20000"/>
        </a:spcBef>
        <a:spcAft>
          <a:spcPct val="0"/>
        </a:spcAft>
        <a:buChar char="»"/>
        <a:defRPr sz="7300">
          <a:solidFill>
            <a:schemeClr val="tx1"/>
          </a:solidFill>
          <a:latin typeface="+mn-lt"/>
        </a:defRPr>
      </a:lvl7pPr>
      <a:lvl8pPr marL="8896350" indent="-836613" algn="l" defTabSz="3343275" rtl="0" fontAlgn="base">
        <a:spcBef>
          <a:spcPct val="20000"/>
        </a:spcBef>
        <a:spcAft>
          <a:spcPct val="0"/>
        </a:spcAft>
        <a:buChar char="»"/>
        <a:defRPr sz="7300">
          <a:solidFill>
            <a:schemeClr val="tx1"/>
          </a:solidFill>
          <a:latin typeface="+mn-lt"/>
        </a:defRPr>
      </a:lvl8pPr>
      <a:lvl9pPr marL="9353550" indent="-836613" algn="l" defTabSz="3343275" rtl="0" fontAlgn="base">
        <a:spcBef>
          <a:spcPct val="20000"/>
        </a:spcBef>
        <a:spcAft>
          <a:spcPct val="0"/>
        </a:spcAft>
        <a:buChar char="»"/>
        <a:defRPr sz="7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emf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99"/>
          <p:cNvSpPr>
            <a:spLocks noChangeArrowheads="1"/>
          </p:cNvSpPr>
          <p:nvPr/>
        </p:nvSpPr>
        <p:spPr bwMode="auto">
          <a:xfrm>
            <a:off x="0" y="3505200"/>
            <a:ext cx="32918400" cy="22098000"/>
          </a:xfrm>
          <a:prstGeom prst="rect">
            <a:avLst/>
          </a:prstGeom>
          <a:solidFill>
            <a:srgbClr val="9900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7" name="Rectangle 129"/>
          <p:cNvSpPr>
            <a:spLocks noChangeArrowheads="1"/>
          </p:cNvSpPr>
          <p:nvPr/>
        </p:nvSpPr>
        <p:spPr bwMode="auto">
          <a:xfrm>
            <a:off x="23164800" y="3733800"/>
            <a:ext cx="9448800" cy="8382000"/>
          </a:xfrm>
          <a:prstGeom prst="rect">
            <a:avLst/>
          </a:prstGeom>
          <a:solidFill>
            <a:schemeClr val="bg1"/>
          </a:solidFill>
          <a:ln w="76200" cmpd="tri">
            <a:solidFill>
              <a:srgbClr val="9900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3" name="Rectangle 410"/>
          <p:cNvSpPr>
            <a:spLocks noChangeArrowheads="1"/>
          </p:cNvSpPr>
          <p:nvPr/>
        </p:nvSpPr>
        <p:spPr bwMode="auto">
          <a:xfrm>
            <a:off x="225425" y="12573000"/>
            <a:ext cx="10668000" cy="6705600"/>
          </a:xfrm>
          <a:prstGeom prst="rect">
            <a:avLst/>
          </a:prstGeom>
          <a:solidFill>
            <a:schemeClr val="bg1"/>
          </a:solidFill>
          <a:ln w="76200" cmpd="tri" algn="ctr">
            <a:solidFill>
              <a:srgbClr val="9900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1" defTabSz="3343275"/>
            <a:endParaRPr lang="en-US" sz="4000" dirty="0"/>
          </a:p>
        </p:txBody>
      </p:sp>
      <p:sp>
        <p:nvSpPr>
          <p:cNvPr id="2054" name="Rectangle 129"/>
          <p:cNvSpPr>
            <a:spLocks noChangeArrowheads="1"/>
          </p:cNvSpPr>
          <p:nvPr/>
        </p:nvSpPr>
        <p:spPr bwMode="auto">
          <a:xfrm>
            <a:off x="225425" y="3733800"/>
            <a:ext cx="10671175" cy="8382000"/>
          </a:xfrm>
          <a:prstGeom prst="rect">
            <a:avLst/>
          </a:prstGeom>
          <a:solidFill>
            <a:schemeClr val="bg1"/>
          </a:solidFill>
          <a:ln w="76200" cmpd="tri">
            <a:solidFill>
              <a:srgbClr val="9900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001000" y="46037"/>
            <a:ext cx="20116800" cy="1706563"/>
          </a:xfrm>
        </p:spPr>
        <p:txBody>
          <a:bodyPr/>
          <a:lstStyle/>
          <a:p>
            <a:pPr eaLnBrk="1" hangingPunct="1"/>
            <a:r>
              <a:rPr lang="en-US" sz="6000" dirty="0" smtClean="0"/>
              <a:t>Visual Discovery Management: Divide and Conquer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9296400" y="1404510"/>
            <a:ext cx="17830800" cy="1414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34405" tIns="167203" rIns="334405" bIns="167203">
            <a:spAutoFit/>
          </a:bodyPr>
          <a:lstStyle/>
          <a:p>
            <a:pPr algn="ctr" defTabSz="3343275"/>
            <a:r>
              <a:rPr lang="en-US" sz="3500" dirty="0"/>
              <a:t>Abhishek Mukherji, </a:t>
            </a:r>
            <a:r>
              <a:rPr lang="en-US" sz="3500" dirty="0" smtClean="0"/>
              <a:t>Professor Elke </a:t>
            </a:r>
            <a:r>
              <a:rPr lang="en-US" sz="3500" dirty="0"/>
              <a:t>A. </a:t>
            </a:r>
            <a:r>
              <a:rPr lang="en-US" sz="3500" dirty="0" smtClean="0"/>
              <a:t>Rundensteiner, Professor Matthew O. Ward</a:t>
            </a:r>
            <a:endParaRPr lang="en-US" sz="3500" baseline="30000" dirty="0"/>
          </a:p>
          <a:p>
            <a:pPr algn="ctr" defTabSz="3343275"/>
            <a:r>
              <a:rPr lang="en-US" sz="3500" dirty="0" smtClean="0"/>
              <a:t>XMDVTool, </a:t>
            </a:r>
            <a:r>
              <a:rPr lang="en-US" sz="3500" dirty="0"/>
              <a:t>Department of Computer Science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0" y="3505200"/>
            <a:ext cx="3291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101" name="Text Box 672"/>
          <p:cNvSpPr txBox="1">
            <a:spLocks noChangeArrowheads="1"/>
          </p:cNvSpPr>
          <p:nvPr/>
        </p:nvSpPr>
        <p:spPr bwMode="auto">
          <a:xfrm>
            <a:off x="304800" y="12649200"/>
            <a:ext cx="8991600" cy="9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34405" tIns="167203" rIns="334405" bIns="167203">
            <a:spAutoFit/>
          </a:bodyPr>
          <a:lstStyle/>
          <a:p>
            <a:pPr defTabSz="3343275">
              <a:lnSpc>
                <a:spcPct val="80000"/>
              </a:lnSpc>
              <a:spcBef>
                <a:spcPct val="50000"/>
              </a:spcBef>
            </a:pPr>
            <a:r>
              <a:rPr lang="en-US" sz="5000" b="1" dirty="0" smtClean="0">
                <a:solidFill>
                  <a:srgbClr val="990033"/>
                </a:solidFill>
              </a:rPr>
              <a:t>MODELING NUGGETS</a:t>
            </a:r>
            <a:endParaRPr lang="en-US" sz="5000" b="1" dirty="0">
              <a:solidFill>
                <a:srgbClr val="990033"/>
              </a:solidFill>
            </a:endParaRPr>
          </a:p>
        </p:txBody>
      </p:sp>
      <p:sp>
        <p:nvSpPr>
          <p:cNvPr id="2113" name="Text Box 810"/>
          <p:cNvSpPr txBox="1">
            <a:spLocks noChangeArrowheads="1"/>
          </p:cNvSpPr>
          <p:nvPr/>
        </p:nvSpPr>
        <p:spPr bwMode="auto">
          <a:xfrm>
            <a:off x="304800" y="3771175"/>
            <a:ext cx="10210800" cy="9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34405" tIns="167203" rIns="334405" bIns="167203">
            <a:spAutoFit/>
          </a:bodyPr>
          <a:lstStyle/>
          <a:p>
            <a:pPr defTabSz="3343275">
              <a:lnSpc>
                <a:spcPct val="80000"/>
              </a:lnSpc>
              <a:spcBef>
                <a:spcPct val="50000"/>
              </a:spcBef>
            </a:pPr>
            <a:r>
              <a:rPr lang="en-US" sz="5000" b="1" dirty="0" smtClean="0">
                <a:solidFill>
                  <a:srgbClr val="990033"/>
                </a:solidFill>
              </a:rPr>
              <a:t>MOTIVATION</a:t>
            </a:r>
            <a:endParaRPr lang="en-US" sz="5000" b="1" dirty="0">
              <a:solidFill>
                <a:srgbClr val="990033"/>
              </a:solidFill>
            </a:endParaRPr>
          </a:p>
        </p:txBody>
      </p:sp>
      <p:sp>
        <p:nvSpPr>
          <p:cNvPr id="2118" name="Text Box 816"/>
          <p:cNvSpPr txBox="1">
            <a:spLocks noChangeArrowheads="1"/>
          </p:cNvSpPr>
          <p:nvPr/>
        </p:nvSpPr>
        <p:spPr bwMode="auto">
          <a:xfrm>
            <a:off x="11811000" y="2764502"/>
            <a:ext cx="11125200" cy="645448"/>
          </a:xfrm>
          <a:prstGeom prst="rect">
            <a:avLst/>
          </a:prstGeom>
          <a:solidFill>
            <a:schemeClr val="bg1"/>
          </a:solidFill>
          <a:ln w="76200" cmpd="tri">
            <a:noFill/>
            <a:miter lim="800000"/>
            <a:headEnd/>
            <a:tailEnd/>
          </a:ln>
        </p:spPr>
        <p:txBody>
          <a:bodyPr wrap="square" lIns="334405" tIns="167203" rIns="334405" bIns="167203">
            <a:spAutoFit/>
          </a:bodyPr>
          <a:lstStyle/>
          <a:p>
            <a:pPr algn="just" defTabSz="3343275">
              <a:spcBef>
                <a:spcPct val="50000"/>
              </a:spcBef>
            </a:pPr>
            <a:r>
              <a:rPr lang="en-US" sz="2000" dirty="0"/>
              <a:t> </a:t>
            </a:r>
            <a:r>
              <a:rPr lang="en-US" sz="2000" dirty="0" smtClean="0"/>
              <a:t>             This project </a:t>
            </a:r>
            <a:r>
              <a:rPr lang="en-US" sz="2000" dirty="0"/>
              <a:t>is supported by NSF under </a:t>
            </a:r>
            <a:r>
              <a:rPr lang="en-US" sz="2000" dirty="0" smtClean="0"/>
              <a:t>grants</a:t>
            </a:r>
            <a:r>
              <a:rPr lang="en-US" sz="2000" dirty="0"/>
              <a:t> </a:t>
            </a:r>
            <a:r>
              <a:rPr lang="en-US" sz="2000" dirty="0" smtClean="0"/>
              <a:t>IIS-080812027 and</a:t>
            </a:r>
            <a:r>
              <a:rPr lang="en-US" sz="2000" dirty="0"/>
              <a:t> </a:t>
            </a:r>
            <a:r>
              <a:rPr lang="en-US" sz="2000" dirty="0" smtClean="0"/>
              <a:t>CCF-0811510.</a:t>
            </a:r>
            <a:endParaRPr lang="en-US" sz="2000" dirty="0"/>
          </a:p>
        </p:txBody>
      </p:sp>
      <p:pic>
        <p:nvPicPr>
          <p:cNvPr id="2120" name="Picture 8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15800" y="2495550"/>
            <a:ext cx="9334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TextBox 70"/>
          <p:cNvSpPr txBox="1"/>
          <p:nvPr/>
        </p:nvSpPr>
        <p:spPr>
          <a:xfrm>
            <a:off x="6019800" y="8001000"/>
            <a:ext cx="457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b="1" dirty="0" smtClean="0">
                <a:solidFill>
                  <a:srgbClr val="990033"/>
                </a:solidFill>
              </a:rPr>
              <a:t>What analysts work with</a:t>
            </a:r>
            <a:endParaRPr lang="en-US" sz="2800" dirty="0" smtClean="0">
              <a:solidFill>
                <a:srgbClr val="990033"/>
              </a:solidFill>
            </a:endParaRPr>
          </a:p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990033"/>
                </a:solidFill>
              </a:rPr>
              <a:t>Huge </a:t>
            </a:r>
            <a:r>
              <a:rPr lang="en-US" sz="2800" dirty="0" smtClean="0">
                <a:solidFill>
                  <a:srgbClr val="990033"/>
                </a:solidFill>
              </a:rPr>
              <a:t>datasets</a:t>
            </a:r>
          </a:p>
          <a:p>
            <a:pPr marL="514350" indent="-514350">
              <a:buFontTx/>
              <a:buAutoNum type="arabicPeriod"/>
            </a:pPr>
            <a:r>
              <a:rPr lang="en-US" sz="2800" dirty="0" smtClean="0">
                <a:solidFill>
                  <a:srgbClr val="990033"/>
                </a:solidFill>
              </a:rPr>
              <a:t>Primarily d</a:t>
            </a:r>
            <a:r>
              <a:rPr lang="en-US" sz="2800" dirty="0" smtClean="0">
                <a:solidFill>
                  <a:srgbClr val="990033"/>
                </a:solidFill>
              </a:rPr>
              <a:t>ata views</a:t>
            </a:r>
          </a:p>
          <a:p>
            <a:pPr marL="514350" indent="-514350">
              <a:buFontTx/>
              <a:buAutoNum type="arabicPeriod"/>
            </a:pPr>
            <a:r>
              <a:rPr lang="en-US" sz="2800" dirty="0" smtClean="0">
                <a:solidFill>
                  <a:srgbClr val="990033"/>
                </a:solidFill>
              </a:rPr>
              <a:t>Cluttered displays</a:t>
            </a:r>
          </a:p>
          <a:p>
            <a:pPr marL="514350" indent="-514350">
              <a:buFontTx/>
              <a:buAutoNum type="arabicPeriod"/>
            </a:pPr>
            <a:r>
              <a:rPr lang="en-US" sz="2800" dirty="0" smtClean="0">
                <a:solidFill>
                  <a:srgbClr val="990033"/>
                </a:solidFill>
              </a:rPr>
              <a:t>Limited </a:t>
            </a:r>
            <a:r>
              <a:rPr lang="en-US" sz="2800" dirty="0" smtClean="0">
                <a:solidFill>
                  <a:srgbClr val="990033"/>
                </a:solidFill>
              </a:rPr>
              <a:t>sharing</a:t>
            </a:r>
          </a:p>
          <a:p>
            <a:pPr marL="514350" indent="-514350">
              <a:buFontTx/>
              <a:buAutoNum type="arabicPeriod"/>
            </a:pPr>
            <a:endParaRPr lang="en-US" sz="2800" dirty="0" smtClean="0">
              <a:solidFill>
                <a:srgbClr val="990033"/>
              </a:solidFill>
            </a:endParaRPr>
          </a:p>
          <a:p>
            <a:pPr marL="514350" indent="-514350">
              <a:buAutoNum type="arabicPeriod"/>
            </a:pPr>
            <a:endParaRPr lang="en-US" sz="2800" dirty="0">
              <a:solidFill>
                <a:srgbClr val="990033"/>
              </a:solidFill>
            </a:endParaRPr>
          </a:p>
        </p:txBody>
      </p:sp>
      <p:sp>
        <p:nvSpPr>
          <p:cNvPr id="82" name="Rectangle 129"/>
          <p:cNvSpPr>
            <a:spLocks noChangeArrowheads="1"/>
          </p:cNvSpPr>
          <p:nvPr/>
        </p:nvSpPr>
        <p:spPr bwMode="auto">
          <a:xfrm>
            <a:off x="11353800" y="3733800"/>
            <a:ext cx="11432442" cy="8382000"/>
          </a:xfrm>
          <a:prstGeom prst="rect">
            <a:avLst/>
          </a:prstGeom>
          <a:solidFill>
            <a:schemeClr val="bg1"/>
          </a:solidFill>
          <a:ln w="76200" cmpd="tri">
            <a:solidFill>
              <a:srgbClr val="9900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0" name="Text Box 801"/>
          <p:cNvSpPr txBox="1">
            <a:spLocks noChangeArrowheads="1"/>
          </p:cNvSpPr>
          <p:nvPr/>
        </p:nvSpPr>
        <p:spPr bwMode="auto">
          <a:xfrm>
            <a:off x="381000" y="20201086"/>
            <a:ext cx="10591800" cy="83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34405" tIns="167203" rIns="334405" bIns="167203">
            <a:spAutoFit/>
          </a:bodyPr>
          <a:lstStyle/>
          <a:p>
            <a:pPr defTabSz="3343275">
              <a:lnSpc>
                <a:spcPct val="80000"/>
              </a:lnSpc>
              <a:spcBef>
                <a:spcPct val="50000"/>
              </a:spcBef>
            </a:pPr>
            <a:r>
              <a:rPr lang="en-US" sz="4000" b="1" dirty="0" smtClean="0">
                <a:solidFill>
                  <a:srgbClr val="990033"/>
                </a:solidFill>
              </a:rPr>
              <a:t>S</a:t>
            </a:r>
            <a:endParaRPr lang="en-US" sz="4000" b="1" dirty="0">
              <a:solidFill>
                <a:srgbClr val="990033"/>
              </a:solidFill>
            </a:endParaRPr>
          </a:p>
        </p:txBody>
      </p:sp>
      <p:sp>
        <p:nvSpPr>
          <p:cNvPr id="176" name="Rectangle 129"/>
          <p:cNvSpPr>
            <a:spLocks noChangeArrowheads="1"/>
          </p:cNvSpPr>
          <p:nvPr/>
        </p:nvSpPr>
        <p:spPr bwMode="auto">
          <a:xfrm>
            <a:off x="23164800" y="12573000"/>
            <a:ext cx="9448800" cy="6705600"/>
          </a:xfrm>
          <a:prstGeom prst="rect">
            <a:avLst/>
          </a:prstGeom>
          <a:solidFill>
            <a:schemeClr val="bg1"/>
          </a:solidFill>
          <a:ln w="76200" cmpd="tri">
            <a:solidFill>
              <a:srgbClr val="9900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7" name="Text Box 442"/>
          <p:cNvSpPr txBox="1">
            <a:spLocks noChangeArrowheads="1"/>
          </p:cNvSpPr>
          <p:nvPr/>
        </p:nvSpPr>
        <p:spPr bwMode="auto">
          <a:xfrm>
            <a:off x="23164800" y="12649200"/>
            <a:ext cx="8991600" cy="9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34405" tIns="167203" rIns="334405" bIns="167203">
            <a:spAutoFit/>
          </a:bodyPr>
          <a:lstStyle/>
          <a:p>
            <a:pPr defTabSz="3343275">
              <a:lnSpc>
                <a:spcPct val="80000"/>
              </a:lnSpc>
              <a:spcBef>
                <a:spcPct val="50000"/>
              </a:spcBef>
            </a:pPr>
            <a:r>
              <a:rPr lang="en-US" sz="5000" b="1" dirty="0" smtClean="0">
                <a:solidFill>
                  <a:srgbClr val="990033"/>
                </a:solidFill>
              </a:rPr>
              <a:t>MORE RELEVANT TOPICS</a:t>
            </a:r>
            <a:endParaRPr lang="en-US" sz="5000" b="1" dirty="0">
              <a:solidFill>
                <a:srgbClr val="990033"/>
              </a:solidFill>
            </a:endParaRPr>
          </a:p>
        </p:txBody>
      </p:sp>
      <p:sp>
        <p:nvSpPr>
          <p:cNvPr id="181" name="Rectangle 410"/>
          <p:cNvSpPr>
            <a:spLocks noChangeArrowheads="1"/>
          </p:cNvSpPr>
          <p:nvPr/>
        </p:nvSpPr>
        <p:spPr bwMode="auto">
          <a:xfrm>
            <a:off x="11353800" y="19507200"/>
            <a:ext cx="11506200" cy="5715000"/>
          </a:xfrm>
          <a:prstGeom prst="rect">
            <a:avLst/>
          </a:prstGeom>
          <a:solidFill>
            <a:schemeClr val="bg1"/>
          </a:solidFill>
          <a:ln w="76200" cmpd="tri" algn="ctr">
            <a:solidFill>
              <a:srgbClr val="9900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1" defTabSz="3343275"/>
            <a:endParaRPr lang="en-US" sz="4000" dirty="0"/>
          </a:p>
        </p:txBody>
      </p:sp>
      <p:sp>
        <p:nvSpPr>
          <p:cNvPr id="182" name="Text Box 672"/>
          <p:cNvSpPr txBox="1">
            <a:spLocks noChangeArrowheads="1"/>
          </p:cNvSpPr>
          <p:nvPr/>
        </p:nvSpPr>
        <p:spPr bwMode="auto">
          <a:xfrm>
            <a:off x="11353800" y="19583400"/>
            <a:ext cx="11353800" cy="9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34405" tIns="167203" rIns="334405" bIns="167203">
            <a:spAutoFit/>
          </a:bodyPr>
          <a:lstStyle/>
          <a:p>
            <a:pPr defTabSz="3343275">
              <a:lnSpc>
                <a:spcPct val="80000"/>
              </a:lnSpc>
              <a:spcBef>
                <a:spcPct val="50000"/>
              </a:spcBef>
            </a:pPr>
            <a:r>
              <a:rPr lang="en-US" sz="5000" b="1" dirty="0" smtClean="0">
                <a:solidFill>
                  <a:srgbClr val="990033"/>
                </a:solidFill>
              </a:rPr>
              <a:t>HANDLING USER UPDATES</a:t>
            </a:r>
            <a:endParaRPr lang="en-US" sz="5000" b="1" dirty="0" smtClean="0">
              <a:solidFill>
                <a:srgbClr val="990033"/>
              </a:solidFill>
            </a:endParaRPr>
          </a:p>
        </p:txBody>
      </p:sp>
      <p:sp>
        <p:nvSpPr>
          <p:cNvPr id="149" name="Rectangle 410"/>
          <p:cNvSpPr>
            <a:spLocks noChangeArrowheads="1"/>
          </p:cNvSpPr>
          <p:nvPr/>
        </p:nvSpPr>
        <p:spPr bwMode="auto">
          <a:xfrm>
            <a:off x="225425" y="19507200"/>
            <a:ext cx="10668000" cy="5715000"/>
          </a:xfrm>
          <a:prstGeom prst="rect">
            <a:avLst/>
          </a:prstGeom>
          <a:solidFill>
            <a:schemeClr val="bg1"/>
          </a:solidFill>
          <a:ln w="76200" cmpd="tri" algn="ctr">
            <a:solidFill>
              <a:srgbClr val="9900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1" defTabSz="3343275"/>
            <a:endParaRPr lang="en-US" sz="4000" dirty="0"/>
          </a:p>
        </p:txBody>
      </p:sp>
      <p:cxnSp>
        <p:nvCxnSpPr>
          <p:cNvPr id="2064" name="AutoShape 411"/>
          <p:cNvCxnSpPr>
            <a:cxnSpLocks noChangeShapeType="1"/>
          </p:cNvCxnSpPr>
          <p:nvPr/>
        </p:nvCxnSpPr>
        <p:spPr bwMode="auto">
          <a:xfrm rot="10800000">
            <a:off x="762000" y="21944012"/>
            <a:ext cx="1588" cy="1588"/>
          </a:xfrm>
          <a:prstGeom prst="bentConnector3">
            <a:avLst>
              <a:gd name="adj1" fmla="val 14395466"/>
            </a:avLst>
          </a:prstGeom>
          <a:noFill/>
          <a:ln w="9525">
            <a:noFill/>
            <a:miter lim="800000"/>
            <a:headEnd/>
            <a:tailEnd type="triangle" w="med" len="med"/>
          </a:ln>
        </p:spPr>
      </p:cxnSp>
      <p:sp>
        <p:nvSpPr>
          <p:cNvPr id="172" name="Text Box 801"/>
          <p:cNvSpPr txBox="1">
            <a:spLocks noChangeArrowheads="1"/>
          </p:cNvSpPr>
          <p:nvPr/>
        </p:nvSpPr>
        <p:spPr bwMode="auto">
          <a:xfrm>
            <a:off x="304800" y="19583400"/>
            <a:ext cx="10363200" cy="9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34405" tIns="167203" rIns="334405" bIns="167203">
            <a:spAutoFit/>
          </a:bodyPr>
          <a:lstStyle/>
          <a:p>
            <a:pPr defTabSz="3343275">
              <a:lnSpc>
                <a:spcPct val="80000"/>
              </a:lnSpc>
              <a:spcBef>
                <a:spcPct val="50000"/>
              </a:spcBef>
            </a:pPr>
            <a:r>
              <a:rPr lang="en-US" sz="5000" b="1" dirty="0" smtClean="0">
                <a:solidFill>
                  <a:srgbClr val="990033"/>
                </a:solidFill>
              </a:rPr>
              <a:t>RELATIONSHIPS</a:t>
            </a:r>
            <a:endParaRPr lang="en-US" sz="5000" b="1" dirty="0">
              <a:solidFill>
                <a:srgbClr val="990033"/>
              </a:solidFill>
            </a:endParaRPr>
          </a:p>
        </p:txBody>
      </p:sp>
      <p:pic>
        <p:nvPicPr>
          <p:cNvPr id="450" name="Picture 45" descr="xmd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346400" y="457200"/>
            <a:ext cx="4038600" cy="2514600"/>
          </a:xfrm>
          <a:prstGeom prst="rect">
            <a:avLst/>
          </a:prstGeom>
          <a:noFill/>
        </p:spPr>
      </p:pic>
      <p:pic>
        <p:nvPicPr>
          <p:cNvPr id="451" name="Picture 5" descr="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04800"/>
            <a:ext cx="6979833" cy="2743200"/>
          </a:xfrm>
          <a:prstGeom prst="rect">
            <a:avLst/>
          </a:prstGeom>
          <a:noFill/>
        </p:spPr>
      </p:pic>
      <p:sp>
        <p:nvSpPr>
          <p:cNvPr id="341" name="Rectangle 129"/>
          <p:cNvSpPr>
            <a:spLocks noChangeArrowheads="1"/>
          </p:cNvSpPr>
          <p:nvPr/>
        </p:nvSpPr>
        <p:spPr bwMode="auto">
          <a:xfrm>
            <a:off x="23164800" y="19507200"/>
            <a:ext cx="9448801" cy="5715000"/>
          </a:xfrm>
          <a:prstGeom prst="rect">
            <a:avLst/>
          </a:prstGeom>
          <a:solidFill>
            <a:schemeClr val="bg1"/>
          </a:solidFill>
          <a:ln w="76200" cmpd="tri">
            <a:solidFill>
              <a:srgbClr val="9900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9" name="Text Box 139"/>
          <p:cNvSpPr txBox="1">
            <a:spLocks noChangeArrowheads="1"/>
          </p:cNvSpPr>
          <p:nvPr/>
        </p:nvSpPr>
        <p:spPr bwMode="auto">
          <a:xfrm>
            <a:off x="23317200" y="20574000"/>
            <a:ext cx="9144000" cy="4086390"/>
          </a:xfrm>
          <a:prstGeom prst="rect">
            <a:avLst/>
          </a:prstGeom>
          <a:solidFill>
            <a:schemeClr val="bg1"/>
          </a:solidFill>
          <a:ln w="76200" cmpd="tri">
            <a:noFill/>
            <a:miter lim="800000"/>
            <a:headEnd/>
            <a:tailEnd/>
          </a:ln>
        </p:spPr>
        <p:txBody>
          <a:bodyPr wrap="square" lIns="334405" tIns="167203" rIns="334405" bIns="167203">
            <a:spAutoFit/>
          </a:bodyPr>
          <a:lstStyle/>
          <a:p>
            <a:pPr algn="just" defTabSz="3343275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800" dirty="0" smtClean="0"/>
              <a:t> </a:t>
            </a:r>
            <a:r>
              <a:rPr lang="en-US" sz="2800" dirty="0" smtClean="0"/>
              <a:t>Providing analysts the capability of managing their discoveries online,</a:t>
            </a:r>
            <a:endParaRPr lang="en-US" sz="2800" dirty="0" smtClean="0"/>
          </a:p>
          <a:p>
            <a:pPr algn="just" defTabSz="3343275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800" dirty="0" smtClean="0"/>
              <a:t> </a:t>
            </a:r>
            <a:r>
              <a:rPr lang="en-US" sz="2800" dirty="0" smtClean="0"/>
              <a:t>E</a:t>
            </a:r>
            <a:r>
              <a:rPr lang="en-US" sz="2800" dirty="0" smtClean="0"/>
              <a:t>nhanced </a:t>
            </a:r>
            <a:r>
              <a:rPr lang="en-US" sz="2800" dirty="0" smtClean="0"/>
              <a:t>visualization using the hierarchical views </a:t>
            </a:r>
            <a:endParaRPr lang="en-US" sz="2800" dirty="0" smtClean="0"/>
          </a:p>
          <a:p>
            <a:pPr algn="just" defTabSz="3343275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800" dirty="0" smtClean="0"/>
              <a:t> </a:t>
            </a:r>
            <a:r>
              <a:rPr lang="en-US" sz="2800" dirty="0" smtClean="0"/>
              <a:t>Superior evidence management supporting </a:t>
            </a:r>
            <a:r>
              <a:rPr lang="en-US" sz="2800" dirty="0" smtClean="0"/>
              <a:t>reasoning and decision making,</a:t>
            </a:r>
            <a:endParaRPr lang="en-US" sz="2800" dirty="0" smtClean="0"/>
          </a:p>
          <a:p>
            <a:pPr algn="just" defTabSz="3343275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800" dirty="0" smtClean="0"/>
              <a:t> Knowledge </a:t>
            </a:r>
            <a:r>
              <a:rPr lang="en-US" sz="2800" dirty="0" smtClean="0"/>
              <a:t>sharing between groups of analysts.</a:t>
            </a:r>
            <a:endParaRPr lang="en-US" sz="2800" dirty="0"/>
          </a:p>
        </p:txBody>
      </p:sp>
      <p:sp>
        <p:nvSpPr>
          <p:cNvPr id="2066" name="Text Box 442"/>
          <p:cNvSpPr txBox="1">
            <a:spLocks noChangeArrowheads="1"/>
          </p:cNvSpPr>
          <p:nvPr/>
        </p:nvSpPr>
        <p:spPr bwMode="auto">
          <a:xfrm>
            <a:off x="23164800" y="19583400"/>
            <a:ext cx="7405688" cy="9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34405" tIns="167203" rIns="334405" bIns="167203">
            <a:spAutoFit/>
          </a:bodyPr>
          <a:lstStyle/>
          <a:p>
            <a:pPr defTabSz="3343275">
              <a:lnSpc>
                <a:spcPct val="80000"/>
              </a:lnSpc>
              <a:spcBef>
                <a:spcPct val="50000"/>
              </a:spcBef>
            </a:pPr>
            <a:r>
              <a:rPr lang="en-US" sz="5000" b="1" dirty="0" smtClean="0">
                <a:solidFill>
                  <a:srgbClr val="990033"/>
                </a:solidFill>
                <a:sym typeface="Wingdings" pitchFamily="2" charset="2"/>
              </a:rPr>
              <a:t> </a:t>
            </a:r>
            <a:r>
              <a:rPr lang="en-US" sz="5000" b="1" dirty="0" smtClean="0">
                <a:solidFill>
                  <a:srgbClr val="990033"/>
                </a:solidFill>
              </a:rPr>
              <a:t>PROJECT IMPACT</a:t>
            </a:r>
            <a:endParaRPr lang="en-US" sz="5000" b="1" dirty="0">
              <a:solidFill>
                <a:srgbClr val="990033"/>
              </a:solidFill>
            </a:endParaRPr>
          </a:p>
        </p:txBody>
      </p:sp>
      <p:pic>
        <p:nvPicPr>
          <p:cNvPr id="1044" name="Picture 20" descr="http://blog.emcien.com/wp-content/uploads/2009/09/data-overload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5029200"/>
            <a:ext cx="5486400" cy="4572000"/>
          </a:xfrm>
          <a:prstGeom prst="rect">
            <a:avLst/>
          </a:prstGeom>
          <a:noFill/>
        </p:spPr>
      </p:pic>
      <p:pic>
        <p:nvPicPr>
          <p:cNvPr id="1030" name="Picture 6" descr="http://t1.gstatic.com/images?q=tbn:ANd9GcQ6VugmnVtmoU_eRFLIh7cm33MKvvxGCtL65raSzlxfXS6Ooq2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600" y="4967441"/>
            <a:ext cx="3612930" cy="2957359"/>
          </a:xfrm>
          <a:prstGeom prst="rect">
            <a:avLst/>
          </a:prstGeom>
          <a:noFill/>
        </p:spPr>
      </p:pic>
      <p:sp>
        <p:nvSpPr>
          <p:cNvPr id="282" name="Text Box 810"/>
          <p:cNvSpPr txBox="1">
            <a:spLocks noChangeArrowheads="1"/>
          </p:cNvSpPr>
          <p:nvPr/>
        </p:nvSpPr>
        <p:spPr bwMode="auto">
          <a:xfrm>
            <a:off x="11353800" y="3771175"/>
            <a:ext cx="10820400" cy="9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34405" tIns="167203" rIns="334405" bIns="167203">
            <a:spAutoFit/>
          </a:bodyPr>
          <a:lstStyle/>
          <a:p>
            <a:pPr defTabSz="3343275">
              <a:lnSpc>
                <a:spcPct val="80000"/>
              </a:lnSpc>
              <a:spcBef>
                <a:spcPct val="50000"/>
              </a:spcBef>
            </a:pPr>
            <a:r>
              <a:rPr lang="en-US" sz="5000" b="1" dirty="0" smtClean="0">
                <a:solidFill>
                  <a:srgbClr val="990033"/>
                </a:solidFill>
              </a:rPr>
              <a:t>WHAT WE AIM TO GIVE THEM</a:t>
            </a:r>
            <a:endParaRPr lang="en-US" sz="5000" b="1" dirty="0">
              <a:solidFill>
                <a:srgbClr val="990033"/>
              </a:solidFill>
            </a:endParaRPr>
          </a:p>
        </p:txBody>
      </p:sp>
      <p:pic>
        <p:nvPicPr>
          <p:cNvPr id="28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440400" y="10349534"/>
            <a:ext cx="4038600" cy="161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4" name="Group 363"/>
          <p:cNvGrpSpPr/>
          <p:nvPr/>
        </p:nvGrpSpPr>
        <p:grpSpPr>
          <a:xfrm>
            <a:off x="11811000" y="5867400"/>
            <a:ext cx="5791200" cy="5562600"/>
            <a:chOff x="11811000" y="7391400"/>
            <a:chExt cx="4800600" cy="4038600"/>
          </a:xfrm>
        </p:grpSpPr>
        <p:sp>
          <p:nvSpPr>
            <p:cNvPr id="299" name="Isosceles Triangle 298"/>
            <p:cNvSpPr/>
            <p:nvPr/>
          </p:nvSpPr>
          <p:spPr bwMode="auto">
            <a:xfrm>
              <a:off x="11811000" y="7391400"/>
              <a:ext cx="4800600" cy="4038600"/>
            </a:xfrm>
            <a:prstGeom prst="triangle">
              <a:avLst/>
            </a:prstGeom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334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301" name="Straight Connector 300"/>
            <p:cNvCxnSpPr/>
            <p:nvPr/>
          </p:nvCxnSpPr>
          <p:spPr bwMode="auto">
            <a:xfrm>
              <a:off x="12268200" y="10668000"/>
              <a:ext cx="38862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3" name="TextBox 302"/>
            <p:cNvSpPr txBox="1"/>
            <p:nvPr/>
          </p:nvSpPr>
          <p:spPr>
            <a:xfrm>
              <a:off x="13106400" y="10896600"/>
              <a:ext cx="2209800" cy="335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2060"/>
                  </a:solidFill>
                </a:rPr>
                <a:t>DATA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304" name="TextBox 303"/>
            <p:cNvSpPr txBox="1"/>
            <p:nvPr/>
          </p:nvSpPr>
          <p:spPr>
            <a:xfrm>
              <a:off x="12611100" y="9906000"/>
              <a:ext cx="3200400" cy="335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2060"/>
                  </a:solidFill>
                </a:rPr>
                <a:t>INFORMATION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305" name="Up Arrow 304"/>
            <p:cNvSpPr/>
            <p:nvPr/>
          </p:nvSpPr>
          <p:spPr bwMode="auto">
            <a:xfrm>
              <a:off x="12649200" y="10210800"/>
              <a:ext cx="381000" cy="609600"/>
            </a:xfrm>
            <a:prstGeom prst="upArrow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334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6" name="Up Arrow 305"/>
            <p:cNvSpPr/>
            <p:nvPr/>
          </p:nvSpPr>
          <p:spPr bwMode="auto">
            <a:xfrm>
              <a:off x="15240000" y="10210800"/>
              <a:ext cx="381000" cy="609600"/>
            </a:xfrm>
            <a:prstGeom prst="upArrow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334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7" name="TextBox 306"/>
            <p:cNvSpPr txBox="1"/>
            <p:nvPr/>
          </p:nvSpPr>
          <p:spPr>
            <a:xfrm>
              <a:off x="12611100" y="10486262"/>
              <a:ext cx="3200400" cy="335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990000"/>
                  </a:solidFill>
                </a:rPr>
                <a:t>Context</a:t>
              </a:r>
              <a:endParaRPr lang="en-US" sz="2400" b="1" dirty="0">
                <a:solidFill>
                  <a:srgbClr val="990000"/>
                </a:solidFill>
              </a:endParaRPr>
            </a:p>
          </p:txBody>
        </p:sp>
        <p:cxnSp>
          <p:nvCxnSpPr>
            <p:cNvPr id="313" name="Straight Connector 312"/>
            <p:cNvCxnSpPr/>
            <p:nvPr/>
          </p:nvCxnSpPr>
          <p:spPr bwMode="auto">
            <a:xfrm>
              <a:off x="12877800" y="9601200"/>
              <a:ext cx="26670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9" name="TextBox 318"/>
            <p:cNvSpPr txBox="1"/>
            <p:nvPr/>
          </p:nvSpPr>
          <p:spPr>
            <a:xfrm>
              <a:off x="12611100" y="8910935"/>
              <a:ext cx="3200400" cy="335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2060"/>
                  </a:solidFill>
                </a:rPr>
                <a:t>KNOWLEDGE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321" name="Up Arrow 320"/>
            <p:cNvSpPr/>
            <p:nvPr/>
          </p:nvSpPr>
          <p:spPr bwMode="auto">
            <a:xfrm>
              <a:off x="14969289" y="9357986"/>
              <a:ext cx="315829" cy="412315"/>
            </a:xfrm>
            <a:prstGeom prst="upArrow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334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2" name="TextBox 321"/>
            <p:cNvSpPr txBox="1"/>
            <p:nvPr/>
          </p:nvSpPr>
          <p:spPr>
            <a:xfrm>
              <a:off x="12611100" y="9419283"/>
              <a:ext cx="3200400" cy="335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990000"/>
                  </a:solidFill>
                </a:rPr>
                <a:t>Meaning</a:t>
              </a:r>
              <a:endParaRPr lang="en-US" sz="2400" b="1" dirty="0">
                <a:solidFill>
                  <a:srgbClr val="990000"/>
                </a:solidFill>
              </a:endParaRPr>
            </a:p>
          </p:txBody>
        </p:sp>
        <p:cxnSp>
          <p:nvCxnSpPr>
            <p:cNvPr id="323" name="Straight Connector 322"/>
            <p:cNvCxnSpPr/>
            <p:nvPr/>
          </p:nvCxnSpPr>
          <p:spPr bwMode="auto">
            <a:xfrm>
              <a:off x="13458825" y="8686800"/>
              <a:ext cx="15240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24" name="TextBox 323"/>
            <p:cNvSpPr txBox="1"/>
            <p:nvPr/>
          </p:nvSpPr>
          <p:spPr>
            <a:xfrm>
              <a:off x="12611100" y="7996535"/>
              <a:ext cx="3200400" cy="335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002060"/>
                  </a:solidFill>
                </a:rPr>
                <a:t>WISDOM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  <p:sp>
          <p:nvSpPr>
            <p:cNvPr id="327" name="Up Arrow 326"/>
            <p:cNvSpPr/>
            <p:nvPr/>
          </p:nvSpPr>
          <p:spPr bwMode="auto">
            <a:xfrm>
              <a:off x="13487400" y="8486775"/>
              <a:ext cx="228600" cy="304800"/>
            </a:xfrm>
            <a:prstGeom prst="upArrow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334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37" name="TextBox 336"/>
            <p:cNvSpPr txBox="1"/>
            <p:nvPr/>
          </p:nvSpPr>
          <p:spPr>
            <a:xfrm>
              <a:off x="12611100" y="8497866"/>
              <a:ext cx="3200400" cy="3351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rgbClr val="990000"/>
                  </a:solidFill>
                </a:rPr>
                <a:t>Insight</a:t>
              </a:r>
              <a:endParaRPr lang="en-US" sz="2400" b="1" dirty="0">
                <a:solidFill>
                  <a:srgbClr val="990000"/>
                </a:solidFill>
              </a:endParaRPr>
            </a:p>
          </p:txBody>
        </p:sp>
        <p:sp>
          <p:nvSpPr>
            <p:cNvPr id="353" name="Up Arrow 352"/>
            <p:cNvSpPr/>
            <p:nvPr/>
          </p:nvSpPr>
          <p:spPr bwMode="auto">
            <a:xfrm>
              <a:off x="14697075" y="8477250"/>
              <a:ext cx="228600" cy="304800"/>
            </a:xfrm>
            <a:prstGeom prst="upArrow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33432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6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097000" y="5867400"/>
            <a:ext cx="1140740" cy="6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0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002250" y="7620000"/>
            <a:ext cx="46291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2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440400" y="5035826"/>
            <a:ext cx="3810000" cy="2584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3" name="Up Arrow 372"/>
          <p:cNvSpPr/>
          <p:nvPr/>
        </p:nvSpPr>
        <p:spPr bwMode="auto">
          <a:xfrm>
            <a:off x="13411200" y="8576094"/>
            <a:ext cx="381000" cy="567906"/>
          </a:xfrm>
          <a:prstGeom prst="up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4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3" name="Up Arrow 412"/>
          <p:cNvSpPr/>
          <p:nvPr/>
        </p:nvSpPr>
        <p:spPr bwMode="auto">
          <a:xfrm>
            <a:off x="20114381" y="7315200"/>
            <a:ext cx="459619" cy="382438"/>
          </a:xfrm>
          <a:prstGeom prst="up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4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4" name="TextBox 443"/>
          <p:cNvSpPr txBox="1"/>
          <p:nvPr/>
        </p:nvSpPr>
        <p:spPr>
          <a:xfrm>
            <a:off x="18618200" y="4648200"/>
            <a:ext cx="386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Hypothesis view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445" name="TextBox 444"/>
          <p:cNvSpPr txBox="1"/>
          <p:nvPr/>
        </p:nvSpPr>
        <p:spPr>
          <a:xfrm>
            <a:off x="18440400" y="7615535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Nugget view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472" name="Up Arrow 471"/>
          <p:cNvSpPr/>
          <p:nvPr/>
        </p:nvSpPr>
        <p:spPr bwMode="auto">
          <a:xfrm>
            <a:off x="20114381" y="9525000"/>
            <a:ext cx="459619" cy="382438"/>
          </a:xfrm>
          <a:prstGeom prst="up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432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3" name="TextBox 472"/>
          <p:cNvSpPr txBox="1"/>
          <p:nvPr/>
        </p:nvSpPr>
        <p:spPr>
          <a:xfrm>
            <a:off x="18440400" y="9838441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Data view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482" name="Text Box 672"/>
          <p:cNvSpPr txBox="1">
            <a:spLocks noChangeArrowheads="1"/>
          </p:cNvSpPr>
          <p:nvPr/>
        </p:nvSpPr>
        <p:spPr bwMode="auto">
          <a:xfrm>
            <a:off x="23164800" y="3771175"/>
            <a:ext cx="8991600" cy="9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34405" tIns="167203" rIns="334405" bIns="167203">
            <a:spAutoFit/>
          </a:bodyPr>
          <a:lstStyle/>
          <a:p>
            <a:pPr defTabSz="3343275">
              <a:lnSpc>
                <a:spcPct val="80000"/>
              </a:lnSpc>
              <a:spcBef>
                <a:spcPct val="50000"/>
              </a:spcBef>
            </a:pPr>
            <a:r>
              <a:rPr lang="en-US" sz="5000" b="1" dirty="0" smtClean="0">
                <a:solidFill>
                  <a:srgbClr val="990033"/>
                </a:solidFill>
              </a:rPr>
              <a:t>PROPOSED TASKS</a:t>
            </a:r>
            <a:endParaRPr lang="en-US" sz="5000" b="1" dirty="0">
              <a:solidFill>
                <a:srgbClr val="990033"/>
              </a:solidFill>
            </a:endParaRPr>
          </a:p>
        </p:txBody>
      </p:sp>
      <p:sp>
        <p:nvSpPr>
          <p:cNvPr id="483" name="TextBox 482"/>
          <p:cNvSpPr txBox="1"/>
          <p:nvPr/>
        </p:nvSpPr>
        <p:spPr>
          <a:xfrm>
            <a:off x="23317200" y="4572000"/>
            <a:ext cx="8839200" cy="76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800" dirty="0" smtClean="0"/>
              <a:t> </a:t>
            </a:r>
            <a:r>
              <a:rPr lang="en-US" sz="2600" b="1" dirty="0" smtClean="0">
                <a:solidFill>
                  <a:srgbClr val="990033"/>
                </a:solidFill>
              </a:rPr>
              <a:t>Nugget </a:t>
            </a:r>
            <a:r>
              <a:rPr lang="en-US" sz="2600" b="1" dirty="0" smtClean="0">
                <a:solidFill>
                  <a:srgbClr val="990033"/>
                </a:solidFill>
              </a:rPr>
              <a:t>definition</a:t>
            </a:r>
            <a:r>
              <a:rPr lang="en-US" sz="2600" b="1" dirty="0" smtClean="0">
                <a:solidFill>
                  <a:srgbClr val="990033"/>
                </a:solidFill>
              </a:rPr>
              <a:t>, modeling and storage</a:t>
            </a:r>
            <a:endParaRPr lang="en-US" sz="2600" b="1" dirty="0" smtClean="0">
              <a:solidFill>
                <a:srgbClr val="990033"/>
              </a:solidFill>
            </a:endParaRPr>
          </a:p>
          <a:p>
            <a:pPr lvl="1" algn="just">
              <a:buFont typeface="Wingdings" pitchFamily="2" charset="2"/>
              <a:buChar char="§"/>
            </a:pPr>
            <a:r>
              <a:rPr lang="en-US" sz="2600" dirty="0" smtClean="0"/>
              <a:t> Classes of nuggets and their inter-relationships</a:t>
            </a:r>
            <a:endParaRPr lang="en-US" sz="2600" dirty="0" smtClean="0"/>
          </a:p>
          <a:p>
            <a:pPr lvl="1" algn="just">
              <a:buFont typeface="Wingdings" pitchFamily="2" charset="2"/>
              <a:buChar char="§"/>
            </a:pPr>
            <a:r>
              <a:rPr lang="en-US" sz="2600" dirty="0" smtClean="0"/>
              <a:t> Provenance </a:t>
            </a:r>
            <a:r>
              <a:rPr lang="en-US" sz="2600" dirty="0" smtClean="0"/>
              <a:t>links to data</a:t>
            </a:r>
            <a:endParaRPr lang="en-US" sz="2600" dirty="0" smtClean="0"/>
          </a:p>
          <a:p>
            <a:pPr algn="just">
              <a:buFont typeface="Wingdings" pitchFamily="2" charset="2"/>
              <a:buChar char="§"/>
            </a:pPr>
            <a:r>
              <a:rPr lang="en-US" sz="2600" dirty="0" smtClean="0"/>
              <a:t> </a:t>
            </a:r>
            <a:r>
              <a:rPr lang="en-US" sz="2600" b="1" dirty="0" smtClean="0">
                <a:solidFill>
                  <a:srgbClr val="990033"/>
                </a:solidFill>
              </a:rPr>
              <a:t>Nugget discovery and capture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600" dirty="0" smtClean="0"/>
              <a:t> </a:t>
            </a:r>
            <a:r>
              <a:rPr lang="en-US" sz="2600" i="1" dirty="0" smtClean="0"/>
              <a:t>Explicit</a:t>
            </a:r>
            <a:r>
              <a:rPr lang="en-US" sz="2600" dirty="0" smtClean="0"/>
              <a:t>, </a:t>
            </a:r>
            <a:r>
              <a:rPr lang="en-US" sz="2600" i="1" dirty="0" smtClean="0"/>
              <a:t>implicit</a:t>
            </a:r>
            <a:r>
              <a:rPr lang="en-US" sz="2600" dirty="0" smtClean="0"/>
              <a:t> and </a:t>
            </a:r>
            <a:r>
              <a:rPr lang="en-US" sz="2600" i="1" dirty="0" smtClean="0"/>
              <a:t>automated</a:t>
            </a:r>
            <a:r>
              <a:rPr lang="en-US" sz="2600" dirty="0" smtClean="0"/>
              <a:t> generation</a:t>
            </a:r>
            <a:endParaRPr lang="en-US" sz="2600" dirty="0" smtClean="0"/>
          </a:p>
          <a:p>
            <a:pPr algn="just">
              <a:buFont typeface="Wingdings" pitchFamily="2" charset="2"/>
              <a:buChar char="§"/>
            </a:pPr>
            <a:r>
              <a:rPr lang="en-US" sz="2600" dirty="0" smtClean="0"/>
              <a:t> </a:t>
            </a:r>
            <a:r>
              <a:rPr lang="en-US" sz="2600" b="1" dirty="0" smtClean="0">
                <a:solidFill>
                  <a:srgbClr val="990033"/>
                </a:solidFill>
              </a:rPr>
              <a:t>Nugget lifespan management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600" dirty="0" smtClean="0"/>
              <a:t> Validation &amp; refinement (meaning &amp; quality)</a:t>
            </a:r>
          </a:p>
          <a:p>
            <a:pPr lvl="2" algn="just"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Visually examine the extracted nuggets and derivation traces</a:t>
            </a:r>
          </a:p>
          <a:p>
            <a:pPr lvl="2" algn="just"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Annotate and 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classify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nuggets</a:t>
            </a:r>
          </a:p>
          <a:p>
            <a:pPr lvl="2" algn="just"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Associate confidence to a nugget</a:t>
            </a:r>
          </a:p>
          <a:p>
            <a:pPr lvl="2" algn="just"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Employ computational techniques (nearness measures)</a:t>
            </a:r>
          </a:p>
          <a:p>
            <a:pPr lvl="2" algn="just"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Eliminate redundant nuggets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600" dirty="0" smtClean="0"/>
              <a:t> Structuring </a:t>
            </a:r>
          </a:p>
          <a:p>
            <a:pPr lvl="2" algn="just"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Clusters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or hierarchy of nugget subsets</a:t>
            </a:r>
          </a:p>
          <a:p>
            <a:pPr lvl="2" algn="just"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Ordering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/ sequencing</a:t>
            </a:r>
          </a:p>
          <a:p>
            <a:pPr lvl="2" algn="just">
              <a:buFont typeface="Wingdings" pitchFamily="2" charset="2"/>
              <a:buChar char="§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Correlations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or causal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relationships</a:t>
            </a:r>
            <a:endParaRPr lang="en-US" sz="2400" dirty="0" smtClean="0"/>
          </a:p>
          <a:p>
            <a:pPr algn="just">
              <a:buFont typeface="Wingdings" pitchFamily="2" charset="2"/>
              <a:buChar char="§"/>
            </a:pPr>
            <a:r>
              <a:rPr lang="en-US" sz="2600" dirty="0" smtClean="0"/>
              <a:t> </a:t>
            </a:r>
            <a:r>
              <a:rPr lang="en-US" sz="2600" b="1" dirty="0" smtClean="0">
                <a:solidFill>
                  <a:srgbClr val="990033"/>
                </a:solidFill>
              </a:rPr>
              <a:t>Nugget-supported Visual Exploration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600" dirty="0" smtClean="0"/>
              <a:t> Interactive visual analytics</a:t>
            </a:r>
            <a:r>
              <a:rPr lang="en-US" sz="2800" dirty="0" smtClean="0"/>
              <a:t> </a:t>
            </a:r>
            <a:endParaRPr lang="en-US" sz="2800" dirty="0" smtClean="0"/>
          </a:p>
        </p:txBody>
      </p:sp>
      <p:sp>
        <p:nvSpPr>
          <p:cNvPr id="484" name="TextBox 483"/>
          <p:cNvSpPr txBox="1"/>
          <p:nvPr/>
        </p:nvSpPr>
        <p:spPr>
          <a:xfrm>
            <a:off x="381000" y="9677400"/>
            <a:ext cx="457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n-US" sz="2800" b="1" dirty="0" smtClean="0">
                <a:solidFill>
                  <a:srgbClr val="990033"/>
                </a:solidFill>
              </a:rPr>
              <a:t>Target Scenarios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990033"/>
                </a:solidFill>
              </a:rPr>
              <a:t>Terrorist attacks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990033"/>
                </a:solidFill>
              </a:rPr>
              <a:t>Flu pandemic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990033"/>
                </a:solidFill>
              </a:rPr>
              <a:t>Tornado touch-down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990033"/>
                </a:solidFill>
              </a:rPr>
              <a:t>Electric </a:t>
            </a:r>
            <a:r>
              <a:rPr lang="en-US" sz="2800" dirty="0" smtClean="0">
                <a:solidFill>
                  <a:srgbClr val="990033"/>
                </a:solidFill>
              </a:rPr>
              <a:t>g</a:t>
            </a:r>
            <a:r>
              <a:rPr lang="en-US" sz="2800" dirty="0" smtClean="0">
                <a:solidFill>
                  <a:srgbClr val="990033"/>
                </a:solidFill>
              </a:rPr>
              <a:t>rid overload</a:t>
            </a:r>
          </a:p>
        </p:txBody>
      </p:sp>
      <p:sp>
        <p:nvSpPr>
          <p:cNvPr id="490" name="TextBox 489"/>
          <p:cNvSpPr txBox="1"/>
          <p:nvPr/>
        </p:nvSpPr>
        <p:spPr>
          <a:xfrm>
            <a:off x="381000" y="20671334"/>
            <a:ext cx="99822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600" dirty="0" smtClean="0"/>
              <a:t> Between </a:t>
            </a:r>
            <a:r>
              <a:rPr lang="en-US" sz="2600" dirty="0" smtClean="0"/>
              <a:t>d</a:t>
            </a:r>
            <a:r>
              <a:rPr lang="en-US" sz="2600" dirty="0" smtClean="0"/>
              <a:t>ata and nugget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400" dirty="0" smtClean="0"/>
              <a:t> </a:t>
            </a:r>
            <a:r>
              <a:rPr lang="en-US" sz="2400" dirty="0" smtClean="0"/>
              <a:t>is-valid-for, forms-support-for, </a:t>
            </a:r>
            <a:r>
              <a:rPr lang="en-US" sz="2400" dirty="0" smtClean="0"/>
              <a:t>is-member-of.</a:t>
            </a:r>
            <a:endParaRPr lang="en-US" sz="2400" dirty="0" smtClean="0"/>
          </a:p>
          <a:p>
            <a:pPr algn="just"/>
            <a:endParaRPr lang="en-US" sz="2400" dirty="0" smtClean="0"/>
          </a:p>
          <a:p>
            <a:pPr algn="just">
              <a:buFont typeface="Wingdings" pitchFamily="2" charset="2"/>
              <a:buChar char="§"/>
            </a:pPr>
            <a:endParaRPr lang="en-US" sz="2400" dirty="0" smtClean="0"/>
          </a:p>
          <a:p>
            <a:pPr algn="just">
              <a:buFont typeface="Wingdings" pitchFamily="2" charset="2"/>
              <a:buChar char="§"/>
            </a:pPr>
            <a:endParaRPr lang="en-US" sz="2400" dirty="0" smtClean="0"/>
          </a:p>
          <a:p>
            <a:pPr algn="just">
              <a:buFont typeface="Wingdings" pitchFamily="2" charset="2"/>
              <a:buChar char="§"/>
            </a:pPr>
            <a:endParaRPr lang="en-US" sz="2400" dirty="0" smtClean="0"/>
          </a:p>
          <a:p>
            <a:pPr algn="just">
              <a:buFont typeface="Wingdings" pitchFamily="2" charset="2"/>
              <a:buChar char="§"/>
            </a:pPr>
            <a:endParaRPr lang="en-US" sz="2400" dirty="0" smtClean="0"/>
          </a:p>
          <a:p>
            <a:pPr algn="just"/>
            <a:endParaRPr lang="en-US" sz="2400" dirty="0" smtClean="0"/>
          </a:p>
          <a:p>
            <a:pPr algn="just">
              <a:buFont typeface="Wingdings" pitchFamily="2" charset="2"/>
              <a:buChar char="§"/>
            </a:pPr>
            <a:r>
              <a:rPr lang="en-US" sz="2400" dirty="0" smtClean="0"/>
              <a:t>Between two or more nuggets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400" dirty="0" smtClean="0"/>
              <a:t> is-similar-to, is-derived-from, is-evidence-for </a:t>
            </a:r>
            <a:endParaRPr lang="en-US" sz="2400" dirty="0" smtClean="0"/>
          </a:p>
        </p:txBody>
      </p:sp>
      <p:pic>
        <p:nvPicPr>
          <p:cNvPr id="491" name="Picture 98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48600" y="23310233"/>
            <a:ext cx="2590800" cy="1835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2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848600" y="21877522"/>
            <a:ext cx="2667000" cy="1592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85" name="Group 484"/>
          <p:cNvGrpSpPr/>
          <p:nvPr/>
        </p:nvGrpSpPr>
        <p:grpSpPr>
          <a:xfrm>
            <a:off x="1066800" y="21793200"/>
            <a:ext cx="5562600" cy="1524000"/>
            <a:chOff x="323850" y="4419601"/>
            <a:chExt cx="8591550" cy="1524000"/>
          </a:xfrm>
        </p:grpSpPr>
        <p:pic>
          <p:nvPicPr>
            <p:cNvPr id="486" name="Picture 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888069" y="4419601"/>
              <a:ext cx="3951131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7" name="Picture 3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23850" y="5210176"/>
              <a:ext cx="3943350" cy="200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8" name="Rectangle 487"/>
            <p:cNvSpPr/>
            <p:nvPr/>
          </p:nvSpPr>
          <p:spPr>
            <a:xfrm>
              <a:off x="4876800" y="5334000"/>
              <a:ext cx="4038600" cy="457201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9" name="Straight Arrow Connector 488"/>
            <p:cNvCxnSpPr>
              <a:stCxn id="487" idx="3"/>
              <a:endCxn id="488" idx="1"/>
            </p:cNvCxnSpPr>
            <p:nvPr/>
          </p:nvCxnSpPr>
          <p:spPr>
            <a:xfrm>
              <a:off x="4267200" y="5310189"/>
              <a:ext cx="609600" cy="252412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93" name="Group 76"/>
          <p:cNvGraphicFramePr>
            <a:graphicFrameLocks noGrp="1"/>
          </p:cNvGraphicFramePr>
          <p:nvPr/>
        </p:nvGraphicFramePr>
        <p:xfrm>
          <a:off x="457200" y="16803687"/>
          <a:ext cx="2454275" cy="1211580"/>
        </p:xfrm>
        <a:graphic>
          <a:graphicData uri="http://schemas.openxmlformats.org/drawingml/2006/table">
            <a:tbl>
              <a:tblPr/>
              <a:tblGrid>
                <a:gridCol w="822325"/>
                <a:gridCol w="815975"/>
                <a:gridCol w="815975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82" charset="2"/>
                        <a:buNone/>
                        <a:tabLst/>
                      </a:pPr>
                      <a:r>
                        <a:rPr kumimoji="0" lang="en-US" sz="9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acct-no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82" charset="2"/>
                        <a:buNone/>
                        <a:tabLst/>
                      </a:pPr>
                      <a:r>
                        <a:rPr kumimoji="0" lang="en-US" sz="9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balance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82" charset="2"/>
                        <a:buNone/>
                        <a:tabLst/>
                      </a:pPr>
                      <a:r>
                        <a:rPr kumimoji="0" lang="en-US" sz="9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zipcode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8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8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8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8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8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8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8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8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82" charset="2"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8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8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82" charset="2"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94" name="Group 141"/>
          <p:cNvGrpSpPr>
            <a:grpSpLocks/>
          </p:cNvGrpSpPr>
          <p:nvPr/>
        </p:nvGrpSpPr>
        <p:grpSpPr bwMode="auto">
          <a:xfrm>
            <a:off x="304800" y="13742987"/>
            <a:ext cx="2914650" cy="4545013"/>
            <a:chOff x="497" y="1422"/>
            <a:chExt cx="1788" cy="2863"/>
          </a:xfrm>
        </p:grpSpPr>
        <p:sp>
          <p:nvSpPr>
            <p:cNvPr id="495" name="Text Box 73"/>
            <p:cNvSpPr txBox="1">
              <a:spLocks noChangeArrowheads="1"/>
            </p:cNvSpPr>
            <p:nvPr/>
          </p:nvSpPr>
          <p:spPr bwMode="auto">
            <a:xfrm>
              <a:off x="1105" y="1763"/>
              <a:ext cx="4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i="0" u="sng">
                  <a:latin typeface="Arial" pitchFamily="34" charset="0"/>
                  <a:cs typeface="Arial" pitchFamily="34" charset="0"/>
                </a:rPr>
                <a:t>User</a:t>
              </a:r>
            </a:p>
          </p:txBody>
        </p:sp>
        <p:sp>
          <p:nvSpPr>
            <p:cNvPr id="496" name="Rectangle 74"/>
            <p:cNvSpPr>
              <a:spLocks noChangeArrowheads="1"/>
            </p:cNvSpPr>
            <p:nvPr/>
          </p:nvSpPr>
          <p:spPr bwMode="auto">
            <a:xfrm>
              <a:off x="519" y="2366"/>
              <a:ext cx="1637" cy="583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 b="1" i="0" dirty="0">
                  <a:latin typeface="Arial" pitchFamily="34" charset="0"/>
                  <a:cs typeface="Arial" pitchFamily="34" charset="0"/>
                </a:rPr>
                <a:t>            </a:t>
              </a:r>
              <a:r>
                <a:rPr lang="en-US" sz="1400" b="1" i="0" u="sng" dirty="0" err="1">
                  <a:latin typeface="Arial" pitchFamily="34" charset="0"/>
                  <a:cs typeface="Arial" pitchFamily="34" charset="0"/>
                </a:rPr>
                <a:t>avg</a:t>
              </a:r>
              <a:r>
                <a:rPr lang="en-US" sz="1400" b="1" i="0" u="sng" dirty="0">
                  <a:latin typeface="Arial" pitchFamily="34" charset="0"/>
                  <a:cs typeface="Arial" pitchFamily="34" charset="0"/>
                </a:rPr>
                <a:t>-balances</a:t>
              </a:r>
            </a:p>
            <a:p>
              <a:r>
                <a:rPr lang="en-US" sz="1400" b="1" i="0" dirty="0">
                  <a:latin typeface="Arial" pitchFamily="34" charset="0"/>
                  <a:cs typeface="Arial" pitchFamily="34" charset="0"/>
                </a:rPr>
                <a:t>select </a:t>
              </a:r>
              <a:r>
                <a:rPr lang="en-US" sz="1400" b="1" i="0" dirty="0" err="1">
                  <a:latin typeface="Arial" pitchFamily="34" charset="0"/>
                  <a:cs typeface="Arial" pitchFamily="34" charset="0"/>
                </a:rPr>
                <a:t>zipcode</a:t>
              </a:r>
              <a:r>
                <a:rPr lang="en-US" sz="1400" b="1" i="0" dirty="0"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1400" b="1" i="0" dirty="0" err="1">
                  <a:latin typeface="Arial" pitchFamily="34" charset="0"/>
                  <a:cs typeface="Arial" pitchFamily="34" charset="0"/>
                </a:rPr>
                <a:t>avg</a:t>
              </a:r>
              <a:r>
                <a:rPr lang="en-US" sz="1400" b="1" i="0" dirty="0">
                  <a:latin typeface="Arial" pitchFamily="34" charset="0"/>
                  <a:cs typeface="Arial" pitchFamily="34" charset="0"/>
                </a:rPr>
                <a:t>(balance)</a:t>
              </a:r>
            </a:p>
            <a:p>
              <a:r>
                <a:rPr lang="en-US" sz="1400" b="1" i="0" dirty="0">
                  <a:latin typeface="Arial" pitchFamily="34" charset="0"/>
                  <a:cs typeface="Arial" pitchFamily="34" charset="0"/>
                </a:rPr>
                <a:t>from accounts</a:t>
              </a:r>
            </a:p>
            <a:p>
              <a:r>
                <a:rPr lang="en-US" sz="1400" b="1" i="0" dirty="0">
                  <a:latin typeface="Arial" pitchFamily="34" charset="0"/>
                  <a:cs typeface="Arial" pitchFamily="34" charset="0"/>
                </a:rPr>
                <a:t>group by </a:t>
              </a:r>
              <a:r>
                <a:rPr lang="en-US" sz="1400" b="1" i="0" dirty="0" err="1">
                  <a:latin typeface="Arial" pitchFamily="34" charset="0"/>
                  <a:cs typeface="Arial" pitchFamily="34" charset="0"/>
                </a:rPr>
                <a:t>zipcode</a:t>
              </a:r>
              <a:endParaRPr lang="en-US" sz="1400" b="1" i="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7" name="Text Box 75"/>
            <p:cNvSpPr txBox="1">
              <a:spLocks noChangeArrowheads="1"/>
            </p:cNvSpPr>
            <p:nvPr/>
          </p:nvSpPr>
          <p:spPr bwMode="auto">
            <a:xfrm>
              <a:off x="497" y="1422"/>
              <a:ext cx="178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A traditional</a:t>
              </a:r>
              <a:r>
                <a:rPr lang="en-US" sz="1600" i="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database </a:t>
              </a:r>
              <a:r>
                <a:rPr lang="en-US" sz="16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view</a:t>
              </a:r>
              <a:endParaRPr lang="en-US" sz="1600" i="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sz="1600" i="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(defined using an SQL query)</a:t>
              </a:r>
            </a:p>
          </p:txBody>
        </p:sp>
        <p:sp>
          <p:nvSpPr>
            <p:cNvPr id="498" name="Text Box 102"/>
            <p:cNvSpPr txBox="1">
              <a:spLocks noChangeArrowheads="1"/>
            </p:cNvSpPr>
            <p:nvPr/>
          </p:nvSpPr>
          <p:spPr bwMode="auto">
            <a:xfrm>
              <a:off x="1063" y="4093"/>
              <a:ext cx="56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i="0" u="sng">
                  <a:latin typeface="Arial" pitchFamily="34" charset="0"/>
                  <a:cs typeface="Arial" pitchFamily="34" charset="0"/>
                </a:rPr>
                <a:t>accounts</a:t>
              </a:r>
            </a:p>
          </p:txBody>
        </p:sp>
        <p:sp>
          <p:nvSpPr>
            <p:cNvPr id="499" name="AutoShape 103"/>
            <p:cNvSpPr>
              <a:spLocks noChangeArrowheads="1"/>
            </p:cNvSpPr>
            <p:nvPr/>
          </p:nvSpPr>
          <p:spPr bwMode="auto">
            <a:xfrm>
              <a:off x="1244" y="3012"/>
              <a:ext cx="192" cy="314"/>
            </a:xfrm>
            <a:prstGeom prst="upDownArrow">
              <a:avLst>
                <a:gd name="adj1" fmla="val 50000"/>
                <a:gd name="adj2" fmla="val 3270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0" name="AutoShape 104"/>
            <p:cNvSpPr>
              <a:spLocks noChangeArrowheads="1"/>
            </p:cNvSpPr>
            <p:nvPr/>
          </p:nvSpPr>
          <p:spPr bwMode="auto">
            <a:xfrm>
              <a:off x="1229" y="2026"/>
              <a:ext cx="192" cy="293"/>
            </a:xfrm>
            <a:prstGeom prst="upDownArrow">
              <a:avLst>
                <a:gd name="adj1" fmla="val 50000"/>
                <a:gd name="adj2" fmla="val 3052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501" name="Group 107"/>
          <p:cNvGraphicFramePr>
            <a:graphicFrameLocks noGrp="1"/>
          </p:cNvGraphicFramePr>
          <p:nvPr/>
        </p:nvGraphicFramePr>
        <p:xfrm>
          <a:off x="3840162" y="16802100"/>
          <a:ext cx="1493838" cy="1211580"/>
        </p:xfrm>
        <a:graphic>
          <a:graphicData uri="http://schemas.openxmlformats.org/drawingml/2006/table">
            <a:tbl>
              <a:tblPr/>
              <a:tblGrid>
                <a:gridCol w="498475"/>
                <a:gridCol w="496888"/>
                <a:gridCol w="498475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82" charset="2"/>
                        <a:buNone/>
                        <a:tabLst/>
                      </a:pPr>
                      <a:r>
                        <a:rPr kumimoji="0" lang="en-US" sz="9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82" charset="2"/>
                        <a:buNone/>
                        <a:tabLst/>
                      </a:pPr>
                      <a:r>
                        <a:rPr kumimoji="0" lang="en-US" sz="9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82" charset="2"/>
                        <a:buNone/>
                        <a:tabLst/>
                      </a:pPr>
                      <a:r>
                        <a:rPr kumimoji="0" lang="en-US" sz="9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temp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8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8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8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8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8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8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8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8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8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8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8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8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02" name="Group 142"/>
          <p:cNvGrpSpPr>
            <a:grpSpLocks/>
          </p:cNvGrpSpPr>
          <p:nvPr/>
        </p:nvGrpSpPr>
        <p:grpSpPr bwMode="auto">
          <a:xfrm>
            <a:off x="3135313" y="13747750"/>
            <a:ext cx="3189287" cy="4535487"/>
            <a:chOff x="3591" y="1425"/>
            <a:chExt cx="2009" cy="2857"/>
          </a:xfrm>
        </p:grpSpPr>
        <p:sp>
          <p:nvSpPr>
            <p:cNvPr id="503" name="Rectangle 105"/>
            <p:cNvSpPr>
              <a:spLocks noChangeArrowheads="1"/>
            </p:cNvSpPr>
            <p:nvPr/>
          </p:nvSpPr>
          <p:spPr bwMode="auto">
            <a:xfrm>
              <a:off x="3708" y="2366"/>
              <a:ext cx="1480" cy="588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sz="1400" i="0" dirty="0">
                  <a:latin typeface="Arial" pitchFamily="34" charset="0"/>
                  <a:cs typeface="Arial" pitchFamily="34" charset="0"/>
                </a:rPr>
                <a:t>         </a:t>
              </a:r>
              <a:r>
                <a:rPr lang="en-US" sz="1400" b="1" i="0" u="sng" dirty="0">
                  <a:latin typeface="Arial" pitchFamily="34" charset="0"/>
                  <a:cs typeface="Arial" pitchFamily="34" charset="0"/>
                </a:rPr>
                <a:t>temperatures</a:t>
              </a:r>
            </a:p>
            <a:p>
              <a:r>
                <a:rPr lang="en-US" sz="1400" b="1" i="0" dirty="0">
                  <a:latin typeface="Arial" pitchFamily="34" charset="0"/>
                  <a:cs typeface="Arial" pitchFamily="34" charset="0"/>
                </a:rPr>
                <a:t>Use </a:t>
              </a:r>
              <a:r>
                <a:rPr lang="en-US" sz="1400" b="1" dirty="0">
                  <a:latin typeface="Arial" pitchFamily="34" charset="0"/>
                  <a:cs typeface="Arial" pitchFamily="34" charset="0"/>
                </a:rPr>
                <a:t>Regression</a:t>
              </a:r>
              <a:r>
                <a:rPr lang="en-US" sz="1400" b="1" i="0" dirty="0">
                  <a:latin typeface="Arial" pitchFamily="34" charset="0"/>
                  <a:cs typeface="Arial" pitchFamily="34" charset="0"/>
                </a:rPr>
                <a:t> to predict</a:t>
              </a:r>
            </a:p>
            <a:p>
              <a:r>
                <a:rPr lang="en-US" sz="1400" b="1" i="0" dirty="0">
                  <a:latin typeface="Arial" pitchFamily="34" charset="0"/>
                  <a:cs typeface="Arial" pitchFamily="34" charset="0"/>
                </a:rPr>
                <a:t>missing values and to </a:t>
              </a:r>
            </a:p>
            <a:p>
              <a:r>
                <a:rPr lang="en-US" sz="1400" b="1" i="0" dirty="0">
                  <a:latin typeface="Arial" pitchFamily="34" charset="0"/>
                  <a:cs typeface="Arial" pitchFamily="34" charset="0"/>
                </a:rPr>
                <a:t>remove spatial bias</a:t>
              </a:r>
            </a:p>
          </p:txBody>
        </p:sp>
        <p:sp>
          <p:nvSpPr>
            <p:cNvPr id="504" name="Text Box 106"/>
            <p:cNvSpPr txBox="1">
              <a:spLocks noChangeArrowheads="1"/>
            </p:cNvSpPr>
            <p:nvPr/>
          </p:nvSpPr>
          <p:spPr bwMode="auto">
            <a:xfrm>
              <a:off x="3591" y="1425"/>
              <a:ext cx="2009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i="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A </a:t>
              </a:r>
              <a:r>
                <a:rPr lang="en-US" sz="16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model-based</a:t>
              </a:r>
              <a:r>
                <a:rPr lang="en-US" sz="1600" i="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database </a:t>
              </a:r>
              <a:r>
                <a:rPr lang="en-US" sz="16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view</a:t>
              </a:r>
              <a:r>
                <a:rPr lang="en-US" sz="1600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*</a:t>
              </a:r>
              <a:endParaRPr lang="en-US" sz="1600" i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sz="1600" i="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(defined using a statistical model</a:t>
              </a:r>
              <a:r>
                <a:rPr lang="en-US" sz="1400" i="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)</a:t>
              </a:r>
            </a:p>
          </p:txBody>
        </p:sp>
        <p:sp>
          <p:nvSpPr>
            <p:cNvPr id="505" name="Text Box 133"/>
            <p:cNvSpPr txBox="1">
              <a:spLocks noChangeArrowheads="1"/>
            </p:cNvSpPr>
            <p:nvPr/>
          </p:nvSpPr>
          <p:spPr bwMode="auto">
            <a:xfrm>
              <a:off x="4004" y="4090"/>
              <a:ext cx="83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i="0" u="sng" dirty="0">
                  <a:latin typeface="Arial" pitchFamily="34" charset="0"/>
                  <a:cs typeface="Arial" pitchFamily="34" charset="0"/>
                </a:rPr>
                <a:t>raw-temp-data</a:t>
              </a:r>
            </a:p>
          </p:txBody>
        </p:sp>
        <p:sp>
          <p:nvSpPr>
            <p:cNvPr id="506" name="Text Box 134"/>
            <p:cNvSpPr txBox="1">
              <a:spLocks noChangeArrowheads="1"/>
            </p:cNvSpPr>
            <p:nvPr/>
          </p:nvSpPr>
          <p:spPr bwMode="auto">
            <a:xfrm>
              <a:off x="4278" y="1752"/>
              <a:ext cx="4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b="1" i="0" u="sng">
                  <a:latin typeface="Arial" pitchFamily="34" charset="0"/>
                  <a:cs typeface="Arial" pitchFamily="34" charset="0"/>
                </a:rPr>
                <a:t>User</a:t>
              </a:r>
            </a:p>
          </p:txBody>
        </p:sp>
        <p:sp>
          <p:nvSpPr>
            <p:cNvPr id="507" name="AutoShape 135"/>
            <p:cNvSpPr>
              <a:spLocks noChangeArrowheads="1"/>
            </p:cNvSpPr>
            <p:nvPr/>
          </p:nvSpPr>
          <p:spPr bwMode="auto">
            <a:xfrm>
              <a:off x="4402" y="3020"/>
              <a:ext cx="192" cy="298"/>
            </a:xfrm>
            <a:prstGeom prst="upDownArrow">
              <a:avLst>
                <a:gd name="adj1" fmla="val 50000"/>
                <a:gd name="adj2" fmla="val 3104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8" name="AutoShape 136"/>
            <p:cNvSpPr>
              <a:spLocks noChangeArrowheads="1"/>
            </p:cNvSpPr>
            <p:nvPr/>
          </p:nvSpPr>
          <p:spPr bwMode="auto">
            <a:xfrm>
              <a:off x="4412" y="2018"/>
              <a:ext cx="192" cy="293"/>
            </a:xfrm>
            <a:prstGeom prst="upDownArrow">
              <a:avLst>
                <a:gd name="adj1" fmla="val 50000"/>
                <a:gd name="adj2" fmla="val 3052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514" name="Straight Connector 513"/>
          <p:cNvCxnSpPr/>
          <p:nvPr/>
        </p:nvCxnSpPr>
        <p:spPr bwMode="auto">
          <a:xfrm rot="5400000">
            <a:off x="876300" y="16040100"/>
            <a:ext cx="46482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5" name="Text Box 3"/>
          <p:cNvSpPr txBox="1">
            <a:spLocks noChangeArrowheads="1"/>
          </p:cNvSpPr>
          <p:nvPr/>
        </p:nvSpPr>
        <p:spPr bwMode="auto">
          <a:xfrm>
            <a:off x="5791200" y="14401800"/>
            <a:ext cx="4953000" cy="3662541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CREATE VIEW </a:t>
            </a:r>
          </a:p>
          <a:p>
            <a:pPr>
              <a:spcBef>
                <a:spcPct val="50000"/>
              </a:spcBef>
            </a:pP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RegView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(time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[0::1], x [0:100:10], y[0:100:10], temp)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AS 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     FIT temp USING time, x, y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     BASES 1, x, x</a:t>
            </a:r>
            <a:r>
              <a:rPr lang="en-US" sz="1600" baseline="30000" dirty="0">
                <a:latin typeface="Arial" pitchFamily="34" charset="0"/>
                <a:cs typeface="Arial" pitchFamily="34" charset="0"/>
              </a:rPr>
              <a:t>2,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y, y</a:t>
            </a:r>
            <a:r>
              <a:rPr lang="en-US" sz="1600" baseline="30000" dirty="0">
                <a:latin typeface="Arial" pitchFamily="34" charset="0"/>
                <a:cs typeface="Arial" pitchFamily="34" charset="0"/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US" sz="1600" baseline="30000" dirty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FOR EACH time T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     TRAINING DATA 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                SELECT temp, time, x, y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                FROM raw-temp-data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                WHERE raw-temp-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data.time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= T</a:t>
            </a:r>
          </a:p>
        </p:txBody>
      </p:sp>
      <p:sp>
        <p:nvSpPr>
          <p:cNvPr id="526" name="TextBox 525"/>
          <p:cNvSpPr txBox="1"/>
          <p:nvPr/>
        </p:nvSpPr>
        <p:spPr>
          <a:xfrm>
            <a:off x="19126200" y="206502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800" dirty="0" smtClean="0"/>
              <a:t>New arriving </a:t>
            </a:r>
            <a:r>
              <a:rPr lang="en-US" sz="1800" dirty="0" err="1" smtClean="0"/>
              <a:t>tuples</a:t>
            </a:r>
            <a:r>
              <a:rPr lang="en-US" sz="18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1800" dirty="0" smtClean="0"/>
              <a:t>Update to existing </a:t>
            </a:r>
            <a:r>
              <a:rPr lang="en-US" sz="1800" dirty="0" err="1" smtClean="0"/>
              <a:t>tuples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527" name="TextBox 526"/>
          <p:cNvSpPr txBox="1"/>
          <p:nvPr/>
        </p:nvSpPr>
        <p:spPr>
          <a:xfrm>
            <a:off x="19050000" y="2170807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/>
              <a:t>UPDATE </a:t>
            </a:r>
            <a:r>
              <a:rPr lang="en-US" sz="1800" b="1" dirty="0" smtClean="0"/>
              <a:t>WEATHER_INFO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/>
              <a:t>SET </a:t>
            </a:r>
            <a:r>
              <a:rPr lang="en-US" sz="1800" b="1" dirty="0" smtClean="0"/>
              <a:t>RESULT </a:t>
            </a:r>
            <a:r>
              <a:rPr lang="en-US" sz="1800" b="1" dirty="0"/>
              <a:t>= </a:t>
            </a:r>
            <a:r>
              <a:rPr lang="en-US" sz="1800" b="1" dirty="0" smtClean="0"/>
              <a:t>“No”</a:t>
            </a:r>
            <a:r>
              <a:rPr lang="en-US" sz="1800" b="1" dirty="0"/>
              <a:t/>
            </a:r>
            <a:br>
              <a:rPr lang="en-US" sz="1800" b="1" dirty="0"/>
            </a:br>
            <a:r>
              <a:rPr lang="en-US" sz="1800" b="1" dirty="0" smtClean="0"/>
              <a:t>WHERE WEATHER = “overcast”</a:t>
            </a:r>
            <a:endParaRPr lang="en-US" sz="1800" dirty="0"/>
          </a:p>
        </p:txBody>
      </p:sp>
      <p:grpSp>
        <p:nvGrpSpPr>
          <p:cNvPr id="533" name="Group 532"/>
          <p:cNvGrpSpPr/>
          <p:nvPr/>
        </p:nvGrpSpPr>
        <p:grpSpPr>
          <a:xfrm>
            <a:off x="11658600" y="20650200"/>
            <a:ext cx="7467600" cy="2933700"/>
            <a:chOff x="12573000" y="13716000"/>
            <a:chExt cx="8153400" cy="2933700"/>
          </a:xfrm>
        </p:grpSpPr>
        <p:pic>
          <p:nvPicPr>
            <p:cNvPr id="525" name="Picture 2" descr="http://2.bp.blogspot.com/_v4im4Gf6V3M/SwkqwwnbaoI/AAAAAAAAAAU/WCwhX5q0Or0/s1600/classification.pn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2573000" y="13792200"/>
              <a:ext cx="5314950" cy="2857500"/>
            </a:xfrm>
            <a:prstGeom prst="rect">
              <a:avLst/>
            </a:prstGeom>
            <a:noFill/>
          </p:spPr>
        </p:pic>
        <p:pic>
          <p:nvPicPr>
            <p:cNvPr id="528" name="Picture 3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8516600" y="13716000"/>
              <a:ext cx="2209800" cy="287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9" name="Right Arrow 528"/>
            <p:cNvSpPr/>
            <p:nvPr/>
          </p:nvSpPr>
          <p:spPr>
            <a:xfrm>
              <a:off x="17830800" y="15011400"/>
              <a:ext cx="609600" cy="381000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TextBox 529"/>
            <p:cNvSpPr txBox="1"/>
            <p:nvPr/>
          </p:nvSpPr>
          <p:spPr>
            <a:xfrm>
              <a:off x="19366992" y="15288768"/>
              <a:ext cx="344424" cy="184666"/>
            </a:xfrm>
            <a:prstGeom prst="rect">
              <a:avLst/>
            </a:prstGeom>
            <a:solidFill>
              <a:srgbClr val="FFCCCC"/>
            </a:solidFill>
          </p:spPr>
          <p:txBody>
            <a:bodyPr wrap="square" rtlCol="0">
              <a:spAutoFit/>
            </a:bodyPr>
            <a:lstStyle/>
            <a:p>
              <a:r>
                <a:rPr lang="en-US" sz="600" dirty="0" smtClean="0"/>
                <a:t>NO</a:t>
              </a:r>
              <a:endParaRPr lang="en-US" sz="600" dirty="0"/>
            </a:p>
          </p:txBody>
        </p:sp>
      </p:grpSp>
      <p:sp>
        <p:nvSpPr>
          <p:cNvPr id="535" name="Rectangle 534"/>
          <p:cNvSpPr/>
          <p:nvPr/>
        </p:nvSpPr>
        <p:spPr>
          <a:xfrm>
            <a:off x="11734800" y="23850600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Keep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track of data and nuggets </a:t>
            </a:r>
            <a:r>
              <a:rPr lang="en-US" sz="2400" b="1" i="1" dirty="0" smtClean="0">
                <a:latin typeface="Arial" pitchFamily="34" charset="0"/>
                <a:cs typeface="Arial" pitchFamily="34" charset="0"/>
              </a:rPr>
              <a:t>prone to change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Incremental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updates.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6" name="Rectangle 410"/>
          <p:cNvSpPr>
            <a:spLocks noChangeArrowheads="1"/>
          </p:cNvSpPr>
          <p:nvPr/>
        </p:nvSpPr>
        <p:spPr bwMode="auto">
          <a:xfrm>
            <a:off x="11353800" y="12573000"/>
            <a:ext cx="11506200" cy="6705600"/>
          </a:xfrm>
          <a:prstGeom prst="rect">
            <a:avLst/>
          </a:prstGeom>
          <a:solidFill>
            <a:schemeClr val="bg1"/>
          </a:solidFill>
          <a:ln w="76200" cmpd="tri" algn="ctr">
            <a:solidFill>
              <a:srgbClr val="990033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1" defTabSz="3343275"/>
            <a:endParaRPr lang="en-US" sz="4000" dirty="0"/>
          </a:p>
        </p:txBody>
      </p:sp>
      <p:sp>
        <p:nvSpPr>
          <p:cNvPr id="537" name="Text Box 672"/>
          <p:cNvSpPr txBox="1">
            <a:spLocks noChangeArrowheads="1"/>
          </p:cNvSpPr>
          <p:nvPr/>
        </p:nvSpPr>
        <p:spPr bwMode="auto">
          <a:xfrm>
            <a:off x="11353800" y="12649200"/>
            <a:ext cx="11353800" cy="95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34405" tIns="167203" rIns="334405" bIns="167203">
            <a:spAutoFit/>
          </a:bodyPr>
          <a:lstStyle/>
          <a:p>
            <a:pPr defTabSz="3343275">
              <a:lnSpc>
                <a:spcPct val="80000"/>
              </a:lnSpc>
              <a:spcBef>
                <a:spcPct val="50000"/>
              </a:spcBef>
            </a:pPr>
            <a:r>
              <a:rPr lang="en-US" sz="5000" b="1" dirty="0" smtClean="0">
                <a:solidFill>
                  <a:srgbClr val="990033"/>
                </a:solidFill>
              </a:rPr>
              <a:t>ASSOCIATION RULES VIEWS</a:t>
            </a:r>
            <a:endParaRPr lang="en-US" sz="5000" b="1" dirty="0" smtClean="0">
              <a:solidFill>
                <a:srgbClr val="990033"/>
              </a:solidFill>
            </a:endParaRPr>
          </a:p>
        </p:txBody>
      </p:sp>
      <p:sp>
        <p:nvSpPr>
          <p:cNvPr id="538" name="Text Box 3"/>
          <p:cNvSpPr txBox="1">
            <a:spLocks noChangeArrowheads="1"/>
          </p:cNvSpPr>
          <p:nvPr/>
        </p:nvSpPr>
        <p:spPr bwMode="auto">
          <a:xfrm>
            <a:off x="13258800" y="13487400"/>
            <a:ext cx="8305800" cy="21852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CREATE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ASSOCIATION RULES VIEW 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Rules ({antecedent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itemset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}--&gt; {consequent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itemset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})  -- [Label,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Supp,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onf 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DSubset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]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SELECT *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FROM transactions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WHERE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ATTRIB_k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BETWEEN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K_min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K_max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INTERESTINGNESS MEASURE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minSupport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S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minConfidence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C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9" name="TextBox 538"/>
          <p:cNvSpPr txBox="1"/>
          <p:nvPr/>
        </p:nvSpPr>
        <p:spPr>
          <a:xfrm>
            <a:off x="13258800" y="16987897"/>
            <a:ext cx="8305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{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R11(x1:x6) , R12(x3:x20)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} , {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R21 (x3:x5)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R22(x10:x32)} =&gt; {(R11, R21), (R12, R21)}</a:t>
            </a:r>
          </a:p>
          <a:p>
            <a:pPr>
              <a:buFont typeface="Wingdings" pitchFamily="2" charset="2"/>
              <a:buChar char="§"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{R11(XY-&gt;Z) ,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R12(ABC-&gt;D)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} , {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R21 (DE-&gt;FG)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R22(Y-&gt;ZW)} =&gt; {(R12, R21)}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1" name="Text Box 3"/>
          <p:cNvSpPr txBox="1">
            <a:spLocks noChangeArrowheads="1"/>
          </p:cNvSpPr>
          <p:nvPr/>
        </p:nvSpPr>
        <p:spPr bwMode="auto">
          <a:xfrm>
            <a:off x="13258800" y="15839182"/>
            <a:ext cx="8305800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SELECT RV1.label, RV2.label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FROM RULES_VIEW1, RULES_VIEW2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WHERE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RULES_VIEW1.DSubset CONTAINS RULES_VIEW2.DSubset</a:t>
            </a:r>
          </a:p>
        </p:txBody>
      </p:sp>
      <p:sp>
        <p:nvSpPr>
          <p:cNvPr id="542" name="Text Box 3"/>
          <p:cNvSpPr txBox="1">
            <a:spLocks noChangeArrowheads="1"/>
          </p:cNvSpPr>
          <p:nvPr/>
        </p:nvSpPr>
        <p:spPr bwMode="auto">
          <a:xfrm>
            <a:off x="13258800" y="17536418"/>
            <a:ext cx="8305800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SELECT RV1.label, RV2.label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FROM RULES_VIEW1, RULES_VIEW2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WHERE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RULES_VIEW1.consequent CONTAINS RULES_VIEW2.antecedent</a:t>
            </a:r>
          </a:p>
        </p:txBody>
      </p:sp>
      <p:sp>
        <p:nvSpPr>
          <p:cNvPr id="543" name="TextBox 542"/>
          <p:cNvSpPr txBox="1"/>
          <p:nvPr/>
        </p:nvSpPr>
        <p:spPr>
          <a:xfrm>
            <a:off x="23469600" y="13411200"/>
            <a:ext cx="8305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Relationships across nugget types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Cascading changes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5755600" y="14048984"/>
            <a:ext cx="3733800" cy="332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4" name="Rectangle 543"/>
          <p:cNvSpPr/>
          <p:nvPr/>
        </p:nvSpPr>
        <p:spPr>
          <a:xfrm>
            <a:off x="23698200" y="18131135"/>
            <a:ext cx="8686800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data-&gt; nuggets -&gt; relationships-&gt; meta-nuggets -&gt; hypothesis</a:t>
            </a:r>
          </a:p>
        </p:txBody>
      </p:sp>
      <p:sp>
        <p:nvSpPr>
          <p:cNvPr id="545" name="Rectangle 544"/>
          <p:cNvSpPr/>
          <p:nvPr/>
        </p:nvSpPr>
        <p:spPr>
          <a:xfrm>
            <a:off x="685800" y="18821400"/>
            <a:ext cx="8763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MauveDB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: Supporting Model-based User Views in Database Systems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; 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Amol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Deshpande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, Sam Madden; SIGMOD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2006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3432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33432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11078</TotalTime>
  <Words>573</Words>
  <Application>Microsoft Office PowerPoint</Application>
  <PresentationFormat>Custom</PresentationFormat>
  <Paragraphs>159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Visual Discovery Management: Divide and Conquer</vt:lpstr>
    </vt:vector>
  </TitlesOfParts>
  <Company>WPI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Privacy Loss in the Internet and reducing it by Anonymizing Web Accesses</dc:title>
  <dc:creator>Harshal Pandya</dc:creator>
  <cp:lastModifiedBy>amukherji</cp:lastModifiedBy>
  <cp:revision>406</cp:revision>
  <dcterms:created xsi:type="dcterms:W3CDTF">2008-03-07T17:48:58Z</dcterms:created>
  <dcterms:modified xsi:type="dcterms:W3CDTF">2011-03-25T20:25:16Z</dcterms:modified>
</cp:coreProperties>
</file>