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56032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9900"/>
    <a:srgbClr val="DDDDDD"/>
    <a:srgbClr val="CCCCFF"/>
    <a:srgbClr val="0000FF"/>
    <a:srgbClr val="1C01BF"/>
    <a:srgbClr val="1E09B7"/>
    <a:srgbClr val="FFFF99"/>
    <a:srgbClr val="CC3300"/>
    <a:srgbClr val="69B7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>
      <p:cViewPr>
        <p:scale>
          <a:sx n="28" d="100"/>
          <a:sy n="28" d="100"/>
        </p:scale>
        <p:origin x="-258" y="1284"/>
      </p:cViewPr>
      <p:guideLst>
        <p:guide orient="horz" pos="806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5BC3-0979-4133-B981-BC4D2041CEDB}" type="datetimeFigureOut">
              <a:rPr lang="en-US" smtClean="0"/>
              <a:pPr/>
              <a:t>3/25/2010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685800"/>
            <a:ext cx="4410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B762F-2088-40E9-82F1-43E218249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B762F-2088-40E9-82F1-43E218249A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7953375"/>
            <a:ext cx="27981275" cy="5487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4508163"/>
            <a:ext cx="23044150" cy="65436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2F1-2B87-4BEF-B446-36D640727B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F665-2807-4C76-A6FB-320E67252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1025525"/>
            <a:ext cx="7405688" cy="21845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1025525"/>
            <a:ext cx="22067837" cy="21845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3E831-B1BD-40DE-B2EC-3A83DA414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1B82A-C2D4-425D-A357-F7CE90916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6452850"/>
            <a:ext cx="27981275" cy="50847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10852150"/>
            <a:ext cx="27981275" cy="56007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DB065-4FED-449A-9249-6F0D8B628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5973763"/>
            <a:ext cx="14736762" cy="168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5973763"/>
            <a:ext cx="14736763" cy="1689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8F2F2-1174-429C-ACFF-69822113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5730875"/>
            <a:ext cx="14544675" cy="2389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8120063"/>
            <a:ext cx="14544675" cy="1475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5730875"/>
            <a:ext cx="14549438" cy="23891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8120063"/>
            <a:ext cx="14549438" cy="14751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C256-70F7-44C6-BF54-6CC8567884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FE82-504E-48B2-914C-7A6673DBE3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6E09-E704-46C7-B692-CD634043C9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1019175"/>
            <a:ext cx="10829925" cy="43386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1019175"/>
            <a:ext cx="18402300" cy="218519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5357813"/>
            <a:ext cx="10829925" cy="175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E520E-CD6C-4968-9BF7-8862DB289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7922875"/>
            <a:ext cx="19751675" cy="2114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2287588"/>
            <a:ext cx="19751675" cy="153622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20037425"/>
            <a:ext cx="19751675" cy="3005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9436-AE77-48B1-A30F-4428BD6DD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1025525"/>
            <a:ext cx="296259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4405" tIns="167203" rIns="334405" bIns="1672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5973763"/>
            <a:ext cx="29625925" cy="168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23315613"/>
            <a:ext cx="76803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>
              <a:defRPr sz="5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23315613"/>
            <a:ext cx="104235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 algn="ctr">
              <a:defRPr sz="5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23315613"/>
            <a:ext cx="76803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4405" tIns="167203" rIns="334405" bIns="167203" numCol="1" anchor="t" anchorCtr="0" compatLnSpc="1">
            <a:prstTxWarp prst="textNoShape">
              <a:avLst/>
            </a:prstTxWarp>
          </a:bodyPr>
          <a:lstStyle>
            <a:lvl1pPr algn="r">
              <a:defRPr sz="5100" smtClean="0"/>
            </a:lvl1pPr>
          </a:lstStyle>
          <a:p>
            <a:pPr>
              <a:defRPr/>
            </a:pPr>
            <a:fld id="{6B1846DF-9088-476C-A265-94B19B57C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2pPr>
      <a:lvl3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3pPr>
      <a:lvl4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4pPr>
      <a:lvl5pPr algn="ctr" defTabSz="3343275" rtl="0" eaLnBrk="0" fontAlgn="base" hangingPunct="0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5pPr>
      <a:lvl6pPr marL="4572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6pPr>
      <a:lvl7pPr marL="9144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7pPr>
      <a:lvl8pPr marL="13716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8pPr>
      <a:lvl9pPr marL="1828800" algn="ctr" defTabSz="3343275" rtl="0" fontAlgn="base">
        <a:spcBef>
          <a:spcPct val="0"/>
        </a:spcBef>
        <a:spcAft>
          <a:spcPct val="0"/>
        </a:spcAft>
        <a:defRPr sz="16100">
          <a:solidFill>
            <a:schemeClr val="tx2"/>
          </a:solidFill>
          <a:latin typeface="Arial" charset="0"/>
        </a:defRPr>
      </a:lvl9pPr>
    </p:titleStyle>
    <p:bodyStyle>
      <a:lvl1pPr marL="1254125" indent="-1254125" algn="l" defTabSz="3343275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+mn-cs"/>
        </a:defRPr>
      </a:lvl1pPr>
      <a:lvl2pPr marL="2717800" indent="-1046163" algn="l" defTabSz="3343275" rtl="0" eaLnBrk="0" fontAlgn="base" hangingPunct="0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</a:defRPr>
      </a:lvl2pPr>
      <a:lvl3pPr marL="4179888" indent="-836613" algn="l" defTabSz="3343275" rtl="0" eaLnBrk="0" fontAlgn="base" hangingPunct="0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</a:defRPr>
      </a:lvl3pPr>
      <a:lvl4pPr marL="5851525" indent="-835025" algn="l" defTabSz="3343275" rtl="0" eaLnBrk="0" fontAlgn="base" hangingPunct="0">
        <a:spcBef>
          <a:spcPct val="20000"/>
        </a:spcBef>
        <a:spcAft>
          <a:spcPct val="0"/>
        </a:spcAft>
        <a:buChar char="–"/>
        <a:defRPr sz="7300">
          <a:solidFill>
            <a:schemeClr val="tx1"/>
          </a:solidFill>
          <a:latin typeface="+mn-lt"/>
        </a:defRPr>
      </a:lvl4pPr>
      <a:lvl5pPr marL="7524750" indent="-836613" algn="l" defTabSz="3343275" rtl="0" eaLnBrk="0" fontAlgn="base" hangingPunct="0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5pPr>
      <a:lvl6pPr marL="79819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6pPr>
      <a:lvl7pPr marL="84391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7pPr>
      <a:lvl8pPr marL="88963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8pPr>
      <a:lvl9pPr marL="9353550" indent="-836613" algn="l" defTabSz="3343275" rtl="0" fontAlgn="base">
        <a:spcBef>
          <a:spcPct val="20000"/>
        </a:spcBef>
        <a:spcAft>
          <a:spcPct val="0"/>
        </a:spcAft>
        <a:buChar char="»"/>
        <a:defRPr sz="7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Microsoft_Office_Excel_97-2003_Worksheet2.xls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oleObject" Target="../embeddings/Microsoft_Office_Excel_97-2003_Worksheet1.xls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99"/>
          <p:cNvSpPr>
            <a:spLocks noChangeArrowheads="1"/>
          </p:cNvSpPr>
          <p:nvPr/>
        </p:nvSpPr>
        <p:spPr bwMode="auto">
          <a:xfrm>
            <a:off x="0" y="3505200"/>
            <a:ext cx="32918400" cy="22098000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7" name="Rectangle 129"/>
          <p:cNvSpPr>
            <a:spLocks noChangeArrowheads="1"/>
          </p:cNvSpPr>
          <p:nvPr/>
        </p:nvSpPr>
        <p:spPr bwMode="auto">
          <a:xfrm>
            <a:off x="23545800" y="3886200"/>
            <a:ext cx="9067800" cy="83820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3" name="Rectangle 410"/>
          <p:cNvSpPr>
            <a:spLocks noChangeArrowheads="1"/>
          </p:cNvSpPr>
          <p:nvPr/>
        </p:nvSpPr>
        <p:spPr bwMode="auto">
          <a:xfrm>
            <a:off x="304800" y="12573000"/>
            <a:ext cx="10668000" cy="6705600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defTabSz="3343275"/>
            <a:endParaRPr lang="en-US" sz="4000" dirty="0"/>
          </a:p>
        </p:txBody>
      </p:sp>
      <p:sp>
        <p:nvSpPr>
          <p:cNvPr id="2054" name="Rectangle 129"/>
          <p:cNvSpPr>
            <a:spLocks noChangeArrowheads="1"/>
          </p:cNvSpPr>
          <p:nvPr/>
        </p:nvSpPr>
        <p:spPr bwMode="auto">
          <a:xfrm>
            <a:off x="301625" y="3886200"/>
            <a:ext cx="14252575" cy="83820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0" y="46037"/>
            <a:ext cx="20116800" cy="1706563"/>
          </a:xfrm>
        </p:spPr>
        <p:txBody>
          <a:bodyPr/>
          <a:lstStyle/>
          <a:p>
            <a:pPr eaLnBrk="1" hangingPunct="1"/>
            <a:r>
              <a:rPr lang="en-US" sz="6000" dirty="0" smtClean="0"/>
              <a:t>An Algebraic Approach to Visual Discovery Management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296400" y="1404510"/>
            <a:ext cx="17830800" cy="1414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ctr" defTabSz="3343275"/>
            <a:r>
              <a:rPr lang="en-US" sz="3500" dirty="0"/>
              <a:t>Abhishek Mukherji, </a:t>
            </a:r>
            <a:r>
              <a:rPr lang="en-US" sz="3500" dirty="0" smtClean="0"/>
              <a:t>Professor Elke </a:t>
            </a:r>
            <a:r>
              <a:rPr lang="en-US" sz="3500" dirty="0"/>
              <a:t>A. </a:t>
            </a:r>
            <a:r>
              <a:rPr lang="en-US" sz="3500" dirty="0" smtClean="0"/>
              <a:t>Rundensteiner, Professor Matthew O. Ward</a:t>
            </a:r>
            <a:endParaRPr lang="en-US" sz="3500" baseline="30000" dirty="0"/>
          </a:p>
          <a:p>
            <a:pPr algn="ctr" defTabSz="3343275"/>
            <a:r>
              <a:rPr lang="en-US" sz="3500" dirty="0" smtClean="0"/>
              <a:t>XMDVTool, </a:t>
            </a:r>
            <a:r>
              <a:rPr lang="en-US" sz="3500" dirty="0"/>
              <a:t>Department of Computer Science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3505200"/>
            <a:ext cx="3291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2" name="Text Box 358"/>
          <p:cNvSpPr txBox="1">
            <a:spLocks noChangeArrowheads="1"/>
          </p:cNvSpPr>
          <p:nvPr/>
        </p:nvSpPr>
        <p:spPr bwMode="auto">
          <a:xfrm>
            <a:off x="23545800" y="4038600"/>
            <a:ext cx="93726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THE 3-SPACE FRAMEWORK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2101" name="Text Box 672"/>
          <p:cNvSpPr txBox="1">
            <a:spLocks noChangeArrowheads="1"/>
          </p:cNvSpPr>
          <p:nvPr/>
        </p:nvSpPr>
        <p:spPr bwMode="auto">
          <a:xfrm>
            <a:off x="304800" y="12725400"/>
            <a:ext cx="89916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TECHNICAL CHALLENGES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2113" name="Text Box 810"/>
          <p:cNvSpPr txBox="1">
            <a:spLocks noChangeArrowheads="1"/>
          </p:cNvSpPr>
          <p:nvPr/>
        </p:nvSpPr>
        <p:spPr bwMode="auto">
          <a:xfrm>
            <a:off x="304800" y="4038600"/>
            <a:ext cx="5410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>
                <a:solidFill>
                  <a:srgbClr val="990033"/>
                </a:solidFill>
              </a:rPr>
              <a:t>MOTIVATION</a:t>
            </a:r>
          </a:p>
        </p:txBody>
      </p:sp>
      <p:sp>
        <p:nvSpPr>
          <p:cNvPr id="2118" name="Text Box 816"/>
          <p:cNvSpPr txBox="1">
            <a:spLocks noChangeArrowheads="1"/>
          </p:cNvSpPr>
          <p:nvPr/>
        </p:nvSpPr>
        <p:spPr bwMode="auto">
          <a:xfrm>
            <a:off x="11811000" y="2764502"/>
            <a:ext cx="11125200" cy="645448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just" defTabSz="3343275">
              <a:spcBef>
                <a:spcPct val="5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             This project </a:t>
            </a:r>
            <a:r>
              <a:rPr lang="en-US" sz="2000" dirty="0"/>
              <a:t>is supported by NSF under </a:t>
            </a:r>
            <a:r>
              <a:rPr lang="en-US" sz="2000" dirty="0" smtClean="0"/>
              <a:t>grants</a:t>
            </a:r>
            <a:r>
              <a:rPr lang="en-US" sz="2000" dirty="0"/>
              <a:t> </a:t>
            </a:r>
            <a:r>
              <a:rPr lang="en-US" sz="2000" dirty="0" smtClean="0"/>
              <a:t>IIS-080812027 and</a:t>
            </a:r>
            <a:r>
              <a:rPr lang="en-US" sz="2000" dirty="0"/>
              <a:t> </a:t>
            </a:r>
            <a:r>
              <a:rPr lang="en-US" sz="2000" dirty="0" smtClean="0"/>
              <a:t>CCF-0811510.</a:t>
            </a:r>
            <a:endParaRPr lang="en-US" sz="2000" dirty="0"/>
          </a:p>
        </p:txBody>
      </p:sp>
      <p:pic>
        <p:nvPicPr>
          <p:cNvPr id="2120" name="Picture 8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15800" y="249555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110" descr="data-analyst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9400" y="7096664"/>
            <a:ext cx="3657600" cy="44857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3" name="Picture 112" descr="data-analyst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8296" y="6705600"/>
            <a:ext cx="3923704" cy="4876800"/>
          </a:xfrm>
          <a:prstGeom prst="rect">
            <a:avLst/>
          </a:prstGeom>
        </p:spPr>
      </p:pic>
      <p:sp>
        <p:nvSpPr>
          <p:cNvPr id="115" name="Cloud Callout 114"/>
          <p:cNvSpPr/>
          <p:nvPr/>
        </p:nvSpPr>
        <p:spPr bwMode="auto">
          <a:xfrm>
            <a:off x="457200" y="4876800"/>
            <a:ext cx="3200400" cy="2590800"/>
          </a:xfrm>
          <a:prstGeom prst="cloudCallout">
            <a:avLst>
              <a:gd name="adj1" fmla="val 25246"/>
              <a:gd name="adj2" fmla="val 102993"/>
            </a:avLst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How do I know my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discovery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accurate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given this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huge clutter of data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?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09600" y="1160722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</a:rPr>
              <a:t>1. Huge datasets</a:t>
            </a:r>
            <a:endParaRPr lang="en-US" sz="3200" dirty="0">
              <a:solidFill>
                <a:srgbClr val="990033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105400" y="11582400"/>
            <a:ext cx="4876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</a:rPr>
              <a:t>2. Knowledge sharing</a:t>
            </a:r>
            <a:endParaRPr lang="en-US" sz="3200" dirty="0">
              <a:solidFill>
                <a:srgbClr val="990033"/>
              </a:solidFill>
            </a:endParaRPr>
          </a:p>
        </p:txBody>
      </p:sp>
      <p:pic>
        <p:nvPicPr>
          <p:cNvPr id="77" name="Picture 76" descr="data-analyst1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81601" y="7848600"/>
            <a:ext cx="4495799" cy="3657600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9906000" y="11607225"/>
            <a:ext cx="46482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</a:rPr>
              <a:t>3. Advanced exploration</a:t>
            </a:r>
            <a:endParaRPr lang="en-US" sz="3200" dirty="0">
              <a:solidFill>
                <a:srgbClr val="990033"/>
              </a:solidFill>
            </a:endParaRPr>
          </a:p>
        </p:txBody>
      </p:sp>
      <p:sp>
        <p:nvSpPr>
          <p:cNvPr id="82" name="Rectangle 129"/>
          <p:cNvSpPr>
            <a:spLocks noChangeArrowheads="1"/>
          </p:cNvSpPr>
          <p:nvPr/>
        </p:nvSpPr>
        <p:spPr bwMode="auto">
          <a:xfrm>
            <a:off x="14859002" y="3886200"/>
            <a:ext cx="8381997" cy="83820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Text Box 810"/>
          <p:cNvSpPr txBox="1">
            <a:spLocks noChangeArrowheads="1"/>
          </p:cNvSpPr>
          <p:nvPr/>
        </p:nvSpPr>
        <p:spPr bwMode="auto">
          <a:xfrm>
            <a:off x="14859000" y="4038600"/>
            <a:ext cx="6553199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NAÏVE APPROACH</a:t>
            </a:r>
            <a:endParaRPr lang="en-US" sz="5000" b="1" dirty="0">
              <a:solidFill>
                <a:srgbClr val="990033"/>
              </a:solidFill>
            </a:endParaRPr>
          </a:p>
        </p:txBody>
      </p:sp>
      <p:pic>
        <p:nvPicPr>
          <p:cNvPr id="84" name="Picture 83" descr="visualiza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00" y="5562600"/>
            <a:ext cx="2590800" cy="2590800"/>
          </a:xfrm>
          <a:prstGeom prst="rect">
            <a:avLst/>
          </a:prstGeom>
        </p:spPr>
      </p:pic>
      <p:pic>
        <p:nvPicPr>
          <p:cNvPr id="85" name="Picture 84" descr="data-miner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316200" y="8782050"/>
            <a:ext cx="2563177" cy="2800350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15316200" y="5100935"/>
            <a:ext cx="2824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33"/>
                </a:solidFill>
              </a:rPr>
              <a:t>Visualization Tool</a:t>
            </a:r>
            <a:endParaRPr lang="en-US" sz="2400" dirty="0">
              <a:solidFill>
                <a:srgbClr val="990033"/>
              </a:solidFill>
            </a:endParaRPr>
          </a:p>
        </p:txBody>
      </p:sp>
      <p:sp>
        <p:nvSpPr>
          <p:cNvPr id="87" name="Up Arrow 86"/>
          <p:cNvSpPr/>
          <p:nvPr/>
        </p:nvSpPr>
        <p:spPr bwMode="auto">
          <a:xfrm flipH="1">
            <a:off x="15316200" y="7848600"/>
            <a:ext cx="470788" cy="914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5925800" y="8382000"/>
            <a:ext cx="1752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90033"/>
                </a:solidFill>
              </a:rPr>
              <a:t>Data Miner</a:t>
            </a:r>
            <a:endParaRPr lang="en-US" sz="2400" dirty="0">
              <a:solidFill>
                <a:srgbClr val="990033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7983200" y="6193334"/>
            <a:ext cx="502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Limited exchange of data and control,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Separate optimization mechanisms,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Query optimization limited to data exploration,</a:t>
            </a:r>
          </a:p>
          <a:p>
            <a:pPr algn="just"/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Limited knowledge sharing,</a:t>
            </a:r>
          </a:p>
          <a:p>
            <a:pPr algn="just">
              <a:buFont typeface="Wingdings" pitchFamily="2" charset="2"/>
              <a:buChar char="§"/>
            </a:pPr>
            <a:endParaRPr lang="en-US" sz="2800" dirty="0" smtClean="0"/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Exploration limited to data space.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27277293" y="6781801"/>
            <a:ext cx="5105401" cy="24383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31470600" y="7467601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RQ</a:t>
            </a:r>
          </a:p>
        </p:txBody>
      </p:sp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850600" y="5490865"/>
            <a:ext cx="2770112" cy="15957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9" name="TextBox 5"/>
          <p:cNvSpPr txBox="1">
            <a:spLocks noChangeArrowheads="1"/>
          </p:cNvSpPr>
          <p:nvPr/>
        </p:nvSpPr>
        <p:spPr bwMode="auto">
          <a:xfrm>
            <a:off x="23976087" y="50292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Data </a:t>
            </a:r>
            <a:r>
              <a:rPr lang="en-US" sz="2400" dirty="0" smtClean="0">
                <a:latin typeface="+mn-lt"/>
              </a:rPr>
              <a:t>space</a:t>
            </a:r>
            <a:endParaRPr lang="en-US" sz="2400" dirty="0">
              <a:latin typeface="+mn-lt"/>
            </a:endParaRPr>
          </a:p>
        </p:txBody>
      </p:sp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432001" y="101346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TextBox 9"/>
          <p:cNvSpPr txBox="1">
            <a:spLocks noChangeArrowheads="1"/>
          </p:cNvSpPr>
          <p:nvPr/>
        </p:nvSpPr>
        <p:spPr bwMode="auto">
          <a:xfrm>
            <a:off x="27277294" y="6331249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Nugget </a:t>
            </a:r>
            <a:r>
              <a:rPr lang="en-US" sz="2400" dirty="0" smtClean="0">
                <a:latin typeface="+mn-lt"/>
              </a:rPr>
              <a:t>space</a:t>
            </a:r>
            <a:endParaRPr lang="en-US" sz="2400" dirty="0">
              <a:latin typeface="+mn-lt"/>
            </a:endParaRPr>
          </a:p>
        </p:txBody>
      </p:sp>
      <p:sp>
        <p:nvSpPr>
          <p:cNvPr id="102" name="TextBox 10"/>
          <p:cNvSpPr txBox="1">
            <a:spLocks noChangeArrowheads="1"/>
          </p:cNvSpPr>
          <p:nvPr/>
        </p:nvSpPr>
        <p:spPr bwMode="auto">
          <a:xfrm>
            <a:off x="27509000" y="9753600"/>
            <a:ext cx="274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Annotation </a:t>
            </a:r>
            <a:r>
              <a:rPr lang="en-US" sz="2400" dirty="0" smtClean="0">
                <a:latin typeface="+mn-lt"/>
              </a:rPr>
              <a:t>space</a:t>
            </a:r>
            <a:endParaRPr lang="en-US" sz="2400" dirty="0">
              <a:latin typeface="+mn-lt"/>
            </a:endParaRPr>
          </a:p>
        </p:txBody>
      </p:sp>
      <p:pic>
        <p:nvPicPr>
          <p:cNvPr id="103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7432000" y="8012114"/>
            <a:ext cx="12192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4" name="TextBox 14"/>
          <p:cNvSpPr txBox="1">
            <a:spLocks noChangeArrowheads="1"/>
          </p:cNvSpPr>
          <p:nvPr/>
        </p:nvSpPr>
        <p:spPr bwMode="auto">
          <a:xfrm>
            <a:off x="27813000" y="6945314"/>
            <a:ext cx="3810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Sharable </a:t>
            </a:r>
            <a:r>
              <a:rPr lang="en-US" sz="2400" dirty="0" smtClean="0">
                <a:latin typeface="+mn-lt"/>
              </a:rPr>
              <a:t>nugget </a:t>
            </a:r>
            <a:r>
              <a:rPr lang="en-US" sz="2400" dirty="0">
                <a:latin typeface="+mn-lt"/>
              </a:rPr>
              <a:t>f</a:t>
            </a:r>
            <a:r>
              <a:rPr lang="en-US" sz="2400" dirty="0" smtClean="0">
                <a:latin typeface="+mn-lt"/>
              </a:rPr>
              <a:t>eatures</a:t>
            </a:r>
            <a:endParaRPr lang="en-US" sz="2400" dirty="0">
              <a:latin typeface="+mn-lt"/>
            </a:endParaRPr>
          </a:p>
        </p:txBody>
      </p:sp>
      <p:cxnSp>
        <p:nvCxnSpPr>
          <p:cNvPr id="105" name="Straight Arrow Connector 104"/>
          <p:cNvCxnSpPr>
            <a:endCxn id="103" idx="0"/>
          </p:cNvCxnSpPr>
          <p:nvPr/>
        </p:nvCxnSpPr>
        <p:spPr>
          <a:xfrm rot="5400000">
            <a:off x="27889202" y="7478713"/>
            <a:ext cx="685799" cy="381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6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727400" y="8012114"/>
            <a:ext cx="1143000" cy="944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7" name="TextBox 20"/>
          <p:cNvSpPr txBox="1">
            <a:spLocks noChangeArrowheads="1"/>
          </p:cNvSpPr>
          <p:nvPr/>
        </p:nvSpPr>
        <p:spPr bwMode="auto">
          <a:xfrm>
            <a:off x="27355800" y="7554914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DT</a:t>
            </a:r>
          </a:p>
        </p:txBody>
      </p:sp>
      <p:sp>
        <p:nvSpPr>
          <p:cNvPr id="108" name="TextBox 21"/>
          <p:cNvSpPr txBox="1">
            <a:spLocks noChangeArrowheads="1"/>
          </p:cNvSpPr>
          <p:nvPr/>
        </p:nvSpPr>
        <p:spPr bwMode="auto">
          <a:xfrm>
            <a:off x="28651200" y="7554914"/>
            <a:ext cx="76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AR</a:t>
            </a:r>
          </a:p>
        </p:txBody>
      </p:sp>
      <p:sp>
        <p:nvSpPr>
          <p:cNvPr id="110" name="TextBox 23"/>
          <p:cNvSpPr txBox="1">
            <a:spLocks noChangeArrowheads="1"/>
          </p:cNvSpPr>
          <p:nvPr/>
        </p:nvSpPr>
        <p:spPr bwMode="auto">
          <a:xfrm>
            <a:off x="30099000" y="7478714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DBC</a:t>
            </a:r>
          </a:p>
        </p:txBody>
      </p:sp>
      <p:grpSp>
        <p:nvGrpSpPr>
          <p:cNvPr id="114" name="Group 78"/>
          <p:cNvGrpSpPr>
            <a:grpSpLocks/>
          </p:cNvGrpSpPr>
          <p:nvPr/>
        </p:nvGrpSpPr>
        <p:grpSpPr bwMode="auto">
          <a:xfrm>
            <a:off x="29794200" y="7783514"/>
            <a:ext cx="1219200" cy="1233054"/>
            <a:chOff x="71438" y="1341438"/>
            <a:chExt cx="2665412" cy="2230437"/>
          </a:xfrm>
        </p:grpSpPr>
        <p:sp>
          <p:nvSpPr>
            <p:cNvPr id="118" name="Oval 123"/>
            <p:cNvSpPr>
              <a:spLocks noChangeArrowheads="1"/>
            </p:cNvSpPr>
            <p:nvPr/>
          </p:nvSpPr>
          <p:spPr bwMode="auto">
            <a:xfrm>
              <a:off x="2089150" y="2492375"/>
              <a:ext cx="26035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17</a:t>
              </a:r>
            </a:p>
          </p:txBody>
        </p:sp>
        <p:sp>
          <p:nvSpPr>
            <p:cNvPr id="119" name="Oval 124"/>
            <p:cNvSpPr>
              <a:spLocks noChangeArrowheads="1"/>
            </p:cNvSpPr>
            <p:nvPr/>
          </p:nvSpPr>
          <p:spPr bwMode="auto">
            <a:xfrm>
              <a:off x="2117725" y="2924175"/>
              <a:ext cx="26035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20</a:t>
              </a:r>
            </a:p>
          </p:txBody>
        </p:sp>
        <p:sp>
          <p:nvSpPr>
            <p:cNvPr id="120" name="Oval 125"/>
            <p:cNvSpPr>
              <a:spLocks noChangeArrowheads="1"/>
            </p:cNvSpPr>
            <p:nvPr/>
          </p:nvSpPr>
          <p:spPr bwMode="auto">
            <a:xfrm>
              <a:off x="1081088" y="1700213"/>
              <a:ext cx="258762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18</a:t>
              </a:r>
            </a:p>
          </p:txBody>
        </p:sp>
        <p:sp>
          <p:nvSpPr>
            <p:cNvPr id="121" name="Oval 126"/>
            <p:cNvSpPr>
              <a:spLocks noChangeArrowheads="1"/>
            </p:cNvSpPr>
            <p:nvPr/>
          </p:nvSpPr>
          <p:spPr bwMode="auto">
            <a:xfrm>
              <a:off x="1042988" y="2060575"/>
              <a:ext cx="258762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19</a:t>
              </a:r>
            </a:p>
          </p:txBody>
        </p:sp>
        <p:sp>
          <p:nvSpPr>
            <p:cNvPr id="122" name="Freeform 127"/>
            <p:cNvSpPr>
              <a:spLocks/>
            </p:cNvSpPr>
            <p:nvPr/>
          </p:nvSpPr>
          <p:spPr bwMode="auto">
            <a:xfrm>
              <a:off x="549274" y="1608138"/>
              <a:ext cx="2066111" cy="1812925"/>
            </a:xfrm>
            <a:custGeom>
              <a:avLst/>
              <a:gdLst>
                <a:gd name="T0" fmla="*/ 2147483647 w 1152"/>
                <a:gd name="T1" fmla="*/ 2147483647 h 1142"/>
                <a:gd name="T2" fmla="*/ 2147483647 w 1152"/>
                <a:gd name="T3" fmla="*/ 2147483647 h 1142"/>
                <a:gd name="T4" fmla="*/ 2147483647 w 1152"/>
                <a:gd name="T5" fmla="*/ 2147483647 h 1142"/>
                <a:gd name="T6" fmla="*/ 2147483647 w 1152"/>
                <a:gd name="T7" fmla="*/ 2147483647 h 1142"/>
                <a:gd name="T8" fmla="*/ 2147483647 w 1152"/>
                <a:gd name="T9" fmla="*/ 2147483647 h 1142"/>
                <a:gd name="T10" fmla="*/ 2147483647 w 1152"/>
                <a:gd name="T11" fmla="*/ 2147483647 h 1142"/>
                <a:gd name="T12" fmla="*/ 2147483647 w 1152"/>
                <a:gd name="T13" fmla="*/ 2147483647 h 1142"/>
                <a:gd name="T14" fmla="*/ 2147483647 w 1152"/>
                <a:gd name="T15" fmla="*/ 2147483647 h 1142"/>
                <a:gd name="T16" fmla="*/ 2147483647 w 1152"/>
                <a:gd name="T17" fmla="*/ 2147483647 h 1142"/>
                <a:gd name="T18" fmla="*/ 2147483647 w 1152"/>
                <a:gd name="T19" fmla="*/ 2147483647 h 1142"/>
                <a:gd name="T20" fmla="*/ 2147483647 w 1152"/>
                <a:gd name="T21" fmla="*/ 2147483647 h 1142"/>
                <a:gd name="T22" fmla="*/ 2147483647 w 1152"/>
                <a:gd name="T23" fmla="*/ 2147483647 h 1142"/>
                <a:gd name="T24" fmla="*/ 2147483647 w 1152"/>
                <a:gd name="T25" fmla="*/ 2147483647 h 1142"/>
                <a:gd name="T26" fmla="*/ 2147483647 w 1152"/>
                <a:gd name="T27" fmla="*/ 0 h 1142"/>
                <a:gd name="T28" fmla="*/ 2147483647 w 1152"/>
                <a:gd name="T29" fmla="*/ 2147483647 h 1142"/>
                <a:gd name="T30" fmla="*/ 2147483647 w 1152"/>
                <a:gd name="T31" fmla="*/ 2147483647 h 1142"/>
                <a:gd name="T32" fmla="*/ 2147483647 w 1152"/>
                <a:gd name="T33" fmla="*/ 2147483647 h 1142"/>
                <a:gd name="T34" fmla="*/ 2147483647 w 1152"/>
                <a:gd name="T35" fmla="*/ 2147483647 h 1142"/>
                <a:gd name="T36" fmla="*/ 2147483647 w 1152"/>
                <a:gd name="T37" fmla="*/ 2147483647 h 1142"/>
                <a:gd name="T38" fmla="*/ 2147483647 w 1152"/>
                <a:gd name="T39" fmla="*/ 2147483647 h 1142"/>
                <a:gd name="T40" fmla="*/ 2147483647 w 1152"/>
                <a:gd name="T41" fmla="*/ 2147483647 h 1142"/>
                <a:gd name="T42" fmla="*/ 2147483647 w 1152"/>
                <a:gd name="T43" fmla="*/ 2147483647 h 1142"/>
                <a:gd name="T44" fmla="*/ 2147483647 w 1152"/>
                <a:gd name="T45" fmla="*/ 2147483647 h 1142"/>
                <a:gd name="T46" fmla="*/ 2147483647 w 1152"/>
                <a:gd name="T47" fmla="*/ 2147483647 h 1142"/>
                <a:gd name="T48" fmla="*/ 2147483647 w 1152"/>
                <a:gd name="T49" fmla="*/ 2147483647 h 1142"/>
                <a:gd name="T50" fmla="*/ 2147483647 w 1152"/>
                <a:gd name="T51" fmla="*/ 2147483647 h 1142"/>
                <a:gd name="T52" fmla="*/ 2147483647 w 1152"/>
                <a:gd name="T53" fmla="*/ 2147483647 h 1142"/>
                <a:gd name="T54" fmla="*/ 2147483647 w 1152"/>
                <a:gd name="T55" fmla="*/ 2147483647 h 114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52"/>
                <a:gd name="T85" fmla="*/ 0 h 1142"/>
                <a:gd name="T86" fmla="*/ 1152 w 1152"/>
                <a:gd name="T87" fmla="*/ 1142 h 114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52" h="1142">
                  <a:moveTo>
                    <a:pt x="1078" y="859"/>
                  </a:moveTo>
                  <a:cubicBezTo>
                    <a:pt x="1085" y="791"/>
                    <a:pt x="1080" y="764"/>
                    <a:pt x="1114" y="713"/>
                  </a:cubicBezTo>
                  <a:cubicBezTo>
                    <a:pt x="1111" y="670"/>
                    <a:pt x="1112" y="627"/>
                    <a:pt x="1105" y="585"/>
                  </a:cubicBezTo>
                  <a:cubicBezTo>
                    <a:pt x="1101" y="561"/>
                    <a:pt x="1076" y="551"/>
                    <a:pt x="1060" y="539"/>
                  </a:cubicBezTo>
                  <a:cubicBezTo>
                    <a:pt x="1053" y="534"/>
                    <a:pt x="1047" y="528"/>
                    <a:pt x="1041" y="521"/>
                  </a:cubicBezTo>
                  <a:cubicBezTo>
                    <a:pt x="1034" y="513"/>
                    <a:pt x="1031" y="501"/>
                    <a:pt x="1023" y="494"/>
                  </a:cubicBezTo>
                  <a:cubicBezTo>
                    <a:pt x="1019" y="491"/>
                    <a:pt x="972" y="476"/>
                    <a:pt x="968" y="475"/>
                  </a:cubicBezTo>
                  <a:cubicBezTo>
                    <a:pt x="935" y="454"/>
                    <a:pt x="916" y="447"/>
                    <a:pt x="895" y="420"/>
                  </a:cubicBezTo>
                  <a:cubicBezTo>
                    <a:pt x="875" y="394"/>
                    <a:pt x="867" y="365"/>
                    <a:pt x="849" y="338"/>
                  </a:cubicBezTo>
                  <a:cubicBezTo>
                    <a:pt x="817" y="243"/>
                    <a:pt x="742" y="221"/>
                    <a:pt x="676" y="155"/>
                  </a:cubicBezTo>
                  <a:cubicBezTo>
                    <a:pt x="577" y="56"/>
                    <a:pt x="671" y="139"/>
                    <a:pt x="602" y="100"/>
                  </a:cubicBezTo>
                  <a:cubicBezTo>
                    <a:pt x="583" y="89"/>
                    <a:pt x="548" y="64"/>
                    <a:pt x="548" y="64"/>
                  </a:cubicBezTo>
                  <a:cubicBezTo>
                    <a:pt x="531" y="39"/>
                    <a:pt x="530" y="30"/>
                    <a:pt x="502" y="18"/>
                  </a:cubicBezTo>
                  <a:cubicBezTo>
                    <a:pt x="484" y="10"/>
                    <a:pt x="447" y="0"/>
                    <a:pt x="447" y="0"/>
                  </a:cubicBezTo>
                  <a:cubicBezTo>
                    <a:pt x="417" y="3"/>
                    <a:pt x="386" y="3"/>
                    <a:pt x="356" y="9"/>
                  </a:cubicBezTo>
                  <a:cubicBezTo>
                    <a:pt x="337" y="13"/>
                    <a:pt x="301" y="27"/>
                    <a:pt x="301" y="27"/>
                  </a:cubicBezTo>
                  <a:cubicBezTo>
                    <a:pt x="256" y="72"/>
                    <a:pt x="205" y="81"/>
                    <a:pt x="145" y="91"/>
                  </a:cubicBezTo>
                  <a:cubicBezTo>
                    <a:pt x="87" y="110"/>
                    <a:pt x="68" y="153"/>
                    <a:pt x="26" y="192"/>
                  </a:cubicBezTo>
                  <a:cubicBezTo>
                    <a:pt x="0" y="269"/>
                    <a:pt x="9" y="354"/>
                    <a:pt x="36" y="430"/>
                  </a:cubicBezTo>
                  <a:cubicBezTo>
                    <a:pt x="39" y="463"/>
                    <a:pt x="35" y="498"/>
                    <a:pt x="45" y="530"/>
                  </a:cubicBezTo>
                  <a:cubicBezTo>
                    <a:pt x="50" y="545"/>
                    <a:pt x="114" y="567"/>
                    <a:pt x="127" y="576"/>
                  </a:cubicBezTo>
                  <a:cubicBezTo>
                    <a:pt x="161" y="627"/>
                    <a:pt x="145" y="701"/>
                    <a:pt x="209" y="722"/>
                  </a:cubicBezTo>
                  <a:cubicBezTo>
                    <a:pt x="270" y="780"/>
                    <a:pt x="386" y="764"/>
                    <a:pt x="456" y="768"/>
                  </a:cubicBezTo>
                  <a:cubicBezTo>
                    <a:pt x="459" y="777"/>
                    <a:pt x="464" y="786"/>
                    <a:pt x="465" y="795"/>
                  </a:cubicBezTo>
                  <a:cubicBezTo>
                    <a:pt x="487" y="964"/>
                    <a:pt x="461" y="1049"/>
                    <a:pt x="666" y="1060"/>
                  </a:cubicBezTo>
                  <a:cubicBezTo>
                    <a:pt x="748" y="1142"/>
                    <a:pt x="798" y="1052"/>
                    <a:pt x="922" y="1060"/>
                  </a:cubicBezTo>
                  <a:cubicBezTo>
                    <a:pt x="985" y="1053"/>
                    <a:pt x="1072" y="1043"/>
                    <a:pt x="1133" y="1033"/>
                  </a:cubicBezTo>
                  <a:cubicBezTo>
                    <a:pt x="1152" y="976"/>
                    <a:pt x="1098" y="960"/>
                    <a:pt x="1078" y="859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23" name="Oval 130"/>
            <p:cNvSpPr>
              <a:spLocks noChangeArrowheads="1"/>
            </p:cNvSpPr>
            <p:nvPr/>
          </p:nvSpPr>
          <p:spPr bwMode="auto">
            <a:xfrm>
              <a:off x="792163" y="1341438"/>
              <a:ext cx="936625" cy="9350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24" name="Oval 131"/>
            <p:cNvSpPr>
              <a:spLocks noChangeArrowheads="1"/>
            </p:cNvSpPr>
            <p:nvPr/>
          </p:nvSpPr>
          <p:spPr bwMode="auto">
            <a:xfrm>
              <a:off x="720725" y="1557338"/>
              <a:ext cx="936625" cy="9350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25" name="Oval 132"/>
            <p:cNvSpPr>
              <a:spLocks noChangeArrowheads="1"/>
            </p:cNvSpPr>
            <p:nvPr/>
          </p:nvSpPr>
          <p:spPr bwMode="auto">
            <a:xfrm>
              <a:off x="1728788" y="2133600"/>
              <a:ext cx="936625" cy="9350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26" name="Oval 133"/>
            <p:cNvSpPr>
              <a:spLocks noChangeArrowheads="1"/>
            </p:cNvSpPr>
            <p:nvPr/>
          </p:nvSpPr>
          <p:spPr bwMode="auto">
            <a:xfrm>
              <a:off x="1728788" y="2636838"/>
              <a:ext cx="936625" cy="93503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27" name="Oval 147"/>
            <p:cNvSpPr>
              <a:spLocks noChangeArrowheads="1"/>
            </p:cNvSpPr>
            <p:nvPr/>
          </p:nvSpPr>
          <p:spPr bwMode="auto">
            <a:xfrm>
              <a:off x="954088" y="2276475"/>
              <a:ext cx="258762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12</a:t>
              </a:r>
            </a:p>
          </p:txBody>
        </p:sp>
        <p:sp>
          <p:nvSpPr>
            <p:cNvPr id="128" name="Oval 148"/>
            <p:cNvSpPr>
              <a:spLocks noChangeArrowheads="1"/>
            </p:cNvSpPr>
            <p:nvPr/>
          </p:nvSpPr>
          <p:spPr bwMode="auto">
            <a:xfrm>
              <a:off x="604838" y="1989138"/>
              <a:ext cx="260350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14</a:t>
              </a:r>
            </a:p>
          </p:txBody>
        </p:sp>
        <p:sp>
          <p:nvSpPr>
            <p:cNvPr id="129" name="Oval 149"/>
            <p:cNvSpPr>
              <a:spLocks noChangeArrowheads="1"/>
            </p:cNvSpPr>
            <p:nvPr/>
          </p:nvSpPr>
          <p:spPr bwMode="auto">
            <a:xfrm>
              <a:off x="576263" y="2349500"/>
              <a:ext cx="260350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5</a:t>
              </a:r>
            </a:p>
          </p:txBody>
        </p:sp>
        <p:sp>
          <p:nvSpPr>
            <p:cNvPr id="130" name="Oval 150"/>
            <p:cNvSpPr>
              <a:spLocks noChangeArrowheads="1"/>
            </p:cNvSpPr>
            <p:nvPr/>
          </p:nvSpPr>
          <p:spPr bwMode="auto">
            <a:xfrm>
              <a:off x="792163" y="2565400"/>
              <a:ext cx="258762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7</a:t>
              </a:r>
            </a:p>
          </p:txBody>
        </p:sp>
        <p:sp>
          <p:nvSpPr>
            <p:cNvPr id="131" name="Oval 151"/>
            <p:cNvSpPr>
              <a:spLocks noChangeArrowheads="1"/>
            </p:cNvSpPr>
            <p:nvPr/>
          </p:nvSpPr>
          <p:spPr bwMode="auto">
            <a:xfrm>
              <a:off x="1473200" y="2205038"/>
              <a:ext cx="258763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6</a:t>
              </a:r>
            </a:p>
          </p:txBody>
        </p:sp>
        <p:sp>
          <p:nvSpPr>
            <p:cNvPr id="132" name="Oval 152"/>
            <p:cNvSpPr>
              <a:spLocks noChangeArrowheads="1"/>
            </p:cNvSpPr>
            <p:nvPr/>
          </p:nvSpPr>
          <p:spPr bwMode="auto">
            <a:xfrm>
              <a:off x="1150938" y="1989138"/>
              <a:ext cx="258762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13</a:t>
              </a:r>
            </a:p>
          </p:txBody>
        </p:sp>
        <p:sp>
          <p:nvSpPr>
            <p:cNvPr id="133" name="Oval 153"/>
            <p:cNvSpPr>
              <a:spLocks noChangeArrowheads="1"/>
            </p:cNvSpPr>
            <p:nvPr/>
          </p:nvSpPr>
          <p:spPr bwMode="auto">
            <a:xfrm>
              <a:off x="1558925" y="2563813"/>
              <a:ext cx="257175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11</a:t>
              </a:r>
            </a:p>
          </p:txBody>
        </p:sp>
        <p:sp>
          <p:nvSpPr>
            <p:cNvPr id="134" name="Oval 154"/>
            <p:cNvSpPr>
              <a:spLocks noChangeArrowheads="1"/>
            </p:cNvSpPr>
            <p:nvPr/>
          </p:nvSpPr>
          <p:spPr bwMode="auto">
            <a:xfrm>
              <a:off x="1584325" y="1917700"/>
              <a:ext cx="260350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2</a:t>
              </a:r>
            </a:p>
          </p:txBody>
        </p:sp>
        <p:sp>
          <p:nvSpPr>
            <p:cNvPr id="135" name="Oval 155"/>
            <p:cNvSpPr>
              <a:spLocks noChangeArrowheads="1"/>
            </p:cNvSpPr>
            <p:nvPr/>
          </p:nvSpPr>
          <p:spPr bwMode="auto">
            <a:xfrm>
              <a:off x="144463" y="1628775"/>
              <a:ext cx="26035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9</a:t>
              </a:r>
            </a:p>
          </p:txBody>
        </p:sp>
        <p:sp>
          <p:nvSpPr>
            <p:cNvPr id="136" name="Oval 156"/>
            <p:cNvSpPr>
              <a:spLocks noChangeArrowheads="1"/>
            </p:cNvSpPr>
            <p:nvPr/>
          </p:nvSpPr>
          <p:spPr bwMode="auto">
            <a:xfrm>
              <a:off x="1657350" y="2852738"/>
              <a:ext cx="260350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i="1" dirty="0">
                  <a:latin typeface="+mn-lt"/>
                  <a:cs typeface="华文仿宋"/>
                </a:rPr>
                <a:t>10</a:t>
              </a:r>
            </a:p>
          </p:txBody>
        </p:sp>
        <p:sp>
          <p:nvSpPr>
            <p:cNvPr id="137" name="Oval 157"/>
            <p:cNvSpPr>
              <a:spLocks noChangeArrowheads="1"/>
            </p:cNvSpPr>
            <p:nvPr/>
          </p:nvSpPr>
          <p:spPr bwMode="auto">
            <a:xfrm>
              <a:off x="1873250" y="2708275"/>
              <a:ext cx="260350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</a:t>
              </a:r>
            </a:p>
          </p:txBody>
        </p:sp>
        <p:sp>
          <p:nvSpPr>
            <p:cNvPr id="138" name="Oval 158"/>
            <p:cNvSpPr>
              <a:spLocks noChangeArrowheads="1"/>
            </p:cNvSpPr>
            <p:nvPr/>
          </p:nvSpPr>
          <p:spPr bwMode="auto">
            <a:xfrm>
              <a:off x="2378075" y="1628775"/>
              <a:ext cx="255588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3</a:t>
              </a:r>
            </a:p>
          </p:txBody>
        </p:sp>
        <p:sp>
          <p:nvSpPr>
            <p:cNvPr id="139" name="Oval 159"/>
            <p:cNvSpPr>
              <a:spLocks noChangeArrowheads="1"/>
            </p:cNvSpPr>
            <p:nvPr/>
          </p:nvSpPr>
          <p:spPr bwMode="auto">
            <a:xfrm>
              <a:off x="1223963" y="2420938"/>
              <a:ext cx="26035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8</a:t>
              </a:r>
            </a:p>
          </p:txBody>
        </p:sp>
        <p:sp>
          <p:nvSpPr>
            <p:cNvPr id="140" name="Oval 160"/>
            <p:cNvSpPr>
              <a:spLocks noChangeArrowheads="1"/>
            </p:cNvSpPr>
            <p:nvPr/>
          </p:nvSpPr>
          <p:spPr bwMode="auto">
            <a:xfrm>
              <a:off x="2378075" y="3213100"/>
              <a:ext cx="255588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4</a:t>
              </a:r>
            </a:p>
          </p:txBody>
        </p:sp>
        <p:sp>
          <p:nvSpPr>
            <p:cNvPr id="141" name="Oval 161"/>
            <p:cNvSpPr>
              <a:spLocks noChangeArrowheads="1"/>
            </p:cNvSpPr>
            <p:nvPr/>
          </p:nvSpPr>
          <p:spPr bwMode="auto">
            <a:xfrm>
              <a:off x="1368425" y="2781300"/>
              <a:ext cx="255588" cy="2159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15</a:t>
              </a:r>
            </a:p>
          </p:txBody>
        </p:sp>
        <p:sp>
          <p:nvSpPr>
            <p:cNvPr id="142" name="Oval 162"/>
            <p:cNvSpPr>
              <a:spLocks noChangeArrowheads="1"/>
            </p:cNvSpPr>
            <p:nvPr/>
          </p:nvSpPr>
          <p:spPr bwMode="auto">
            <a:xfrm>
              <a:off x="1368425" y="3141663"/>
              <a:ext cx="258763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 sz="800" dirty="0">
                  <a:latin typeface="+mn-lt"/>
                  <a:cs typeface="华文仿宋"/>
                </a:rPr>
                <a:t>16</a:t>
              </a:r>
            </a:p>
          </p:txBody>
        </p:sp>
        <p:sp>
          <p:nvSpPr>
            <p:cNvPr id="143" name="Rectangle 163"/>
            <p:cNvSpPr>
              <a:spLocks noChangeArrowheads="1"/>
            </p:cNvSpPr>
            <p:nvPr/>
          </p:nvSpPr>
          <p:spPr bwMode="auto">
            <a:xfrm>
              <a:off x="71438" y="1557338"/>
              <a:ext cx="2665412" cy="1943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  <p:sp>
          <p:nvSpPr>
            <p:cNvPr id="144" name="Freeform 164"/>
            <p:cNvSpPr>
              <a:spLocks/>
            </p:cNvSpPr>
            <p:nvPr/>
          </p:nvSpPr>
          <p:spPr bwMode="auto">
            <a:xfrm>
              <a:off x="285750" y="1725613"/>
              <a:ext cx="2258198" cy="1524000"/>
            </a:xfrm>
            <a:custGeom>
              <a:avLst/>
              <a:gdLst>
                <a:gd name="T0" fmla="*/ 2147483647 w 1326"/>
                <a:gd name="T1" fmla="*/ 2147483647 h 960"/>
                <a:gd name="T2" fmla="*/ 2147483647 w 1326"/>
                <a:gd name="T3" fmla="*/ 2147483647 h 960"/>
                <a:gd name="T4" fmla="*/ 2147483647 w 1326"/>
                <a:gd name="T5" fmla="*/ 2147483647 h 960"/>
                <a:gd name="T6" fmla="*/ 2147483647 w 1326"/>
                <a:gd name="T7" fmla="*/ 2147483647 h 960"/>
                <a:gd name="T8" fmla="*/ 2147483647 w 1326"/>
                <a:gd name="T9" fmla="*/ 2147483647 h 960"/>
                <a:gd name="T10" fmla="*/ 2147483647 w 1326"/>
                <a:gd name="T11" fmla="*/ 2147483647 h 960"/>
                <a:gd name="T12" fmla="*/ 2147483647 w 1326"/>
                <a:gd name="T13" fmla="*/ 2147483647 h 960"/>
                <a:gd name="T14" fmla="*/ 2147483647 w 1326"/>
                <a:gd name="T15" fmla="*/ 2147483647 h 960"/>
                <a:gd name="T16" fmla="*/ 2147483647 w 1326"/>
                <a:gd name="T17" fmla="*/ 2147483647 h 960"/>
                <a:gd name="T18" fmla="*/ 2147483647 w 1326"/>
                <a:gd name="T19" fmla="*/ 2147483647 h 960"/>
                <a:gd name="T20" fmla="*/ 2147483647 w 1326"/>
                <a:gd name="T21" fmla="*/ 2147483647 h 960"/>
                <a:gd name="T22" fmla="*/ 2147483647 w 1326"/>
                <a:gd name="T23" fmla="*/ 0 h 960"/>
                <a:gd name="T24" fmla="*/ 2147483647 w 1326"/>
                <a:gd name="T25" fmla="*/ 2147483647 h 960"/>
                <a:gd name="T26" fmla="*/ 2147483647 w 1326"/>
                <a:gd name="T27" fmla="*/ 2147483647 h 960"/>
                <a:gd name="T28" fmla="*/ 2147483647 w 1326"/>
                <a:gd name="T29" fmla="*/ 2147483647 h 960"/>
                <a:gd name="T30" fmla="*/ 2147483647 w 1326"/>
                <a:gd name="T31" fmla="*/ 2147483647 h 960"/>
                <a:gd name="T32" fmla="*/ 2147483647 w 1326"/>
                <a:gd name="T33" fmla="*/ 2147483647 h 960"/>
                <a:gd name="T34" fmla="*/ 2147483647 w 1326"/>
                <a:gd name="T35" fmla="*/ 2147483647 h 960"/>
                <a:gd name="T36" fmla="*/ 2147483647 w 1326"/>
                <a:gd name="T37" fmla="*/ 2147483647 h 960"/>
                <a:gd name="T38" fmla="*/ 2147483647 w 1326"/>
                <a:gd name="T39" fmla="*/ 2147483647 h 960"/>
                <a:gd name="T40" fmla="*/ 2147483647 w 1326"/>
                <a:gd name="T41" fmla="*/ 2147483647 h 960"/>
                <a:gd name="T42" fmla="*/ 2147483647 w 1326"/>
                <a:gd name="T43" fmla="*/ 2147483647 h 960"/>
                <a:gd name="T44" fmla="*/ 2147483647 w 1326"/>
                <a:gd name="T45" fmla="*/ 2147483647 h 960"/>
                <a:gd name="T46" fmla="*/ 2147483647 w 1326"/>
                <a:gd name="T47" fmla="*/ 2147483647 h 960"/>
                <a:gd name="T48" fmla="*/ 2147483647 w 1326"/>
                <a:gd name="T49" fmla="*/ 2147483647 h 960"/>
                <a:gd name="T50" fmla="*/ 2147483647 w 1326"/>
                <a:gd name="T51" fmla="*/ 2147483647 h 960"/>
                <a:gd name="T52" fmla="*/ 2147483647 w 1326"/>
                <a:gd name="T53" fmla="*/ 2147483647 h 960"/>
                <a:gd name="T54" fmla="*/ 2147483647 w 1326"/>
                <a:gd name="T55" fmla="*/ 2147483647 h 960"/>
                <a:gd name="T56" fmla="*/ 2147483647 w 1326"/>
                <a:gd name="T57" fmla="*/ 2147483647 h 960"/>
                <a:gd name="T58" fmla="*/ 2147483647 w 1326"/>
                <a:gd name="T59" fmla="*/ 2147483647 h 960"/>
                <a:gd name="T60" fmla="*/ 2147483647 w 1326"/>
                <a:gd name="T61" fmla="*/ 2147483647 h 960"/>
                <a:gd name="T62" fmla="*/ 2147483647 w 1326"/>
                <a:gd name="T63" fmla="*/ 2147483647 h 960"/>
                <a:gd name="T64" fmla="*/ 2147483647 w 1326"/>
                <a:gd name="T65" fmla="*/ 2147483647 h 960"/>
                <a:gd name="T66" fmla="*/ 2147483647 w 1326"/>
                <a:gd name="T67" fmla="*/ 2147483647 h 960"/>
                <a:gd name="T68" fmla="*/ 2147483647 w 1326"/>
                <a:gd name="T69" fmla="*/ 2147483647 h 960"/>
                <a:gd name="T70" fmla="*/ 2147483647 w 1326"/>
                <a:gd name="T71" fmla="*/ 2147483647 h 960"/>
                <a:gd name="T72" fmla="*/ 2147483647 w 1326"/>
                <a:gd name="T73" fmla="*/ 2147483647 h 960"/>
                <a:gd name="T74" fmla="*/ 2147483647 w 1326"/>
                <a:gd name="T75" fmla="*/ 2147483647 h 960"/>
                <a:gd name="T76" fmla="*/ 2147483647 w 1326"/>
                <a:gd name="T77" fmla="*/ 2147483647 h 960"/>
                <a:gd name="T78" fmla="*/ 2147483647 w 1326"/>
                <a:gd name="T79" fmla="*/ 2147483647 h 960"/>
                <a:gd name="T80" fmla="*/ 2147483647 w 1326"/>
                <a:gd name="T81" fmla="*/ 2147483647 h 960"/>
                <a:gd name="T82" fmla="*/ 2147483647 w 1326"/>
                <a:gd name="T83" fmla="*/ 2147483647 h 960"/>
                <a:gd name="T84" fmla="*/ 2147483647 w 1326"/>
                <a:gd name="T85" fmla="*/ 2147483647 h 960"/>
                <a:gd name="T86" fmla="*/ 2147483647 w 1326"/>
                <a:gd name="T87" fmla="*/ 2147483647 h 960"/>
                <a:gd name="T88" fmla="*/ 2147483647 w 1326"/>
                <a:gd name="T89" fmla="*/ 2147483647 h 96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326"/>
                <a:gd name="T136" fmla="*/ 0 h 960"/>
                <a:gd name="T137" fmla="*/ 1326 w 1326"/>
                <a:gd name="T138" fmla="*/ 960 h 96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326" h="960">
                  <a:moveTo>
                    <a:pt x="1308" y="603"/>
                  </a:moveTo>
                  <a:cubicBezTo>
                    <a:pt x="1265" y="560"/>
                    <a:pt x="1288" y="587"/>
                    <a:pt x="1244" y="521"/>
                  </a:cubicBezTo>
                  <a:cubicBezTo>
                    <a:pt x="1220" y="485"/>
                    <a:pt x="1185" y="465"/>
                    <a:pt x="1153" y="439"/>
                  </a:cubicBezTo>
                  <a:cubicBezTo>
                    <a:pt x="1146" y="433"/>
                    <a:pt x="1143" y="424"/>
                    <a:pt x="1135" y="420"/>
                  </a:cubicBezTo>
                  <a:cubicBezTo>
                    <a:pt x="1103" y="404"/>
                    <a:pt x="1075" y="404"/>
                    <a:pt x="1043" y="384"/>
                  </a:cubicBezTo>
                  <a:cubicBezTo>
                    <a:pt x="1017" y="343"/>
                    <a:pt x="1025" y="320"/>
                    <a:pt x="1052" y="283"/>
                  </a:cubicBezTo>
                  <a:cubicBezTo>
                    <a:pt x="1065" y="265"/>
                    <a:pt x="1077" y="246"/>
                    <a:pt x="1089" y="228"/>
                  </a:cubicBezTo>
                  <a:cubicBezTo>
                    <a:pt x="1095" y="219"/>
                    <a:pt x="1107" y="201"/>
                    <a:pt x="1107" y="201"/>
                  </a:cubicBezTo>
                  <a:cubicBezTo>
                    <a:pt x="1110" y="174"/>
                    <a:pt x="1126" y="106"/>
                    <a:pt x="1107" y="73"/>
                  </a:cubicBezTo>
                  <a:cubicBezTo>
                    <a:pt x="1094" y="49"/>
                    <a:pt x="1048" y="34"/>
                    <a:pt x="1025" y="27"/>
                  </a:cubicBezTo>
                  <a:cubicBezTo>
                    <a:pt x="1007" y="22"/>
                    <a:pt x="988" y="15"/>
                    <a:pt x="970" y="9"/>
                  </a:cubicBezTo>
                  <a:cubicBezTo>
                    <a:pt x="961" y="6"/>
                    <a:pt x="943" y="0"/>
                    <a:pt x="943" y="0"/>
                  </a:cubicBezTo>
                  <a:cubicBezTo>
                    <a:pt x="918" y="3"/>
                    <a:pt x="893" y="4"/>
                    <a:pt x="869" y="9"/>
                  </a:cubicBezTo>
                  <a:cubicBezTo>
                    <a:pt x="850" y="13"/>
                    <a:pt x="815" y="27"/>
                    <a:pt x="815" y="27"/>
                  </a:cubicBezTo>
                  <a:cubicBezTo>
                    <a:pt x="785" y="57"/>
                    <a:pt x="802" y="68"/>
                    <a:pt x="760" y="82"/>
                  </a:cubicBezTo>
                  <a:cubicBezTo>
                    <a:pt x="674" y="70"/>
                    <a:pt x="677" y="66"/>
                    <a:pt x="568" y="82"/>
                  </a:cubicBezTo>
                  <a:cubicBezTo>
                    <a:pt x="549" y="85"/>
                    <a:pt x="513" y="100"/>
                    <a:pt x="513" y="100"/>
                  </a:cubicBezTo>
                  <a:cubicBezTo>
                    <a:pt x="456" y="138"/>
                    <a:pt x="447" y="127"/>
                    <a:pt x="367" y="119"/>
                  </a:cubicBezTo>
                  <a:cubicBezTo>
                    <a:pt x="329" y="107"/>
                    <a:pt x="306" y="77"/>
                    <a:pt x="266" y="64"/>
                  </a:cubicBezTo>
                  <a:cubicBezTo>
                    <a:pt x="251" y="67"/>
                    <a:pt x="234" y="66"/>
                    <a:pt x="220" y="73"/>
                  </a:cubicBezTo>
                  <a:cubicBezTo>
                    <a:pt x="189" y="88"/>
                    <a:pt x="189" y="124"/>
                    <a:pt x="165" y="146"/>
                  </a:cubicBezTo>
                  <a:cubicBezTo>
                    <a:pt x="146" y="205"/>
                    <a:pt x="136" y="263"/>
                    <a:pt x="184" y="311"/>
                  </a:cubicBezTo>
                  <a:cubicBezTo>
                    <a:pt x="158" y="388"/>
                    <a:pt x="64" y="408"/>
                    <a:pt x="19" y="475"/>
                  </a:cubicBezTo>
                  <a:cubicBezTo>
                    <a:pt x="15" y="489"/>
                    <a:pt x="0" y="516"/>
                    <a:pt x="19" y="530"/>
                  </a:cubicBezTo>
                  <a:cubicBezTo>
                    <a:pt x="53" y="554"/>
                    <a:pt x="141" y="563"/>
                    <a:pt x="175" y="567"/>
                  </a:cubicBezTo>
                  <a:cubicBezTo>
                    <a:pt x="181" y="586"/>
                    <a:pt x="196" y="603"/>
                    <a:pt x="202" y="622"/>
                  </a:cubicBezTo>
                  <a:cubicBezTo>
                    <a:pt x="208" y="639"/>
                    <a:pt x="202" y="660"/>
                    <a:pt x="211" y="676"/>
                  </a:cubicBezTo>
                  <a:cubicBezTo>
                    <a:pt x="216" y="684"/>
                    <a:pt x="295" y="699"/>
                    <a:pt x="312" y="704"/>
                  </a:cubicBezTo>
                  <a:cubicBezTo>
                    <a:pt x="371" y="744"/>
                    <a:pt x="341" y="732"/>
                    <a:pt x="467" y="713"/>
                  </a:cubicBezTo>
                  <a:cubicBezTo>
                    <a:pt x="486" y="710"/>
                    <a:pt x="504" y="701"/>
                    <a:pt x="522" y="695"/>
                  </a:cubicBezTo>
                  <a:cubicBezTo>
                    <a:pt x="531" y="692"/>
                    <a:pt x="549" y="686"/>
                    <a:pt x="549" y="686"/>
                  </a:cubicBezTo>
                  <a:cubicBezTo>
                    <a:pt x="567" y="689"/>
                    <a:pt x="588" y="686"/>
                    <a:pt x="604" y="695"/>
                  </a:cubicBezTo>
                  <a:cubicBezTo>
                    <a:pt x="612" y="700"/>
                    <a:pt x="612" y="713"/>
                    <a:pt x="613" y="722"/>
                  </a:cubicBezTo>
                  <a:cubicBezTo>
                    <a:pt x="618" y="761"/>
                    <a:pt x="606" y="805"/>
                    <a:pt x="623" y="841"/>
                  </a:cubicBezTo>
                  <a:cubicBezTo>
                    <a:pt x="631" y="858"/>
                    <a:pt x="677" y="859"/>
                    <a:pt x="677" y="859"/>
                  </a:cubicBezTo>
                  <a:cubicBezTo>
                    <a:pt x="720" y="856"/>
                    <a:pt x="762" y="850"/>
                    <a:pt x="805" y="850"/>
                  </a:cubicBezTo>
                  <a:cubicBezTo>
                    <a:pt x="849" y="850"/>
                    <a:pt x="823" y="862"/>
                    <a:pt x="842" y="887"/>
                  </a:cubicBezTo>
                  <a:cubicBezTo>
                    <a:pt x="876" y="932"/>
                    <a:pt x="895" y="936"/>
                    <a:pt x="943" y="951"/>
                  </a:cubicBezTo>
                  <a:cubicBezTo>
                    <a:pt x="992" y="948"/>
                    <a:pt x="1044" y="960"/>
                    <a:pt x="1089" y="942"/>
                  </a:cubicBezTo>
                  <a:cubicBezTo>
                    <a:pt x="1107" y="935"/>
                    <a:pt x="1107" y="887"/>
                    <a:pt x="1107" y="887"/>
                  </a:cubicBezTo>
                  <a:cubicBezTo>
                    <a:pt x="1120" y="783"/>
                    <a:pt x="1103" y="790"/>
                    <a:pt x="1208" y="777"/>
                  </a:cubicBezTo>
                  <a:cubicBezTo>
                    <a:pt x="1217" y="774"/>
                    <a:pt x="1228" y="774"/>
                    <a:pt x="1235" y="768"/>
                  </a:cubicBezTo>
                  <a:cubicBezTo>
                    <a:pt x="1261" y="747"/>
                    <a:pt x="1252" y="707"/>
                    <a:pt x="1272" y="686"/>
                  </a:cubicBezTo>
                  <a:cubicBezTo>
                    <a:pt x="1279" y="679"/>
                    <a:pt x="1290" y="679"/>
                    <a:pt x="1299" y="676"/>
                  </a:cubicBezTo>
                  <a:cubicBezTo>
                    <a:pt x="1326" y="636"/>
                    <a:pt x="1319" y="660"/>
                    <a:pt x="1308" y="603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 dirty="0">
                <a:latin typeface="+mn-lt"/>
              </a:endParaRPr>
            </a:p>
          </p:txBody>
        </p:sp>
      </p:grpSp>
      <p:cxnSp>
        <p:nvCxnSpPr>
          <p:cNvPr id="145" name="Straight Arrow Connector 144"/>
          <p:cNvCxnSpPr>
            <a:endCxn id="106" idx="0"/>
          </p:cNvCxnSpPr>
          <p:nvPr/>
        </p:nvCxnSpPr>
        <p:spPr>
          <a:xfrm rot="16200000" flipH="1">
            <a:off x="28931394" y="7644608"/>
            <a:ext cx="696912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16200000" flipH="1">
            <a:off x="29674344" y="7511257"/>
            <a:ext cx="620715" cy="2286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Left-Right Arrow 146"/>
          <p:cNvSpPr/>
          <p:nvPr/>
        </p:nvSpPr>
        <p:spPr>
          <a:xfrm rot="1861440">
            <a:off x="26268911" y="6699628"/>
            <a:ext cx="1600200" cy="522088"/>
          </a:xfrm>
          <a:prstGeom prst="leftRight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148" name="TextBox 147"/>
          <p:cNvSpPr txBox="1"/>
          <p:nvPr/>
        </p:nvSpPr>
        <p:spPr>
          <a:xfrm rot="1883540">
            <a:off x="26138701" y="7037112"/>
            <a:ext cx="118785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Provenance/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m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embership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nformation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5222200" y="10284023"/>
            <a:ext cx="2209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Provenance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information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51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013400" y="7859714"/>
            <a:ext cx="1330036" cy="1230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52" name="Straight Arrow Connector 151"/>
          <p:cNvCxnSpPr/>
          <p:nvPr/>
        </p:nvCxnSpPr>
        <p:spPr>
          <a:xfrm>
            <a:off x="30632400" y="7315201"/>
            <a:ext cx="914400" cy="544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Bent Arrow 152"/>
          <p:cNvSpPr/>
          <p:nvPr/>
        </p:nvSpPr>
        <p:spPr>
          <a:xfrm rot="16200000">
            <a:off x="24117301" y="7581900"/>
            <a:ext cx="3886200" cy="2895598"/>
          </a:xfrm>
          <a:prstGeom prst="bentArrow">
            <a:avLst>
              <a:gd name="adj1" fmla="val 11727"/>
              <a:gd name="adj2" fmla="val 11856"/>
              <a:gd name="adj3" fmla="val 10348"/>
              <a:gd name="adj4" fmla="val 2725"/>
            </a:avLst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0529288" y="9535180"/>
            <a:ext cx="12461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Provenance 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information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0" name="Text Box 801"/>
          <p:cNvSpPr txBox="1">
            <a:spLocks noChangeArrowheads="1"/>
          </p:cNvSpPr>
          <p:nvPr/>
        </p:nvSpPr>
        <p:spPr bwMode="auto">
          <a:xfrm>
            <a:off x="381000" y="20201086"/>
            <a:ext cx="10591800" cy="83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rgbClr val="990033"/>
                </a:solidFill>
              </a:rPr>
              <a:t>S</a:t>
            </a:r>
            <a:endParaRPr lang="en-US" sz="4000" b="1" dirty="0">
              <a:solidFill>
                <a:srgbClr val="990033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81000" y="13563600"/>
            <a:ext cx="9982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990033"/>
                </a:solidFill>
              </a:rPr>
              <a:t>Nugget creation and storage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Granularity and amount of storage,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Provenance links between spaces,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Trade-off: sharable features vs. DM specific storage.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990033"/>
                </a:solidFill>
              </a:rPr>
              <a:t>Query execution and optimization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Advanced nugget-level and annotation-level operators,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Creation of unified query plans of visual and data mining operators,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Query rewrites and optimization for new operators.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990033"/>
                </a:solidFill>
              </a:rPr>
              <a:t>Knowledge sharing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Merging new discoveries with existing storage,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Query refinement,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800" dirty="0" smtClean="0"/>
              <a:t> Trade-off: data privacy and sharing.</a:t>
            </a:r>
          </a:p>
        </p:txBody>
      </p:sp>
      <p:sp>
        <p:nvSpPr>
          <p:cNvPr id="176" name="Rectangle 129"/>
          <p:cNvSpPr>
            <a:spLocks noChangeArrowheads="1"/>
          </p:cNvSpPr>
          <p:nvPr/>
        </p:nvSpPr>
        <p:spPr bwMode="auto">
          <a:xfrm>
            <a:off x="23545800" y="12573000"/>
            <a:ext cx="9067801" cy="66294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7" name="Text Box 442"/>
          <p:cNvSpPr txBox="1">
            <a:spLocks noChangeArrowheads="1"/>
          </p:cNvSpPr>
          <p:nvPr/>
        </p:nvSpPr>
        <p:spPr bwMode="auto">
          <a:xfrm>
            <a:off x="23545800" y="12725400"/>
            <a:ext cx="89916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REWRITE EXAMPLES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72" name="Cloud Callout 71"/>
          <p:cNvSpPr/>
          <p:nvPr/>
        </p:nvSpPr>
        <p:spPr bwMode="auto">
          <a:xfrm>
            <a:off x="3657600" y="4572000"/>
            <a:ext cx="3505200" cy="2362200"/>
          </a:xfrm>
          <a:prstGeom prst="cloudCallout">
            <a:avLst>
              <a:gd name="adj1" fmla="val 11250"/>
              <a:gd name="adj2" fmla="val 14790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Is my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discovery novel</a:t>
            </a:r>
            <a:r>
              <a:rPr lang="en-US" sz="2200" dirty="0" smtClean="0"/>
              <a:t>? Are 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there others who have drawn the same conclusion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? </a:t>
            </a:r>
          </a:p>
        </p:txBody>
      </p:sp>
      <p:sp>
        <p:nvSpPr>
          <p:cNvPr id="74" name="Cloud Callout 73"/>
          <p:cNvSpPr/>
          <p:nvPr/>
        </p:nvSpPr>
        <p:spPr bwMode="auto">
          <a:xfrm>
            <a:off x="6553200" y="5029200"/>
            <a:ext cx="4419600" cy="3352800"/>
          </a:xfrm>
          <a:prstGeom prst="cloudCallout">
            <a:avLst>
              <a:gd name="adj1" fmla="val 7719"/>
              <a:gd name="adj2" fmla="val 80001"/>
            </a:avLst>
          </a:prstGeom>
          <a:solidFill>
            <a:srgbClr val="DDDDD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/>
              <a:t>Can I </a:t>
            </a:r>
            <a:r>
              <a:rPr lang="en-US" sz="2200" dirty="0" smtClean="0">
                <a:solidFill>
                  <a:srgbClr val="990033"/>
                </a:solidFill>
              </a:rPr>
              <a:t>derive</a:t>
            </a:r>
            <a:r>
              <a:rPr lang="en-US" sz="2200" dirty="0" smtClean="0"/>
              <a:t> the results to the </a:t>
            </a:r>
            <a:r>
              <a:rPr lang="en-US" sz="2200" dirty="0" smtClean="0">
                <a:solidFill>
                  <a:srgbClr val="990033"/>
                </a:solidFill>
              </a:rPr>
              <a:t>new queries </a:t>
            </a:r>
            <a:r>
              <a:rPr lang="en-US" sz="2200" dirty="0" smtClean="0"/>
              <a:t>from </a:t>
            </a:r>
            <a:r>
              <a:rPr lang="en-US" sz="2200" smtClean="0">
                <a:solidFill>
                  <a:srgbClr val="990033"/>
                </a:solidFill>
              </a:rPr>
              <a:t>my stored observations</a:t>
            </a:r>
            <a:r>
              <a:rPr lang="en-US" sz="2200" smtClean="0"/>
              <a:t> </a:t>
            </a:r>
            <a:r>
              <a:rPr lang="en-US" sz="2200" dirty="0" smtClean="0"/>
              <a:t>or I need to run all operations from scratch ?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1" name="Cloud Callout 80"/>
          <p:cNvSpPr/>
          <p:nvPr/>
        </p:nvSpPr>
        <p:spPr bwMode="auto">
          <a:xfrm>
            <a:off x="10896600" y="4038600"/>
            <a:ext cx="3505200" cy="2895600"/>
          </a:xfrm>
          <a:prstGeom prst="cloudCallout">
            <a:avLst>
              <a:gd name="adj1" fmla="val -4014"/>
              <a:gd name="adj2" fmla="val 93491"/>
            </a:avLst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Are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these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patterns related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? </a:t>
            </a:r>
          </a:p>
          <a:p>
            <a:pPr marL="0" marR="0" indent="0" algn="just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How do I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charset="0"/>
              </a:rPr>
              <a:t>compare heterogeneous discoveries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? </a:t>
            </a:r>
          </a:p>
        </p:txBody>
      </p:sp>
      <p:sp>
        <p:nvSpPr>
          <p:cNvPr id="109" name="Up Arrow 108"/>
          <p:cNvSpPr/>
          <p:nvPr/>
        </p:nvSpPr>
        <p:spPr bwMode="auto">
          <a:xfrm>
            <a:off x="31470600" y="9220200"/>
            <a:ext cx="609600" cy="990600"/>
          </a:xfrm>
          <a:prstGeom prst="upArrow">
            <a:avLst/>
          </a:prstGeom>
          <a:solidFill>
            <a:schemeClr val="accent1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Arial" charset="0"/>
            </a:endParaRPr>
          </a:p>
        </p:txBody>
      </p:sp>
      <p:sp>
        <p:nvSpPr>
          <p:cNvPr id="181" name="Rectangle 410"/>
          <p:cNvSpPr>
            <a:spLocks noChangeArrowheads="1"/>
          </p:cNvSpPr>
          <p:nvPr/>
        </p:nvSpPr>
        <p:spPr bwMode="auto">
          <a:xfrm>
            <a:off x="11353800" y="12573000"/>
            <a:ext cx="11887200" cy="12725400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defTabSz="3343275"/>
            <a:endParaRPr lang="en-US" sz="4000" dirty="0"/>
          </a:p>
        </p:txBody>
      </p:sp>
      <p:sp>
        <p:nvSpPr>
          <p:cNvPr id="182" name="Text Box 672"/>
          <p:cNvSpPr txBox="1">
            <a:spLocks noChangeArrowheads="1"/>
          </p:cNvSpPr>
          <p:nvPr/>
        </p:nvSpPr>
        <p:spPr bwMode="auto">
          <a:xfrm>
            <a:off x="11353800" y="12725400"/>
            <a:ext cx="118110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EXTRACTING ASSOCIATION RULES</a:t>
            </a:r>
          </a:p>
        </p:txBody>
      </p:sp>
      <p:sp>
        <p:nvSpPr>
          <p:cNvPr id="149" name="Rectangle 410"/>
          <p:cNvSpPr>
            <a:spLocks noChangeArrowheads="1"/>
          </p:cNvSpPr>
          <p:nvPr/>
        </p:nvSpPr>
        <p:spPr bwMode="auto">
          <a:xfrm>
            <a:off x="304800" y="19583400"/>
            <a:ext cx="10668000" cy="5715000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1" defTabSz="3343275"/>
            <a:endParaRPr lang="en-US" sz="4000" dirty="0"/>
          </a:p>
        </p:txBody>
      </p:sp>
      <p:cxnSp>
        <p:nvCxnSpPr>
          <p:cNvPr id="2064" name="AutoShape 411"/>
          <p:cNvCxnSpPr>
            <a:cxnSpLocks noChangeShapeType="1"/>
          </p:cNvCxnSpPr>
          <p:nvPr/>
        </p:nvCxnSpPr>
        <p:spPr bwMode="auto">
          <a:xfrm rot="10800000">
            <a:off x="762000" y="21944012"/>
            <a:ext cx="1588" cy="1588"/>
          </a:xfrm>
          <a:prstGeom prst="bentConnector3">
            <a:avLst>
              <a:gd name="adj1" fmla="val 14395466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sp>
        <p:nvSpPr>
          <p:cNvPr id="172" name="Text Box 801"/>
          <p:cNvSpPr txBox="1">
            <a:spLocks noChangeArrowheads="1"/>
          </p:cNvSpPr>
          <p:nvPr/>
        </p:nvSpPr>
        <p:spPr bwMode="auto">
          <a:xfrm>
            <a:off x="304800" y="19735800"/>
            <a:ext cx="10363200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</a:rPr>
              <a:t>ALGEBRA OPERATORS</a:t>
            </a:r>
            <a:endParaRPr lang="en-US" sz="5000" b="1" dirty="0">
              <a:solidFill>
                <a:srgbClr val="990033"/>
              </a:solidFill>
            </a:endParaRPr>
          </a:p>
        </p:txBody>
      </p:sp>
      <p:grpSp>
        <p:nvGrpSpPr>
          <p:cNvPr id="162" name="Group 26"/>
          <p:cNvGrpSpPr>
            <a:grpSpLocks/>
          </p:cNvGrpSpPr>
          <p:nvPr/>
        </p:nvGrpSpPr>
        <p:grpSpPr bwMode="auto">
          <a:xfrm>
            <a:off x="609600" y="21183600"/>
            <a:ext cx="3733800" cy="1447800"/>
            <a:chOff x="5791202" y="1733550"/>
            <a:chExt cx="3336588" cy="1143000"/>
          </a:xfrm>
        </p:grpSpPr>
        <p:sp>
          <p:nvSpPr>
            <p:cNvPr id="165" name="Rounded Rectangle 164"/>
            <p:cNvSpPr/>
            <p:nvPr/>
          </p:nvSpPr>
          <p:spPr>
            <a:xfrm>
              <a:off x="5791202" y="1733550"/>
              <a:ext cx="3336588" cy="1143000"/>
            </a:xfrm>
            <a:prstGeom prst="roundRect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j-lt"/>
              </a:endParaRPr>
            </a:p>
          </p:txBody>
        </p:sp>
        <p:grpSp>
          <p:nvGrpSpPr>
            <p:cNvPr id="171" name="Group 4"/>
            <p:cNvGrpSpPr>
              <a:grpSpLocks/>
            </p:cNvGrpSpPr>
            <p:nvPr/>
          </p:nvGrpSpPr>
          <p:grpSpPr bwMode="auto">
            <a:xfrm>
              <a:off x="6705600" y="1735138"/>
              <a:ext cx="719847" cy="1141412"/>
              <a:chOff x="2057400" y="1735138"/>
              <a:chExt cx="719847" cy="1141412"/>
            </a:xfrm>
          </p:grpSpPr>
          <p:sp>
            <p:nvSpPr>
              <p:cNvPr id="197" name="Oval 5"/>
              <p:cNvSpPr/>
              <p:nvPr/>
            </p:nvSpPr>
            <p:spPr>
              <a:xfrm>
                <a:off x="2057400" y="2038350"/>
                <a:ext cx="719847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ε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DC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98" name="Straight Arrow Connector 6"/>
              <p:cNvCxnSpPr/>
              <p:nvPr/>
            </p:nvCxnSpPr>
            <p:spPr>
              <a:xfrm rot="5400000" flipH="1" flipV="1">
                <a:off x="2211388" y="2724150"/>
                <a:ext cx="30321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/>
              <p:cNvCxnSpPr/>
              <p:nvPr/>
            </p:nvCxnSpPr>
            <p:spPr>
              <a:xfrm rot="5400000" flipH="1" flipV="1">
                <a:off x="2209801" y="1885950"/>
                <a:ext cx="304800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3" name="Group 8"/>
            <p:cNvGrpSpPr>
              <a:grpSpLocks/>
            </p:cNvGrpSpPr>
            <p:nvPr/>
          </p:nvGrpSpPr>
          <p:grpSpPr bwMode="auto">
            <a:xfrm>
              <a:off x="7543800" y="1733550"/>
              <a:ext cx="698771" cy="1141413"/>
              <a:chOff x="2209800" y="1886744"/>
              <a:chExt cx="698771" cy="1141413"/>
            </a:xfrm>
          </p:grpSpPr>
          <p:sp>
            <p:nvSpPr>
              <p:cNvPr id="194" name="Oval 193"/>
              <p:cNvSpPr/>
              <p:nvPr/>
            </p:nvSpPr>
            <p:spPr>
              <a:xfrm>
                <a:off x="2209800" y="2189957"/>
                <a:ext cx="698771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sz="20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ε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AR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95" name="Straight Arrow Connector 194"/>
              <p:cNvCxnSpPr/>
              <p:nvPr/>
            </p:nvCxnSpPr>
            <p:spPr>
              <a:xfrm rot="5400000" flipH="1" flipV="1">
                <a:off x="2363787" y="2875757"/>
                <a:ext cx="3032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/>
              <p:nvPr/>
            </p:nvCxnSpPr>
            <p:spPr>
              <a:xfrm rot="5400000" flipH="1" flipV="1">
                <a:off x="2362201" y="2037556"/>
                <a:ext cx="304800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oup 12"/>
            <p:cNvGrpSpPr>
              <a:grpSpLocks/>
            </p:cNvGrpSpPr>
            <p:nvPr/>
          </p:nvGrpSpPr>
          <p:grpSpPr bwMode="auto">
            <a:xfrm>
              <a:off x="8305801" y="1733550"/>
              <a:ext cx="753894" cy="1141413"/>
              <a:chOff x="2133601" y="1886744"/>
              <a:chExt cx="753894" cy="1141413"/>
            </a:xfrm>
          </p:grpSpPr>
          <p:sp>
            <p:nvSpPr>
              <p:cNvPr id="191" name="Oval 190"/>
              <p:cNvSpPr/>
              <p:nvPr/>
            </p:nvSpPr>
            <p:spPr>
              <a:xfrm>
                <a:off x="2133601" y="2189957"/>
                <a:ext cx="753894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sz="20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ε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RQ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92" name="Straight Arrow Connector 191"/>
              <p:cNvCxnSpPr/>
              <p:nvPr/>
            </p:nvCxnSpPr>
            <p:spPr>
              <a:xfrm rot="5400000" flipH="1" flipV="1">
                <a:off x="2363787" y="2875757"/>
                <a:ext cx="3032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 rot="5400000" flipH="1" flipV="1">
                <a:off x="2362201" y="2037556"/>
                <a:ext cx="304800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5" name="Group 16"/>
            <p:cNvGrpSpPr>
              <a:grpSpLocks/>
            </p:cNvGrpSpPr>
            <p:nvPr/>
          </p:nvGrpSpPr>
          <p:grpSpPr bwMode="auto">
            <a:xfrm>
              <a:off x="5859294" y="1733550"/>
              <a:ext cx="749030" cy="1141413"/>
              <a:chOff x="1973094" y="1734344"/>
              <a:chExt cx="749030" cy="1141413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1973094" y="2037557"/>
                <a:ext cx="74903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l-GR" sz="20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ε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KC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87" name="Straight Arrow Connector 186"/>
              <p:cNvCxnSpPr/>
              <p:nvPr/>
            </p:nvCxnSpPr>
            <p:spPr>
              <a:xfrm rot="5400000" flipH="1" flipV="1">
                <a:off x="2211387" y="2723357"/>
                <a:ext cx="303213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/>
              <p:nvPr/>
            </p:nvCxnSpPr>
            <p:spPr>
              <a:xfrm rot="5400000" flipH="1" flipV="1">
                <a:off x="2209801" y="1885156"/>
                <a:ext cx="304800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0" name="TextBox 199"/>
          <p:cNvSpPr txBox="1"/>
          <p:nvPr/>
        </p:nvSpPr>
        <p:spPr>
          <a:xfrm>
            <a:off x="1600200" y="20574000"/>
            <a:ext cx="20574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Extraction</a:t>
            </a:r>
            <a:endParaRPr lang="en-US" sz="2800" dirty="0" smtClean="0">
              <a:latin typeface="+mj-lt"/>
            </a:endParaRPr>
          </a:p>
        </p:txBody>
      </p:sp>
      <p:grpSp>
        <p:nvGrpSpPr>
          <p:cNvPr id="201" name="Group 200"/>
          <p:cNvGrpSpPr/>
          <p:nvPr/>
        </p:nvGrpSpPr>
        <p:grpSpPr>
          <a:xfrm>
            <a:off x="5029200" y="21183600"/>
            <a:ext cx="2971800" cy="1447800"/>
            <a:chOff x="228600" y="3943350"/>
            <a:chExt cx="2133600" cy="917575"/>
          </a:xfrm>
        </p:grpSpPr>
        <p:sp>
          <p:nvSpPr>
            <p:cNvPr id="202" name="Rounded Rectangle 201"/>
            <p:cNvSpPr/>
            <p:nvPr/>
          </p:nvSpPr>
          <p:spPr>
            <a:xfrm>
              <a:off x="228600" y="3943350"/>
              <a:ext cx="2133600" cy="914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grpSp>
          <p:nvGrpSpPr>
            <p:cNvPr id="203" name="Group 76"/>
            <p:cNvGrpSpPr/>
            <p:nvPr/>
          </p:nvGrpSpPr>
          <p:grpSpPr>
            <a:xfrm>
              <a:off x="304800" y="3943350"/>
              <a:ext cx="609600" cy="917575"/>
              <a:chOff x="304800" y="3943350"/>
              <a:chExt cx="609600" cy="917575"/>
            </a:xfrm>
          </p:grpSpPr>
          <p:sp>
            <p:nvSpPr>
              <p:cNvPr id="214" name="Oval 213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Ѕ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Times New Roman"/>
                  </a:rPr>
                  <a:t>D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15" name="Straight Arrow Connector 214"/>
              <p:cNvCxnSpPr/>
              <p:nvPr/>
            </p:nvCxnSpPr>
            <p:spPr bwMode="auto">
              <a:xfrm rot="5400000" flipH="1" flipV="1">
                <a:off x="411162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Arrow Connector 216"/>
              <p:cNvCxnSpPr/>
              <p:nvPr/>
            </p:nvCxnSpPr>
            <p:spPr bwMode="auto">
              <a:xfrm rot="5400000" flipH="1" flipV="1">
                <a:off x="565150" y="4735512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Group 77"/>
            <p:cNvGrpSpPr/>
            <p:nvPr/>
          </p:nvGrpSpPr>
          <p:grpSpPr>
            <a:xfrm>
              <a:off x="990600" y="3943350"/>
              <a:ext cx="609600" cy="917575"/>
              <a:chOff x="304800" y="3943350"/>
              <a:chExt cx="609600" cy="917575"/>
            </a:xfrm>
          </p:grpSpPr>
          <p:sp>
            <p:nvSpPr>
              <p:cNvPr id="210" name="Oval 209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Ѕ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N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11" name="Straight Arrow Connector 210"/>
              <p:cNvCxnSpPr/>
              <p:nvPr/>
            </p:nvCxnSpPr>
            <p:spPr bwMode="auto">
              <a:xfrm rot="5400000" flipH="1" flipV="1">
                <a:off x="411162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Arrow Connector 211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Arrow Connector 212"/>
              <p:cNvCxnSpPr/>
              <p:nvPr/>
            </p:nvCxnSpPr>
            <p:spPr bwMode="auto">
              <a:xfrm rot="5400000" flipH="1" flipV="1">
                <a:off x="565150" y="4735512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" name="Group 82"/>
            <p:cNvGrpSpPr/>
            <p:nvPr/>
          </p:nvGrpSpPr>
          <p:grpSpPr>
            <a:xfrm>
              <a:off x="1676400" y="3943350"/>
              <a:ext cx="609600" cy="917575"/>
              <a:chOff x="304800" y="3943350"/>
              <a:chExt cx="609600" cy="917575"/>
            </a:xfrm>
          </p:grpSpPr>
          <p:sp>
            <p:nvSpPr>
              <p:cNvPr id="206" name="Oval 205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Ѕ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A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07" name="Straight Arrow Connector 206"/>
              <p:cNvCxnSpPr/>
              <p:nvPr/>
            </p:nvCxnSpPr>
            <p:spPr bwMode="auto">
              <a:xfrm rot="5400000" flipH="1" flipV="1">
                <a:off x="411162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Arrow Connector 207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Arrow Connector 208"/>
              <p:cNvCxnSpPr/>
              <p:nvPr/>
            </p:nvCxnSpPr>
            <p:spPr bwMode="auto">
              <a:xfrm rot="5400000" flipH="1" flipV="1">
                <a:off x="565150" y="4735512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8" name="TextBox 217"/>
          <p:cNvSpPr txBox="1"/>
          <p:nvPr/>
        </p:nvSpPr>
        <p:spPr>
          <a:xfrm>
            <a:off x="5638800" y="20574000"/>
            <a:ext cx="1905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Similarity</a:t>
            </a:r>
            <a:endParaRPr lang="en-US" sz="2800" dirty="0" smtClean="0">
              <a:latin typeface="+mj-lt"/>
            </a:endParaRPr>
          </a:p>
        </p:txBody>
      </p:sp>
      <p:grpSp>
        <p:nvGrpSpPr>
          <p:cNvPr id="238" name="Group 237"/>
          <p:cNvGrpSpPr/>
          <p:nvPr/>
        </p:nvGrpSpPr>
        <p:grpSpPr>
          <a:xfrm>
            <a:off x="8610600" y="21183599"/>
            <a:ext cx="1905000" cy="1447801"/>
            <a:chOff x="8001000" y="20494625"/>
            <a:chExt cx="1524000" cy="1069975"/>
          </a:xfrm>
        </p:grpSpPr>
        <p:sp>
          <p:nvSpPr>
            <p:cNvPr id="220" name="Rounded Rectangle 219"/>
            <p:cNvSpPr/>
            <p:nvPr/>
          </p:nvSpPr>
          <p:spPr>
            <a:xfrm>
              <a:off x="8001000" y="20494625"/>
              <a:ext cx="1524000" cy="106627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grpSp>
          <p:nvGrpSpPr>
            <p:cNvPr id="222" name="Group 77"/>
            <p:cNvGrpSpPr/>
            <p:nvPr/>
          </p:nvGrpSpPr>
          <p:grpSpPr>
            <a:xfrm>
              <a:off x="8055429" y="20494625"/>
              <a:ext cx="653143" cy="1069975"/>
              <a:chOff x="304800" y="3943350"/>
              <a:chExt cx="609600" cy="917575"/>
            </a:xfrm>
          </p:grpSpPr>
          <p:sp>
            <p:nvSpPr>
              <p:cNvPr id="228" name="Oval 227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R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M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29" name="Straight Arrow Connector 228"/>
              <p:cNvCxnSpPr/>
              <p:nvPr/>
            </p:nvCxnSpPr>
            <p:spPr bwMode="auto">
              <a:xfrm rot="5400000" flipH="1" flipV="1">
                <a:off x="487362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Arrow Connector 229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3" name="Group 82"/>
            <p:cNvGrpSpPr/>
            <p:nvPr/>
          </p:nvGrpSpPr>
          <p:grpSpPr>
            <a:xfrm>
              <a:off x="8790214" y="20494625"/>
              <a:ext cx="653143" cy="1069975"/>
              <a:chOff x="304800" y="3943350"/>
              <a:chExt cx="609600" cy="917575"/>
            </a:xfrm>
          </p:grpSpPr>
          <p:sp>
            <p:nvSpPr>
              <p:cNvPr id="224" name="Oval 223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R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R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25" name="Straight Arrow Connector 224"/>
              <p:cNvCxnSpPr/>
              <p:nvPr/>
            </p:nvCxnSpPr>
            <p:spPr bwMode="auto">
              <a:xfrm rot="5400000" flipH="1" flipV="1">
                <a:off x="443230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Arrow Connector 225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TextBox 235"/>
          <p:cNvSpPr txBox="1"/>
          <p:nvPr/>
        </p:nvSpPr>
        <p:spPr>
          <a:xfrm>
            <a:off x="8458200" y="205841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Refinement</a:t>
            </a:r>
            <a:endParaRPr lang="en-US" sz="2800" dirty="0" smtClean="0">
              <a:latin typeface="+mj-lt"/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381000" y="22860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Consolidation</a:t>
            </a:r>
            <a:endParaRPr lang="en-US" sz="2800" dirty="0" smtClean="0">
              <a:latin typeface="+mj-lt"/>
            </a:endParaRPr>
          </a:p>
        </p:txBody>
      </p:sp>
      <p:grpSp>
        <p:nvGrpSpPr>
          <p:cNvPr id="280" name="Group 279"/>
          <p:cNvGrpSpPr/>
          <p:nvPr/>
        </p:nvGrpSpPr>
        <p:grpSpPr>
          <a:xfrm>
            <a:off x="6019800" y="23469600"/>
            <a:ext cx="4648200" cy="1447800"/>
            <a:chOff x="5562600" y="23088600"/>
            <a:chExt cx="4191000" cy="1143000"/>
          </a:xfrm>
        </p:grpSpPr>
        <p:grpSp>
          <p:nvGrpSpPr>
            <p:cNvPr id="250" name="Group 249"/>
            <p:cNvGrpSpPr/>
            <p:nvPr/>
          </p:nvGrpSpPr>
          <p:grpSpPr>
            <a:xfrm>
              <a:off x="5562600" y="23088600"/>
              <a:ext cx="4191000" cy="1143000"/>
              <a:chOff x="-228600" y="3105150"/>
              <a:chExt cx="4191000" cy="917574"/>
            </a:xfrm>
          </p:grpSpPr>
          <p:grpSp>
            <p:nvGrpSpPr>
              <p:cNvPr id="251" name="Group 29"/>
              <p:cNvGrpSpPr>
                <a:grpSpLocks/>
              </p:cNvGrpSpPr>
              <p:nvPr/>
            </p:nvGrpSpPr>
            <p:grpSpPr bwMode="auto">
              <a:xfrm>
                <a:off x="1905000" y="3106736"/>
                <a:ext cx="609600" cy="917574"/>
                <a:chOff x="2057400" y="1734344"/>
                <a:chExt cx="609600" cy="1146172"/>
              </a:xfrm>
            </p:grpSpPr>
            <p:sp>
              <p:nvSpPr>
                <p:cNvPr id="273" name="Oval 272"/>
                <p:cNvSpPr/>
                <p:nvPr/>
              </p:nvSpPr>
              <p:spPr>
                <a:xfrm>
                  <a:off x="2057400" y="20417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l-GR" sz="2000" dirty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∩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74" name="Straight Arrow Connector 273"/>
                <p:cNvCxnSpPr/>
                <p:nvPr/>
              </p:nvCxnSpPr>
              <p:spPr>
                <a:xfrm rot="5400000" flipH="1" flipV="1">
                  <a:off x="2135094" y="2728023"/>
                  <a:ext cx="303399" cy="158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/>
                <p:nvPr/>
              </p:nvCxnSpPr>
              <p:spPr>
                <a:xfrm rot="5400000" flipH="1" flipV="1">
                  <a:off x="2209509" y="18854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2" name="Group 33"/>
              <p:cNvGrpSpPr>
                <a:grpSpLocks/>
              </p:cNvGrpSpPr>
              <p:nvPr/>
            </p:nvGrpSpPr>
            <p:grpSpPr bwMode="auto">
              <a:xfrm>
                <a:off x="-152400" y="3105150"/>
                <a:ext cx="609600" cy="917574"/>
                <a:chOff x="2209800" y="1886744"/>
                <a:chExt cx="609600" cy="1146171"/>
              </a:xfrm>
            </p:grpSpPr>
            <p:sp>
              <p:nvSpPr>
                <p:cNvPr id="270" name="Oval 269"/>
                <p:cNvSpPr/>
                <p:nvPr/>
              </p:nvSpPr>
              <p:spPr>
                <a:xfrm>
                  <a:off x="2209800" y="21941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l-GR" sz="2000" dirty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π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71" name="Straight Arrow Connector 270"/>
                <p:cNvCxnSpPr/>
                <p:nvPr/>
              </p:nvCxnSpPr>
              <p:spPr>
                <a:xfrm rot="5400000" flipH="1" flipV="1">
                  <a:off x="2363694" y="2880422"/>
                  <a:ext cx="303399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Arrow Connector 271"/>
                <p:cNvCxnSpPr/>
                <p:nvPr/>
              </p:nvCxnSpPr>
              <p:spPr>
                <a:xfrm rot="5400000" flipH="1" flipV="1">
                  <a:off x="2361910" y="20378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3" name="Group 37"/>
              <p:cNvGrpSpPr>
                <a:grpSpLocks/>
              </p:cNvGrpSpPr>
              <p:nvPr/>
            </p:nvGrpSpPr>
            <p:grpSpPr bwMode="auto">
              <a:xfrm>
                <a:off x="1219200" y="3105150"/>
                <a:ext cx="609600" cy="917574"/>
                <a:chOff x="2209800" y="1886744"/>
                <a:chExt cx="609600" cy="1146171"/>
              </a:xfrm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2209800" y="21941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x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68" name="Straight Arrow Connector 267"/>
                <p:cNvCxnSpPr/>
                <p:nvPr/>
              </p:nvCxnSpPr>
              <p:spPr>
                <a:xfrm rot="5400000" flipH="1" flipV="1">
                  <a:off x="2285906" y="2880422"/>
                  <a:ext cx="303399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Arrow Connector 268"/>
                <p:cNvCxnSpPr/>
                <p:nvPr/>
              </p:nvCxnSpPr>
              <p:spPr>
                <a:xfrm rot="5400000" flipH="1" flipV="1">
                  <a:off x="2361910" y="20378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4" name="Group 41"/>
              <p:cNvGrpSpPr>
                <a:grpSpLocks/>
              </p:cNvGrpSpPr>
              <p:nvPr/>
            </p:nvGrpSpPr>
            <p:grpSpPr bwMode="auto">
              <a:xfrm>
                <a:off x="2590800" y="3105150"/>
                <a:ext cx="609600" cy="917574"/>
                <a:chOff x="3429000" y="1734344"/>
                <a:chExt cx="609600" cy="1146171"/>
              </a:xfrm>
            </p:grpSpPr>
            <p:sp>
              <p:nvSpPr>
                <p:cNvPr id="264" name="Oval 263"/>
                <p:cNvSpPr/>
                <p:nvPr/>
              </p:nvSpPr>
              <p:spPr>
                <a:xfrm>
                  <a:off x="3429000" y="20417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U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65" name="Straight Arrow Connector 264"/>
                <p:cNvCxnSpPr/>
                <p:nvPr/>
              </p:nvCxnSpPr>
              <p:spPr>
                <a:xfrm rot="5400000" flipH="1" flipV="1">
                  <a:off x="3506694" y="2728022"/>
                  <a:ext cx="303399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Arrow Connector 265"/>
                <p:cNvCxnSpPr/>
                <p:nvPr/>
              </p:nvCxnSpPr>
              <p:spPr>
                <a:xfrm rot="5400000" flipH="1" flipV="1">
                  <a:off x="3582697" y="18854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5" name="Group 45"/>
              <p:cNvGrpSpPr>
                <a:grpSpLocks/>
              </p:cNvGrpSpPr>
              <p:nvPr/>
            </p:nvGrpSpPr>
            <p:grpSpPr bwMode="auto">
              <a:xfrm>
                <a:off x="533400" y="3105150"/>
                <a:ext cx="609600" cy="917574"/>
                <a:chOff x="2209800" y="1886744"/>
                <a:chExt cx="609600" cy="1146171"/>
              </a:xfrm>
            </p:grpSpPr>
            <p:sp>
              <p:nvSpPr>
                <p:cNvPr id="261" name="Oval 260"/>
                <p:cNvSpPr/>
                <p:nvPr/>
              </p:nvSpPr>
              <p:spPr>
                <a:xfrm>
                  <a:off x="2209800" y="21941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l-GR" sz="2000" dirty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σ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62" name="Straight Arrow Connector 261"/>
                <p:cNvCxnSpPr/>
                <p:nvPr/>
              </p:nvCxnSpPr>
              <p:spPr>
                <a:xfrm rot="5400000" flipH="1" flipV="1">
                  <a:off x="2363694" y="2880422"/>
                  <a:ext cx="303399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3" name="Straight Arrow Connector 262"/>
                <p:cNvCxnSpPr/>
                <p:nvPr/>
              </p:nvCxnSpPr>
              <p:spPr>
                <a:xfrm rot="5400000" flipH="1" flipV="1">
                  <a:off x="2361910" y="20378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" name="Group 41"/>
              <p:cNvGrpSpPr>
                <a:grpSpLocks/>
              </p:cNvGrpSpPr>
              <p:nvPr/>
            </p:nvGrpSpPr>
            <p:grpSpPr bwMode="auto">
              <a:xfrm>
                <a:off x="3276600" y="3105150"/>
                <a:ext cx="609600" cy="917574"/>
                <a:chOff x="3429000" y="1734344"/>
                <a:chExt cx="609600" cy="1146171"/>
              </a:xfrm>
            </p:grpSpPr>
            <p:sp>
              <p:nvSpPr>
                <p:cNvPr id="258" name="Oval 257"/>
                <p:cNvSpPr/>
                <p:nvPr/>
              </p:nvSpPr>
              <p:spPr>
                <a:xfrm>
                  <a:off x="3429000" y="2041708"/>
                  <a:ext cx="609600" cy="53342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 smtClean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-</a:t>
                  </a:r>
                  <a:endParaRPr lang="en-US" sz="20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59" name="Straight Arrow Connector 258"/>
                <p:cNvCxnSpPr/>
                <p:nvPr/>
              </p:nvCxnSpPr>
              <p:spPr>
                <a:xfrm rot="5400000" flipH="1" flipV="1">
                  <a:off x="3506694" y="2728022"/>
                  <a:ext cx="303399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Straight Arrow Connector 259"/>
                <p:cNvCxnSpPr/>
                <p:nvPr/>
              </p:nvCxnSpPr>
              <p:spPr>
                <a:xfrm rot="5400000" flipH="1" flipV="1">
                  <a:off x="3582697" y="1885447"/>
                  <a:ext cx="305381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7" name="Rounded Rectangle 256"/>
              <p:cNvSpPr/>
              <p:nvPr/>
            </p:nvSpPr>
            <p:spPr>
              <a:xfrm>
                <a:off x="-228600" y="3105150"/>
                <a:ext cx="4191000" cy="9144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</p:grpSp>
        <p:cxnSp>
          <p:nvCxnSpPr>
            <p:cNvPr id="276" name="Straight Arrow Connector 275"/>
            <p:cNvCxnSpPr/>
            <p:nvPr/>
          </p:nvCxnSpPr>
          <p:spPr bwMode="auto">
            <a:xfrm rot="5400000" flipH="1" flipV="1">
              <a:off x="7926714" y="24077286"/>
              <a:ext cx="302559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Arrow Connector 276"/>
            <p:cNvCxnSpPr/>
            <p:nvPr/>
          </p:nvCxnSpPr>
          <p:spPr bwMode="auto">
            <a:xfrm rot="5400000" flipH="1" flipV="1">
              <a:off x="8612514" y="24077286"/>
              <a:ext cx="302559" cy="158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Arrow Connector 277"/>
            <p:cNvCxnSpPr/>
            <p:nvPr/>
          </p:nvCxnSpPr>
          <p:spPr bwMode="auto">
            <a:xfrm rot="5400000" flipH="1" flipV="1">
              <a:off x="9296726" y="24077286"/>
              <a:ext cx="30256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Arrow Connector 278"/>
            <p:cNvCxnSpPr/>
            <p:nvPr/>
          </p:nvCxnSpPr>
          <p:spPr bwMode="auto">
            <a:xfrm rot="5400000" flipH="1" flipV="1">
              <a:off x="7240914" y="24077286"/>
              <a:ext cx="30256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1" name="TextBox 280"/>
          <p:cNvSpPr txBox="1"/>
          <p:nvPr/>
        </p:nvSpPr>
        <p:spPr>
          <a:xfrm>
            <a:off x="6781800" y="228701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General purpose</a:t>
            </a:r>
            <a:endParaRPr lang="en-US" sz="2800" dirty="0" smtClean="0">
              <a:latin typeface="+mj-lt"/>
            </a:endParaRPr>
          </a:p>
        </p:txBody>
      </p:sp>
      <p:grpSp>
        <p:nvGrpSpPr>
          <p:cNvPr id="285" name="Group 284"/>
          <p:cNvGrpSpPr/>
          <p:nvPr/>
        </p:nvGrpSpPr>
        <p:grpSpPr>
          <a:xfrm>
            <a:off x="3657600" y="23469600"/>
            <a:ext cx="1676400" cy="1450975"/>
            <a:chOff x="8001000" y="20494625"/>
            <a:chExt cx="1524000" cy="1069975"/>
          </a:xfrm>
        </p:grpSpPr>
        <p:sp>
          <p:nvSpPr>
            <p:cNvPr id="286" name="Rounded Rectangle 285"/>
            <p:cNvSpPr/>
            <p:nvPr/>
          </p:nvSpPr>
          <p:spPr>
            <a:xfrm>
              <a:off x="8001000" y="20494625"/>
              <a:ext cx="1524000" cy="106627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+mj-lt"/>
              </a:endParaRPr>
            </a:p>
          </p:txBody>
        </p:sp>
        <p:grpSp>
          <p:nvGrpSpPr>
            <p:cNvPr id="287" name="Group 77"/>
            <p:cNvGrpSpPr/>
            <p:nvPr/>
          </p:nvGrpSpPr>
          <p:grpSpPr>
            <a:xfrm>
              <a:off x="8055429" y="20494629"/>
              <a:ext cx="653143" cy="1069976"/>
              <a:chOff x="304800" y="3943350"/>
              <a:chExt cx="609600" cy="917575"/>
            </a:xfrm>
          </p:grpSpPr>
          <p:sp>
            <p:nvSpPr>
              <p:cNvPr id="292" name="Oval 291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V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B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93" name="Straight Arrow Connector 292"/>
              <p:cNvCxnSpPr/>
              <p:nvPr/>
            </p:nvCxnSpPr>
            <p:spPr bwMode="auto">
              <a:xfrm rot="5400000" flipH="1" flipV="1">
                <a:off x="487362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Arrow Connector 293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8" name="Group 82"/>
            <p:cNvGrpSpPr/>
            <p:nvPr/>
          </p:nvGrpSpPr>
          <p:grpSpPr>
            <a:xfrm>
              <a:off x="8790214" y="20494629"/>
              <a:ext cx="653143" cy="1069976"/>
              <a:chOff x="304800" y="3943350"/>
              <a:chExt cx="609600" cy="917575"/>
            </a:xfrm>
          </p:grpSpPr>
          <p:sp>
            <p:nvSpPr>
              <p:cNvPr id="289" name="Oval 288"/>
              <p:cNvSpPr/>
              <p:nvPr/>
            </p:nvSpPr>
            <p:spPr bwMode="auto">
              <a:xfrm>
                <a:off x="304800" y="4189412"/>
                <a:ext cx="609600" cy="42703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V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Times New Roman"/>
                  </a:rPr>
                  <a:t>H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90" name="Straight Arrow Connector 289"/>
              <p:cNvCxnSpPr/>
              <p:nvPr/>
            </p:nvCxnSpPr>
            <p:spPr bwMode="auto">
              <a:xfrm rot="5400000" flipH="1" flipV="1">
                <a:off x="443230" y="4738687"/>
                <a:ext cx="242888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Arrow Connector 290"/>
              <p:cNvCxnSpPr/>
              <p:nvPr/>
            </p:nvCxnSpPr>
            <p:spPr bwMode="auto">
              <a:xfrm rot="5400000" flipH="1" flipV="1">
                <a:off x="487363" y="4064000"/>
                <a:ext cx="244475" cy="31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5" name="TextBox 294"/>
          <p:cNvSpPr txBox="1"/>
          <p:nvPr/>
        </p:nvSpPr>
        <p:spPr>
          <a:xfrm>
            <a:off x="3276600" y="228701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eaLnBrk="1" hangingPunct="1"/>
            <a:r>
              <a:rPr lang="en-US" sz="2800" b="1" dirty="0" smtClean="0">
                <a:latin typeface="+mj-lt"/>
              </a:rPr>
              <a:t>Visualization</a:t>
            </a:r>
            <a:endParaRPr lang="en-US" sz="2800" dirty="0" smtClean="0">
              <a:latin typeface="+mj-lt"/>
            </a:endParaRPr>
          </a:p>
        </p:txBody>
      </p:sp>
      <p:sp>
        <p:nvSpPr>
          <p:cNvPr id="297" name="TextBox 69"/>
          <p:cNvSpPr txBox="1">
            <a:spLocks noChangeArrowheads="1"/>
          </p:cNvSpPr>
          <p:nvPr/>
        </p:nvSpPr>
        <p:spPr bwMode="auto">
          <a:xfrm>
            <a:off x="11734799" y="16992600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User query on the data </a:t>
            </a:r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pace</a:t>
            </a:r>
            <a:endParaRPr lang="en-US" sz="2400" dirty="0">
              <a:latin typeface="+mj-lt"/>
            </a:endParaRPr>
          </a:p>
        </p:txBody>
      </p:sp>
      <p:pic>
        <p:nvPicPr>
          <p:cNvPr id="29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785598" y="17602200"/>
            <a:ext cx="3835401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02" name="Rounded Rectangle 301"/>
          <p:cNvSpPr/>
          <p:nvPr/>
        </p:nvSpPr>
        <p:spPr>
          <a:xfrm>
            <a:off x="12039599" y="18059400"/>
            <a:ext cx="3352800" cy="609600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5" name="Right Arrow 314"/>
          <p:cNvSpPr/>
          <p:nvPr/>
        </p:nvSpPr>
        <p:spPr bwMode="auto">
          <a:xfrm>
            <a:off x="16154400" y="18135600"/>
            <a:ext cx="8382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5" name="Right Arrow 324"/>
          <p:cNvSpPr/>
          <p:nvPr/>
        </p:nvSpPr>
        <p:spPr bwMode="auto">
          <a:xfrm>
            <a:off x="15163800" y="15087600"/>
            <a:ext cx="914400" cy="533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43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43" name="Group 442"/>
          <p:cNvGrpSpPr/>
          <p:nvPr/>
        </p:nvGrpSpPr>
        <p:grpSpPr>
          <a:xfrm>
            <a:off x="11658600" y="13487400"/>
            <a:ext cx="3048000" cy="2971800"/>
            <a:chOff x="11658600" y="13868400"/>
            <a:chExt cx="3048000" cy="2971800"/>
          </a:xfrm>
        </p:grpSpPr>
        <p:sp>
          <p:nvSpPr>
            <p:cNvPr id="308" name="Rectangle 307"/>
            <p:cNvSpPr/>
            <p:nvPr/>
          </p:nvSpPr>
          <p:spPr>
            <a:xfrm>
              <a:off x="11811000" y="14325600"/>
              <a:ext cx="2590800" cy="2514600"/>
            </a:xfrm>
            <a:prstGeom prst="rect">
              <a:avLst/>
            </a:prstGeom>
            <a:solidFill>
              <a:srgbClr val="DDDDDD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11963400" y="14478000"/>
              <a:ext cx="1219200" cy="1295400"/>
            </a:xfrm>
            <a:prstGeom prst="round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sysClr val="windowText" lastClr="000000"/>
                  </a:solidFill>
                  <a:latin typeface="+mj-lt"/>
                </a:rPr>
                <a:t>AR</a:t>
              </a: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1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13411200" y="14630400"/>
              <a:ext cx="914400" cy="9652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AR</a:t>
              </a: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4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12" name="Rounded Rectangle 311"/>
            <p:cNvSpPr/>
            <p:nvPr/>
          </p:nvSpPr>
          <p:spPr>
            <a:xfrm>
              <a:off x="13305692" y="15392400"/>
              <a:ext cx="943708" cy="914400"/>
            </a:xfrm>
            <a:prstGeom prst="roundRect">
              <a:avLst/>
            </a:prstGeom>
            <a:solidFill>
              <a:srgbClr val="FF0000">
                <a:alpha val="64706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AR</a:t>
              </a: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5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14" name="Rounded Rectangle 313"/>
            <p:cNvSpPr/>
            <p:nvPr/>
          </p:nvSpPr>
          <p:spPr>
            <a:xfrm>
              <a:off x="12192000" y="14554200"/>
              <a:ext cx="791308" cy="508000"/>
            </a:xfrm>
            <a:prstGeom prst="roundRect">
              <a:avLst/>
            </a:prstGeom>
            <a:solidFill>
              <a:srgbClr val="69B7A8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AR</a:t>
              </a: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2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16" name="Rounded Rectangle 315"/>
            <p:cNvSpPr/>
            <p:nvPr/>
          </p:nvSpPr>
          <p:spPr>
            <a:xfrm>
              <a:off x="11963400" y="15849600"/>
              <a:ext cx="1143000" cy="838200"/>
            </a:xfrm>
            <a:prstGeom prst="roundRect">
              <a:avLst/>
            </a:prstGeom>
            <a:solidFill>
              <a:srgbClr val="CCCC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AR3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sp>
          <p:nvSpPr>
            <p:cNvPr id="328" name="TextBox 69"/>
            <p:cNvSpPr txBox="1">
              <a:spLocks noChangeArrowheads="1"/>
            </p:cNvSpPr>
            <p:nvPr/>
          </p:nvSpPr>
          <p:spPr bwMode="auto">
            <a:xfrm>
              <a:off x="11658600" y="13868400"/>
              <a:ext cx="3048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ARM on data </a:t>
              </a:r>
              <a:r>
                <a:rPr lang="en-US" sz="2400" dirty="0">
                  <a:latin typeface="+mj-lt"/>
                </a:rPr>
                <a:t>s</a:t>
              </a:r>
              <a:r>
                <a:rPr lang="en-US" sz="2400" dirty="0" smtClean="0">
                  <a:latin typeface="+mj-lt"/>
                </a:rPr>
                <a:t>pace</a:t>
              </a:r>
              <a:endParaRPr lang="en-US" sz="2400" dirty="0">
                <a:latin typeface="+mj-lt"/>
              </a:endParaRPr>
            </a:p>
          </p:txBody>
        </p:sp>
      </p:grpSp>
      <p:cxnSp>
        <p:nvCxnSpPr>
          <p:cNvPr id="335" name="Straight Arrow Connector 334"/>
          <p:cNvCxnSpPr/>
          <p:nvPr/>
        </p:nvCxnSpPr>
        <p:spPr bwMode="auto">
          <a:xfrm rot="10800000" flipV="1">
            <a:off x="15392404" y="17602200"/>
            <a:ext cx="2133596" cy="609598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6" name="TextBox 69"/>
          <p:cNvSpPr txBox="1">
            <a:spLocks noChangeArrowheads="1"/>
          </p:cNvSpPr>
          <p:nvPr/>
        </p:nvSpPr>
        <p:spPr bwMode="auto">
          <a:xfrm>
            <a:off x="15925800" y="13487400"/>
            <a:ext cx="693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+mj-lt"/>
              </a:rPr>
              <a:t>Disjoint subsets of data and corresponding rules</a:t>
            </a:r>
            <a:endParaRPr lang="en-US" sz="2400" dirty="0">
              <a:latin typeface="+mj-lt"/>
            </a:endParaRPr>
          </a:p>
        </p:txBody>
      </p:sp>
      <p:grpSp>
        <p:nvGrpSpPr>
          <p:cNvPr id="343" name="Group 342"/>
          <p:cNvGrpSpPr/>
          <p:nvPr/>
        </p:nvGrpSpPr>
        <p:grpSpPr>
          <a:xfrm>
            <a:off x="16687800" y="14097000"/>
            <a:ext cx="5105400" cy="2209800"/>
            <a:chOff x="15392400" y="14401800"/>
            <a:chExt cx="5105400" cy="2209800"/>
          </a:xfrm>
        </p:grpSpPr>
        <p:sp>
          <p:nvSpPr>
            <p:cNvPr id="317" name="Rectangle 316"/>
            <p:cNvSpPr/>
            <p:nvPr/>
          </p:nvSpPr>
          <p:spPr>
            <a:xfrm>
              <a:off x="15392400" y="14401800"/>
              <a:ext cx="5105400" cy="22098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318" name="Rounded Rectangle 317"/>
            <p:cNvSpPr/>
            <p:nvPr/>
          </p:nvSpPr>
          <p:spPr>
            <a:xfrm>
              <a:off x="16230600" y="14554200"/>
              <a:ext cx="990600" cy="838200"/>
            </a:xfrm>
            <a:prstGeom prst="round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sysClr val="windowText" lastClr="000000"/>
                  </a:solidFill>
                  <a:latin typeface="+mj-lt"/>
                </a:rPr>
                <a:t>D1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sysClr val="windowText" lastClr="000000"/>
                  </a:solidFill>
                  <a:latin typeface="+mj-lt"/>
                </a:rPr>
                <a:t>{AR1}</a:t>
              </a:r>
            </a:p>
          </p:txBody>
        </p:sp>
        <p:sp>
          <p:nvSpPr>
            <p:cNvPr id="326" name="Rounded Rectangle 325"/>
            <p:cNvSpPr/>
            <p:nvPr/>
          </p:nvSpPr>
          <p:spPr>
            <a:xfrm>
              <a:off x="17297400" y="14554200"/>
              <a:ext cx="1447800" cy="838200"/>
            </a:xfrm>
            <a:prstGeom prst="roundRect">
              <a:avLst/>
            </a:prstGeom>
            <a:solidFill>
              <a:srgbClr val="69B7A8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D2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{AR1,AR2}</a:t>
              </a:r>
            </a:p>
          </p:txBody>
        </p:sp>
        <p:sp>
          <p:nvSpPr>
            <p:cNvPr id="329" name="Rounded Rectangle 328"/>
            <p:cNvSpPr/>
            <p:nvPr/>
          </p:nvSpPr>
          <p:spPr>
            <a:xfrm>
              <a:off x="16840200" y="15621000"/>
              <a:ext cx="990600" cy="838200"/>
            </a:xfrm>
            <a:prstGeom prst="roundRect">
              <a:avLst/>
            </a:prstGeom>
            <a:solidFill>
              <a:srgbClr val="FFFF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D4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{AR4}</a:t>
              </a:r>
            </a:p>
          </p:txBody>
        </p:sp>
        <p:sp>
          <p:nvSpPr>
            <p:cNvPr id="330" name="Rounded Rectangle 329"/>
            <p:cNvSpPr/>
            <p:nvPr/>
          </p:nvSpPr>
          <p:spPr>
            <a:xfrm>
              <a:off x="17907000" y="15621000"/>
              <a:ext cx="1371600" cy="838200"/>
            </a:xfrm>
            <a:prstGeom prst="round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D6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{AR4,AR5}</a:t>
              </a:r>
            </a:p>
          </p:txBody>
        </p:sp>
        <p:sp>
          <p:nvSpPr>
            <p:cNvPr id="331" name="Rounded Rectangle 330"/>
            <p:cNvSpPr/>
            <p:nvPr/>
          </p:nvSpPr>
          <p:spPr>
            <a:xfrm>
              <a:off x="19354800" y="14554200"/>
              <a:ext cx="990600" cy="838200"/>
            </a:xfrm>
            <a:prstGeom prst="roundRect">
              <a:avLst/>
            </a:prstGeom>
            <a:solidFill>
              <a:srgbClr val="CCCC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D3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{AR3}</a:t>
              </a:r>
            </a:p>
          </p:txBody>
        </p:sp>
        <p:sp>
          <p:nvSpPr>
            <p:cNvPr id="332" name="Rounded Rectangle 331"/>
            <p:cNvSpPr/>
            <p:nvPr/>
          </p:nvSpPr>
          <p:spPr>
            <a:xfrm>
              <a:off x="19354800" y="15621000"/>
              <a:ext cx="990600" cy="838200"/>
            </a:xfrm>
            <a:prstGeom prst="roundRect">
              <a:avLst/>
            </a:prstGeom>
            <a:solidFill>
              <a:srgbClr val="FF0000">
                <a:alpha val="64706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prstClr val="black"/>
                  </a:solidFill>
                  <a:latin typeface="+mj-lt"/>
                </a:rPr>
                <a:t>D5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prstClr val="black"/>
                  </a:solidFill>
                  <a:latin typeface="+mj-lt"/>
                </a:rPr>
                <a:t>{AR5}</a:t>
              </a:r>
            </a:p>
          </p:txBody>
        </p:sp>
        <p:sp>
          <p:nvSpPr>
            <p:cNvPr id="340" name="Rounded Rectangle 339"/>
            <p:cNvSpPr/>
            <p:nvPr/>
          </p:nvSpPr>
          <p:spPr>
            <a:xfrm>
              <a:off x="15468600" y="15621000"/>
              <a:ext cx="990600" cy="838200"/>
            </a:xfrm>
            <a:prstGeom prst="roundRect">
              <a:avLst/>
            </a:prstGeom>
            <a:solidFill>
              <a:srgbClr val="DDDDDD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kern="0" dirty="0" smtClean="0">
                  <a:solidFill>
                    <a:sysClr val="windowText" lastClr="000000"/>
                  </a:solidFill>
                  <a:latin typeface="+mj-lt"/>
                </a:rPr>
                <a:t>D0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kern="0" dirty="0" smtClean="0">
                  <a:solidFill>
                    <a:sysClr val="windowText" lastClr="000000"/>
                  </a:solidFill>
                  <a:latin typeface="+mj-lt"/>
                </a:rPr>
                <a:t>{Ø}</a:t>
              </a:r>
            </a:p>
          </p:txBody>
        </p:sp>
      </p:grpSp>
      <p:sp>
        <p:nvSpPr>
          <p:cNvPr id="333" name="Content Placeholder 3"/>
          <p:cNvSpPr txBox="1">
            <a:spLocks/>
          </p:cNvSpPr>
          <p:nvPr/>
        </p:nvSpPr>
        <p:spPr>
          <a:xfrm>
            <a:off x="17526000" y="17373600"/>
            <a:ext cx="51054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(user chosen subset) </a:t>
            </a:r>
          </a:p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 Di</a:t>
            </a:r>
          </a:p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 Di U Dj U …..</a:t>
            </a:r>
          </a:p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=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Δ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Di</a:t>
            </a:r>
          </a:p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= Di U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Δ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Dj U …..</a:t>
            </a:r>
          </a:p>
          <a:p>
            <a:pPr marL="320040" marR="0" lvl="0" indent="-320040" algn="l" defTabSz="33432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=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Δ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Di U 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Δ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/>
              </a:rPr>
              <a:t>Dj U …..</a:t>
            </a:r>
          </a:p>
        </p:txBody>
      </p:sp>
      <p:grpSp>
        <p:nvGrpSpPr>
          <p:cNvPr id="371" name="Group 370"/>
          <p:cNvGrpSpPr/>
          <p:nvPr/>
        </p:nvGrpSpPr>
        <p:grpSpPr>
          <a:xfrm>
            <a:off x="24301365" y="13335000"/>
            <a:ext cx="7245435" cy="2683375"/>
            <a:chOff x="24612600" y="13487400"/>
            <a:chExt cx="7245435" cy="2835775"/>
          </a:xfrm>
        </p:grpSpPr>
        <p:sp>
          <p:nvSpPr>
            <p:cNvPr id="117" name="TextBox 11"/>
            <p:cNvSpPr txBox="1">
              <a:spLocks noChangeArrowheads="1"/>
            </p:cNvSpPr>
            <p:nvPr/>
          </p:nvSpPr>
          <p:spPr bwMode="auto">
            <a:xfrm>
              <a:off x="28498800" y="144780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+mj-lt"/>
                </a:rPr>
                <a:t>=</a:t>
              </a:r>
            </a:p>
          </p:txBody>
        </p:sp>
        <p:cxnSp>
          <p:nvCxnSpPr>
            <p:cNvPr id="156" name="Straight Arrow Connector 155"/>
            <p:cNvCxnSpPr/>
            <p:nvPr/>
          </p:nvCxnSpPr>
          <p:spPr>
            <a:xfrm rot="5400000" flipH="1" flipV="1">
              <a:off x="26348927" y="13666794"/>
              <a:ext cx="333481" cy="38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endCxn id="159" idx="3"/>
            </p:cNvCxnSpPr>
            <p:nvPr/>
          </p:nvCxnSpPr>
          <p:spPr>
            <a:xfrm rot="5400000" flipH="1" flipV="1">
              <a:off x="25743085" y="14386328"/>
              <a:ext cx="404523" cy="3794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25984201" y="13876610"/>
              <a:ext cx="1030354" cy="5825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∩</a:t>
              </a:r>
            </a:p>
          </p:txBody>
        </p:sp>
        <p:cxnSp>
          <p:nvCxnSpPr>
            <p:cNvPr id="160" name="Straight Arrow Connector 159"/>
            <p:cNvCxnSpPr>
              <a:stCxn id="358" idx="0"/>
              <a:endCxn id="159" idx="5"/>
            </p:cNvCxnSpPr>
            <p:nvPr/>
          </p:nvCxnSpPr>
          <p:spPr>
            <a:xfrm rot="16200000" flipV="1">
              <a:off x="26981439" y="14256038"/>
              <a:ext cx="408987" cy="6445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Oval 160"/>
            <p:cNvSpPr/>
            <p:nvPr/>
          </p:nvSpPr>
          <p:spPr>
            <a:xfrm>
              <a:off x="24612600" y="14782800"/>
              <a:ext cx="18287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AR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1</a:t>
              </a:r>
              <a:r>
                <a:rPr lang="en-US" sz="2400" dirty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168" name="Straight Arrow Connector 167"/>
            <p:cNvCxnSpPr>
              <a:stCxn id="363" idx="0"/>
            </p:cNvCxnSpPr>
            <p:nvPr/>
          </p:nvCxnSpPr>
          <p:spPr>
            <a:xfrm rot="5400000" flipH="1" flipV="1">
              <a:off x="30118105" y="14569963"/>
              <a:ext cx="269933" cy="1557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Arrow Connector 177"/>
            <p:cNvCxnSpPr/>
            <p:nvPr/>
          </p:nvCxnSpPr>
          <p:spPr>
            <a:xfrm rot="16200000" flipV="1">
              <a:off x="30717305" y="13637530"/>
              <a:ext cx="304800" cy="45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4" name="TextBox 35"/>
            <p:cNvSpPr txBox="1">
              <a:spLocks noChangeArrowheads="1"/>
            </p:cNvSpPr>
            <p:nvPr/>
          </p:nvSpPr>
          <p:spPr bwMode="auto">
            <a:xfrm>
              <a:off x="25215765" y="15845135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D1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358" name="Oval 357"/>
            <p:cNvSpPr/>
            <p:nvPr/>
          </p:nvSpPr>
          <p:spPr>
            <a:xfrm>
              <a:off x="26593800" y="14782800"/>
              <a:ext cx="18287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AR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2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60" name="TextBox 35"/>
            <p:cNvSpPr txBox="1">
              <a:spLocks noChangeArrowheads="1"/>
            </p:cNvSpPr>
            <p:nvPr/>
          </p:nvSpPr>
          <p:spPr bwMode="auto">
            <a:xfrm>
              <a:off x="27349365" y="1584960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D2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361" name="Straight Arrow Connector 360"/>
            <p:cNvCxnSpPr/>
            <p:nvPr/>
          </p:nvCxnSpPr>
          <p:spPr>
            <a:xfrm rot="5400000" flipH="1" flipV="1">
              <a:off x="25361813" y="15686383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>
            <a:xfrm rot="5400000" flipH="1" flipV="1">
              <a:off x="27501054" y="15702758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3" name="Oval 362"/>
            <p:cNvSpPr/>
            <p:nvPr/>
          </p:nvSpPr>
          <p:spPr>
            <a:xfrm>
              <a:off x="29260800" y="14782800"/>
              <a:ext cx="18287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AR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1</a:t>
              </a:r>
              <a:r>
                <a:rPr lang="en-US" sz="2400" dirty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65" name="TextBox 35"/>
            <p:cNvSpPr txBox="1">
              <a:spLocks noChangeArrowheads="1"/>
            </p:cNvSpPr>
            <p:nvPr/>
          </p:nvSpPr>
          <p:spPr bwMode="auto">
            <a:xfrm>
              <a:off x="29870400" y="1586151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D1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366" name="Straight Arrow Connector 365"/>
            <p:cNvCxnSpPr/>
            <p:nvPr/>
          </p:nvCxnSpPr>
          <p:spPr>
            <a:xfrm rot="5400000" flipH="1" flipV="1">
              <a:off x="30016448" y="15702758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7" name="TextBox 35"/>
            <p:cNvSpPr txBox="1">
              <a:spLocks noChangeArrowheads="1"/>
            </p:cNvSpPr>
            <p:nvPr/>
          </p:nvSpPr>
          <p:spPr bwMode="auto">
            <a:xfrm>
              <a:off x="31242000" y="1478280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D2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368" name="Straight Arrow Connector 367"/>
            <p:cNvCxnSpPr/>
            <p:nvPr/>
          </p:nvCxnSpPr>
          <p:spPr>
            <a:xfrm rot="5400000" flipH="1" flipV="1">
              <a:off x="31388842" y="14635958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9" name="Oval 368"/>
            <p:cNvSpPr/>
            <p:nvPr/>
          </p:nvSpPr>
          <p:spPr>
            <a:xfrm>
              <a:off x="29870400" y="13807070"/>
              <a:ext cx="19811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1800" dirty="0" smtClean="0">
                  <a:solidFill>
                    <a:srgbClr val="000000"/>
                  </a:solidFill>
                  <a:cs typeface="Times New Roman"/>
                </a:rPr>
                <a:t>s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AR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2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14173200" y="20431125"/>
            <a:ext cx="8686800" cy="4562475"/>
            <a:chOff x="13716000" y="20421600"/>
            <a:chExt cx="8686800" cy="4562475"/>
          </a:xfrm>
        </p:grpSpPr>
        <p:sp>
          <p:nvSpPr>
            <p:cNvPr id="375" name="Oval 3"/>
            <p:cNvSpPr>
              <a:spLocks noChangeArrowheads="1"/>
            </p:cNvSpPr>
            <p:nvPr/>
          </p:nvSpPr>
          <p:spPr bwMode="auto">
            <a:xfrm>
              <a:off x="20040600" y="21259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76" name="Oval 4"/>
            <p:cNvSpPr>
              <a:spLocks noChangeArrowheads="1"/>
            </p:cNvSpPr>
            <p:nvPr/>
          </p:nvSpPr>
          <p:spPr bwMode="auto">
            <a:xfrm>
              <a:off x="19050000" y="20497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77" name="Oval 5"/>
            <p:cNvSpPr>
              <a:spLocks noChangeArrowheads="1"/>
            </p:cNvSpPr>
            <p:nvPr/>
          </p:nvSpPr>
          <p:spPr bwMode="auto">
            <a:xfrm>
              <a:off x="17983200" y="213360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78" name="Oval 6"/>
            <p:cNvSpPr>
              <a:spLocks noChangeArrowheads="1"/>
            </p:cNvSpPr>
            <p:nvPr/>
          </p:nvSpPr>
          <p:spPr bwMode="auto">
            <a:xfrm>
              <a:off x="17068800" y="221742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79" name="Line 7"/>
            <p:cNvSpPr>
              <a:spLocks noChangeShapeType="1"/>
            </p:cNvSpPr>
            <p:nvPr/>
          </p:nvSpPr>
          <p:spPr bwMode="auto">
            <a:xfrm flipH="1">
              <a:off x="18135600" y="20802600"/>
              <a:ext cx="1066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0" name="Line 8"/>
            <p:cNvSpPr>
              <a:spLocks noChangeShapeType="1"/>
            </p:cNvSpPr>
            <p:nvPr/>
          </p:nvSpPr>
          <p:spPr bwMode="auto">
            <a:xfrm flipH="1">
              <a:off x="17297400" y="21640800"/>
              <a:ext cx="838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1" name="Oval 9"/>
            <p:cNvSpPr>
              <a:spLocks noChangeArrowheads="1"/>
            </p:cNvSpPr>
            <p:nvPr/>
          </p:nvSpPr>
          <p:spPr bwMode="auto">
            <a:xfrm>
              <a:off x="20650200" y="221742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2" name="Oval 10"/>
            <p:cNvSpPr>
              <a:spLocks noChangeArrowheads="1"/>
            </p:cNvSpPr>
            <p:nvPr/>
          </p:nvSpPr>
          <p:spPr bwMode="auto">
            <a:xfrm>
              <a:off x="20421600" y="229362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3" name="Line 11"/>
            <p:cNvSpPr>
              <a:spLocks noChangeShapeType="1"/>
            </p:cNvSpPr>
            <p:nvPr/>
          </p:nvSpPr>
          <p:spPr bwMode="auto">
            <a:xfrm>
              <a:off x="19202400" y="20802600"/>
              <a:ext cx="914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4" name="Line 12"/>
            <p:cNvSpPr>
              <a:spLocks noChangeShapeType="1"/>
            </p:cNvSpPr>
            <p:nvPr/>
          </p:nvSpPr>
          <p:spPr bwMode="auto">
            <a:xfrm flipH="1" flipV="1">
              <a:off x="20269200" y="215646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5" name="Line 13"/>
            <p:cNvSpPr>
              <a:spLocks noChangeShapeType="1"/>
            </p:cNvSpPr>
            <p:nvPr/>
          </p:nvSpPr>
          <p:spPr bwMode="auto">
            <a:xfrm flipH="1">
              <a:off x="20650200" y="22479000"/>
              <a:ext cx="1524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86" name="Text Box 14"/>
            <p:cNvSpPr txBox="1">
              <a:spLocks noChangeArrowheads="1"/>
            </p:cNvSpPr>
            <p:nvPr/>
          </p:nvSpPr>
          <p:spPr bwMode="auto">
            <a:xfrm>
              <a:off x="18440400" y="204216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null</a:t>
              </a:r>
            </a:p>
          </p:txBody>
        </p:sp>
        <p:sp>
          <p:nvSpPr>
            <p:cNvPr id="387" name="Text Box 15"/>
            <p:cNvSpPr txBox="1">
              <a:spLocks noChangeArrowheads="1"/>
            </p:cNvSpPr>
            <p:nvPr/>
          </p:nvSpPr>
          <p:spPr bwMode="auto">
            <a:xfrm>
              <a:off x="17449800" y="212598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A:7</a:t>
              </a:r>
            </a:p>
          </p:txBody>
        </p:sp>
        <p:sp>
          <p:nvSpPr>
            <p:cNvPr id="388" name="Text Box 16"/>
            <p:cNvSpPr txBox="1">
              <a:spLocks noChangeArrowheads="1"/>
            </p:cNvSpPr>
            <p:nvPr/>
          </p:nvSpPr>
          <p:spPr bwMode="auto">
            <a:xfrm>
              <a:off x="16535400" y="220980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B:5</a:t>
              </a:r>
            </a:p>
          </p:txBody>
        </p:sp>
        <p:sp>
          <p:nvSpPr>
            <p:cNvPr id="389" name="Text Box 17"/>
            <p:cNvSpPr txBox="1">
              <a:spLocks noChangeArrowheads="1"/>
            </p:cNvSpPr>
            <p:nvPr/>
          </p:nvSpPr>
          <p:spPr bwMode="auto">
            <a:xfrm>
              <a:off x="20269200" y="211836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B:3</a:t>
              </a:r>
            </a:p>
          </p:txBody>
        </p:sp>
        <p:sp>
          <p:nvSpPr>
            <p:cNvPr id="390" name="Text Box 18"/>
            <p:cNvSpPr txBox="1">
              <a:spLocks noChangeArrowheads="1"/>
            </p:cNvSpPr>
            <p:nvPr/>
          </p:nvSpPr>
          <p:spPr bwMode="auto">
            <a:xfrm>
              <a:off x="21031200" y="220980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C:3</a:t>
              </a:r>
            </a:p>
          </p:txBody>
        </p:sp>
        <p:sp>
          <p:nvSpPr>
            <p:cNvPr id="391" name="Text Box 19"/>
            <p:cNvSpPr txBox="1">
              <a:spLocks noChangeArrowheads="1"/>
            </p:cNvSpPr>
            <p:nvPr/>
          </p:nvSpPr>
          <p:spPr bwMode="auto">
            <a:xfrm>
              <a:off x="20726400" y="228600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D:1</a:t>
              </a:r>
            </a:p>
          </p:txBody>
        </p:sp>
        <p:sp>
          <p:nvSpPr>
            <p:cNvPr id="392" name="Oval 20"/>
            <p:cNvSpPr>
              <a:spLocks noChangeArrowheads="1"/>
            </p:cNvSpPr>
            <p:nvPr/>
          </p:nvSpPr>
          <p:spPr bwMode="auto">
            <a:xfrm>
              <a:off x="17907000" y="22310725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3" name="Oval 21"/>
            <p:cNvSpPr>
              <a:spLocks noChangeArrowheads="1"/>
            </p:cNvSpPr>
            <p:nvPr/>
          </p:nvSpPr>
          <p:spPr bwMode="auto">
            <a:xfrm>
              <a:off x="18059400" y="232410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4" name="Line 22"/>
            <p:cNvSpPr>
              <a:spLocks noChangeShapeType="1"/>
            </p:cNvSpPr>
            <p:nvPr/>
          </p:nvSpPr>
          <p:spPr bwMode="auto">
            <a:xfrm flipV="1">
              <a:off x="18059400" y="21640800"/>
              <a:ext cx="76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5" name="Line 23"/>
            <p:cNvSpPr>
              <a:spLocks noChangeShapeType="1"/>
            </p:cNvSpPr>
            <p:nvPr/>
          </p:nvSpPr>
          <p:spPr bwMode="auto">
            <a:xfrm>
              <a:off x="18059400" y="22631400"/>
              <a:ext cx="76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6" name="Text Box 24"/>
            <p:cNvSpPr txBox="1">
              <a:spLocks noChangeArrowheads="1"/>
            </p:cNvSpPr>
            <p:nvPr/>
          </p:nvSpPr>
          <p:spPr bwMode="auto">
            <a:xfrm>
              <a:off x="18211800" y="222504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C:1</a:t>
              </a:r>
            </a:p>
          </p:txBody>
        </p:sp>
        <p:sp>
          <p:nvSpPr>
            <p:cNvPr id="397" name="Text Box 25"/>
            <p:cNvSpPr txBox="1">
              <a:spLocks noChangeArrowheads="1"/>
            </p:cNvSpPr>
            <p:nvPr/>
          </p:nvSpPr>
          <p:spPr bwMode="auto">
            <a:xfrm>
              <a:off x="18364200" y="231648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D:1</a:t>
              </a:r>
            </a:p>
          </p:txBody>
        </p:sp>
        <p:sp>
          <p:nvSpPr>
            <p:cNvPr id="398" name="Oval 26"/>
            <p:cNvSpPr>
              <a:spLocks noChangeArrowheads="1"/>
            </p:cNvSpPr>
            <p:nvPr/>
          </p:nvSpPr>
          <p:spPr bwMode="auto">
            <a:xfrm>
              <a:off x="16764000" y="23088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399" name="Text Box 27"/>
            <p:cNvSpPr txBox="1">
              <a:spLocks noChangeArrowheads="1"/>
            </p:cNvSpPr>
            <p:nvPr/>
          </p:nvSpPr>
          <p:spPr bwMode="auto">
            <a:xfrm>
              <a:off x="16230600" y="230124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C:3</a:t>
              </a:r>
            </a:p>
          </p:txBody>
        </p:sp>
        <p:sp>
          <p:nvSpPr>
            <p:cNvPr id="400" name="Oval 28"/>
            <p:cNvSpPr>
              <a:spLocks noChangeArrowheads="1"/>
            </p:cNvSpPr>
            <p:nvPr/>
          </p:nvSpPr>
          <p:spPr bwMode="auto">
            <a:xfrm>
              <a:off x="16535400" y="240792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1" name="Text Box 29"/>
            <p:cNvSpPr txBox="1">
              <a:spLocks noChangeArrowheads="1"/>
            </p:cNvSpPr>
            <p:nvPr/>
          </p:nvSpPr>
          <p:spPr bwMode="auto">
            <a:xfrm>
              <a:off x="16078200" y="239268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D:1</a:t>
              </a:r>
            </a:p>
          </p:txBody>
        </p:sp>
        <p:sp>
          <p:nvSpPr>
            <p:cNvPr id="402" name="Line 30"/>
            <p:cNvSpPr>
              <a:spLocks noChangeShapeType="1"/>
            </p:cNvSpPr>
            <p:nvPr/>
          </p:nvSpPr>
          <p:spPr bwMode="auto">
            <a:xfrm flipV="1">
              <a:off x="16916400" y="22479000"/>
              <a:ext cx="304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3" name="Line 31"/>
            <p:cNvSpPr>
              <a:spLocks noChangeShapeType="1"/>
            </p:cNvSpPr>
            <p:nvPr/>
          </p:nvSpPr>
          <p:spPr bwMode="auto">
            <a:xfrm flipH="1">
              <a:off x="16687800" y="23393400"/>
              <a:ext cx="2286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4" name="Oval 32"/>
            <p:cNvSpPr>
              <a:spLocks noChangeArrowheads="1"/>
            </p:cNvSpPr>
            <p:nvPr/>
          </p:nvSpPr>
          <p:spPr bwMode="auto">
            <a:xfrm>
              <a:off x="18897600" y="22266275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5" name="Text Box 33"/>
            <p:cNvSpPr txBox="1">
              <a:spLocks noChangeArrowheads="1"/>
            </p:cNvSpPr>
            <p:nvPr/>
          </p:nvSpPr>
          <p:spPr bwMode="auto">
            <a:xfrm>
              <a:off x="19202400" y="222504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D:1</a:t>
              </a:r>
            </a:p>
          </p:txBody>
        </p:sp>
        <p:sp>
          <p:nvSpPr>
            <p:cNvPr id="406" name="Oval 34"/>
            <p:cNvSpPr>
              <a:spLocks noChangeArrowheads="1"/>
            </p:cNvSpPr>
            <p:nvPr/>
          </p:nvSpPr>
          <p:spPr bwMode="auto">
            <a:xfrm>
              <a:off x="19126200" y="23164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7" name="Text Box 35"/>
            <p:cNvSpPr txBox="1">
              <a:spLocks noChangeArrowheads="1"/>
            </p:cNvSpPr>
            <p:nvPr/>
          </p:nvSpPr>
          <p:spPr bwMode="auto">
            <a:xfrm>
              <a:off x="19354800" y="231648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E:1</a:t>
              </a:r>
            </a:p>
          </p:txBody>
        </p:sp>
        <p:sp>
          <p:nvSpPr>
            <p:cNvPr id="408" name="Oval 36"/>
            <p:cNvSpPr>
              <a:spLocks noChangeArrowheads="1"/>
            </p:cNvSpPr>
            <p:nvPr/>
          </p:nvSpPr>
          <p:spPr bwMode="auto">
            <a:xfrm>
              <a:off x="21412200" y="231648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09" name="Text Box 37"/>
            <p:cNvSpPr txBox="1">
              <a:spLocks noChangeArrowheads="1"/>
            </p:cNvSpPr>
            <p:nvPr/>
          </p:nvSpPr>
          <p:spPr bwMode="auto">
            <a:xfrm>
              <a:off x="21640800" y="23012400"/>
              <a:ext cx="762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E:1</a:t>
              </a:r>
            </a:p>
          </p:txBody>
        </p:sp>
        <p:sp>
          <p:nvSpPr>
            <p:cNvPr id="410" name="Line 38"/>
            <p:cNvSpPr>
              <a:spLocks noChangeShapeType="1"/>
            </p:cNvSpPr>
            <p:nvPr/>
          </p:nvSpPr>
          <p:spPr bwMode="auto">
            <a:xfrm flipH="1" flipV="1">
              <a:off x="20802600" y="22479000"/>
              <a:ext cx="762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1" name="Line 39"/>
            <p:cNvSpPr>
              <a:spLocks noChangeShapeType="1"/>
            </p:cNvSpPr>
            <p:nvPr/>
          </p:nvSpPr>
          <p:spPr bwMode="auto">
            <a:xfrm flipH="1" flipV="1">
              <a:off x="18135600" y="21640800"/>
              <a:ext cx="838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2" name="Line 40"/>
            <p:cNvSpPr>
              <a:spLocks noChangeShapeType="1"/>
            </p:cNvSpPr>
            <p:nvPr/>
          </p:nvSpPr>
          <p:spPr bwMode="auto">
            <a:xfrm flipH="1" flipV="1">
              <a:off x="19050000" y="225552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4" name="Line 42"/>
            <p:cNvSpPr>
              <a:spLocks noChangeShapeType="1"/>
            </p:cNvSpPr>
            <p:nvPr/>
          </p:nvSpPr>
          <p:spPr bwMode="auto">
            <a:xfrm flipV="1">
              <a:off x="16840200" y="23317200"/>
              <a:ext cx="609600" cy="838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5" name="Line 43"/>
            <p:cNvSpPr>
              <a:spLocks noChangeShapeType="1"/>
            </p:cNvSpPr>
            <p:nvPr/>
          </p:nvSpPr>
          <p:spPr bwMode="auto">
            <a:xfrm flipV="1">
              <a:off x="18288000" y="22571075"/>
              <a:ext cx="685800" cy="6699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6" name="Line 44"/>
            <p:cNvSpPr>
              <a:spLocks noChangeShapeType="1"/>
            </p:cNvSpPr>
            <p:nvPr/>
          </p:nvSpPr>
          <p:spPr bwMode="auto">
            <a:xfrm>
              <a:off x="19202400" y="22571075"/>
              <a:ext cx="1219200" cy="4413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7" name="Line 45"/>
            <p:cNvSpPr>
              <a:spLocks noChangeShapeType="1"/>
            </p:cNvSpPr>
            <p:nvPr/>
          </p:nvSpPr>
          <p:spPr bwMode="auto">
            <a:xfrm flipV="1">
              <a:off x="19812000" y="23317200"/>
              <a:ext cx="1600200" cy="158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8" name="Line 46"/>
            <p:cNvSpPr>
              <a:spLocks noChangeShapeType="1"/>
            </p:cNvSpPr>
            <p:nvPr/>
          </p:nvSpPr>
          <p:spPr bwMode="auto">
            <a:xfrm flipV="1">
              <a:off x="16992600" y="22571075"/>
              <a:ext cx="914400" cy="5937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19" name="Line 47"/>
            <p:cNvSpPr>
              <a:spLocks noChangeShapeType="1"/>
            </p:cNvSpPr>
            <p:nvPr/>
          </p:nvSpPr>
          <p:spPr bwMode="auto">
            <a:xfrm flipV="1">
              <a:off x="18364200" y="22266275"/>
              <a:ext cx="2286000" cy="76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0" name="Line 48"/>
            <p:cNvSpPr>
              <a:spLocks noChangeShapeType="1"/>
            </p:cNvSpPr>
            <p:nvPr/>
          </p:nvSpPr>
          <p:spPr bwMode="auto">
            <a:xfrm flipV="1">
              <a:off x="17373600" y="21488400"/>
              <a:ext cx="2667000" cy="8540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1" name="Oval 50"/>
            <p:cNvSpPr>
              <a:spLocks noChangeArrowheads="1"/>
            </p:cNvSpPr>
            <p:nvPr/>
          </p:nvSpPr>
          <p:spPr bwMode="auto">
            <a:xfrm>
              <a:off x="17449800" y="23088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2" name="Text Box 51"/>
            <p:cNvSpPr txBox="1">
              <a:spLocks noChangeArrowheads="1"/>
            </p:cNvSpPr>
            <p:nvPr/>
          </p:nvSpPr>
          <p:spPr bwMode="auto">
            <a:xfrm>
              <a:off x="17297400" y="233934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D:1</a:t>
              </a:r>
            </a:p>
          </p:txBody>
        </p:sp>
        <p:sp>
          <p:nvSpPr>
            <p:cNvPr id="423" name="Line 52"/>
            <p:cNvSpPr>
              <a:spLocks noChangeShapeType="1"/>
            </p:cNvSpPr>
            <p:nvPr/>
          </p:nvSpPr>
          <p:spPr bwMode="auto">
            <a:xfrm>
              <a:off x="17754600" y="23317200"/>
              <a:ext cx="304800" cy="762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4" name="Line 53"/>
            <p:cNvSpPr>
              <a:spLocks noChangeShapeType="1"/>
            </p:cNvSpPr>
            <p:nvPr/>
          </p:nvSpPr>
          <p:spPr bwMode="auto">
            <a:xfrm>
              <a:off x="17297400" y="22479000"/>
              <a:ext cx="228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5" name="Oval 54"/>
            <p:cNvSpPr>
              <a:spLocks noChangeArrowheads="1"/>
            </p:cNvSpPr>
            <p:nvPr/>
          </p:nvSpPr>
          <p:spPr bwMode="auto">
            <a:xfrm>
              <a:off x="18059400" y="23850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6" name="Text Box 55"/>
            <p:cNvSpPr txBox="1">
              <a:spLocks noChangeArrowheads="1"/>
            </p:cNvSpPr>
            <p:nvPr/>
          </p:nvSpPr>
          <p:spPr bwMode="auto">
            <a:xfrm>
              <a:off x="18364200" y="23774400"/>
              <a:ext cx="609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aseline="0" dirty="0">
                  <a:latin typeface="+mj-lt"/>
                </a:rPr>
                <a:t>E:1</a:t>
              </a:r>
            </a:p>
          </p:txBody>
        </p:sp>
        <p:sp>
          <p:nvSpPr>
            <p:cNvPr id="427" name="Line 56"/>
            <p:cNvSpPr>
              <a:spLocks noChangeShapeType="1"/>
            </p:cNvSpPr>
            <p:nvPr/>
          </p:nvSpPr>
          <p:spPr bwMode="auto">
            <a:xfrm>
              <a:off x="18211800" y="235458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28" name="Line 57"/>
            <p:cNvSpPr>
              <a:spLocks noChangeShapeType="1"/>
            </p:cNvSpPr>
            <p:nvPr/>
          </p:nvSpPr>
          <p:spPr bwMode="auto">
            <a:xfrm flipV="1">
              <a:off x="18288000" y="23393400"/>
              <a:ext cx="838200" cy="533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graphicFrame>
          <p:nvGraphicFramePr>
            <p:cNvPr id="429" name="Object 59"/>
            <p:cNvGraphicFramePr>
              <a:graphicFrameLocks noChangeAspect="1"/>
            </p:cNvGraphicFramePr>
            <p:nvPr/>
          </p:nvGraphicFramePr>
          <p:xfrm>
            <a:off x="13792200" y="23102887"/>
            <a:ext cx="1936750" cy="1881188"/>
          </p:xfrm>
          <a:graphic>
            <a:graphicData uri="http://schemas.openxmlformats.org/presentationml/2006/ole">
              <p:oleObj spid="_x0000_s1027" name="Worksheet" r:id="rId15" imgW="1952744" imgH="1781223" progId="Excel.Sheet.8">
                <p:embed/>
              </p:oleObj>
            </a:graphicData>
          </a:graphic>
        </p:graphicFrame>
        <p:sp>
          <p:nvSpPr>
            <p:cNvPr id="430" name="Line 60"/>
            <p:cNvSpPr>
              <a:spLocks noChangeShapeType="1"/>
            </p:cNvSpPr>
            <p:nvPr/>
          </p:nvSpPr>
          <p:spPr bwMode="auto">
            <a:xfrm flipV="1">
              <a:off x="15773400" y="21564600"/>
              <a:ext cx="2209800" cy="533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1" name="Line 61"/>
            <p:cNvSpPr>
              <a:spLocks noChangeShapeType="1"/>
            </p:cNvSpPr>
            <p:nvPr/>
          </p:nvSpPr>
          <p:spPr bwMode="auto">
            <a:xfrm flipH="1">
              <a:off x="14935200" y="23622000"/>
              <a:ext cx="8382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2" name="Line 62"/>
            <p:cNvSpPr>
              <a:spLocks noChangeShapeType="1"/>
            </p:cNvSpPr>
            <p:nvPr/>
          </p:nvSpPr>
          <p:spPr bwMode="auto">
            <a:xfrm flipH="1" flipV="1">
              <a:off x="15773400" y="22098000"/>
              <a:ext cx="0" cy="1524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3" name="Line 63"/>
            <p:cNvSpPr>
              <a:spLocks noChangeShapeType="1"/>
            </p:cNvSpPr>
            <p:nvPr/>
          </p:nvSpPr>
          <p:spPr bwMode="auto">
            <a:xfrm flipH="1">
              <a:off x="14935200" y="23926800"/>
              <a:ext cx="9906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4" name="Line 64"/>
            <p:cNvSpPr>
              <a:spLocks noChangeShapeType="1"/>
            </p:cNvSpPr>
            <p:nvPr/>
          </p:nvSpPr>
          <p:spPr bwMode="auto">
            <a:xfrm flipH="1" flipV="1">
              <a:off x="15925800" y="22783800"/>
              <a:ext cx="0" cy="1143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5" name="Line 65"/>
            <p:cNvSpPr>
              <a:spLocks noChangeShapeType="1"/>
            </p:cNvSpPr>
            <p:nvPr/>
          </p:nvSpPr>
          <p:spPr bwMode="auto">
            <a:xfrm flipV="1">
              <a:off x="15925800" y="22402800"/>
              <a:ext cx="1219200" cy="3810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6" name="Line 66"/>
            <p:cNvSpPr>
              <a:spLocks noChangeShapeType="1"/>
            </p:cNvSpPr>
            <p:nvPr/>
          </p:nvSpPr>
          <p:spPr bwMode="auto">
            <a:xfrm flipV="1">
              <a:off x="15849600" y="23317200"/>
              <a:ext cx="990600" cy="914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7" name="Line 67"/>
            <p:cNvSpPr>
              <a:spLocks noChangeShapeType="1"/>
            </p:cNvSpPr>
            <p:nvPr/>
          </p:nvSpPr>
          <p:spPr bwMode="auto">
            <a:xfrm flipH="1">
              <a:off x="14935200" y="24231600"/>
              <a:ext cx="914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8" name="Line 68"/>
            <p:cNvSpPr>
              <a:spLocks noChangeShapeType="1"/>
            </p:cNvSpPr>
            <p:nvPr/>
          </p:nvSpPr>
          <p:spPr bwMode="auto">
            <a:xfrm flipH="1">
              <a:off x="14935200" y="24536400"/>
              <a:ext cx="914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39" name="Line 69"/>
            <p:cNvSpPr>
              <a:spLocks noChangeShapeType="1"/>
            </p:cNvSpPr>
            <p:nvPr/>
          </p:nvSpPr>
          <p:spPr bwMode="auto">
            <a:xfrm flipV="1">
              <a:off x="15849600" y="24307800"/>
              <a:ext cx="685800" cy="2286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40" name="Line 70"/>
            <p:cNvSpPr>
              <a:spLocks noChangeShapeType="1"/>
            </p:cNvSpPr>
            <p:nvPr/>
          </p:nvSpPr>
          <p:spPr bwMode="auto">
            <a:xfrm flipH="1">
              <a:off x="14935200" y="24765000"/>
              <a:ext cx="14478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41" name="Line 71"/>
            <p:cNvSpPr>
              <a:spLocks noChangeShapeType="1"/>
            </p:cNvSpPr>
            <p:nvPr/>
          </p:nvSpPr>
          <p:spPr bwMode="auto">
            <a:xfrm flipV="1">
              <a:off x="16383000" y="24079200"/>
              <a:ext cx="1676400" cy="6858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442" name="Text Box 72"/>
            <p:cNvSpPr txBox="1">
              <a:spLocks noChangeArrowheads="1"/>
            </p:cNvSpPr>
            <p:nvPr/>
          </p:nvSpPr>
          <p:spPr bwMode="auto">
            <a:xfrm>
              <a:off x="13716000" y="22698075"/>
              <a:ext cx="1752600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baseline="0" dirty="0">
                  <a:latin typeface="+mj-lt"/>
                </a:rPr>
                <a:t>Header table</a:t>
              </a:r>
            </a:p>
          </p:txBody>
        </p:sp>
      </p:grp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811000" y="21488400"/>
          <a:ext cx="1905000" cy="3090863"/>
        </p:xfrm>
        <a:graphic>
          <a:graphicData uri="http://schemas.openxmlformats.org/presentationml/2006/ole">
            <p:oleObj spid="_x0000_s1028" name="Worksheet" r:id="rId16" imgW="1952744" imgH="3571946" progId="Excel.Sheet.8">
              <p:embed/>
            </p:oleObj>
          </a:graphicData>
        </a:graphic>
      </p:graphicFrame>
      <p:sp>
        <p:nvSpPr>
          <p:cNvPr id="446" name="TextBox 69"/>
          <p:cNvSpPr txBox="1">
            <a:spLocks noChangeArrowheads="1"/>
          </p:cNvSpPr>
          <p:nvPr/>
        </p:nvSpPr>
        <p:spPr bwMode="auto">
          <a:xfrm>
            <a:off x="11582400" y="20650200"/>
            <a:ext cx="708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+mj-lt"/>
              </a:rPr>
              <a:t>Step 2: Rule verification using FP-Tree</a:t>
            </a:r>
            <a:endParaRPr lang="en-US" sz="2800" b="1" dirty="0">
              <a:latin typeface="+mj-lt"/>
            </a:endParaRPr>
          </a:p>
        </p:txBody>
      </p:sp>
      <p:sp>
        <p:nvSpPr>
          <p:cNvPr id="447" name="TextBox 69"/>
          <p:cNvSpPr txBox="1">
            <a:spLocks noChangeArrowheads="1"/>
          </p:cNvSpPr>
          <p:nvPr/>
        </p:nvSpPr>
        <p:spPr bwMode="auto">
          <a:xfrm>
            <a:off x="17144999" y="16916400"/>
            <a:ext cx="53340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+mj-lt"/>
              </a:rPr>
              <a:t>Step 1: Subset identification</a:t>
            </a:r>
            <a:endParaRPr lang="en-US" sz="2800" b="1" dirty="0">
              <a:latin typeface="+mj-lt"/>
            </a:endParaRPr>
          </a:p>
        </p:txBody>
      </p:sp>
      <p:pic>
        <p:nvPicPr>
          <p:cNvPr id="450" name="Picture 45" descr="xmdv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8346400" y="457200"/>
            <a:ext cx="4038600" cy="2514600"/>
          </a:xfrm>
          <a:prstGeom prst="rect">
            <a:avLst/>
          </a:prstGeom>
          <a:noFill/>
        </p:spPr>
      </p:pic>
      <p:pic>
        <p:nvPicPr>
          <p:cNvPr id="451" name="Picture 5" descr="logo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" y="304800"/>
            <a:ext cx="6979833" cy="2743200"/>
          </a:xfrm>
          <a:prstGeom prst="rect">
            <a:avLst/>
          </a:prstGeom>
          <a:noFill/>
        </p:spPr>
      </p:pic>
      <p:grpSp>
        <p:nvGrpSpPr>
          <p:cNvPr id="452" name="Group 451"/>
          <p:cNvGrpSpPr/>
          <p:nvPr/>
        </p:nvGrpSpPr>
        <p:grpSpPr>
          <a:xfrm>
            <a:off x="24307800" y="16230601"/>
            <a:ext cx="7315200" cy="2743199"/>
            <a:chOff x="24612600" y="13579976"/>
            <a:chExt cx="7315200" cy="2743199"/>
          </a:xfrm>
        </p:grpSpPr>
        <p:sp>
          <p:nvSpPr>
            <p:cNvPr id="453" name="TextBox 11"/>
            <p:cNvSpPr txBox="1">
              <a:spLocks noChangeArrowheads="1"/>
            </p:cNvSpPr>
            <p:nvPr/>
          </p:nvSpPr>
          <p:spPr bwMode="auto">
            <a:xfrm>
              <a:off x="28498800" y="14478000"/>
              <a:ext cx="68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dirty="0">
                  <a:latin typeface="+mj-lt"/>
                </a:rPr>
                <a:t>=</a:t>
              </a:r>
            </a:p>
          </p:txBody>
        </p:sp>
        <p:cxnSp>
          <p:nvCxnSpPr>
            <p:cNvPr id="454" name="Straight Arrow Connector 453"/>
            <p:cNvCxnSpPr/>
            <p:nvPr/>
          </p:nvCxnSpPr>
          <p:spPr>
            <a:xfrm rot="5400000" flipH="1" flipV="1">
              <a:off x="26348927" y="13827557"/>
              <a:ext cx="333481" cy="38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Arrow Connector 454"/>
            <p:cNvCxnSpPr>
              <a:endCxn id="456" idx="3"/>
            </p:cNvCxnSpPr>
            <p:nvPr/>
          </p:nvCxnSpPr>
          <p:spPr>
            <a:xfrm rot="5400000" flipH="1" flipV="1">
              <a:off x="25743085" y="14497783"/>
              <a:ext cx="404523" cy="3794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6" name="Oval 455"/>
            <p:cNvSpPr/>
            <p:nvPr/>
          </p:nvSpPr>
          <p:spPr>
            <a:xfrm>
              <a:off x="25984201" y="13988065"/>
              <a:ext cx="1030354" cy="58251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U</a:t>
              </a:r>
              <a:endParaRPr lang="en-US" sz="24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57" name="Straight Arrow Connector 456"/>
            <p:cNvCxnSpPr>
              <a:stCxn id="462" idx="0"/>
              <a:endCxn id="456" idx="5"/>
            </p:cNvCxnSpPr>
            <p:nvPr/>
          </p:nvCxnSpPr>
          <p:spPr>
            <a:xfrm rot="16200000" flipV="1">
              <a:off x="27037166" y="14311765"/>
              <a:ext cx="297532" cy="6445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8" name="Oval 457"/>
            <p:cNvSpPr/>
            <p:nvPr/>
          </p:nvSpPr>
          <p:spPr>
            <a:xfrm>
              <a:off x="24612600" y="14782800"/>
              <a:ext cx="18287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DC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1</a:t>
              </a:r>
              <a:r>
                <a:rPr lang="en-US" sz="2400" dirty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459" name="Straight Arrow Connector 458"/>
            <p:cNvCxnSpPr>
              <a:stCxn id="466" idx="0"/>
              <a:endCxn id="471" idx="4"/>
            </p:cNvCxnSpPr>
            <p:nvPr/>
          </p:nvCxnSpPr>
          <p:spPr>
            <a:xfrm rot="5400000" flipH="1" flipV="1">
              <a:off x="30518101" y="14761075"/>
              <a:ext cx="22859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Arrow Connector 459"/>
            <p:cNvCxnSpPr/>
            <p:nvPr/>
          </p:nvCxnSpPr>
          <p:spPr>
            <a:xfrm rot="16200000" flipV="1">
              <a:off x="30482270" y="13730106"/>
              <a:ext cx="304800" cy="454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TextBox 35"/>
            <p:cNvSpPr txBox="1">
              <a:spLocks noChangeArrowheads="1"/>
            </p:cNvSpPr>
            <p:nvPr/>
          </p:nvSpPr>
          <p:spPr bwMode="auto">
            <a:xfrm>
              <a:off x="25215765" y="15845135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D1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462" name="Oval 461"/>
            <p:cNvSpPr/>
            <p:nvPr/>
          </p:nvSpPr>
          <p:spPr>
            <a:xfrm>
              <a:off x="26593800" y="14782800"/>
              <a:ext cx="1828799" cy="7471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20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DC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2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3" name="TextBox 35"/>
            <p:cNvSpPr txBox="1">
              <a:spLocks noChangeArrowheads="1"/>
            </p:cNvSpPr>
            <p:nvPr/>
          </p:nvSpPr>
          <p:spPr bwMode="auto">
            <a:xfrm>
              <a:off x="27349365" y="1584960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D2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464" name="Straight Arrow Connector 463"/>
            <p:cNvCxnSpPr/>
            <p:nvPr/>
          </p:nvCxnSpPr>
          <p:spPr>
            <a:xfrm rot="5400000" flipH="1" flipV="1">
              <a:off x="25361813" y="15686383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Straight Arrow Connector 464"/>
            <p:cNvCxnSpPr/>
            <p:nvPr/>
          </p:nvCxnSpPr>
          <p:spPr>
            <a:xfrm rot="5400000" flipH="1" flipV="1">
              <a:off x="27501054" y="15702758"/>
              <a:ext cx="317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6" name="Oval 465"/>
            <p:cNvSpPr/>
            <p:nvPr/>
          </p:nvSpPr>
          <p:spPr>
            <a:xfrm>
              <a:off x="30175200" y="14875374"/>
              <a:ext cx="914400" cy="6545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smtClean="0">
                  <a:solidFill>
                    <a:srgbClr val="000000"/>
                  </a:solidFill>
                  <a:cs typeface="Times New Roman"/>
                </a:rPr>
                <a:t>U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67" name="TextBox 35"/>
            <p:cNvSpPr txBox="1">
              <a:spLocks noChangeArrowheads="1"/>
            </p:cNvSpPr>
            <p:nvPr/>
          </p:nvSpPr>
          <p:spPr bwMode="auto">
            <a:xfrm>
              <a:off x="30016365" y="1586151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D1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468" name="Straight Arrow Connector 467"/>
            <p:cNvCxnSpPr/>
            <p:nvPr/>
          </p:nvCxnSpPr>
          <p:spPr>
            <a:xfrm rot="5400000" flipH="1" flipV="1">
              <a:off x="30211521" y="15593826"/>
              <a:ext cx="377329" cy="15962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9" name="TextBox 35"/>
            <p:cNvSpPr txBox="1">
              <a:spLocks noChangeArrowheads="1"/>
            </p:cNvSpPr>
            <p:nvPr/>
          </p:nvSpPr>
          <p:spPr bwMode="auto">
            <a:xfrm>
              <a:off x="30778365" y="15861510"/>
              <a:ext cx="616035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D2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470" name="Straight Arrow Connector 469"/>
            <p:cNvCxnSpPr/>
            <p:nvPr/>
          </p:nvCxnSpPr>
          <p:spPr>
            <a:xfrm rot="16200000" flipV="1">
              <a:off x="30777464" y="15568512"/>
              <a:ext cx="389239" cy="2221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" name="Oval 470"/>
            <p:cNvSpPr/>
            <p:nvPr/>
          </p:nvSpPr>
          <p:spPr>
            <a:xfrm>
              <a:off x="29337000" y="13901151"/>
              <a:ext cx="2590800" cy="7456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l-GR" sz="2800" dirty="0" smtClean="0">
                  <a:solidFill>
                    <a:srgbClr val="000000"/>
                  </a:solidFill>
                  <a:cs typeface="Times New Roman"/>
                </a:rPr>
                <a:t>ε</a:t>
              </a:r>
              <a:r>
                <a:rPr lang="en-US" sz="1800" dirty="0" smtClean="0">
                  <a:solidFill>
                    <a:srgbClr val="000000"/>
                  </a:solidFill>
                  <a:cs typeface="Times New Roman"/>
                </a:rPr>
                <a:t>DC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(</a:t>
              </a:r>
              <a:r>
                <a:rPr lang="en-US" sz="2400" dirty="0" smtClean="0">
                  <a:solidFill>
                    <a:schemeClr val="tx1"/>
                  </a:solidFill>
                  <a:cs typeface="Times New Roman"/>
                </a:rPr>
                <a:t>D</a:t>
              </a:r>
              <a:r>
                <a:rPr lang="en-US" sz="1800" dirty="0" smtClean="0">
                  <a:solidFill>
                    <a:schemeClr val="tx1"/>
                  </a:solidFill>
                  <a:cs typeface="Times New Roman"/>
                </a:rPr>
                <a:t>1</a:t>
              </a:r>
              <a:r>
                <a:rPr lang="en-US" sz="2400" dirty="0" smtClean="0">
                  <a:solidFill>
                    <a:schemeClr val="tx1"/>
                  </a:solidFill>
                  <a:cs typeface="Times New Roman"/>
                </a:rPr>
                <a:t>U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D</a:t>
              </a:r>
              <a:r>
                <a:rPr lang="en-US" sz="18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2</a:t>
              </a:r>
              <a:r>
                <a:rPr lang="en-US" sz="2400" dirty="0" smtClean="0">
                  <a:solidFill>
                    <a:schemeClr val="tx1"/>
                  </a:solidFill>
                  <a:latin typeface="+mj-lt"/>
                  <a:cs typeface="Times New Roman"/>
                </a:rPr>
                <a:t>)</a:t>
              </a:r>
              <a:endParaRPr lang="en-US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cxnSp>
        <p:nvCxnSpPr>
          <p:cNvPr id="478" name="Straight Connector 477"/>
          <p:cNvCxnSpPr/>
          <p:nvPr/>
        </p:nvCxnSpPr>
        <p:spPr bwMode="auto">
          <a:xfrm>
            <a:off x="23545800" y="16154400"/>
            <a:ext cx="9067800" cy="0"/>
          </a:xfrm>
          <a:prstGeom prst="line">
            <a:avLst/>
          </a:prstGeom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39" name="Group 338"/>
          <p:cNvGrpSpPr/>
          <p:nvPr/>
        </p:nvGrpSpPr>
        <p:grpSpPr>
          <a:xfrm>
            <a:off x="838200" y="23469601"/>
            <a:ext cx="1676400" cy="1457980"/>
            <a:chOff x="838200" y="23469601"/>
            <a:chExt cx="1676400" cy="1457980"/>
          </a:xfrm>
        </p:grpSpPr>
        <p:grpSp>
          <p:nvGrpSpPr>
            <p:cNvPr id="239" name="Group 238"/>
            <p:cNvGrpSpPr/>
            <p:nvPr/>
          </p:nvGrpSpPr>
          <p:grpSpPr>
            <a:xfrm>
              <a:off x="838200" y="23469601"/>
              <a:ext cx="1676400" cy="1457980"/>
              <a:chOff x="8001000" y="20494625"/>
              <a:chExt cx="1524000" cy="1069975"/>
            </a:xfrm>
          </p:grpSpPr>
          <p:sp>
            <p:nvSpPr>
              <p:cNvPr id="240" name="Rounded Rectangle 239"/>
              <p:cNvSpPr/>
              <p:nvPr/>
            </p:nvSpPr>
            <p:spPr>
              <a:xfrm>
                <a:off x="8001000" y="20494625"/>
                <a:ext cx="1524000" cy="106627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+mj-lt"/>
                </a:endParaRPr>
              </a:p>
            </p:txBody>
          </p:sp>
          <p:grpSp>
            <p:nvGrpSpPr>
              <p:cNvPr id="241" name="Group 77"/>
              <p:cNvGrpSpPr/>
              <p:nvPr/>
            </p:nvGrpSpPr>
            <p:grpSpPr>
              <a:xfrm>
                <a:off x="8055429" y="20494629"/>
                <a:ext cx="653143" cy="1069976"/>
                <a:chOff x="304800" y="3943350"/>
                <a:chExt cx="609600" cy="917575"/>
              </a:xfrm>
            </p:grpSpPr>
            <p:sp>
              <p:nvSpPr>
                <p:cNvPr id="246" name="Oval 245"/>
                <p:cNvSpPr/>
                <p:nvPr/>
              </p:nvSpPr>
              <p:spPr bwMode="auto">
                <a:xfrm>
                  <a:off x="304800" y="4189412"/>
                  <a:ext cx="609600" cy="4270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 smtClean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C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C</a:t>
                  </a:r>
                  <a:endParaRPr lang="en-US" sz="14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47" name="Straight Arrow Connector 246"/>
                <p:cNvCxnSpPr/>
                <p:nvPr/>
              </p:nvCxnSpPr>
              <p:spPr bwMode="auto">
                <a:xfrm rot="5400000" flipH="1" flipV="1">
                  <a:off x="391968" y="4738687"/>
                  <a:ext cx="242888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Arrow Connector 247"/>
                <p:cNvCxnSpPr/>
                <p:nvPr/>
              </p:nvCxnSpPr>
              <p:spPr bwMode="auto">
                <a:xfrm rot="5400000" flipH="1" flipV="1">
                  <a:off x="487363" y="4064000"/>
                  <a:ext cx="244475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2" name="Group 82"/>
              <p:cNvGrpSpPr/>
              <p:nvPr/>
            </p:nvGrpSpPr>
            <p:grpSpPr>
              <a:xfrm>
                <a:off x="8790214" y="20494629"/>
                <a:ext cx="653143" cy="1069976"/>
                <a:chOff x="304800" y="3943350"/>
                <a:chExt cx="609600" cy="917575"/>
              </a:xfrm>
            </p:grpSpPr>
            <p:sp>
              <p:nvSpPr>
                <p:cNvPr id="243" name="Oval 242"/>
                <p:cNvSpPr/>
                <p:nvPr/>
              </p:nvSpPr>
              <p:spPr bwMode="auto">
                <a:xfrm>
                  <a:off x="304800" y="4189412"/>
                  <a:ext cx="609600" cy="4270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dirty="0" smtClean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C</a:t>
                  </a:r>
                  <a:r>
                    <a:rPr lang="en-US" sz="1400" dirty="0" smtClean="0">
                      <a:solidFill>
                        <a:schemeClr val="tx1"/>
                      </a:solidFill>
                      <a:latin typeface="+mj-lt"/>
                      <a:cs typeface="Times New Roman"/>
                    </a:rPr>
                    <a:t>O</a:t>
                  </a:r>
                  <a:endParaRPr lang="en-US" sz="14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244" name="Straight Arrow Connector 243"/>
                <p:cNvCxnSpPr/>
                <p:nvPr/>
              </p:nvCxnSpPr>
              <p:spPr bwMode="auto">
                <a:xfrm rot="5400000" flipH="1" flipV="1">
                  <a:off x="415780" y="4738687"/>
                  <a:ext cx="242888" cy="158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Arrow Connector 244"/>
                <p:cNvCxnSpPr/>
                <p:nvPr/>
              </p:nvCxnSpPr>
              <p:spPr bwMode="auto">
                <a:xfrm rot="5400000" flipH="1" flipV="1">
                  <a:off x="487363" y="4064000"/>
                  <a:ext cx="244475" cy="31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80" name="Straight Arrow Connector 479"/>
            <p:cNvCxnSpPr/>
            <p:nvPr/>
          </p:nvCxnSpPr>
          <p:spPr bwMode="auto">
            <a:xfrm rot="5400000" flipH="1" flipV="1">
              <a:off x="1179568" y="24718557"/>
              <a:ext cx="385937" cy="18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Straight Arrow Connector 480"/>
            <p:cNvCxnSpPr/>
            <p:nvPr/>
          </p:nvCxnSpPr>
          <p:spPr bwMode="auto">
            <a:xfrm rot="5400000" flipH="1" flipV="1">
              <a:off x="2015895" y="24723495"/>
              <a:ext cx="385937" cy="18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1" name="Rectangle 129"/>
          <p:cNvSpPr>
            <a:spLocks noChangeArrowheads="1"/>
          </p:cNvSpPr>
          <p:nvPr/>
        </p:nvSpPr>
        <p:spPr bwMode="auto">
          <a:xfrm>
            <a:off x="23545799" y="19507200"/>
            <a:ext cx="9067801" cy="57912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9900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9" name="Text Box 139"/>
          <p:cNvSpPr txBox="1">
            <a:spLocks noChangeArrowheads="1"/>
          </p:cNvSpPr>
          <p:nvPr/>
        </p:nvSpPr>
        <p:spPr bwMode="auto">
          <a:xfrm>
            <a:off x="23622000" y="20574000"/>
            <a:ext cx="8915400" cy="4603455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</p:spPr>
        <p:txBody>
          <a:bodyPr wrap="square" lIns="334405" tIns="167203" rIns="334405" bIns="167203">
            <a:spAutoFit/>
          </a:bodyPr>
          <a:lstStyle/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 Integrated storage of data, nuggets and annotations,</a:t>
            </a:r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 Unified query processing and visualization mechanism allowing better optimization, </a:t>
            </a:r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 smtClean="0"/>
              <a:t> Advanced exploration of the 3 spaces using novel nugget and annotation space queries,</a:t>
            </a:r>
            <a:endParaRPr lang="en-US" sz="2800" dirty="0"/>
          </a:p>
          <a:p>
            <a:pPr algn="just" defTabSz="3343275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Knowledge sharing between groups of analysts.</a:t>
            </a:r>
            <a:endParaRPr lang="en-US" sz="2800" dirty="0"/>
          </a:p>
        </p:txBody>
      </p:sp>
      <p:sp>
        <p:nvSpPr>
          <p:cNvPr id="2066" name="Text Box 442"/>
          <p:cNvSpPr txBox="1">
            <a:spLocks noChangeArrowheads="1"/>
          </p:cNvSpPr>
          <p:nvPr/>
        </p:nvSpPr>
        <p:spPr bwMode="auto">
          <a:xfrm>
            <a:off x="23545800" y="19659600"/>
            <a:ext cx="7405688" cy="9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34405" tIns="167203" rIns="334405" bIns="167203">
            <a:spAutoFit/>
          </a:bodyPr>
          <a:lstStyle/>
          <a:p>
            <a:pPr defTabSz="3343275">
              <a:lnSpc>
                <a:spcPct val="80000"/>
              </a:lnSpc>
              <a:spcBef>
                <a:spcPct val="50000"/>
              </a:spcBef>
            </a:pPr>
            <a:r>
              <a:rPr lang="en-US" sz="5000" b="1" dirty="0" smtClean="0">
                <a:solidFill>
                  <a:srgbClr val="990033"/>
                </a:solidFill>
                <a:sym typeface="Wingdings" pitchFamily="2" charset="2"/>
              </a:rPr>
              <a:t> </a:t>
            </a:r>
            <a:r>
              <a:rPr lang="en-US" sz="5000" b="1" dirty="0" smtClean="0">
                <a:solidFill>
                  <a:srgbClr val="990033"/>
                </a:solidFill>
              </a:rPr>
              <a:t>CONTRIBUTIONS</a:t>
            </a:r>
            <a:endParaRPr lang="en-US" sz="5000" b="1" dirty="0">
              <a:solidFill>
                <a:srgbClr val="990033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18135600" y="5562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33"/>
                </a:solidFill>
                <a:sym typeface="Wingdings" pitchFamily="2" charset="2"/>
              </a:rPr>
              <a:t> </a:t>
            </a:r>
            <a:r>
              <a:rPr lang="en-US" sz="3200" dirty="0" smtClean="0">
                <a:solidFill>
                  <a:srgbClr val="990033"/>
                </a:solidFill>
              </a:rPr>
              <a:t>Limitations</a:t>
            </a:r>
            <a:endParaRPr lang="en-US" sz="32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4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7119</TotalTime>
  <Words>517</Words>
  <Application>Microsoft Office PowerPoint</Application>
  <PresentationFormat>Custom</PresentationFormat>
  <Paragraphs>174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Worksheet</vt:lpstr>
      <vt:lpstr>An Algebraic Approach to Visual Discovery Management</vt:lpstr>
    </vt:vector>
  </TitlesOfParts>
  <Company>WPI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Privacy Loss in the Internet and reducing it by Anonymizing Web Accesses</dc:title>
  <dc:creator>Harshal Pandya</dc:creator>
  <cp:lastModifiedBy>amukherji</cp:lastModifiedBy>
  <cp:revision>372</cp:revision>
  <dcterms:created xsi:type="dcterms:W3CDTF">2008-03-07T17:48:58Z</dcterms:created>
  <dcterms:modified xsi:type="dcterms:W3CDTF">2010-03-25T23:11:53Z</dcterms:modified>
</cp:coreProperties>
</file>