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74" r:id="rId2"/>
    <p:sldId id="275" r:id="rId3"/>
    <p:sldId id="278" r:id="rId4"/>
    <p:sldId id="273" r:id="rId5"/>
    <p:sldId id="279" r:id="rId6"/>
    <p:sldId id="280" r:id="rId7"/>
    <p:sldId id="258" r:id="rId8"/>
    <p:sldId id="276" r:id="rId9"/>
    <p:sldId id="259" r:id="rId10"/>
    <p:sldId id="268" r:id="rId11"/>
    <p:sldId id="261" r:id="rId12"/>
    <p:sldId id="257" r:id="rId13"/>
    <p:sldId id="269" r:id="rId14"/>
    <p:sldId id="262" r:id="rId15"/>
    <p:sldId id="263" r:id="rId16"/>
    <p:sldId id="264" r:id="rId17"/>
    <p:sldId id="272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67" r:id="rId3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60" autoAdjust="0"/>
    <p:restoredTop sz="90929"/>
  </p:normalViewPr>
  <p:slideViewPr>
    <p:cSldViewPr>
      <p:cViewPr varScale="1">
        <p:scale>
          <a:sx n="54" d="100"/>
          <a:sy n="54" d="100"/>
        </p:scale>
        <p:origin x="45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9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en-US"/>
          </a:p>
        </p:txBody>
      </p:sp>
      <p:sp>
        <p:nvSpPr>
          <p:cNvPr id="2765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464D662E-7D42-4802-9FDB-6F8B25D4CA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C0A4726C-A2FC-48BB-A64C-E24D0EE26DD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BE2016-8EC1-47C3-A637-A51DDFE26026}" type="slidenum">
              <a:rPr lang="en-US" altLang="en-US" sz="1300">
                <a:latin typeface="Times New Roman" panose="02020603050405020304" pitchFamily="18" charset="0"/>
              </a:rPr>
              <a:pPr/>
              <a:t>24</a:t>
            </a:fld>
            <a:endParaRPr lang="en-US" altLang="en-US" sz="130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7674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B24D0-FFC1-407A-A6F5-0DE7FBC48C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471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F46C1-05A7-4E81-9FF6-478E644CFB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6147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EE11A6-5CE5-474D-9056-17D290DE4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07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55F01-2E96-4875-8A11-D28784BBA4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22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42B7B-4E63-4AAA-A938-974DE3BB1A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2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6C5DF-7F5B-4ACD-8794-A7D3BDC9BE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00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562E3-88FE-4E24-88C5-CDA1564273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584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C385C-4129-49E1-A242-EA427BB9C9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34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7CF0E-A438-45EB-9784-32551AFDA4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95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18DE5-78B6-4202-B59C-C9B7C8E31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346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18411-29D9-4779-AFB5-2A487D85B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72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1"/>
            </a:lvl1pPr>
          </a:lstStyle>
          <a:p>
            <a:r>
              <a:rPr lang="en-US" altLang="en-US"/>
              <a:t>5: CPU-Scheduling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fld id="{4C5E2A1E-78D1-4334-853E-6BB01092C9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20D73-7D0F-4B8A-8BAE-C3EE18F0734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4648200"/>
            <a:ext cx="8458200" cy="685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>
                <a:solidFill>
                  <a:schemeClr val="accent2"/>
                </a:solidFill>
              </a:rPr>
              <a:t>Jerry Breecher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52400" y="1524000"/>
            <a:ext cx="8763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OPERATING SYSTEMS</a:t>
            </a:r>
          </a:p>
          <a:p>
            <a:pPr algn="ctr"/>
            <a:endParaRPr lang="en-US" altLang="en-US" sz="44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en-US" sz="4400" b="1">
                <a:solidFill>
                  <a:srgbClr val="FF0000"/>
                </a:solidFill>
                <a:latin typeface="Arial" panose="020B0604020202020204" pitchFamily="34" charset="0"/>
              </a:rPr>
              <a:t> SCHEDULING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A30B-5657-46DB-9E4E-768F87ED9FE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04800" y="14478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3275" indent="-1778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4963" indent="-352425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60625" indent="-1143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74925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321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893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465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037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800" b="1"/>
              <a:t>EXAMPLE DATA:</a:t>
            </a:r>
          </a:p>
          <a:p>
            <a:pPr lvl="2" algn="just"/>
            <a:r>
              <a:rPr lang="en-US" altLang="en-US" sz="1600" b="1"/>
              <a:t> 		Process  		Arrival 		Service </a:t>
            </a:r>
          </a:p>
          <a:p>
            <a:pPr lvl="2" algn="just"/>
            <a:r>
              <a:rPr lang="en-US" altLang="en-US" sz="1600" b="1"/>
              <a:t>  			             	Time 		   Time</a:t>
            </a:r>
          </a:p>
          <a:p>
            <a:pPr lvl="2" algn="just"/>
            <a:r>
              <a:rPr lang="en-US" altLang="en-US" sz="1600" b="1"/>
              <a:t>	 	    1 		    0 		      8</a:t>
            </a:r>
          </a:p>
          <a:p>
            <a:pPr lvl="2" algn="just"/>
            <a:r>
              <a:rPr lang="en-US" altLang="en-US" sz="1600" b="1"/>
              <a:t>		    2 		    1 		      4</a:t>
            </a:r>
          </a:p>
          <a:p>
            <a:pPr lvl="2" algn="just"/>
            <a:r>
              <a:rPr lang="en-US" altLang="en-US" sz="1600" b="1"/>
              <a:t>	 	    3 		    2 		      9</a:t>
            </a:r>
          </a:p>
          <a:p>
            <a:pPr lvl="2" algn="just"/>
            <a:r>
              <a:rPr lang="en-US" altLang="en-US" sz="1600" b="1"/>
              <a:t>	 	    4 		    3 		      5</a:t>
            </a:r>
            <a:endParaRPr lang="en-US" altLang="en-US" sz="160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609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09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8194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267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781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57200" y="502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0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2667000" y="502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8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41148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12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6294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21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86868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26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13716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P1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33528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P2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3340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P3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76962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P4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517525" y="3617913"/>
            <a:ext cx="781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FCFS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524000" y="5562600"/>
            <a:ext cx="6221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Average wait = ( (8-0) + (12-1) + (21-2) + (26-3) )/4 = 61/4 = 15.25</a:t>
            </a:r>
          </a:p>
        </p:txBody>
      </p:sp>
      <p:sp>
        <p:nvSpPr>
          <p:cNvPr id="17432" name="Rectangle 24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  <a:ln/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Algorithms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457200" y="6019800"/>
            <a:ext cx="1730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b="1"/>
              <a:t>Residence Time</a:t>
            </a:r>
          </a:p>
          <a:p>
            <a:pPr algn="ctr"/>
            <a:r>
              <a:rPr lang="en-US" altLang="en-US" b="1"/>
              <a:t>at the CPU</a:t>
            </a:r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 flipV="1">
            <a:off x="2057400" y="58674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14558-2EA7-428E-9D86-9C30D558C3C9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533400" y="1676400"/>
            <a:ext cx="8077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747713" indent="-747713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23975" indent="-461963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581275" indent="-28575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695575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809875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26707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72427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18147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63867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800" b="1" dirty="0">
                <a:solidFill>
                  <a:schemeClr val="accent2"/>
                </a:solidFill>
              </a:rPr>
              <a:t>SHORTEST JOB FIRST:</a:t>
            </a:r>
            <a:endParaRPr lang="en-US" altLang="en-US" sz="1800" b="1" dirty="0"/>
          </a:p>
          <a:p>
            <a:pPr algn="just"/>
            <a:endParaRPr lang="en-US" altLang="en-US" sz="1800" dirty="0"/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 dirty="0"/>
              <a:t>Optimal for minimizing queueing time, but impossible to implement.  Tries to predict the process to schedule based on previous history.</a:t>
            </a:r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/>
              <a:t>Predicting the time the process will use on its next schedule:</a:t>
            </a:r>
          </a:p>
          <a:p>
            <a:pPr algn="just"/>
            <a:endParaRPr lang="en-US" altLang="en-US" sz="1600" dirty="0"/>
          </a:p>
          <a:p>
            <a:pPr algn="just"/>
            <a:r>
              <a:rPr lang="en-US" altLang="en-US" sz="1600" dirty="0"/>
              <a:t> 	</a:t>
            </a:r>
            <a:r>
              <a:rPr lang="en-US" altLang="en-US" sz="1600" b="1" dirty="0"/>
              <a:t>t( n+1 ) 	= 	w * t( n )         + ( 1 - w )  * T( n )</a:t>
            </a:r>
          </a:p>
          <a:p>
            <a:pPr algn="just"/>
            <a:r>
              <a:rPr lang="en-US" altLang="en-US" sz="1600" dirty="0"/>
              <a:t> 		</a:t>
            </a:r>
          </a:p>
          <a:p>
            <a:pPr algn="just">
              <a:lnSpc>
                <a:spcPct val="120000"/>
              </a:lnSpc>
            </a:pPr>
            <a:r>
              <a:rPr lang="en-US" altLang="en-US" sz="1600" dirty="0"/>
              <a:t>Here:  	t(n+1)     	is time of next burst.</a:t>
            </a:r>
          </a:p>
          <a:p>
            <a:pPr algn="just">
              <a:lnSpc>
                <a:spcPct val="120000"/>
              </a:lnSpc>
            </a:pPr>
            <a:r>
              <a:rPr lang="en-US" altLang="en-US" sz="1600" dirty="0"/>
              <a:t> 	t(n)       	is time of current burst.</a:t>
            </a:r>
          </a:p>
          <a:p>
            <a:pPr algn="just">
              <a:lnSpc>
                <a:spcPct val="120000"/>
              </a:lnSpc>
            </a:pPr>
            <a:r>
              <a:rPr lang="en-US" altLang="en-US" sz="1600" dirty="0"/>
              <a:t>	T(n)     	is average of all previous bursts .</a:t>
            </a:r>
          </a:p>
          <a:p>
            <a:pPr algn="just">
              <a:lnSpc>
                <a:spcPct val="120000"/>
              </a:lnSpc>
            </a:pPr>
            <a:r>
              <a:rPr lang="en-US" altLang="en-US" sz="1600" dirty="0"/>
              <a:t>	W       	is a weighting factor emphasizing current or previous bursts.</a:t>
            </a:r>
          </a:p>
          <a:p>
            <a:pPr algn="just"/>
            <a:r>
              <a:rPr lang="en-US" altLang="en-US" sz="1600" dirty="0"/>
              <a:t> 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  <a:ln/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Algorithms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D4C64-30AF-4985-92D3-0F72DB0A54D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4343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PREEMPTIVE ALGORITHMS:</a:t>
            </a:r>
            <a:endParaRPr lang="en-US" altLang="en-US" sz="1600" b="1"/>
          </a:p>
          <a:p>
            <a:pPr>
              <a:lnSpc>
                <a:spcPct val="90000"/>
              </a:lnSpc>
            </a:pPr>
            <a:endParaRPr lang="en-US" altLang="en-US" sz="1600"/>
          </a:p>
          <a:p>
            <a:pPr lvl="3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/>
              <a:t>Yank the CPU away from the currently executing process when a higher priority process is ready.</a:t>
            </a:r>
          </a:p>
          <a:p>
            <a:pPr lvl="3">
              <a:lnSpc>
                <a:spcPct val="90000"/>
              </a:lnSpc>
            </a:pPr>
            <a:endParaRPr lang="en-US" altLang="en-US" sz="1600"/>
          </a:p>
          <a:p>
            <a:pPr lvl="3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/>
              <a:t>Can be applied to both Shortest Job First or to Priority scheduling.</a:t>
            </a:r>
          </a:p>
          <a:p>
            <a:pPr lvl="3">
              <a:lnSpc>
                <a:spcPct val="90000"/>
              </a:lnSpc>
            </a:pPr>
            <a:endParaRPr lang="en-US" altLang="en-US" sz="1600"/>
          </a:p>
          <a:p>
            <a:pPr lvl="3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/>
              <a:t>Avoids "hogging" of the CPU</a:t>
            </a:r>
          </a:p>
          <a:p>
            <a:pPr lvl="3">
              <a:lnSpc>
                <a:spcPct val="90000"/>
              </a:lnSpc>
            </a:pPr>
            <a:endParaRPr lang="en-US" altLang="en-US" sz="1600"/>
          </a:p>
          <a:p>
            <a:pPr lvl="3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/>
              <a:t>On time sharing machines, this type of scheme is required because the CPU must be protected from a run-away low priority process.</a:t>
            </a:r>
          </a:p>
          <a:p>
            <a:pPr lvl="3">
              <a:lnSpc>
                <a:spcPct val="90000"/>
              </a:lnSpc>
            </a:pPr>
            <a:endParaRPr lang="en-US" altLang="en-US" sz="1600"/>
          </a:p>
          <a:p>
            <a:pPr lvl="3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/>
              <a:t>Give short jobs a higher priority – perceived response time is thus better.</a:t>
            </a:r>
          </a:p>
          <a:p>
            <a:pPr lvl="3">
              <a:lnSpc>
                <a:spcPct val="90000"/>
              </a:lnSpc>
            </a:pPr>
            <a:endParaRPr lang="en-US" altLang="en-US" sz="1600"/>
          </a:p>
          <a:p>
            <a:pPr lvl="3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/>
              <a:t>What are average queueing and residence times? Compare with FCFS.</a:t>
            </a:r>
            <a:endParaRPr lang="en-US" altLang="en-US" sz="140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533400" y="304800"/>
            <a:ext cx="449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/>
              <a:t>CPU SCHEDULING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Algorithms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3D363-0571-4501-8932-28E0D57B4E6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04800" y="1447800"/>
            <a:ext cx="8610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3275" indent="-1778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4963" indent="-352425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60625" indent="-1143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74925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321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893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465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037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800" b="1"/>
              <a:t>EXAMPLE DATA:</a:t>
            </a:r>
          </a:p>
          <a:p>
            <a:pPr lvl="2" algn="just"/>
            <a:r>
              <a:rPr lang="en-US" altLang="en-US" sz="1600" b="1"/>
              <a:t> 		Process  		Arrival 		Service </a:t>
            </a:r>
          </a:p>
          <a:p>
            <a:pPr lvl="2" algn="just"/>
            <a:r>
              <a:rPr lang="en-US" altLang="en-US" sz="1600" b="1"/>
              <a:t>  			             	Time 		   Time</a:t>
            </a:r>
          </a:p>
          <a:p>
            <a:pPr lvl="2" algn="just"/>
            <a:r>
              <a:rPr lang="en-US" altLang="en-US" sz="1600" b="1"/>
              <a:t>	 	    1 		    0 		      8</a:t>
            </a:r>
          </a:p>
          <a:p>
            <a:pPr lvl="2" algn="just"/>
            <a:r>
              <a:rPr lang="en-US" altLang="en-US" sz="1600" b="1"/>
              <a:t>		    2 		    1 		      4</a:t>
            </a:r>
          </a:p>
          <a:p>
            <a:pPr lvl="2" algn="just"/>
            <a:r>
              <a:rPr lang="en-US" altLang="en-US" sz="1600" b="1"/>
              <a:t>	 	    3 		    2 		      9</a:t>
            </a:r>
          </a:p>
          <a:p>
            <a:pPr lvl="2" algn="just"/>
            <a:r>
              <a:rPr lang="en-US" altLang="en-US" sz="1600" b="1"/>
              <a:t>	 	    4 		    3 		      5</a:t>
            </a:r>
            <a:endParaRPr lang="en-US" altLang="en-US" sz="160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9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609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2209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3810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6477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457200" y="502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0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2057400" y="502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5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36576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10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6248400" y="51054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17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86868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26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13716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P2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8194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P4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50292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P1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76962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P3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17525" y="3617913"/>
            <a:ext cx="343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Preemptive Shortest Job First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1752600" y="5562600"/>
            <a:ext cx="6108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Average wait = ( (5-1) + (10-3) + (17-0) + (26-2) )/4 = 52/4 = 13.0</a:t>
            </a:r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6858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P1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1143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990600" y="502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1</a:t>
            </a:r>
          </a:p>
        </p:txBody>
      </p:sp>
      <p:sp>
        <p:nvSpPr>
          <p:cNvPr id="18458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  <a:ln/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Algorithms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4FEFE-8313-46AA-A7F6-5F13BA8015F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8600" y="1676400"/>
            <a:ext cx="8610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514350" indent="-51435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85850" indent="-3429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574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339975" indent="-168275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4275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1147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867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587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307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>
                <a:solidFill>
                  <a:schemeClr val="accent2"/>
                </a:solidFill>
              </a:rPr>
              <a:t>PRIORITY BASED SCHEDULING:</a:t>
            </a:r>
            <a:endParaRPr lang="en-US" altLang="en-US" sz="1600" b="1"/>
          </a:p>
          <a:p>
            <a:pPr algn="just"/>
            <a:endParaRPr lang="en-US" altLang="en-US" sz="1600"/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/>
              <a:t>Assign each process a priority. Schedule highest priority first. All processes within same priority are FCFS.</a:t>
            </a:r>
          </a:p>
          <a:p>
            <a:pPr lvl="1" algn="just"/>
            <a:endParaRPr lang="en-US" altLang="en-US" sz="1600"/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/>
              <a:t>Priority may be determined by user or by some default mechanism.  The system may determine the priority based on memory requirements, time limits, or other resource usage.</a:t>
            </a:r>
          </a:p>
          <a:p>
            <a:pPr lvl="1" algn="just"/>
            <a:endParaRPr lang="en-US" altLang="en-US" sz="1600"/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 b="1"/>
              <a:t>Starvation</a:t>
            </a:r>
            <a:r>
              <a:rPr lang="en-US" altLang="en-US" sz="1600"/>
              <a:t> occurs if a low priority process never runs. Solution: build aging into a variable priority.</a:t>
            </a:r>
          </a:p>
          <a:p>
            <a:pPr lvl="1" algn="just">
              <a:buFont typeface="Symbol" panose="05050102010706020507" pitchFamily="18" charset="2"/>
              <a:buChar char="·"/>
            </a:pPr>
            <a:endParaRPr lang="en-US" altLang="en-US" sz="1600"/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/>
              <a:t>Delicate balance between giving favorable response for interactive jobs, but not starving batch jobs.</a:t>
            </a:r>
          </a:p>
          <a:p>
            <a:pPr algn="just"/>
            <a:endParaRPr lang="en-US" altLang="en-US" sz="160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  <a:ln/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Algorithms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12AC-B2E2-4CEB-A45A-B0F315B85E37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</a:rPr>
              <a:t>ROUND ROBIN</a:t>
            </a:r>
            <a:r>
              <a:rPr lang="en-US" altLang="en-US" sz="1600" b="1" dirty="0"/>
              <a:t>:</a:t>
            </a:r>
            <a:endParaRPr lang="en-US" altLang="en-US" sz="1600" dirty="0"/>
          </a:p>
          <a:p>
            <a:pPr lvl="1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 dirty="0"/>
              <a:t>Use a timer to cause an interrupt after a predetermined time. Preempts if task exceeds it’s quantum.</a:t>
            </a:r>
          </a:p>
          <a:p>
            <a:pPr lvl="2">
              <a:lnSpc>
                <a:spcPct val="90000"/>
              </a:lnSpc>
            </a:pPr>
            <a:endParaRPr lang="en-US" altLang="en-US" sz="1600" dirty="0"/>
          </a:p>
          <a:p>
            <a:pPr lvl="1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 dirty="0"/>
              <a:t>Train of events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1600" dirty="0"/>
              <a:t>Dispatch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1600" dirty="0"/>
              <a:t>Time slice occurs OR process suspends on event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en-US" sz="1600" dirty="0"/>
              <a:t>Put process on some queue and dispatch next</a:t>
            </a:r>
          </a:p>
          <a:p>
            <a:pPr lvl="2">
              <a:lnSpc>
                <a:spcPct val="90000"/>
              </a:lnSpc>
            </a:pPr>
            <a:endParaRPr lang="en-US" altLang="en-US" sz="1600" dirty="0"/>
          </a:p>
          <a:p>
            <a:pPr lvl="1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 dirty="0"/>
              <a:t>Use numbers in last example to find queueing and residence times. (Use quantum = 4 sec.)</a:t>
            </a:r>
          </a:p>
          <a:p>
            <a:pPr lvl="2">
              <a:lnSpc>
                <a:spcPct val="90000"/>
              </a:lnSpc>
            </a:pPr>
            <a:endParaRPr lang="en-US" altLang="en-US" sz="1600" dirty="0"/>
          </a:p>
          <a:p>
            <a:pPr lvl="1">
              <a:lnSpc>
                <a:spcPct val="90000"/>
              </a:lnSpc>
              <a:buFont typeface="Symbol" panose="05050102010706020507" pitchFamily="18" charset="2"/>
              <a:buChar char="·"/>
            </a:pPr>
            <a:r>
              <a:rPr lang="en-US" altLang="en-US" sz="1600" dirty="0"/>
              <a:t>Definitions:</a:t>
            </a:r>
          </a:p>
          <a:p>
            <a:pPr lvl="3">
              <a:lnSpc>
                <a:spcPct val="90000"/>
              </a:lnSpc>
            </a:pPr>
            <a:r>
              <a:rPr lang="en-US" altLang="en-US" sz="1600" b="1" dirty="0"/>
              <a:t>Context Switch</a:t>
            </a:r>
            <a:r>
              <a:rPr lang="en-US" altLang="en-US" sz="1600" dirty="0"/>
              <a:t>	Changing the processor from running one task (or process) to another. Implies changing memory.</a:t>
            </a:r>
          </a:p>
          <a:p>
            <a:pPr lvl="3">
              <a:lnSpc>
                <a:spcPct val="90000"/>
              </a:lnSpc>
            </a:pPr>
            <a:r>
              <a:rPr lang="en-US" altLang="en-US" sz="1600" b="1" dirty="0"/>
              <a:t>Processor Sharing </a:t>
            </a:r>
            <a:r>
              <a:rPr lang="en-US" altLang="en-US" sz="1600" dirty="0"/>
              <a:t>Use of a small quantum such that each process runs frequently at speed 1/n.</a:t>
            </a:r>
          </a:p>
          <a:p>
            <a:pPr lvl="3">
              <a:lnSpc>
                <a:spcPct val="90000"/>
              </a:lnSpc>
            </a:pPr>
            <a:r>
              <a:rPr lang="en-US" altLang="en-US" sz="1600" b="1" dirty="0"/>
              <a:t>Reschedule  latency</a:t>
            </a:r>
            <a:r>
              <a:rPr lang="en-US" altLang="en-US" sz="1600" dirty="0"/>
              <a:t>  How long it takes from when a process requests to run, until it   finally gets control of the CPU.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3400" y="304800"/>
            <a:ext cx="449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/>
              <a:t>CPU SCHEDULING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Algorithms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1F82-7BA8-4FB0-817B-25B3B7BE4D01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3886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600" b="1" dirty="0">
                <a:solidFill>
                  <a:schemeClr val="accent2"/>
                </a:solidFill>
              </a:rPr>
              <a:t>ROUND ROBIN:</a:t>
            </a:r>
            <a:endParaRPr lang="en-US" altLang="en-US" sz="1600" b="1" dirty="0"/>
          </a:p>
          <a:p>
            <a:pPr>
              <a:buFontTx/>
              <a:buNone/>
            </a:pPr>
            <a:endParaRPr lang="en-US" altLang="en-US" sz="1600" dirty="0"/>
          </a:p>
          <a:p>
            <a:pPr lvl="1">
              <a:buFont typeface="Symbol" panose="05050102010706020507" pitchFamily="18" charset="2"/>
              <a:buChar char="·"/>
            </a:pPr>
            <a:r>
              <a:rPr lang="en-US" altLang="en-US" sz="1600" dirty="0"/>
              <a:t>Choosing a time quantum</a:t>
            </a:r>
          </a:p>
          <a:p>
            <a:pPr lvl="2"/>
            <a:endParaRPr lang="en-US" altLang="en-US" sz="1600" dirty="0"/>
          </a:p>
          <a:p>
            <a:pPr marL="1824038" lvl="3" indent="-452438"/>
            <a:r>
              <a:rPr lang="en-US" altLang="en-US" sz="1600" dirty="0"/>
              <a:t>Too short - inordinate fraction of the time is spent in context switches.</a:t>
            </a:r>
          </a:p>
          <a:p>
            <a:pPr marL="1824038" lvl="3" indent="-452438"/>
            <a:endParaRPr lang="en-US" altLang="en-US" sz="1600" dirty="0"/>
          </a:p>
          <a:p>
            <a:pPr marL="1824038" lvl="3" indent="-452438"/>
            <a:r>
              <a:rPr lang="en-US" altLang="en-US" sz="1600" dirty="0"/>
              <a:t> Too long - reschedule latency is too great. If many processes want the CPU, then it's a long time before a particular process can get the CPU. This then acts like FCFS.</a:t>
            </a:r>
          </a:p>
          <a:p>
            <a:pPr lvl="2"/>
            <a:endParaRPr lang="en-US" altLang="en-US" sz="1600" dirty="0"/>
          </a:p>
          <a:p>
            <a:pPr marL="1824038" lvl="3" indent="-452438"/>
            <a:r>
              <a:rPr lang="en-US" altLang="en-US" sz="1600" dirty="0"/>
              <a:t>Adjust so most processes won't use their slice.  As processors have become faster, this is less of an issue.</a:t>
            </a:r>
          </a:p>
          <a:p>
            <a:endParaRPr lang="en-US" altLang="en-US" sz="1600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533400" y="304800"/>
            <a:ext cx="4495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b="1"/>
              <a:t>CPU SCHEDULING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Algorithms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6C5E7-DFB9-4EF0-BA0C-CD2377140AB4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04800" y="1447800"/>
            <a:ext cx="5867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1778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0150" indent="-28575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60625" indent="-1143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74925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321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893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465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037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/>
              <a:t>EXAMPLE DATA:</a:t>
            </a:r>
          </a:p>
          <a:p>
            <a:pPr lvl="1" algn="just"/>
            <a:r>
              <a:rPr lang="en-US" altLang="en-US" sz="1600" b="1"/>
              <a:t> 		Process  	Arrival 		Service </a:t>
            </a:r>
          </a:p>
          <a:p>
            <a:pPr lvl="1" algn="just"/>
            <a:r>
              <a:rPr lang="en-US" altLang="en-US" sz="1600" b="1"/>
              <a:t>  			             	Time 		   Time</a:t>
            </a:r>
          </a:p>
          <a:p>
            <a:pPr lvl="1" algn="just"/>
            <a:r>
              <a:rPr lang="en-US" altLang="en-US" sz="1600" b="1"/>
              <a:t>	 	    1 		    0 		      8</a:t>
            </a:r>
          </a:p>
          <a:p>
            <a:pPr lvl="1" algn="just"/>
            <a:r>
              <a:rPr lang="en-US" altLang="en-US" sz="1600" b="1"/>
              <a:t>		    2 		    1 		      4</a:t>
            </a:r>
          </a:p>
          <a:p>
            <a:pPr lvl="1" algn="just"/>
            <a:r>
              <a:rPr lang="en-US" altLang="en-US" sz="1600" b="1"/>
              <a:t>	 	    3 		    2 		      9</a:t>
            </a:r>
          </a:p>
          <a:p>
            <a:pPr lvl="1" algn="just"/>
            <a:r>
              <a:rPr lang="en-US" altLang="en-US" sz="1600" b="1"/>
              <a:t>	 	    4 		    3 		      5</a:t>
            </a:r>
            <a:endParaRPr lang="en-US" altLang="en-US" sz="1600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09600" y="4191000"/>
            <a:ext cx="8229600" cy="6096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609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8839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2514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38100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>
            <a:off x="51054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457200" y="502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0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362200" y="502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8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36576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12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8768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16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86868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26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17526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P2</a:t>
            </a: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28194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P3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2672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P4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55626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P1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517525" y="3617913"/>
            <a:ext cx="640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 b="1"/>
              <a:t>Round Robin, quantum = 4, no priority-based preemption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1524000" y="5715000"/>
            <a:ext cx="6108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Average wait = ( (20-0) + (8-1) + (26-2) + (25-3) )/4 = 74/4 = 18.5</a:t>
            </a:r>
          </a:p>
        </p:txBody>
      </p:sp>
      <p:sp>
        <p:nvSpPr>
          <p:cNvPr id="24598" name="Text Box 22"/>
          <p:cNvSpPr txBox="1">
            <a:spLocks noChangeArrowheads="1"/>
          </p:cNvSpPr>
          <p:nvPr/>
        </p:nvSpPr>
        <p:spPr bwMode="auto">
          <a:xfrm>
            <a:off x="6858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P1</a:t>
            </a: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14478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295400" y="5029200"/>
            <a:ext cx="2825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4</a:t>
            </a: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66294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P3</a:t>
            </a:r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74676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P4</a:t>
            </a: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63246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0960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20</a:t>
            </a:r>
          </a:p>
        </p:txBody>
      </p:sp>
      <p:sp>
        <p:nvSpPr>
          <p:cNvPr id="24605" name="Line 29"/>
          <p:cNvSpPr>
            <a:spLocks noChangeShapeType="1"/>
          </p:cNvSpPr>
          <p:nvPr/>
        </p:nvSpPr>
        <p:spPr bwMode="auto">
          <a:xfrm>
            <a:off x="7315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70866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24</a:t>
            </a: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7924800" y="50292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/>
              <a:t>25</a:t>
            </a:r>
          </a:p>
        </p:txBody>
      </p:sp>
      <p:sp>
        <p:nvSpPr>
          <p:cNvPr id="24608" name="Text Box 32"/>
          <p:cNvSpPr txBox="1">
            <a:spLocks noChangeArrowheads="1"/>
          </p:cNvSpPr>
          <p:nvPr/>
        </p:nvSpPr>
        <p:spPr bwMode="auto">
          <a:xfrm>
            <a:off x="8305800" y="4343400"/>
            <a:ext cx="431800" cy="336550"/>
          </a:xfrm>
          <a:prstGeom prst="rect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/>
              <a:t>P3</a:t>
            </a:r>
          </a:p>
        </p:txBody>
      </p:sp>
      <p:sp>
        <p:nvSpPr>
          <p:cNvPr id="24609" name="Line 33"/>
          <p:cNvSpPr>
            <a:spLocks noChangeShapeType="1"/>
          </p:cNvSpPr>
          <p:nvPr/>
        </p:nvSpPr>
        <p:spPr bwMode="auto">
          <a:xfrm>
            <a:off x="8077200" y="4191000"/>
            <a:ext cx="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  <a:ln/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24612" name="Text Box 36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Algorithms</a:t>
            </a:r>
          </a:p>
        </p:txBody>
      </p:sp>
      <p:sp>
        <p:nvSpPr>
          <p:cNvPr id="24613" name="Text Box 37"/>
          <p:cNvSpPr txBox="1">
            <a:spLocks noChangeArrowheads="1"/>
          </p:cNvSpPr>
          <p:nvPr/>
        </p:nvSpPr>
        <p:spPr bwMode="auto">
          <a:xfrm>
            <a:off x="6019800" y="1676400"/>
            <a:ext cx="2900363" cy="1323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b="1"/>
              <a:t>Note:</a:t>
            </a:r>
            <a:endParaRPr lang="en-US" altLang="en-US"/>
          </a:p>
          <a:p>
            <a:pPr algn="ctr"/>
            <a:r>
              <a:rPr lang="en-US" altLang="en-US"/>
              <a:t>Example violates rules for quantum size since most processes don’t finish in one quantum.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5105400" cy="914400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410200" y="381000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The Scheduler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8610600" cy="35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 dirty="0">
                <a:latin typeface="Arial" panose="020B0604020202020204" pitchFamily="34" charset="0"/>
              </a:rPr>
              <a:t>Selects from among the processes in memory that are ready to execute, and allocates the CPU to one of them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 dirty="0">
                <a:latin typeface="Arial" panose="020B0604020202020204" pitchFamily="34" charset="0"/>
              </a:rPr>
              <a:t>CPU scheduling decisions may take place when a process: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None/>
            </a:pPr>
            <a:r>
              <a:rPr kumimoji="1" lang="en-US" altLang="en-US" sz="1800" dirty="0">
                <a:solidFill>
                  <a:srgbClr val="CC6600"/>
                </a:solidFill>
                <a:latin typeface="Arial" panose="020B0604020202020204" pitchFamily="34" charset="0"/>
              </a:rPr>
              <a:t>1.	</a:t>
            </a:r>
            <a:r>
              <a:rPr kumimoji="1" lang="en-US" altLang="en-US" sz="1800" dirty="0">
                <a:latin typeface="Arial" panose="020B0604020202020204" pitchFamily="34" charset="0"/>
              </a:rPr>
              <a:t>Switches from running to waiting state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None/>
            </a:pPr>
            <a:r>
              <a:rPr kumimoji="1" lang="en-US" altLang="en-US" sz="1800" dirty="0">
                <a:solidFill>
                  <a:srgbClr val="CC6600"/>
                </a:solidFill>
                <a:latin typeface="Arial" panose="020B0604020202020204" pitchFamily="34" charset="0"/>
              </a:rPr>
              <a:t>2.</a:t>
            </a:r>
            <a:r>
              <a:rPr kumimoji="1" lang="en-US" altLang="en-US" sz="1800" dirty="0">
                <a:latin typeface="Arial" panose="020B0604020202020204" pitchFamily="34" charset="0"/>
              </a:rPr>
              <a:t>	Switches from running to ready state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None/>
            </a:pPr>
            <a:r>
              <a:rPr kumimoji="1" lang="en-US" altLang="en-US" sz="1800" dirty="0">
                <a:solidFill>
                  <a:srgbClr val="CC6600"/>
                </a:solidFill>
                <a:latin typeface="Arial" panose="020B0604020202020204" pitchFamily="34" charset="0"/>
              </a:rPr>
              <a:t>3.</a:t>
            </a:r>
            <a:r>
              <a:rPr kumimoji="1" lang="en-US" altLang="en-US" sz="1800" dirty="0">
                <a:latin typeface="Arial" panose="020B0604020202020204" pitchFamily="34" charset="0"/>
              </a:rPr>
              <a:t>	Switches from waiting to ready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None/>
            </a:pPr>
            <a:r>
              <a:rPr kumimoji="1" lang="en-US" altLang="en-US" sz="1800" dirty="0">
                <a:solidFill>
                  <a:srgbClr val="CC6600"/>
                </a:solidFill>
                <a:latin typeface="Arial" panose="020B0604020202020204" pitchFamily="34" charset="0"/>
              </a:rPr>
              <a:t>4.</a:t>
            </a:r>
            <a:r>
              <a:rPr kumimoji="1" lang="en-US" altLang="en-US" sz="1800" dirty="0">
                <a:latin typeface="Arial" panose="020B0604020202020204" pitchFamily="34" charset="0"/>
              </a:rPr>
              <a:t>	Terminates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 dirty="0">
                <a:latin typeface="Arial" panose="020B0604020202020204" pitchFamily="34" charset="0"/>
              </a:rPr>
              <a:t>Scheduling under 1 and 4 is </a:t>
            </a:r>
            <a:r>
              <a:rPr kumimoji="1" lang="en-US" altLang="en-US" sz="1800" i="1" dirty="0" err="1">
                <a:solidFill>
                  <a:schemeClr val="accent2"/>
                </a:solidFill>
                <a:latin typeface="Arial" panose="020B0604020202020204" pitchFamily="34" charset="0"/>
              </a:rPr>
              <a:t>nonpreemptive</a:t>
            </a:r>
            <a:endParaRPr kumimoji="1" lang="en-US" altLang="en-US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 dirty="0">
                <a:latin typeface="Arial" panose="020B0604020202020204" pitchFamily="34" charset="0"/>
              </a:rPr>
              <a:t>All other scheduling is </a:t>
            </a:r>
            <a:r>
              <a:rPr kumimoji="1" lang="en-US" altLang="en-US" sz="1800" i="1" dirty="0">
                <a:solidFill>
                  <a:schemeClr val="accent2"/>
                </a:solidFill>
                <a:latin typeface="Arial" panose="020B0604020202020204" pitchFamily="34" charset="0"/>
              </a:rPr>
              <a:t>preemptive</a:t>
            </a:r>
            <a:endParaRPr kumimoji="1" lang="en-US" altLang="en-US" sz="1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7200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Queueing Lingo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1133412"/>
            <a:ext cx="8839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eaLnBrk="1" hangingPunct="1"/>
            <a:r>
              <a:rPr lang="en-US" altLang="en-US" sz="1800" b="1" dirty="0" smtClean="0">
                <a:solidFill>
                  <a:schemeClr val="accent2"/>
                </a:solidFill>
              </a:rPr>
              <a:t>A STOCHASTIC PROCESS</a:t>
            </a:r>
            <a:r>
              <a:rPr lang="en-US" altLang="en-US" sz="1800" dirty="0" smtClean="0"/>
              <a:t> is a mechanism that produces a collection of measurements which all occur, randomly,  in the same range of values.   It applies to the VALUE measured for an observation.  The dictionary says, "random, statistical".  </a:t>
            </a:r>
          </a:p>
          <a:p>
            <a:pPr marL="457200" indent="-457200" algn="just" eaLnBrk="1" hangingPunct="1"/>
            <a:endParaRPr lang="en-US" altLang="en-US" sz="1800" dirty="0" smtClean="0"/>
          </a:p>
          <a:p>
            <a:pPr marL="457200" indent="-457200" algn="just" eaLnBrk="1" hangingPunct="1"/>
            <a:r>
              <a:rPr lang="en-US" altLang="en-US" sz="1800" dirty="0" smtClean="0"/>
              <a:t>Stochastic processes are well behaved phenomena - they don't do things that are unpredictable or unplanned for.</a:t>
            </a:r>
          </a:p>
          <a:p>
            <a:pPr marL="457200" indent="-457200" algn="just" eaLnBrk="1" hangingPunct="1"/>
            <a:endParaRPr lang="en-US" altLang="en-US" sz="1800" dirty="0" smtClean="0"/>
          </a:p>
          <a:p>
            <a:pPr marL="457200" indent="-457200" algn="just" eaLnBrk="1" hangingPunct="1"/>
            <a:r>
              <a:rPr lang="en-US" altLang="en-US" sz="1800" b="1" dirty="0" smtClean="0">
                <a:solidFill>
                  <a:schemeClr val="accent2"/>
                </a:solidFill>
              </a:rPr>
              <a:t>Examples:</a:t>
            </a:r>
            <a:endParaRPr lang="en-US" altLang="en-US" sz="1800" b="1" dirty="0" smtClean="0"/>
          </a:p>
          <a:p>
            <a:pPr marL="457200" indent="-457200" algn="just" eaLnBrk="1" hangingPunct="1"/>
            <a:r>
              <a:rPr lang="en-US" altLang="en-US" sz="1800" i="1" dirty="0" smtClean="0"/>
              <a:t>Throwing 2 dice always gives numbers in the range 2 - 12.</a:t>
            </a:r>
          </a:p>
          <a:p>
            <a:pPr marL="457200" indent="-457200" algn="just" eaLnBrk="1" hangingPunct="1"/>
            <a:endParaRPr lang="en-US" altLang="en-US" sz="1800" i="1" dirty="0" smtClean="0"/>
          </a:p>
          <a:p>
            <a:pPr marL="457200" indent="-457200" algn="just" eaLnBrk="1" hangingPunct="1"/>
            <a:r>
              <a:rPr lang="en-US" altLang="en-US" sz="1800" i="1" dirty="0" smtClean="0"/>
              <a:t>Actions of people are unpredictable ( unless the range of values is made very large.)  Someone can always respond in a way you haven't predicted.</a:t>
            </a:r>
          </a:p>
        </p:txBody>
      </p:sp>
    </p:spTree>
    <p:extLst>
      <p:ext uri="{BB962C8B-B14F-4D97-AF65-F5344CB8AC3E}">
        <p14:creationId xmlns:p14="http://schemas.microsoft.com/office/powerpoint/2010/main" val="327123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2E1D9-BF1D-4DB6-BBD5-29333D033960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9698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458200" cy="3429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1" dirty="0">
                <a:solidFill>
                  <a:schemeClr val="accent2"/>
                </a:solidFill>
              </a:rPr>
              <a:t>What Is In This Chapter?</a:t>
            </a:r>
            <a:endParaRPr lang="en-US" altLang="en-US" sz="20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altLang="en-US" sz="2000" b="1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</a:pPr>
            <a:r>
              <a:rPr lang="en-US" altLang="en-US" sz="1800" b="1" dirty="0"/>
              <a:t>This chapter is about how to get a process attached to a processor.</a:t>
            </a:r>
          </a:p>
          <a:p>
            <a:pPr>
              <a:spcBef>
                <a:spcPct val="0"/>
              </a:spcBef>
            </a:pPr>
            <a:endParaRPr lang="en-US" altLang="en-US" sz="1800" b="1" dirty="0"/>
          </a:p>
          <a:p>
            <a:pPr>
              <a:spcBef>
                <a:spcPct val="0"/>
              </a:spcBef>
            </a:pPr>
            <a:r>
              <a:rPr lang="en-US" altLang="en-US" sz="1800" b="1" dirty="0"/>
              <a:t>It centers around efficient algorithms that perform well.</a:t>
            </a:r>
          </a:p>
          <a:p>
            <a:pPr>
              <a:spcBef>
                <a:spcPct val="0"/>
              </a:spcBef>
            </a:pPr>
            <a:endParaRPr lang="en-US" altLang="en-US" sz="1800" b="1" dirty="0"/>
          </a:p>
          <a:p>
            <a:pPr>
              <a:spcBef>
                <a:spcPct val="0"/>
              </a:spcBef>
            </a:pPr>
            <a:r>
              <a:rPr lang="en-US" altLang="en-US" sz="1800" b="1" dirty="0"/>
              <a:t>The design of a scheduler is concerned with making sure all users get their fair share of the resources</a:t>
            </a:r>
            <a:r>
              <a:rPr lang="en-US" altLang="en-US" sz="1800" b="1" dirty="0" smtClean="0"/>
              <a:t>.</a:t>
            </a:r>
          </a:p>
          <a:p>
            <a:pPr>
              <a:spcBef>
                <a:spcPct val="0"/>
              </a:spcBef>
            </a:pPr>
            <a:endParaRPr lang="en-US" altLang="en-US" sz="1800" b="1" dirty="0" smtClean="0"/>
          </a:p>
          <a:p>
            <a:pPr>
              <a:spcBef>
                <a:spcPct val="0"/>
              </a:spcBef>
            </a:pPr>
            <a:r>
              <a:rPr lang="en-US" altLang="en-US" sz="1800" b="1" dirty="0" smtClean="0"/>
              <a:t>A bit of performance analysis.</a:t>
            </a:r>
            <a:endParaRPr lang="en-US" altLang="en-US" sz="1800" b="1" dirty="0"/>
          </a:p>
          <a:p>
            <a:pPr>
              <a:spcBef>
                <a:spcPct val="0"/>
              </a:spcBef>
            </a:pPr>
            <a:endParaRPr lang="en-US" altLang="en-US" sz="1800" b="1" dirty="0"/>
          </a:p>
        </p:txBody>
      </p:sp>
      <p:sp>
        <p:nvSpPr>
          <p:cNvPr id="29699" name="Rectangle 1027"/>
          <p:cNvSpPr>
            <a:spLocks noChangeArrowheads="1"/>
          </p:cNvSpPr>
          <p:nvPr/>
        </p:nvSpPr>
        <p:spPr bwMode="auto">
          <a:xfrm>
            <a:off x="838200" y="3810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1">
                <a:latin typeface="Arial" panose="020B0604020202020204" pitchFamily="34" charset="0"/>
              </a:rPr>
              <a:t>CPU Scheduling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Queueing Lingo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1133412"/>
            <a:ext cx="8839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eaLnBrk="1" hangingPunct="1"/>
            <a:r>
              <a:rPr lang="en-US" altLang="en-US" sz="1800" b="1" dirty="0">
                <a:solidFill>
                  <a:schemeClr val="accent2"/>
                </a:solidFill>
              </a:rPr>
              <a:t>THE POISSON PROCESS</a:t>
            </a:r>
            <a:r>
              <a:rPr lang="en-US" altLang="en-US" sz="1800" dirty="0"/>
              <a:t> applies to WHEN an observation is made.  It looks random; the arrival points are uniformly distributed across a time interval.  Poisson processes can be defined by:</a:t>
            </a:r>
          </a:p>
          <a:p>
            <a:pPr marL="457200" indent="-457200" algn="just" eaLnBrk="1" hangingPunct="1"/>
            <a:endParaRPr lang="en-US" altLang="en-US" sz="1800" dirty="0"/>
          </a:p>
          <a:p>
            <a:pPr marL="457200" indent="-457200" algn="l" eaLnBrk="1" hangingPunct="1"/>
            <a:r>
              <a:rPr lang="en-US" altLang="en-US" sz="1800" b="1" dirty="0"/>
              <a:t>Event counting		</a:t>
            </a:r>
            <a:r>
              <a:rPr lang="en-US" altLang="en-US" sz="1800" dirty="0"/>
              <a:t>The distribution of the number of events occurring in </a:t>
            </a:r>
          </a:p>
          <a:p>
            <a:pPr marL="457200" indent="-457200" algn="l" eaLnBrk="1" hangingPunct="1"/>
            <a:r>
              <a:rPr lang="en-US" altLang="en-US" sz="1800" dirty="0"/>
              <a:t>				a particular time is a </a:t>
            </a:r>
            <a:r>
              <a:rPr lang="en-US" altLang="en-US" sz="1800" b="1" dirty="0">
                <a:solidFill>
                  <a:srgbClr val="FF0000"/>
                </a:solidFill>
              </a:rPr>
              <a:t>Poisson</a:t>
            </a:r>
            <a:r>
              <a:rPr lang="en-US" altLang="en-US" sz="1800" dirty="0"/>
              <a:t> distribution.</a:t>
            </a:r>
          </a:p>
          <a:p>
            <a:pPr marL="457200" indent="-457200" algn="l" eaLnBrk="1" hangingPunct="1"/>
            <a:endParaRPr lang="en-US" altLang="en-US" dirty="0"/>
          </a:p>
          <a:p>
            <a:pPr marL="457200" indent="-457200" algn="l" eaLnBrk="1" hangingPunct="1"/>
            <a:r>
              <a:rPr lang="en-US" altLang="en-US" sz="1800" b="1" dirty="0" smtClean="0"/>
              <a:t>Time </a:t>
            </a:r>
            <a:r>
              <a:rPr lang="en-US" altLang="en-US" sz="1800" b="1" dirty="0"/>
              <a:t>between events 	</a:t>
            </a:r>
            <a:r>
              <a:rPr lang="en-US" altLang="en-US" sz="1800" dirty="0"/>
              <a:t>The distribution of times between event occurrences is</a:t>
            </a:r>
          </a:p>
          <a:p>
            <a:pPr marL="457200" indent="-457200" algn="l" eaLnBrk="1" hangingPunct="1"/>
            <a:r>
              <a:rPr lang="en-US" altLang="en-US" sz="1800" dirty="0"/>
              <a:t>				 </a:t>
            </a:r>
            <a:r>
              <a:rPr lang="en-US" altLang="en-US" sz="1800" b="1" dirty="0">
                <a:solidFill>
                  <a:srgbClr val="FF0000"/>
                </a:solidFill>
              </a:rPr>
              <a:t>exponential</a:t>
            </a:r>
            <a:r>
              <a:rPr lang="en-US" altLang="en-US" sz="1800" dirty="0"/>
              <a:t>.</a:t>
            </a:r>
          </a:p>
          <a:p>
            <a:pPr marL="457200" indent="-457200" eaLnBrk="1" hangingPunct="1"/>
            <a:endParaRPr lang="en-US" altLang="en-US" sz="1800" dirty="0"/>
          </a:p>
          <a:p>
            <a:pPr marL="457200" indent="-457200" algn="just" eaLnBrk="1" hangingPunct="1"/>
            <a:r>
              <a:rPr lang="en-US" altLang="en-US" sz="1800" b="1" dirty="0">
                <a:solidFill>
                  <a:schemeClr val="accent2"/>
                </a:solidFill>
              </a:rPr>
              <a:t>Example:</a:t>
            </a:r>
            <a:r>
              <a:rPr lang="en-US" altLang="en-US" sz="1800" dirty="0"/>
              <a:t>  Show how a random "look" leads to an exponential distribution.  See the next page for a picture of these distributions.</a:t>
            </a:r>
          </a:p>
        </p:txBody>
      </p:sp>
    </p:spTree>
    <p:extLst>
      <p:ext uri="{BB962C8B-B14F-4D97-AF65-F5344CB8AC3E}">
        <p14:creationId xmlns:p14="http://schemas.microsoft.com/office/powerpoint/2010/main" val="283204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Queueing Lingo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/>
          </p:nvPr>
        </p:nvGraphicFramePr>
        <p:xfrm>
          <a:off x="2133600" y="457200"/>
          <a:ext cx="6553200" cy="336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8641080" imgH="5931360" progId="Excel.Sheet.8">
                  <p:embed/>
                </p:oleObj>
              </mc:Choice>
              <mc:Fallback>
                <p:oleObj name="Worksheet" r:id="rId3" imgW="8641080" imgH="5931360" progId="Excel.Sheet.8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7200"/>
                        <a:ext cx="6553200" cy="3363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28599" y="1004470"/>
            <a:ext cx="1792287" cy="976730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1800" b="1" dirty="0"/>
              <a:t>F(t) = </a:t>
            </a:r>
            <a:r>
              <a:rPr lang="en-US" altLang="en-US" sz="1800" b="1" dirty="0" err="1"/>
              <a:t>exp</a:t>
            </a:r>
            <a:r>
              <a:rPr lang="en-US" altLang="en-US" sz="1800" b="1" dirty="0"/>
              <a:t>(-t</a:t>
            </a:r>
            <a:r>
              <a:rPr lang="en-US" altLang="en-US" sz="1800" b="1" dirty="0" smtClean="0"/>
              <a:t>)</a:t>
            </a:r>
          </a:p>
          <a:p>
            <a:pPr algn="ctr"/>
            <a:r>
              <a:rPr lang="en-US" altLang="en-US" sz="1800" b="1" dirty="0" smtClean="0"/>
              <a:t>Exponential Curve</a:t>
            </a:r>
            <a:endParaRPr lang="en-US" altLang="en-US" sz="1800" b="1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/>
          </p:nvPr>
        </p:nvGraphicFramePr>
        <p:xfrm>
          <a:off x="228600" y="3429000"/>
          <a:ext cx="5334000" cy="334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Worksheet" r:id="rId5" imgW="8641080" imgH="5931360" progId="Excel.Sheet.8">
                  <p:embed/>
                </p:oleObj>
              </mc:Choice>
              <mc:Fallback>
                <p:oleObj name="Worksheet" r:id="rId5" imgW="8641080" imgH="5931360" progId="Excel.Sheet.8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29000"/>
                        <a:ext cx="5334000" cy="3348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715000" y="4375146"/>
            <a:ext cx="2819400" cy="712344"/>
          </a:xfrm>
          <a:prstGeom prst="rect">
            <a:avLst/>
          </a:prstGeom>
          <a:solidFill>
            <a:srgbClr val="99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1800" b="1" dirty="0"/>
              <a:t>F(k) = ( 5 / k! ) </a:t>
            </a:r>
            <a:r>
              <a:rPr lang="en-US" altLang="en-US" sz="1800" b="1" dirty="0" err="1"/>
              <a:t>exp</a:t>
            </a:r>
            <a:r>
              <a:rPr lang="en-US" altLang="en-US" sz="1800" b="1" dirty="0"/>
              <a:t>( -5 </a:t>
            </a:r>
            <a:r>
              <a:rPr lang="en-US" altLang="en-US" sz="1800" b="1" dirty="0" smtClean="0"/>
              <a:t>)</a:t>
            </a:r>
          </a:p>
          <a:p>
            <a:pPr algn="ctr"/>
            <a:r>
              <a:rPr lang="en-US" altLang="en-US" sz="1800" b="1" dirty="0" smtClean="0"/>
              <a:t>Poisson </a:t>
            </a:r>
            <a:r>
              <a:rPr lang="en-US" altLang="en-US" sz="1800" b="1" dirty="0" err="1" smtClean="0"/>
              <a:t>DIstribution</a:t>
            </a:r>
            <a:endParaRPr lang="en-US" altLang="en-US" sz="1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62741" y="2126456"/>
            <a:ext cx="152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The time between events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715000" y="532507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The number of events in a time interval.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238278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4"/>
          <p:cNvGraphicFramePr>
            <a:graphicFrameLocks noChangeAspect="1"/>
          </p:cNvGraphicFramePr>
          <p:nvPr>
            <p:extLst/>
          </p:nvPr>
        </p:nvGraphicFramePr>
        <p:xfrm>
          <a:off x="17359" y="366359"/>
          <a:ext cx="4572000" cy="3363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Worksheet" r:id="rId3" imgW="8641080" imgH="5931360" progId="Excel.Sheet.8">
                  <p:embed/>
                </p:oleObj>
              </mc:Choice>
              <mc:Fallback>
                <p:oleObj name="Worksheet" r:id="rId3" imgW="8641080" imgH="5931360" progId="Excel.Sheet.8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9" y="366359"/>
                        <a:ext cx="4572000" cy="3363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/>
          </p:nvPr>
        </p:nvGraphicFramePr>
        <p:xfrm>
          <a:off x="4274114" y="380999"/>
          <a:ext cx="4838700" cy="334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5" imgW="8641080" imgH="5931360" progId="Excel.Sheet.8">
                  <p:embed/>
                </p:oleObj>
              </mc:Choice>
              <mc:Fallback>
                <p:oleObj name="Worksheet" r:id="rId5" imgW="8641080" imgH="5931360" progId="Excel.Sheet.8">
                  <p:embed/>
                  <p:pic>
                    <p:nvPicPr>
                      <p:cNvPr id="1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4114" y="380999"/>
                        <a:ext cx="4838700" cy="33486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  <a:solidFill>
            <a:schemeClr val="bg1"/>
          </a:solidFill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609201" y="114123"/>
            <a:ext cx="323691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Queueing Lingo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9588" y="3544970"/>
            <a:ext cx="3489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The interval between events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441386" y="3591136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The number of events in a time interval.</a:t>
            </a:r>
            <a:endParaRPr lang="en-US" sz="1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419600"/>
            <a:ext cx="800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7 12 13 15 22 31 33 40 40 42 44 44 46 48 52 54 56 60 61 69 71 74 89 94 </a:t>
            </a:r>
            <a:r>
              <a:rPr lang="en-US" sz="1800" b="1" dirty="0" smtClean="0"/>
              <a:t>95</a:t>
            </a:r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4193" y="508641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Look at the intervals between numbers.</a:t>
            </a:r>
          </a:p>
          <a:p>
            <a:pPr algn="ctr"/>
            <a:r>
              <a:rPr lang="en-US" sz="1800" b="1" dirty="0" smtClean="0"/>
              <a:t>Are there more small intervals or large intervals?</a:t>
            </a:r>
            <a:endParaRPr lang="en-US" sz="1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77288" y="4090038"/>
            <a:ext cx="4262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25 Random Numbers between 1 - 100</a:t>
            </a:r>
            <a:endParaRPr lang="en-US" sz="1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48200" y="5087989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/>
              <a:t>Look at the count of numbers between 1 – 20, between 21 – 40, etc.  </a:t>
            </a:r>
          </a:p>
          <a:p>
            <a:pPr algn="ctr"/>
            <a:r>
              <a:rPr lang="en-US" sz="1800" b="1" dirty="0" smtClean="0"/>
              <a:t>Is the count always the same? 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115222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Queueing Lingo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1133412"/>
            <a:ext cx="88392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 eaLnBrk="1" hangingPunct="1"/>
            <a:r>
              <a:rPr lang="en-US" altLang="en-US" sz="1800" b="1" dirty="0">
                <a:solidFill>
                  <a:schemeClr val="accent2"/>
                </a:solidFill>
              </a:rPr>
              <a:t>MEMORYLESS</a:t>
            </a:r>
            <a:r>
              <a:rPr lang="en-US" altLang="en-US" sz="1800" b="1" dirty="0"/>
              <a:t>  </a:t>
            </a:r>
            <a:r>
              <a:rPr lang="en-US" altLang="en-US" sz="1800" dirty="0"/>
              <a:t>means that the probability of an event doesn't depend on its past.  The above case highlights an example where the past does matter.</a:t>
            </a:r>
          </a:p>
          <a:p>
            <a:pPr marL="457200" indent="-457200" algn="just" eaLnBrk="1" hangingPunct="1"/>
            <a:endParaRPr lang="en-US" altLang="en-US" sz="1800" dirty="0"/>
          </a:p>
          <a:p>
            <a:pPr marL="457200" indent="-457200" algn="just" eaLnBrk="1" hangingPunct="1"/>
            <a:r>
              <a:rPr lang="en-US" altLang="en-US" sz="1800" b="1" dirty="0">
                <a:solidFill>
                  <a:schemeClr val="accent2"/>
                </a:solidFill>
              </a:rPr>
              <a:t>Examples</a:t>
            </a:r>
            <a:r>
              <a:rPr lang="en-US" altLang="en-US" sz="1800" b="1" dirty="0"/>
              <a:t>:	</a:t>
            </a:r>
            <a:r>
              <a:rPr lang="en-US" altLang="en-US" sz="1800" dirty="0"/>
              <a:t>Which depend on the past, and which don't? </a:t>
            </a:r>
          </a:p>
          <a:p>
            <a:pPr marL="857250" lvl="1" algn="just" eaLnBrk="1" hangingPunct="1"/>
            <a:r>
              <a:rPr lang="en-US" altLang="en-US" sz="1800" dirty="0"/>
              <a:t>Throwing dice?</a:t>
            </a:r>
          </a:p>
          <a:p>
            <a:pPr marL="857250" lvl="1" algn="just" eaLnBrk="1" hangingPunct="1"/>
            <a:r>
              <a:rPr lang="en-US" altLang="en-US" sz="1800" dirty="0" smtClean="0"/>
              <a:t>The number of sectors a disk seeks in order to satisfy a request?</a:t>
            </a:r>
            <a:endParaRPr lang="en-US" altLang="en-US" sz="1800" dirty="0"/>
          </a:p>
          <a:p>
            <a:pPr marL="857250" lvl="1" algn="just" eaLnBrk="1" hangingPunct="1"/>
            <a:r>
              <a:rPr lang="en-US" altLang="en-US" sz="1800" dirty="0"/>
              <a:t>The address of an instruction execution?</a:t>
            </a:r>
          </a:p>
          <a:p>
            <a:pPr marL="857250" lvl="1" algn="just" eaLnBrk="1" hangingPunct="1"/>
            <a:r>
              <a:rPr lang="en-US" altLang="en-US" sz="1800" dirty="0"/>
              <a:t>The measurement of the length of a table?</a:t>
            </a:r>
          </a:p>
        </p:txBody>
      </p:sp>
    </p:spTree>
    <p:extLst>
      <p:ext uri="{BB962C8B-B14F-4D97-AF65-F5344CB8AC3E}">
        <p14:creationId xmlns:p14="http://schemas.microsoft.com/office/powerpoint/2010/main" val="39678789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96348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/>
              <a:t>Queueing Models</a:t>
            </a:r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96348"/>
            <a:ext cx="1905000" cy="457200"/>
          </a:xfrm>
        </p:spPr>
        <p:txBody>
          <a:bodyPr/>
          <a:lstStyle/>
          <a:p>
            <a:pPr>
              <a:defRPr/>
            </a:pPr>
            <a:fld id="{2872BD0C-4DCA-4DB9-9E3A-2D5D4852B42C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00" y="104274"/>
            <a:ext cx="4038600" cy="6096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Properties of Queues</a:t>
            </a: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4419600" y="3562693"/>
            <a:ext cx="2133600" cy="1020763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The device doing the actual service of the customers.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6781800" y="3581400"/>
            <a:ext cx="1600200" cy="7620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Customer Departures</a:t>
            </a:r>
          </a:p>
        </p:txBody>
      </p:sp>
      <p:sp>
        <p:nvSpPr>
          <p:cNvPr id="24583" name="Text Box 6"/>
          <p:cNvSpPr txBox="1">
            <a:spLocks noChangeArrowheads="1"/>
          </p:cNvSpPr>
          <p:nvPr/>
        </p:nvSpPr>
        <p:spPr bwMode="auto">
          <a:xfrm>
            <a:off x="2057400" y="3276600"/>
            <a:ext cx="2133600" cy="1447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The queue –  A place where customers are stored before being serviced.</a:t>
            </a:r>
          </a:p>
        </p:txBody>
      </p:sp>
      <p:sp>
        <p:nvSpPr>
          <p:cNvPr id="24584" name="Text Box 7"/>
          <p:cNvSpPr txBox="1">
            <a:spLocks noChangeArrowheads="1"/>
          </p:cNvSpPr>
          <p:nvPr/>
        </p:nvSpPr>
        <p:spPr bwMode="auto">
          <a:xfrm>
            <a:off x="457200" y="3124200"/>
            <a:ext cx="1371600" cy="685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 b="1"/>
              <a:t>Customer Arrivals</a:t>
            </a:r>
          </a:p>
        </p:txBody>
      </p:sp>
      <p:sp>
        <p:nvSpPr>
          <p:cNvPr id="24585" name="Line 8"/>
          <p:cNvSpPr>
            <a:spLocks noChangeShapeType="1"/>
          </p:cNvSpPr>
          <p:nvPr/>
        </p:nvSpPr>
        <p:spPr bwMode="auto">
          <a:xfrm>
            <a:off x="914400" y="1676400"/>
            <a:ext cx="1752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Oval 9"/>
          <p:cNvSpPr>
            <a:spLocks noChangeArrowheads="1"/>
          </p:cNvSpPr>
          <p:nvPr/>
        </p:nvSpPr>
        <p:spPr bwMode="auto">
          <a:xfrm>
            <a:off x="4876800" y="914400"/>
            <a:ext cx="1600200" cy="1600200"/>
          </a:xfrm>
          <a:prstGeom prst="ellips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4587" name="Line 10"/>
          <p:cNvSpPr>
            <a:spLocks noChangeShapeType="1"/>
          </p:cNvSpPr>
          <p:nvPr/>
        </p:nvSpPr>
        <p:spPr bwMode="auto">
          <a:xfrm>
            <a:off x="2819400" y="990600"/>
            <a:ext cx="19050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Line 11"/>
          <p:cNvSpPr>
            <a:spLocks noChangeShapeType="1"/>
          </p:cNvSpPr>
          <p:nvPr/>
        </p:nvSpPr>
        <p:spPr bwMode="auto">
          <a:xfrm>
            <a:off x="2819400" y="2362200"/>
            <a:ext cx="19050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9" name="Line 12"/>
          <p:cNvSpPr>
            <a:spLocks noChangeShapeType="1"/>
          </p:cNvSpPr>
          <p:nvPr/>
        </p:nvSpPr>
        <p:spPr bwMode="auto">
          <a:xfrm>
            <a:off x="4724400" y="990600"/>
            <a:ext cx="0" cy="1371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Line 13"/>
          <p:cNvSpPr>
            <a:spLocks noChangeShapeType="1"/>
          </p:cNvSpPr>
          <p:nvPr/>
        </p:nvSpPr>
        <p:spPr bwMode="auto">
          <a:xfrm>
            <a:off x="3657600" y="1143000"/>
            <a:ext cx="0" cy="99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Line 14"/>
          <p:cNvSpPr>
            <a:spLocks noChangeShapeType="1"/>
          </p:cNvSpPr>
          <p:nvPr/>
        </p:nvSpPr>
        <p:spPr bwMode="auto">
          <a:xfrm>
            <a:off x="2895600" y="1143000"/>
            <a:ext cx="0" cy="99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5"/>
          <p:cNvSpPr>
            <a:spLocks noChangeShapeType="1"/>
          </p:cNvSpPr>
          <p:nvPr/>
        </p:nvSpPr>
        <p:spPr bwMode="auto">
          <a:xfrm>
            <a:off x="3276600" y="1143000"/>
            <a:ext cx="0" cy="9906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3" name="Line 16"/>
          <p:cNvSpPr>
            <a:spLocks noChangeShapeType="1"/>
          </p:cNvSpPr>
          <p:nvPr/>
        </p:nvSpPr>
        <p:spPr bwMode="auto">
          <a:xfrm>
            <a:off x="6705600" y="1676400"/>
            <a:ext cx="17526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7"/>
          <p:cNvSpPr>
            <a:spLocks noChangeShapeType="1"/>
          </p:cNvSpPr>
          <p:nvPr/>
        </p:nvSpPr>
        <p:spPr bwMode="auto">
          <a:xfrm flipV="1">
            <a:off x="1447800" y="1752600"/>
            <a:ext cx="457200" cy="1295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5" name="Line 18"/>
          <p:cNvSpPr>
            <a:spLocks noChangeShapeType="1"/>
          </p:cNvSpPr>
          <p:nvPr/>
        </p:nvSpPr>
        <p:spPr bwMode="auto">
          <a:xfrm flipV="1">
            <a:off x="3352800" y="2514600"/>
            <a:ext cx="228600" cy="60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Line 19"/>
          <p:cNvSpPr>
            <a:spLocks noChangeShapeType="1"/>
          </p:cNvSpPr>
          <p:nvPr/>
        </p:nvSpPr>
        <p:spPr bwMode="auto">
          <a:xfrm flipV="1">
            <a:off x="5562600" y="2667000"/>
            <a:ext cx="76200" cy="89569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0"/>
          <p:cNvSpPr>
            <a:spLocks noChangeShapeType="1"/>
          </p:cNvSpPr>
          <p:nvPr/>
        </p:nvSpPr>
        <p:spPr bwMode="auto">
          <a:xfrm flipV="1">
            <a:off x="7315200" y="1905000"/>
            <a:ext cx="152400" cy="1600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0" y="49506"/>
            <a:ext cx="5105400" cy="59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5051474"/>
            <a:ext cx="7547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Assumption:  The mechanism is stochastic and memoryless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" y="5461019"/>
            <a:ext cx="64541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Assumption:  Arrivals = departures.  “Steady State”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17370" y="5813473"/>
            <a:ext cx="8478603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Assumption:  What matters are inter-arrival times and service times.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805168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The Single Queue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781362"/>
            <a:ext cx="8839200" cy="54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en-US" altLang="en-US" sz="1800" b="1" dirty="0">
                <a:solidFill>
                  <a:srgbClr val="000000"/>
                </a:solidFill>
              </a:rPr>
              <a:t>If we have a single queue obeying certain properties, we can get all kinds of nice metrics.  But, it must have those required properties!!</a:t>
            </a:r>
          </a:p>
          <a:p>
            <a:pPr algn="l" eaLnBrk="1" hangingPunct="1"/>
            <a:endParaRPr lang="en-US" altLang="en-US" sz="1800" dirty="0">
              <a:solidFill>
                <a:srgbClr val="000000"/>
              </a:solidFill>
            </a:endParaRPr>
          </a:p>
          <a:p>
            <a:pPr algn="l" eaLnBrk="1" hangingPunct="1"/>
            <a:r>
              <a:rPr lang="en-US" altLang="en-US" sz="1800" b="1" dirty="0">
                <a:solidFill>
                  <a:schemeClr val="accent2"/>
                </a:solidFill>
              </a:rPr>
              <a:t>REQUIRED PROPERTIES:</a:t>
            </a:r>
            <a:endParaRPr lang="en-US" altLang="en-US" sz="1800" b="1" dirty="0">
              <a:solidFill>
                <a:srgbClr val="000000"/>
              </a:solidFill>
            </a:endParaRPr>
          </a:p>
          <a:p>
            <a:pPr algn="l" eaLnBrk="1" hangingPunct="1"/>
            <a:endParaRPr lang="en-US" altLang="en-US" sz="1800" dirty="0">
              <a:solidFill>
                <a:srgbClr val="000000"/>
              </a:solidFill>
            </a:endParaRPr>
          </a:p>
          <a:p>
            <a:pPr marL="176213" indent="-176213" algn="l" eaLnBrk="1" hangingPunct="1">
              <a:buFontTx/>
              <a:buChar char="•"/>
            </a:pPr>
            <a:r>
              <a:rPr lang="en-US" altLang="en-US" sz="1800" b="1" dirty="0">
                <a:solidFill>
                  <a:srgbClr val="000000"/>
                </a:solidFill>
              </a:rPr>
              <a:t>Arrivals are random with a  rate  of X per time. ( Poisson – when we say this, we mean the inter-arrival time is exponentially distributed. ) [ Note that in steady state, throughput = arrival rate.]  Many texts use </a:t>
            </a:r>
            <a:r>
              <a:rPr lang="en-US" altLang="en-US" b="1" dirty="0">
                <a:solidFill>
                  <a:schemeClr val="accent2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1800" b="1" dirty="0">
                <a:solidFill>
                  <a:srgbClr val="000000"/>
                </a:solidFill>
              </a:rPr>
              <a:t> for this.</a:t>
            </a:r>
          </a:p>
          <a:p>
            <a:pPr marL="176213" indent="-176213" algn="l" eaLnBrk="1" hangingPunct="1">
              <a:buFontTx/>
              <a:buChar char="•"/>
            </a:pPr>
            <a:endParaRPr lang="en-US" altLang="en-US" sz="1800" b="1" dirty="0">
              <a:solidFill>
                <a:srgbClr val="000000"/>
              </a:solidFill>
            </a:endParaRPr>
          </a:p>
          <a:p>
            <a:pPr marL="176213" indent="-176213" algn="l" eaLnBrk="1" hangingPunct="1">
              <a:buFontTx/>
              <a:buChar char="•"/>
            </a:pPr>
            <a:r>
              <a:rPr lang="en-US" altLang="en-US" sz="1800" b="1" dirty="0">
                <a:solidFill>
                  <a:srgbClr val="000000"/>
                </a:solidFill>
              </a:rPr>
              <a:t>Service times  are random with a value of D. (Exponential )  [ Note this is the Demand we've seen before.] Many texts use </a:t>
            </a:r>
            <a:r>
              <a:rPr lang="en-US" altLang="en-US" b="1" dirty="0">
                <a:solidFill>
                  <a:schemeClr val="accent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1800" b="1" dirty="0">
                <a:solidFill>
                  <a:srgbClr val="000000"/>
                </a:solidFill>
              </a:rPr>
              <a:t> for this.  The rate of service is  </a:t>
            </a:r>
            <a:r>
              <a:rPr lang="en-US" altLang="en-US" sz="1800" b="1" dirty="0">
                <a:solidFill>
                  <a:srgbClr val="000000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1800" b="1" dirty="0">
                <a:solidFill>
                  <a:srgbClr val="000000"/>
                </a:solidFill>
              </a:rPr>
              <a:t>  =  1/D.</a:t>
            </a:r>
          </a:p>
          <a:p>
            <a:pPr algn="l" eaLnBrk="1" hangingPunct="1">
              <a:buFontTx/>
              <a:buChar char="•"/>
            </a:pPr>
            <a:endParaRPr lang="en-US" altLang="en-US" sz="1800" b="1" dirty="0">
              <a:solidFill>
                <a:srgbClr val="000000"/>
              </a:solidFill>
            </a:endParaRPr>
          </a:p>
          <a:p>
            <a:pPr algn="l" eaLnBrk="1" hangingPunct="1">
              <a:buFontTx/>
              <a:buChar char="•"/>
            </a:pPr>
            <a:r>
              <a:rPr lang="en-US" altLang="en-US" sz="1800" b="1" dirty="0" smtClean="0">
                <a:solidFill>
                  <a:srgbClr val="000000"/>
                </a:solidFill>
              </a:rPr>
              <a:t> There's </a:t>
            </a:r>
            <a:r>
              <a:rPr lang="en-US" altLang="en-US" sz="1800" b="1" dirty="0">
                <a:solidFill>
                  <a:srgbClr val="000000"/>
                </a:solidFill>
              </a:rPr>
              <a:t>the possibility of an infinite number of customers.</a:t>
            </a:r>
          </a:p>
          <a:p>
            <a:pPr algn="l" eaLnBrk="1" hangingPunct="1">
              <a:buFontTx/>
              <a:buChar char="•"/>
            </a:pPr>
            <a:endParaRPr lang="en-US" altLang="en-US" sz="1800" b="1" dirty="0">
              <a:solidFill>
                <a:srgbClr val="000000"/>
              </a:solidFill>
            </a:endParaRPr>
          </a:p>
          <a:p>
            <a:pPr algn="l" eaLnBrk="1" hangingPunct="1">
              <a:buFontTx/>
              <a:buChar char="•"/>
            </a:pPr>
            <a:r>
              <a:rPr lang="en-US" altLang="en-US" sz="1800" b="1" dirty="0" smtClean="0">
                <a:solidFill>
                  <a:srgbClr val="000000"/>
                </a:solidFill>
              </a:rPr>
              <a:t> There's </a:t>
            </a:r>
            <a:r>
              <a:rPr lang="en-US" altLang="en-US" sz="1800" b="1" dirty="0">
                <a:solidFill>
                  <a:srgbClr val="000000"/>
                </a:solidFill>
              </a:rPr>
              <a:t>a single server. </a:t>
            </a:r>
          </a:p>
        </p:txBody>
      </p:sp>
    </p:spTree>
    <p:extLst>
      <p:ext uri="{BB962C8B-B14F-4D97-AF65-F5344CB8AC3E}">
        <p14:creationId xmlns:p14="http://schemas.microsoft.com/office/powerpoint/2010/main" val="1070535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The Single Queue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52400" y="781362"/>
            <a:ext cx="8839200" cy="546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/>
            <a:r>
              <a:rPr lang="en-US" altLang="en-US" sz="2000" b="1" dirty="0" smtClean="0">
                <a:solidFill>
                  <a:schemeClr val="accent2"/>
                </a:solidFill>
              </a:rPr>
              <a:t>A Review of the Symbols:</a:t>
            </a:r>
            <a:endParaRPr lang="en-US" altLang="en-US" sz="20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sz="1800" b="1" dirty="0" smtClean="0">
                <a:solidFill>
                  <a:srgbClr val="000000"/>
                </a:solidFill>
              </a:rPr>
              <a:t>Utilization:</a:t>
            </a:r>
            <a:r>
              <a:rPr lang="en-US" altLang="en-US" sz="1800" b="1" dirty="0">
                <a:solidFill>
                  <a:srgbClr val="000000"/>
                </a:solidFill>
              </a:rPr>
              <a:t>		 U  </a:t>
            </a:r>
            <a:r>
              <a:rPr lang="en-US" altLang="en-US" sz="1800" b="1" dirty="0">
                <a:solidFill>
                  <a:srgbClr val="000000"/>
                </a:solidFill>
                <a:latin typeface="Symbol" panose="05050102010706020507" pitchFamily="18" charset="2"/>
              </a:rPr>
              <a:t>=  l / </a:t>
            </a:r>
            <a:r>
              <a:rPr lang="en-US" altLang="en-US" sz="1800" b="1" dirty="0" smtClean="0">
                <a:solidFill>
                  <a:srgbClr val="000000"/>
                </a:solidFill>
                <a:latin typeface="Symbol" panose="05050102010706020507" pitchFamily="18" charset="2"/>
              </a:rPr>
              <a:t>m</a:t>
            </a:r>
          </a:p>
          <a:p>
            <a:pPr algn="l" eaLnBrk="1" hangingPunct="1"/>
            <a:endParaRPr lang="en-US" altLang="en-US" sz="1800" b="1" dirty="0" smtClean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marL="3433763" indent="-3433763" algn="l" eaLnBrk="1" hangingPunct="1"/>
            <a:r>
              <a:rPr lang="en-US" altLang="en-US" sz="1800" b="1" dirty="0">
                <a:solidFill>
                  <a:srgbClr val="000000"/>
                </a:solidFill>
              </a:rPr>
              <a:t>Arrival Rate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:                      </a:t>
            </a:r>
            <a:r>
              <a:rPr lang="en-US" altLang="en-US" sz="1800" b="1" dirty="0" smtClean="0">
                <a:solidFill>
                  <a:srgbClr val="000000"/>
                </a:solidFill>
                <a:latin typeface="Symbol" panose="05050102010706020507" pitchFamily="18" charset="2"/>
              </a:rPr>
              <a:t> </a:t>
            </a:r>
            <a:r>
              <a:rPr lang="en-US" altLang="en-US" sz="1800" b="1" dirty="0">
                <a:solidFill>
                  <a:srgbClr val="000000"/>
                </a:solidFill>
                <a:latin typeface="Symbol" panose="05050102010706020507" pitchFamily="18" charset="2"/>
              </a:rPr>
              <a:t>l        </a:t>
            </a:r>
            <a:r>
              <a:rPr lang="en-US" altLang="en-US" sz="1800" b="1" dirty="0">
                <a:solidFill>
                  <a:srgbClr val="000000"/>
                </a:solidFill>
              </a:rPr>
              <a:t>How “often” – the average rate that requests approach the Q.</a:t>
            </a:r>
            <a:endParaRPr lang="en-US" altLang="en-US" sz="1800" b="1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algn="just" eaLnBrk="1" hangingPunct="1"/>
            <a:endParaRPr lang="en-US" altLang="en-US" sz="1800" b="1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algn="l" eaLnBrk="1" hangingPunct="1"/>
            <a:r>
              <a:rPr lang="en-US" altLang="en-US" sz="1800" b="1" dirty="0" smtClean="0">
                <a:solidFill>
                  <a:srgbClr val="000000"/>
                </a:solidFill>
              </a:rPr>
              <a:t>Departure Rate:</a:t>
            </a:r>
            <a:r>
              <a:rPr lang="en-US" altLang="en-US" sz="1800" b="1" dirty="0">
                <a:solidFill>
                  <a:srgbClr val="000000"/>
                </a:solidFill>
              </a:rPr>
              <a:t>		 </a:t>
            </a:r>
            <a:r>
              <a:rPr lang="en-US" altLang="en-US" sz="1800" b="1" dirty="0" smtClean="0">
                <a:solidFill>
                  <a:srgbClr val="000000"/>
                </a:solidFill>
                <a:latin typeface="Symbol" panose="05050102010706020507" pitchFamily="18" charset="2"/>
              </a:rPr>
              <a:t> m       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The rate at which requests complete service.</a:t>
            </a:r>
            <a:endParaRPr lang="en-US" altLang="en-US" sz="1800" b="1" dirty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algn="just" eaLnBrk="1" hangingPunct="1"/>
            <a:endParaRPr lang="en-US" altLang="en-US" sz="1800" b="1" dirty="0" smtClean="0">
              <a:solidFill>
                <a:srgbClr val="000000"/>
              </a:solidFill>
              <a:latin typeface="Symbol" panose="05050102010706020507" pitchFamily="18" charset="2"/>
            </a:endParaRPr>
          </a:p>
          <a:p>
            <a:pPr algn="just" eaLnBrk="1" hangingPunct="1"/>
            <a:r>
              <a:rPr lang="en-US" altLang="en-US" sz="1800" b="1" dirty="0" smtClean="0">
                <a:solidFill>
                  <a:srgbClr val="000000"/>
                </a:solidFill>
              </a:rPr>
              <a:t>Throughput:                        X       The rate that jobs complete.</a:t>
            </a:r>
          </a:p>
          <a:p>
            <a:pPr algn="just" eaLnBrk="1" hangingPunct="1"/>
            <a:endParaRPr lang="en-US" altLang="en-US" sz="1800" b="1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sz="1800" b="1" dirty="0" smtClean="0">
                <a:solidFill>
                  <a:srgbClr val="000000"/>
                </a:solidFill>
              </a:rPr>
              <a:t>Service Time:                      D       Note this is  1 / </a:t>
            </a:r>
            <a:r>
              <a:rPr lang="en-US" altLang="en-US" sz="1800" b="1" dirty="0">
                <a:solidFill>
                  <a:srgbClr val="000000"/>
                </a:solidFill>
                <a:latin typeface="Symbol" panose="05050102010706020507" pitchFamily="18" charset="2"/>
              </a:rPr>
              <a:t>m</a:t>
            </a:r>
            <a:endParaRPr lang="en-US" altLang="en-US" sz="1800" b="1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1800" b="1" dirty="0">
              <a:solidFill>
                <a:srgbClr val="000000"/>
              </a:solidFill>
            </a:endParaRPr>
          </a:p>
          <a:p>
            <a:pPr marL="3481388" indent="-3481388" algn="just" eaLnBrk="1" hangingPunct="1"/>
            <a:r>
              <a:rPr lang="en-US" altLang="en-US" sz="1800" b="1" dirty="0" smtClean="0">
                <a:solidFill>
                  <a:srgbClr val="000000"/>
                </a:solidFill>
              </a:rPr>
              <a:t>Little’s Law:                      U = X D       From before </a:t>
            </a:r>
            <a:r>
              <a:rPr lang="en-US" altLang="en-US" sz="1800" b="1" dirty="0">
                <a:solidFill>
                  <a:srgbClr val="000000"/>
                </a:solidFill>
              </a:rPr>
              <a:t>U  </a:t>
            </a:r>
            <a:r>
              <a:rPr lang="en-US" altLang="en-US" sz="1800" b="1" dirty="0">
                <a:solidFill>
                  <a:srgbClr val="000000"/>
                </a:solidFill>
                <a:latin typeface="Symbol" panose="05050102010706020507" pitchFamily="18" charset="2"/>
              </a:rPr>
              <a:t>=  l / </a:t>
            </a:r>
            <a:r>
              <a:rPr lang="en-US" altLang="en-US" sz="1800" b="1" dirty="0" smtClean="0">
                <a:solidFill>
                  <a:srgbClr val="000000"/>
                </a:solidFill>
                <a:latin typeface="Symbol" panose="05050102010706020507" pitchFamily="18" charset="2"/>
              </a:rPr>
              <a:t>m </a:t>
            </a:r>
            <a:r>
              <a:rPr lang="en-US" altLang="en-US" sz="1800" b="1" dirty="0">
                <a:solidFill>
                  <a:srgbClr val="000000"/>
                </a:solidFill>
              </a:rPr>
              <a:t>= X D</a:t>
            </a:r>
            <a:r>
              <a:rPr lang="en-US" altLang="en-US" sz="1800" b="1" dirty="0" smtClean="0">
                <a:solidFill>
                  <a:srgbClr val="000000"/>
                </a:solidFill>
                <a:latin typeface="Symbol" panose="05050102010706020507" pitchFamily="18" charset="2"/>
              </a:rPr>
              <a:t>  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This equation works for the device only.  The CPU</a:t>
            </a:r>
          </a:p>
          <a:p>
            <a:pPr marL="3481388" indent="-3481388" algn="just" eaLnBrk="1" hangingPunct="1"/>
            <a:r>
              <a:rPr lang="en-US" altLang="en-US" sz="1800" b="1" dirty="0">
                <a:solidFill>
                  <a:srgbClr val="000000"/>
                </a:solidFill>
              </a:rPr>
              <a:t>Little’s Law:                      U = X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T      This </a:t>
            </a:r>
            <a:r>
              <a:rPr lang="en-US" altLang="en-US" sz="1800" b="1" dirty="0">
                <a:solidFill>
                  <a:srgbClr val="000000"/>
                </a:solidFill>
              </a:rPr>
              <a:t>equation works for the service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center – that means the device + the wait queue.  </a:t>
            </a:r>
            <a:endParaRPr lang="en-US" altLang="en-US" sz="1800" b="1" dirty="0">
              <a:solidFill>
                <a:srgbClr val="000000"/>
              </a:solidFill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07706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The Single Queue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grpSp>
        <p:nvGrpSpPr>
          <p:cNvPr id="10" name="Group 19"/>
          <p:cNvGrpSpPr>
            <a:grpSpLocks/>
          </p:cNvGrpSpPr>
          <p:nvPr/>
        </p:nvGrpSpPr>
        <p:grpSpPr bwMode="auto">
          <a:xfrm>
            <a:off x="533400" y="1219200"/>
            <a:ext cx="7924800" cy="1752600"/>
            <a:chOff x="336" y="768"/>
            <a:chExt cx="4992" cy="1104"/>
          </a:xfrm>
        </p:grpSpPr>
        <p:sp>
          <p:nvSpPr>
            <p:cNvPr id="11" name="Text Box 5"/>
            <p:cNvSpPr txBox="1">
              <a:spLocks noChangeArrowheads="1"/>
            </p:cNvSpPr>
            <p:nvPr/>
          </p:nvSpPr>
          <p:spPr bwMode="auto">
            <a:xfrm>
              <a:off x="1488" y="768"/>
              <a:ext cx="57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latin typeface="Times New Roman" panose="02020603050405020304" pitchFamily="18" charset="0"/>
                </a:rPr>
                <a:t>X = </a:t>
              </a:r>
              <a:r>
                <a:rPr lang="en-US" altLang="en-US" sz="1800" b="1">
                  <a:latin typeface="Symbol" panose="05050102010706020507" pitchFamily="18" charset="2"/>
                </a:rPr>
                <a:t>l</a:t>
              </a:r>
              <a:endParaRPr lang="en-US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3504" y="816"/>
              <a:ext cx="57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latin typeface="Times New Roman" panose="02020603050405020304" pitchFamily="18" charset="0"/>
                </a:rPr>
                <a:t>X = </a:t>
              </a:r>
              <a:r>
                <a:rPr lang="en-US" altLang="en-US" sz="1800" b="1">
                  <a:latin typeface="Symbol" panose="05050102010706020507" pitchFamily="18" charset="2"/>
                </a:rPr>
                <a:t>l</a:t>
              </a:r>
              <a:endParaRPr lang="en-US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488" y="1632"/>
              <a:ext cx="672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latin typeface="Symbol" panose="05050102010706020507" pitchFamily="18" charset="2"/>
                </a:rPr>
                <a:t>m</a:t>
              </a:r>
              <a:r>
                <a:rPr lang="en-US" altLang="en-US" sz="1800" b="1">
                  <a:latin typeface="Times New Roman" panose="02020603050405020304" pitchFamily="18" charset="0"/>
                </a:rPr>
                <a:t> = 1/D</a:t>
              </a: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3504" y="1632"/>
              <a:ext cx="672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latin typeface="Symbol" panose="05050102010706020507" pitchFamily="18" charset="2"/>
                </a:rPr>
                <a:t>m</a:t>
              </a:r>
              <a:r>
                <a:rPr lang="en-US" altLang="en-US" sz="1800" b="1">
                  <a:latin typeface="Times New Roman" panose="02020603050405020304" pitchFamily="18" charset="0"/>
                </a:rPr>
                <a:t> = 1/D</a:t>
              </a: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1488" y="1200"/>
              <a:ext cx="81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3456" y="1200"/>
              <a:ext cx="81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H="1">
              <a:off x="1488" y="1488"/>
              <a:ext cx="76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H="1">
              <a:off x="3408" y="1488"/>
              <a:ext cx="76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36" y="1152"/>
              <a:ext cx="912" cy="38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accent2"/>
                  </a:solidFill>
                </a:rPr>
                <a:t>State with 0 in Queue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2400" y="1152"/>
              <a:ext cx="912" cy="38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accent2"/>
                  </a:solidFill>
                </a:rPr>
                <a:t>State with 1 in Queue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4416" y="1152"/>
              <a:ext cx="912" cy="38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accent2"/>
                  </a:solidFill>
                </a:rPr>
                <a:t>State with 2 in Queue</a:t>
              </a:r>
            </a:p>
          </p:txBody>
        </p:sp>
      </p:grp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569495" y="3131345"/>
            <a:ext cx="8093075" cy="2769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000000"/>
                </a:solidFill>
              </a:rPr>
              <a:t>For simplification, in this particular case, the utilization U is related to throughput and demand by</a:t>
            </a:r>
          </a:p>
          <a:p>
            <a:pPr eaLnBrk="1" hangingPunct="1"/>
            <a:endParaRPr lang="en-US" altLang="en-US" sz="2400" b="1" dirty="0">
              <a:solidFill>
                <a:srgbClr val="000000"/>
              </a:solidFill>
            </a:endParaRPr>
          </a:p>
          <a:p>
            <a:pPr algn="ctr" eaLnBrk="1" hangingPunct="1"/>
            <a:r>
              <a:rPr lang="en-US" altLang="en-US" sz="2400" b="1" dirty="0" smtClean="0">
                <a:solidFill>
                  <a:srgbClr val="000000"/>
                </a:solidFill>
              </a:rPr>
              <a:t>U </a:t>
            </a:r>
            <a:r>
              <a:rPr lang="en-US" altLang="en-US" sz="2400" b="1" dirty="0">
                <a:solidFill>
                  <a:srgbClr val="000000"/>
                </a:solidFill>
              </a:rPr>
              <a:t>= X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D</a:t>
            </a:r>
            <a:endParaRPr lang="en-US" altLang="en-US" sz="1600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sz="2400" b="1" dirty="0">
                <a:solidFill>
                  <a:srgbClr val="000000"/>
                </a:solidFill>
              </a:rPr>
              <a:t>Note:   		 </a:t>
            </a:r>
            <a:r>
              <a:rPr lang="en-US" altLang="en-US" sz="2400" b="1" dirty="0" smtClean="0">
                <a:solidFill>
                  <a:srgbClr val="000000"/>
                </a:solidFill>
              </a:rPr>
              <a:t>       U  </a:t>
            </a:r>
            <a:r>
              <a:rPr lang="en-US" altLang="en-US" sz="2400" b="1" dirty="0">
                <a:solidFill>
                  <a:srgbClr val="000000"/>
                </a:solidFill>
                <a:latin typeface="Symbol" panose="05050102010706020507" pitchFamily="18" charset="2"/>
              </a:rPr>
              <a:t>=  l / m </a:t>
            </a:r>
          </a:p>
          <a:p>
            <a:pPr algn="just" eaLnBrk="1" hangingPunct="1"/>
            <a:endParaRPr lang="en-US" altLang="en-US" sz="2400" b="1" dirty="0">
              <a:solidFill>
                <a:srgbClr val="000000"/>
              </a:solidFill>
            </a:endParaRPr>
          </a:p>
          <a:p>
            <a:pPr lvl="2" algn="just" eaLnBrk="1" hangingPunct="1"/>
            <a:r>
              <a:rPr lang="en-US" altLang="en-US" sz="2400" b="1" dirty="0">
                <a:solidFill>
                  <a:srgbClr val="000000"/>
                </a:solidFill>
              </a:rPr>
              <a:t>	p</a:t>
            </a:r>
            <a:r>
              <a:rPr lang="en-US" altLang="en-US" sz="2400" b="1" baseline="-25000" dirty="0">
                <a:solidFill>
                  <a:srgbClr val="000000"/>
                </a:solidFill>
              </a:rPr>
              <a:t>i</a:t>
            </a:r>
            <a:r>
              <a:rPr lang="en-US" altLang="en-US" sz="2400" b="1" dirty="0">
                <a:solidFill>
                  <a:srgbClr val="000000"/>
                </a:solidFill>
              </a:rPr>
              <a:t>  =  U ,     p</a:t>
            </a:r>
            <a:r>
              <a:rPr lang="en-US" altLang="en-US" sz="2400" b="1" baseline="-25000" dirty="0">
                <a:solidFill>
                  <a:srgbClr val="000000"/>
                </a:solidFill>
              </a:rPr>
              <a:t>0</a:t>
            </a:r>
            <a:r>
              <a:rPr lang="en-US" altLang="en-US" sz="2400" b="1" dirty="0">
                <a:solidFill>
                  <a:srgbClr val="000000"/>
                </a:solidFill>
              </a:rPr>
              <a:t>  =  ( 1 – U )</a:t>
            </a:r>
          </a:p>
          <a:p>
            <a:pPr eaLnBrk="1" hangingPunct="1"/>
            <a:endParaRPr lang="en-US" altLang="en-US" sz="1800" b="1" dirty="0">
              <a:solidFill>
                <a:srgbClr val="000000"/>
              </a:solidFill>
            </a:endParaRPr>
          </a:p>
        </p:txBody>
      </p:sp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1957137" y="5192317"/>
          <a:ext cx="698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304668" imgH="431613" progId="Equation.3">
                  <p:embed/>
                </p:oleObj>
              </mc:Choice>
              <mc:Fallback>
                <p:oleObj name="Equation" r:id="rId3" imgW="304668" imgH="431613" progId="Equation.3">
                  <p:embed/>
                  <p:pic>
                    <p:nvPicPr>
                      <p:cNvPr id="23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7137" y="5192317"/>
                        <a:ext cx="6985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60104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28</a:t>
            </a:fld>
            <a:endParaRPr lang="en-US" altLang="en-US" dirty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The Single Queue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228600" y="754856"/>
            <a:ext cx="8763000" cy="3759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lnSpc>
                <a:spcPct val="70000"/>
              </a:lnSpc>
            </a:pPr>
            <a:r>
              <a:rPr lang="en-US" altLang="en-US" sz="1800" b="1" dirty="0" smtClean="0">
                <a:solidFill>
                  <a:srgbClr val="000000"/>
                </a:solidFill>
              </a:rPr>
              <a:t>By Definition: </a:t>
            </a:r>
            <a:r>
              <a:rPr lang="en-US" altLang="en-US" sz="1800" dirty="0" smtClean="0">
                <a:solidFill>
                  <a:srgbClr val="000000"/>
                </a:solidFill>
              </a:rPr>
              <a:t> A queue is defined to contain customers that are both waiting and being serviced.</a:t>
            </a:r>
          </a:p>
          <a:p>
            <a:pPr algn="just" eaLnBrk="1" hangingPunct="1">
              <a:lnSpc>
                <a:spcPct val="70000"/>
              </a:lnSpc>
            </a:pPr>
            <a:endParaRPr lang="en-US" altLang="en-US" sz="1800" dirty="0" smtClean="0"/>
          </a:p>
          <a:p>
            <a:pPr algn="just" eaLnBrk="1" hangingPunct="1">
              <a:lnSpc>
                <a:spcPct val="70000"/>
              </a:lnSpc>
            </a:pPr>
            <a:r>
              <a:rPr lang="en-US" altLang="en-US" sz="1800" dirty="0" smtClean="0"/>
              <a:t>In an equilibrium state, from the picture below, these equations can be formed:</a:t>
            </a:r>
            <a:endParaRPr lang="en-US" altLang="en-US" sz="1600" dirty="0" smtClean="0"/>
          </a:p>
          <a:p>
            <a:pPr eaLnBrk="1" hangingPunct="1"/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m</a:t>
            </a:r>
            <a:r>
              <a:rPr lang="en-US" altLang="en-US" b="1" dirty="0" smtClean="0">
                <a:solidFill>
                  <a:srgbClr val="FF00FF"/>
                </a:solidFill>
              </a:rPr>
              <a:t> p</a:t>
            </a:r>
            <a:r>
              <a:rPr lang="en-US" altLang="en-US" b="1" baseline="-25000" dirty="0" smtClean="0">
                <a:solidFill>
                  <a:srgbClr val="FF00FF"/>
                </a:solidFill>
              </a:rPr>
              <a:t>i</a:t>
            </a:r>
            <a:r>
              <a:rPr lang="en-US" altLang="en-US" b="1" dirty="0" smtClean="0">
                <a:solidFill>
                  <a:srgbClr val="FF00FF"/>
                </a:solidFill>
              </a:rPr>
              <a:t>  =  </a:t>
            </a:r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l </a:t>
            </a:r>
            <a:r>
              <a:rPr lang="en-US" altLang="en-US" b="1" dirty="0" smtClean="0">
                <a:solidFill>
                  <a:srgbClr val="FF00FF"/>
                </a:solidFill>
              </a:rPr>
              <a:t> p </a:t>
            </a:r>
            <a:r>
              <a:rPr lang="en-US" altLang="en-US" b="1" baseline="-25000" dirty="0" smtClean="0">
                <a:solidFill>
                  <a:srgbClr val="FF00FF"/>
                </a:solidFill>
              </a:rPr>
              <a:t>i-1</a:t>
            </a:r>
          </a:p>
          <a:p>
            <a:pPr eaLnBrk="1" hangingPunct="1"/>
            <a:r>
              <a:rPr lang="en-US" altLang="en-US" b="1" dirty="0" smtClean="0">
                <a:solidFill>
                  <a:srgbClr val="FF00FF"/>
                </a:solidFill>
              </a:rPr>
              <a:t>p</a:t>
            </a:r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 </a:t>
            </a:r>
            <a:r>
              <a:rPr lang="en-US" altLang="en-US" b="1" baseline="-25000" dirty="0" err="1" smtClean="0">
                <a:solidFill>
                  <a:srgbClr val="FF00FF"/>
                </a:solidFill>
                <a:latin typeface="Symbol" panose="05050102010706020507" pitchFamily="18" charset="2"/>
              </a:rPr>
              <a:t>i</a:t>
            </a:r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    =  ( l / m ) </a:t>
            </a:r>
            <a:r>
              <a:rPr lang="en-US" altLang="en-US" b="1" dirty="0" smtClean="0">
                <a:solidFill>
                  <a:srgbClr val="FF00FF"/>
                </a:solidFill>
              </a:rPr>
              <a:t>p </a:t>
            </a:r>
            <a:r>
              <a:rPr lang="en-US" altLang="en-US" b="1" baseline="-25000" dirty="0" smtClean="0">
                <a:solidFill>
                  <a:srgbClr val="FF00FF"/>
                </a:solidFill>
              </a:rPr>
              <a:t>i</a:t>
            </a:r>
            <a:r>
              <a:rPr lang="en-US" altLang="en-US" b="1" baseline="-25000" dirty="0" smtClean="0">
                <a:solidFill>
                  <a:srgbClr val="FF00FF"/>
                </a:solidFill>
                <a:latin typeface="Symbol" panose="05050102010706020507" pitchFamily="18" charset="2"/>
              </a:rPr>
              <a:t>-1</a:t>
            </a:r>
          </a:p>
          <a:p>
            <a:pPr eaLnBrk="1" hangingPunct="1"/>
            <a:r>
              <a:rPr lang="en-US" altLang="en-US" b="1" dirty="0" smtClean="0">
                <a:solidFill>
                  <a:srgbClr val="FF00FF"/>
                </a:solidFill>
              </a:rPr>
              <a:t>p</a:t>
            </a:r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 </a:t>
            </a:r>
            <a:r>
              <a:rPr lang="en-US" altLang="en-US" b="1" baseline="-25000" dirty="0" err="1" smtClean="0">
                <a:solidFill>
                  <a:srgbClr val="FF00FF"/>
                </a:solidFill>
                <a:latin typeface="Symbol" panose="05050102010706020507" pitchFamily="18" charset="2"/>
              </a:rPr>
              <a:t>i</a:t>
            </a:r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    =  ( l / m )</a:t>
            </a:r>
            <a:r>
              <a:rPr lang="en-US" altLang="en-US" b="1" baseline="30000" dirty="0" err="1" smtClean="0">
                <a:solidFill>
                  <a:srgbClr val="FF00FF"/>
                </a:solidFill>
                <a:latin typeface="Symbol" panose="05050102010706020507" pitchFamily="18" charset="2"/>
              </a:rPr>
              <a:t>i</a:t>
            </a:r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 </a:t>
            </a:r>
            <a:r>
              <a:rPr lang="en-US" altLang="en-US" b="1" dirty="0" smtClean="0">
                <a:solidFill>
                  <a:srgbClr val="FF00FF"/>
                </a:solidFill>
              </a:rPr>
              <a:t>p </a:t>
            </a:r>
            <a:r>
              <a:rPr lang="en-US" altLang="en-US" b="1" baseline="-25000" dirty="0" smtClean="0">
                <a:solidFill>
                  <a:srgbClr val="FF00FF"/>
                </a:solidFill>
              </a:rPr>
              <a:t>0</a:t>
            </a:r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    =   </a:t>
            </a:r>
            <a:r>
              <a:rPr lang="en-US" altLang="en-US" b="1" dirty="0" smtClean="0">
                <a:solidFill>
                  <a:srgbClr val="FF00FF"/>
                </a:solidFill>
              </a:rPr>
              <a:t>U</a:t>
            </a:r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 </a:t>
            </a:r>
            <a:r>
              <a:rPr lang="en-US" altLang="en-US" b="1" baseline="30000" dirty="0" err="1" smtClean="0">
                <a:solidFill>
                  <a:srgbClr val="FF00FF"/>
                </a:solidFill>
                <a:latin typeface="Symbol" panose="05050102010706020507" pitchFamily="18" charset="2"/>
              </a:rPr>
              <a:t>i</a:t>
            </a:r>
            <a:r>
              <a:rPr lang="en-US" altLang="en-US" b="1" dirty="0" smtClean="0">
                <a:solidFill>
                  <a:srgbClr val="FF00FF"/>
                </a:solidFill>
                <a:latin typeface="Symbol" panose="05050102010706020507" pitchFamily="18" charset="2"/>
              </a:rPr>
              <a:t> </a:t>
            </a:r>
            <a:r>
              <a:rPr lang="en-US" altLang="en-US" b="1" dirty="0" smtClean="0">
                <a:solidFill>
                  <a:srgbClr val="FF00FF"/>
                </a:solidFill>
              </a:rPr>
              <a:t>p </a:t>
            </a:r>
            <a:r>
              <a:rPr lang="en-US" altLang="en-US" b="1" baseline="-25000" dirty="0" smtClean="0">
                <a:solidFill>
                  <a:srgbClr val="FF00FF"/>
                </a:solidFill>
              </a:rPr>
              <a:t>0</a:t>
            </a:r>
            <a:endParaRPr lang="en-US" altLang="en-US" b="1" dirty="0" smtClean="0">
              <a:solidFill>
                <a:srgbClr val="FF00FF"/>
              </a:solidFill>
            </a:endParaRPr>
          </a:p>
          <a:p>
            <a:pPr lvl="2" eaLnBrk="1" hangingPunct="1"/>
            <a:endParaRPr lang="en-US" altLang="en-US" sz="1600" b="1" dirty="0" smtClean="0"/>
          </a:p>
          <a:p>
            <a:pPr algn="just" eaLnBrk="1" hangingPunct="1">
              <a:lnSpc>
                <a:spcPct val="7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The probability of having </a:t>
            </a:r>
            <a:r>
              <a:rPr lang="en-US" altLang="en-US" sz="1800" dirty="0" err="1" smtClean="0">
                <a:solidFill>
                  <a:srgbClr val="000000"/>
                </a:solidFill>
              </a:rPr>
              <a:t>i</a:t>
            </a:r>
            <a:r>
              <a:rPr lang="en-US" altLang="en-US" sz="1800" dirty="0" smtClean="0">
                <a:solidFill>
                  <a:srgbClr val="000000"/>
                </a:solidFill>
              </a:rPr>
              <a:t> customers in the queue is</a:t>
            </a:r>
            <a:endParaRPr lang="en-US" altLang="en-US" sz="18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70000"/>
              </a:lnSpc>
            </a:pPr>
            <a:endParaRPr lang="en-US" altLang="en-US" sz="1600" b="1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70000"/>
              </a:lnSpc>
            </a:pPr>
            <a:r>
              <a:rPr lang="en-US" altLang="en-US" sz="1800" b="1" dirty="0" smtClean="0">
                <a:solidFill>
                  <a:srgbClr val="FF00FF"/>
                </a:solidFill>
              </a:rPr>
              <a:t>p</a:t>
            </a:r>
            <a:r>
              <a:rPr lang="en-US" altLang="en-US" sz="1800" b="1" baseline="-25000" dirty="0" smtClean="0">
                <a:solidFill>
                  <a:srgbClr val="FF00FF"/>
                </a:solidFill>
              </a:rPr>
              <a:t>i</a:t>
            </a:r>
            <a:r>
              <a:rPr lang="en-US" altLang="en-US" sz="1800" b="1" dirty="0" smtClean="0">
                <a:solidFill>
                  <a:srgbClr val="FF00FF"/>
                </a:solidFill>
              </a:rPr>
              <a:t>  =  ( 1 – U ) U </a:t>
            </a:r>
            <a:r>
              <a:rPr lang="en-US" altLang="en-US" sz="1800" b="1" baseline="30000" dirty="0" err="1" smtClean="0">
                <a:solidFill>
                  <a:srgbClr val="FF00FF"/>
                </a:solidFill>
              </a:rPr>
              <a:t>i</a:t>
            </a:r>
            <a:endParaRPr lang="en-US" altLang="en-US" sz="1800" b="1" dirty="0" smtClean="0">
              <a:solidFill>
                <a:srgbClr val="FF00FF"/>
              </a:solidFill>
            </a:endParaRPr>
          </a:p>
          <a:p>
            <a:pPr algn="just" eaLnBrk="1" hangingPunct="1">
              <a:lnSpc>
                <a:spcPct val="70000"/>
              </a:lnSpc>
            </a:pPr>
            <a:endParaRPr lang="en-US" altLang="en-US" sz="1600" b="1" dirty="0" smtClean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70000"/>
              </a:lnSpc>
            </a:pPr>
            <a:r>
              <a:rPr lang="en-US" altLang="en-US" sz="1800" dirty="0" smtClean="0">
                <a:solidFill>
                  <a:srgbClr val="000000"/>
                </a:solidFill>
              </a:rPr>
              <a:t>[ Note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p</a:t>
            </a:r>
            <a:r>
              <a:rPr lang="en-US" altLang="en-US" sz="1800" b="1" baseline="-25000" dirty="0" smtClean="0">
                <a:solidFill>
                  <a:srgbClr val="000000"/>
                </a:solidFill>
              </a:rPr>
              <a:t>0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 = ( 1 - U )</a:t>
            </a:r>
            <a:r>
              <a:rPr lang="en-US" altLang="en-US" sz="1800" dirty="0" smtClean="0">
                <a:solidFill>
                  <a:srgbClr val="000000"/>
                </a:solidFill>
              </a:rPr>
              <a:t> so 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p </a:t>
            </a:r>
            <a:r>
              <a:rPr lang="en-US" altLang="en-US" sz="1800" b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altLang="en-US" sz="1800" b="1" baseline="-25000" dirty="0" smtClean="0">
                <a:solidFill>
                  <a:srgbClr val="000000"/>
                </a:solidFill>
              </a:rPr>
              <a:t> &gt; 0</a:t>
            </a:r>
            <a:r>
              <a:rPr lang="en-US" altLang="en-US" sz="1800" b="1" dirty="0" smtClean="0">
                <a:solidFill>
                  <a:srgbClr val="000000"/>
                </a:solidFill>
              </a:rPr>
              <a:t>  = U</a:t>
            </a:r>
            <a:r>
              <a:rPr lang="en-US" altLang="en-US" sz="1800" dirty="0" smtClean="0">
                <a:solidFill>
                  <a:srgbClr val="000000"/>
                </a:solidFill>
              </a:rPr>
              <a:t>.  But this is just the utilization we defined before.]</a:t>
            </a:r>
          </a:p>
          <a:p>
            <a:pPr algn="just" eaLnBrk="1" hangingPunct="1">
              <a:lnSpc>
                <a:spcPct val="70000"/>
              </a:lnSpc>
            </a:pPr>
            <a:endParaRPr lang="en-US" altLang="en-US" sz="1400" dirty="0" smtClean="0">
              <a:solidFill>
                <a:srgbClr val="000000"/>
              </a:solidFill>
            </a:endParaRPr>
          </a:p>
        </p:txBody>
      </p: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874713" y="4895286"/>
            <a:ext cx="7924800" cy="1752600"/>
            <a:chOff x="336" y="768"/>
            <a:chExt cx="4992" cy="1104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1488" y="768"/>
              <a:ext cx="57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latin typeface="Times New Roman" panose="02020603050405020304" pitchFamily="18" charset="0"/>
                </a:rPr>
                <a:t>X = </a:t>
              </a:r>
              <a:r>
                <a:rPr lang="en-US" altLang="en-US" sz="1800" b="1">
                  <a:latin typeface="Symbol" panose="05050102010706020507" pitchFamily="18" charset="2"/>
                </a:rPr>
                <a:t>l</a:t>
              </a:r>
              <a:endParaRPr lang="en-US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12" name="Text Box 7"/>
            <p:cNvSpPr txBox="1">
              <a:spLocks noChangeArrowheads="1"/>
            </p:cNvSpPr>
            <p:nvPr/>
          </p:nvSpPr>
          <p:spPr bwMode="auto">
            <a:xfrm>
              <a:off x="3504" y="816"/>
              <a:ext cx="57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latin typeface="Times New Roman" panose="02020603050405020304" pitchFamily="18" charset="0"/>
                </a:rPr>
                <a:t>X = </a:t>
              </a:r>
              <a:r>
                <a:rPr lang="en-US" altLang="en-US" sz="1800" b="1">
                  <a:latin typeface="Symbol" panose="05050102010706020507" pitchFamily="18" charset="2"/>
                </a:rPr>
                <a:t>l</a:t>
              </a:r>
              <a:endParaRPr lang="en-US" altLang="en-US" sz="1800" b="1">
                <a:latin typeface="Times New Roman" panose="02020603050405020304" pitchFamily="18" charset="0"/>
              </a:endParaRPr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1488" y="1632"/>
              <a:ext cx="672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latin typeface="Symbol" panose="05050102010706020507" pitchFamily="18" charset="2"/>
                </a:rPr>
                <a:t>m</a:t>
              </a:r>
              <a:r>
                <a:rPr lang="en-US" altLang="en-US" sz="1800" b="1">
                  <a:latin typeface="Times New Roman" panose="02020603050405020304" pitchFamily="18" charset="0"/>
                </a:rPr>
                <a:t> = 1/D</a:t>
              </a: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3504" y="1632"/>
              <a:ext cx="672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800" b="1">
                  <a:latin typeface="Symbol" panose="05050102010706020507" pitchFamily="18" charset="2"/>
                </a:rPr>
                <a:t>m</a:t>
              </a:r>
              <a:r>
                <a:rPr lang="en-US" altLang="en-US" sz="1800" b="1">
                  <a:latin typeface="Times New Roman" panose="02020603050405020304" pitchFamily="18" charset="0"/>
                </a:rPr>
                <a:t> = 1/D</a:t>
              </a:r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>
              <a:off x="1488" y="1200"/>
              <a:ext cx="81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1"/>
            <p:cNvSpPr>
              <a:spLocks noChangeShapeType="1"/>
            </p:cNvSpPr>
            <p:nvPr/>
          </p:nvSpPr>
          <p:spPr bwMode="auto">
            <a:xfrm>
              <a:off x="3456" y="1200"/>
              <a:ext cx="816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2"/>
            <p:cNvSpPr>
              <a:spLocks noChangeShapeType="1"/>
            </p:cNvSpPr>
            <p:nvPr/>
          </p:nvSpPr>
          <p:spPr bwMode="auto">
            <a:xfrm flipH="1">
              <a:off x="1488" y="1488"/>
              <a:ext cx="76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H="1">
              <a:off x="3408" y="1488"/>
              <a:ext cx="76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336" y="1152"/>
              <a:ext cx="912" cy="38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accent2"/>
                  </a:solidFill>
                </a:rPr>
                <a:t>State with 0 in Queue</a:t>
              </a: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2400" y="1152"/>
              <a:ext cx="912" cy="38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accent2"/>
                  </a:solidFill>
                </a:rPr>
                <a:t>State with 1 in Queue</a:t>
              </a: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4416" y="1152"/>
              <a:ext cx="912" cy="384"/>
            </a:xfrm>
            <a:prstGeom prst="rect">
              <a:avLst/>
            </a:prstGeom>
            <a:solidFill>
              <a:srgbClr val="FFFF99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>
                  <a:solidFill>
                    <a:schemeClr val="accent2"/>
                  </a:solidFill>
                </a:rPr>
                <a:t>State with 2 in Queue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2913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The Single Queue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066800"/>
            <a:ext cx="8763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altLang="en-US" sz="2000" dirty="0" smtClean="0">
                <a:solidFill>
                  <a:srgbClr val="000000"/>
                </a:solidFill>
              </a:rPr>
              <a:t>The average number of customers in the queue  (waiting and being serviced) is</a:t>
            </a: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 smtClean="0"/>
              <a:t>From Little's Law ( N = X T ) in steady state, we can derive the average time spent at the queueing center ( both in the queue and being serviced ).  Note what happens to this response time as the utilization increases!</a:t>
            </a: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lvl="2"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352800" y="2225675"/>
          <a:ext cx="1905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863225" imgH="330057" progId="Equation.3">
                  <p:embed/>
                </p:oleObj>
              </mc:Choice>
              <mc:Fallback>
                <p:oleObj name="Equation" r:id="rId3" imgW="863225" imgH="330057" progId="Equation.3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25675"/>
                        <a:ext cx="1905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179763" y="4800600"/>
          <a:ext cx="24034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5" imgW="838080" imgH="330120" progId="Equation.3">
                  <p:embed/>
                </p:oleObj>
              </mc:Choice>
              <mc:Fallback>
                <p:oleObj name="Equation" r:id="rId5" imgW="838080" imgH="330120" progId="Equation.3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4800600"/>
                        <a:ext cx="240347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5318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FF5CF-820D-443F-A0D0-997FB305BB5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458200" cy="5029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b="1" dirty="0">
                <a:solidFill>
                  <a:schemeClr val="accent2"/>
                </a:solidFill>
              </a:rPr>
              <a:t>What Is In This Chapter?</a:t>
            </a:r>
            <a:endParaRPr lang="en-US" altLang="en-US" sz="1800" b="1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altLang="en-US" sz="1800" b="1" dirty="0">
              <a:solidFill>
                <a:schemeClr val="accent2"/>
              </a:solidFill>
            </a:endParaRPr>
          </a:p>
          <a:p>
            <a:r>
              <a:rPr lang="en-US" altLang="en-US" sz="2400" dirty="0"/>
              <a:t>Basic Concepts</a:t>
            </a:r>
          </a:p>
          <a:p>
            <a:r>
              <a:rPr lang="en-US" altLang="en-US" sz="2400" dirty="0"/>
              <a:t>Scheduling Criteria </a:t>
            </a:r>
          </a:p>
          <a:p>
            <a:r>
              <a:rPr lang="en-US" altLang="en-US" sz="2400" dirty="0"/>
              <a:t>Scheduling Algorithms</a:t>
            </a:r>
          </a:p>
          <a:p>
            <a:r>
              <a:rPr lang="en-US" altLang="en-US" sz="2400" dirty="0"/>
              <a:t>Multiple-Processor Scheduling</a:t>
            </a:r>
          </a:p>
          <a:p>
            <a:r>
              <a:rPr lang="en-US" altLang="en-US" sz="2400" dirty="0"/>
              <a:t>Real-Time Scheduling</a:t>
            </a:r>
          </a:p>
          <a:p>
            <a:r>
              <a:rPr lang="en-US" altLang="en-US" sz="2400" dirty="0" smtClean="0"/>
              <a:t>Performance Analysis</a:t>
            </a:r>
            <a:endParaRPr lang="en-US" altLang="en-US" sz="2400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838200" y="381000"/>
            <a:ext cx="7772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b="1">
                <a:latin typeface="Arial" panose="020B0604020202020204" pitchFamily="34" charset="0"/>
              </a:rPr>
              <a:t>CPU Scheduling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The Single Queue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1066800"/>
            <a:ext cx="8763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altLang="en-US" sz="2000" dirty="0" smtClean="0">
                <a:solidFill>
                  <a:srgbClr val="000000"/>
                </a:solidFill>
              </a:rPr>
              <a:t>The average number of customers in the queue  (waiting and being serviced) is</a:t>
            </a: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 smtClean="0"/>
              <a:t>From Little's Law ( N = X T ) in steady state, we can derive the average time spent at the queueing center ( both in the queue and being serviced ).  Note what happens to this response time as the utilization increases!</a:t>
            </a: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lvl="2"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3352800" y="2225675"/>
          <a:ext cx="19050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3" imgW="863225" imgH="330057" progId="Equation.3">
                  <p:embed/>
                </p:oleObj>
              </mc:Choice>
              <mc:Fallback>
                <p:oleObj name="Equation" r:id="rId3" imgW="863225" imgH="330057" progId="Equation.3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25675"/>
                        <a:ext cx="1905000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179763" y="4800600"/>
          <a:ext cx="24034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5" imgW="838080" imgH="330120" progId="Equation.3">
                  <p:embed/>
                </p:oleObj>
              </mc:Choice>
              <mc:Fallback>
                <p:oleObj name="Equation" r:id="rId5" imgW="838080" imgH="330120" progId="Equation.3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9763" y="4800600"/>
                        <a:ext cx="2403475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41063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3343"/>
            <a:ext cx="5105400" cy="595313"/>
          </a:xfrm>
        </p:spPr>
        <p:txBody>
          <a:bodyPr anchor="ctr"/>
          <a:lstStyle/>
          <a:p>
            <a:r>
              <a:rPr lang="en-US" altLang="en-US" sz="3600" b="1" dirty="0" smtClean="0"/>
              <a:t>Performance Analysis</a:t>
            </a:r>
            <a:endParaRPr lang="en-US" altLang="en-US" sz="360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562600" y="159543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 dirty="0" smtClean="0">
                <a:solidFill>
                  <a:srgbClr val="FF0000"/>
                </a:solidFill>
              </a:rPr>
              <a:t>The Experiment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066800"/>
            <a:ext cx="89154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n-US" altLang="en-US" sz="2000" b="1" dirty="0" smtClean="0">
                <a:solidFill>
                  <a:srgbClr val="000000"/>
                </a:solidFill>
              </a:rPr>
              <a:t>Here is the experiment we will run.</a:t>
            </a:r>
          </a:p>
          <a:p>
            <a:pPr algn="just" eaLnBrk="1" hangingPunct="1"/>
            <a:endParaRPr lang="en-US" altLang="en-US" sz="2000" b="1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sz="2000" b="1" dirty="0" smtClean="0">
                <a:solidFill>
                  <a:srgbClr val="000000"/>
                </a:solidFill>
              </a:rPr>
              <a:t>To start a process, execute the following:</a:t>
            </a:r>
          </a:p>
          <a:p>
            <a:pPr algn="just" eaLnBrk="1" hangingPunct="1"/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 </a:t>
            </a:r>
            <a:r>
              <a:rPr lang="en-US" altLang="en-US" sz="2000" b="1" dirty="0" err="1" smtClean="0">
                <a:solidFill>
                  <a:srgbClr val="000000"/>
                </a:solidFill>
              </a:rPr>
              <a:t>taskset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0x1 ./</a:t>
            </a:r>
            <a:r>
              <a:rPr lang="en-US" altLang="en-US" sz="2000" b="1" dirty="0" err="1" smtClean="0">
                <a:solidFill>
                  <a:srgbClr val="000000"/>
                </a:solidFill>
              </a:rPr>
              <a:t>sched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300 20 20 &amp;</a:t>
            </a:r>
          </a:p>
          <a:p>
            <a:pPr algn="just" eaLnBrk="1" hangingPunct="1"/>
            <a:endParaRPr lang="en-US" altLang="en-US" sz="2000" b="1" dirty="0" smtClean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sz="2000" b="1" dirty="0" smtClean="0">
                <a:solidFill>
                  <a:srgbClr val="000000"/>
                </a:solidFill>
              </a:rPr>
              <a:t>   </a:t>
            </a:r>
            <a:r>
              <a:rPr lang="en-US" altLang="en-US" sz="2000" b="1" dirty="0" err="1" smtClean="0">
                <a:solidFill>
                  <a:srgbClr val="000000"/>
                </a:solidFill>
              </a:rPr>
              <a:t>taskset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, as shown here, will cause this process to run on processor 0</a:t>
            </a:r>
          </a:p>
          <a:p>
            <a:pPr algn="just" eaLnBrk="1" hangingPunct="1"/>
            <a:r>
              <a:rPr lang="en-US" altLang="en-US" sz="2000" b="1" dirty="0" smtClean="0">
                <a:solidFill>
                  <a:srgbClr val="000000"/>
                </a:solidFill>
              </a:rPr>
              <a:t>Then the program </a:t>
            </a:r>
            <a:r>
              <a:rPr lang="en-US" altLang="en-US" sz="2000" b="1" dirty="0" err="1" smtClean="0">
                <a:solidFill>
                  <a:srgbClr val="000000"/>
                </a:solidFill>
              </a:rPr>
              <a:t>sched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will run for 300 seconds, will try to get 20 milliseconds of CPU and then will sleep for 20 milliseconds.</a:t>
            </a:r>
          </a:p>
          <a:p>
            <a:pPr algn="just" eaLnBrk="1" hangingPunct="1"/>
            <a:endParaRPr lang="en-US" altLang="en-US" sz="2000" b="1" dirty="0">
              <a:solidFill>
                <a:srgbClr val="000000"/>
              </a:solidFill>
            </a:endParaRPr>
          </a:p>
          <a:p>
            <a:pPr algn="just" eaLnBrk="1" hangingPunct="1"/>
            <a:r>
              <a:rPr lang="en-US" altLang="en-US" sz="2000" b="1" dirty="0" smtClean="0">
                <a:solidFill>
                  <a:srgbClr val="000000"/>
                </a:solidFill>
              </a:rPr>
              <a:t>By running </a:t>
            </a:r>
            <a:r>
              <a:rPr lang="en-US" altLang="en-US" sz="2000" b="1" dirty="0" err="1" smtClean="0">
                <a:solidFill>
                  <a:srgbClr val="000000"/>
                </a:solidFill>
              </a:rPr>
              <a:t>sched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in the background we will get a PID.</a:t>
            </a:r>
          </a:p>
          <a:p>
            <a:pPr algn="just" eaLnBrk="1" hangingPunct="1"/>
            <a:r>
              <a:rPr lang="en-US" altLang="en-US" sz="2000" b="1" dirty="0" smtClean="0">
                <a:solidFill>
                  <a:srgbClr val="000000"/>
                </a:solidFill>
              </a:rPr>
              <a:t>Use that </a:t>
            </a:r>
            <a:r>
              <a:rPr lang="en-US" altLang="en-US" sz="2000" b="1" dirty="0" err="1" smtClean="0">
                <a:solidFill>
                  <a:srgbClr val="000000"/>
                </a:solidFill>
              </a:rPr>
              <a:t>pid</a:t>
            </a:r>
            <a:r>
              <a:rPr lang="en-US" altLang="en-US" sz="2000" b="1" dirty="0" smtClean="0">
                <a:solidFill>
                  <a:srgbClr val="000000"/>
                </a:solidFill>
              </a:rPr>
              <a:t> in the program latency in this way  “latency PID”</a:t>
            </a:r>
          </a:p>
          <a:p>
            <a:pPr algn="just" eaLnBrk="1" hangingPunct="1"/>
            <a:r>
              <a:rPr lang="en-US" altLang="en-US" sz="2000" b="1" dirty="0" smtClean="0">
                <a:solidFill>
                  <a:srgbClr val="000000"/>
                </a:solidFill>
              </a:rPr>
              <a:t>This will release all kinds of statistics about what this process sees.</a:t>
            </a:r>
            <a:endParaRPr lang="en-US" altLang="en-US" sz="2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6563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CD09D-ECEE-4994-98FB-7DC108567BDD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05800" cy="2667000"/>
          </a:xfrm>
          <a:solidFill>
            <a:srgbClr val="CCFFFF"/>
          </a:solidFill>
        </p:spPr>
        <p:txBody>
          <a:bodyPr/>
          <a:lstStyle/>
          <a:p>
            <a:pPr>
              <a:buFontTx/>
              <a:buNone/>
            </a:pPr>
            <a:r>
              <a:rPr lang="en-US" altLang="en-US" sz="1600" b="1"/>
              <a:t>We’ve looked at a number of different scheduling algorithms.</a:t>
            </a:r>
          </a:p>
          <a:p>
            <a:pPr>
              <a:buFontTx/>
              <a:buNone/>
            </a:pPr>
            <a:endParaRPr lang="en-US" altLang="en-US" sz="1600" b="1"/>
          </a:p>
          <a:p>
            <a:pPr>
              <a:buFontTx/>
              <a:buNone/>
            </a:pPr>
            <a:r>
              <a:rPr lang="en-US" altLang="en-US" sz="1600" b="1"/>
              <a:t>Which one works the best is application dependent.</a:t>
            </a:r>
          </a:p>
          <a:p>
            <a:pPr>
              <a:buFontTx/>
              <a:buNone/>
            </a:pPr>
            <a:endParaRPr lang="en-US" altLang="en-US" sz="1600" b="1"/>
          </a:p>
          <a:p>
            <a:pPr lvl="1">
              <a:buFontTx/>
              <a:buNone/>
            </a:pPr>
            <a:r>
              <a:rPr lang="en-US" altLang="en-US" sz="1600" b="1"/>
              <a:t>General purpose OS will use priority based, round robin, preemptive</a:t>
            </a:r>
          </a:p>
          <a:p>
            <a:pPr lvl="1">
              <a:buFontTx/>
              <a:buNone/>
            </a:pPr>
            <a:endParaRPr lang="en-US" altLang="en-US" sz="1600" b="1"/>
          </a:p>
          <a:p>
            <a:pPr lvl="1">
              <a:buFontTx/>
              <a:buNone/>
            </a:pPr>
            <a:r>
              <a:rPr lang="en-US" altLang="en-US" sz="1600" b="1"/>
              <a:t>Real Time OS will use priority, no preemption.</a:t>
            </a:r>
            <a:endParaRPr lang="en-US" altLang="en-US" sz="1600"/>
          </a:p>
          <a:p>
            <a:endParaRPr lang="en-US" altLang="en-US" sz="160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09600" y="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 b="1">
                <a:solidFill>
                  <a:schemeClr val="tx2"/>
                </a:solidFill>
                <a:latin typeface="Arial" panose="020B0604020202020204" pitchFamily="34" charset="0"/>
              </a:rPr>
              <a:t>CPU SCHEDULING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657600" y="914400"/>
            <a:ext cx="1763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</a:rPr>
              <a:t>WRAPUP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D972B-6838-4141-BF04-2E62E5D64DD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Concepts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4" t="10310" r="40599" b="52560"/>
          <a:stretch>
            <a:fillRect/>
          </a:stretch>
        </p:blipFill>
        <p:spPr bwMode="auto">
          <a:xfrm>
            <a:off x="5943600" y="1905000"/>
            <a:ext cx="2803525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228600" y="1447800"/>
            <a:ext cx="5715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28850" indent="-22288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2571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6860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800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9146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3718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829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28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74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Multiprogramming</a:t>
            </a:r>
            <a:r>
              <a:rPr lang="en-US" altLang="en-US" sz="1600">
                <a:latin typeface="Arial" panose="020B0604020202020204" pitchFamily="34" charset="0"/>
              </a:rPr>
              <a:t> 	A number of programs can be in memory at the same time.  Allows overlap of CPU and I/O.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Jobs</a:t>
            </a:r>
            <a:r>
              <a:rPr lang="en-US" altLang="en-US" sz="1600">
                <a:latin typeface="Arial" panose="020B0604020202020204" pitchFamily="34" charset="0"/>
              </a:rPr>
              <a:t>  	(batch) are programs that run without user interaction.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User</a:t>
            </a:r>
            <a:r>
              <a:rPr lang="en-US" altLang="en-US" sz="1600">
                <a:latin typeface="Arial" panose="020B0604020202020204" pitchFamily="34" charset="0"/>
              </a:rPr>
              <a:t> 	(time shared) are programs that may have user interaction.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Process</a:t>
            </a:r>
            <a:r>
              <a:rPr lang="en-US" altLang="en-US" sz="1600">
                <a:latin typeface="Arial" panose="020B0604020202020204" pitchFamily="34" charset="0"/>
              </a:rPr>
              <a:t> 	is the common name for both.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CPU - I/O burst cycle</a:t>
            </a:r>
            <a:r>
              <a:rPr lang="en-US" altLang="en-US" sz="1600">
                <a:latin typeface="Arial" panose="020B0604020202020204" pitchFamily="34" charset="0"/>
              </a:rPr>
              <a:t> 	Characterizes process execution, which alternates, between CPU and I/O activity.  CPU times are generally much shorter than I/O times.</a:t>
            </a:r>
          </a:p>
          <a:p>
            <a:pPr algn="just">
              <a:lnSpc>
                <a:spcPct val="110000"/>
              </a:lnSpc>
              <a:spcBef>
                <a:spcPct val="20000"/>
              </a:spcBef>
            </a:pPr>
            <a:r>
              <a:rPr lang="en-US" altLang="en-US" sz="1600" b="1">
                <a:latin typeface="Arial" panose="020B0604020202020204" pitchFamily="34" charset="0"/>
              </a:rPr>
              <a:t>Preemptive Scheduling 	</a:t>
            </a:r>
            <a:r>
              <a:rPr lang="en-US" altLang="en-US" sz="1600">
                <a:latin typeface="Arial" panose="020B0604020202020204" pitchFamily="34" charset="0"/>
              </a:rPr>
              <a:t>An interrupt causes currently running process to give up the CPU and be replaced by another process.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C202-50A9-4E33-9F1C-05A54C5CE307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410200" y="381000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The Scheduler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28600" y="1676400"/>
            <a:ext cx="8610600" cy="351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>
                <a:latin typeface="Arial" panose="020B0604020202020204" pitchFamily="34" charset="0"/>
              </a:rPr>
              <a:t>Selects from among the processes in memory that are ready to execute, and allocates the CPU to one of them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>
                <a:latin typeface="Arial" panose="020B0604020202020204" pitchFamily="34" charset="0"/>
              </a:rPr>
              <a:t>CPU scheduling decisions may take place when a process: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None/>
            </a:pPr>
            <a:r>
              <a:rPr kumimoji="1" lang="en-US" altLang="en-US" sz="1800">
                <a:solidFill>
                  <a:srgbClr val="CC6600"/>
                </a:solidFill>
                <a:latin typeface="Arial" panose="020B0604020202020204" pitchFamily="34" charset="0"/>
              </a:rPr>
              <a:t>1.	</a:t>
            </a:r>
            <a:r>
              <a:rPr kumimoji="1" lang="en-US" altLang="en-US" sz="1800">
                <a:latin typeface="Arial" panose="020B0604020202020204" pitchFamily="34" charset="0"/>
              </a:rPr>
              <a:t>Switches from running to waiting state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None/>
            </a:pPr>
            <a:r>
              <a:rPr kumimoji="1" lang="en-US" altLang="en-US" sz="1800">
                <a:solidFill>
                  <a:srgbClr val="CC6600"/>
                </a:solidFill>
                <a:latin typeface="Arial" panose="020B0604020202020204" pitchFamily="34" charset="0"/>
              </a:rPr>
              <a:t>2.</a:t>
            </a:r>
            <a:r>
              <a:rPr kumimoji="1" lang="en-US" altLang="en-US" sz="1800">
                <a:latin typeface="Arial" panose="020B0604020202020204" pitchFamily="34" charset="0"/>
              </a:rPr>
              <a:t>	Switches from running to ready state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None/>
            </a:pPr>
            <a:r>
              <a:rPr kumimoji="1" lang="en-US" altLang="en-US" sz="1800">
                <a:solidFill>
                  <a:srgbClr val="CC6600"/>
                </a:solidFill>
                <a:latin typeface="Arial" panose="020B0604020202020204" pitchFamily="34" charset="0"/>
              </a:rPr>
              <a:t>3.</a:t>
            </a:r>
            <a:r>
              <a:rPr kumimoji="1" lang="en-US" altLang="en-US" sz="1800">
                <a:latin typeface="Arial" panose="020B0604020202020204" pitchFamily="34" charset="0"/>
              </a:rPr>
              <a:t>	Switches from waiting to ready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None/>
            </a:pPr>
            <a:r>
              <a:rPr kumimoji="1" lang="en-US" altLang="en-US" sz="1800">
                <a:solidFill>
                  <a:srgbClr val="CC6600"/>
                </a:solidFill>
                <a:latin typeface="Arial" panose="020B0604020202020204" pitchFamily="34" charset="0"/>
              </a:rPr>
              <a:t>4.</a:t>
            </a:r>
            <a:r>
              <a:rPr kumimoji="1" lang="en-US" altLang="en-US" sz="1800">
                <a:latin typeface="Arial" panose="020B0604020202020204" pitchFamily="34" charset="0"/>
              </a:rPr>
              <a:t>	Terminates</a:t>
            </a: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>
                <a:latin typeface="Arial" panose="020B0604020202020204" pitchFamily="34" charset="0"/>
              </a:rPr>
              <a:t>Scheduling under 1 and 4 is </a:t>
            </a:r>
            <a:r>
              <a:rPr kumimoji="1" lang="en-US" altLang="en-US" sz="1800" i="1">
                <a:solidFill>
                  <a:schemeClr val="accent2"/>
                </a:solidFill>
                <a:latin typeface="Arial" panose="020B0604020202020204" pitchFamily="34" charset="0"/>
              </a:rPr>
              <a:t>nonpreemptive</a:t>
            </a:r>
            <a:endParaRPr kumimoji="1" lang="en-US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>
                <a:latin typeface="Arial" panose="020B0604020202020204" pitchFamily="34" charset="0"/>
              </a:rPr>
              <a:t>All other scheduling is </a:t>
            </a:r>
            <a:r>
              <a:rPr kumimoji="1" lang="en-US" altLang="en-US" sz="1800" i="1">
                <a:solidFill>
                  <a:schemeClr val="accent2"/>
                </a:solidFill>
                <a:latin typeface="Arial" panose="020B0604020202020204" pitchFamily="34" charset="0"/>
              </a:rPr>
              <a:t>preemptive</a:t>
            </a:r>
            <a:endParaRPr kumimoji="1" lang="en-US" altLang="en-US" sz="18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endParaRPr lang="en-US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E87F-18A0-4EE4-BD4D-0EF90A9FB719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410200" y="381000"/>
            <a:ext cx="323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The Dispatcher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6106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>
                <a:latin typeface="Helvetica" panose="020B0604020202020204" pitchFamily="34" charset="0"/>
              </a:rPr>
              <a:t>Dispatcher module gives control of the CPU to the process selected by the short-term scheduler; this involves: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Char char="l"/>
            </a:pPr>
            <a:r>
              <a:rPr kumimoji="1" lang="en-US" altLang="en-US" sz="1800">
                <a:latin typeface="Helvetica" panose="020B0604020202020204" pitchFamily="34" charset="0"/>
              </a:rPr>
              <a:t>switching context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Char char="l"/>
            </a:pPr>
            <a:r>
              <a:rPr kumimoji="1" lang="en-US" altLang="en-US" sz="1800">
                <a:latin typeface="Helvetica" panose="020B0604020202020204" pitchFamily="34" charset="0"/>
              </a:rPr>
              <a:t>switching to user mode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Char char="l"/>
            </a:pPr>
            <a:r>
              <a:rPr kumimoji="1" lang="en-US" altLang="en-US" sz="1800">
                <a:latin typeface="Helvetica" panose="020B0604020202020204" pitchFamily="34" charset="0"/>
              </a:rPr>
              <a:t>jumping to the proper location in the user program to restart that program</a:t>
            </a:r>
          </a:p>
          <a:p>
            <a:pPr lvl="1">
              <a:spcBef>
                <a:spcPct val="35000"/>
              </a:spcBef>
              <a:buClr>
                <a:srgbClr val="CC6600"/>
              </a:buClr>
              <a:buSzPct val="80000"/>
              <a:buFont typeface="Monotype Sorts" pitchFamily="2" charset="2"/>
              <a:buChar char="l"/>
            </a:pPr>
            <a:endParaRPr kumimoji="1" lang="en-US" altLang="en-US" sz="1800">
              <a:latin typeface="Helvetica" panose="020B0604020202020204" pitchFamily="34" charset="0"/>
            </a:endParaRPr>
          </a:p>
          <a:p>
            <a:pPr>
              <a:spcBef>
                <a:spcPct val="35000"/>
              </a:spcBef>
              <a:buClr>
                <a:srgbClr val="993300"/>
              </a:buClr>
              <a:buSzPct val="90000"/>
              <a:buFont typeface="Monotype Sorts" pitchFamily="2" charset="2"/>
              <a:buChar char="n"/>
            </a:pPr>
            <a:r>
              <a:rPr kumimoji="1" lang="en-US" altLang="en-US" sz="1800" i="1">
                <a:latin typeface="Helvetica" panose="020B0604020202020204" pitchFamily="34" charset="0"/>
              </a:rPr>
              <a:t>Dispatch latency</a:t>
            </a:r>
            <a:r>
              <a:rPr kumimoji="1" lang="en-US" altLang="en-US" sz="1800">
                <a:latin typeface="Helvetica" panose="020B0604020202020204" pitchFamily="34" charset="0"/>
              </a:rPr>
              <a:t> – time it takes for the dispatcher to stop one process and start another running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3BF75-B23C-4248-9121-726FC0FB072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28600" y="1524000"/>
            <a:ext cx="86106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8800" indent="-18288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431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574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1600"/>
              <a:t>Note usage of the words </a:t>
            </a:r>
            <a:r>
              <a:rPr lang="en-US" altLang="en-US" sz="1600" b="1"/>
              <a:t>DEVICE, SYSTEM, REQUEST, JOB.</a:t>
            </a:r>
          </a:p>
          <a:p>
            <a:pPr lvl="3" algn="just">
              <a:lnSpc>
                <a:spcPct val="80000"/>
              </a:lnSpc>
            </a:pPr>
            <a:endParaRPr lang="en-US" altLang="en-US" sz="1600"/>
          </a:p>
          <a:p>
            <a:pPr algn="just">
              <a:lnSpc>
                <a:spcPct val="70000"/>
              </a:lnSpc>
            </a:pPr>
            <a:r>
              <a:rPr lang="en-US" altLang="en-US" sz="1600" b="1"/>
              <a:t>UTILIZATION</a:t>
            </a:r>
            <a:r>
              <a:rPr lang="en-US" altLang="en-US" sz="1600"/>
              <a:t> 	The fraction of time a device is in use. ( ratio of in-use time / total observation time )</a:t>
            </a:r>
          </a:p>
          <a:p>
            <a:pPr lvl="3" algn="just">
              <a:lnSpc>
                <a:spcPct val="70000"/>
              </a:lnSpc>
            </a:pPr>
            <a:endParaRPr lang="en-US" altLang="en-US" sz="1600"/>
          </a:p>
          <a:p>
            <a:pPr algn="just">
              <a:lnSpc>
                <a:spcPct val="70000"/>
              </a:lnSpc>
            </a:pPr>
            <a:r>
              <a:rPr lang="en-US" altLang="en-US" sz="1600" b="1"/>
              <a:t>THROUGHPUT</a:t>
            </a:r>
            <a:r>
              <a:rPr lang="en-US" altLang="en-US" sz="1600"/>
              <a:t> 	The number of job completions in a period of time. (jobs / second )</a:t>
            </a:r>
          </a:p>
          <a:p>
            <a:pPr lvl="3" algn="just">
              <a:lnSpc>
                <a:spcPct val="70000"/>
              </a:lnSpc>
            </a:pPr>
            <a:endParaRPr lang="en-US" altLang="en-US" sz="1600"/>
          </a:p>
          <a:p>
            <a:pPr algn="just">
              <a:lnSpc>
                <a:spcPct val="70000"/>
              </a:lnSpc>
            </a:pPr>
            <a:r>
              <a:rPr lang="en-US" altLang="en-US" sz="1600" b="1"/>
              <a:t>SERVICE TIME </a:t>
            </a:r>
            <a:r>
              <a:rPr lang="en-US" altLang="en-US" sz="1600"/>
              <a:t>	The time required by a device to handle a request. (seconds)</a:t>
            </a:r>
          </a:p>
          <a:p>
            <a:pPr lvl="3" algn="just">
              <a:lnSpc>
                <a:spcPct val="70000"/>
              </a:lnSpc>
            </a:pPr>
            <a:endParaRPr lang="en-US" altLang="en-US" sz="1600"/>
          </a:p>
          <a:p>
            <a:pPr algn="just">
              <a:lnSpc>
                <a:spcPct val="70000"/>
              </a:lnSpc>
            </a:pPr>
            <a:r>
              <a:rPr lang="en-US" altLang="en-US" sz="1600" b="1"/>
              <a:t>QUEUEING TIME</a:t>
            </a:r>
            <a:r>
              <a:rPr lang="en-US" altLang="en-US" sz="1600"/>
              <a:t>  	Time on a queue waiting for service from the device. (seconds)</a:t>
            </a:r>
          </a:p>
          <a:p>
            <a:pPr lvl="3" algn="just">
              <a:lnSpc>
                <a:spcPct val="70000"/>
              </a:lnSpc>
            </a:pPr>
            <a:endParaRPr lang="en-US" altLang="en-US" sz="1600"/>
          </a:p>
          <a:p>
            <a:pPr algn="just">
              <a:lnSpc>
                <a:spcPct val="70000"/>
              </a:lnSpc>
            </a:pPr>
            <a:r>
              <a:rPr lang="en-US" altLang="en-US" sz="1600" b="1"/>
              <a:t>RESIDENCE TIME</a:t>
            </a:r>
            <a:r>
              <a:rPr lang="en-US" altLang="en-US" sz="1600"/>
              <a:t> 	The time spent by a request at a device.</a:t>
            </a:r>
          </a:p>
          <a:p>
            <a:pPr lvl="3" algn="just">
              <a:lnSpc>
                <a:spcPct val="70000"/>
              </a:lnSpc>
            </a:pPr>
            <a:r>
              <a:rPr lang="en-US" altLang="en-US" sz="1600"/>
              <a:t> 	RESIDENCE TIME = SERVICE TIME + QUEUEING TIME.</a:t>
            </a:r>
          </a:p>
          <a:p>
            <a:pPr lvl="3" algn="just">
              <a:lnSpc>
                <a:spcPct val="70000"/>
              </a:lnSpc>
            </a:pPr>
            <a:endParaRPr lang="en-US" altLang="en-US" sz="1600"/>
          </a:p>
          <a:p>
            <a:pPr algn="just">
              <a:lnSpc>
                <a:spcPct val="70000"/>
              </a:lnSpc>
            </a:pPr>
            <a:r>
              <a:rPr lang="en-US" altLang="en-US" sz="1600" b="1"/>
              <a:t>RESPONSE TIME</a:t>
            </a:r>
            <a:r>
              <a:rPr lang="en-US" altLang="en-US" sz="1600"/>
              <a:t> 	Time used by a system to respond to a User Job. ( seconds )</a:t>
            </a:r>
          </a:p>
          <a:p>
            <a:pPr algn="just">
              <a:lnSpc>
                <a:spcPct val="70000"/>
              </a:lnSpc>
            </a:pPr>
            <a:endParaRPr lang="en-US" altLang="en-US" sz="1600"/>
          </a:p>
          <a:p>
            <a:pPr algn="just">
              <a:lnSpc>
                <a:spcPct val="70000"/>
              </a:lnSpc>
            </a:pPr>
            <a:r>
              <a:rPr lang="en-US" altLang="en-US" sz="1600" b="1"/>
              <a:t>THINK TIME</a:t>
            </a:r>
            <a:r>
              <a:rPr lang="en-US" altLang="en-US" sz="1600"/>
              <a:t> 	The time spent by the user of an interactive system to figure out the next request. (seconds)</a:t>
            </a:r>
          </a:p>
          <a:p>
            <a:pPr lvl="3" algn="just">
              <a:lnSpc>
                <a:spcPct val="80000"/>
              </a:lnSpc>
            </a:pPr>
            <a:endParaRPr lang="en-US" altLang="en-US" sz="1600"/>
          </a:p>
          <a:p>
            <a:pPr algn="just">
              <a:lnSpc>
                <a:spcPct val="80000"/>
              </a:lnSpc>
            </a:pPr>
            <a:r>
              <a:rPr lang="en-US" altLang="en-US" sz="1600"/>
              <a:t>The goal is to optimize both the average and the amount of variation. (but beware the ogre predictability.)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  <a:ln/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410200" y="228600"/>
            <a:ext cx="32369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Criteria For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Performance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Evaluation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43DE0-A377-4812-A3B5-D6942024070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228600" y="12954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28800" indent="-1828800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9431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57400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717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altLang="en-US" sz="2000" b="1"/>
              <a:t>Most Processes Don’t Use Up Their Scheduling Quantum!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  <a:ln/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410200" y="2286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 Behavior</a:t>
            </a:r>
          </a:p>
        </p:txBody>
      </p:sp>
      <p:pic>
        <p:nvPicPr>
          <p:cNvPr id="307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" t="9616" r="389" b="9158"/>
          <a:stretch>
            <a:fillRect/>
          </a:stretch>
        </p:blipFill>
        <p:spPr bwMode="auto">
          <a:xfrm>
            <a:off x="2514600" y="1981200"/>
            <a:ext cx="6262688" cy="413067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5: CPU-Scheduling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16C86-BA77-448C-905D-51EF2C04442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1752600"/>
            <a:ext cx="86106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95288" indent="-395288"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3275" indent="-177800"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4963" indent="-352425"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460625" indent="-114300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574925"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321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4893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465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03725" algn="ctr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>
                <a:solidFill>
                  <a:schemeClr val="accent2"/>
                </a:solidFill>
              </a:rPr>
              <a:t>FIRST-COME, FIRST SERVED:</a:t>
            </a:r>
            <a:endParaRPr lang="en-US" altLang="en-US" sz="1600"/>
          </a:p>
          <a:p>
            <a:pPr algn="just"/>
            <a:endParaRPr lang="en-US" altLang="en-US" sz="1600"/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/>
              <a:t>( FCFS) same as FIFO</a:t>
            </a:r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/>
              <a:t>Simple, fair, but poor performance.   Average queueing time may be long.</a:t>
            </a:r>
            <a:endParaRPr lang="en-US" altLang="en-US" sz="1800"/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/>
              <a:t>What are the average queueing and residence times for this scenario?</a:t>
            </a:r>
          </a:p>
          <a:p>
            <a:pPr lvl="1" algn="just">
              <a:buFont typeface="Symbol" panose="05050102010706020507" pitchFamily="18" charset="2"/>
              <a:buChar char="·"/>
            </a:pPr>
            <a:r>
              <a:rPr lang="en-US" altLang="en-US" sz="1600"/>
              <a:t>How do average queueing and residence times depend on ordering of these processes in the queue?</a:t>
            </a:r>
            <a:endParaRPr lang="en-US" altLang="en-US" sz="180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33400" y="304800"/>
            <a:ext cx="4495800" cy="914400"/>
          </a:xfrm>
          <a:noFill/>
          <a:ln/>
        </p:spPr>
        <p:txBody>
          <a:bodyPr anchor="ctr"/>
          <a:lstStyle/>
          <a:p>
            <a:r>
              <a:rPr lang="en-US" altLang="en-US" sz="3600" b="1"/>
              <a:t>CPU SCHEDULING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410200" y="381000"/>
            <a:ext cx="3236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Scheduling</a:t>
            </a:r>
          </a:p>
          <a:p>
            <a:pPr algn="ctr"/>
            <a:r>
              <a:rPr lang="en-US" altLang="en-US" sz="2800" b="1">
                <a:solidFill>
                  <a:srgbClr val="FF0000"/>
                </a:solidFill>
              </a:rPr>
              <a:t>Algorithms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628</TotalTime>
  <Words>2008</Words>
  <Application>Microsoft Office PowerPoint</Application>
  <PresentationFormat>On-screen Show (4:3)</PresentationFormat>
  <Paragraphs>473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Helvetica</vt:lpstr>
      <vt:lpstr>Monotype Sorts</vt:lpstr>
      <vt:lpstr>Symbol</vt:lpstr>
      <vt:lpstr>Times New Roman</vt:lpstr>
      <vt:lpstr>Blank Presentation</vt:lpstr>
      <vt:lpstr>Worksheet</vt:lpstr>
      <vt:lpstr>Equation</vt:lpstr>
      <vt:lpstr>PowerPoint Presentation</vt:lpstr>
      <vt:lpstr>PowerPoint Presentation</vt:lpstr>
      <vt:lpstr>PowerPoint Presentation</vt:lpstr>
      <vt:lpstr>CPU SCHEDULING</vt:lpstr>
      <vt:lpstr>CPU SCHEDULING</vt:lpstr>
      <vt:lpstr>CPU SCHEDULING</vt:lpstr>
      <vt:lpstr>CPU SCHEDULING</vt:lpstr>
      <vt:lpstr>CPU SCHEDULING</vt:lpstr>
      <vt:lpstr>CPU SCHEDULING</vt:lpstr>
      <vt:lpstr>CPU SCHEDULING</vt:lpstr>
      <vt:lpstr>CPU SCHEDULING</vt:lpstr>
      <vt:lpstr>PowerPoint Presentation</vt:lpstr>
      <vt:lpstr>CPU SCHEDULING</vt:lpstr>
      <vt:lpstr>CPU SCHEDULING</vt:lpstr>
      <vt:lpstr>PowerPoint Presentation</vt:lpstr>
      <vt:lpstr>PowerPoint Presentation</vt:lpstr>
      <vt:lpstr>CPU SCHEDULING</vt:lpstr>
      <vt:lpstr>Performance Analysis</vt:lpstr>
      <vt:lpstr>Performance Analysis</vt:lpstr>
      <vt:lpstr>Performance Analysis</vt:lpstr>
      <vt:lpstr>Performance Analysis</vt:lpstr>
      <vt:lpstr>Performance Analysis</vt:lpstr>
      <vt:lpstr>Performance Analysis</vt:lpstr>
      <vt:lpstr>Properties of Queues</vt:lpstr>
      <vt:lpstr>Performance Analysis</vt:lpstr>
      <vt:lpstr>Performance Analysis</vt:lpstr>
      <vt:lpstr>Performance Analysis</vt:lpstr>
      <vt:lpstr>Performance Analysis</vt:lpstr>
      <vt:lpstr>Performance Analysis</vt:lpstr>
      <vt:lpstr>Performance Analysis</vt:lpstr>
      <vt:lpstr>Performance Analysis</vt:lpstr>
      <vt:lpstr>PowerPoint Presentation</vt:lpstr>
    </vt:vector>
  </TitlesOfParts>
  <Company>Stratus 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SCHEDULING</dc:title>
  <dc:creator>jb</dc:creator>
  <cp:lastModifiedBy>jerry breecher</cp:lastModifiedBy>
  <cp:revision>39</cp:revision>
  <dcterms:created xsi:type="dcterms:W3CDTF">2000-11-27T22:20:23Z</dcterms:created>
  <dcterms:modified xsi:type="dcterms:W3CDTF">2017-09-21T03:28:08Z</dcterms:modified>
</cp:coreProperties>
</file>