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256" r:id="rId2"/>
    <p:sldId id="257" r:id="rId3"/>
    <p:sldId id="258" r:id="rId4"/>
    <p:sldId id="259" r:id="rId5"/>
    <p:sldId id="307" r:id="rId6"/>
    <p:sldId id="261" r:id="rId7"/>
    <p:sldId id="293" r:id="rId8"/>
    <p:sldId id="262" r:id="rId9"/>
    <p:sldId id="318" r:id="rId10"/>
    <p:sldId id="263" r:id="rId11"/>
    <p:sldId id="267" r:id="rId12"/>
    <p:sldId id="272" r:id="rId13"/>
    <p:sldId id="273" r:id="rId14"/>
    <p:sldId id="274" r:id="rId15"/>
    <p:sldId id="275" r:id="rId16"/>
    <p:sldId id="276" r:id="rId17"/>
    <p:sldId id="264" r:id="rId18"/>
    <p:sldId id="313" r:id="rId19"/>
    <p:sldId id="299" r:id="rId20"/>
    <p:sldId id="335" r:id="rId21"/>
    <p:sldId id="300" r:id="rId22"/>
    <p:sldId id="301" r:id="rId23"/>
    <p:sldId id="302" r:id="rId24"/>
    <p:sldId id="303" r:id="rId25"/>
    <p:sldId id="304" r:id="rId26"/>
    <p:sldId id="305" r:id="rId27"/>
    <p:sldId id="306" r:id="rId28"/>
    <p:sldId id="294" r:id="rId29"/>
    <p:sldId id="295" r:id="rId30"/>
    <p:sldId id="297" r:id="rId31"/>
    <p:sldId id="265" r:id="rId32"/>
    <p:sldId id="266" r:id="rId33"/>
    <p:sldId id="314" r:id="rId34"/>
    <p:sldId id="268" r:id="rId35"/>
    <p:sldId id="317" r:id="rId36"/>
    <p:sldId id="270" r:id="rId37"/>
    <p:sldId id="271" r:id="rId38"/>
    <p:sldId id="315" r:id="rId39"/>
    <p:sldId id="308" r:id="rId40"/>
    <p:sldId id="278" r:id="rId41"/>
    <p:sldId id="279" r:id="rId42"/>
    <p:sldId id="280" r:id="rId43"/>
    <p:sldId id="281" r:id="rId44"/>
    <p:sldId id="282" r:id="rId45"/>
    <p:sldId id="283" r:id="rId46"/>
    <p:sldId id="284" r:id="rId47"/>
    <p:sldId id="286" r:id="rId48"/>
    <p:sldId id="287" r:id="rId49"/>
    <p:sldId id="331" r:id="rId50"/>
    <p:sldId id="332" r:id="rId51"/>
    <p:sldId id="330" r:id="rId52"/>
    <p:sldId id="320" r:id="rId53"/>
    <p:sldId id="321" r:id="rId54"/>
    <p:sldId id="322" r:id="rId55"/>
    <p:sldId id="323" r:id="rId56"/>
    <p:sldId id="324" r:id="rId57"/>
    <p:sldId id="325" r:id="rId58"/>
    <p:sldId id="326" r:id="rId59"/>
    <p:sldId id="327" r:id="rId60"/>
    <p:sldId id="328" r:id="rId61"/>
    <p:sldId id="329" r:id="rId62"/>
    <p:sldId id="289" r:id="rId63"/>
    <p:sldId id="316" r:id="rId64"/>
    <p:sldId id="309" r:id="rId65"/>
    <p:sldId id="291" r:id="rId66"/>
    <p:sldId id="319" r:id="rId67"/>
    <p:sldId id="290" r:id="rId68"/>
    <p:sldId id="311" r:id="rId69"/>
    <p:sldId id="310" r:id="rId70"/>
    <p:sldId id="312" r:id="rId71"/>
    <p:sldId id="333"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6600CC"/>
    <a:srgbClr val="FFFF99"/>
    <a:srgbClr val="0033C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719" autoAdjust="0"/>
  </p:normalViewPr>
  <p:slideViewPr>
    <p:cSldViewPr>
      <p:cViewPr>
        <p:scale>
          <a:sx n="90" d="100"/>
          <a:sy n="90" d="100"/>
        </p:scale>
        <p:origin x="-4164" y="-1392"/>
      </p:cViewPr>
      <p:guideLst>
        <p:guide orient="horz" pos="2160"/>
        <p:guide pos="2880"/>
      </p:guideLst>
    </p:cSldViewPr>
  </p:slideViewPr>
  <p:notesTextViewPr>
    <p:cViewPr>
      <p:scale>
        <a:sx n="1" d="1"/>
        <a:sy n="1" d="1"/>
      </p:scale>
      <p:origin x="0" y="0"/>
    </p:cViewPr>
  </p:notesTextViewPr>
  <p:sorterViewPr>
    <p:cViewPr>
      <p:scale>
        <a:sx n="100" d="100"/>
        <a:sy n="100" d="100"/>
      </p:scale>
      <p:origin x="0" y="39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FDC511-ACEB-42B7-A267-F526B9887C10}" type="datetimeFigureOut">
              <a:rPr lang="en-US" smtClean="0"/>
              <a:pPr/>
              <a:t>4/14/2016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AE586F-FA5A-4CE5-99DD-A6A3300294AF}" type="slidenum">
              <a:rPr lang="en-US" smtClean="0"/>
              <a:pPr/>
              <a:t>‹#›</a:t>
            </a:fld>
            <a:endParaRPr lang="en-US"/>
          </a:p>
        </p:txBody>
      </p:sp>
    </p:spTree>
    <p:extLst>
      <p:ext uri="{BB962C8B-B14F-4D97-AF65-F5344CB8AC3E}">
        <p14:creationId xmlns:p14="http://schemas.microsoft.com/office/powerpoint/2010/main" val="16528297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961057-2536-4901-A0D9-92776FF453AA}" type="datetimeFigureOut">
              <a:rPr lang="en-US" smtClean="0"/>
              <a:pPr/>
              <a:t>4/14/2016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6E6DC4-372A-40DD-BFDF-E80213FF2F8D}" type="slidenum">
              <a:rPr lang="en-US" smtClean="0"/>
              <a:pPr/>
              <a:t>‹#›</a:t>
            </a:fld>
            <a:endParaRPr lang="en-US"/>
          </a:p>
        </p:txBody>
      </p:sp>
    </p:spTree>
    <p:extLst>
      <p:ext uri="{BB962C8B-B14F-4D97-AF65-F5344CB8AC3E}">
        <p14:creationId xmlns:p14="http://schemas.microsoft.com/office/powerpoint/2010/main" val="1616093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Original</a:t>
            </a:r>
            <a:r>
              <a:rPr lang="en-US" baseline="0" dirty="0" smtClean="0"/>
              <a:t> versions of these slides are courtesy professor Charles Rich, IMGD 4000 Technical Game Development II, B-term 2012.</a:t>
            </a:r>
            <a:endParaRPr lang="en-US" dirty="0" smtClean="0"/>
          </a:p>
          <a:p>
            <a:endParaRPr lang="en-US" dirty="0"/>
          </a:p>
        </p:txBody>
      </p:sp>
      <p:sp>
        <p:nvSpPr>
          <p:cNvPr id="4" name="Slide Number Placeholder 3"/>
          <p:cNvSpPr>
            <a:spLocks noGrp="1"/>
          </p:cNvSpPr>
          <p:nvPr>
            <p:ph type="sldNum" sz="quarter" idx="10"/>
          </p:nvPr>
        </p:nvSpPr>
        <p:spPr/>
        <p:txBody>
          <a:bodyPr/>
          <a:lstStyle/>
          <a:p>
            <a:fld id="{B16E6DC4-372A-40DD-BFDF-E80213FF2F8D}" type="slidenum">
              <a:rPr lang="en-US" smtClean="0"/>
              <a:pPr/>
              <a:t>1</a:t>
            </a:fld>
            <a:endParaRPr lang="en-US" dirty="0"/>
          </a:p>
        </p:txBody>
      </p:sp>
    </p:spTree>
    <p:extLst>
      <p:ext uri="{BB962C8B-B14F-4D97-AF65-F5344CB8AC3E}">
        <p14:creationId xmlns:p14="http://schemas.microsoft.com/office/powerpoint/2010/main" val="1930751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74C04-3F9C-AF4C-9BEE-4ECB03D73F7D}" type="slidenum">
              <a:rPr lang="en-US"/>
              <a:pPr/>
              <a:t>12</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CD0A38-E3D7-8241-9E76-06928C69835F}" type="slidenum">
              <a:rPr lang="en-US"/>
              <a:pPr/>
              <a:t>13</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7B44A-6917-C44C-A7E6-D75FBF449921}" type="slidenum">
              <a:rPr lang="en-US"/>
              <a:pPr/>
              <a:t>14</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070D9E-A5F9-EF48-8C67-0C088F5B6C72}" type="slidenum">
              <a:rPr lang="en-US"/>
              <a:pPr/>
              <a:t>15</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2C2E28-FCFF-C044-A2F0-17750F2A80C4}" type="slidenum">
              <a:rPr lang="en-US"/>
              <a:pPr/>
              <a:t>16</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B16F75-8EE4-8447-9A9D-2E55FD0E3DD5}" type="slidenum">
              <a:rPr lang="en-US"/>
              <a:pPr/>
              <a:t>17</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CA896F-21E5-426A-A8FD-0888240EDCFE}" type="slidenum">
              <a:rPr lang="en-US"/>
              <a:pPr/>
              <a:t>21</a:t>
            </a:fld>
            <a:endParaRPr lang="en-US"/>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r>
              <a:rPr lang="en-US" dirty="0"/>
              <a:t>Numerical “solutions” are never true solutions. They are approximate solutions. Their very derivation introduces error, called truncation error, that is always present in finite difference methods.</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F681E4-ED07-4599-98B4-176444C7F4DA}" type="slidenum">
              <a:rPr lang="en-US"/>
              <a:pPr/>
              <a:t>24</a:t>
            </a:fld>
            <a:endParaRPr 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US" dirty="0"/>
              <a:t>Initial state and state derivative are </a:t>
            </a:r>
            <a:r>
              <a:rPr lang="en-US" dirty="0" smtClean="0"/>
              <a:t>derived</a:t>
            </a:r>
            <a:r>
              <a:rPr lang="en-US" baseline="0" dirty="0" smtClean="0"/>
              <a:t> </a:t>
            </a:r>
            <a:r>
              <a:rPr lang="en-US" dirty="0" smtClean="0"/>
              <a:t>from </a:t>
            </a:r>
            <a:r>
              <a:rPr lang="en-US" dirty="0"/>
              <a:t>initial position and velocity</a:t>
            </a:r>
          </a:p>
          <a:p>
            <a:r>
              <a:rPr lang="en-US" i="1" dirty="0" smtClean="0"/>
              <a:t>m</a:t>
            </a:r>
            <a:r>
              <a:rPr lang="en-US" b="1" dirty="0" smtClean="0"/>
              <a:t>V</a:t>
            </a:r>
            <a:r>
              <a:rPr lang="en-US" dirty="0" smtClean="0"/>
              <a:t> </a:t>
            </a:r>
            <a:r>
              <a:rPr lang="en-US" dirty="0"/>
              <a:t>is the linear momentum of the </a:t>
            </a:r>
            <a:r>
              <a:rPr lang="en-US" dirty="0" smtClean="0"/>
              <a:t>particle </a:t>
            </a:r>
            <a:endParaRPr lang="en-US" dirty="0"/>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A71415-C557-4F92-BEFD-6C60C6068900}" type="slidenum">
              <a:rPr lang="en-US"/>
              <a:pPr/>
              <a:t>25</a:t>
            </a:fld>
            <a:endParaRPr lang="en-US"/>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r>
              <a:rPr lang="en-US" sz="1000" dirty="0"/>
              <a:t>Note that the numerical prediction for linear momentum is the same as the exact solution. This is because the first state derivative of linear momentum is a constant, </a:t>
            </a:r>
            <a:r>
              <a:rPr lang="en-US" sz="1000" i="1" dirty="0"/>
              <a:t>m</a:t>
            </a:r>
            <a:r>
              <a:rPr lang="en-US" sz="1000" b="1" dirty="0"/>
              <a:t>g</a:t>
            </a:r>
            <a:r>
              <a:rPr lang="en-US" sz="1000" dirty="0"/>
              <a:t>. All of the higher-order time derivatives of linear momentum are exactly zero, and so the truncated Taylor series for explicit Euler integration happens to exactly represent linear momentum. Truncation error for these terms is zero, and the numerical solution is just as good as the closed-form solution. In fact, you can show that it turns out to be exactly the same as the equation on slide #14 for V(t), multiplied by </a:t>
            </a:r>
            <a:r>
              <a:rPr lang="en-US" sz="1000" i="1" dirty="0"/>
              <a:t>m</a:t>
            </a:r>
            <a:r>
              <a:rPr lang="en-US" sz="1000" dirty="0"/>
              <a:t> to obtain a linear momentum equation.</a:t>
            </a:r>
          </a:p>
          <a:p>
            <a:endParaRPr lang="en-US" sz="1000" dirty="0"/>
          </a:p>
          <a:p>
            <a:r>
              <a:rPr lang="en-US" sz="1000" dirty="0"/>
              <a:t>Also note that the numerical prediction of </a:t>
            </a:r>
            <a:r>
              <a:rPr lang="en-US" sz="1000" i="1" dirty="0" err="1"/>
              <a:t>px</a:t>
            </a:r>
            <a:r>
              <a:rPr lang="en-US" sz="1000" dirty="0"/>
              <a:t> and </a:t>
            </a:r>
            <a:r>
              <a:rPr lang="en-US" sz="1000" i="1" dirty="0" err="1"/>
              <a:t>py</a:t>
            </a:r>
            <a:r>
              <a:rPr lang="en-US" sz="1000" dirty="0"/>
              <a:t> are exact. This is because the velocity is constant in x and y. The acceleration (second derivative of state) is zero in x and y and so in these two directions the truncated Taylor series (which does not contain second or higher time derivatives) happens to be exact.</a:t>
            </a:r>
          </a:p>
          <a:p>
            <a:endParaRPr lang="en-US" sz="1000" dirty="0"/>
          </a:p>
          <a:p>
            <a:r>
              <a:rPr lang="en-US" sz="1000" dirty="0"/>
              <a:t>In z, however, </a:t>
            </a:r>
            <a:r>
              <a:rPr lang="en-US" sz="1000" i="1" u="sng" dirty="0" err="1"/>
              <a:t>pz</a:t>
            </a:r>
            <a:r>
              <a:rPr lang="en-US" sz="1000" dirty="0"/>
              <a:t> for the numerical prediction is NOT correct. Reason being, the acceleration is nonzero and the truncated Taylor series for explicit Euler integration of position does not  contain the second time derivative of position.</a:t>
            </a:r>
          </a:p>
          <a:p>
            <a:endParaRPr lang="en-US" sz="1000" dirty="0"/>
          </a:p>
          <a:p>
            <a:r>
              <a:rPr lang="en-US" sz="1000" dirty="0"/>
              <a:t>Explicit Euler integration is what is known as a </a:t>
            </a:r>
            <a:r>
              <a:rPr lang="en-US" sz="1000" i="1" dirty="0"/>
              <a:t>consistent</a:t>
            </a:r>
            <a:r>
              <a:rPr lang="en-US" sz="1000" dirty="0"/>
              <a:t> numerical method. This means that as the time step, </a:t>
            </a:r>
            <a:r>
              <a:rPr lang="en-US" sz="1000" i="1" dirty="0">
                <a:latin typeface="Symbol" pitchFamily="18" charset="2"/>
              </a:rPr>
              <a:t>D</a:t>
            </a:r>
            <a:r>
              <a:rPr lang="en-US" sz="1000" i="1" dirty="0"/>
              <a:t>t</a:t>
            </a:r>
            <a:r>
              <a:rPr lang="en-US" sz="1000" dirty="0"/>
              <a:t>, is reduced, the solution approaches the exact solution. If Dt goes to zero in the limit</a:t>
            </a:r>
            <a:r>
              <a:rPr lang="en-US" sz="1000" dirty="0" smtClean="0"/>
              <a:t>, explicit </a:t>
            </a:r>
            <a:r>
              <a:rPr lang="en-US" sz="1000" dirty="0"/>
              <a:t>Euler would produce the exact, perfect solution.</a:t>
            </a:r>
          </a:p>
          <a:p>
            <a:endParaRPr lang="en-US" sz="1000" dirty="0"/>
          </a:p>
          <a:p>
            <a:endParaRPr lang="en-US" sz="1000" dirty="0"/>
          </a:p>
          <a:p>
            <a:endParaRPr lang="en-US" sz="10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C4077E-2AB9-471E-B49D-B601D4384432}" type="slidenum">
              <a:rPr lang="en-US" altLang="en-US"/>
              <a:pPr/>
              <a:t>28</a:t>
            </a:fld>
            <a:endParaRPr lang="en-US" altLang="en-US"/>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xfrm>
            <a:off x="685800" y="4343400"/>
            <a:ext cx="5486400" cy="4114800"/>
          </a:xfrm>
        </p:spPr>
        <p:txBody>
          <a:bodyPr/>
          <a:lstStyle/>
          <a:p>
            <a:r>
              <a:rPr lang="en-US" altLang="en-US" dirty="0" err="1"/>
              <a:t>pinit</a:t>
            </a:r>
            <a:r>
              <a:rPr lang="en-US" altLang="en-US" dirty="0"/>
              <a:t>=&lt;10,0,2&gt; meters</a:t>
            </a:r>
          </a:p>
          <a:p>
            <a:r>
              <a:rPr lang="en-US" altLang="en-US" dirty="0" err="1"/>
              <a:t>ptarget</a:t>
            </a:r>
            <a:r>
              <a:rPr lang="en-US" altLang="en-US" dirty="0"/>
              <a:t>-=&lt;50,0,20&gt; meters</a:t>
            </a:r>
          </a:p>
          <a:p>
            <a:r>
              <a:rPr lang="en-US" altLang="en-US" dirty="0" err="1"/>
              <a:t>Vinit</a:t>
            </a:r>
            <a:r>
              <a:rPr lang="en-US" altLang="en-US" dirty="0"/>
              <a:t>=30 meters per second</a:t>
            </a:r>
          </a:p>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8C7E47-19CA-3D4B-A8A0-F25EBA343A71}" type="slidenum">
              <a:rPr lang="en-US"/>
              <a:pPr/>
              <a:t>2</a:t>
            </a:fld>
            <a:endParaRPr lang="en-US" dirty="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1F5AF6-61F0-46F7-9653-08CE9D366D3D}" type="slidenum">
              <a:rPr lang="en-US" altLang="en-US"/>
              <a:pPr/>
              <a:t>29</a:t>
            </a:fld>
            <a:endParaRPr lang="en-US" alt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A17FF-266A-4869-B530-3C199E2D9EDD}" type="slidenum">
              <a:rPr lang="en-US" altLang="en-US"/>
              <a:pPr/>
              <a:t>30</a:t>
            </a:fld>
            <a:endParaRPr lang="en-US" altLang="en-US"/>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xfrm>
            <a:off x="685800" y="4343400"/>
            <a:ext cx="5486400" cy="4114800"/>
          </a:xfrm>
        </p:spPr>
        <p:txBody>
          <a:bodyPr/>
          <a:lstStyle/>
          <a:p>
            <a:r>
              <a:rPr lang="en-US" altLang="en-US" dirty="0" smtClean="0"/>
              <a:t>This </a:t>
            </a:r>
            <a:r>
              <a:rPr lang="en-US" altLang="en-US" dirty="0"/>
              <a:t>chart illustrates that explicit Euler integration if first-order accurate in time, e.g., truncation error grows as a linear function of </a:t>
            </a:r>
            <a:r>
              <a:rPr lang="en-US" altLang="en-US" dirty="0" err="1"/>
              <a:t>dt.</a:t>
            </a:r>
            <a:endParaRPr lang="en-US" altLang="en-US" dirty="0"/>
          </a:p>
          <a:p>
            <a:endParaRPr lang="en-US" altLang="en-US" dirty="0"/>
          </a:p>
          <a:p>
            <a:r>
              <a:rPr lang="en-US" altLang="en-US" dirty="0"/>
              <a:t>The truncation error clearly goes to zero when Dt goes to zero, in the limit. This is a characteristic of a consistent numerical method. The only valid numerical methods are those that are consistent, whose error goes to zero in the limit as Dt goes to zero.</a:t>
            </a:r>
          </a:p>
          <a:p>
            <a:endParaRPr lang="en-US" altLang="en-US" dirty="0"/>
          </a:p>
          <a:p>
            <a:r>
              <a:rPr lang="en-US" altLang="en-US" dirty="0"/>
              <a:t>For more general problems, e.g., those with non-constant forces, the truncation error remains O(</a:t>
            </a:r>
            <a:r>
              <a:rPr lang="en-US" altLang="en-US" dirty="0">
                <a:latin typeface="Symbol" pitchFamily="18" charset="2"/>
              </a:rPr>
              <a:t>D</a:t>
            </a:r>
            <a:r>
              <a:rPr lang="en-US" altLang="en-US" dirty="0"/>
              <a:t>t); however, in practice the error is never a perfectly linear curve (or, for O(Dt</a:t>
            </a:r>
            <a:r>
              <a:rPr lang="en-US" altLang="en-US" baseline="30000" dirty="0"/>
              <a:t>2</a:t>
            </a:r>
            <a:r>
              <a:rPr lang="en-US" altLang="en-US" dirty="0"/>
              <a:t>) methods, a perfect parabola, etc.)</a:t>
            </a:r>
          </a:p>
          <a:p>
            <a:endParaRPr lang="en-US" altLang="en-US" dirty="0"/>
          </a:p>
          <a:p>
            <a:r>
              <a:rPr lang="en-US" altLang="en-US" dirty="0"/>
              <a:t>See the text and references for more details on truncation error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C19EE2-E78B-AD45-A032-515527329B6F}" type="slidenum">
              <a:rPr lang="en-US"/>
              <a:pPr/>
              <a:t>31</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3E9CD6-CA30-BF41-B94D-ADDFBC268BC5}" type="slidenum">
              <a:rPr lang="en-US"/>
              <a:pPr/>
              <a:t>32</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A13F33-F408-2D4D-9099-28C7C0D6ACA9}" type="slidenum">
              <a:rPr lang="en-US"/>
              <a:pPr/>
              <a:t>34</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http://www.mathsisfun.com/algebra/quadratic-equation.html</a:t>
            </a:r>
            <a:endParaRPr lang="en-US" dirty="0"/>
          </a:p>
        </p:txBody>
      </p:sp>
      <p:sp>
        <p:nvSpPr>
          <p:cNvPr id="4" name="Slide Number Placeholder 3"/>
          <p:cNvSpPr>
            <a:spLocks noGrp="1"/>
          </p:cNvSpPr>
          <p:nvPr>
            <p:ph type="sldNum" sz="quarter" idx="10"/>
          </p:nvPr>
        </p:nvSpPr>
        <p:spPr/>
        <p:txBody>
          <a:bodyPr/>
          <a:lstStyle/>
          <a:p>
            <a:fld id="{B16E6DC4-372A-40DD-BFDF-E80213FF2F8D}" type="slidenum">
              <a:rPr lang="en-US" smtClean="0"/>
              <a:pPr/>
              <a:t>35</a:t>
            </a:fld>
            <a:endParaRPr lang="en-US"/>
          </a:p>
        </p:txBody>
      </p:sp>
    </p:spTree>
    <p:extLst>
      <p:ext uri="{BB962C8B-B14F-4D97-AF65-F5344CB8AC3E}">
        <p14:creationId xmlns:p14="http://schemas.microsoft.com/office/powerpoint/2010/main" val="4167719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A03A1F-A911-5147-AA9A-D490F01DD7A9}" type="slidenum">
              <a:rPr lang="en-US"/>
              <a:pPr/>
              <a:t>36</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3313F2-8EFF-3F42-ADC5-1F5720F06692}" type="slidenum">
              <a:rPr lang="en-US"/>
              <a:pPr/>
              <a:t>37</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8F5C0B-A04E-734C-B852-ED873D3FD48F}" type="slidenum">
              <a:rPr lang="en-US"/>
              <a:pPr/>
              <a:t>39</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0A83DA-A41F-7343-853A-820CC5DEA56C}" type="slidenum">
              <a:rPr lang="en-US"/>
              <a:pPr/>
              <a:t>40</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6CCB34-D1E1-914C-A556-7E5D9397EA4E}" type="slidenum">
              <a:rPr lang="en-US"/>
              <a:pPr/>
              <a:t>3</a:t>
            </a:fld>
            <a:endParaRPr lang="en-US" dirty="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773514-6A6F-A840-81CA-7711091990BF}" type="slidenum">
              <a:rPr lang="en-US"/>
              <a:pPr/>
              <a:t>41</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598950-0DC5-B34F-8782-9670FDB72BD7}" type="slidenum">
              <a:rPr lang="en-US"/>
              <a:pPr/>
              <a:t>42</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3ECDB3-1761-C442-B310-8E658F51D4DD}" type="slidenum">
              <a:rPr lang="en-US"/>
              <a:pPr/>
              <a:t>43</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4D9696-0313-F84F-BFE2-2BF05DAFA4B3}" type="slidenum">
              <a:rPr lang="en-US"/>
              <a:pPr/>
              <a:t>44</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BB8A95-4974-184C-8BAF-1F748CA66360}" type="slidenum">
              <a:rPr lang="en-US"/>
              <a:pPr/>
              <a:t>45</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712671-1432-7844-A4F2-6D53BD638D7E}" type="slidenum">
              <a:rPr lang="en-US"/>
              <a:pPr/>
              <a:t>46</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0583B2-0639-7644-9B1B-118339EC468C}" type="slidenum">
              <a:rPr lang="en-US"/>
              <a:pPr/>
              <a:t>47</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D2074A-E41D-564F-ABD1-3947DF2C9C8A}" type="slidenum">
              <a:rPr lang="en-US"/>
              <a:pPr/>
              <a:t>48</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&lt;title page&gt;</a:t>
            </a:r>
          </a:p>
          <a:p>
            <a:endParaRPr lang="en-US" dirty="0" smtClean="0"/>
          </a:p>
          <a:p>
            <a:r>
              <a:rPr lang="en-US" dirty="0" smtClean="0"/>
              <a:t>http://box2d.googlecode.com/files/GDC2012_ErinCatto_Ragdolls.pdf</a:t>
            </a:r>
          </a:p>
          <a:p>
            <a:endParaRPr lang="en-US" dirty="0" smtClean="0"/>
          </a:p>
          <a:p>
            <a:r>
              <a:rPr lang="en-US" dirty="0" smtClean="0"/>
              <a:t>Hello everyone!</a:t>
            </a:r>
            <a:endParaRPr lang="en-US" baseline="0" dirty="0" smtClean="0"/>
          </a:p>
          <a:p>
            <a:endParaRPr lang="en-US" baseline="0" dirty="0" smtClean="0"/>
          </a:p>
          <a:p>
            <a:r>
              <a:rPr lang="en-US" baseline="0" dirty="0" smtClean="0"/>
              <a:t>My name is Erin Catto and I want to thank you for coming to my tutorial.</a:t>
            </a:r>
          </a:p>
          <a:p>
            <a:endParaRPr lang="en-US" baseline="0" dirty="0" smtClean="0"/>
          </a:p>
          <a:p>
            <a:r>
              <a:rPr lang="en-US" baseline="0" dirty="0" smtClean="0"/>
              <a:t>Today I’m going to discuss my work on the Diablo 3 ragdoll system. I learned a lot working on this project and I hope you find this information useful in your own projects. And as I promised, you will learn how to smack a demon.</a:t>
            </a:r>
          </a:p>
          <a:p>
            <a:endParaRPr lang="en-US" baseline="0" dirty="0" smtClean="0"/>
          </a:p>
          <a:p>
            <a:r>
              <a:rPr lang="en-US" baseline="0" dirty="0" smtClean="0"/>
              <a:t>First let me give you a little background about myself.</a:t>
            </a:r>
          </a:p>
        </p:txBody>
      </p:sp>
      <p:sp>
        <p:nvSpPr>
          <p:cNvPr id="4" name="Slide Number Placeholder 3"/>
          <p:cNvSpPr>
            <a:spLocks noGrp="1"/>
          </p:cNvSpPr>
          <p:nvPr>
            <p:ph type="sldNum" sz="quarter" idx="10"/>
          </p:nvPr>
        </p:nvSpPr>
        <p:spPr/>
        <p:txBody>
          <a:bodyPr/>
          <a:lstStyle/>
          <a:p>
            <a:pPr>
              <a:defRPr/>
            </a:pPr>
            <a:fld id="{8DE5EC91-53F6-4D13-837D-188DFC0C8026}" type="slidenum">
              <a:rPr lang="en-US" smtClean="0"/>
              <a:pPr>
                <a:defRPr/>
              </a:pPr>
              <a:t>51</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&lt;explanation&gt;</a:t>
            </a:r>
          </a:p>
          <a:p>
            <a:endParaRPr lang="en-US" dirty="0" smtClean="0"/>
          </a:p>
          <a:p>
            <a:r>
              <a:rPr lang="en-US" dirty="0" smtClean="0"/>
              <a:t>The</a:t>
            </a:r>
            <a:r>
              <a:rPr lang="en-US" baseline="0" dirty="0" smtClean="0"/>
              <a:t> ragdoll geometry is created by a technical artist in Maya.</a:t>
            </a:r>
          </a:p>
          <a:p>
            <a:endParaRPr lang="en-US" dirty="0" smtClean="0"/>
          </a:p>
          <a:p>
            <a:r>
              <a:rPr lang="en-US" baseline="0" dirty="0" smtClean="0"/>
              <a:t>We start with a standard character skeleton. The ragdoll is defined in the so-called </a:t>
            </a:r>
            <a:r>
              <a:rPr lang="en-US" i="1" baseline="0" dirty="0" smtClean="0"/>
              <a:t>bind pose</a:t>
            </a:r>
            <a:r>
              <a:rPr lang="en-US" i="0" baseline="0" dirty="0" smtClean="0"/>
              <a:t>. A skeleton’s bind pose fits the original character mesh that was created by a modeler. The bind pose is the pose where the mesh is bound to the skeleton in a process called skinning.</a:t>
            </a:r>
          </a:p>
          <a:p>
            <a:endParaRPr lang="en-US" i="0" baseline="0" dirty="0" smtClean="0"/>
          </a:p>
          <a:p>
            <a:r>
              <a:rPr lang="en-US" baseline="0" dirty="0" smtClean="0"/>
              <a:t>We attach collision shapes to the skeleton bones. Each bone has zero or more collision shapes. These implicitly define the rigid bodies. Physics joints are represented as locator transforms that connect two bones.</a:t>
            </a:r>
          </a:p>
          <a:p>
            <a:endParaRPr lang="en-US" baseline="0" dirty="0" smtClean="0"/>
          </a:p>
          <a:p>
            <a:r>
              <a:rPr lang="en-US" baseline="0" dirty="0" smtClean="0"/>
              <a:t>With this framework, we can author all the physics objects in the game as ragdolls, except for the static environment.</a:t>
            </a:r>
          </a:p>
          <a:p>
            <a:endParaRPr lang="en-US" baseline="0" dirty="0" smtClean="0"/>
          </a:p>
        </p:txBody>
      </p:sp>
      <p:sp>
        <p:nvSpPr>
          <p:cNvPr id="4" name="Slide Number Placeholder 3"/>
          <p:cNvSpPr>
            <a:spLocks noGrp="1"/>
          </p:cNvSpPr>
          <p:nvPr>
            <p:ph type="sldNum" sz="quarter" idx="10"/>
          </p:nvPr>
        </p:nvSpPr>
        <p:spPr/>
        <p:txBody>
          <a:bodyPr/>
          <a:lstStyle/>
          <a:p>
            <a:pPr>
              <a:defRPr/>
            </a:pPr>
            <a:fld id="{8DE5EC91-53F6-4D13-837D-188DFC0C8026}" type="slidenum">
              <a:rPr lang="en-US" smtClean="0"/>
              <a:pPr>
                <a:defRPr/>
              </a:pPr>
              <a:t>52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FF41BA-0637-0D49-9829-B7EA10516FC5}" type="slidenum">
              <a:rPr lang="en-US"/>
              <a:pPr/>
              <a:t>4</a:t>
            </a:fld>
            <a:endParaRPr lang="en-US" dirty="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Video:</a:t>
            </a:r>
            <a:r>
              <a:rPr lang="en-US" baseline="0" dirty="0" smtClean="0"/>
              <a:t> </a:t>
            </a:r>
            <a:r>
              <a:rPr lang="en-US" dirty="0" smtClean="0"/>
              <a:t>Zombie Fest</a:t>
            </a:r>
          </a:p>
          <a:p>
            <a:endParaRPr lang="en-US" dirty="0" smtClean="0"/>
          </a:p>
          <a:p>
            <a:r>
              <a:rPr lang="en-US" dirty="0" smtClean="0"/>
              <a:t>Here are your standard death ragdolls.</a:t>
            </a:r>
            <a:endParaRPr lang="en-US" dirty="0"/>
          </a:p>
        </p:txBody>
      </p:sp>
      <p:sp>
        <p:nvSpPr>
          <p:cNvPr id="4" name="Slide Number Placeholder 3"/>
          <p:cNvSpPr>
            <a:spLocks noGrp="1"/>
          </p:cNvSpPr>
          <p:nvPr>
            <p:ph type="sldNum" sz="quarter" idx="10"/>
          </p:nvPr>
        </p:nvSpPr>
        <p:spPr/>
        <p:txBody>
          <a:bodyPr/>
          <a:lstStyle/>
          <a:p>
            <a:pPr>
              <a:defRPr/>
            </a:pPr>
            <a:fld id="{8DE5EC91-53F6-4D13-837D-188DFC0C8026}" type="slidenum">
              <a:rPr lang="en-US" smtClean="0"/>
              <a:pPr>
                <a:defRPr/>
              </a:pPr>
              <a:t>53</a:t>
            </a:fld>
            <a:endParaRPr lang="en-US" dirty="0"/>
          </a:p>
        </p:txBody>
      </p:sp>
    </p:spTree>
    <p:extLst>
      <p:ext uri="{BB962C8B-B14F-4D97-AF65-F5344CB8AC3E}">
        <p14:creationId xmlns:p14="http://schemas.microsoft.com/office/powerpoint/2010/main" val="218509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Video: Chandelier</a:t>
            </a:r>
          </a:p>
          <a:p>
            <a:endParaRPr lang="en-US" dirty="0" smtClean="0"/>
          </a:p>
          <a:p>
            <a:r>
              <a:rPr lang="en-US" dirty="0" smtClean="0"/>
              <a:t>Here</a:t>
            </a:r>
            <a:r>
              <a:rPr lang="en-US" baseline="0" dirty="0" smtClean="0"/>
              <a:t> is a destructible chandelier. The entire chandelier is one model with a single skeleton. You’ll have fun dropping these on top of zombies in Diablo3.</a:t>
            </a:r>
            <a:endParaRPr lang="en-US" dirty="0"/>
          </a:p>
        </p:txBody>
      </p:sp>
      <p:sp>
        <p:nvSpPr>
          <p:cNvPr id="4" name="Slide Number Placeholder 3"/>
          <p:cNvSpPr>
            <a:spLocks noGrp="1"/>
          </p:cNvSpPr>
          <p:nvPr>
            <p:ph type="sldNum" sz="quarter" idx="10"/>
          </p:nvPr>
        </p:nvSpPr>
        <p:spPr/>
        <p:txBody>
          <a:bodyPr/>
          <a:lstStyle/>
          <a:p>
            <a:pPr>
              <a:defRPr/>
            </a:pPr>
            <a:fld id="{8DE5EC91-53F6-4D13-837D-188DFC0C8026}" type="slidenum">
              <a:rPr lang="en-US" smtClean="0"/>
              <a:pPr>
                <a:defRPr/>
              </a:pPr>
              <a:t>54</a:t>
            </a:fld>
            <a:endParaRPr lang="en-US" dirty="0"/>
          </a:p>
        </p:txBody>
      </p:sp>
    </p:spTree>
    <p:extLst>
      <p:ext uri="{BB962C8B-B14F-4D97-AF65-F5344CB8AC3E}">
        <p14:creationId xmlns:p14="http://schemas.microsoft.com/office/powerpoint/2010/main" val="2185094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Video: Wagon</a:t>
            </a:r>
          </a:p>
          <a:p>
            <a:endParaRPr lang="en-US" dirty="0" smtClean="0"/>
          </a:p>
          <a:p>
            <a:r>
              <a:rPr lang="en-US" dirty="0" smtClean="0"/>
              <a:t>Even a destructible</a:t>
            </a:r>
            <a:r>
              <a:rPr lang="en-US" baseline="0" dirty="0" smtClean="0"/>
              <a:t> wagon is a ragdoll. So a ragdoll in Diablo is not just a character. This simplifies our authoring path and our code. Also, by having all physics props as ragdolls we keep draw calls low since the moving parts are just bones, not separate actors.</a:t>
            </a:r>
            <a:endParaRPr lang="en-US" dirty="0"/>
          </a:p>
        </p:txBody>
      </p:sp>
      <p:sp>
        <p:nvSpPr>
          <p:cNvPr id="4" name="Slide Number Placeholder 3"/>
          <p:cNvSpPr>
            <a:spLocks noGrp="1"/>
          </p:cNvSpPr>
          <p:nvPr>
            <p:ph type="sldNum" sz="quarter" idx="10"/>
          </p:nvPr>
        </p:nvSpPr>
        <p:spPr/>
        <p:txBody>
          <a:bodyPr/>
          <a:lstStyle/>
          <a:p>
            <a:pPr>
              <a:defRPr/>
            </a:pPr>
            <a:fld id="{8DE5EC91-53F6-4D13-837D-188DFC0C8026}" type="slidenum">
              <a:rPr lang="en-US" smtClean="0"/>
              <a:pPr>
                <a:defRPr/>
              </a:pPr>
              <a:t>55</a:t>
            </a:fld>
            <a:endParaRPr lang="en-US" dirty="0"/>
          </a:p>
        </p:txBody>
      </p:sp>
    </p:spTree>
    <p:extLst>
      <p:ext uri="{BB962C8B-B14F-4D97-AF65-F5344CB8AC3E}">
        <p14:creationId xmlns:p14="http://schemas.microsoft.com/office/powerpoint/2010/main" val="218509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Video: Barrel</a:t>
            </a:r>
          </a:p>
          <a:p>
            <a:endParaRPr lang="en-US" dirty="0" smtClean="0"/>
          </a:p>
          <a:p>
            <a:r>
              <a:rPr lang="en-US" dirty="0" smtClean="0"/>
              <a:t>This</a:t>
            </a:r>
            <a:r>
              <a:rPr lang="en-US" baseline="0" dirty="0" smtClean="0"/>
              <a:t> barrel mixes destruction with a character ragdoll. But it is still one draw call.</a:t>
            </a:r>
          </a:p>
          <a:p>
            <a:endParaRPr lang="en-US" dirty="0"/>
          </a:p>
        </p:txBody>
      </p:sp>
      <p:sp>
        <p:nvSpPr>
          <p:cNvPr id="4" name="Slide Number Placeholder 3"/>
          <p:cNvSpPr>
            <a:spLocks noGrp="1"/>
          </p:cNvSpPr>
          <p:nvPr>
            <p:ph type="sldNum" sz="quarter" idx="10"/>
          </p:nvPr>
        </p:nvSpPr>
        <p:spPr/>
        <p:txBody>
          <a:bodyPr/>
          <a:lstStyle/>
          <a:p>
            <a:pPr>
              <a:defRPr/>
            </a:pPr>
            <a:fld id="{8DE5EC91-53F6-4D13-837D-188DFC0C8026}" type="slidenum">
              <a:rPr lang="en-US" smtClean="0"/>
              <a:pPr>
                <a:defRPr/>
              </a:pPr>
              <a:t>56</a:t>
            </a:fld>
            <a:endParaRPr lang="en-US" dirty="0"/>
          </a:p>
        </p:txBody>
      </p:sp>
    </p:spTree>
    <p:extLst>
      <p:ext uri="{BB962C8B-B14F-4D97-AF65-F5344CB8AC3E}">
        <p14:creationId xmlns:p14="http://schemas.microsoft.com/office/powerpoint/2010/main" val="2185094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The technical</a:t>
            </a:r>
            <a:r>
              <a:rPr lang="en-US" baseline="0" dirty="0" smtClean="0"/>
              <a:t> artist connects </a:t>
            </a:r>
            <a:r>
              <a:rPr lang="en-US" dirty="0" smtClean="0"/>
              <a:t>bones with physics joints. The physics joints</a:t>
            </a:r>
            <a:r>
              <a:rPr lang="en-US" baseline="0" dirty="0" smtClean="0"/>
              <a:t> do not necessarily line up with the bones and we support branch crossing loop joints.</a:t>
            </a:r>
          </a:p>
          <a:p>
            <a:endParaRPr lang="en-US" baseline="0" dirty="0" smtClean="0"/>
          </a:p>
          <a:p>
            <a:r>
              <a:rPr lang="en-US" baseline="0" dirty="0" smtClean="0"/>
              <a:t>We use cone, revolute, spherical, and weld joints. </a:t>
            </a:r>
          </a:p>
          <a:p>
            <a:r>
              <a:rPr lang="en-US" baseline="0" dirty="0" smtClean="0"/>
              <a:t>Cone joint: like a shoulder with cone and twist angle limits</a:t>
            </a:r>
          </a:p>
          <a:p>
            <a:endParaRPr lang="en-US" baseline="0" dirty="0" smtClean="0"/>
          </a:p>
          <a:p>
            <a:r>
              <a:rPr lang="en-US" baseline="0" dirty="0" smtClean="0"/>
              <a:t>Revolute joint: like an elbow with a single axis of rotation and angular limits</a:t>
            </a:r>
          </a:p>
          <a:p>
            <a:endParaRPr lang="en-US" baseline="0" dirty="0" smtClean="0"/>
          </a:p>
          <a:p>
            <a:r>
              <a:rPr lang="en-US" baseline="0" dirty="0" smtClean="0"/>
              <a:t>Spherical joint: a pure point to point constraints with no rotation restriction, useful for chandeliers where rotation is naturally limited by collision.</a:t>
            </a:r>
          </a:p>
          <a:p>
            <a:endParaRPr lang="en-US" baseline="0" dirty="0" smtClean="0"/>
          </a:p>
          <a:p>
            <a:r>
              <a:rPr lang="en-US" baseline="0" dirty="0" smtClean="0"/>
              <a:t>Weld joint: locks two bodies together, useful for some advanced effects you’ll see later.</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author physics joints using a Maya locator, which is basically a transform with position and orientation. So they are just coordinate axes. We have conventions to relate locator axes to joint axes. For example, the z-axis is the hinge axis for a revolute joint.</a:t>
            </a:r>
          </a:p>
          <a:p>
            <a:endParaRPr lang="en-US" baseline="0" dirty="0" smtClean="0"/>
          </a:p>
        </p:txBody>
      </p:sp>
      <p:sp>
        <p:nvSpPr>
          <p:cNvPr id="4" name="Slide Number Placeholder 3"/>
          <p:cNvSpPr>
            <a:spLocks noGrp="1"/>
          </p:cNvSpPr>
          <p:nvPr>
            <p:ph type="sldNum" sz="quarter" idx="10"/>
          </p:nvPr>
        </p:nvSpPr>
        <p:spPr/>
        <p:txBody>
          <a:bodyPr/>
          <a:lstStyle/>
          <a:p>
            <a:pPr>
              <a:defRPr/>
            </a:pPr>
            <a:fld id="{8DE5EC91-53F6-4D13-837D-188DFC0C8026}" type="slidenum">
              <a:rPr lang="en-US" smtClean="0"/>
              <a:pPr>
                <a:defRPr/>
              </a:pPr>
              <a:t>57</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&lt;explanation&gt;</a:t>
            </a:r>
          </a:p>
          <a:p>
            <a:endParaRPr lang="en-US" dirty="0" smtClean="0"/>
          </a:p>
          <a:p>
            <a:r>
              <a:rPr lang="en-US" dirty="0" smtClean="0"/>
              <a:t>As I mentioned before, the ragdoll bodies map</a:t>
            </a:r>
            <a:r>
              <a:rPr lang="en-US" baseline="0" dirty="0" smtClean="0"/>
              <a:t> to a subset of the bones. Active bones follow their rigid body exactly. But how shall we handle leaf and intermediate bones?</a:t>
            </a:r>
          </a:p>
          <a:p>
            <a:endParaRPr lang="en-US" baseline="0" dirty="0" smtClean="0"/>
          </a:p>
          <a:p>
            <a:r>
              <a:rPr lang="en-US" baseline="0" dirty="0" smtClean="0"/>
              <a:t>Keep in mind that each rigid body can only drive a single bone. So leaf and intermediate bones need another source of data to fully determine their transforms.</a:t>
            </a:r>
          </a:p>
        </p:txBody>
      </p:sp>
      <p:sp>
        <p:nvSpPr>
          <p:cNvPr id="4" name="Slide Number Placeholder 3"/>
          <p:cNvSpPr>
            <a:spLocks noGrp="1"/>
          </p:cNvSpPr>
          <p:nvPr>
            <p:ph type="sldNum" sz="quarter" idx="10"/>
          </p:nvPr>
        </p:nvSpPr>
        <p:spPr/>
        <p:txBody>
          <a:bodyPr/>
          <a:lstStyle/>
          <a:p>
            <a:pPr>
              <a:defRPr/>
            </a:pPr>
            <a:fld id="{8DE5EC91-53F6-4D13-837D-188DFC0C8026}" type="slidenum">
              <a:rPr lang="en-US" smtClean="0"/>
              <a:pPr>
                <a:defRPr/>
              </a:pPr>
              <a:t>58</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a:t>
            </a:r>
            <a:r>
              <a:rPr lang="en-US" baseline="0" dirty="0" smtClean="0"/>
              <a:t>n Diablo we maintain a bounding sphere on our actors. This sphere is used for lighting and visibility culling. When a character goes ragdoll they may move very far from the actor transform. They may even fall off a cliff.</a:t>
            </a:r>
          </a:p>
          <a:p>
            <a:endParaRPr lang="en-US" baseline="0" dirty="0" smtClean="0"/>
          </a:p>
          <a:p>
            <a:r>
              <a:rPr lang="en-US" baseline="0" dirty="0" smtClean="0"/>
              <a:t>Further, we support breakable ragdolls and </a:t>
            </a:r>
            <a:r>
              <a:rPr lang="en-US" baseline="0" dirty="0" err="1" smtClean="0"/>
              <a:t>gibbing</a:t>
            </a:r>
            <a:r>
              <a:rPr lang="en-US" baseline="0" dirty="0" smtClean="0"/>
              <a:t> of ragdolls, so the ragdoll pieces may be widely separated. So we have to adjust the bounding sphere to contain all the bones, not matter where they are. To do this, we have a local bounding sphere for each bone and sum up all the spheres according to the final bone positions.</a:t>
            </a:r>
            <a:endParaRPr lang="en-US" dirty="0"/>
          </a:p>
        </p:txBody>
      </p:sp>
      <p:sp>
        <p:nvSpPr>
          <p:cNvPr id="4" name="Slide Number Placeholder 3"/>
          <p:cNvSpPr>
            <a:spLocks noGrp="1"/>
          </p:cNvSpPr>
          <p:nvPr>
            <p:ph type="sldNum" sz="quarter" idx="10"/>
          </p:nvPr>
        </p:nvSpPr>
        <p:spPr/>
        <p:txBody>
          <a:bodyPr/>
          <a:lstStyle/>
          <a:p>
            <a:pPr>
              <a:defRPr/>
            </a:pPr>
            <a:fld id="{8DE5EC91-53F6-4D13-837D-188DFC0C8026}" type="slidenum">
              <a:rPr lang="en-US" smtClean="0"/>
              <a:pPr>
                <a:defRPr/>
              </a:pPr>
              <a:t>59</a:t>
            </a:fld>
            <a:endParaRPr lang="en-US" dirty="0"/>
          </a:p>
        </p:txBody>
      </p:sp>
    </p:spTree>
    <p:extLst>
      <p:ext uri="{BB962C8B-B14F-4D97-AF65-F5344CB8AC3E}">
        <p14:creationId xmlns:p14="http://schemas.microsoft.com/office/powerpoint/2010/main" val="13585840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We</a:t>
            </a:r>
            <a:r>
              <a:rPr lang="en-US" baseline="0" dirty="0" smtClean="0"/>
              <a:t> made a big effort to make the characters in Diablo 3 visually interesting. So the question naturally arose how we could use the ragdoll system to enhance our living characters. Out of this we developed our so-called </a:t>
            </a:r>
            <a:r>
              <a:rPr lang="en-US" i="1" baseline="0" dirty="0" smtClean="0"/>
              <a:t>partial ragdoll</a:t>
            </a:r>
            <a:r>
              <a:rPr lang="en-US" i="0" baseline="0" dirty="0" smtClean="0"/>
              <a:t> system.</a:t>
            </a:r>
            <a:endParaRPr lang="en-US" baseline="0" dirty="0" smtClean="0"/>
          </a:p>
          <a:p>
            <a:endParaRPr lang="en-US" baseline="0" dirty="0" smtClean="0"/>
          </a:p>
          <a:p>
            <a:r>
              <a:rPr lang="en-US" baseline="0" dirty="0" smtClean="0"/>
              <a:t>Our canonical example of the partial ragdoll system is the wizard’s pony tail. Here you can see how the partial ragdoll is set up. We have a couple red capsules for the dynamic pony tail. The blue capsules are </a:t>
            </a:r>
            <a:r>
              <a:rPr lang="en-US" i="1" baseline="0" dirty="0" smtClean="0"/>
              <a:t>kinematic bodies</a:t>
            </a:r>
            <a:r>
              <a:rPr lang="en-US" i="0" baseline="0" dirty="0" smtClean="0"/>
              <a:t>. Kinematic bodies follow the animation rigidly and provide a collision barrier so that the pony tail doesn’t swing through her body.</a:t>
            </a:r>
          </a:p>
          <a:p>
            <a:endParaRPr lang="en-US" i="0" baseline="0" dirty="0" smtClean="0"/>
          </a:p>
        </p:txBody>
      </p:sp>
      <p:sp>
        <p:nvSpPr>
          <p:cNvPr id="4" name="Slide Number Placeholder 3"/>
          <p:cNvSpPr>
            <a:spLocks noGrp="1"/>
          </p:cNvSpPr>
          <p:nvPr>
            <p:ph type="sldNum" sz="quarter" idx="10"/>
          </p:nvPr>
        </p:nvSpPr>
        <p:spPr/>
        <p:txBody>
          <a:bodyPr/>
          <a:lstStyle/>
          <a:p>
            <a:pPr>
              <a:defRPr/>
            </a:pPr>
            <a:fld id="{8DE5EC91-53F6-4D13-837D-188DFC0C8026}" type="slidenum">
              <a:rPr lang="en-US" smtClean="0">
                <a:solidFill>
                  <a:prstClr val="black"/>
                </a:solidFill>
              </a:rPr>
              <a:pPr>
                <a:defRPr/>
              </a:pPr>
              <a:t>60</a:t>
            </a:fld>
            <a:endParaRPr lang="en-US"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Video: witch doctor</a:t>
            </a:r>
            <a:endParaRPr lang="en-US" dirty="0" smtClean="0"/>
          </a:p>
        </p:txBody>
      </p:sp>
      <p:sp>
        <p:nvSpPr>
          <p:cNvPr id="4" name="Slide Number Placeholder 3"/>
          <p:cNvSpPr>
            <a:spLocks noGrp="1"/>
          </p:cNvSpPr>
          <p:nvPr>
            <p:ph type="sldNum" sz="quarter" idx="10"/>
          </p:nvPr>
        </p:nvSpPr>
        <p:spPr/>
        <p:txBody>
          <a:bodyPr/>
          <a:lstStyle/>
          <a:p>
            <a:pPr>
              <a:defRPr/>
            </a:pPr>
            <a:fld id="{8DE5EC91-53F6-4D13-837D-188DFC0C8026}" type="slidenum">
              <a:rPr lang="en-US" smtClean="0"/>
              <a:pPr>
                <a:defRPr/>
              </a:pPr>
              <a:t>61</a:t>
            </a:fld>
            <a:endParaRPr lang="en-US" dirty="0"/>
          </a:p>
        </p:txBody>
      </p:sp>
    </p:spTree>
    <p:extLst>
      <p:ext uri="{BB962C8B-B14F-4D97-AF65-F5344CB8AC3E}">
        <p14:creationId xmlns:p14="http://schemas.microsoft.com/office/powerpoint/2010/main" val="37731329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95CC43-8E04-154F-870E-FE608D4E2D20}" type="slidenum">
              <a:rPr lang="en-US"/>
              <a:pPr/>
              <a:t>62</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33FDF3-07C0-484E-A503-5DD62B9A1697}" type="slidenum">
              <a:rPr lang="en-US"/>
              <a:pPr/>
              <a:t>6</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6E6DC4-372A-40DD-BFDF-E80213FF2F8D}" type="slidenum">
              <a:rPr lang="en-US" smtClean="0"/>
              <a:pPr/>
              <a:t>71</a:t>
            </a:fld>
            <a:endParaRPr lang="en-US"/>
          </a:p>
        </p:txBody>
      </p:sp>
    </p:spTree>
    <p:extLst>
      <p:ext uri="{BB962C8B-B14F-4D97-AF65-F5344CB8AC3E}">
        <p14:creationId xmlns:p14="http://schemas.microsoft.com/office/powerpoint/2010/main" val="3320810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EE2A64-D58B-FB40-8E9A-327C75AD1E1B}" type="slidenum">
              <a:rPr lang="en-US"/>
              <a:pPr/>
              <a:t>8</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dirty="0" smtClean="0"/>
              <a:t>distance = velocity * time</a:t>
            </a:r>
          </a:p>
          <a:p>
            <a:r>
              <a:rPr lang="en-US" dirty="0" smtClean="0"/>
              <a:t>velocity = initial velocity +</a:t>
            </a:r>
            <a:r>
              <a:rPr lang="en-US" baseline="0" dirty="0" smtClean="0"/>
              <a:t> acceleration * time</a:t>
            </a:r>
          </a:p>
          <a:p>
            <a:r>
              <a:rPr lang="en-US" baseline="0" dirty="0" smtClean="0"/>
              <a:t>If you take the integral over time of (v = </a:t>
            </a:r>
            <a:r>
              <a:rPr lang="en-US" baseline="0" dirty="0" err="1" smtClean="0"/>
              <a:t>u+at</a:t>
            </a:r>
            <a:r>
              <a:rPr lang="en-US" baseline="0" dirty="0" smtClean="0"/>
              <a:t>) you get: distance = initial velocity + ½ acceleration * time^2 </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http://www.schoolphysics.co.uk/age14-16/Mechanics/Motion/text/Equations_of_motion/index.html</a:t>
            </a:r>
            <a:endParaRPr lang="en-US" dirty="0"/>
          </a:p>
        </p:txBody>
      </p:sp>
      <p:sp>
        <p:nvSpPr>
          <p:cNvPr id="4" name="Slide Number Placeholder 3"/>
          <p:cNvSpPr>
            <a:spLocks noGrp="1"/>
          </p:cNvSpPr>
          <p:nvPr>
            <p:ph type="sldNum" sz="quarter" idx="10"/>
          </p:nvPr>
        </p:nvSpPr>
        <p:spPr/>
        <p:txBody>
          <a:bodyPr/>
          <a:lstStyle/>
          <a:p>
            <a:fld id="{B16E6DC4-372A-40DD-BFDF-E80213FF2F8D}" type="slidenum">
              <a:rPr lang="en-US" smtClean="0"/>
              <a:pPr/>
              <a:t>9</a:t>
            </a:fld>
            <a:endParaRPr lang="en-US"/>
          </a:p>
        </p:txBody>
      </p:sp>
    </p:spTree>
    <p:extLst>
      <p:ext uri="{BB962C8B-B14F-4D97-AF65-F5344CB8AC3E}">
        <p14:creationId xmlns:p14="http://schemas.microsoft.com/office/powerpoint/2010/main" val="3570601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D8B57E-66BE-4B41-8636-95F8ED2B4580}" type="slidenum">
              <a:rPr lang="en-US"/>
              <a:pPr/>
              <a:t>10</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EA800A-8F5F-C54F-8B8F-D8ADDC0787E2}" type="slidenum">
              <a:rPr lang="en-US"/>
              <a:pPr/>
              <a:t>11</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2DDC37-F8C5-45D2-9A31-2AB592AC92EA}" type="datetimeFigureOut">
              <a:rPr lang="en-US" smtClean="0"/>
              <a:pPr/>
              <a:t>4/14/2016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0C9519-9B7B-478A-B901-CFE6EF99CAA6}" type="slidenum">
              <a:rPr lang="en-US" smtClean="0"/>
              <a:pPr/>
              <a:t>‹#›</a:t>
            </a:fld>
            <a:endParaRPr lang="en-US"/>
          </a:p>
        </p:txBody>
      </p:sp>
    </p:spTree>
    <p:extLst>
      <p:ext uri="{BB962C8B-B14F-4D97-AF65-F5344CB8AC3E}">
        <p14:creationId xmlns:p14="http://schemas.microsoft.com/office/powerpoint/2010/main" val="1455407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DDC37-F8C5-45D2-9A31-2AB592AC92EA}" type="datetimeFigureOut">
              <a:rPr lang="en-US" smtClean="0"/>
              <a:pPr/>
              <a:t>4/14/2016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0C9519-9B7B-478A-B901-CFE6EF99CAA6}" type="slidenum">
              <a:rPr lang="en-US" smtClean="0"/>
              <a:pPr/>
              <a:t>‹#›</a:t>
            </a:fld>
            <a:endParaRPr lang="en-US"/>
          </a:p>
        </p:txBody>
      </p:sp>
    </p:spTree>
    <p:extLst>
      <p:ext uri="{BB962C8B-B14F-4D97-AF65-F5344CB8AC3E}">
        <p14:creationId xmlns:p14="http://schemas.microsoft.com/office/powerpoint/2010/main" val="3538575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DDC37-F8C5-45D2-9A31-2AB592AC92EA}" type="datetimeFigureOut">
              <a:rPr lang="en-US" smtClean="0"/>
              <a:pPr/>
              <a:t>4/14/2016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0C9519-9B7B-478A-B901-CFE6EF99CAA6}" type="slidenum">
              <a:rPr lang="en-US" smtClean="0"/>
              <a:pPr/>
              <a:t>‹#›</a:t>
            </a:fld>
            <a:endParaRPr lang="en-US"/>
          </a:p>
        </p:txBody>
      </p:sp>
    </p:spTree>
    <p:extLst>
      <p:ext uri="{BB962C8B-B14F-4D97-AF65-F5344CB8AC3E}">
        <p14:creationId xmlns:p14="http://schemas.microsoft.com/office/powerpoint/2010/main" val="2886501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DDC37-F8C5-45D2-9A31-2AB592AC92EA}" type="datetimeFigureOut">
              <a:rPr lang="en-US" smtClean="0"/>
              <a:pPr/>
              <a:t>4/14/2016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0C9519-9B7B-478A-B901-CFE6EF99CAA6}" type="slidenum">
              <a:rPr lang="en-US" smtClean="0"/>
              <a:pPr/>
              <a:t>‹#›</a:t>
            </a:fld>
            <a:endParaRPr lang="en-US"/>
          </a:p>
        </p:txBody>
      </p:sp>
    </p:spTree>
    <p:extLst>
      <p:ext uri="{BB962C8B-B14F-4D97-AF65-F5344CB8AC3E}">
        <p14:creationId xmlns:p14="http://schemas.microsoft.com/office/powerpoint/2010/main" val="3522183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DDC37-F8C5-45D2-9A31-2AB592AC92EA}" type="datetimeFigureOut">
              <a:rPr lang="en-US" smtClean="0"/>
              <a:pPr/>
              <a:t>4/14/2016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0C9519-9B7B-478A-B901-CFE6EF99CAA6}" type="slidenum">
              <a:rPr lang="en-US" smtClean="0"/>
              <a:pPr/>
              <a:t>‹#›</a:t>
            </a:fld>
            <a:endParaRPr lang="en-US"/>
          </a:p>
        </p:txBody>
      </p:sp>
    </p:spTree>
    <p:extLst>
      <p:ext uri="{BB962C8B-B14F-4D97-AF65-F5344CB8AC3E}">
        <p14:creationId xmlns:p14="http://schemas.microsoft.com/office/powerpoint/2010/main" val="3087010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DDC37-F8C5-45D2-9A31-2AB592AC92EA}" type="datetimeFigureOut">
              <a:rPr lang="en-US" smtClean="0"/>
              <a:pPr/>
              <a:t>4/14/2016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0C9519-9B7B-478A-B901-CFE6EF99CAA6}" type="slidenum">
              <a:rPr lang="en-US" smtClean="0"/>
              <a:pPr/>
              <a:t>‹#›</a:t>
            </a:fld>
            <a:endParaRPr lang="en-US"/>
          </a:p>
        </p:txBody>
      </p:sp>
    </p:spTree>
    <p:extLst>
      <p:ext uri="{BB962C8B-B14F-4D97-AF65-F5344CB8AC3E}">
        <p14:creationId xmlns:p14="http://schemas.microsoft.com/office/powerpoint/2010/main" val="396772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DDC37-F8C5-45D2-9A31-2AB592AC92EA}" type="datetimeFigureOut">
              <a:rPr lang="en-US" smtClean="0"/>
              <a:pPr/>
              <a:t>4/14/2016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0C9519-9B7B-478A-B901-CFE6EF99CAA6}" type="slidenum">
              <a:rPr lang="en-US" smtClean="0"/>
              <a:pPr/>
              <a:t>‹#›</a:t>
            </a:fld>
            <a:endParaRPr lang="en-US"/>
          </a:p>
        </p:txBody>
      </p:sp>
    </p:spTree>
    <p:extLst>
      <p:ext uri="{BB962C8B-B14F-4D97-AF65-F5344CB8AC3E}">
        <p14:creationId xmlns:p14="http://schemas.microsoft.com/office/powerpoint/2010/main" val="1723780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DDC37-F8C5-45D2-9A31-2AB592AC92EA}" type="datetimeFigureOut">
              <a:rPr lang="en-US" smtClean="0"/>
              <a:pPr/>
              <a:t>4/14/2016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0C9519-9B7B-478A-B901-CFE6EF99CAA6}" type="slidenum">
              <a:rPr lang="en-US" smtClean="0"/>
              <a:pPr/>
              <a:t>‹#›</a:t>
            </a:fld>
            <a:endParaRPr lang="en-US"/>
          </a:p>
        </p:txBody>
      </p:sp>
    </p:spTree>
    <p:extLst>
      <p:ext uri="{BB962C8B-B14F-4D97-AF65-F5344CB8AC3E}">
        <p14:creationId xmlns:p14="http://schemas.microsoft.com/office/powerpoint/2010/main" val="1591886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DDC37-F8C5-45D2-9A31-2AB592AC92EA}" type="datetimeFigureOut">
              <a:rPr lang="en-US" smtClean="0"/>
              <a:pPr/>
              <a:t>4/14/2016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0C9519-9B7B-478A-B901-CFE6EF99CAA6}" type="slidenum">
              <a:rPr lang="en-US" smtClean="0"/>
              <a:pPr/>
              <a:t>‹#›</a:t>
            </a:fld>
            <a:endParaRPr lang="en-US"/>
          </a:p>
        </p:txBody>
      </p:sp>
    </p:spTree>
    <p:extLst>
      <p:ext uri="{BB962C8B-B14F-4D97-AF65-F5344CB8AC3E}">
        <p14:creationId xmlns:p14="http://schemas.microsoft.com/office/powerpoint/2010/main" val="176564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DDC37-F8C5-45D2-9A31-2AB592AC92EA}" type="datetimeFigureOut">
              <a:rPr lang="en-US" smtClean="0"/>
              <a:pPr/>
              <a:t>4/14/2016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0C9519-9B7B-478A-B901-CFE6EF99CAA6}" type="slidenum">
              <a:rPr lang="en-US" smtClean="0"/>
              <a:pPr/>
              <a:t>‹#›</a:t>
            </a:fld>
            <a:endParaRPr lang="en-US"/>
          </a:p>
        </p:txBody>
      </p:sp>
    </p:spTree>
    <p:extLst>
      <p:ext uri="{BB962C8B-B14F-4D97-AF65-F5344CB8AC3E}">
        <p14:creationId xmlns:p14="http://schemas.microsoft.com/office/powerpoint/2010/main" val="1422618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DDC37-F8C5-45D2-9A31-2AB592AC92EA}" type="datetimeFigureOut">
              <a:rPr lang="en-US" smtClean="0"/>
              <a:pPr/>
              <a:t>4/14/2016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0C9519-9B7B-478A-B901-CFE6EF99CAA6}" type="slidenum">
              <a:rPr lang="en-US" smtClean="0"/>
              <a:pPr/>
              <a:t>‹#›</a:t>
            </a:fld>
            <a:endParaRPr lang="en-US"/>
          </a:p>
        </p:txBody>
      </p:sp>
    </p:spTree>
    <p:extLst>
      <p:ext uri="{BB962C8B-B14F-4D97-AF65-F5344CB8AC3E}">
        <p14:creationId xmlns:p14="http://schemas.microsoft.com/office/powerpoint/2010/main" val="1788209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DDC37-F8C5-45D2-9A31-2AB592AC92EA}" type="datetimeFigureOut">
              <a:rPr lang="en-US" smtClean="0"/>
              <a:pPr/>
              <a:t>4/14/2016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0C9519-9B7B-478A-B901-CFE6EF99CAA6}" type="slidenum">
              <a:rPr lang="en-US" smtClean="0"/>
              <a:pPr/>
              <a:t>‹#›</a:t>
            </a:fld>
            <a:endParaRPr lang="en-US"/>
          </a:p>
        </p:txBody>
      </p:sp>
    </p:spTree>
    <p:extLst>
      <p:ext uri="{BB962C8B-B14F-4D97-AF65-F5344CB8AC3E}">
        <p14:creationId xmlns:p14="http://schemas.microsoft.com/office/powerpoint/2010/main" val="4128033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9.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w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eb.cs.wpi.edu/~imgd4000/d15/slides/millington-3.5.pdf"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_rels/slide36.xml.rels><?xml version="1.0" encoding="UTF-8" standalone="yes"?>
<Relationships xmlns="http://schemas.openxmlformats.org/package/2006/relationships"><Relationship Id="rId3" Type="http://schemas.openxmlformats.org/officeDocument/2006/relationships/hyperlink" Target="http://web.cs.wpi.edu/~imgd4000/d15/slides/millington-3.5.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eb.cs.wpi.edu/~imgd4000/d15/slides/millington-3.5.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en.wikipedia.org/wiki/Ragdoll_physics" TargetMode="External"/><Relationship Id="rId2" Type="http://schemas.openxmlformats.org/officeDocument/2006/relationships/image" Target="../media/image24.jpe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hyperlink" Target="http://www.freeonlinegames.com/game/ragdoll-physics-2"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9.png"/><Relationship Id="rId4" Type="http://schemas.openxmlformats.org/officeDocument/2006/relationships/notesSlide" Target="../notesSlides/notesSlide40.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0.png"/><Relationship Id="rId4" Type="http://schemas.openxmlformats.org/officeDocument/2006/relationships/notesSlide" Target="../notesSlides/notesSlide4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1.png"/><Relationship Id="rId4" Type="http://schemas.openxmlformats.org/officeDocument/2006/relationships/notesSlide" Target="../notesSlides/notesSlide4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2.png"/><Relationship Id="rId4" Type="http://schemas.openxmlformats.org/officeDocument/2006/relationships/notesSlide" Target="../notesSlides/notesSlide43.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gif"/><Relationship Id="rId4" Type="http://schemas.openxmlformats.org/officeDocument/2006/relationships/image" Target="../media/image34.gif"/></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42.png"/><Relationship Id="rId4" Type="http://schemas.openxmlformats.org/officeDocument/2006/relationships/notesSlide" Target="../notesSlides/notesSlide4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hyperlink" Target="https://devtalk.nvidia.com/default/board/66/physx-and-physics-modeling/"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feature=player_embedded&amp;v=HjIzoGnkCZs"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youtube.com/watch?feature=player_embedded&amp;v=g5LkSYQG7o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youtu.be/qTOzOgAdYWk"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docs.nvidia.com/gameworks/content/gameworkslibrary/physx/guide/Index.html" TargetMode="External"/><Relationship Id="rId7"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hyperlink" Target="https://wiki.unrealengine.com/PhysX,_Integrating_PhysX_Code_into_Your_Project"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Basic Game Physics</a:t>
            </a:r>
            <a:endParaRPr lang="en-US" dirty="0"/>
          </a:p>
        </p:txBody>
      </p:sp>
      <p:sp>
        <p:nvSpPr>
          <p:cNvPr id="3" name="Subtitle 2"/>
          <p:cNvSpPr>
            <a:spLocks noGrp="1"/>
          </p:cNvSpPr>
          <p:nvPr>
            <p:ph type="subTitle" idx="1"/>
          </p:nvPr>
        </p:nvSpPr>
        <p:spPr>
          <a:xfrm>
            <a:off x="1371600" y="3886200"/>
            <a:ext cx="6400800" cy="1752600"/>
          </a:xfrm>
        </p:spPr>
        <p:txBody>
          <a:bodyPr/>
          <a:lstStyle/>
          <a:p>
            <a:r>
              <a:rPr lang="en-US" dirty="0" smtClean="0">
                <a:solidFill>
                  <a:srgbClr val="0070C0"/>
                </a:solidFill>
              </a:rPr>
              <a:t>IMGD 4000</a:t>
            </a:r>
            <a:endParaRPr lang="en-US" dirty="0">
              <a:solidFill>
                <a:srgbClr val="0070C0"/>
              </a:solidFill>
            </a:endParaRPr>
          </a:p>
        </p:txBody>
      </p:sp>
      <p:sp>
        <p:nvSpPr>
          <p:cNvPr id="4" name="TextBox 3"/>
          <p:cNvSpPr txBox="1"/>
          <p:nvPr/>
        </p:nvSpPr>
        <p:spPr>
          <a:xfrm>
            <a:off x="2514600" y="5181600"/>
            <a:ext cx="4114800" cy="830997"/>
          </a:xfrm>
          <a:prstGeom prst="rect">
            <a:avLst/>
          </a:prstGeom>
          <a:noFill/>
          <a:ln w="19050">
            <a:solidFill>
              <a:schemeClr val="tx1"/>
            </a:solidFill>
            <a:prstDash val="sysDash"/>
          </a:ln>
        </p:spPr>
        <p:txBody>
          <a:bodyPr wrap="square" rtlCol="0">
            <a:spAutoFit/>
          </a:bodyPr>
          <a:lstStyle/>
          <a:p>
            <a:r>
              <a:rPr lang="en-US" sz="1600" dirty="0" smtClean="0"/>
              <a:t>With material from: </a:t>
            </a:r>
            <a:r>
              <a:rPr lang="en-US" sz="1600" i="1" dirty="0" smtClean="0"/>
              <a:t>Introduction </a:t>
            </a:r>
            <a:r>
              <a:rPr lang="en-US" sz="1600" i="1" dirty="0"/>
              <a:t>to Game </a:t>
            </a:r>
            <a:r>
              <a:rPr lang="en-US" sz="1600" i="1" dirty="0" smtClean="0"/>
              <a:t>Development</a:t>
            </a:r>
            <a:r>
              <a:rPr lang="en-US" sz="1600" dirty="0" smtClean="0"/>
              <a:t>, Second Edition.  Edited </a:t>
            </a:r>
            <a:r>
              <a:rPr lang="en-US" sz="1600" dirty="0"/>
              <a:t>by Steve </a:t>
            </a:r>
            <a:r>
              <a:rPr lang="en-US" sz="1600" dirty="0" smtClean="0"/>
              <a:t>Rabin. Cengage Learning, 2009. (Chapter 4.3)</a:t>
            </a:r>
            <a:endParaRPr lang="en-US" sz="1600" dirty="0"/>
          </a:p>
        </p:txBody>
      </p:sp>
    </p:spTree>
    <p:extLst>
      <p:ext uri="{BB962C8B-B14F-4D97-AF65-F5344CB8AC3E}">
        <p14:creationId xmlns:p14="http://schemas.microsoft.com/office/powerpoint/2010/main" val="11241174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Slide Number Placeholder 4"/>
          <p:cNvSpPr>
            <a:spLocks noGrp="1"/>
          </p:cNvSpPr>
          <p:nvPr>
            <p:ph type="sldNum" sz="quarter" idx="11"/>
          </p:nvPr>
        </p:nvSpPr>
        <p:spPr/>
        <p:txBody>
          <a:bodyPr/>
          <a:lstStyle/>
          <a:p>
            <a:fld id="{016B96F2-2E22-8F4E-B447-9F8283D4D7B5}" type="slidenum">
              <a:rPr lang="en-US"/>
              <a:pPr/>
              <a:t>10</a:t>
            </a:fld>
            <a:endParaRPr lang="en-US"/>
          </a:p>
        </p:txBody>
      </p:sp>
      <p:sp>
        <p:nvSpPr>
          <p:cNvPr id="25602" name="Rectangle 2"/>
          <p:cNvSpPr>
            <a:spLocks noGrp="1" noChangeArrowheads="1"/>
          </p:cNvSpPr>
          <p:nvPr>
            <p:ph type="title"/>
          </p:nvPr>
        </p:nvSpPr>
        <p:spPr/>
        <p:txBody>
          <a:bodyPr/>
          <a:lstStyle/>
          <a:p>
            <a:r>
              <a:rPr lang="en-US" dirty="0"/>
              <a:t>Kinematics </a:t>
            </a:r>
            <a:r>
              <a:rPr lang="en-US" dirty="0" smtClean="0"/>
              <a:t>(3 of 3)</a:t>
            </a:r>
            <a:endParaRPr lang="en-US" dirty="0"/>
          </a:p>
        </p:txBody>
      </p:sp>
      <p:sp>
        <p:nvSpPr>
          <p:cNvPr id="25603" name="Rectangle 3"/>
          <p:cNvSpPr>
            <a:spLocks noGrp="1" noChangeArrowheads="1"/>
          </p:cNvSpPr>
          <p:nvPr>
            <p:ph type="body" idx="1"/>
          </p:nvPr>
        </p:nvSpPr>
        <p:spPr/>
        <p:txBody>
          <a:bodyPr>
            <a:normAutofit lnSpcReduction="10000"/>
          </a:bodyPr>
          <a:lstStyle/>
          <a:p>
            <a:pPr>
              <a:lnSpc>
                <a:spcPct val="80000"/>
              </a:lnSpc>
              <a:buFont typeface="Wingdings" charset="2"/>
              <a:buNone/>
            </a:pPr>
            <a:r>
              <a:rPr lang="en-US" i="1" dirty="0">
                <a:solidFill>
                  <a:srgbClr val="0070C0"/>
                </a:solidFill>
              </a:rPr>
              <a:t>Prediction Example:</a:t>
            </a:r>
            <a:r>
              <a:rPr lang="en-US" dirty="0">
                <a:solidFill>
                  <a:srgbClr val="0070C0"/>
                </a:solidFill>
              </a:rPr>
              <a:t>  </a:t>
            </a:r>
            <a:r>
              <a:rPr lang="en-US" dirty="0"/>
              <a:t>If you throw a ball straight up into the air with an initial velocity of 10 </a:t>
            </a:r>
            <a:r>
              <a:rPr lang="en-US" dirty="0" err="1"/>
              <a:t>m</a:t>
            </a:r>
            <a:r>
              <a:rPr lang="en-US" dirty="0"/>
              <a:t>/sec, how high will it go?</a:t>
            </a:r>
            <a:endParaRPr lang="en-US" dirty="0">
              <a:solidFill>
                <a:schemeClr val="accent2"/>
              </a:solidFill>
            </a:endParaRPr>
          </a:p>
          <a:p>
            <a:pPr>
              <a:lnSpc>
                <a:spcPct val="80000"/>
              </a:lnSpc>
              <a:buFont typeface="Wingdings" charset="2"/>
              <a:buNone/>
            </a:pPr>
            <a:endParaRPr lang="en-US" dirty="0">
              <a:solidFill>
                <a:schemeClr val="accent2"/>
              </a:solidFill>
            </a:endParaRPr>
          </a:p>
          <a:p>
            <a:pPr>
              <a:lnSpc>
                <a:spcPct val="80000"/>
              </a:lnSpc>
              <a:buFont typeface="Wingdings" charset="2"/>
              <a:buNone/>
            </a:pPr>
            <a:r>
              <a:rPr lang="en-US" dirty="0">
                <a:solidFill>
                  <a:schemeClr val="accent2"/>
                </a:solidFill>
              </a:rPr>
              <a:t>		</a:t>
            </a:r>
            <a:r>
              <a:rPr lang="en-US" dirty="0">
                <a:solidFill>
                  <a:srgbClr val="008000"/>
                </a:solidFill>
              </a:rPr>
              <a:t>v</a:t>
            </a:r>
            <a:r>
              <a:rPr lang="en-US" baseline="30000" dirty="0">
                <a:solidFill>
                  <a:srgbClr val="008000"/>
                </a:solidFill>
              </a:rPr>
              <a:t>2</a:t>
            </a:r>
            <a:r>
              <a:rPr lang="en-US" dirty="0">
                <a:solidFill>
                  <a:srgbClr val="008000"/>
                </a:solidFill>
              </a:rPr>
              <a:t> = u</a:t>
            </a:r>
            <a:r>
              <a:rPr lang="en-US" baseline="30000" dirty="0">
                <a:solidFill>
                  <a:srgbClr val="008000"/>
                </a:solidFill>
              </a:rPr>
              <a:t>2 </a:t>
            </a:r>
            <a:r>
              <a:rPr lang="en-US" dirty="0">
                <a:solidFill>
                  <a:srgbClr val="008000"/>
                </a:solidFill>
              </a:rPr>
              <a:t>+ 2ad</a:t>
            </a:r>
          </a:p>
          <a:p>
            <a:pPr>
              <a:lnSpc>
                <a:spcPct val="80000"/>
              </a:lnSpc>
              <a:buFont typeface="Wingdings" charset="2"/>
              <a:buNone/>
            </a:pPr>
            <a:endParaRPr lang="en-US" dirty="0">
              <a:solidFill>
                <a:schemeClr val="accent2"/>
              </a:solidFill>
            </a:endParaRPr>
          </a:p>
          <a:p>
            <a:pPr>
              <a:lnSpc>
                <a:spcPct val="80000"/>
              </a:lnSpc>
              <a:buFont typeface="Wingdings" charset="2"/>
              <a:buNone/>
            </a:pPr>
            <a:r>
              <a:rPr lang="en-US" sz="2400" dirty="0"/>
              <a:t>	</a:t>
            </a:r>
            <a:r>
              <a:rPr lang="en-US" sz="2400" dirty="0">
                <a:solidFill>
                  <a:srgbClr val="008000"/>
                </a:solidFill>
              </a:rPr>
              <a:t>u</a:t>
            </a:r>
            <a:r>
              <a:rPr lang="en-US" sz="2400" dirty="0"/>
              <a:t> = 10 </a:t>
            </a:r>
            <a:r>
              <a:rPr lang="en-US" sz="2400" dirty="0" smtClean="0"/>
              <a:t>m/sec (initial speed upward)</a:t>
            </a:r>
            <a:endParaRPr lang="en-US" sz="2400" dirty="0"/>
          </a:p>
          <a:p>
            <a:pPr>
              <a:lnSpc>
                <a:spcPct val="80000"/>
              </a:lnSpc>
              <a:buFont typeface="Wingdings" charset="2"/>
              <a:buNone/>
            </a:pPr>
            <a:r>
              <a:rPr lang="en-US" sz="2400" dirty="0"/>
              <a:t>	</a:t>
            </a:r>
            <a:r>
              <a:rPr lang="en-US" sz="2400" dirty="0">
                <a:solidFill>
                  <a:srgbClr val="008000"/>
                </a:solidFill>
              </a:rPr>
              <a:t>a</a:t>
            </a:r>
            <a:r>
              <a:rPr lang="en-US" sz="2400" dirty="0"/>
              <a:t> = -10 m/sec</a:t>
            </a:r>
            <a:r>
              <a:rPr lang="en-US" sz="2400" baseline="30000" dirty="0"/>
              <a:t>2</a:t>
            </a:r>
            <a:r>
              <a:rPr lang="en-US" sz="2400" dirty="0"/>
              <a:t> (</a:t>
            </a:r>
            <a:r>
              <a:rPr lang="en-US" sz="2400" dirty="0" err="1"/>
              <a:t>approx</a:t>
            </a:r>
            <a:r>
              <a:rPr lang="en-US" sz="2400" dirty="0"/>
              <a:t> </a:t>
            </a:r>
            <a:r>
              <a:rPr lang="en-US" sz="2400" dirty="0" smtClean="0"/>
              <a:t>gravity</a:t>
            </a:r>
            <a:r>
              <a:rPr lang="en-US" sz="2400" dirty="0"/>
              <a:t>)</a:t>
            </a:r>
          </a:p>
          <a:p>
            <a:pPr>
              <a:lnSpc>
                <a:spcPct val="80000"/>
              </a:lnSpc>
              <a:buFont typeface="Wingdings" charset="2"/>
              <a:buNone/>
            </a:pPr>
            <a:r>
              <a:rPr lang="en-US" sz="2400" dirty="0"/>
              <a:t>	</a:t>
            </a:r>
            <a:r>
              <a:rPr lang="en-US" sz="2400" dirty="0" err="1">
                <a:solidFill>
                  <a:srgbClr val="008000"/>
                </a:solidFill>
              </a:rPr>
              <a:t>v</a:t>
            </a:r>
            <a:r>
              <a:rPr lang="en-US" sz="2400" dirty="0"/>
              <a:t> = 0 </a:t>
            </a:r>
            <a:r>
              <a:rPr lang="en-US" sz="2400" dirty="0" err="1"/>
              <a:t>m</a:t>
            </a:r>
            <a:r>
              <a:rPr lang="en-US" sz="2400" dirty="0"/>
              <a:t>/sec (at top of flight)</a:t>
            </a:r>
          </a:p>
          <a:p>
            <a:pPr>
              <a:lnSpc>
                <a:spcPct val="20000"/>
              </a:lnSpc>
              <a:buFont typeface="Wingdings" charset="2"/>
              <a:buNone/>
            </a:pPr>
            <a:endParaRPr lang="en-US" dirty="0"/>
          </a:p>
          <a:p>
            <a:pPr>
              <a:lnSpc>
                <a:spcPct val="80000"/>
              </a:lnSpc>
              <a:buFont typeface="Wingdings" charset="2"/>
              <a:buNone/>
            </a:pPr>
            <a:r>
              <a:rPr lang="en-US" dirty="0"/>
              <a:t>          0 = 10</a:t>
            </a:r>
            <a:r>
              <a:rPr lang="en-US" baseline="30000" dirty="0"/>
              <a:t>2</a:t>
            </a:r>
            <a:r>
              <a:rPr lang="en-US" dirty="0"/>
              <a:t> + 2(-10)</a:t>
            </a:r>
            <a:r>
              <a:rPr lang="en-US" dirty="0">
                <a:solidFill>
                  <a:srgbClr val="008000"/>
                </a:solidFill>
              </a:rPr>
              <a:t>d</a:t>
            </a:r>
          </a:p>
          <a:p>
            <a:pPr>
              <a:lnSpc>
                <a:spcPct val="80000"/>
              </a:lnSpc>
              <a:buFont typeface="Wingdings" charset="2"/>
              <a:buNone/>
            </a:pPr>
            <a:r>
              <a:rPr lang="en-US" dirty="0"/>
              <a:t>          </a:t>
            </a:r>
            <a:r>
              <a:rPr lang="en-US" dirty="0">
                <a:solidFill>
                  <a:srgbClr val="008000"/>
                </a:solidFill>
              </a:rPr>
              <a:t>d</a:t>
            </a:r>
            <a:r>
              <a:rPr lang="en-US" dirty="0"/>
              <a:t> = 5 </a:t>
            </a:r>
            <a:r>
              <a:rPr lang="en-US" dirty="0" smtClean="0"/>
              <a:t>meters</a:t>
            </a:r>
            <a:endParaRPr lang="en-US" dirty="0">
              <a:solidFill>
                <a:schemeClr val="accent2"/>
              </a:solidFill>
            </a:endParaRPr>
          </a:p>
          <a:p>
            <a:pPr>
              <a:lnSpc>
                <a:spcPct val="90000"/>
              </a:lnSpc>
              <a:buFont typeface="Wingdings" charset="2"/>
              <a:buNone/>
            </a:pPr>
            <a:endParaRPr lang="en-US" dirty="0"/>
          </a:p>
        </p:txBody>
      </p:sp>
      <p:sp>
        <p:nvSpPr>
          <p:cNvPr id="25612" name="Text Box 12"/>
          <p:cNvSpPr txBox="1">
            <a:spLocks noChangeArrowheads="1"/>
          </p:cNvSpPr>
          <p:nvPr/>
        </p:nvSpPr>
        <p:spPr bwMode="auto">
          <a:xfrm>
            <a:off x="4572000" y="5867400"/>
            <a:ext cx="3827715" cy="338554"/>
          </a:xfrm>
          <a:prstGeom prst="rect">
            <a:avLst/>
          </a:prstGeom>
          <a:noFill/>
          <a:ln w="9525">
            <a:noFill/>
            <a:miter lim="800000"/>
            <a:headEnd/>
            <a:tailEnd/>
          </a:ln>
          <a:effectLst/>
        </p:spPr>
        <p:txBody>
          <a:bodyPr wrap="none">
            <a:prstTxWarp prst="textNoShape">
              <a:avLst/>
            </a:prstTxWarp>
            <a:spAutoFit/>
          </a:bodyPr>
          <a:lstStyle/>
          <a:p>
            <a:r>
              <a:rPr lang="en-US" sz="1600" i="1" dirty="0" smtClean="0"/>
              <a:t>(Note, </a:t>
            </a:r>
            <a:r>
              <a:rPr lang="en-US" sz="1600" i="1" dirty="0"/>
              <a:t>answer independent of mass of </a:t>
            </a:r>
            <a:r>
              <a:rPr lang="en-US" sz="1600" i="1" dirty="0" smtClean="0"/>
              <a:t>ball!)</a:t>
            </a:r>
            <a:endParaRPr lang="en-US" sz="1600" i="1" dirty="0"/>
          </a:p>
        </p:txBody>
      </p:sp>
      <p:grpSp>
        <p:nvGrpSpPr>
          <p:cNvPr id="2" name="Group 1"/>
          <p:cNvGrpSpPr/>
          <p:nvPr/>
        </p:nvGrpSpPr>
        <p:grpSpPr>
          <a:xfrm>
            <a:off x="7239000" y="2590800"/>
            <a:ext cx="1676400" cy="2667000"/>
            <a:chOff x="7239000" y="2590800"/>
            <a:chExt cx="1676400" cy="2667000"/>
          </a:xfrm>
        </p:grpSpPr>
        <p:sp>
          <p:nvSpPr>
            <p:cNvPr id="25605" name="Text Box 5"/>
            <p:cNvSpPr txBox="1">
              <a:spLocks noChangeArrowheads="1"/>
            </p:cNvSpPr>
            <p:nvPr/>
          </p:nvSpPr>
          <p:spPr bwMode="auto">
            <a:xfrm>
              <a:off x="7696200" y="2590800"/>
              <a:ext cx="11430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v = 0</a:t>
              </a:r>
            </a:p>
          </p:txBody>
        </p:sp>
        <p:sp>
          <p:nvSpPr>
            <p:cNvPr id="25606" name="Text Box 6"/>
            <p:cNvSpPr txBox="1">
              <a:spLocks noChangeArrowheads="1"/>
            </p:cNvSpPr>
            <p:nvPr/>
          </p:nvSpPr>
          <p:spPr bwMode="auto">
            <a:xfrm>
              <a:off x="7772400" y="4876800"/>
              <a:ext cx="11430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u = 10</a:t>
              </a:r>
            </a:p>
          </p:txBody>
        </p:sp>
        <p:grpSp>
          <p:nvGrpSpPr>
            <p:cNvPr id="25611" name="Group 11"/>
            <p:cNvGrpSpPr>
              <a:grpSpLocks/>
            </p:cNvGrpSpPr>
            <p:nvPr/>
          </p:nvGrpSpPr>
          <p:grpSpPr bwMode="auto">
            <a:xfrm>
              <a:off x="7239000" y="2743200"/>
              <a:ext cx="914400" cy="2514600"/>
              <a:chOff x="4560" y="1728"/>
              <a:chExt cx="576" cy="1584"/>
            </a:xfrm>
          </p:grpSpPr>
          <p:sp>
            <p:nvSpPr>
              <p:cNvPr id="25604" name="Line 4"/>
              <p:cNvSpPr>
                <a:spLocks noChangeShapeType="1"/>
              </p:cNvSpPr>
              <p:nvPr/>
            </p:nvSpPr>
            <p:spPr bwMode="auto">
              <a:xfrm flipV="1">
                <a:off x="4848" y="1728"/>
                <a:ext cx="0" cy="1584"/>
              </a:xfrm>
              <a:prstGeom prst="line">
                <a:avLst/>
              </a:prstGeom>
              <a:noFill/>
              <a:ln w="38100">
                <a:solidFill>
                  <a:srgbClr val="CC3333"/>
                </a:solidFill>
                <a:round/>
                <a:headEnd/>
                <a:tailEnd type="triangle" w="med" len="med"/>
              </a:ln>
              <a:effectLst/>
            </p:spPr>
            <p:txBody>
              <a:bodyPr wrap="none" anchor="ctr">
                <a:prstTxWarp prst="textNoShape">
                  <a:avLst/>
                </a:prstTxWarp>
                <a:spAutoFit/>
              </a:bodyPr>
              <a:lstStyle/>
              <a:p>
                <a:endParaRPr lang="en-US"/>
              </a:p>
            </p:txBody>
          </p:sp>
          <p:sp>
            <p:nvSpPr>
              <p:cNvPr id="25607" name="Line 7"/>
              <p:cNvSpPr>
                <a:spLocks noChangeShapeType="1"/>
              </p:cNvSpPr>
              <p:nvPr/>
            </p:nvSpPr>
            <p:spPr bwMode="auto">
              <a:xfrm>
                <a:off x="4560" y="3312"/>
                <a:ext cx="576" cy="0"/>
              </a:xfrm>
              <a:prstGeom prst="line">
                <a:avLst/>
              </a:prstGeom>
              <a:noFill/>
              <a:ln w="38100">
                <a:solidFill>
                  <a:schemeClr val="tx1"/>
                </a:solidFill>
                <a:round/>
                <a:headEnd/>
                <a:tailEnd/>
              </a:ln>
              <a:effectLst/>
            </p:spPr>
            <p:txBody>
              <a:bodyPr wrap="none" anchor="ctr">
                <a:prstTxWarp prst="textNoShape">
                  <a:avLst/>
                </a:prstTxWarp>
                <a:spAutoFit/>
              </a:bodyPr>
              <a:lstStyle/>
              <a:p>
                <a:endParaRPr lang="en-US"/>
              </a:p>
            </p:txBody>
          </p:sp>
        </p:grpSp>
        <p:sp>
          <p:nvSpPr>
            <p:cNvPr id="25608" name="Text Box 8"/>
            <p:cNvSpPr txBox="1">
              <a:spLocks noChangeArrowheads="1"/>
            </p:cNvSpPr>
            <p:nvPr/>
          </p:nvSpPr>
          <p:spPr bwMode="auto">
            <a:xfrm>
              <a:off x="7391400" y="3429000"/>
              <a:ext cx="11430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t>d</a:t>
              </a:r>
            </a:p>
          </p:txBody>
        </p:sp>
        <p:sp>
          <p:nvSpPr>
            <p:cNvPr id="25609" name="Text Box 9"/>
            <p:cNvSpPr txBox="1">
              <a:spLocks noChangeArrowheads="1"/>
            </p:cNvSpPr>
            <p:nvPr/>
          </p:nvSpPr>
          <p:spPr bwMode="auto">
            <a:xfrm>
              <a:off x="7772400" y="3810000"/>
              <a:ext cx="11430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a = -10</a:t>
              </a:r>
            </a:p>
          </p:txBody>
        </p:sp>
        <p:sp>
          <p:nvSpPr>
            <p:cNvPr id="25610" name="Line 10"/>
            <p:cNvSpPr>
              <a:spLocks noChangeShapeType="1"/>
            </p:cNvSpPr>
            <p:nvPr/>
          </p:nvSpPr>
          <p:spPr bwMode="auto">
            <a:xfrm>
              <a:off x="8610600" y="3733800"/>
              <a:ext cx="0" cy="609600"/>
            </a:xfrm>
            <a:prstGeom prst="line">
              <a:avLst/>
            </a:prstGeom>
            <a:noFill/>
            <a:ln w="28575">
              <a:solidFill>
                <a:schemeClr val="tx1"/>
              </a:solidFill>
              <a:round/>
              <a:headEnd/>
              <a:tailEnd type="triangle" w="med" len="med"/>
            </a:ln>
            <a:effectLst/>
          </p:spPr>
          <p:txBody>
            <a:bodyPr wrap="none" anchor="ctr">
              <a:prstTxWarp prst="textNoShape">
                <a:avLst/>
              </a:prstTxWarp>
              <a:spAutoFit/>
            </a:bodyPr>
            <a:lstStyle/>
            <a:p>
              <a:endParaRPr lang="en-US"/>
            </a:p>
          </p:txBody>
        </p:sp>
        <p:sp>
          <p:nvSpPr>
            <p:cNvPr id="15" name="Oval 14"/>
            <p:cNvSpPr/>
            <p:nvPr/>
          </p:nvSpPr>
          <p:spPr bwMode="auto">
            <a:xfrm>
              <a:off x="7620000" y="2590800"/>
              <a:ext cx="152400" cy="1524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grpSp>
    </p:spTree>
    <p:extLst>
      <p:ext uri="{BB962C8B-B14F-4D97-AF65-F5344CB8AC3E}">
        <p14:creationId xmlns:p14="http://schemas.microsoft.com/office/powerpoint/2010/main" val="34574280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AB513C59-9E10-5A4E-B3D0-19C9CBFBB91A}" type="slidenum">
              <a:rPr lang="en-US"/>
              <a:pPr/>
              <a:t>11</a:t>
            </a:fld>
            <a:endParaRPr lang="en-US"/>
          </a:p>
        </p:txBody>
      </p:sp>
      <p:sp>
        <p:nvSpPr>
          <p:cNvPr id="41986" name="Rectangle 2"/>
          <p:cNvSpPr>
            <a:spLocks noGrp="1" noChangeArrowheads="1"/>
          </p:cNvSpPr>
          <p:nvPr>
            <p:ph type="title"/>
          </p:nvPr>
        </p:nvSpPr>
        <p:spPr/>
        <p:txBody>
          <a:bodyPr/>
          <a:lstStyle/>
          <a:p>
            <a:r>
              <a:rPr lang="en-US" dirty="0"/>
              <a:t>Doing It In 3D</a:t>
            </a:r>
          </a:p>
        </p:txBody>
      </p:sp>
      <p:sp>
        <p:nvSpPr>
          <p:cNvPr id="41987" name="Rectangle 3"/>
          <p:cNvSpPr>
            <a:spLocks noGrp="1" noChangeArrowheads="1"/>
          </p:cNvSpPr>
          <p:nvPr>
            <p:ph type="body" idx="1"/>
          </p:nvPr>
        </p:nvSpPr>
        <p:spPr/>
        <p:txBody>
          <a:bodyPr/>
          <a:lstStyle/>
          <a:p>
            <a:r>
              <a:rPr lang="en-US" dirty="0"/>
              <a:t>Mathematically, </a:t>
            </a:r>
            <a:r>
              <a:rPr lang="en-US" dirty="0">
                <a:latin typeface="ヒラギノ角ゴ ProN W3" charset="-128"/>
              </a:rPr>
              <a:t>c</a:t>
            </a:r>
            <a:r>
              <a:rPr lang="en-US" dirty="0"/>
              <a:t>onsider all quantities involving position to be </a:t>
            </a:r>
            <a:r>
              <a:rPr lang="en-US" dirty="0">
                <a:solidFill>
                  <a:srgbClr val="0070C0"/>
                </a:solidFill>
              </a:rPr>
              <a:t>vectors</a:t>
            </a:r>
            <a:r>
              <a:rPr lang="en-US" b="1" dirty="0"/>
              <a:t>:</a:t>
            </a:r>
            <a:endParaRPr lang="en-US" dirty="0"/>
          </a:p>
          <a:p>
            <a:pPr>
              <a:lnSpc>
                <a:spcPct val="80000"/>
              </a:lnSpc>
              <a:buFont typeface="Wingdings" charset="2"/>
              <a:buNone/>
            </a:pPr>
            <a:r>
              <a:rPr lang="en-US" dirty="0"/>
              <a:t>          		</a:t>
            </a:r>
            <a:r>
              <a:rPr lang="en-US" dirty="0" err="1">
                <a:solidFill>
                  <a:srgbClr val="0070C0"/>
                </a:solidFill>
              </a:rPr>
              <a:t>d</a:t>
            </a:r>
            <a:r>
              <a:rPr lang="en-US" dirty="0">
                <a:solidFill>
                  <a:schemeClr val="accent2"/>
                </a:solidFill>
              </a:rPr>
              <a:t> </a:t>
            </a:r>
            <a:r>
              <a:rPr lang="en-US" dirty="0"/>
              <a:t>=</a:t>
            </a:r>
            <a:r>
              <a:rPr lang="en-US" dirty="0">
                <a:solidFill>
                  <a:schemeClr val="accent2"/>
                </a:solidFill>
              </a:rPr>
              <a:t> </a:t>
            </a:r>
            <a:r>
              <a:rPr lang="en-US" dirty="0" err="1">
                <a:solidFill>
                  <a:srgbClr val="0070C0"/>
                </a:solidFill>
              </a:rPr>
              <a:t>v</a:t>
            </a:r>
            <a:r>
              <a:rPr lang="en-US" dirty="0" err="1">
                <a:solidFill>
                  <a:schemeClr val="tx2"/>
                </a:solidFill>
              </a:rPr>
              <a:t>t</a:t>
            </a:r>
            <a:endParaRPr lang="en-US" dirty="0">
              <a:solidFill>
                <a:schemeClr val="tx2"/>
              </a:solidFill>
            </a:endParaRPr>
          </a:p>
          <a:p>
            <a:pPr>
              <a:lnSpc>
                <a:spcPct val="80000"/>
              </a:lnSpc>
              <a:buFont typeface="Wingdings" charset="2"/>
              <a:buNone/>
            </a:pPr>
            <a:r>
              <a:rPr lang="en-US" dirty="0">
                <a:solidFill>
                  <a:schemeClr val="accent2"/>
                </a:solidFill>
              </a:rPr>
              <a:t>          		</a:t>
            </a:r>
            <a:r>
              <a:rPr lang="en-US" dirty="0" err="1">
                <a:solidFill>
                  <a:srgbClr val="0070C0"/>
                </a:solidFill>
              </a:rPr>
              <a:t>v</a:t>
            </a:r>
            <a:r>
              <a:rPr lang="en-US" dirty="0">
                <a:solidFill>
                  <a:schemeClr val="accent2"/>
                </a:solidFill>
              </a:rPr>
              <a:t> </a:t>
            </a:r>
            <a:r>
              <a:rPr lang="en-US" dirty="0"/>
              <a:t>=</a:t>
            </a:r>
            <a:r>
              <a:rPr lang="en-US" dirty="0">
                <a:solidFill>
                  <a:schemeClr val="accent2"/>
                </a:solidFill>
              </a:rPr>
              <a:t> </a:t>
            </a:r>
            <a:r>
              <a:rPr lang="en-US" dirty="0" err="1">
                <a:solidFill>
                  <a:srgbClr val="0070C0"/>
                </a:solidFill>
              </a:rPr>
              <a:t>u</a:t>
            </a:r>
            <a:r>
              <a:rPr lang="en-US" dirty="0">
                <a:solidFill>
                  <a:schemeClr val="accent2"/>
                </a:solidFill>
              </a:rPr>
              <a:t> </a:t>
            </a:r>
            <a:r>
              <a:rPr lang="en-US" dirty="0"/>
              <a:t>+</a:t>
            </a:r>
            <a:r>
              <a:rPr lang="en-US" dirty="0">
                <a:solidFill>
                  <a:schemeClr val="accent2"/>
                </a:solidFill>
              </a:rPr>
              <a:t> </a:t>
            </a:r>
            <a:r>
              <a:rPr lang="en-US" dirty="0">
                <a:solidFill>
                  <a:srgbClr val="0070C0"/>
                </a:solidFill>
              </a:rPr>
              <a:t>a</a:t>
            </a:r>
            <a:r>
              <a:rPr lang="en-US" dirty="0">
                <a:solidFill>
                  <a:srgbClr val="000000"/>
                </a:solidFill>
              </a:rPr>
              <a:t>t</a:t>
            </a:r>
          </a:p>
          <a:p>
            <a:pPr>
              <a:lnSpc>
                <a:spcPct val="80000"/>
              </a:lnSpc>
              <a:buFont typeface="Wingdings" charset="2"/>
              <a:buNone/>
            </a:pPr>
            <a:r>
              <a:rPr lang="en-US" dirty="0">
                <a:solidFill>
                  <a:schemeClr val="accent2"/>
                </a:solidFill>
              </a:rPr>
              <a:t>	      		</a:t>
            </a:r>
            <a:r>
              <a:rPr lang="en-US" dirty="0" smtClean="0">
                <a:solidFill>
                  <a:schemeClr val="accent2"/>
                </a:solidFill>
              </a:rPr>
              <a:t>          </a:t>
            </a:r>
            <a:r>
              <a:rPr lang="en-US" dirty="0" smtClean="0">
                <a:solidFill>
                  <a:srgbClr val="0070C0"/>
                </a:solidFill>
              </a:rPr>
              <a:t>d</a:t>
            </a:r>
            <a:r>
              <a:rPr lang="en-US" dirty="0" smtClean="0">
                <a:solidFill>
                  <a:schemeClr val="accent2"/>
                </a:solidFill>
              </a:rPr>
              <a:t> </a:t>
            </a:r>
            <a:r>
              <a:rPr lang="en-US" dirty="0"/>
              <a:t>=</a:t>
            </a:r>
            <a:r>
              <a:rPr lang="en-US" dirty="0">
                <a:solidFill>
                  <a:schemeClr val="accent2"/>
                </a:solidFill>
              </a:rPr>
              <a:t> </a:t>
            </a:r>
            <a:r>
              <a:rPr lang="en-US" dirty="0" err="1">
                <a:solidFill>
                  <a:srgbClr val="0070C0"/>
                </a:solidFill>
              </a:rPr>
              <a:t>u</a:t>
            </a:r>
            <a:r>
              <a:rPr lang="en-US" dirty="0" err="1">
                <a:solidFill>
                  <a:srgbClr val="000000"/>
                </a:solidFill>
              </a:rPr>
              <a:t>t</a:t>
            </a:r>
            <a:r>
              <a:rPr lang="en-US" dirty="0">
                <a:solidFill>
                  <a:schemeClr val="accent2"/>
                </a:solidFill>
              </a:rPr>
              <a:t> </a:t>
            </a:r>
            <a:r>
              <a:rPr lang="en-US" dirty="0"/>
              <a:t>+</a:t>
            </a:r>
            <a:r>
              <a:rPr lang="en-US" dirty="0">
                <a:solidFill>
                  <a:schemeClr val="accent2"/>
                </a:solidFill>
              </a:rPr>
              <a:t> </a:t>
            </a:r>
            <a:r>
              <a:rPr lang="en-US" dirty="0">
                <a:solidFill>
                  <a:srgbClr val="0070C0"/>
                </a:solidFill>
              </a:rPr>
              <a:t>a</a:t>
            </a:r>
            <a:r>
              <a:rPr lang="en-US" dirty="0">
                <a:solidFill>
                  <a:srgbClr val="000000"/>
                </a:solidFill>
              </a:rPr>
              <a:t>t</a:t>
            </a:r>
            <a:r>
              <a:rPr lang="en-US" baseline="30000" dirty="0">
                <a:solidFill>
                  <a:srgbClr val="000000"/>
                </a:solidFill>
              </a:rPr>
              <a:t>2</a:t>
            </a:r>
            <a:r>
              <a:rPr lang="en-US" dirty="0">
                <a:solidFill>
                  <a:srgbClr val="000000"/>
                </a:solidFill>
              </a:rPr>
              <a:t>/2</a:t>
            </a:r>
          </a:p>
          <a:p>
            <a:r>
              <a:rPr lang="en-US" dirty="0" smtClean="0"/>
              <a:t>Computationally</a:t>
            </a:r>
            <a:r>
              <a:rPr lang="en-US" dirty="0"/>
              <a:t>,</a:t>
            </a:r>
            <a:r>
              <a:rPr lang="en-US" sz="2400" dirty="0"/>
              <a:t> </a:t>
            </a:r>
            <a:r>
              <a:rPr lang="en-US" dirty="0"/>
              <a:t>using appropriate 3-element vector datatype</a:t>
            </a:r>
          </a:p>
          <a:p>
            <a:pPr>
              <a:lnSpc>
                <a:spcPct val="80000"/>
              </a:lnSpc>
              <a:buFont typeface="Wingdings" charset="2"/>
              <a:buNone/>
            </a:pPr>
            <a:endParaRPr lang="en-US" sz="2400" dirty="0">
              <a:solidFill>
                <a:schemeClr val="accent2"/>
              </a:solidFill>
            </a:endParaRPr>
          </a:p>
        </p:txBody>
      </p:sp>
    </p:spTree>
    <p:extLst>
      <p:ext uri="{BB962C8B-B14F-4D97-AF65-F5344CB8AC3E}">
        <p14:creationId xmlns:p14="http://schemas.microsoft.com/office/powerpoint/2010/main" val="13178635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t>Dynamics	</a:t>
            </a:r>
          </a:p>
        </p:txBody>
      </p:sp>
      <p:sp>
        <p:nvSpPr>
          <p:cNvPr id="23555" name="Rectangle 3"/>
          <p:cNvSpPr>
            <a:spLocks noGrp="1" noChangeArrowheads="1"/>
          </p:cNvSpPr>
          <p:nvPr>
            <p:ph idx="1"/>
          </p:nvPr>
        </p:nvSpPr>
        <p:spPr>
          <a:ln/>
        </p:spPr>
        <p:txBody>
          <a:bodyPr>
            <a:normAutofit fontScale="92500" lnSpcReduction="10000"/>
          </a:bodyPr>
          <a:lstStyle/>
          <a:p>
            <a:r>
              <a:rPr lang="en-US" dirty="0"/>
              <a:t>Notice that </a:t>
            </a:r>
            <a:r>
              <a:rPr lang="en-US" dirty="0" smtClean="0"/>
              <a:t>preceding </a:t>
            </a:r>
            <a:r>
              <a:rPr lang="en-US" dirty="0"/>
              <a:t>kinematic descriptions say nothing about </a:t>
            </a:r>
            <a:r>
              <a:rPr lang="en-US" i="1" dirty="0">
                <a:solidFill>
                  <a:srgbClr val="0070C0"/>
                </a:solidFill>
              </a:rPr>
              <a:t>why </a:t>
            </a:r>
            <a:r>
              <a:rPr lang="en-US" dirty="0"/>
              <a:t>an object accelerates (or why its acceleration might change)</a:t>
            </a:r>
          </a:p>
          <a:p>
            <a:r>
              <a:rPr lang="en-US" dirty="0"/>
              <a:t>To get a full “modern” physical simulation you need to add two more basic concepts:</a:t>
            </a:r>
          </a:p>
          <a:p>
            <a:pPr lvl="1"/>
            <a:r>
              <a:rPr lang="en-US" dirty="0">
                <a:solidFill>
                  <a:srgbClr val="008000"/>
                </a:solidFill>
              </a:rPr>
              <a:t>force </a:t>
            </a:r>
          </a:p>
          <a:p>
            <a:pPr lvl="1"/>
            <a:r>
              <a:rPr lang="en-US" dirty="0">
                <a:solidFill>
                  <a:srgbClr val="008000"/>
                </a:solidFill>
              </a:rPr>
              <a:t>mass</a:t>
            </a:r>
          </a:p>
          <a:p>
            <a:r>
              <a:rPr lang="en-US" dirty="0"/>
              <a:t>Discovered by Sir Isaac Newton </a:t>
            </a:r>
          </a:p>
          <a:p>
            <a:r>
              <a:rPr lang="en-US" dirty="0" smtClean="0"/>
              <a:t>Around </a:t>
            </a:r>
            <a:r>
              <a:rPr lang="en-US" dirty="0"/>
              <a:t>1700 </a:t>
            </a:r>
            <a:r>
              <a:rPr lang="en-US" sz="4400" dirty="0">
                <a:solidFill>
                  <a:srgbClr val="0070C0"/>
                </a:solidFill>
                <a:sym typeface="Wingdings" charset="2"/>
              </a:rPr>
              <a:t></a:t>
            </a:r>
            <a:endParaRPr lang="en-US" b="1" i="1" dirty="0">
              <a:solidFill>
                <a:srgbClr val="0070C0"/>
              </a:solidFill>
            </a:endParaRPr>
          </a:p>
        </p:txBody>
      </p:sp>
      <p:sp>
        <p:nvSpPr>
          <p:cNvPr id="5" name="Slide Number Placeholder 4"/>
          <p:cNvSpPr>
            <a:spLocks noGrp="1"/>
          </p:cNvSpPr>
          <p:nvPr>
            <p:ph type="sldNum" sz="quarter" idx="12"/>
          </p:nvPr>
        </p:nvSpPr>
        <p:spPr/>
        <p:txBody>
          <a:bodyPr/>
          <a:lstStyle/>
          <a:p>
            <a:fld id="{84AF6650-3BFE-5F40-A61E-C98BA48758C1}" type="slidenum">
              <a:rPr lang="en-US"/>
              <a:pPr/>
              <a:t>12</a:t>
            </a:fld>
            <a:endParaRPr lang="en-US"/>
          </a:p>
        </p:txBody>
      </p:sp>
    </p:spTree>
    <p:extLst>
      <p:ext uri="{BB962C8B-B14F-4D97-AF65-F5344CB8AC3E}">
        <p14:creationId xmlns:p14="http://schemas.microsoft.com/office/powerpoint/2010/main" val="16520349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4"/>
          <p:cNvSpPr>
            <a:spLocks noGrp="1"/>
          </p:cNvSpPr>
          <p:nvPr>
            <p:ph type="sldNum" sz="quarter" idx="11"/>
          </p:nvPr>
        </p:nvSpPr>
        <p:spPr/>
        <p:txBody>
          <a:bodyPr/>
          <a:lstStyle/>
          <a:p>
            <a:fld id="{32719CC7-15BD-984A-9DFB-4656F4285FD3}" type="slidenum">
              <a:rPr lang="en-US"/>
              <a:pPr/>
              <a:t>13</a:t>
            </a:fld>
            <a:endParaRPr lang="en-US"/>
          </a:p>
        </p:txBody>
      </p:sp>
      <p:sp>
        <p:nvSpPr>
          <p:cNvPr id="22530" name="Rectangle 2"/>
          <p:cNvSpPr>
            <a:spLocks noGrp="1" noChangeArrowheads="1"/>
          </p:cNvSpPr>
          <p:nvPr>
            <p:ph type="title"/>
          </p:nvPr>
        </p:nvSpPr>
        <p:spPr/>
        <p:txBody>
          <a:bodyPr/>
          <a:lstStyle/>
          <a:p>
            <a:r>
              <a:rPr lang="en-US" dirty="0"/>
              <a:t>Newton’s Laws</a:t>
            </a:r>
          </a:p>
        </p:txBody>
      </p:sp>
      <p:sp>
        <p:nvSpPr>
          <p:cNvPr id="22531" name="Rectangle 3"/>
          <p:cNvSpPr>
            <a:spLocks noGrp="1" noChangeArrowheads="1"/>
          </p:cNvSpPr>
          <p:nvPr>
            <p:ph type="body" idx="1"/>
          </p:nvPr>
        </p:nvSpPr>
        <p:spPr>
          <a:xfrm>
            <a:off x="457200" y="1371600"/>
            <a:ext cx="8229600" cy="4525963"/>
          </a:xfrm>
        </p:spPr>
        <p:txBody>
          <a:bodyPr/>
          <a:lstStyle/>
          <a:p>
            <a:pPr marL="533400" indent="-533400">
              <a:buFont typeface="Arial" charset="0"/>
              <a:buAutoNum type="arabicPeriod"/>
            </a:pPr>
            <a:r>
              <a:rPr lang="en-US" dirty="0"/>
              <a:t>A body will remain at rest or continue to move in a straight line at a constant speed unless acted upon by a </a:t>
            </a:r>
            <a:r>
              <a:rPr lang="en-US" i="1" dirty="0">
                <a:solidFill>
                  <a:srgbClr val="008000"/>
                </a:solidFill>
              </a:rPr>
              <a:t>forc</a:t>
            </a:r>
            <a:r>
              <a:rPr lang="en-US" dirty="0">
                <a:solidFill>
                  <a:srgbClr val="008000"/>
                </a:solidFill>
              </a:rPr>
              <a:t>e</a:t>
            </a:r>
            <a:r>
              <a:rPr lang="en-US" dirty="0"/>
              <a:t>.</a:t>
            </a:r>
          </a:p>
          <a:p>
            <a:pPr marL="533400" indent="-533400">
              <a:buFont typeface="Arial" charset="0"/>
              <a:buAutoNum type="arabicPeriod"/>
            </a:pPr>
            <a:r>
              <a:rPr lang="en-US" dirty="0"/>
              <a:t>The acceleration of a body is </a:t>
            </a:r>
            <a:r>
              <a:rPr lang="en-US" i="1" dirty="0">
                <a:solidFill>
                  <a:srgbClr val="008000"/>
                </a:solidFill>
              </a:rPr>
              <a:t>proportional</a:t>
            </a:r>
            <a:r>
              <a:rPr lang="en-US" dirty="0"/>
              <a:t> to the </a:t>
            </a:r>
            <a:r>
              <a:rPr lang="en-US" dirty="0">
                <a:solidFill>
                  <a:srgbClr val="0070C0"/>
                </a:solidFill>
              </a:rPr>
              <a:t>resultant force </a:t>
            </a:r>
            <a:r>
              <a:rPr lang="en-US" dirty="0"/>
              <a:t>acting on the body and is in the same direction as the resultant force.</a:t>
            </a:r>
          </a:p>
          <a:p>
            <a:pPr marL="533400" indent="-533400">
              <a:buFont typeface="Arial" charset="0"/>
              <a:buAutoNum type="arabicPeriod"/>
            </a:pPr>
            <a:r>
              <a:rPr lang="en-US" dirty="0"/>
              <a:t>For every action, there is an equal and opposite reaction.</a:t>
            </a:r>
          </a:p>
        </p:txBody>
      </p:sp>
      <p:grpSp>
        <p:nvGrpSpPr>
          <p:cNvPr id="22535" name="Group 7"/>
          <p:cNvGrpSpPr>
            <a:grpSpLocks/>
          </p:cNvGrpSpPr>
          <p:nvPr/>
        </p:nvGrpSpPr>
        <p:grpSpPr bwMode="auto">
          <a:xfrm>
            <a:off x="7620000" y="5181600"/>
            <a:ext cx="685800" cy="1295400"/>
            <a:chOff x="3216" y="3120"/>
            <a:chExt cx="432" cy="816"/>
          </a:xfrm>
        </p:grpSpPr>
        <p:sp>
          <p:nvSpPr>
            <p:cNvPr id="22532" name="Line 4"/>
            <p:cNvSpPr>
              <a:spLocks noChangeShapeType="1"/>
            </p:cNvSpPr>
            <p:nvPr/>
          </p:nvSpPr>
          <p:spPr bwMode="auto">
            <a:xfrm>
              <a:off x="3216" y="3120"/>
              <a:ext cx="0" cy="816"/>
            </a:xfrm>
            <a:prstGeom prst="line">
              <a:avLst/>
            </a:prstGeom>
            <a:noFill/>
            <a:ln w="38100">
              <a:solidFill>
                <a:schemeClr val="tx1"/>
              </a:solidFill>
              <a:round/>
              <a:headEnd type="triangle" w="med" len="med"/>
              <a:tailEnd/>
            </a:ln>
            <a:effectLst/>
          </p:spPr>
          <p:txBody>
            <a:bodyPr wrap="none" anchor="ctr">
              <a:prstTxWarp prst="textNoShape">
                <a:avLst/>
              </a:prstTxWarp>
              <a:spAutoFit/>
            </a:bodyPr>
            <a:lstStyle/>
            <a:p>
              <a:endParaRPr lang="en-US"/>
            </a:p>
          </p:txBody>
        </p:sp>
        <p:sp>
          <p:nvSpPr>
            <p:cNvPr id="22533" name="Line 5"/>
            <p:cNvSpPr>
              <a:spLocks noChangeShapeType="1"/>
            </p:cNvSpPr>
            <p:nvPr/>
          </p:nvSpPr>
          <p:spPr bwMode="auto">
            <a:xfrm flipH="1">
              <a:off x="3216" y="3936"/>
              <a:ext cx="432" cy="0"/>
            </a:xfrm>
            <a:prstGeom prst="line">
              <a:avLst/>
            </a:prstGeom>
            <a:noFill/>
            <a:ln w="38100">
              <a:solidFill>
                <a:schemeClr val="tx1"/>
              </a:solidFill>
              <a:round/>
              <a:headEnd type="triangle" w="med" len="med"/>
              <a:tailEnd/>
            </a:ln>
            <a:effectLst/>
          </p:spPr>
          <p:txBody>
            <a:bodyPr anchor="ctr">
              <a:prstTxWarp prst="textNoShape">
                <a:avLst/>
              </a:prstTxWarp>
              <a:spAutoFit/>
            </a:bodyPr>
            <a:lstStyle/>
            <a:p>
              <a:endParaRPr lang="en-US"/>
            </a:p>
          </p:txBody>
        </p:sp>
        <p:sp>
          <p:nvSpPr>
            <p:cNvPr id="22534" name="Line 6"/>
            <p:cNvSpPr>
              <a:spLocks noChangeShapeType="1"/>
            </p:cNvSpPr>
            <p:nvPr/>
          </p:nvSpPr>
          <p:spPr bwMode="auto">
            <a:xfrm flipH="1">
              <a:off x="3216" y="3120"/>
              <a:ext cx="432" cy="816"/>
            </a:xfrm>
            <a:prstGeom prst="line">
              <a:avLst/>
            </a:prstGeom>
            <a:noFill/>
            <a:ln w="38100">
              <a:solidFill>
                <a:schemeClr val="accent2"/>
              </a:solidFill>
              <a:round/>
              <a:headEnd type="triangle" w="med" len="med"/>
              <a:tailEnd/>
            </a:ln>
            <a:effectLst/>
          </p:spPr>
          <p:txBody>
            <a:bodyPr anchor="ctr">
              <a:prstTxWarp prst="textNoShape">
                <a:avLst/>
              </a:prstTxWarp>
              <a:spAutoFit/>
            </a:bodyPr>
            <a:lstStyle/>
            <a:p>
              <a:endParaRPr lang="en-US"/>
            </a:p>
          </p:txBody>
        </p:sp>
      </p:grpSp>
    </p:spTree>
    <p:extLst>
      <p:ext uri="{BB962C8B-B14F-4D97-AF65-F5344CB8AC3E}">
        <p14:creationId xmlns:p14="http://schemas.microsoft.com/office/powerpoint/2010/main" val="194946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500"/>
                                        <p:tgtEl>
                                          <p:spTgt spid="22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fade">
                                      <p:cBhvr>
                                        <p:cTn id="12" dur="500"/>
                                        <p:tgtEl>
                                          <p:spTgt spid="22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Effect transition="in" filter="fade">
                                      <p:cBhvr>
                                        <p:cTn id="17" dur="500"/>
                                        <p:tgtEl>
                                          <p:spTgt spid="225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4"/>
          <p:cNvSpPr>
            <a:spLocks noGrp="1"/>
          </p:cNvSpPr>
          <p:nvPr>
            <p:ph type="sldNum" sz="quarter" idx="11"/>
          </p:nvPr>
        </p:nvSpPr>
        <p:spPr/>
        <p:txBody>
          <a:bodyPr/>
          <a:lstStyle/>
          <a:p>
            <a:fld id="{85DB4228-34E0-B144-AAE2-C197CD7AAF73}" type="slidenum">
              <a:rPr lang="en-US"/>
              <a:pPr/>
              <a:t>14</a:t>
            </a:fld>
            <a:endParaRPr lang="en-US"/>
          </a:p>
        </p:txBody>
      </p:sp>
      <p:sp>
        <p:nvSpPr>
          <p:cNvPr id="21506" name="Rectangle 2"/>
          <p:cNvSpPr>
            <a:spLocks noGrp="1" noChangeArrowheads="1"/>
          </p:cNvSpPr>
          <p:nvPr>
            <p:ph type="title"/>
          </p:nvPr>
        </p:nvSpPr>
        <p:spPr/>
        <p:txBody>
          <a:bodyPr/>
          <a:lstStyle/>
          <a:p>
            <a:r>
              <a:rPr lang="en-US"/>
              <a:t>Motion Without Newton’s Laws</a:t>
            </a:r>
          </a:p>
        </p:txBody>
      </p:sp>
      <p:sp>
        <p:nvSpPr>
          <p:cNvPr id="21507" name="Rectangle 3"/>
          <p:cNvSpPr>
            <a:spLocks noGrp="1" noChangeArrowheads="1"/>
          </p:cNvSpPr>
          <p:nvPr>
            <p:ph type="body" idx="1"/>
          </p:nvPr>
        </p:nvSpPr>
        <p:spPr/>
        <p:txBody>
          <a:bodyPr>
            <a:normAutofit fontScale="92500" lnSpcReduction="10000"/>
          </a:bodyPr>
          <a:lstStyle/>
          <a:p>
            <a:r>
              <a:rPr lang="en-US" dirty="0"/>
              <a:t>Pac-Man or early Mario style</a:t>
            </a:r>
          </a:p>
          <a:p>
            <a:pPr lvl="1"/>
            <a:r>
              <a:rPr lang="en-US" dirty="0"/>
              <a:t>F</a:t>
            </a:r>
            <a:r>
              <a:rPr lang="en-US" dirty="0" smtClean="0"/>
              <a:t>ollow </a:t>
            </a:r>
            <a:r>
              <a:rPr lang="en-US" dirty="0"/>
              <a:t>path with </a:t>
            </a:r>
            <a:r>
              <a:rPr lang="en-US" i="1" dirty="0">
                <a:solidFill>
                  <a:srgbClr val="C00000"/>
                </a:solidFill>
              </a:rPr>
              <a:t>instantaneous changes</a:t>
            </a:r>
            <a:r>
              <a:rPr lang="en-US" dirty="0">
                <a:solidFill>
                  <a:srgbClr val="C00000"/>
                </a:solidFill>
              </a:rPr>
              <a:t> </a:t>
            </a:r>
            <a:r>
              <a:rPr lang="en-US" dirty="0"/>
              <a:t>in speed and direction (velocity)</a:t>
            </a:r>
          </a:p>
          <a:p>
            <a:pPr lvl="1"/>
            <a:endParaRPr lang="en-US" dirty="0"/>
          </a:p>
          <a:p>
            <a:pPr lvl="1">
              <a:buFont typeface="Times" charset="0"/>
              <a:buNone/>
            </a:pPr>
            <a:endParaRPr lang="en-US" dirty="0"/>
          </a:p>
          <a:p>
            <a:pPr lvl="1"/>
            <a:endParaRPr lang="en-US" dirty="0"/>
          </a:p>
          <a:p>
            <a:pPr lvl="1"/>
            <a:endParaRPr lang="en-US" dirty="0"/>
          </a:p>
          <a:p>
            <a:pPr lvl="1"/>
            <a:r>
              <a:rPr lang="en-US" dirty="0"/>
              <a:t>N</a:t>
            </a:r>
            <a:r>
              <a:rPr lang="en-US" dirty="0" smtClean="0"/>
              <a:t>ot </a:t>
            </a:r>
            <a:r>
              <a:rPr lang="en-US" dirty="0"/>
              <a:t>physically possible</a:t>
            </a:r>
          </a:p>
          <a:p>
            <a:r>
              <a:rPr lang="en-US" dirty="0" smtClean="0"/>
              <a:t>Note - fine </a:t>
            </a:r>
            <a:r>
              <a:rPr lang="en-US" dirty="0"/>
              <a:t>for some casual games (</a:t>
            </a:r>
            <a:r>
              <a:rPr lang="en-US" dirty="0" smtClean="0"/>
              <a:t>especially </a:t>
            </a:r>
            <a:r>
              <a:rPr lang="en-US" dirty="0"/>
              <a:t>with appropriate animations)</a:t>
            </a:r>
          </a:p>
        </p:txBody>
      </p:sp>
      <p:cxnSp>
        <p:nvCxnSpPr>
          <p:cNvPr id="21511" name="AutoShape 7"/>
          <p:cNvCxnSpPr>
            <a:cxnSpLocks noChangeShapeType="1"/>
            <a:stCxn id="21507" idx="1"/>
            <a:endCxn id="21507" idx="1"/>
          </p:cNvCxnSpPr>
          <p:nvPr/>
        </p:nvCxnSpPr>
        <p:spPr bwMode="auto">
          <a:xfrm>
            <a:off x="685800" y="3733800"/>
            <a:ext cx="0" cy="0"/>
          </a:xfrm>
          <a:prstGeom prst="straightConnector1">
            <a:avLst/>
          </a:prstGeom>
          <a:noFill/>
          <a:ln w="9525">
            <a:noFill/>
            <a:round/>
            <a:headEnd/>
            <a:tailEnd/>
          </a:ln>
          <a:effectLst/>
        </p:spPr>
      </p:cxnSp>
      <p:sp>
        <p:nvSpPr>
          <p:cNvPr id="21513" name="Freeform 9"/>
          <p:cNvSpPr>
            <a:spLocks/>
          </p:cNvSpPr>
          <p:nvPr/>
        </p:nvSpPr>
        <p:spPr bwMode="auto">
          <a:xfrm>
            <a:off x="2335213" y="3124200"/>
            <a:ext cx="4217987" cy="903288"/>
          </a:xfrm>
          <a:custGeom>
            <a:avLst/>
            <a:gdLst/>
            <a:ahLst/>
            <a:cxnLst>
              <a:cxn ang="0">
                <a:pos x="0" y="0"/>
              </a:cxn>
              <a:cxn ang="0">
                <a:pos x="83" y="167"/>
              </a:cxn>
              <a:cxn ang="0">
                <a:pos x="139" y="281"/>
              </a:cxn>
              <a:cxn ang="0">
                <a:pos x="283" y="569"/>
              </a:cxn>
              <a:cxn ang="0">
                <a:pos x="920" y="68"/>
              </a:cxn>
              <a:cxn ang="0">
                <a:pos x="2657" y="342"/>
              </a:cxn>
            </a:cxnLst>
            <a:rect l="0" t="0" r="r" b="b"/>
            <a:pathLst>
              <a:path w="2657" h="569">
                <a:moveTo>
                  <a:pt x="0" y="0"/>
                </a:moveTo>
                <a:lnTo>
                  <a:pt x="83" y="167"/>
                </a:lnTo>
                <a:lnTo>
                  <a:pt x="139" y="281"/>
                </a:lnTo>
                <a:lnTo>
                  <a:pt x="283" y="569"/>
                </a:lnTo>
                <a:lnTo>
                  <a:pt x="920" y="68"/>
                </a:lnTo>
                <a:lnTo>
                  <a:pt x="2657" y="342"/>
                </a:lnTo>
              </a:path>
            </a:pathLst>
          </a:custGeom>
          <a:noFill/>
          <a:ln w="28575" cap="flat" cmpd="sng">
            <a:solidFill>
              <a:schemeClr val="hlink"/>
            </a:solidFill>
            <a:prstDash val="solid"/>
            <a:round/>
            <a:headEnd type="none" w="med" len="med"/>
            <a:tailEnd type="triangle" w="med" len="med"/>
          </a:ln>
          <a:effectLst/>
        </p:spPr>
        <p:txBody>
          <a:bodyPr wrap="none" anchor="ctr">
            <a:prstTxWarp prst="textNoShape">
              <a:avLst/>
            </a:prstTxWarp>
            <a:spAutoFit/>
          </a:bodyPr>
          <a:lstStyle/>
          <a:p>
            <a:endParaRPr lang="en-US"/>
          </a:p>
        </p:txBody>
      </p:sp>
    </p:spTree>
    <p:extLst>
      <p:ext uri="{BB962C8B-B14F-4D97-AF65-F5344CB8AC3E}">
        <p14:creationId xmlns:p14="http://schemas.microsoft.com/office/powerpoint/2010/main" val="19775138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1"/>
          </p:nvPr>
        </p:nvSpPr>
        <p:spPr/>
        <p:txBody>
          <a:bodyPr/>
          <a:lstStyle/>
          <a:p>
            <a:fld id="{EAF0EC74-B9F6-564C-8361-A0F52DF3E40B}" type="slidenum">
              <a:rPr lang="en-US"/>
              <a:pPr/>
              <a:t>15</a:t>
            </a:fld>
            <a:endParaRPr lang="en-US"/>
          </a:p>
        </p:txBody>
      </p:sp>
      <p:sp>
        <p:nvSpPr>
          <p:cNvPr id="43010" name="Rectangle 2"/>
          <p:cNvSpPr>
            <a:spLocks noGrp="1" noChangeArrowheads="1"/>
          </p:cNvSpPr>
          <p:nvPr>
            <p:ph type="title"/>
          </p:nvPr>
        </p:nvSpPr>
        <p:spPr>
          <a:xfrm>
            <a:off x="457200" y="274638"/>
            <a:ext cx="8229600" cy="1143000"/>
          </a:xfrm>
        </p:spPr>
        <p:txBody>
          <a:bodyPr/>
          <a:lstStyle/>
          <a:p>
            <a:r>
              <a:rPr lang="en-US" dirty="0"/>
              <a:t>Newton’s Second Law</a:t>
            </a:r>
          </a:p>
        </p:txBody>
      </p:sp>
      <p:sp>
        <p:nvSpPr>
          <p:cNvPr id="43012" name="Text Box 4"/>
          <p:cNvSpPr txBox="1">
            <a:spLocks noChangeArrowheads="1"/>
          </p:cNvSpPr>
          <p:nvPr/>
        </p:nvSpPr>
        <p:spPr bwMode="auto">
          <a:xfrm>
            <a:off x="2667000" y="1143000"/>
            <a:ext cx="3810000" cy="6413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3600" b="1" dirty="0">
                <a:solidFill>
                  <a:srgbClr val="0070C0"/>
                </a:solidFill>
              </a:rPr>
              <a:t>F</a:t>
            </a:r>
            <a:r>
              <a:rPr lang="en-US" sz="3600" dirty="0">
                <a:solidFill>
                  <a:srgbClr val="0070C0"/>
                </a:solidFill>
              </a:rPr>
              <a:t> </a:t>
            </a:r>
            <a:r>
              <a:rPr lang="en-US" sz="3600" dirty="0"/>
              <a:t>=</a:t>
            </a:r>
            <a:r>
              <a:rPr lang="en-US" sz="3600" dirty="0">
                <a:solidFill>
                  <a:srgbClr val="0070C0"/>
                </a:solidFill>
              </a:rPr>
              <a:t> </a:t>
            </a:r>
            <a:r>
              <a:rPr lang="en-US" sz="3600" dirty="0">
                <a:solidFill>
                  <a:srgbClr val="008000"/>
                </a:solidFill>
              </a:rPr>
              <a:t>m</a:t>
            </a:r>
            <a:r>
              <a:rPr lang="en-US" sz="3600" b="1" dirty="0">
                <a:solidFill>
                  <a:srgbClr val="0070C0"/>
                </a:solidFill>
              </a:rPr>
              <a:t>a</a:t>
            </a:r>
            <a:r>
              <a:rPr lang="en-US" sz="3600" dirty="0">
                <a:solidFill>
                  <a:schemeClr val="accent2"/>
                </a:solidFill>
              </a:rPr>
              <a:t> </a:t>
            </a:r>
          </a:p>
        </p:txBody>
      </p:sp>
      <p:sp>
        <p:nvSpPr>
          <p:cNvPr id="43013" name="Text Box 5"/>
          <p:cNvSpPr txBox="1">
            <a:spLocks noChangeArrowheads="1"/>
          </p:cNvSpPr>
          <p:nvPr/>
        </p:nvSpPr>
        <p:spPr bwMode="auto">
          <a:xfrm>
            <a:off x="533400" y="1981200"/>
            <a:ext cx="7772400" cy="1846659"/>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dirty="0" smtClean="0"/>
              <a:t>At </a:t>
            </a:r>
            <a:r>
              <a:rPr lang="en-US" sz="2400" dirty="0"/>
              <a:t>each moment in time: </a:t>
            </a:r>
          </a:p>
          <a:p>
            <a:pPr>
              <a:spcBef>
                <a:spcPct val="50000"/>
              </a:spcBef>
            </a:pPr>
            <a:r>
              <a:rPr lang="en-US" sz="2000" b="1" dirty="0"/>
              <a:t>	</a:t>
            </a:r>
            <a:r>
              <a:rPr lang="en-US" sz="2000" b="1" dirty="0">
                <a:solidFill>
                  <a:srgbClr val="0070C0"/>
                </a:solidFill>
              </a:rPr>
              <a:t>F</a:t>
            </a:r>
            <a:r>
              <a:rPr lang="en-US" sz="2000" b="1" dirty="0"/>
              <a:t> </a:t>
            </a:r>
            <a:r>
              <a:rPr lang="en-US" sz="2000" dirty="0"/>
              <a:t>= force vector, </a:t>
            </a:r>
            <a:r>
              <a:rPr lang="en-US" sz="2000" dirty="0" smtClean="0"/>
              <a:t>in Newton’s</a:t>
            </a:r>
            <a:endParaRPr lang="en-US" sz="2000" dirty="0"/>
          </a:p>
          <a:p>
            <a:pPr>
              <a:spcBef>
                <a:spcPct val="50000"/>
              </a:spcBef>
            </a:pPr>
            <a:r>
              <a:rPr lang="en-US" sz="2000" dirty="0"/>
              <a:t>	</a:t>
            </a:r>
            <a:r>
              <a:rPr lang="en-US" sz="2000" dirty="0">
                <a:solidFill>
                  <a:srgbClr val="008000"/>
                </a:solidFill>
              </a:rPr>
              <a:t>m</a:t>
            </a:r>
            <a:r>
              <a:rPr lang="en-US" sz="2000" dirty="0"/>
              <a:t> = mass (intrinsic property of matter), </a:t>
            </a:r>
            <a:r>
              <a:rPr lang="en-US" sz="2000" dirty="0" smtClean="0"/>
              <a:t>in kg</a:t>
            </a:r>
            <a:endParaRPr lang="en-US" sz="2000" dirty="0"/>
          </a:p>
          <a:p>
            <a:pPr>
              <a:spcBef>
                <a:spcPct val="50000"/>
              </a:spcBef>
            </a:pPr>
            <a:r>
              <a:rPr lang="en-US" sz="2000" b="1" dirty="0"/>
              <a:t>	</a:t>
            </a:r>
            <a:r>
              <a:rPr lang="en-US" sz="2000" b="1" dirty="0">
                <a:solidFill>
                  <a:srgbClr val="0070C0"/>
                </a:solidFill>
              </a:rPr>
              <a:t>a</a:t>
            </a:r>
            <a:r>
              <a:rPr lang="en-US" sz="2000" dirty="0"/>
              <a:t> = acceleration vector, </a:t>
            </a:r>
            <a:r>
              <a:rPr lang="en-US" sz="2000" dirty="0" smtClean="0"/>
              <a:t>in m/sec</a:t>
            </a:r>
            <a:r>
              <a:rPr lang="en-US" sz="2000" baseline="30000" dirty="0" smtClean="0"/>
              <a:t>2</a:t>
            </a:r>
            <a:endParaRPr lang="en-US" sz="2000" dirty="0"/>
          </a:p>
        </p:txBody>
      </p:sp>
      <p:sp>
        <p:nvSpPr>
          <p:cNvPr id="43014" name="Text Box 6"/>
          <p:cNvSpPr txBox="1">
            <a:spLocks noChangeArrowheads="1"/>
          </p:cNvSpPr>
          <p:nvPr/>
        </p:nvSpPr>
        <p:spPr bwMode="auto">
          <a:xfrm>
            <a:off x="533400" y="4114800"/>
            <a:ext cx="8153400" cy="2308324"/>
          </a:xfrm>
          <a:prstGeom prst="rect">
            <a:avLst/>
          </a:prstGeom>
          <a:noFill/>
          <a:ln w="9525">
            <a:noFill/>
            <a:miter lim="800000"/>
            <a:headEnd/>
            <a:tailEnd/>
          </a:ln>
          <a:effectLst/>
        </p:spPr>
        <p:txBody>
          <a:bodyPr>
            <a:prstTxWarp prst="textNoShape">
              <a:avLst/>
            </a:prstTxWarp>
            <a:spAutoFit/>
          </a:bodyPr>
          <a:lstStyle/>
          <a:p>
            <a:pPr>
              <a:lnSpc>
                <a:spcPct val="90000"/>
              </a:lnSpc>
              <a:spcBef>
                <a:spcPct val="50000"/>
              </a:spcBef>
            </a:pPr>
            <a:r>
              <a:rPr lang="en-US" sz="2400" dirty="0"/>
              <a:t>Player cares about state of world (position of objects</a:t>
            </a:r>
            <a:r>
              <a:rPr lang="en-US" sz="2400" dirty="0" smtClean="0"/>
              <a:t>). Equation </a:t>
            </a:r>
            <a:r>
              <a:rPr lang="en-US" sz="2400" dirty="0"/>
              <a:t>is </a:t>
            </a:r>
            <a:r>
              <a:rPr lang="en-US" sz="2400" dirty="0" smtClean="0"/>
              <a:t>fundamental </a:t>
            </a:r>
            <a:r>
              <a:rPr lang="en-US" sz="2400" dirty="0"/>
              <a:t>driver of all physics </a:t>
            </a:r>
            <a:r>
              <a:rPr lang="en-US" sz="2400" dirty="0" smtClean="0"/>
              <a:t>simulations. </a:t>
            </a:r>
          </a:p>
          <a:p>
            <a:pPr marL="800100" lvl="1" indent="-342900">
              <a:lnSpc>
                <a:spcPct val="90000"/>
              </a:lnSpc>
              <a:spcBef>
                <a:spcPct val="50000"/>
              </a:spcBef>
              <a:buFont typeface="Arial" panose="020B0604020202020204" pitchFamily="34" charset="0"/>
              <a:buChar char="•"/>
            </a:pPr>
            <a:r>
              <a:rPr lang="en-US" sz="2400" dirty="0" smtClean="0">
                <a:solidFill>
                  <a:srgbClr val="008000"/>
                </a:solidFill>
              </a:rPr>
              <a:t>Force </a:t>
            </a:r>
            <a:r>
              <a:rPr lang="en-US" sz="2400" dirty="0"/>
              <a:t>causes </a:t>
            </a:r>
            <a:r>
              <a:rPr lang="en-US" sz="2400" dirty="0" smtClean="0">
                <a:solidFill>
                  <a:srgbClr val="0070C0"/>
                </a:solidFill>
              </a:rPr>
              <a:t>acceleration</a:t>
            </a:r>
            <a:r>
              <a:rPr lang="en-US" sz="2400" dirty="0" smtClean="0"/>
              <a:t>  </a:t>
            </a:r>
            <a:r>
              <a:rPr lang="en-US" sz="2400" dirty="0" smtClean="0">
                <a:solidFill>
                  <a:srgbClr val="008000"/>
                </a:solidFill>
              </a:rPr>
              <a:t>(</a:t>
            </a:r>
            <a:r>
              <a:rPr lang="en-US" sz="2400" b="1" dirty="0" smtClean="0">
                <a:solidFill>
                  <a:srgbClr val="008000"/>
                </a:solidFill>
              </a:rPr>
              <a:t>a</a:t>
            </a:r>
            <a:r>
              <a:rPr lang="en-US" sz="2400" dirty="0" smtClean="0">
                <a:solidFill>
                  <a:srgbClr val="008000"/>
                </a:solidFill>
              </a:rPr>
              <a:t> = </a:t>
            </a:r>
            <a:r>
              <a:rPr lang="en-US" sz="2400" b="1" dirty="0" smtClean="0">
                <a:solidFill>
                  <a:srgbClr val="008000"/>
                </a:solidFill>
              </a:rPr>
              <a:t>F</a:t>
            </a:r>
            <a:r>
              <a:rPr lang="en-US" sz="2400" dirty="0" smtClean="0">
                <a:solidFill>
                  <a:srgbClr val="008000"/>
                </a:solidFill>
              </a:rPr>
              <a:t>/m)</a:t>
            </a:r>
          </a:p>
          <a:p>
            <a:pPr marL="800100" lvl="1" indent="-342900">
              <a:lnSpc>
                <a:spcPct val="90000"/>
              </a:lnSpc>
              <a:spcBef>
                <a:spcPct val="50000"/>
              </a:spcBef>
              <a:buFont typeface="Arial" panose="020B0604020202020204" pitchFamily="34" charset="0"/>
              <a:buChar char="•"/>
            </a:pPr>
            <a:r>
              <a:rPr lang="en-US" sz="2400" dirty="0" smtClean="0">
                <a:solidFill>
                  <a:srgbClr val="0070C0"/>
                </a:solidFill>
              </a:rPr>
              <a:t>Acceleration</a:t>
            </a:r>
            <a:r>
              <a:rPr lang="en-US" sz="2400" dirty="0" smtClean="0">
                <a:solidFill>
                  <a:srgbClr val="008000"/>
                </a:solidFill>
              </a:rPr>
              <a:t> </a:t>
            </a:r>
            <a:r>
              <a:rPr lang="en-US" sz="2400" dirty="0"/>
              <a:t>causes change in </a:t>
            </a:r>
            <a:r>
              <a:rPr lang="en-US" sz="2400" dirty="0" smtClean="0">
                <a:solidFill>
                  <a:srgbClr val="C00000"/>
                </a:solidFill>
              </a:rPr>
              <a:t>velocity</a:t>
            </a:r>
          </a:p>
          <a:p>
            <a:pPr marL="800100" lvl="1" indent="-342900">
              <a:lnSpc>
                <a:spcPct val="90000"/>
              </a:lnSpc>
              <a:spcBef>
                <a:spcPct val="50000"/>
              </a:spcBef>
              <a:buFont typeface="Arial" panose="020B0604020202020204" pitchFamily="34" charset="0"/>
              <a:buChar char="•"/>
            </a:pPr>
            <a:r>
              <a:rPr lang="en-US" sz="2400" dirty="0" smtClean="0">
                <a:solidFill>
                  <a:srgbClr val="C00000"/>
                </a:solidFill>
              </a:rPr>
              <a:t>Velocity</a:t>
            </a:r>
            <a:r>
              <a:rPr lang="en-US" sz="2400" dirty="0" smtClean="0">
                <a:solidFill>
                  <a:srgbClr val="008000"/>
                </a:solidFill>
              </a:rPr>
              <a:t> </a:t>
            </a:r>
            <a:r>
              <a:rPr lang="en-US" sz="2400" dirty="0"/>
              <a:t>causes change in </a:t>
            </a:r>
            <a:r>
              <a:rPr lang="en-US" sz="2400" dirty="0">
                <a:solidFill>
                  <a:srgbClr val="6600CC"/>
                </a:solidFill>
              </a:rPr>
              <a:t>position</a:t>
            </a:r>
          </a:p>
        </p:txBody>
      </p:sp>
    </p:spTree>
    <p:extLst>
      <p:ext uri="{BB962C8B-B14F-4D97-AF65-F5344CB8AC3E}">
        <p14:creationId xmlns:p14="http://schemas.microsoft.com/office/powerpoint/2010/main" val="28380833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563D8CC5-17A9-884D-BEFD-0F4A765B8E71}" type="slidenum">
              <a:rPr lang="en-US"/>
              <a:pPr/>
              <a:t>16</a:t>
            </a:fld>
            <a:endParaRPr lang="en-US"/>
          </a:p>
        </p:txBody>
      </p:sp>
      <p:sp>
        <p:nvSpPr>
          <p:cNvPr id="56322" name="Rectangle 2"/>
          <p:cNvSpPr>
            <a:spLocks noGrp="1" noChangeArrowheads="1"/>
          </p:cNvSpPr>
          <p:nvPr>
            <p:ph type="title"/>
          </p:nvPr>
        </p:nvSpPr>
        <p:spPr/>
        <p:txBody>
          <a:bodyPr/>
          <a:lstStyle/>
          <a:p>
            <a:r>
              <a:rPr lang="en-US" dirty="0"/>
              <a:t>How Are Forces Applied?</a:t>
            </a:r>
          </a:p>
        </p:txBody>
      </p:sp>
      <p:sp>
        <p:nvSpPr>
          <p:cNvPr id="56323" name="Rectangle 3"/>
          <p:cNvSpPr>
            <a:spLocks noGrp="1" noChangeArrowheads="1"/>
          </p:cNvSpPr>
          <p:nvPr>
            <p:ph type="body" idx="1"/>
          </p:nvPr>
        </p:nvSpPr>
        <p:spPr/>
        <p:txBody>
          <a:bodyPr>
            <a:normAutofit fontScale="92500" lnSpcReduction="20000"/>
          </a:bodyPr>
          <a:lstStyle/>
          <a:p>
            <a:r>
              <a:rPr lang="en-US" dirty="0" smtClean="0"/>
              <a:t>May involve </a:t>
            </a:r>
            <a:r>
              <a:rPr lang="en-US" dirty="0"/>
              <a:t>contact</a:t>
            </a:r>
          </a:p>
          <a:p>
            <a:pPr lvl="1"/>
            <a:r>
              <a:rPr lang="en-US" dirty="0" smtClean="0"/>
              <a:t>Collision </a:t>
            </a:r>
            <a:r>
              <a:rPr lang="en-US" dirty="0"/>
              <a:t>(rebound)</a:t>
            </a:r>
          </a:p>
          <a:p>
            <a:pPr lvl="1"/>
            <a:r>
              <a:rPr lang="en-US" dirty="0" smtClean="0"/>
              <a:t>Friction </a:t>
            </a:r>
            <a:r>
              <a:rPr lang="en-US" dirty="0"/>
              <a:t>(rolling, sliding)</a:t>
            </a:r>
          </a:p>
          <a:p>
            <a:r>
              <a:rPr lang="en-US" dirty="0" smtClean="0"/>
              <a:t>Without </a:t>
            </a:r>
            <a:r>
              <a:rPr lang="en-US" dirty="0"/>
              <a:t>contact</a:t>
            </a:r>
          </a:p>
          <a:p>
            <a:pPr lvl="1"/>
            <a:r>
              <a:rPr lang="en-US" dirty="0" smtClean="0"/>
              <a:t>Rockets/Muscles/Propellers</a:t>
            </a:r>
          </a:p>
          <a:p>
            <a:pPr lvl="1"/>
            <a:r>
              <a:rPr lang="en-US" dirty="0" smtClean="0"/>
              <a:t>Gravity</a:t>
            </a:r>
            <a:endParaRPr lang="en-US" dirty="0"/>
          </a:p>
          <a:p>
            <a:pPr lvl="1"/>
            <a:r>
              <a:rPr lang="en-US" dirty="0" smtClean="0"/>
              <a:t>Wind </a:t>
            </a:r>
            <a:r>
              <a:rPr lang="en-US" dirty="0"/>
              <a:t>(if not modeling air particles)</a:t>
            </a:r>
          </a:p>
          <a:p>
            <a:pPr lvl="1"/>
            <a:r>
              <a:rPr lang="en-US" dirty="0" smtClean="0"/>
              <a:t>Magic</a:t>
            </a:r>
            <a:endParaRPr lang="en-US" dirty="0"/>
          </a:p>
          <a:p>
            <a:r>
              <a:rPr lang="en-US" dirty="0" smtClean="0"/>
              <a:t>Dynamic </a:t>
            </a:r>
            <a:r>
              <a:rPr lang="en-US" dirty="0"/>
              <a:t>(force) modeling also used for autonomous </a:t>
            </a:r>
            <a:r>
              <a:rPr lang="en-US" dirty="0">
                <a:solidFill>
                  <a:srgbClr val="0070C0"/>
                </a:solidFill>
              </a:rPr>
              <a:t>steering </a:t>
            </a:r>
            <a:r>
              <a:rPr lang="en-US" dirty="0" smtClean="0">
                <a:solidFill>
                  <a:srgbClr val="0070C0"/>
                </a:solidFill>
              </a:rPr>
              <a:t>behaviors</a:t>
            </a:r>
          </a:p>
          <a:p>
            <a:pPr lvl="1"/>
            <a:endParaRPr lang="en-US" dirty="0"/>
          </a:p>
        </p:txBody>
      </p:sp>
    </p:spTree>
    <p:extLst>
      <p:ext uri="{BB962C8B-B14F-4D97-AF65-F5344CB8AC3E}">
        <p14:creationId xmlns:p14="http://schemas.microsoft.com/office/powerpoint/2010/main" val="496949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11"/>
          </p:nvPr>
        </p:nvSpPr>
        <p:spPr/>
        <p:txBody>
          <a:bodyPr/>
          <a:lstStyle/>
          <a:p>
            <a:fld id="{020E1EE6-B253-D541-9AEE-6C48E66DB012}" type="slidenum">
              <a:rPr lang="en-US"/>
              <a:pPr/>
              <a:t>17</a:t>
            </a:fld>
            <a:endParaRPr lang="en-US"/>
          </a:p>
        </p:txBody>
      </p:sp>
      <p:sp>
        <p:nvSpPr>
          <p:cNvPr id="26626" name="Rectangle 2"/>
          <p:cNvSpPr>
            <a:spLocks noGrp="1" noChangeArrowheads="1"/>
          </p:cNvSpPr>
          <p:nvPr>
            <p:ph type="title"/>
          </p:nvPr>
        </p:nvSpPr>
        <p:spPr/>
        <p:txBody>
          <a:bodyPr/>
          <a:lstStyle/>
          <a:p>
            <a:r>
              <a:rPr lang="en-US"/>
              <a:t>Computing Kinematics in Real Time</a:t>
            </a:r>
          </a:p>
        </p:txBody>
      </p:sp>
      <p:sp>
        <p:nvSpPr>
          <p:cNvPr id="26628" name="Rectangle 4"/>
          <p:cNvSpPr>
            <a:spLocks noChangeArrowheads="1"/>
          </p:cNvSpPr>
          <p:nvPr/>
        </p:nvSpPr>
        <p:spPr bwMode="auto">
          <a:xfrm>
            <a:off x="872973" y="1295400"/>
            <a:ext cx="5562741" cy="3816429"/>
          </a:xfrm>
          <a:prstGeom prst="rect">
            <a:avLst/>
          </a:prstGeom>
          <a:noFill/>
          <a:ln w="9525">
            <a:noFill/>
            <a:miter lim="800000"/>
            <a:headEnd/>
            <a:tailEnd/>
          </a:ln>
          <a:effectLst/>
        </p:spPr>
        <p:txBody>
          <a:bodyPr wrap="none">
            <a:prstTxWarp prst="textNoShape">
              <a:avLst/>
            </a:prstTxWarp>
            <a:spAutoFit/>
          </a:bodyPr>
          <a:lstStyle/>
          <a:p>
            <a:r>
              <a:rPr lang="en-US" sz="1600" dirty="0">
                <a:latin typeface="Lucida Sans Typewriter" charset="0"/>
              </a:rPr>
              <a:t>start = </a:t>
            </a:r>
            <a:r>
              <a:rPr lang="en-US" sz="1600" dirty="0" err="1">
                <a:solidFill>
                  <a:srgbClr val="0070C0"/>
                </a:solidFill>
                <a:latin typeface="Lucida Sans Typewriter" charset="0"/>
              </a:rPr>
              <a:t>getTime</a:t>
            </a:r>
            <a:r>
              <a:rPr lang="en-US" sz="1600" dirty="0" smtClean="0">
                <a:latin typeface="Lucida Sans Typewriter" charset="0"/>
              </a:rPr>
              <a:t>()	</a:t>
            </a:r>
            <a:r>
              <a:rPr lang="en-US" sz="1600" i="1" dirty="0" smtClean="0">
                <a:latin typeface="Lucida Sans Typewriter" charset="0"/>
              </a:rPr>
              <a:t>// </a:t>
            </a:r>
            <a:r>
              <a:rPr lang="en-US" sz="1600" i="1" dirty="0">
                <a:latin typeface="Lucida Sans Typewriter" charset="0"/>
              </a:rPr>
              <a:t>start time</a:t>
            </a:r>
          </a:p>
          <a:p>
            <a:r>
              <a:rPr lang="en-US" sz="1600" dirty="0">
                <a:latin typeface="Lucida Sans Typewriter" charset="0"/>
              </a:rPr>
              <a:t>p = 0             </a:t>
            </a:r>
            <a:r>
              <a:rPr lang="en-US" sz="1600" dirty="0" smtClean="0">
                <a:latin typeface="Lucida Sans Typewriter" charset="0"/>
              </a:rPr>
              <a:t>	</a:t>
            </a:r>
            <a:r>
              <a:rPr lang="en-US" sz="1600" i="1" dirty="0" smtClean="0">
                <a:latin typeface="Lucida Sans Typewriter" charset="0"/>
              </a:rPr>
              <a:t>// </a:t>
            </a:r>
            <a:r>
              <a:rPr lang="en-US" sz="1600" i="1" dirty="0">
                <a:latin typeface="Lucida Sans Typewriter" charset="0"/>
              </a:rPr>
              <a:t>initial position</a:t>
            </a:r>
          </a:p>
          <a:p>
            <a:r>
              <a:rPr lang="en-US" sz="1600" dirty="0">
                <a:latin typeface="Lucida Sans Typewriter" charset="0"/>
              </a:rPr>
              <a:t>u = 10            </a:t>
            </a:r>
            <a:r>
              <a:rPr lang="en-US" sz="1600" dirty="0" smtClean="0">
                <a:latin typeface="Lucida Sans Typewriter" charset="0"/>
              </a:rPr>
              <a:t>	</a:t>
            </a:r>
            <a:r>
              <a:rPr lang="en-US" sz="1600" i="1" dirty="0" smtClean="0">
                <a:latin typeface="Lucida Sans Typewriter" charset="0"/>
              </a:rPr>
              <a:t>// </a:t>
            </a:r>
            <a:r>
              <a:rPr lang="en-US" sz="1600" i="1" dirty="0">
                <a:latin typeface="Lucida Sans Typewriter" charset="0"/>
              </a:rPr>
              <a:t>initial velocity</a:t>
            </a:r>
          </a:p>
          <a:p>
            <a:r>
              <a:rPr lang="en-US" sz="1600" dirty="0">
                <a:latin typeface="Lucida Sans Typewriter" charset="0"/>
              </a:rPr>
              <a:t>a = -10</a:t>
            </a:r>
          </a:p>
          <a:p>
            <a:endParaRPr lang="en-US" sz="1600" dirty="0">
              <a:latin typeface="Lucida Sans Typewriter" charset="0"/>
            </a:endParaRPr>
          </a:p>
          <a:p>
            <a:r>
              <a:rPr lang="en-US" sz="1600" dirty="0">
                <a:latin typeface="Lucida Sans Typewriter" charset="0"/>
              </a:rPr>
              <a:t>function </a:t>
            </a:r>
            <a:r>
              <a:rPr lang="en-US" sz="1600" dirty="0">
                <a:solidFill>
                  <a:srgbClr val="0070C0"/>
                </a:solidFill>
                <a:latin typeface="Lucida Sans Typewriter" charset="0"/>
              </a:rPr>
              <a:t>update </a:t>
            </a:r>
            <a:r>
              <a:rPr lang="en-US" sz="1600" dirty="0">
                <a:latin typeface="Lucida Sans Typewriter" charset="0"/>
              </a:rPr>
              <a:t>() { 	</a:t>
            </a:r>
            <a:r>
              <a:rPr lang="en-US" sz="1600" i="1" dirty="0" smtClean="0">
                <a:latin typeface="Lucida Sans Typewriter" charset="0"/>
              </a:rPr>
              <a:t>// </a:t>
            </a:r>
            <a:r>
              <a:rPr lang="en-US" sz="1600" i="1" dirty="0">
                <a:latin typeface="Lucida Sans Typewriter" charset="0"/>
              </a:rPr>
              <a:t>in </a:t>
            </a:r>
            <a:r>
              <a:rPr lang="en-US" sz="1600" i="1" dirty="0" smtClean="0">
                <a:latin typeface="Lucida Sans Typewriter" charset="0"/>
              </a:rPr>
              <a:t>game loop</a:t>
            </a:r>
            <a:endParaRPr lang="en-US" sz="1600" i="1" dirty="0">
              <a:latin typeface="Lucida Sans Typewriter" charset="0"/>
            </a:endParaRPr>
          </a:p>
          <a:p>
            <a:r>
              <a:rPr lang="en-US" sz="1600" dirty="0">
                <a:latin typeface="Lucida Sans Typewriter" charset="0"/>
              </a:rPr>
              <a:t>   now = </a:t>
            </a:r>
            <a:r>
              <a:rPr lang="en-US" sz="1600" dirty="0" err="1">
                <a:solidFill>
                  <a:srgbClr val="0070C0"/>
                </a:solidFill>
                <a:latin typeface="Lucida Sans Typewriter" charset="0"/>
              </a:rPr>
              <a:t>getTime</a:t>
            </a:r>
            <a:r>
              <a:rPr lang="en-US" sz="1600" dirty="0">
                <a:latin typeface="Lucida Sans Typewriter" charset="0"/>
              </a:rPr>
              <a:t>()</a:t>
            </a:r>
          </a:p>
          <a:p>
            <a:r>
              <a:rPr lang="en-US" sz="1600" dirty="0">
                <a:latin typeface="Lucida Sans Typewriter" charset="0"/>
              </a:rPr>
              <a:t>   t = now </a:t>
            </a:r>
            <a:r>
              <a:rPr lang="en-US" sz="1600" dirty="0" smtClean="0">
                <a:latin typeface="Lucida Sans Typewriter" charset="0"/>
              </a:rPr>
              <a:t>– start</a:t>
            </a:r>
            <a:endParaRPr lang="en-US" sz="1600" dirty="0">
              <a:latin typeface="Lucida Sans Typewriter" charset="0"/>
            </a:endParaRPr>
          </a:p>
          <a:p>
            <a:r>
              <a:rPr lang="en-US" sz="1600" dirty="0">
                <a:latin typeface="Lucida Sans Typewriter" charset="0"/>
              </a:rPr>
              <a:t>   </a:t>
            </a:r>
            <a:r>
              <a:rPr lang="en-US" sz="1600" dirty="0">
                <a:solidFill>
                  <a:srgbClr val="0070C0"/>
                </a:solidFill>
                <a:latin typeface="Lucida Sans Typewriter" charset="0"/>
              </a:rPr>
              <a:t>simulate</a:t>
            </a:r>
            <a:r>
              <a:rPr lang="en-US" sz="1600" dirty="0">
                <a:latin typeface="Lucida Sans Typewriter" charset="0"/>
              </a:rPr>
              <a:t>(t</a:t>
            </a:r>
            <a:r>
              <a:rPr lang="en-US" sz="1600" dirty="0" smtClean="0">
                <a:latin typeface="Lucida Sans Typewriter" charset="0"/>
              </a:rPr>
              <a:t>)</a:t>
            </a:r>
            <a:endParaRPr lang="en-US" sz="1600" dirty="0">
              <a:latin typeface="Lucida Sans Typewriter" charset="0"/>
            </a:endParaRPr>
          </a:p>
          <a:p>
            <a:r>
              <a:rPr lang="en-US" sz="1600" dirty="0">
                <a:latin typeface="Lucida Sans Typewriter" charset="0"/>
              </a:rPr>
              <a:t>}</a:t>
            </a:r>
          </a:p>
          <a:p>
            <a:endParaRPr lang="en-US" sz="1600" dirty="0">
              <a:latin typeface="Lucida Sans Typewriter" charset="0"/>
            </a:endParaRPr>
          </a:p>
          <a:p>
            <a:r>
              <a:rPr lang="en-US" sz="1600" dirty="0">
                <a:latin typeface="Lucida Sans Typewriter" charset="0"/>
              </a:rPr>
              <a:t>function </a:t>
            </a:r>
            <a:r>
              <a:rPr lang="en-US" sz="1600" dirty="0">
                <a:solidFill>
                  <a:srgbClr val="0070C0"/>
                </a:solidFill>
                <a:latin typeface="Lucida Sans Typewriter" charset="0"/>
              </a:rPr>
              <a:t>simulate </a:t>
            </a:r>
            <a:r>
              <a:rPr lang="en-US" sz="1600" dirty="0">
                <a:latin typeface="Lucida Sans Typewriter" charset="0"/>
              </a:rPr>
              <a:t>(t) {</a:t>
            </a:r>
          </a:p>
          <a:p>
            <a:r>
              <a:rPr lang="en-US" sz="1600" dirty="0">
                <a:latin typeface="Lucida Sans Typewriter" charset="0"/>
              </a:rPr>
              <a:t>   d = (u + (0.5 * a * t)) * t</a:t>
            </a:r>
          </a:p>
          <a:p>
            <a:r>
              <a:rPr lang="en-US" sz="1600" dirty="0">
                <a:latin typeface="Lucida Sans Typewriter" charset="0"/>
              </a:rPr>
              <a:t>   move object to p + </a:t>
            </a:r>
            <a:r>
              <a:rPr lang="en-US" sz="1600" dirty="0" smtClean="0">
                <a:latin typeface="Lucida Sans Typewriter" charset="0"/>
              </a:rPr>
              <a:t>d  </a:t>
            </a:r>
            <a:r>
              <a:rPr lang="en-US" sz="1600" i="1" dirty="0" smtClean="0">
                <a:latin typeface="Lucida Sans Typewriter" charset="0"/>
              </a:rPr>
              <a:t>// move to loc. computed since start</a:t>
            </a:r>
            <a:endParaRPr lang="en-US" sz="1600" i="1" dirty="0">
              <a:latin typeface="Lucida Sans Typewriter" charset="0"/>
            </a:endParaRPr>
          </a:p>
          <a:p>
            <a:r>
              <a:rPr lang="en-US" sz="1600" dirty="0">
                <a:latin typeface="Lucida Sans Typewriter" charset="0"/>
              </a:rPr>
              <a:t>}</a:t>
            </a:r>
          </a:p>
        </p:txBody>
      </p:sp>
      <p:sp>
        <p:nvSpPr>
          <p:cNvPr id="26629" name="Rectangle 5"/>
          <p:cNvSpPr>
            <a:spLocks noChangeArrowheads="1"/>
          </p:cNvSpPr>
          <p:nvPr/>
        </p:nvSpPr>
        <p:spPr bwMode="auto">
          <a:xfrm>
            <a:off x="6464365" y="4010977"/>
            <a:ext cx="2101729" cy="445635"/>
          </a:xfrm>
          <a:prstGeom prst="rect">
            <a:avLst/>
          </a:prstGeom>
          <a:noFill/>
          <a:ln w="9525">
            <a:noFill/>
            <a:miter lim="800000"/>
            <a:headEnd/>
            <a:tailEnd/>
          </a:ln>
          <a:effectLst/>
        </p:spPr>
        <p:txBody>
          <a:bodyPr wrap="none">
            <a:prstTxWarp prst="textNoShape">
              <a:avLst/>
            </a:prstTxWarp>
            <a:spAutoFit/>
          </a:bodyPr>
          <a:lstStyle/>
          <a:p>
            <a:pPr eaLnBrk="1" hangingPunct="1">
              <a:lnSpc>
                <a:spcPct val="80000"/>
              </a:lnSpc>
              <a:spcBef>
                <a:spcPct val="20000"/>
              </a:spcBef>
              <a:buClr>
                <a:srgbClr val="CC3333"/>
              </a:buClr>
              <a:buFont typeface="Wingdings" charset="2"/>
              <a:buNone/>
            </a:pPr>
            <a:r>
              <a:rPr lang="en-US" sz="2800" dirty="0">
                <a:solidFill>
                  <a:srgbClr val="008000"/>
                </a:solidFill>
              </a:rPr>
              <a:t>d = </a:t>
            </a:r>
            <a:r>
              <a:rPr lang="en-US" sz="2800" dirty="0" err="1">
                <a:solidFill>
                  <a:srgbClr val="008000"/>
                </a:solidFill>
              </a:rPr>
              <a:t>ut</a:t>
            </a:r>
            <a:r>
              <a:rPr lang="en-US" sz="2800" dirty="0">
                <a:solidFill>
                  <a:srgbClr val="008000"/>
                </a:solidFill>
              </a:rPr>
              <a:t> + at</a:t>
            </a:r>
            <a:r>
              <a:rPr lang="en-US" sz="2800" baseline="30000" dirty="0">
                <a:solidFill>
                  <a:srgbClr val="008000"/>
                </a:solidFill>
              </a:rPr>
              <a:t>2</a:t>
            </a:r>
            <a:r>
              <a:rPr lang="en-US" sz="2800" dirty="0">
                <a:solidFill>
                  <a:srgbClr val="008000"/>
                </a:solidFill>
              </a:rPr>
              <a:t>/2</a:t>
            </a:r>
          </a:p>
        </p:txBody>
      </p:sp>
      <p:sp>
        <p:nvSpPr>
          <p:cNvPr id="26633" name="Text Box 9"/>
          <p:cNvSpPr txBox="1">
            <a:spLocks noChangeArrowheads="1"/>
          </p:cNvSpPr>
          <p:nvPr/>
        </p:nvSpPr>
        <p:spPr bwMode="auto">
          <a:xfrm>
            <a:off x="533400" y="5257800"/>
            <a:ext cx="7848600" cy="1338828"/>
          </a:xfrm>
          <a:prstGeom prst="rect">
            <a:avLst/>
          </a:prstGeom>
          <a:noFill/>
          <a:ln w="19050">
            <a:solidFill>
              <a:schemeClr val="tx1"/>
            </a:solidFill>
            <a:prstDash val="sysDash"/>
            <a:miter lim="800000"/>
            <a:headEnd/>
            <a:tailEnd/>
          </a:ln>
          <a:effectLst/>
        </p:spPr>
        <p:txBody>
          <a:bodyPr>
            <a:prstTxWarp prst="textNoShape">
              <a:avLst/>
            </a:prstTxWarp>
            <a:spAutoFit/>
          </a:bodyPr>
          <a:lstStyle/>
          <a:p>
            <a:pPr>
              <a:spcBef>
                <a:spcPct val="50000"/>
              </a:spcBef>
            </a:pPr>
            <a:r>
              <a:rPr lang="en-US" b="1" dirty="0" smtClean="0">
                <a:solidFill>
                  <a:srgbClr val="0070C0"/>
                </a:solidFill>
              </a:rPr>
              <a:t>Note! </a:t>
            </a:r>
            <a:r>
              <a:rPr lang="en-US" dirty="0" smtClean="0"/>
              <a:t>Number </a:t>
            </a:r>
            <a:r>
              <a:rPr lang="en-US" dirty="0"/>
              <a:t>of calls and time values to </a:t>
            </a:r>
            <a:r>
              <a:rPr lang="en-US" sz="1800" dirty="0" smtClean="0">
                <a:solidFill>
                  <a:srgbClr val="0070C0"/>
                </a:solidFill>
                <a:latin typeface="Lucida Sans Typewriter" pitchFamily="49" charset="0"/>
              </a:rPr>
              <a:t>simulate()</a:t>
            </a:r>
            <a:r>
              <a:rPr lang="en-US" dirty="0" smtClean="0"/>
              <a:t> depend </a:t>
            </a:r>
            <a:r>
              <a:rPr lang="en-US" dirty="0"/>
              <a:t>on (changing) </a:t>
            </a:r>
            <a:r>
              <a:rPr lang="en-US" b="1" i="1" dirty="0" smtClean="0"/>
              <a:t>game loop time </a:t>
            </a:r>
            <a:r>
              <a:rPr lang="en-US" dirty="0" smtClean="0"/>
              <a:t>(frame rate)</a:t>
            </a:r>
          </a:p>
          <a:p>
            <a:pPr>
              <a:spcBef>
                <a:spcPct val="50000"/>
              </a:spcBef>
            </a:pPr>
            <a:r>
              <a:rPr lang="en-US" b="1" i="1" dirty="0" smtClean="0">
                <a:solidFill>
                  <a:srgbClr val="0070C0"/>
                </a:solidFill>
              </a:rPr>
              <a:t>Is this a problem?  </a:t>
            </a:r>
            <a:r>
              <a:rPr lang="en-US" dirty="0" smtClean="0"/>
              <a:t>It can be! For rigid body simulation with colliding forces and friction (e.g., many interesting cases) …</a:t>
            </a:r>
            <a:endParaRPr lang="en-US" dirty="0"/>
          </a:p>
        </p:txBody>
      </p:sp>
      <p:grpSp>
        <p:nvGrpSpPr>
          <p:cNvPr id="15" name="Group 14"/>
          <p:cNvGrpSpPr/>
          <p:nvPr/>
        </p:nvGrpSpPr>
        <p:grpSpPr>
          <a:xfrm>
            <a:off x="6934200" y="1219200"/>
            <a:ext cx="1676400" cy="2667000"/>
            <a:chOff x="7239000" y="2590800"/>
            <a:chExt cx="1676400" cy="2667000"/>
          </a:xfrm>
        </p:grpSpPr>
        <p:sp>
          <p:nvSpPr>
            <p:cNvPr id="17" name="Text Box 6"/>
            <p:cNvSpPr txBox="1">
              <a:spLocks noChangeArrowheads="1"/>
            </p:cNvSpPr>
            <p:nvPr/>
          </p:nvSpPr>
          <p:spPr bwMode="auto">
            <a:xfrm>
              <a:off x="7772400" y="4876800"/>
              <a:ext cx="11430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smtClean="0"/>
                <a:t>u, p</a:t>
              </a:r>
              <a:endParaRPr lang="en-US" sz="1600" dirty="0"/>
            </a:p>
          </p:txBody>
        </p:sp>
        <p:grpSp>
          <p:nvGrpSpPr>
            <p:cNvPr id="18" name="Group 11"/>
            <p:cNvGrpSpPr>
              <a:grpSpLocks/>
            </p:cNvGrpSpPr>
            <p:nvPr/>
          </p:nvGrpSpPr>
          <p:grpSpPr bwMode="auto">
            <a:xfrm>
              <a:off x="7239000" y="2743200"/>
              <a:ext cx="914400" cy="2514600"/>
              <a:chOff x="4560" y="1728"/>
              <a:chExt cx="576" cy="1584"/>
            </a:xfrm>
          </p:grpSpPr>
          <p:sp>
            <p:nvSpPr>
              <p:cNvPr id="23" name="Line 4"/>
              <p:cNvSpPr>
                <a:spLocks noChangeShapeType="1"/>
              </p:cNvSpPr>
              <p:nvPr/>
            </p:nvSpPr>
            <p:spPr bwMode="auto">
              <a:xfrm flipV="1">
                <a:off x="4848" y="1728"/>
                <a:ext cx="0" cy="1584"/>
              </a:xfrm>
              <a:prstGeom prst="line">
                <a:avLst/>
              </a:prstGeom>
              <a:noFill/>
              <a:ln w="38100">
                <a:solidFill>
                  <a:srgbClr val="CC3333"/>
                </a:solidFill>
                <a:round/>
                <a:headEnd/>
                <a:tailEnd type="triangle" w="med" len="med"/>
              </a:ln>
              <a:effectLst/>
            </p:spPr>
            <p:txBody>
              <a:bodyPr wrap="none" anchor="ctr">
                <a:prstTxWarp prst="textNoShape">
                  <a:avLst/>
                </a:prstTxWarp>
                <a:spAutoFit/>
              </a:bodyPr>
              <a:lstStyle/>
              <a:p>
                <a:endParaRPr lang="en-US"/>
              </a:p>
            </p:txBody>
          </p:sp>
          <p:sp>
            <p:nvSpPr>
              <p:cNvPr id="24" name="Line 7"/>
              <p:cNvSpPr>
                <a:spLocks noChangeShapeType="1"/>
              </p:cNvSpPr>
              <p:nvPr/>
            </p:nvSpPr>
            <p:spPr bwMode="auto">
              <a:xfrm>
                <a:off x="4560" y="3312"/>
                <a:ext cx="576" cy="0"/>
              </a:xfrm>
              <a:prstGeom prst="line">
                <a:avLst/>
              </a:prstGeom>
              <a:noFill/>
              <a:ln w="38100">
                <a:solidFill>
                  <a:schemeClr val="tx1"/>
                </a:solidFill>
                <a:round/>
                <a:headEnd/>
                <a:tailEnd/>
              </a:ln>
              <a:effectLst/>
            </p:spPr>
            <p:txBody>
              <a:bodyPr wrap="none" anchor="ctr">
                <a:prstTxWarp prst="textNoShape">
                  <a:avLst/>
                </a:prstTxWarp>
                <a:spAutoFit/>
              </a:bodyPr>
              <a:lstStyle/>
              <a:p>
                <a:endParaRPr lang="en-US"/>
              </a:p>
            </p:txBody>
          </p:sp>
        </p:grpSp>
        <p:sp>
          <p:nvSpPr>
            <p:cNvPr id="19" name="Text Box 8"/>
            <p:cNvSpPr txBox="1">
              <a:spLocks noChangeArrowheads="1"/>
            </p:cNvSpPr>
            <p:nvPr/>
          </p:nvSpPr>
          <p:spPr bwMode="auto">
            <a:xfrm>
              <a:off x="7391400" y="3429000"/>
              <a:ext cx="11430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t>d</a:t>
              </a:r>
            </a:p>
          </p:txBody>
        </p:sp>
        <p:sp>
          <p:nvSpPr>
            <p:cNvPr id="20" name="Text Box 9"/>
            <p:cNvSpPr txBox="1">
              <a:spLocks noChangeArrowheads="1"/>
            </p:cNvSpPr>
            <p:nvPr/>
          </p:nvSpPr>
          <p:spPr bwMode="auto">
            <a:xfrm>
              <a:off x="7772400" y="3810000"/>
              <a:ext cx="11430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a = -10</a:t>
              </a:r>
            </a:p>
          </p:txBody>
        </p:sp>
        <p:sp>
          <p:nvSpPr>
            <p:cNvPr id="21" name="Line 10"/>
            <p:cNvSpPr>
              <a:spLocks noChangeShapeType="1"/>
            </p:cNvSpPr>
            <p:nvPr/>
          </p:nvSpPr>
          <p:spPr bwMode="auto">
            <a:xfrm>
              <a:off x="8610600" y="3733800"/>
              <a:ext cx="0" cy="609600"/>
            </a:xfrm>
            <a:prstGeom prst="line">
              <a:avLst/>
            </a:prstGeom>
            <a:noFill/>
            <a:ln w="28575">
              <a:solidFill>
                <a:schemeClr val="tx1"/>
              </a:solidFill>
              <a:round/>
              <a:headEnd/>
              <a:tailEnd type="triangle" w="med" len="med"/>
            </a:ln>
            <a:effectLst/>
          </p:spPr>
          <p:txBody>
            <a:bodyPr wrap="none" anchor="ctr">
              <a:prstTxWarp prst="textNoShape">
                <a:avLst/>
              </a:prstTxWarp>
              <a:spAutoFit/>
            </a:bodyPr>
            <a:lstStyle/>
            <a:p>
              <a:endParaRPr lang="en-US"/>
            </a:p>
          </p:txBody>
        </p:sp>
        <p:sp>
          <p:nvSpPr>
            <p:cNvPr id="22" name="Oval 21"/>
            <p:cNvSpPr/>
            <p:nvPr/>
          </p:nvSpPr>
          <p:spPr bwMode="auto">
            <a:xfrm>
              <a:off x="7620000" y="2590800"/>
              <a:ext cx="152400" cy="152400"/>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grpSp>
    </p:spTree>
    <p:extLst>
      <p:ext uri="{BB962C8B-B14F-4D97-AF65-F5344CB8AC3E}">
        <p14:creationId xmlns:p14="http://schemas.microsoft.com/office/powerpoint/2010/main" val="3696974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			(</a:t>
            </a:r>
            <a:r>
              <a:rPr lang="en-US" dirty="0" smtClean="0">
                <a:solidFill>
                  <a:srgbClr val="008000"/>
                </a:solidFill>
              </a:rPr>
              <a:t>done</a:t>
            </a:r>
            <a:r>
              <a:rPr lang="en-US" dirty="0" smtClean="0"/>
              <a:t>)</a:t>
            </a:r>
          </a:p>
          <a:p>
            <a:r>
              <a:rPr lang="en-US" dirty="0" smtClean="0"/>
              <a:t>Kinematics			(</a:t>
            </a:r>
            <a:r>
              <a:rPr lang="en-US" dirty="0">
                <a:solidFill>
                  <a:srgbClr val="008000"/>
                </a:solidFill>
              </a:rPr>
              <a:t>done</a:t>
            </a:r>
            <a:r>
              <a:rPr lang="en-US" dirty="0" smtClean="0"/>
              <a:t>)</a:t>
            </a:r>
          </a:p>
          <a:p>
            <a:r>
              <a:rPr lang="en-US" dirty="0" smtClean="0"/>
              <a:t>Rigid Body Simulation	(</a:t>
            </a:r>
            <a:r>
              <a:rPr lang="en-US" dirty="0">
                <a:solidFill>
                  <a:srgbClr val="C00000"/>
                </a:solidFill>
              </a:rPr>
              <a:t>next</a:t>
            </a:r>
            <a:r>
              <a:rPr lang="en-US" dirty="0" smtClean="0"/>
              <a:t>)</a:t>
            </a:r>
          </a:p>
          <a:p>
            <a:r>
              <a:rPr lang="en-US" dirty="0" smtClean="0"/>
              <a:t>The Firing Solution</a:t>
            </a:r>
          </a:p>
          <a:p>
            <a:r>
              <a:rPr lang="en-US" dirty="0" smtClean="0"/>
              <a:t>Collision Detection</a:t>
            </a:r>
          </a:p>
          <a:p>
            <a:r>
              <a:rPr lang="en-US" dirty="0" smtClean="0"/>
              <a:t>Ragdoll Physics </a:t>
            </a:r>
          </a:p>
          <a:p>
            <a:r>
              <a:rPr lang="en-US" dirty="0" smtClean="0"/>
              <a:t>PhysX</a:t>
            </a: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E00395DE-3DA2-3849-8BF8-25D029072D89}" type="slidenum">
              <a:rPr lang="en-US"/>
              <a:pPr/>
              <a:t>18</a:t>
            </a:fld>
            <a:endParaRPr lang="en-US" dirty="0"/>
          </a:p>
        </p:txBody>
      </p:sp>
    </p:spTree>
    <p:extLst>
      <p:ext uri="{BB962C8B-B14F-4D97-AF65-F5344CB8AC3E}">
        <p14:creationId xmlns:p14="http://schemas.microsoft.com/office/powerpoint/2010/main" val="20592169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685800" y="0"/>
            <a:ext cx="7772400" cy="1143000"/>
          </a:xfrm>
        </p:spPr>
        <p:txBody>
          <a:bodyPr/>
          <a:lstStyle/>
          <a:p>
            <a:r>
              <a:rPr lang="en-US" altLang="en-US" dirty="0"/>
              <a:t>Rigid-Body </a:t>
            </a:r>
            <a:r>
              <a:rPr lang="en-US" altLang="en-US" dirty="0" smtClean="0"/>
              <a:t>Simulation</a:t>
            </a:r>
            <a:endParaRPr lang="en-US" altLang="en-US" dirty="0"/>
          </a:p>
        </p:txBody>
      </p:sp>
      <p:sp>
        <p:nvSpPr>
          <p:cNvPr id="238595" name="Rectangle 3"/>
          <p:cNvSpPr>
            <a:spLocks noGrp="1" noChangeArrowheads="1"/>
          </p:cNvSpPr>
          <p:nvPr>
            <p:ph type="body" idx="1"/>
          </p:nvPr>
        </p:nvSpPr>
        <p:spPr>
          <a:xfrm>
            <a:off x="685800" y="1066800"/>
            <a:ext cx="7772400" cy="3886200"/>
          </a:xfrm>
        </p:spPr>
        <p:txBody>
          <a:bodyPr>
            <a:normAutofit fontScale="85000" lnSpcReduction="20000"/>
          </a:bodyPr>
          <a:lstStyle/>
          <a:p>
            <a:r>
              <a:rPr lang="en-US" altLang="en-US" dirty="0"/>
              <a:t>If no rotation, only gravity and occasional frictionless collision, </a:t>
            </a:r>
            <a:r>
              <a:rPr lang="en-US" altLang="en-US" dirty="0" smtClean="0"/>
              <a:t>basic Kinematic equations are fine</a:t>
            </a:r>
          </a:p>
          <a:p>
            <a:pPr lvl="1"/>
            <a:r>
              <a:rPr lang="en-US" altLang="en-US" dirty="0" smtClean="0"/>
              <a:t>Closed form solution can be integrated </a:t>
            </a:r>
          </a:p>
          <a:p>
            <a:pPr marL="457200" lvl="1" indent="0">
              <a:buNone/>
            </a:pPr>
            <a:r>
              <a:rPr lang="en-US" altLang="en-US" dirty="0" smtClean="0"/>
              <a:t>		(e.g., </a:t>
            </a:r>
            <a:r>
              <a:rPr lang="en-US" dirty="0">
                <a:solidFill>
                  <a:srgbClr val="008000"/>
                </a:solidFill>
                <a:latin typeface="Consolas" panose="020B0609020204030204" pitchFamily="49" charset="0"/>
                <a:cs typeface="Consolas" panose="020B0609020204030204" pitchFamily="49" charset="0"/>
              </a:rPr>
              <a:t>d </a:t>
            </a:r>
            <a:r>
              <a:rPr lang="en-US" dirty="0">
                <a:latin typeface="Consolas" panose="020B0609020204030204" pitchFamily="49" charset="0"/>
                <a:cs typeface="Consolas" panose="020B0609020204030204" pitchFamily="49" charset="0"/>
              </a:rPr>
              <a:t>=</a:t>
            </a:r>
            <a:r>
              <a:rPr lang="en-US" dirty="0">
                <a:solidFill>
                  <a:srgbClr val="008000"/>
                </a:solidFill>
                <a:latin typeface="Consolas" panose="020B0609020204030204" pitchFamily="49" charset="0"/>
                <a:cs typeface="Consolas" panose="020B0609020204030204" pitchFamily="49" charset="0"/>
              </a:rPr>
              <a:t> </a:t>
            </a:r>
            <a:r>
              <a:rPr lang="en-US" dirty="0" err="1">
                <a:solidFill>
                  <a:srgbClr val="008000"/>
                </a:solidFill>
                <a:latin typeface="Consolas" panose="020B0609020204030204" pitchFamily="49" charset="0"/>
                <a:cs typeface="Consolas" panose="020B0609020204030204" pitchFamily="49" charset="0"/>
              </a:rPr>
              <a:t>ut</a:t>
            </a:r>
            <a:r>
              <a:rPr lang="en-US" dirty="0">
                <a:solidFill>
                  <a:srgbClr val="008000"/>
                </a:solidFill>
                <a:latin typeface="Consolas" panose="020B0609020204030204" pitchFamily="49" charset="0"/>
                <a:cs typeface="Consolas" panose="020B0609020204030204" pitchFamily="49" charset="0"/>
              </a:rPr>
              <a:t> + ½</a:t>
            </a:r>
            <a:r>
              <a:rPr lang="en-US" dirty="0" smtClean="0">
                <a:solidFill>
                  <a:srgbClr val="008000"/>
                </a:solidFill>
                <a:latin typeface="Consolas" panose="020B0609020204030204" pitchFamily="49" charset="0"/>
                <a:cs typeface="Consolas" panose="020B0609020204030204" pitchFamily="49" charset="0"/>
              </a:rPr>
              <a:t>at</a:t>
            </a:r>
            <a:r>
              <a:rPr lang="en-US" baseline="30000" dirty="0" smtClean="0">
                <a:solidFill>
                  <a:srgbClr val="008000"/>
                </a:solidFill>
                <a:latin typeface="Consolas" panose="020B0609020204030204" pitchFamily="49" charset="0"/>
                <a:cs typeface="Consolas" panose="020B0609020204030204" pitchFamily="49" charset="0"/>
              </a:rPr>
              <a:t>2</a:t>
            </a:r>
            <a:r>
              <a:rPr lang="en-US" dirty="0" smtClean="0">
                <a:solidFill>
                  <a:srgbClr val="008000"/>
                </a:solidFill>
                <a:latin typeface="Consolas" panose="020B0609020204030204" pitchFamily="49" charset="0"/>
                <a:cs typeface="Consolas" panose="020B0609020204030204" pitchFamily="49" charset="0"/>
              </a:rPr>
              <a:t>)</a:t>
            </a:r>
            <a:endParaRPr lang="en-US" altLang="en-US" dirty="0"/>
          </a:p>
          <a:p>
            <a:r>
              <a:rPr lang="en-US" altLang="en-US" dirty="0" smtClean="0"/>
              <a:t>But in </a:t>
            </a:r>
            <a:r>
              <a:rPr lang="en-US" altLang="en-US" dirty="0"/>
              <a:t>many games (and life!), interesting motion involves non-constant forces and collision impulse forces</a:t>
            </a:r>
          </a:p>
          <a:p>
            <a:pPr lvl="1"/>
            <a:r>
              <a:rPr lang="en-US" altLang="en-US" dirty="0"/>
              <a:t>Unfortunately, </a:t>
            </a:r>
            <a:r>
              <a:rPr lang="en-US" altLang="en-US" dirty="0" smtClean="0"/>
              <a:t>often </a:t>
            </a:r>
            <a:r>
              <a:rPr lang="en-US" altLang="en-US" dirty="0"/>
              <a:t>no closed-form solutions</a:t>
            </a:r>
          </a:p>
          <a:p>
            <a:r>
              <a:rPr lang="en-US" altLang="en-US" i="1" dirty="0" smtClean="0"/>
              <a:t>What to do? </a:t>
            </a:r>
            <a:r>
              <a:rPr lang="en-US" altLang="en-US" i="1" dirty="0" smtClean="0">
                <a:sym typeface="Wingdings" pitchFamily="2" charset="2"/>
              </a:rPr>
              <a:t> </a:t>
            </a:r>
            <a:r>
              <a:rPr lang="en-US" altLang="en-US" i="1" dirty="0" smtClean="0">
                <a:solidFill>
                  <a:srgbClr val="0070C0"/>
                </a:solidFill>
              </a:rPr>
              <a:t>Numerical simulation</a:t>
            </a:r>
            <a:endParaRPr lang="en-US" altLang="en-US" i="1" dirty="0">
              <a:solidFill>
                <a:srgbClr val="0070C0"/>
              </a:solidFill>
            </a:endParaRPr>
          </a:p>
        </p:txBody>
      </p:sp>
      <p:sp>
        <p:nvSpPr>
          <p:cNvPr id="238596" name="Rectangle 4"/>
          <p:cNvSpPr>
            <a:spLocks noChangeArrowheads="1"/>
          </p:cNvSpPr>
          <p:nvPr/>
        </p:nvSpPr>
        <p:spPr bwMode="auto">
          <a:xfrm>
            <a:off x="762000" y="5105400"/>
            <a:ext cx="7772400" cy="990600"/>
          </a:xfrm>
          <a:prstGeom prst="rect">
            <a:avLst/>
          </a:prstGeom>
          <a:solidFill>
            <a:srgbClr val="FFFF99"/>
          </a:solidFill>
          <a:ln w="19050">
            <a:solidFill>
              <a:schemeClr val="tx1"/>
            </a:solidFill>
            <a:prstDash val="sysDot"/>
            <a:miter lim="800000"/>
            <a:headEnd/>
            <a:tailEnd/>
          </a:ln>
          <a:effectLst/>
          <a:extLst/>
        </p:spPr>
        <p:txBody>
          <a:bodyPr/>
          <a:lstStyle/>
          <a:p>
            <a:r>
              <a:rPr lang="en-US" altLang="en-US" sz="1800" b="1" i="1" dirty="0">
                <a:latin typeface="Tahoma" pitchFamily="34" charset="0"/>
              </a:rPr>
              <a:t>Numerical Simulation</a:t>
            </a:r>
            <a:r>
              <a:rPr lang="en-US" altLang="en-US" sz="1800" dirty="0">
                <a:latin typeface="Tahoma" pitchFamily="34" charset="0"/>
              </a:rPr>
              <a:t> </a:t>
            </a:r>
            <a:r>
              <a:rPr lang="en-US" altLang="en-US" sz="1800" dirty="0" smtClean="0">
                <a:latin typeface="Tahoma" pitchFamily="34" charset="0"/>
              </a:rPr>
              <a:t> techniques </a:t>
            </a:r>
            <a:r>
              <a:rPr lang="en-US" altLang="en-US" sz="1800" dirty="0">
                <a:latin typeface="Tahoma" pitchFamily="34" charset="0"/>
              </a:rPr>
              <a:t>for incrementally solving </a:t>
            </a:r>
            <a:r>
              <a:rPr lang="en-US" altLang="en-US" sz="1800" dirty="0" smtClean="0">
                <a:latin typeface="Tahoma" pitchFamily="34" charset="0"/>
              </a:rPr>
              <a:t>equations </a:t>
            </a:r>
            <a:r>
              <a:rPr lang="en-US" altLang="en-US" sz="1800" dirty="0">
                <a:latin typeface="Tahoma" pitchFamily="34" charset="0"/>
              </a:rPr>
              <a:t>of motion when forces applied to </a:t>
            </a:r>
            <a:r>
              <a:rPr lang="en-US" altLang="en-US" sz="1800" dirty="0" smtClean="0">
                <a:latin typeface="Tahoma" pitchFamily="34" charset="0"/>
              </a:rPr>
              <a:t>object </a:t>
            </a:r>
            <a:r>
              <a:rPr lang="en-US" altLang="en-US" sz="1800" dirty="0">
                <a:latin typeface="Tahoma" pitchFamily="34" charset="0"/>
              </a:rPr>
              <a:t>are not constant, or when otherwise there is no closed-form solution</a:t>
            </a:r>
          </a:p>
        </p:txBody>
      </p:sp>
      <p:sp>
        <p:nvSpPr>
          <p:cNvPr id="5" name="Slide Number Placeholder 4"/>
          <p:cNvSpPr>
            <a:spLocks noGrp="1"/>
          </p:cNvSpPr>
          <p:nvPr>
            <p:ph type="sldNum" sz="quarter" idx="12"/>
          </p:nvPr>
        </p:nvSpPr>
        <p:spPr>
          <a:xfrm>
            <a:off x="6553200" y="6356350"/>
            <a:ext cx="2133600" cy="365125"/>
          </a:xfrm>
        </p:spPr>
        <p:txBody>
          <a:bodyPr/>
          <a:lstStyle/>
          <a:p>
            <a:fld id="{E00395DE-3DA2-3849-8BF8-25D029072D89}" type="slidenum">
              <a:rPr lang="en-US"/>
              <a:pPr/>
              <a:t>19</a:t>
            </a:fld>
            <a:endParaRPr lang="en-US" dirty="0"/>
          </a:p>
        </p:txBody>
      </p:sp>
    </p:spTree>
    <p:extLst>
      <p:ext uri="{BB962C8B-B14F-4D97-AF65-F5344CB8AC3E}">
        <p14:creationId xmlns:p14="http://schemas.microsoft.com/office/powerpoint/2010/main" val="419393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smtClean="0"/>
              <a:t>Introduction (1 of 2)</a:t>
            </a:r>
            <a:endParaRPr lang="en-US" dirty="0"/>
          </a:p>
        </p:txBody>
      </p:sp>
      <p:sp>
        <p:nvSpPr>
          <p:cNvPr id="15363" name="Rectangle 3"/>
          <p:cNvSpPr>
            <a:spLocks noGrp="1" noChangeArrowheads="1"/>
          </p:cNvSpPr>
          <p:nvPr>
            <p:ph idx="1"/>
          </p:nvPr>
        </p:nvSpPr>
        <p:spPr/>
        <p:txBody>
          <a:bodyPr>
            <a:normAutofit lnSpcReduction="10000"/>
          </a:bodyPr>
          <a:lstStyle/>
          <a:p>
            <a:pPr>
              <a:spcAft>
                <a:spcPts val="600"/>
              </a:spcAft>
            </a:pPr>
            <a:r>
              <a:rPr lang="en-US" i="1" dirty="0">
                <a:solidFill>
                  <a:srgbClr val="0070C0"/>
                </a:solidFill>
              </a:rPr>
              <a:t>What is game </a:t>
            </a:r>
            <a:r>
              <a:rPr lang="en-US" i="1" dirty="0" smtClean="0">
                <a:solidFill>
                  <a:srgbClr val="0070C0"/>
                </a:solidFill>
              </a:rPr>
              <a:t>physics?</a:t>
            </a:r>
          </a:p>
          <a:p>
            <a:pPr lvl="1">
              <a:spcAft>
                <a:spcPts val="600"/>
              </a:spcAft>
            </a:pPr>
            <a:r>
              <a:rPr lang="en-US" dirty="0"/>
              <a:t>C</a:t>
            </a:r>
            <a:r>
              <a:rPr lang="en-US" dirty="0" smtClean="0"/>
              <a:t>omputing </a:t>
            </a:r>
            <a:r>
              <a:rPr lang="en-US" i="1" dirty="0"/>
              <a:t>motion</a:t>
            </a:r>
            <a:r>
              <a:rPr lang="en-US" dirty="0"/>
              <a:t> of objects in virtual scene</a:t>
            </a:r>
          </a:p>
          <a:p>
            <a:pPr lvl="2">
              <a:spcAft>
                <a:spcPts val="600"/>
              </a:spcAft>
            </a:pPr>
            <a:r>
              <a:rPr lang="en-US" dirty="0"/>
              <a:t>I</a:t>
            </a:r>
            <a:r>
              <a:rPr lang="en-US" dirty="0" smtClean="0"/>
              <a:t>ncluding </a:t>
            </a:r>
            <a:r>
              <a:rPr lang="en-US" dirty="0"/>
              <a:t>player avatars, NPC’s, inanimate objects</a:t>
            </a:r>
          </a:p>
          <a:p>
            <a:pPr lvl="1">
              <a:spcAft>
                <a:spcPts val="600"/>
              </a:spcAft>
            </a:pPr>
            <a:r>
              <a:rPr lang="en-US" dirty="0"/>
              <a:t>C</a:t>
            </a:r>
            <a:r>
              <a:rPr lang="en-US" dirty="0" smtClean="0"/>
              <a:t>omputing </a:t>
            </a:r>
            <a:r>
              <a:rPr lang="en-US" i="1" dirty="0"/>
              <a:t>mechanical interactions </a:t>
            </a:r>
            <a:r>
              <a:rPr lang="en-US" dirty="0"/>
              <a:t>of objects</a:t>
            </a:r>
          </a:p>
          <a:p>
            <a:pPr lvl="2">
              <a:spcAft>
                <a:spcPts val="600"/>
              </a:spcAft>
            </a:pPr>
            <a:r>
              <a:rPr lang="en-US" dirty="0"/>
              <a:t>I</a:t>
            </a:r>
            <a:r>
              <a:rPr lang="en-US" dirty="0" smtClean="0"/>
              <a:t>nteraction </a:t>
            </a:r>
            <a:r>
              <a:rPr lang="en-US" dirty="0"/>
              <a:t>usually involves contact (collision)</a:t>
            </a:r>
          </a:p>
          <a:p>
            <a:pPr lvl="1">
              <a:spcAft>
                <a:spcPts val="600"/>
              </a:spcAft>
            </a:pPr>
            <a:r>
              <a:rPr lang="en-US" dirty="0"/>
              <a:t>S</a:t>
            </a:r>
            <a:r>
              <a:rPr lang="en-US" dirty="0" smtClean="0"/>
              <a:t>imulation </a:t>
            </a:r>
            <a:r>
              <a:rPr lang="en-US" dirty="0"/>
              <a:t>must be </a:t>
            </a:r>
            <a:r>
              <a:rPr lang="en-US" u="sng" dirty="0"/>
              <a:t>real-time</a:t>
            </a:r>
            <a:r>
              <a:rPr lang="en-US" dirty="0"/>
              <a:t> (versus high-precision simulation for CAD/CAM, etc.)</a:t>
            </a:r>
          </a:p>
          <a:p>
            <a:pPr lvl="1">
              <a:spcAft>
                <a:spcPts val="600"/>
              </a:spcAft>
            </a:pPr>
            <a:r>
              <a:rPr lang="en-US" dirty="0"/>
              <a:t>S</a:t>
            </a:r>
            <a:r>
              <a:rPr lang="en-US" dirty="0" smtClean="0"/>
              <a:t>imulation </a:t>
            </a:r>
            <a:r>
              <a:rPr lang="en-US" dirty="0"/>
              <a:t>may be very realistic, approximate, or intentionally distorted (for effect)</a:t>
            </a:r>
          </a:p>
          <a:p>
            <a:pPr lvl="1">
              <a:spcAft>
                <a:spcPts val="600"/>
              </a:spcAft>
              <a:buFont typeface="Times" charset="0"/>
              <a:buNone/>
            </a:pPr>
            <a:endParaRPr lang="en-US" dirty="0"/>
          </a:p>
        </p:txBody>
      </p:sp>
      <p:sp>
        <p:nvSpPr>
          <p:cNvPr id="5" name="Slide Number Placeholder 4"/>
          <p:cNvSpPr>
            <a:spLocks noGrp="1"/>
          </p:cNvSpPr>
          <p:nvPr>
            <p:ph type="sldNum" sz="quarter" idx="12"/>
          </p:nvPr>
        </p:nvSpPr>
        <p:spPr/>
        <p:txBody>
          <a:bodyPr/>
          <a:lstStyle/>
          <a:p>
            <a:fld id="{8B7714B0-CE45-4543-829F-ED089D1E176A}" type="slidenum">
              <a:rPr lang="en-US"/>
              <a:pPr/>
              <a:t>2</a:t>
            </a:fld>
            <a:endParaRPr lang="en-US" dirty="0"/>
          </a:p>
        </p:txBody>
      </p:sp>
    </p:spTree>
    <p:extLst>
      <p:ext uri="{BB962C8B-B14F-4D97-AF65-F5344CB8AC3E}">
        <p14:creationId xmlns:p14="http://schemas.microsoft.com/office/powerpoint/2010/main" val="38763433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Numerical Simulation </a:t>
            </a:r>
            <a:r>
              <a:rPr lang="en-US" dirty="0"/>
              <a:t>of Newtonian Equation of </a:t>
            </a:r>
            <a:r>
              <a:rPr lang="en-US" dirty="0" smtClean="0"/>
              <a:t>Motion (1 of 2)</a:t>
            </a:r>
            <a:endParaRPr lang="en-US" dirty="0"/>
          </a:p>
        </p:txBody>
      </p:sp>
      <p:sp>
        <p:nvSpPr>
          <p:cNvPr id="3" name="Content Placeholder 2"/>
          <p:cNvSpPr>
            <a:spLocks noGrp="1"/>
          </p:cNvSpPr>
          <p:nvPr>
            <p:ph idx="1"/>
          </p:nvPr>
        </p:nvSpPr>
        <p:spPr>
          <a:xfrm>
            <a:off x="428153" y="1676400"/>
            <a:ext cx="4191000" cy="4221163"/>
          </a:xfrm>
        </p:spPr>
        <p:txBody>
          <a:bodyPr>
            <a:normAutofit lnSpcReduction="10000"/>
          </a:bodyPr>
          <a:lstStyle/>
          <a:p>
            <a:r>
              <a:rPr lang="en-US" sz="2400" dirty="0" smtClean="0"/>
              <a:t>Suppose know position (p), velocity (v) and acceleration (a) at time (</a:t>
            </a:r>
            <a:r>
              <a:rPr lang="en-US" sz="2400" dirty="0" err="1" smtClean="0"/>
              <a:t>t</a:t>
            </a:r>
            <a:r>
              <a:rPr lang="en-US" sz="2400" baseline="-25000" dirty="0" err="1" smtClean="0"/>
              <a:t>i</a:t>
            </a:r>
            <a:r>
              <a:rPr lang="en-US" sz="2400" dirty="0" smtClean="0"/>
              <a:t>) and frame time (∆t)</a:t>
            </a:r>
          </a:p>
          <a:p>
            <a:r>
              <a:rPr lang="en-US" sz="2400" dirty="0" smtClean="0"/>
              <a:t>Want position at next frame time (t</a:t>
            </a:r>
            <a:r>
              <a:rPr lang="en-US" sz="2400" baseline="-25000" dirty="0" smtClean="0"/>
              <a:t>i+1</a:t>
            </a:r>
            <a:r>
              <a:rPr lang="en-US" sz="2400" dirty="0" smtClean="0"/>
              <a:t>)</a:t>
            </a:r>
          </a:p>
          <a:p>
            <a:pPr lvl="1"/>
            <a:r>
              <a:rPr lang="en-US" sz="2000" dirty="0" smtClean="0"/>
              <a:t>Don’t know </a:t>
            </a:r>
            <a:r>
              <a:rPr lang="en-US" sz="2000" i="1" dirty="0" smtClean="0"/>
              <a:t>exactly</a:t>
            </a:r>
            <a:r>
              <a:rPr lang="en-US" sz="2000" dirty="0" smtClean="0"/>
              <a:t> how forces are affecting (wind, friction, gravity …)</a:t>
            </a:r>
          </a:p>
          <a:p>
            <a:r>
              <a:rPr lang="en-US" sz="2400" dirty="0" smtClean="0"/>
              <a:t>Can compute:</a:t>
            </a:r>
          </a:p>
          <a:p>
            <a:pPr lvl="1"/>
            <a:r>
              <a:rPr lang="en-US" sz="2000" dirty="0" smtClean="0"/>
              <a:t>p</a:t>
            </a:r>
            <a:r>
              <a:rPr lang="en-US" sz="2000" baseline="-25000" dirty="0" smtClean="0"/>
              <a:t>i+1</a:t>
            </a:r>
            <a:r>
              <a:rPr lang="en-US" sz="2000" dirty="0"/>
              <a:t> </a:t>
            </a:r>
            <a:r>
              <a:rPr lang="en-US" sz="2000" dirty="0" smtClean="0"/>
              <a:t>= </a:t>
            </a:r>
            <a:r>
              <a:rPr lang="en-US" sz="2000" dirty="0" err="1" smtClean="0"/>
              <a:t>s</a:t>
            </a:r>
            <a:r>
              <a:rPr lang="en-US" sz="2000" baseline="-25000" dirty="0" err="1" smtClean="0"/>
              <a:t>i</a:t>
            </a:r>
            <a:r>
              <a:rPr lang="en-US" sz="2000" dirty="0" smtClean="0"/>
              <a:t> + v</a:t>
            </a:r>
            <a:r>
              <a:rPr lang="en-US" sz="2000" baseline="-25000" dirty="0" smtClean="0"/>
              <a:t>i </a:t>
            </a:r>
            <a:r>
              <a:rPr lang="en-US" sz="2000" dirty="0" smtClean="0"/>
              <a:t>*</a:t>
            </a:r>
            <a:r>
              <a:rPr lang="en-US" sz="2000" baseline="-25000" dirty="0" smtClean="0"/>
              <a:t> </a:t>
            </a:r>
            <a:r>
              <a:rPr lang="en-US" sz="2000" dirty="0"/>
              <a:t>∆t</a:t>
            </a:r>
            <a:endParaRPr lang="en-US" sz="2000" baseline="-25000" dirty="0" smtClean="0"/>
          </a:p>
          <a:p>
            <a:pPr lvl="1"/>
            <a:r>
              <a:rPr lang="en-US" sz="2000" dirty="0"/>
              <a:t>v</a:t>
            </a:r>
            <a:r>
              <a:rPr lang="en-US" sz="2000" baseline="-25000" dirty="0" smtClean="0"/>
              <a:t>i+1</a:t>
            </a:r>
            <a:r>
              <a:rPr lang="en-US" sz="2000" dirty="0" smtClean="0"/>
              <a:t> = v</a:t>
            </a:r>
            <a:r>
              <a:rPr lang="en-US" sz="2000" baseline="-25000" dirty="0" smtClean="0"/>
              <a:t>i</a:t>
            </a:r>
            <a:r>
              <a:rPr lang="en-US" sz="2000" dirty="0" smtClean="0"/>
              <a:t> + a </a:t>
            </a:r>
            <a:r>
              <a:rPr lang="en-US" sz="2000" dirty="0"/>
              <a:t>*</a:t>
            </a:r>
            <a:r>
              <a:rPr lang="en-US" sz="2000" baseline="-25000" dirty="0"/>
              <a:t> </a:t>
            </a:r>
            <a:r>
              <a:rPr lang="en-US" sz="2000" dirty="0"/>
              <a:t>∆t</a:t>
            </a:r>
            <a:endParaRPr lang="en-US" sz="2000" baseline="-25000" dirty="0"/>
          </a:p>
          <a:p>
            <a:pPr lvl="1"/>
            <a:endParaRPr lang="en-US" sz="2000" baseline="-25000" dirty="0" smtClean="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371600"/>
            <a:ext cx="3606262" cy="2415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4209074"/>
            <a:ext cx="3693699" cy="2488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734593" y="3820135"/>
            <a:ext cx="435312" cy="369332"/>
          </a:xfrm>
          <a:prstGeom prst="rect">
            <a:avLst/>
          </a:prstGeom>
          <a:noFill/>
        </p:spPr>
        <p:txBody>
          <a:bodyPr wrap="none" rtlCol="0">
            <a:spAutoFit/>
          </a:bodyPr>
          <a:lstStyle/>
          <a:p>
            <a:r>
              <a:rPr lang="en-US" dirty="0" smtClean="0"/>
              <a:t>vs.</a:t>
            </a:r>
            <a:endParaRPr lang="en-US" dirty="0"/>
          </a:p>
        </p:txBody>
      </p:sp>
      <p:sp>
        <p:nvSpPr>
          <p:cNvPr id="7" name="TextBox 6"/>
          <p:cNvSpPr txBox="1"/>
          <p:nvPr/>
        </p:nvSpPr>
        <p:spPr>
          <a:xfrm>
            <a:off x="152400" y="5943600"/>
            <a:ext cx="4572000" cy="646331"/>
          </a:xfrm>
          <a:prstGeom prst="rect">
            <a:avLst/>
          </a:prstGeom>
          <a:noFill/>
          <a:ln w="19050">
            <a:solidFill>
              <a:schemeClr val="tx1"/>
            </a:solidFill>
            <a:prstDash val="sysDot"/>
          </a:ln>
        </p:spPr>
        <p:txBody>
          <a:bodyPr wrap="square" rtlCol="0">
            <a:spAutoFit/>
          </a:bodyPr>
          <a:lstStyle/>
          <a:p>
            <a:pPr algn="ctr"/>
            <a:r>
              <a:rPr lang="en-US" dirty="0" smtClean="0"/>
              <a:t>What is this doing? </a:t>
            </a:r>
            <a:r>
              <a:rPr lang="en-US" dirty="0" smtClean="0">
                <a:sym typeface="Wingdings" panose="05000000000000000000" pitchFamily="2" charset="2"/>
              </a:rPr>
              <a:t> </a:t>
            </a:r>
            <a:r>
              <a:rPr lang="en-US" dirty="0" smtClean="0"/>
              <a:t>Instead </a:t>
            </a:r>
            <a:r>
              <a:rPr lang="en-US" dirty="0"/>
              <a:t>of integrating a curve, sum over discrete </a:t>
            </a:r>
            <a:r>
              <a:rPr lang="en-US" dirty="0" smtClean="0"/>
              <a:t>time-slices</a:t>
            </a:r>
            <a:endParaRPr lang="en-US" dirty="0"/>
          </a:p>
        </p:txBody>
      </p:sp>
    </p:spTree>
    <p:extLst>
      <p:ext uri="{BB962C8B-B14F-4D97-AF65-F5344CB8AC3E}">
        <p14:creationId xmlns:p14="http://schemas.microsoft.com/office/powerpoint/2010/main" val="2837406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9" name="Rectangle 3"/>
          <p:cNvSpPr>
            <a:spLocks noGrp="1" noChangeArrowheads="1"/>
          </p:cNvSpPr>
          <p:nvPr>
            <p:ph type="body" idx="1"/>
          </p:nvPr>
        </p:nvSpPr>
        <p:spPr>
          <a:xfrm>
            <a:off x="685800" y="1447800"/>
            <a:ext cx="7772400" cy="5029200"/>
          </a:xfrm>
        </p:spPr>
        <p:txBody>
          <a:bodyPr/>
          <a:lstStyle/>
          <a:p>
            <a:pPr>
              <a:lnSpc>
                <a:spcPct val="80000"/>
              </a:lnSpc>
            </a:pPr>
            <a:r>
              <a:rPr lang="en-US" sz="2000" dirty="0"/>
              <a:t>Family of numerical </a:t>
            </a:r>
            <a:r>
              <a:rPr lang="en-US" sz="2000" dirty="0" smtClean="0"/>
              <a:t>sim techniques </a:t>
            </a:r>
            <a:r>
              <a:rPr lang="en-US" sz="2000" dirty="0"/>
              <a:t>called </a:t>
            </a:r>
            <a:r>
              <a:rPr lang="en-US" sz="2000" dirty="0">
                <a:solidFill>
                  <a:srgbClr val="0070C0"/>
                </a:solidFill>
              </a:rPr>
              <a:t>finite difference methods</a:t>
            </a:r>
          </a:p>
          <a:p>
            <a:pPr lvl="1">
              <a:lnSpc>
                <a:spcPct val="80000"/>
              </a:lnSpc>
            </a:pPr>
            <a:r>
              <a:rPr lang="en-US" sz="2000" dirty="0" smtClean="0"/>
              <a:t>Incremental “solution” to equations of motion</a:t>
            </a:r>
          </a:p>
          <a:p>
            <a:pPr lvl="1">
              <a:lnSpc>
                <a:spcPct val="80000"/>
              </a:lnSpc>
            </a:pPr>
            <a:r>
              <a:rPr lang="en-US" sz="2000" dirty="0" smtClean="0"/>
              <a:t>Most </a:t>
            </a:r>
            <a:r>
              <a:rPr lang="en-US" sz="2000" dirty="0"/>
              <a:t>common </a:t>
            </a:r>
            <a:r>
              <a:rPr lang="en-US" sz="2000" dirty="0" smtClean="0"/>
              <a:t>for </a:t>
            </a:r>
            <a:r>
              <a:rPr lang="en-US" sz="2000" dirty="0"/>
              <a:t>rigid-body dynamics simulation</a:t>
            </a:r>
          </a:p>
          <a:p>
            <a:pPr>
              <a:lnSpc>
                <a:spcPct val="80000"/>
              </a:lnSpc>
            </a:pPr>
            <a:r>
              <a:rPr lang="en-US" sz="2000" dirty="0" smtClean="0"/>
              <a:t>Derived </a:t>
            </a:r>
            <a:r>
              <a:rPr lang="en-US" sz="2000" dirty="0"/>
              <a:t>from </a:t>
            </a:r>
            <a:r>
              <a:rPr lang="en-US" sz="2000" i="1" dirty="0"/>
              <a:t>Taylor series expansion</a:t>
            </a:r>
            <a:r>
              <a:rPr lang="en-US" sz="2000" dirty="0"/>
              <a:t> of properties </a:t>
            </a:r>
            <a:r>
              <a:rPr lang="en-US" sz="2000" dirty="0" smtClean="0"/>
              <a:t>interested </a:t>
            </a:r>
            <a:r>
              <a:rPr lang="en-US" sz="2000" dirty="0"/>
              <a:t>in</a:t>
            </a:r>
          </a:p>
          <a:p>
            <a:pPr>
              <a:lnSpc>
                <a:spcPct val="80000"/>
              </a:lnSpc>
            </a:pPr>
            <a:endParaRPr lang="en-US" sz="2000" dirty="0" smtClean="0"/>
          </a:p>
          <a:p>
            <a:pPr>
              <a:lnSpc>
                <a:spcPct val="80000"/>
              </a:lnSpc>
            </a:pPr>
            <a:endParaRPr lang="en-US" sz="2000" dirty="0"/>
          </a:p>
          <a:p>
            <a:pPr algn="ctr">
              <a:lnSpc>
                <a:spcPct val="80000"/>
              </a:lnSpc>
              <a:buFontTx/>
              <a:buNone/>
            </a:pPr>
            <a:r>
              <a:rPr lang="en-US" sz="2000" dirty="0">
                <a:latin typeface="Times New Roman" pitchFamily="18" charset="0"/>
              </a:rPr>
              <a:t>S(t+</a:t>
            </a:r>
            <a:r>
              <a:rPr lang="el-GR" sz="2000" dirty="0">
                <a:latin typeface="Times New Roman" pitchFamily="18" charset="0"/>
              </a:rPr>
              <a:t>Δ</a:t>
            </a:r>
            <a:r>
              <a:rPr lang="en-US" sz="2000" dirty="0">
                <a:latin typeface="Times New Roman" pitchFamily="18" charset="0"/>
              </a:rPr>
              <a:t>t) = S(t) + </a:t>
            </a:r>
            <a:r>
              <a:rPr lang="el-GR" sz="2000" dirty="0">
                <a:latin typeface="Times New Roman" pitchFamily="18" charset="0"/>
              </a:rPr>
              <a:t>Δ</a:t>
            </a:r>
            <a:r>
              <a:rPr lang="en-US" sz="2000" dirty="0">
                <a:latin typeface="Times New Roman" pitchFamily="18" charset="0"/>
              </a:rPr>
              <a:t>t d/</a:t>
            </a:r>
            <a:r>
              <a:rPr lang="en-US" sz="2000" dirty="0" err="1">
                <a:latin typeface="Times New Roman" pitchFamily="18" charset="0"/>
              </a:rPr>
              <a:t>dt</a:t>
            </a:r>
            <a:r>
              <a:rPr lang="en-US" sz="2000" dirty="0">
                <a:latin typeface="Times New Roman" pitchFamily="18" charset="0"/>
              </a:rPr>
              <a:t> S(t) + (</a:t>
            </a:r>
            <a:r>
              <a:rPr lang="el-GR" sz="2000" dirty="0">
                <a:latin typeface="Times New Roman" pitchFamily="18" charset="0"/>
              </a:rPr>
              <a:t>Δ</a:t>
            </a:r>
            <a:r>
              <a:rPr lang="en-US" sz="2000" dirty="0">
                <a:latin typeface="Times New Roman" pitchFamily="18" charset="0"/>
              </a:rPr>
              <a:t>t)</a:t>
            </a:r>
            <a:r>
              <a:rPr lang="en-US" sz="2000" baseline="30000" dirty="0">
                <a:latin typeface="Times New Roman" pitchFamily="18" charset="0"/>
              </a:rPr>
              <a:t>2</a:t>
            </a:r>
            <a:r>
              <a:rPr lang="en-US" sz="2000" dirty="0">
                <a:latin typeface="Times New Roman" pitchFamily="18" charset="0"/>
              </a:rPr>
              <a:t>/2! d</a:t>
            </a:r>
            <a:r>
              <a:rPr lang="en-US" sz="2000" baseline="30000" dirty="0">
                <a:latin typeface="Times New Roman" pitchFamily="18" charset="0"/>
              </a:rPr>
              <a:t>2</a:t>
            </a:r>
            <a:r>
              <a:rPr lang="en-US" sz="2000" dirty="0">
                <a:latin typeface="Times New Roman" pitchFamily="18" charset="0"/>
              </a:rPr>
              <a:t>/</a:t>
            </a:r>
            <a:r>
              <a:rPr lang="en-US" sz="2000" dirty="0" err="1">
                <a:latin typeface="Times New Roman" pitchFamily="18" charset="0"/>
              </a:rPr>
              <a:t>dt</a:t>
            </a:r>
            <a:r>
              <a:rPr lang="en-US" sz="2000" dirty="0">
                <a:latin typeface="Times New Roman" pitchFamily="18" charset="0"/>
              </a:rPr>
              <a:t> S(t) + …</a:t>
            </a:r>
          </a:p>
          <a:p>
            <a:pPr>
              <a:lnSpc>
                <a:spcPct val="80000"/>
              </a:lnSpc>
            </a:pPr>
            <a:endParaRPr lang="en-US" sz="2000" dirty="0" smtClean="0"/>
          </a:p>
          <a:p>
            <a:pPr>
              <a:lnSpc>
                <a:spcPct val="80000"/>
              </a:lnSpc>
            </a:pPr>
            <a:r>
              <a:rPr lang="en-US" sz="2000" dirty="0" smtClean="0"/>
              <a:t>In </a:t>
            </a:r>
            <a:r>
              <a:rPr lang="en-US" sz="2000" dirty="0"/>
              <a:t>general, not know values of any higher order.  Truncate, remove higher terms</a:t>
            </a:r>
          </a:p>
          <a:p>
            <a:pPr algn="ctr">
              <a:lnSpc>
                <a:spcPct val="80000"/>
              </a:lnSpc>
              <a:buFontTx/>
              <a:buNone/>
            </a:pPr>
            <a:r>
              <a:rPr lang="en-US" sz="2000" dirty="0">
                <a:solidFill>
                  <a:srgbClr val="0070C0"/>
                </a:solidFill>
                <a:latin typeface="Times New Roman" pitchFamily="18" charset="0"/>
              </a:rPr>
              <a:t>S(t+</a:t>
            </a:r>
            <a:r>
              <a:rPr lang="el-GR" sz="2000" dirty="0">
                <a:solidFill>
                  <a:srgbClr val="0070C0"/>
                </a:solidFill>
                <a:latin typeface="Times New Roman" pitchFamily="18" charset="0"/>
              </a:rPr>
              <a:t>Δ</a:t>
            </a:r>
            <a:r>
              <a:rPr lang="en-US" sz="2000" dirty="0">
                <a:solidFill>
                  <a:srgbClr val="0070C0"/>
                </a:solidFill>
                <a:latin typeface="Times New Roman" pitchFamily="18" charset="0"/>
              </a:rPr>
              <a:t>t) </a:t>
            </a:r>
            <a:r>
              <a:rPr lang="en-US" sz="2000" dirty="0">
                <a:latin typeface="Times New Roman" pitchFamily="18" charset="0"/>
              </a:rPr>
              <a:t>= S(t) + </a:t>
            </a:r>
            <a:r>
              <a:rPr lang="el-GR" sz="2000" dirty="0">
                <a:latin typeface="Times New Roman" pitchFamily="18" charset="0"/>
              </a:rPr>
              <a:t>Δ</a:t>
            </a:r>
            <a:r>
              <a:rPr lang="en-US" sz="2000" dirty="0">
                <a:latin typeface="Times New Roman" pitchFamily="18" charset="0"/>
              </a:rPr>
              <a:t>t d/</a:t>
            </a:r>
            <a:r>
              <a:rPr lang="en-US" sz="2000" dirty="0" err="1">
                <a:latin typeface="Times New Roman" pitchFamily="18" charset="0"/>
              </a:rPr>
              <a:t>dt</a:t>
            </a:r>
            <a:r>
              <a:rPr lang="en-US" sz="2000" dirty="0">
                <a:latin typeface="Times New Roman" pitchFamily="18" charset="0"/>
              </a:rPr>
              <a:t> S(t) + O(</a:t>
            </a:r>
            <a:r>
              <a:rPr lang="el-GR" sz="2000" dirty="0">
                <a:latin typeface="Times New Roman" pitchFamily="18" charset="0"/>
              </a:rPr>
              <a:t>Δ</a:t>
            </a:r>
            <a:r>
              <a:rPr lang="en-US" sz="2000" dirty="0">
                <a:latin typeface="Times New Roman" pitchFamily="18" charset="0"/>
              </a:rPr>
              <a:t>t)</a:t>
            </a:r>
            <a:r>
              <a:rPr lang="en-US" sz="2000" baseline="30000" dirty="0">
                <a:latin typeface="Times New Roman" pitchFamily="18" charset="0"/>
              </a:rPr>
              <a:t>2</a:t>
            </a:r>
            <a:endParaRPr lang="en-US" sz="2000" dirty="0">
              <a:latin typeface="Times New Roman" pitchFamily="18" charset="0"/>
            </a:endParaRPr>
          </a:p>
          <a:p>
            <a:pPr lvl="1">
              <a:lnSpc>
                <a:spcPct val="80000"/>
              </a:lnSpc>
            </a:pPr>
            <a:r>
              <a:rPr lang="en-US" sz="1900" dirty="0"/>
              <a:t>Can do beyond, but always higher </a:t>
            </a:r>
            <a:r>
              <a:rPr lang="en-US" sz="1900" dirty="0" smtClean="0"/>
              <a:t>terms</a:t>
            </a:r>
            <a:endParaRPr lang="en-US" sz="1900" dirty="0"/>
          </a:p>
          <a:p>
            <a:pPr lvl="1">
              <a:lnSpc>
                <a:spcPct val="80000"/>
              </a:lnSpc>
            </a:pPr>
            <a:r>
              <a:rPr lang="en-US" sz="2000" dirty="0">
                <a:latin typeface="Times New Roman" pitchFamily="18" charset="0"/>
              </a:rPr>
              <a:t>O(</a:t>
            </a:r>
            <a:r>
              <a:rPr lang="el-GR" sz="2000" dirty="0">
                <a:latin typeface="Times New Roman" pitchFamily="18" charset="0"/>
              </a:rPr>
              <a:t>Δ</a:t>
            </a:r>
            <a:r>
              <a:rPr lang="en-US" sz="2000" dirty="0">
                <a:latin typeface="Times New Roman" pitchFamily="18" charset="0"/>
              </a:rPr>
              <a:t>t)</a:t>
            </a:r>
            <a:r>
              <a:rPr lang="en-US" sz="2000" baseline="30000" dirty="0">
                <a:latin typeface="Times New Roman" pitchFamily="18" charset="0"/>
              </a:rPr>
              <a:t>2</a:t>
            </a:r>
            <a:r>
              <a:rPr lang="en-US" sz="2000" dirty="0">
                <a:latin typeface="Times New Roman" pitchFamily="18" charset="0"/>
              </a:rPr>
              <a:t> </a:t>
            </a:r>
            <a:r>
              <a:rPr lang="en-US" sz="2000" dirty="0"/>
              <a:t>is called </a:t>
            </a:r>
            <a:r>
              <a:rPr lang="en-US" sz="2000" i="1" dirty="0"/>
              <a:t>truncation </a:t>
            </a:r>
            <a:r>
              <a:rPr lang="en-US" sz="2000" i="1" dirty="0" smtClean="0"/>
              <a:t>error</a:t>
            </a:r>
          </a:p>
          <a:p>
            <a:pPr lvl="2">
              <a:lnSpc>
                <a:spcPct val="80000"/>
              </a:lnSpc>
            </a:pPr>
            <a:r>
              <a:rPr lang="en-US" sz="1600" dirty="0" smtClean="0"/>
              <a:t>Size is proportional to </a:t>
            </a:r>
            <a:r>
              <a:rPr lang="el-GR" sz="1600" dirty="0" smtClean="0">
                <a:latin typeface="Times New Roman" pitchFamily="18" charset="0"/>
              </a:rPr>
              <a:t>Δ</a:t>
            </a:r>
            <a:r>
              <a:rPr lang="en-US" sz="1600" dirty="0" smtClean="0">
                <a:latin typeface="Times New Roman" pitchFamily="18" charset="0"/>
              </a:rPr>
              <a:t>t (step size)</a:t>
            </a:r>
            <a:endParaRPr lang="en-US" sz="1600" dirty="0"/>
          </a:p>
          <a:p>
            <a:pPr>
              <a:lnSpc>
                <a:spcPct val="80000"/>
              </a:lnSpc>
            </a:pPr>
            <a:r>
              <a:rPr lang="en-US" sz="2000" dirty="0"/>
              <a:t>Can use to update properties (position)</a:t>
            </a:r>
          </a:p>
          <a:p>
            <a:pPr lvl="1">
              <a:lnSpc>
                <a:spcPct val="80000"/>
              </a:lnSpc>
            </a:pPr>
            <a:r>
              <a:rPr lang="en-US" sz="2000" dirty="0"/>
              <a:t>Called “simple” or “explicit” </a:t>
            </a:r>
            <a:r>
              <a:rPr lang="en-US" sz="2000" i="1" dirty="0">
                <a:solidFill>
                  <a:srgbClr val="008000"/>
                </a:solidFill>
              </a:rPr>
              <a:t>Euler integration</a:t>
            </a:r>
          </a:p>
        </p:txBody>
      </p:sp>
      <p:sp>
        <p:nvSpPr>
          <p:cNvPr id="239618" name="Rectangle 2"/>
          <p:cNvSpPr>
            <a:spLocks noGrp="1" noChangeArrowheads="1"/>
          </p:cNvSpPr>
          <p:nvPr>
            <p:ph type="title"/>
          </p:nvPr>
        </p:nvSpPr>
        <p:spPr>
          <a:xfrm>
            <a:off x="685800" y="228600"/>
            <a:ext cx="7772400" cy="1143000"/>
          </a:xfrm>
        </p:spPr>
        <p:txBody>
          <a:bodyPr>
            <a:noAutofit/>
          </a:bodyPr>
          <a:lstStyle/>
          <a:p>
            <a:r>
              <a:rPr lang="en-US" sz="4000" dirty="0"/>
              <a:t>Numerical </a:t>
            </a:r>
            <a:r>
              <a:rPr lang="en-US" sz="4000" dirty="0" smtClean="0"/>
              <a:t>Simulation of </a:t>
            </a:r>
            <a:r>
              <a:rPr lang="en-US" sz="4000" dirty="0"/>
              <a:t>Newtonian Equation of </a:t>
            </a:r>
            <a:r>
              <a:rPr lang="en-US" sz="4000" dirty="0" smtClean="0"/>
              <a:t>Motion (2 of 2)</a:t>
            </a:r>
            <a:endParaRPr lang="en-US" sz="4000" dirty="0"/>
          </a:p>
        </p:txBody>
      </p:sp>
      <p:grpSp>
        <p:nvGrpSpPr>
          <p:cNvPr id="2" name="Group 6"/>
          <p:cNvGrpSpPr>
            <a:grpSpLocks/>
          </p:cNvGrpSpPr>
          <p:nvPr/>
        </p:nvGrpSpPr>
        <p:grpSpPr bwMode="auto">
          <a:xfrm>
            <a:off x="2362200" y="2755106"/>
            <a:ext cx="5380038" cy="430213"/>
            <a:chOff x="2208" y="2016"/>
            <a:chExt cx="3389" cy="271"/>
          </a:xfrm>
        </p:grpSpPr>
        <p:pic>
          <p:nvPicPr>
            <p:cNvPr id="239620" name="Picture 4"/>
            <p:cNvPicPr>
              <a:picLocks noChangeAspect="1" noChangeArrowheads="1"/>
            </p:cNvPicPr>
            <p:nvPr/>
          </p:nvPicPr>
          <p:blipFill>
            <a:blip r:embed="rId3" cstate="print"/>
            <a:srcRect/>
            <a:stretch>
              <a:fillRect/>
            </a:stretch>
          </p:blipFill>
          <p:spPr bwMode="auto">
            <a:xfrm>
              <a:off x="2208" y="2016"/>
              <a:ext cx="864" cy="271"/>
            </a:xfrm>
            <a:prstGeom prst="rect">
              <a:avLst/>
            </a:prstGeom>
            <a:noFill/>
            <a:ln w="9525">
              <a:noFill/>
              <a:miter lim="800000"/>
              <a:headEnd/>
              <a:tailEnd/>
            </a:ln>
            <a:effectLst/>
          </p:spPr>
        </p:pic>
        <p:sp>
          <p:nvSpPr>
            <p:cNvPr id="239621" name="Text Box 5"/>
            <p:cNvSpPr txBox="1">
              <a:spLocks noChangeArrowheads="1"/>
            </p:cNvSpPr>
            <p:nvPr/>
          </p:nvSpPr>
          <p:spPr bwMode="auto">
            <a:xfrm>
              <a:off x="3328" y="2064"/>
              <a:ext cx="2269" cy="174"/>
            </a:xfrm>
            <a:prstGeom prst="rect">
              <a:avLst/>
            </a:prstGeom>
            <a:noFill/>
            <a:ln w="28575">
              <a:solidFill>
                <a:schemeClr val="tx1"/>
              </a:solidFill>
              <a:prstDash val="sysDot"/>
              <a:miter lim="800000"/>
              <a:headEnd/>
              <a:tailEnd/>
            </a:ln>
            <a:effectLst/>
          </p:spPr>
          <p:txBody>
            <a:bodyPr wrap="none">
              <a:spAutoFit/>
            </a:bodyPr>
            <a:lstStyle/>
            <a:p>
              <a:pPr algn="ctr"/>
              <a:r>
                <a:rPr lang="en-US" sz="1200" dirty="0"/>
                <a:t>(Taylor series are used to estimate unknown functions)</a:t>
              </a:r>
            </a:p>
          </p:txBody>
        </p:sp>
      </p:grpSp>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9166" y="4572000"/>
            <a:ext cx="1887538" cy="198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r>
              <a:rPr lang="en-US"/>
              <a:t>Explicit Euler Integration (1 of 2)</a:t>
            </a:r>
          </a:p>
        </p:txBody>
      </p:sp>
      <p:sp>
        <p:nvSpPr>
          <p:cNvPr id="240643" name="Rectangle 3"/>
          <p:cNvSpPr>
            <a:spLocks noGrp="1" noChangeArrowheads="1"/>
          </p:cNvSpPr>
          <p:nvPr>
            <p:ph type="body" idx="1"/>
          </p:nvPr>
        </p:nvSpPr>
        <p:spPr/>
        <p:txBody>
          <a:bodyPr/>
          <a:lstStyle/>
          <a:p>
            <a:r>
              <a:rPr lang="en-US" dirty="0"/>
              <a:t>A “one-point” method since solve using properties at exactly one point in time, </a:t>
            </a:r>
            <a:r>
              <a:rPr lang="en-US" dirty="0">
                <a:solidFill>
                  <a:srgbClr val="008000"/>
                </a:solidFill>
                <a:latin typeface="Times New Roman" pitchFamily="18" charset="0"/>
              </a:rPr>
              <a:t>t</a:t>
            </a:r>
            <a:r>
              <a:rPr lang="en-US" dirty="0"/>
              <a:t>, prior to update time, </a:t>
            </a:r>
            <a:r>
              <a:rPr lang="en-US" dirty="0">
                <a:solidFill>
                  <a:srgbClr val="008000"/>
                </a:solidFill>
                <a:latin typeface="Times New Roman" pitchFamily="18" charset="0"/>
              </a:rPr>
              <a:t>t+</a:t>
            </a:r>
            <a:r>
              <a:rPr lang="el-GR" dirty="0">
                <a:solidFill>
                  <a:srgbClr val="008000"/>
                </a:solidFill>
                <a:latin typeface="Times New Roman" pitchFamily="18" charset="0"/>
              </a:rPr>
              <a:t>Δ</a:t>
            </a:r>
            <a:r>
              <a:rPr lang="en-US" dirty="0" smtClean="0">
                <a:solidFill>
                  <a:srgbClr val="008000"/>
                </a:solidFill>
                <a:latin typeface="Times New Roman" pitchFamily="18" charset="0"/>
              </a:rPr>
              <a:t>t</a:t>
            </a:r>
            <a:endParaRPr lang="en-US" dirty="0"/>
          </a:p>
          <a:p>
            <a:pPr lvl="1"/>
            <a:r>
              <a:rPr lang="en-US" dirty="0">
                <a:solidFill>
                  <a:srgbClr val="0070C0"/>
                </a:solidFill>
                <a:latin typeface="Times New Roman" pitchFamily="18" charset="0"/>
              </a:rPr>
              <a:t>S(t+</a:t>
            </a:r>
            <a:r>
              <a:rPr lang="el-GR" dirty="0">
                <a:solidFill>
                  <a:srgbClr val="0070C0"/>
                </a:solidFill>
                <a:latin typeface="Times New Roman" pitchFamily="18" charset="0"/>
              </a:rPr>
              <a:t>Δ</a:t>
            </a:r>
            <a:r>
              <a:rPr lang="en-US" dirty="0">
                <a:solidFill>
                  <a:srgbClr val="0070C0"/>
                </a:solidFill>
                <a:latin typeface="Times New Roman" pitchFamily="18" charset="0"/>
              </a:rPr>
              <a:t>t)</a:t>
            </a:r>
            <a:r>
              <a:rPr lang="en-US" dirty="0">
                <a:solidFill>
                  <a:srgbClr val="0070C0"/>
                </a:solidFill>
              </a:rPr>
              <a:t> </a:t>
            </a:r>
            <a:r>
              <a:rPr lang="en-US" dirty="0"/>
              <a:t>is </a:t>
            </a:r>
            <a:r>
              <a:rPr lang="en-US" dirty="0" smtClean="0"/>
              <a:t>only </a:t>
            </a:r>
            <a:r>
              <a:rPr lang="en-US" dirty="0"/>
              <a:t>unknown value so can solve without solving system of simultaneous equations</a:t>
            </a:r>
          </a:p>
          <a:p>
            <a:pPr lvl="1"/>
            <a:r>
              <a:rPr lang="en-US" dirty="0" smtClean="0"/>
              <a:t>Every </a:t>
            </a:r>
            <a:r>
              <a:rPr lang="en-US" dirty="0"/>
              <a:t>term on right side is evaluated at </a:t>
            </a:r>
            <a:r>
              <a:rPr lang="en-US" dirty="0">
                <a:solidFill>
                  <a:srgbClr val="008000"/>
                </a:solidFill>
                <a:latin typeface="Times New Roman" pitchFamily="18" charset="0"/>
              </a:rPr>
              <a:t>t</a:t>
            </a:r>
            <a:r>
              <a:rPr lang="en-US" dirty="0"/>
              <a:t>, right before new time </a:t>
            </a:r>
            <a:r>
              <a:rPr lang="en-US" dirty="0">
                <a:solidFill>
                  <a:srgbClr val="008000"/>
                </a:solidFill>
                <a:latin typeface="Times New Roman" pitchFamily="18" charset="0"/>
              </a:rPr>
              <a:t>t+</a:t>
            </a:r>
            <a:r>
              <a:rPr lang="el-GR" dirty="0">
                <a:solidFill>
                  <a:srgbClr val="008000"/>
                </a:solidFill>
                <a:latin typeface="Times New Roman" pitchFamily="18" charset="0"/>
              </a:rPr>
              <a:t>Δ</a:t>
            </a:r>
            <a:r>
              <a:rPr lang="en-US" dirty="0">
                <a:solidFill>
                  <a:srgbClr val="008000"/>
                </a:solidFill>
                <a:latin typeface="Times New Roman" pitchFamily="18" charset="0"/>
              </a:rPr>
              <a:t>t</a:t>
            </a:r>
          </a:p>
          <a:p>
            <a:r>
              <a:rPr lang="en-US" dirty="0"/>
              <a:t>View: </a:t>
            </a:r>
            <a:r>
              <a:rPr lang="en-US" dirty="0">
                <a:solidFill>
                  <a:srgbClr val="0070C0"/>
                </a:solidFill>
                <a:latin typeface="Times New Roman" pitchFamily="18" charset="0"/>
              </a:rPr>
              <a:t>S(t+</a:t>
            </a:r>
            <a:r>
              <a:rPr lang="el-GR" dirty="0">
                <a:solidFill>
                  <a:srgbClr val="0070C0"/>
                </a:solidFill>
                <a:latin typeface="Times New Roman" pitchFamily="18" charset="0"/>
              </a:rPr>
              <a:t>Δ</a:t>
            </a:r>
            <a:r>
              <a:rPr lang="en-US" dirty="0">
                <a:solidFill>
                  <a:srgbClr val="0070C0"/>
                </a:solidFill>
                <a:latin typeface="Times New Roman" pitchFamily="18" charset="0"/>
              </a:rPr>
              <a:t>t) </a:t>
            </a:r>
            <a:r>
              <a:rPr lang="en-US" dirty="0">
                <a:latin typeface="Times New Roman" pitchFamily="18" charset="0"/>
              </a:rPr>
              <a:t>= S(t) + </a:t>
            </a:r>
            <a:r>
              <a:rPr lang="el-GR" dirty="0">
                <a:latin typeface="Times New Roman" pitchFamily="18" charset="0"/>
              </a:rPr>
              <a:t>Δ</a:t>
            </a:r>
            <a:r>
              <a:rPr lang="en-US" dirty="0">
                <a:latin typeface="Times New Roman" pitchFamily="18" charset="0"/>
              </a:rPr>
              <a:t>t d/</a:t>
            </a:r>
            <a:r>
              <a:rPr lang="en-US" dirty="0" err="1">
                <a:latin typeface="Times New Roman" pitchFamily="18" charset="0"/>
              </a:rPr>
              <a:t>dt</a:t>
            </a:r>
            <a:r>
              <a:rPr lang="en-US" dirty="0">
                <a:latin typeface="Times New Roman" pitchFamily="18" charset="0"/>
              </a:rPr>
              <a:t> S(t)</a:t>
            </a:r>
            <a:endParaRPr lang="en-US" baseline="30000" dirty="0">
              <a:latin typeface="Times New Roman" pitchFamily="18" charset="0"/>
            </a:endParaRPr>
          </a:p>
        </p:txBody>
      </p:sp>
      <p:sp>
        <p:nvSpPr>
          <p:cNvPr id="240644" name="Text Box 4"/>
          <p:cNvSpPr txBox="1">
            <a:spLocks noChangeArrowheads="1"/>
          </p:cNvSpPr>
          <p:nvPr/>
        </p:nvSpPr>
        <p:spPr bwMode="auto">
          <a:xfrm>
            <a:off x="2057400" y="5791200"/>
            <a:ext cx="794385" cy="276999"/>
          </a:xfrm>
          <a:prstGeom prst="rect">
            <a:avLst/>
          </a:prstGeom>
          <a:noFill/>
          <a:ln w="9525">
            <a:noFill/>
            <a:miter lim="800000"/>
            <a:headEnd/>
            <a:tailEnd/>
          </a:ln>
          <a:effectLst/>
        </p:spPr>
        <p:txBody>
          <a:bodyPr wrap="none">
            <a:spAutoFit/>
          </a:bodyPr>
          <a:lstStyle/>
          <a:p>
            <a:r>
              <a:rPr lang="en-US" sz="1200" dirty="0"/>
              <a:t>new state</a:t>
            </a:r>
          </a:p>
        </p:txBody>
      </p:sp>
      <p:sp>
        <p:nvSpPr>
          <p:cNvPr id="240645" name="Text Box 5"/>
          <p:cNvSpPr txBox="1">
            <a:spLocks noChangeArrowheads="1"/>
          </p:cNvSpPr>
          <p:nvPr/>
        </p:nvSpPr>
        <p:spPr bwMode="auto">
          <a:xfrm>
            <a:off x="3276600" y="5791200"/>
            <a:ext cx="830420" cy="276999"/>
          </a:xfrm>
          <a:prstGeom prst="rect">
            <a:avLst/>
          </a:prstGeom>
          <a:noFill/>
          <a:ln w="9525">
            <a:noFill/>
            <a:miter lim="800000"/>
            <a:headEnd/>
            <a:tailEnd/>
          </a:ln>
          <a:effectLst/>
        </p:spPr>
        <p:txBody>
          <a:bodyPr wrap="none">
            <a:spAutoFit/>
          </a:bodyPr>
          <a:lstStyle/>
          <a:p>
            <a:r>
              <a:rPr lang="en-US" sz="1200" dirty="0"/>
              <a:t>prior state</a:t>
            </a:r>
          </a:p>
        </p:txBody>
      </p:sp>
      <p:sp>
        <p:nvSpPr>
          <p:cNvPr id="240646" name="Text Box 6"/>
          <p:cNvSpPr txBox="1">
            <a:spLocks noChangeArrowheads="1"/>
          </p:cNvSpPr>
          <p:nvPr/>
        </p:nvSpPr>
        <p:spPr bwMode="auto">
          <a:xfrm>
            <a:off x="4572000" y="5791200"/>
            <a:ext cx="1142685" cy="276999"/>
          </a:xfrm>
          <a:prstGeom prst="rect">
            <a:avLst/>
          </a:prstGeom>
          <a:noFill/>
          <a:ln w="9525">
            <a:noFill/>
            <a:miter lim="800000"/>
            <a:headEnd/>
            <a:tailEnd/>
          </a:ln>
          <a:effectLst/>
        </p:spPr>
        <p:txBody>
          <a:bodyPr wrap="none">
            <a:spAutoFit/>
          </a:bodyPr>
          <a:lstStyle/>
          <a:p>
            <a:r>
              <a:rPr lang="en-US" sz="1200" dirty="0"/>
              <a:t>state derivative</a:t>
            </a:r>
          </a:p>
        </p:txBody>
      </p:sp>
      <p:sp>
        <p:nvSpPr>
          <p:cNvPr id="7" name="Slide Number Placeholder 4"/>
          <p:cNvSpPr>
            <a:spLocks noGrp="1"/>
          </p:cNvSpPr>
          <p:nvPr>
            <p:ph type="sldNum" sz="quarter" idx="12"/>
          </p:nvPr>
        </p:nvSpPr>
        <p:spPr>
          <a:xfrm>
            <a:off x="6553200" y="6356350"/>
            <a:ext cx="2133600" cy="365125"/>
          </a:xfrm>
        </p:spPr>
        <p:txBody>
          <a:bodyPr/>
          <a:lstStyle/>
          <a:p>
            <a:fld id="{E00395DE-3DA2-3849-8BF8-25D029072D89}" type="slidenum">
              <a:rPr lang="en-US"/>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a:t>Explicit Euler Integration (2 of 2)</a:t>
            </a:r>
          </a:p>
        </p:txBody>
      </p:sp>
      <p:sp>
        <p:nvSpPr>
          <p:cNvPr id="241667" name="Rectangle 3"/>
          <p:cNvSpPr>
            <a:spLocks noGrp="1" noChangeArrowheads="1"/>
          </p:cNvSpPr>
          <p:nvPr>
            <p:ph type="body" idx="1"/>
          </p:nvPr>
        </p:nvSpPr>
        <p:spPr>
          <a:xfrm>
            <a:off x="685800" y="1524000"/>
            <a:ext cx="8153400" cy="5029200"/>
          </a:xfrm>
        </p:spPr>
        <p:txBody>
          <a:bodyPr>
            <a:normAutofit fontScale="92500" lnSpcReduction="10000"/>
          </a:bodyPr>
          <a:lstStyle/>
          <a:p>
            <a:pPr>
              <a:lnSpc>
                <a:spcPct val="90000"/>
              </a:lnSpc>
            </a:pPr>
            <a:r>
              <a:rPr lang="en-US" sz="2400" dirty="0" smtClean="0"/>
              <a:t>Write </a:t>
            </a:r>
            <a:r>
              <a:rPr lang="en-US" sz="2400" dirty="0"/>
              <a:t>numerical integrator </a:t>
            </a:r>
            <a:r>
              <a:rPr lang="en-US" sz="2400" dirty="0" smtClean="0"/>
              <a:t>over arbitrary </a:t>
            </a:r>
            <a:r>
              <a:rPr lang="en-US" sz="2400" dirty="0"/>
              <a:t>properties as change over time</a:t>
            </a:r>
          </a:p>
          <a:p>
            <a:pPr>
              <a:lnSpc>
                <a:spcPct val="90000"/>
              </a:lnSpc>
            </a:pPr>
            <a:r>
              <a:rPr lang="en-US" sz="2400" dirty="0" smtClean="0"/>
              <a:t>For single particle, </a:t>
            </a:r>
            <a:r>
              <a:rPr lang="en-US" sz="2400" dirty="0" smtClean="0">
                <a:solidFill>
                  <a:srgbClr val="0070C0"/>
                </a:solidFill>
                <a:latin typeface="Times New Roman" pitchFamily="18" charset="0"/>
              </a:rPr>
              <a:t>S </a:t>
            </a:r>
            <a:r>
              <a:rPr lang="en-US" sz="2400" dirty="0" smtClean="0">
                <a:latin typeface="Times New Roman" pitchFamily="18" charset="0"/>
              </a:rPr>
              <a:t>=</a:t>
            </a:r>
            <a:r>
              <a:rPr lang="en-US" sz="2400" dirty="0" smtClean="0">
                <a:solidFill>
                  <a:srgbClr val="0070C0"/>
                </a:solidFill>
                <a:latin typeface="Times New Roman" pitchFamily="18" charset="0"/>
              </a:rPr>
              <a:t> (mV, p)</a:t>
            </a:r>
            <a:r>
              <a:rPr lang="en-US" sz="2400" dirty="0" smtClean="0">
                <a:solidFill>
                  <a:srgbClr val="0070C0"/>
                </a:solidFill>
              </a:rPr>
              <a:t> </a:t>
            </a:r>
            <a:r>
              <a:rPr lang="en-US" sz="2400" dirty="0" smtClean="0"/>
              <a:t>and </a:t>
            </a:r>
            <a:r>
              <a:rPr lang="en-US" sz="2400" dirty="0" smtClean="0">
                <a:solidFill>
                  <a:srgbClr val="0070C0"/>
                </a:solidFill>
                <a:latin typeface="Times New Roman" pitchFamily="18" charset="0"/>
              </a:rPr>
              <a:t>d/</a:t>
            </a:r>
            <a:r>
              <a:rPr lang="en-US" sz="2400" dirty="0" err="1" smtClean="0">
                <a:solidFill>
                  <a:srgbClr val="0070C0"/>
                </a:solidFill>
                <a:latin typeface="Times New Roman" pitchFamily="18" charset="0"/>
              </a:rPr>
              <a:t>dt</a:t>
            </a:r>
            <a:r>
              <a:rPr lang="en-US" sz="2400" dirty="0" smtClean="0">
                <a:solidFill>
                  <a:srgbClr val="0070C0"/>
                </a:solidFill>
                <a:latin typeface="Times New Roman" pitchFamily="18" charset="0"/>
              </a:rPr>
              <a:t> S </a:t>
            </a:r>
            <a:r>
              <a:rPr lang="en-US" sz="2400" dirty="0" smtClean="0">
                <a:latin typeface="Times New Roman" pitchFamily="18" charset="0"/>
              </a:rPr>
              <a:t>=</a:t>
            </a:r>
            <a:r>
              <a:rPr lang="en-US" sz="2400" dirty="0" smtClean="0">
                <a:solidFill>
                  <a:srgbClr val="0070C0"/>
                </a:solidFill>
                <a:latin typeface="Times New Roman" pitchFamily="18" charset="0"/>
              </a:rPr>
              <a:t> (F, V)</a:t>
            </a:r>
          </a:p>
          <a:p>
            <a:pPr lvl="1">
              <a:lnSpc>
                <a:spcPct val="90000"/>
              </a:lnSpc>
            </a:pPr>
            <a:r>
              <a:rPr lang="en-US" sz="2000" dirty="0" smtClean="0">
                <a:latin typeface="Times New Roman" pitchFamily="18" charset="0"/>
              </a:rPr>
              <a:t>Derivative of position (p) is velocity (V)</a:t>
            </a:r>
          </a:p>
          <a:p>
            <a:pPr lvl="2">
              <a:lnSpc>
                <a:spcPct val="90000"/>
              </a:lnSpc>
            </a:pPr>
            <a:r>
              <a:rPr lang="en-US" sz="1600" dirty="0" smtClean="0">
                <a:latin typeface="Times New Roman" pitchFamily="18" charset="0"/>
              </a:rPr>
              <a:t>i.e., how position changes with respect to time</a:t>
            </a:r>
          </a:p>
          <a:p>
            <a:pPr lvl="1">
              <a:lnSpc>
                <a:spcPct val="90000"/>
              </a:lnSpc>
            </a:pPr>
            <a:r>
              <a:rPr lang="en-US" sz="2000" dirty="0" smtClean="0">
                <a:latin typeface="Times New Roman" pitchFamily="18" charset="0"/>
              </a:rPr>
              <a:t>Derivative of momentum (mass m * V) is force (F)</a:t>
            </a:r>
          </a:p>
          <a:p>
            <a:pPr lvl="2">
              <a:lnSpc>
                <a:spcPct val="90000"/>
              </a:lnSpc>
            </a:pPr>
            <a:r>
              <a:rPr lang="en-US" sz="1600" dirty="0" smtClean="0">
                <a:latin typeface="Times New Roman" pitchFamily="18" charset="0"/>
              </a:rPr>
              <a:t>i.e., how momentum changes with respect to time</a:t>
            </a:r>
          </a:p>
          <a:p>
            <a:pPr>
              <a:lnSpc>
                <a:spcPct val="90000"/>
              </a:lnSpc>
            </a:pPr>
            <a:r>
              <a:rPr lang="en-US" sz="2400" dirty="0" smtClean="0"/>
              <a:t>Integrate </a:t>
            </a:r>
            <a:r>
              <a:rPr lang="en-US" sz="2400" dirty="0"/>
              <a:t>state vector of length </a:t>
            </a:r>
            <a:r>
              <a:rPr lang="en-US" sz="2400" dirty="0">
                <a:latin typeface="Courier New" pitchFamily="49" charset="0"/>
              </a:rPr>
              <a:t>N</a:t>
            </a:r>
          </a:p>
          <a:p>
            <a:pPr>
              <a:lnSpc>
                <a:spcPct val="90000"/>
              </a:lnSpc>
              <a:buFontTx/>
              <a:buNone/>
            </a:pPr>
            <a:r>
              <a:rPr lang="en-US" sz="1600" dirty="0" smtClean="0">
                <a:latin typeface="Consolas" panose="020B0609020204030204" pitchFamily="49" charset="0"/>
              </a:rPr>
              <a:t>  Vector </a:t>
            </a:r>
            <a:r>
              <a:rPr lang="en-US" sz="1600" b="1" dirty="0" err="1" smtClean="0">
                <a:latin typeface="Consolas" panose="020B0609020204030204" pitchFamily="49" charset="0"/>
              </a:rPr>
              <a:t>ExplicitEuler</a:t>
            </a:r>
            <a:r>
              <a:rPr lang="en-US" sz="1600" b="1" dirty="0" smtClean="0">
                <a:latin typeface="Consolas" panose="020B0609020204030204" pitchFamily="49" charset="0"/>
              </a:rPr>
              <a:t>(</a:t>
            </a:r>
            <a:r>
              <a:rPr lang="en-US" sz="1600" dirty="0" err="1" smtClean="0">
                <a:latin typeface="Consolas" panose="020B0609020204030204" pitchFamily="49" charset="0"/>
              </a:rPr>
              <a:t>int</a:t>
            </a:r>
            <a:r>
              <a:rPr lang="en-US" sz="1600" b="1" dirty="0" smtClean="0">
                <a:latin typeface="Consolas" panose="020B0609020204030204" pitchFamily="49" charset="0"/>
              </a:rPr>
              <a:t> </a:t>
            </a:r>
            <a:r>
              <a:rPr lang="en-US" sz="1600" dirty="0" smtClean="0">
                <a:latin typeface="Consolas" panose="020B0609020204030204" pitchFamily="49" charset="0"/>
              </a:rPr>
              <a:t>N</a:t>
            </a:r>
            <a:r>
              <a:rPr lang="en-US" sz="1600" dirty="0">
                <a:latin typeface="Consolas" panose="020B0609020204030204" pitchFamily="49" charset="0"/>
              </a:rPr>
              <a:t>, </a:t>
            </a:r>
            <a:r>
              <a:rPr lang="en-US" sz="1600" dirty="0" smtClean="0">
                <a:latin typeface="Consolas" panose="020B0609020204030204" pitchFamily="49" charset="0"/>
              </a:rPr>
              <a:t>Vector </a:t>
            </a:r>
            <a:r>
              <a:rPr lang="en-US" sz="1600" dirty="0" err="1" smtClean="0">
                <a:solidFill>
                  <a:srgbClr val="0070C0"/>
                </a:solidFill>
                <a:latin typeface="Consolas" panose="020B0609020204030204" pitchFamily="49" charset="0"/>
              </a:rPr>
              <a:t>prior_S</a:t>
            </a:r>
            <a:r>
              <a:rPr lang="en-US" sz="1600" dirty="0">
                <a:latin typeface="Consolas" panose="020B0609020204030204" pitchFamily="49" charset="0"/>
              </a:rPr>
              <a:t>, </a:t>
            </a:r>
            <a:r>
              <a:rPr lang="en-US" sz="1600" dirty="0" smtClean="0">
                <a:latin typeface="Consolas" panose="020B0609020204030204" pitchFamily="49" charset="0"/>
              </a:rPr>
              <a:t>Vector </a:t>
            </a:r>
            <a:r>
              <a:rPr lang="en-US" sz="1600" dirty="0" err="1" smtClean="0">
                <a:solidFill>
                  <a:srgbClr val="0070C0"/>
                </a:solidFill>
                <a:latin typeface="Consolas" panose="020B0609020204030204" pitchFamily="49" charset="0"/>
              </a:rPr>
              <a:t>deriv_S</a:t>
            </a:r>
            <a:r>
              <a:rPr lang="en-US" sz="1600" dirty="0" smtClean="0">
                <a:latin typeface="Consolas" panose="020B0609020204030204" pitchFamily="49" charset="0"/>
              </a:rPr>
              <a:t>, float </a:t>
            </a:r>
            <a:r>
              <a:rPr lang="en-US" sz="1600" dirty="0" err="1" smtClean="0">
                <a:latin typeface="Consolas" panose="020B0609020204030204" pitchFamily="49" charset="0"/>
              </a:rPr>
              <a:t>delta_t</a:t>
            </a:r>
            <a:r>
              <a:rPr lang="en-US" sz="1600" dirty="0" smtClean="0">
                <a:latin typeface="Consolas" panose="020B0609020204030204" pitchFamily="49" charset="0"/>
              </a:rPr>
              <a:t>) </a:t>
            </a:r>
          </a:p>
          <a:p>
            <a:pPr>
              <a:lnSpc>
                <a:spcPct val="90000"/>
              </a:lnSpc>
              <a:buFontTx/>
              <a:buNone/>
            </a:pPr>
            <a:r>
              <a:rPr lang="en-US" sz="1600" dirty="0" smtClean="0">
                <a:latin typeface="Consolas" panose="020B0609020204030204" pitchFamily="49" charset="0"/>
              </a:rPr>
              <a:t>    Vector </a:t>
            </a:r>
            <a:r>
              <a:rPr lang="en-US" sz="1600" dirty="0" err="1" smtClean="0">
                <a:solidFill>
                  <a:srgbClr val="008000"/>
                </a:solidFill>
                <a:latin typeface="Consolas" panose="020B0609020204030204" pitchFamily="49" charset="0"/>
              </a:rPr>
              <a:t>new_S</a:t>
            </a:r>
            <a:r>
              <a:rPr lang="en-US" sz="1600" dirty="0" smtClean="0">
                <a:solidFill>
                  <a:srgbClr val="008000"/>
                </a:solidFill>
                <a:latin typeface="Consolas" panose="020B0609020204030204" pitchFamily="49" charset="0"/>
              </a:rPr>
              <a:t>[N];</a:t>
            </a:r>
            <a:endParaRPr lang="en-US" sz="1600" dirty="0">
              <a:solidFill>
                <a:srgbClr val="008000"/>
              </a:solidFill>
              <a:latin typeface="Consolas" panose="020B0609020204030204" pitchFamily="49" charset="0"/>
            </a:endParaRPr>
          </a:p>
          <a:p>
            <a:pPr>
              <a:lnSpc>
                <a:spcPct val="90000"/>
              </a:lnSpc>
              <a:buFontTx/>
              <a:buNone/>
            </a:pPr>
            <a:r>
              <a:rPr lang="en-US" sz="1600" dirty="0" smtClean="0">
                <a:latin typeface="Consolas" panose="020B0609020204030204" pitchFamily="49" charset="0"/>
              </a:rPr>
              <a:t>    for </a:t>
            </a:r>
            <a:r>
              <a:rPr lang="en-US" sz="1600" dirty="0">
                <a:latin typeface="Consolas" panose="020B0609020204030204" pitchFamily="49" charset="0"/>
              </a:rPr>
              <a:t>(</a:t>
            </a:r>
            <a:r>
              <a:rPr lang="en-US" sz="1600" dirty="0" err="1">
                <a:latin typeface="Consolas" panose="020B0609020204030204" pitchFamily="49" charset="0"/>
              </a:rPr>
              <a:t>i</a:t>
            </a:r>
            <a:r>
              <a:rPr lang="en-US" sz="1600" dirty="0">
                <a:latin typeface="Consolas" panose="020B0609020204030204" pitchFamily="49" charset="0"/>
              </a:rPr>
              <a:t>=0; </a:t>
            </a:r>
            <a:r>
              <a:rPr lang="en-US" sz="1600" dirty="0" err="1">
                <a:latin typeface="Consolas" panose="020B0609020204030204" pitchFamily="49" charset="0"/>
              </a:rPr>
              <a:t>i</a:t>
            </a:r>
            <a:r>
              <a:rPr lang="en-US" sz="1600" dirty="0">
                <a:latin typeface="Consolas" panose="020B0609020204030204" pitchFamily="49" charset="0"/>
              </a:rPr>
              <a:t>&lt;N; </a:t>
            </a:r>
            <a:r>
              <a:rPr lang="en-US" sz="1600" dirty="0" err="1">
                <a:latin typeface="Consolas" panose="020B0609020204030204" pitchFamily="49" charset="0"/>
              </a:rPr>
              <a:t>i</a:t>
            </a:r>
            <a:r>
              <a:rPr lang="en-US" sz="1600" dirty="0" smtClean="0">
                <a:latin typeface="Consolas" panose="020B0609020204030204" pitchFamily="49" charset="0"/>
              </a:rPr>
              <a:t>++)</a:t>
            </a:r>
            <a:endParaRPr lang="en-US" sz="1600" dirty="0">
              <a:latin typeface="Consolas" panose="020B0609020204030204" pitchFamily="49" charset="0"/>
            </a:endParaRPr>
          </a:p>
          <a:p>
            <a:pPr>
              <a:lnSpc>
                <a:spcPct val="90000"/>
              </a:lnSpc>
              <a:buFontTx/>
              <a:buNone/>
            </a:pPr>
            <a:r>
              <a:rPr lang="en-US" sz="1600" dirty="0" smtClean="0">
                <a:solidFill>
                  <a:srgbClr val="008000"/>
                </a:solidFill>
                <a:latin typeface="Consolas" panose="020B0609020204030204" pitchFamily="49" charset="0"/>
              </a:rPr>
              <a:t>       </a:t>
            </a:r>
            <a:r>
              <a:rPr lang="en-US" sz="1600" dirty="0" err="1" smtClean="0">
                <a:solidFill>
                  <a:srgbClr val="008000"/>
                </a:solidFill>
                <a:latin typeface="Consolas" panose="020B0609020204030204" pitchFamily="49" charset="0"/>
              </a:rPr>
              <a:t>new_S</a:t>
            </a:r>
            <a:r>
              <a:rPr lang="en-US" sz="1600" dirty="0" smtClean="0">
                <a:solidFill>
                  <a:srgbClr val="008000"/>
                </a:solidFill>
                <a:latin typeface="Consolas" panose="020B0609020204030204" pitchFamily="49" charset="0"/>
              </a:rPr>
              <a:t>[</a:t>
            </a:r>
            <a:r>
              <a:rPr lang="en-US" sz="1600" dirty="0" err="1" smtClean="0">
                <a:solidFill>
                  <a:srgbClr val="008000"/>
                </a:solidFill>
                <a:latin typeface="Consolas" panose="020B0609020204030204" pitchFamily="49" charset="0"/>
              </a:rPr>
              <a:t>i</a:t>
            </a:r>
            <a:r>
              <a:rPr lang="en-US" sz="1600" dirty="0">
                <a:solidFill>
                  <a:srgbClr val="008000"/>
                </a:solidFill>
                <a:latin typeface="Consolas" panose="020B0609020204030204" pitchFamily="49" charset="0"/>
              </a:rPr>
              <a:t>]</a:t>
            </a:r>
            <a:r>
              <a:rPr lang="en-US" sz="1600" dirty="0">
                <a:latin typeface="Consolas" panose="020B0609020204030204" pitchFamily="49" charset="0"/>
              </a:rPr>
              <a:t> = </a:t>
            </a:r>
            <a:r>
              <a:rPr lang="en-US" sz="1600" dirty="0" err="1">
                <a:solidFill>
                  <a:srgbClr val="0070C0"/>
                </a:solidFill>
                <a:latin typeface="Consolas" panose="020B0609020204030204" pitchFamily="49" charset="0"/>
              </a:rPr>
              <a:t>prior_S</a:t>
            </a:r>
            <a:r>
              <a:rPr lang="en-US" sz="1600" dirty="0">
                <a:solidFill>
                  <a:srgbClr val="0070C0"/>
                </a:solidFill>
                <a:latin typeface="Consolas" panose="020B0609020204030204" pitchFamily="49" charset="0"/>
              </a:rPr>
              <a:t>[</a:t>
            </a:r>
            <a:r>
              <a:rPr lang="en-US" sz="1600" dirty="0" err="1">
                <a:solidFill>
                  <a:srgbClr val="0070C0"/>
                </a:solidFill>
                <a:latin typeface="Consolas" panose="020B0609020204030204" pitchFamily="49" charset="0"/>
              </a:rPr>
              <a:t>i</a:t>
            </a:r>
            <a:r>
              <a:rPr lang="en-US" sz="1600" dirty="0">
                <a:solidFill>
                  <a:srgbClr val="0070C0"/>
                </a:solidFill>
                <a:latin typeface="Consolas" panose="020B0609020204030204" pitchFamily="49" charset="0"/>
              </a:rPr>
              <a:t>]</a:t>
            </a:r>
            <a:r>
              <a:rPr lang="en-US" sz="1600" dirty="0">
                <a:latin typeface="Consolas" panose="020B0609020204030204" pitchFamily="49" charset="0"/>
              </a:rPr>
              <a:t> + </a:t>
            </a:r>
            <a:r>
              <a:rPr lang="en-US" sz="1600" dirty="0" err="1">
                <a:latin typeface="Consolas" panose="020B0609020204030204" pitchFamily="49" charset="0"/>
              </a:rPr>
              <a:t>delta_t</a:t>
            </a:r>
            <a:r>
              <a:rPr lang="en-US" sz="1600" dirty="0">
                <a:latin typeface="Consolas" panose="020B0609020204030204" pitchFamily="49" charset="0"/>
              </a:rPr>
              <a:t> * </a:t>
            </a:r>
            <a:r>
              <a:rPr lang="en-US" sz="1600" dirty="0" err="1" smtClean="0">
                <a:solidFill>
                  <a:srgbClr val="0070C0"/>
                </a:solidFill>
                <a:latin typeface="Consolas" panose="020B0609020204030204" pitchFamily="49" charset="0"/>
              </a:rPr>
              <a:t>deriv_S</a:t>
            </a:r>
            <a:r>
              <a:rPr lang="en-US" sz="1600" dirty="0" smtClean="0">
                <a:solidFill>
                  <a:srgbClr val="0070C0"/>
                </a:solidFill>
                <a:latin typeface="Consolas" panose="020B0609020204030204" pitchFamily="49" charset="0"/>
              </a:rPr>
              <a:t>[</a:t>
            </a:r>
            <a:r>
              <a:rPr lang="en-US" sz="1600" dirty="0" err="1" smtClean="0">
                <a:solidFill>
                  <a:srgbClr val="0070C0"/>
                </a:solidFill>
                <a:latin typeface="Consolas" panose="020B0609020204030204" pitchFamily="49" charset="0"/>
              </a:rPr>
              <a:t>i</a:t>
            </a:r>
            <a:r>
              <a:rPr lang="en-US" sz="1600" dirty="0" smtClean="0">
                <a:solidFill>
                  <a:srgbClr val="0070C0"/>
                </a:solidFill>
                <a:latin typeface="Consolas" panose="020B0609020204030204" pitchFamily="49" charset="0"/>
              </a:rPr>
              <a:t>]</a:t>
            </a:r>
            <a:r>
              <a:rPr lang="en-US" sz="1600" dirty="0" smtClean="0">
                <a:latin typeface="Consolas" panose="020B0609020204030204" pitchFamily="49" charset="0"/>
              </a:rPr>
              <a:t>;</a:t>
            </a:r>
          </a:p>
          <a:p>
            <a:pPr>
              <a:lnSpc>
                <a:spcPct val="90000"/>
              </a:lnSpc>
              <a:buFontTx/>
              <a:buNone/>
            </a:pPr>
            <a:r>
              <a:rPr lang="en-US" sz="1600" dirty="0" smtClean="0">
                <a:latin typeface="Consolas" panose="020B0609020204030204" pitchFamily="49" charset="0"/>
              </a:rPr>
              <a:t>    return </a:t>
            </a:r>
            <a:r>
              <a:rPr lang="en-US" sz="1600" dirty="0" err="1" smtClean="0">
                <a:solidFill>
                  <a:srgbClr val="008000"/>
                </a:solidFill>
                <a:latin typeface="Consolas" panose="020B0609020204030204" pitchFamily="49" charset="0"/>
              </a:rPr>
              <a:t>new_S</a:t>
            </a:r>
            <a:r>
              <a:rPr lang="en-US" sz="1600" dirty="0">
                <a:latin typeface="Consolas" panose="020B0609020204030204" pitchFamily="49" charset="0"/>
              </a:rPr>
              <a:t>;</a:t>
            </a:r>
          </a:p>
          <a:p>
            <a:pPr>
              <a:lnSpc>
                <a:spcPct val="90000"/>
              </a:lnSpc>
              <a:buFontTx/>
              <a:buNone/>
            </a:pPr>
            <a:endParaRPr lang="en-US" sz="1600" dirty="0">
              <a:latin typeface="Consolas" panose="020B0609020204030204" pitchFamily="49" charset="0"/>
            </a:endParaRPr>
          </a:p>
          <a:p>
            <a:pPr>
              <a:lnSpc>
                <a:spcPct val="90000"/>
              </a:lnSpc>
            </a:pPr>
            <a:r>
              <a:rPr lang="en-US" sz="2400" dirty="0" smtClean="0"/>
              <a:t>Note</a:t>
            </a:r>
            <a:r>
              <a:rPr lang="en-US" sz="2400" dirty="0"/>
              <a:t>, for 3D, </a:t>
            </a:r>
            <a:r>
              <a:rPr lang="en-US" sz="2400" dirty="0">
                <a:solidFill>
                  <a:srgbClr val="0070C0"/>
                </a:solidFill>
                <a:latin typeface="Times New Roman" pitchFamily="18" charset="0"/>
              </a:rPr>
              <a:t>mV</a:t>
            </a:r>
            <a:r>
              <a:rPr lang="en-US" sz="2400" dirty="0"/>
              <a:t> and </a:t>
            </a:r>
            <a:r>
              <a:rPr lang="en-US" sz="2400" dirty="0">
                <a:solidFill>
                  <a:srgbClr val="0070C0"/>
                </a:solidFill>
                <a:latin typeface="Times New Roman" pitchFamily="18" charset="0"/>
              </a:rPr>
              <a:t>p</a:t>
            </a:r>
            <a:r>
              <a:rPr lang="en-US" sz="2400" dirty="0"/>
              <a:t> have 3 values </a:t>
            </a:r>
            <a:r>
              <a:rPr lang="en-US" sz="2400" dirty="0" smtClean="0"/>
              <a:t>each</a:t>
            </a:r>
            <a:endParaRPr lang="en-US" sz="2400" dirty="0"/>
          </a:p>
          <a:p>
            <a:pPr lvl="1">
              <a:lnSpc>
                <a:spcPct val="90000"/>
              </a:lnSpc>
            </a:pPr>
            <a:r>
              <a:rPr lang="en-US" sz="2200" dirty="0">
                <a:latin typeface="Times New Roman" pitchFamily="18" charset="0"/>
              </a:rPr>
              <a:t>S(t) = (m</a:t>
            </a:r>
            <a:r>
              <a:rPr lang="en-US" sz="2200" baseline="-25000" dirty="0">
                <a:latin typeface="Times New Roman" pitchFamily="18" charset="0"/>
              </a:rPr>
              <a:t>1</a:t>
            </a:r>
            <a:r>
              <a:rPr lang="en-US" sz="2200" dirty="0">
                <a:latin typeface="Times New Roman" pitchFamily="18" charset="0"/>
              </a:rPr>
              <a:t>V</a:t>
            </a:r>
            <a:r>
              <a:rPr lang="en-US" sz="2200" baseline="-25000" dirty="0">
                <a:latin typeface="Times New Roman" pitchFamily="18" charset="0"/>
              </a:rPr>
              <a:t>1</a:t>
            </a:r>
            <a:r>
              <a:rPr lang="en-US" sz="2200" dirty="0">
                <a:latin typeface="Times New Roman" pitchFamily="18" charset="0"/>
              </a:rPr>
              <a:t>,p</a:t>
            </a:r>
            <a:r>
              <a:rPr lang="en-US" sz="2200" baseline="-25000" dirty="0">
                <a:latin typeface="Times New Roman" pitchFamily="18" charset="0"/>
              </a:rPr>
              <a:t>1</a:t>
            </a:r>
            <a:r>
              <a:rPr lang="en-US" sz="2200" dirty="0">
                <a:latin typeface="Times New Roman" pitchFamily="18" charset="0"/>
              </a:rPr>
              <a:t>,m</a:t>
            </a:r>
            <a:r>
              <a:rPr lang="en-US" sz="2200" baseline="-25000" dirty="0">
                <a:latin typeface="Times New Roman" pitchFamily="18" charset="0"/>
              </a:rPr>
              <a:t>2</a:t>
            </a:r>
            <a:r>
              <a:rPr lang="en-US" sz="2200" dirty="0">
                <a:latin typeface="Times New Roman" pitchFamily="18" charset="0"/>
              </a:rPr>
              <a:t>V</a:t>
            </a:r>
            <a:r>
              <a:rPr lang="en-US" sz="2200" baseline="-25000" dirty="0">
                <a:latin typeface="Times New Roman" pitchFamily="18" charset="0"/>
              </a:rPr>
              <a:t>2</a:t>
            </a:r>
            <a:r>
              <a:rPr lang="en-US" sz="2200" dirty="0">
                <a:latin typeface="Times New Roman" pitchFamily="18" charset="0"/>
              </a:rPr>
              <a:t>,p</a:t>
            </a:r>
            <a:r>
              <a:rPr lang="en-US" sz="2200" baseline="-25000" dirty="0">
                <a:latin typeface="Times New Roman" pitchFamily="18" charset="0"/>
              </a:rPr>
              <a:t>2</a:t>
            </a:r>
            <a:r>
              <a:rPr lang="en-US" sz="2200" dirty="0">
                <a:latin typeface="Times New Roman" pitchFamily="18" charset="0"/>
              </a:rPr>
              <a:t>, …, </a:t>
            </a:r>
            <a:r>
              <a:rPr lang="en-US" sz="2200" dirty="0" err="1">
                <a:latin typeface="Times New Roman" pitchFamily="18" charset="0"/>
              </a:rPr>
              <a:t>m</a:t>
            </a:r>
            <a:r>
              <a:rPr lang="en-US" sz="2200" baseline="-25000" dirty="0" err="1">
                <a:latin typeface="Times New Roman" pitchFamily="18" charset="0"/>
              </a:rPr>
              <a:t>N</a:t>
            </a:r>
            <a:r>
              <a:rPr lang="en-US" sz="2200" dirty="0" err="1">
                <a:latin typeface="Times New Roman" pitchFamily="18" charset="0"/>
              </a:rPr>
              <a:t>V</a:t>
            </a:r>
            <a:r>
              <a:rPr lang="en-US" sz="2200" baseline="-25000" dirty="0" err="1">
                <a:latin typeface="Times New Roman" pitchFamily="18" charset="0"/>
              </a:rPr>
              <a:t>N</a:t>
            </a:r>
            <a:r>
              <a:rPr lang="en-US" sz="2200" dirty="0" err="1">
                <a:latin typeface="Times New Roman" pitchFamily="18" charset="0"/>
              </a:rPr>
              <a:t>,p</a:t>
            </a:r>
            <a:r>
              <a:rPr lang="en-US" sz="2200" baseline="-25000" dirty="0" err="1">
                <a:latin typeface="Times New Roman" pitchFamily="18" charset="0"/>
              </a:rPr>
              <a:t>N</a:t>
            </a:r>
            <a:r>
              <a:rPr lang="en-US" sz="2200" dirty="0">
                <a:latin typeface="Times New Roman" pitchFamily="18" charset="0"/>
              </a:rPr>
              <a:t>)</a:t>
            </a:r>
          </a:p>
          <a:p>
            <a:pPr lvl="1">
              <a:lnSpc>
                <a:spcPct val="90000"/>
              </a:lnSpc>
            </a:pPr>
            <a:r>
              <a:rPr lang="en-US" sz="2200" dirty="0">
                <a:latin typeface="Times New Roman" pitchFamily="18" charset="0"/>
              </a:rPr>
              <a:t>d/</a:t>
            </a:r>
            <a:r>
              <a:rPr lang="en-US" sz="2200" dirty="0" err="1">
                <a:latin typeface="Times New Roman" pitchFamily="18" charset="0"/>
              </a:rPr>
              <a:t>dt</a:t>
            </a:r>
            <a:r>
              <a:rPr lang="en-US" sz="2200" dirty="0">
                <a:latin typeface="Times New Roman" pitchFamily="18" charset="0"/>
              </a:rPr>
              <a:t> S(t) = (F</a:t>
            </a:r>
            <a:r>
              <a:rPr lang="en-US" sz="2200" baseline="-25000" dirty="0">
                <a:latin typeface="Times New Roman" pitchFamily="18" charset="0"/>
              </a:rPr>
              <a:t>1</a:t>
            </a:r>
            <a:r>
              <a:rPr lang="en-US" sz="2200" dirty="0">
                <a:latin typeface="Times New Roman" pitchFamily="18" charset="0"/>
              </a:rPr>
              <a:t>,V</a:t>
            </a:r>
            <a:r>
              <a:rPr lang="en-US" sz="2200" baseline="-25000" dirty="0">
                <a:latin typeface="Times New Roman" pitchFamily="18" charset="0"/>
              </a:rPr>
              <a:t>1</a:t>
            </a:r>
            <a:r>
              <a:rPr lang="en-US" sz="2200" dirty="0">
                <a:latin typeface="Times New Roman" pitchFamily="18" charset="0"/>
              </a:rPr>
              <a:t>,F</a:t>
            </a:r>
            <a:r>
              <a:rPr lang="en-US" sz="2200" baseline="-25000" dirty="0">
                <a:latin typeface="Times New Roman" pitchFamily="18" charset="0"/>
              </a:rPr>
              <a:t>2</a:t>
            </a:r>
            <a:r>
              <a:rPr lang="en-US" sz="2200" dirty="0">
                <a:latin typeface="Times New Roman" pitchFamily="18" charset="0"/>
              </a:rPr>
              <a:t>,V</a:t>
            </a:r>
            <a:r>
              <a:rPr lang="en-US" sz="2200" baseline="-25000" dirty="0">
                <a:latin typeface="Times New Roman" pitchFamily="18" charset="0"/>
              </a:rPr>
              <a:t>2</a:t>
            </a:r>
            <a:r>
              <a:rPr lang="en-US" sz="2200" dirty="0">
                <a:latin typeface="Times New Roman" pitchFamily="18" charset="0"/>
              </a:rPr>
              <a:t>, …,F</a:t>
            </a:r>
            <a:r>
              <a:rPr lang="en-US" sz="2200" baseline="-25000" dirty="0">
                <a:latin typeface="Times New Roman" pitchFamily="18" charset="0"/>
              </a:rPr>
              <a:t>N</a:t>
            </a:r>
            <a:r>
              <a:rPr lang="en-US" sz="2200" dirty="0">
                <a:latin typeface="Times New Roman" pitchFamily="18" charset="0"/>
              </a:rPr>
              <a:t>,V</a:t>
            </a:r>
            <a:r>
              <a:rPr lang="en-US" sz="2200" baseline="-25000" dirty="0">
                <a:latin typeface="Times New Roman" pitchFamily="18" charset="0"/>
              </a:rPr>
              <a:t>N</a:t>
            </a:r>
            <a:r>
              <a:rPr lang="en-US" sz="2200" dirty="0">
                <a:latin typeface="Times New Roman" pitchFamily="18" charset="0"/>
              </a:rPr>
              <a:t>)</a:t>
            </a:r>
          </a:p>
          <a:p>
            <a:pPr>
              <a:lnSpc>
                <a:spcPct val="90000"/>
              </a:lnSpc>
              <a:buFontTx/>
              <a:buNone/>
            </a:pPr>
            <a:endParaRPr lang="en-US" sz="1600" dirty="0">
              <a:latin typeface="Times New Roman" pitchFamily="18" charset="0"/>
            </a:endParaRPr>
          </a:p>
        </p:txBody>
      </p:sp>
      <p:sp>
        <p:nvSpPr>
          <p:cNvPr id="4" name="Slide Number Placeholder 4"/>
          <p:cNvSpPr>
            <a:spLocks noGrp="1"/>
          </p:cNvSpPr>
          <p:nvPr>
            <p:ph type="sldNum" sz="quarter" idx="12"/>
          </p:nvPr>
        </p:nvSpPr>
        <p:spPr>
          <a:xfrm>
            <a:off x="6553200" y="6356350"/>
            <a:ext cx="2133600" cy="365125"/>
          </a:xfrm>
        </p:spPr>
        <p:txBody>
          <a:bodyPr/>
          <a:lstStyle/>
          <a:p>
            <a:fld id="{E00395DE-3DA2-3849-8BF8-25D029072D89}" type="slidenum">
              <a:rPr lang="en-US"/>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8" name="Rectangle 4"/>
          <p:cNvSpPr>
            <a:spLocks noGrp="1" noChangeArrowheads="1"/>
          </p:cNvSpPr>
          <p:nvPr>
            <p:ph type="title"/>
          </p:nvPr>
        </p:nvSpPr>
        <p:spPr/>
        <p:txBody>
          <a:bodyPr/>
          <a:lstStyle/>
          <a:p>
            <a:r>
              <a:rPr lang="en-US" sz="3200"/>
              <a:t>Explicit Euler Integration Example (1 of 2)</a:t>
            </a:r>
          </a:p>
        </p:txBody>
      </p:sp>
      <p:sp>
        <p:nvSpPr>
          <p:cNvPr id="246789" name="Text Box 5"/>
          <p:cNvSpPr txBox="1">
            <a:spLocks noChangeArrowheads="1"/>
          </p:cNvSpPr>
          <p:nvPr/>
        </p:nvSpPr>
        <p:spPr bwMode="auto">
          <a:xfrm>
            <a:off x="4845050" y="4076700"/>
            <a:ext cx="1754187" cy="366713"/>
          </a:xfrm>
          <a:prstGeom prst="rect">
            <a:avLst/>
          </a:prstGeom>
          <a:noFill/>
          <a:ln w="9525">
            <a:noFill/>
            <a:miter lim="800000"/>
            <a:headEnd/>
            <a:tailEnd/>
          </a:ln>
          <a:effectLst/>
        </p:spPr>
        <p:txBody>
          <a:bodyPr wrap="none">
            <a:spAutoFit/>
          </a:bodyPr>
          <a:lstStyle/>
          <a:p>
            <a:r>
              <a:rPr lang="en-US" sz="1800" b="1"/>
              <a:t>F=Weight</a:t>
            </a:r>
            <a:r>
              <a:rPr lang="en-US" sz="1800">
                <a:latin typeface="Tahoma" pitchFamily="34" charset="0"/>
              </a:rPr>
              <a:t> = </a:t>
            </a:r>
            <a:r>
              <a:rPr lang="en-US" sz="1800" i="1"/>
              <a:t>m</a:t>
            </a:r>
            <a:r>
              <a:rPr lang="en-US" sz="1800" b="1"/>
              <a:t>g</a:t>
            </a:r>
          </a:p>
        </p:txBody>
      </p:sp>
      <p:sp>
        <p:nvSpPr>
          <p:cNvPr id="246790" name="Text Box 6"/>
          <p:cNvSpPr txBox="1">
            <a:spLocks noChangeArrowheads="1"/>
          </p:cNvSpPr>
          <p:nvPr/>
        </p:nvSpPr>
        <p:spPr bwMode="auto">
          <a:xfrm>
            <a:off x="7386637" y="4075113"/>
            <a:ext cx="554038" cy="366712"/>
          </a:xfrm>
          <a:prstGeom prst="rect">
            <a:avLst/>
          </a:prstGeom>
          <a:noFill/>
          <a:ln w="9525">
            <a:noFill/>
            <a:miter lim="800000"/>
            <a:headEnd/>
            <a:tailEnd/>
          </a:ln>
          <a:effectLst/>
        </p:spPr>
        <p:txBody>
          <a:bodyPr wrap="none">
            <a:spAutoFit/>
          </a:bodyPr>
          <a:lstStyle/>
          <a:p>
            <a:r>
              <a:rPr lang="en-US" sz="1800" b="1"/>
              <a:t>V</a:t>
            </a:r>
            <a:r>
              <a:rPr lang="en-US" sz="1800" i="1" baseline="-25000"/>
              <a:t>init</a:t>
            </a:r>
          </a:p>
        </p:txBody>
      </p:sp>
      <p:sp>
        <p:nvSpPr>
          <p:cNvPr id="246791" name="Line 7"/>
          <p:cNvSpPr>
            <a:spLocks noChangeShapeType="1"/>
          </p:cNvSpPr>
          <p:nvPr/>
        </p:nvSpPr>
        <p:spPr bwMode="auto">
          <a:xfrm flipH="1" flipV="1">
            <a:off x="782637" y="3783013"/>
            <a:ext cx="0" cy="381000"/>
          </a:xfrm>
          <a:prstGeom prst="line">
            <a:avLst/>
          </a:prstGeom>
          <a:noFill/>
          <a:ln w="9525">
            <a:solidFill>
              <a:schemeClr val="tx1"/>
            </a:solidFill>
            <a:round/>
            <a:headEnd/>
            <a:tailEnd type="stealth" w="lg" len="lg"/>
          </a:ln>
          <a:effectLst/>
        </p:spPr>
        <p:txBody>
          <a:bodyPr/>
          <a:lstStyle/>
          <a:p>
            <a:endParaRPr lang="en-US"/>
          </a:p>
        </p:txBody>
      </p:sp>
      <p:sp>
        <p:nvSpPr>
          <p:cNvPr id="246792" name="Text Box 8"/>
          <p:cNvSpPr txBox="1">
            <a:spLocks noChangeArrowheads="1"/>
          </p:cNvSpPr>
          <p:nvPr/>
        </p:nvSpPr>
        <p:spPr bwMode="auto">
          <a:xfrm>
            <a:off x="1663700" y="4075113"/>
            <a:ext cx="515937" cy="366712"/>
          </a:xfrm>
          <a:prstGeom prst="rect">
            <a:avLst/>
          </a:prstGeom>
          <a:noFill/>
          <a:ln w="9525">
            <a:noFill/>
            <a:miter lim="800000"/>
            <a:headEnd/>
            <a:tailEnd/>
          </a:ln>
          <a:effectLst/>
        </p:spPr>
        <p:txBody>
          <a:bodyPr wrap="none">
            <a:spAutoFit/>
          </a:bodyPr>
          <a:lstStyle/>
          <a:p>
            <a:r>
              <a:rPr lang="en-US" sz="1800" b="1"/>
              <a:t>p</a:t>
            </a:r>
            <a:r>
              <a:rPr lang="en-US" sz="1800" i="1" baseline="-25000"/>
              <a:t>init</a:t>
            </a:r>
          </a:p>
        </p:txBody>
      </p:sp>
      <p:sp>
        <p:nvSpPr>
          <p:cNvPr id="246793" name="AutoShape 9"/>
          <p:cNvSpPr>
            <a:spLocks/>
          </p:cNvSpPr>
          <p:nvPr/>
        </p:nvSpPr>
        <p:spPr bwMode="auto">
          <a:xfrm rot="5400000">
            <a:off x="1760537" y="3008313"/>
            <a:ext cx="304800" cy="1905000"/>
          </a:xfrm>
          <a:prstGeom prst="rightBrace">
            <a:avLst>
              <a:gd name="adj1" fmla="val 52083"/>
              <a:gd name="adj2" fmla="val 50000"/>
            </a:avLst>
          </a:prstGeom>
          <a:noFill/>
          <a:ln w="9525">
            <a:solidFill>
              <a:schemeClr val="tx1"/>
            </a:solidFill>
            <a:round/>
            <a:headEnd/>
            <a:tailEnd/>
          </a:ln>
          <a:effectLst/>
        </p:spPr>
        <p:txBody>
          <a:bodyPr wrap="none" anchor="ctr"/>
          <a:lstStyle/>
          <a:p>
            <a:endParaRPr lang="en-US"/>
          </a:p>
        </p:txBody>
      </p:sp>
      <p:sp>
        <p:nvSpPr>
          <p:cNvPr id="246794" name="AutoShape 10"/>
          <p:cNvSpPr>
            <a:spLocks/>
          </p:cNvSpPr>
          <p:nvPr/>
        </p:nvSpPr>
        <p:spPr bwMode="auto">
          <a:xfrm rot="5400000">
            <a:off x="7526337" y="3008313"/>
            <a:ext cx="304800" cy="1905000"/>
          </a:xfrm>
          <a:prstGeom prst="rightBrace">
            <a:avLst>
              <a:gd name="adj1" fmla="val 52083"/>
              <a:gd name="adj2" fmla="val 50000"/>
            </a:avLst>
          </a:prstGeom>
          <a:noFill/>
          <a:ln w="9525">
            <a:solidFill>
              <a:schemeClr val="tx1"/>
            </a:solidFill>
            <a:round/>
            <a:headEnd/>
            <a:tailEnd/>
          </a:ln>
          <a:effectLst/>
        </p:spPr>
        <p:txBody>
          <a:bodyPr wrap="none" anchor="ctr"/>
          <a:lstStyle/>
          <a:p>
            <a:endParaRPr lang="en-US"/>
          </a:p>
        </p:txBody>
      </p:sp>
      <p:sp>
        <p:nvSpPr>
          <p:cNvPr id="246795" name="Rectangle 11"/>
          <p:cNvSpPr>
            <a:spLocks noChangeArrowheads="1"/>
          </p:cNvSpPr>
          <p:nvPr/>
        </p:nvSpPr>
        <p:spPr bwMode="auto">
          <a:xfrm>
            <a:off x="1036637" y="1600200"/>
            <a:ext cx="7391400" cy="923330"/>
          </a:xfrm>
          <a:prstGeom prst="rect">
            <a:avLst/>
          </a:prstGeom>
          <a:solidFill>
            <a:srgbClr val="FFFFCC"/>
          </a:solidFill>
          <a:ln w="9525">
            <a:solidFill>
              <a:schemeClr val="tx1"/>
            </a:solidFill>
            <a:miter lim="800000"/>
            <a:headEnd/>
            <a:tailEnd/>
          </a:ln>
          <a:effectLst/>
        </p:spPr>
        <p:txBody>
          <a:bodyPr wrap="none" anchor="ctr"/>
          <a:lstStyle/>
          <a:p>
            <a:endParaRPr lang="en-US"/>
          </a:p>
        </p:txBody>
      </p:sp>
      <p:sp>
        <p:nvSpPr>
          <p:cNvPr id="246796" name="Text Box 12"/>
          <p:cNvSpPr txBox="1">
            <a:spLocks noChangeArrowheads="1"/>
          </p:cNvSpPr>
          <p:nvPr/>
        </p:nvSpPr>
        <p:spPr bwMode="auto">
          <a:xfrm>
            <a:off x="1477962" y="1600200"/>
            <a:ext cx="6721475" cy="923330"/>
          </a:xfrm>
          <a:prstGeom prst="rect">
            <a:avLst/>
          </a:prstGeom>
          <a:noFill/>
          <a:ln w="9525">
            <a:noFill/>
            <a:miter lim="800000"/>
            <a:headEnd/>
            <a:tailEnd/>
          </a:ln>
          <a:effectLst/>
        </p:spPr>
        <p:txBody>
          <a:bodyPr>
            <a:spAutoFit/>
          </a:bodyPr>
          <a:lstStyle/>
          <a:p>
            <a:r>
              <a:rPr lang="en-US" sz="1800" i="1" dirty="0" err="1"/>
              <a:t>V</a:t>
            </a:r>
            <a:r>
              <a:rPr lang="en-US" sz="1800" i="1" baseline="-25000" dirty="0" err="1"/>
              <a:t>init</a:t>
            </a:r>
            <a:r>
              <a:rPr lang="en-US" sz="1800" dirty="0">
                <a:latin typeface="Tahoma" pitchFamily="34" charset="0"/>
              </a:rPr>
              <a:t> = 30 m/s</a:t>
            </a:r>
            <a:endParaRPr lang="en-US" sz="1800" b="1" dirty="0">
              <a:solidFill>
                <a:srgbClr val="FFFFCC"/>
              </a:solidFill>
              <a:latin typeface="Tahoma" pitchFamily="34" charset="0"/>
            </a:endParaRPr>
          </a:p>
          <a:p>
            <a:r>
              <a:rPr lang="en-US" sz="1800" dirty="0">
                <a:latin typeface="Tahoma" pitchFamily="34" charset="0"/>
              </a:rPr>
              <a:t>Launch </a:t>
            </a:r>
            <a:r>
              <a:rPr lang="en-US" sz="1800" dirty="0" smtClean="0">
                <a:latin typeface="Tahoma" pitchFamily="34" charset="0"/>
              </a:rPr>
              <a:t>angle: </a:t>
            </a:r>
            <a:r>
              <a:rPr lang="en-US" sz="1800" dirty="0">
                <a:latin typeface="Tahoma" pitchFamily="34" charset="0"/>
              </a:rPr>
              <a:t>75.2 </a:t>
            </a:r>
            <a:r>
              <a:rPr lang="en-US" sz="1800" dirty="0" smtClean="0">
                <a:latin typeface="Tahoma" pitchFamily="34" charset="0"/>
              </a:rPr>
              <a:t>degrees (all motion in </a:t>
            </a:r>
            <a:r>
              <a:rPr lang="en-US" sz="1800" dirty="0" err="1" smtClean="0">
                <a:latin typeface="Tahoma" pitchFamily="34" charset="0"/>
              </a:rPr>
              <a:t>xz</a:t>
            </a:r>
            <a:r>
              <a:rPr lang="en-US" sz="1800" dirty="0" smtClean="0">
                <a:latin typeface="Tahoma" pitchFamily="34" charset="0"/>
              </a:rPr>
              <a:t> plane)</a:t>
            </a:r>
            <a:endParaRPr lang="en-US" sz="1800" dirty="0">
              <a:latin typeface="Tahoma" pitchFamily="34" charset="0"/>
            </a:endParaRPr>
          </a:p>
          <a:p>
            <a:r>
              <a:rPr lang="en-US" sz="1800" dirty="0" smtClean="0">
                <a:latin typeface="Tahoma" pitchFamily="34" charset="0"/>
              </a:rPr>
              <a:t>Mass </a:t>
            </a:r>
            <a:r>
              <a:rPr lang="en-US" sz="1800" dirty="0">
                <a:latin typeface="Tahoma" pitchFamily="34" charset="0"/>
              </a:rPr>
              <a:t>of projectile, </a:t>
            </a:r>
            <a:r>
              <a:rPr lang="en-US" sz="1800" i="1" dirty="0"/>
              <a:t>m</a:t>
            </a:r>
            <a:r>
              <a:rPr lang="en-US" sz="1800" dirty="0">
                <a:latin typeface="Tahoma" pitchFamily="34" charset="0"/>
              </a:rPr>
              <a:t>: 2.5 kg</a:t>
            </a:r>
          </a:p>
        </p:txBody>
      </p:sp>
      <p:sp>
        <p:nvSpPr>
          <p:cNvPr id="246797" name="Text Box 13"/>
          <p:cNvSpPr txBox="1">
            <a:spLocks noChangeArrowheads="1"/>
          </p:cNvSpPr>
          <p:nvPr/>
        </p:nvSpPr>
        <p:spPr bwMode="auto">
          <a:xfrm>
            <a:off x="546100" y="4075113"/>
            <a:ext cx="452437" cy="366712"/>
          </a:xfrm>
          <a:prstGeom prst="rect">
            <a:avLst/>
          </a:prstGeom>
          <a:noFill/>
          <a:ln w="9525">
            <a:noFill/>
            <a:miter lim="800000"/>
            <a:headEnd/>
            <a:tailEnd/>
          </a:ln>
          <a:effectLst/>
        </p:spPr>
        <p:txBody>
          <a:bodyPr wrap="none">
            <a:spAutoFit/>
          </a:bodyPr>
          <a:lstStyle/>
          <a:p>
            <a:r>
              <a:rPr lang="en-US" sz="1800" i="1"/>
              <a:t>t</a:t>
            </a:r>
            <a:r>
              <a:rPr lang="en-US" sz="1800" i="1" baseline="-25000"/>
              <a:t>init</a:t>
            </a:r>
          </a:p>
        </p:txBody>
      </p:sp>
      <p:pic>
        <p:nvPicPr>
          <p:cNvPr id="246798" name="Picture 14"/>
          <p:cNvPicPr>
            <a:picLocks noChangeAspect="1" noChangeArrowheads="1"/>
          </p:cNvPicPr>
          <p:nvPr/>
        </p:nvPicPr>
        <p:blipFill>
          <a:blip r:embed="rId3" cstate="print"/>
          <a:srcRect/>
          <a:stretch>
            <a:fillRect/>
          </a:stretch>
        </p:blipFill>
        <p:spPr bwMode="auto">
          <a:xfrm>
            <a:off x="288925" y="3214688"/>
            <a:ext cx="8353425" cy="519112"/>
          </a:xfrm>
          <a:prstGeom prst="rect">
            <a:avLst/>
          </a:prstGeom>
          <a:noFill/>
          <a:ln w="9525">
            <a:noFill/>
            <a:miter lim="800000"/>
            <a:headEnd/>
            <a:tailEnd/>
          </a:ln>
          <a:effectLst/>
        </p:spPr>
      </p:pic>
      <p:sp>
        <p:nvSpPr>
          <p:cNvPr id="246799" name="AutoShape 15"/>
          <p:cNvSpPr>
            <a:spLocks/>
          </p:cNvSpPr>
          <p:nvPr/>
        </p:nvSpPr>
        <p:spPr bwMode="auto">
          <a:xfrm rot="5400000">
            <a:off x="3665537" y="3009900"/>
            <a:ext cx="304800" cy="1905000"/>
          </a:xfrm>
          <a:prstGeom prst="rightBrace">
            <a:avLst>
              <a:gd name="adj1" fmla="val 52083"/>
              <a:gd name="adj2" fmla="val 50000"/>
            </a:avLst>
          </a:prstGeom>
          <a:noFill/>
          <a:ln w="9525">
            <a:solidFill>
              <a:schemeClr val="tx1"/>
            </a:solidFill>
            <a:round/>
            <a:headEnd/>
            <a:tailEnd/>
          </a:ln>
          <a:effectLst/>
        </p:spPr>
        <p:txBody>
          <a:bodyPr wrap="none" anchor="ctr"/>
          <a:lstStyle/>
          <a:p>
            <a:endParaRPr lang="en-US"/>
          </a:p>
        </p:txBody>
      </p:sp>
      <p:sp>
        <p:nvSpPr>
          <p:cNvPr id="246800" name="AutoShape 16"/>
          <p:cNvSpPr>
            <a:spLocks/>
          </p:cNvSpPr>
          <p:nvPr/>
        </p:nvSpPr>
        <p:spPr bwMode="auto">
          <a:xfrm rot="5400000">
            <a:off x="5570537" y="3011488"/>
            <a:ext cx="304800" cy="1905000"/>
          </a:xfrm>
          <a:prstGeom prst="rightBrace">
            <a:avLst>
              <a:gd name="adj1" fmla="val 52083"/>
              <a:gd name="adj2" fmla="val 50000"/>
            </a:avLst>
          </a:prstGeom>
          <a:noFill/>
          <a:ln w="9525">
            <a:solidFill>
              <a:schemeClr val="tx1"/>
            </a:solidFill>
            <a:round/>
            <a:headEnd/>
            <a:tailEnd/>
          </a:ln>
          <a:effectLst/>
        </p:spPr>
        <p:txBody>
          <a:bodyPr wrap="none" anchor="ctr"/>
          <a:lstStyle/>
          <a:p>
            <a:endParaRPr lang="en-US"/>
          </a:p>
        </p:txBody>
      </p:sp>
      <p:sp>
        <p:nvSpPr>
          <p:cNvPr id="246801" name="Text Box 17"/>
          <p:cNvSpPr txBox="1">
            <a:spLocks noChangeArrowheads="1"/>
          </p:cNvSpPr>
          <p:nvPr/>
        </p:nvSpPr>
        <p:spPr bwMode="auto">
          <a:xfrm>
            <a:off x="3581400" y="4075113"/>
            <a:ext cx="719137" cy="366712"/>
          </a:xfrm>
          <a:prstGeom prst="rect">
            <a:avLst/>
          </a:prstGeom>
          <a:noFill/>
          <a:ln w="9525">
            <a:noFill/>
            <a:miter lim="800000"/>
            <a:headEnd/>
            <a:tailEnd/>
          </a:ln>
          <a:effectLst/>
        </p:spPr>
        <p:txBody>
          <a:bodyPr wrap="none">
            <a:spAutoFit/>
          </a:bodyPr>
          <a:lstStyle/>
          <a:p>
            <a:r>
              <a:rPr lang="en-US" sz="1800" i="1"/>
              <a:t>m</a:t>
            </a:r>
            <a:r>
              <a:rPr lang="en-US" sz="1800" b="1"/>
              <a:t>V</a:t>
            </a:r>
            <a:r>
              <a:rPr lang="en-US" sz="1800" i="1" baseline="-25000"/>
              <a:t>init</a:t>
            </a:r>
          </a:p>
        </p:txBody>
      </p:sp>
      <p:sp>
        <p:nvSpPr>
          <p:cNvPr id="246802" name="Line 18"/>
          <p:cNvSpPr>
            <a:spLocks noChangeShapeType="1"/>
          </p:cNvSpPr>
          <p:nvPr/>
        </p:nvSpPr>
        <p:spPr bwMode="auto">
          <a:xfrm>
            <a:off x="1874837" y="4495800"/>
            <a:ext cx="990600" cy="838200"/>
          </a:xfrm>
          <a:prstGeom prst="line">
            <a:avLst/>
          </a:prstGeom>
          <a:noFill/>
          <a:ln w="9525">
            <a:solidFill>
              <a:schemeClr val="tx1"/>
            </a:solidFill>
            <a:round/>
            <a:headEnd/>
            <a:tailEnd/>
          </a:ln>
          <a:effectLst/>
        </p:spPr>
        <p:txBody>
          <a:bodyPr/>
          <a:lstStyle/>
          <a:p>
            <a:endParaRPr lang="en-US"/>
          </a:p>
        </p:txBody>
      </p:sp>
      <p:sp>
        <p:nvSpPr>
          <p:cNvPr id="246803" name="Text Box 19"/>
          <p:cNvSpPr txBox="1">
            <a:spLocks noChangeArrowheads="1"/>
          </p:cNvSpPr>
          <p:nvPr/>
        </p:nvSpPr>
        <p:spPr bwMode="auto">
          <a:xfrm>
            <a:off x="1951037" y="5576888"/>
            <a:ext cx="1833563" cy="366712"/>
          </a:xfrm>
          <a:prstGeom prst="rect">
            <a:avLst/>
          </a:prstGeom>
          <a:noFill/>
          <a:ln w="9525">
            <a:noFill/>
            <a:miter lim="800000"/>
            <a:headEnd/>
            <a:tailEnd/>
          </a:ln>
          <a:effectLst/>
        </p:spPr>
        <p:txBody>
          <a:bodyPr wrap="none">
            <a:spAutoFit/>
          </a:bodyPr>
          <a:lstStyle/>
          <a:p>
            <a:r>
              <a:rPr lang="en-US" sz="1800" b="1"/>
              <a:t>S = &lt;</a:t>
            </a:r>
            <a:r>
              <a:rPr lang="en-US" sz="1800" i="1"/>
              <a:t>m</a:t>
            </a:r>
            <a:r>
              <a:rPr lang="en-US" sz="1800" b="1"/>
              <a:t>V</a:t>
            </a:r>
            <a:r>
              <a:rPr lang="en-US" sz="1800" i="1" baseline="-25000"/>
              <a:t>init</a:t>
            </a:r>
            <a:r>
              <a:rPr lang="en-US" sz="1800" b="1"/>
              <a:t>, p</a:t>
            </a:r>
            <a:r>
              <a:rPr lang="en-US" sz="1800" i="1" baseline="-25000"/>
              <a:t>init </a:t>
            </a:r>
            <a:r>
              <a:rPr lang="en-US" sz="1800"/>
              <a:t>&gt;</a:t>
            </a:r>
          </a:p>
        </p:txBody>
      </p:sp>
      <p:sp>
        <p:nvSpPr>
          <p:cNvPr id="246804" name="Line 20"/>
          <p:cNvSpPr>
            <a:spLocks noChangeShapeType="1"/>
          </p:cNvSpPr>
          <p:nvPr/>
        </p:nvSpPr>
        <p:spPr bwMode="auto">
          <a:xfrm flipH="1">
            <a:off x="2865437" y="4495800"/>
            <a:ext cx="990600" cy="838200"/>
          </a:xfrm>
          <a:prstGeom prst="line">
            <a:avLst/>
          </a:prstGeom>
          <a:noFill/>
          <a:ln w="9525">
            <a:solidFill>
              <a:schemeClr val="tx1"/>
            </a:solidFill>
            <a:round/>
            <a:headEnd/>
            <a:tailEnd/>
          </a:ln>
          <a:effectLst/>
        </p:spPr>
        <p:txBody>
          <a:bodyPr/>
          <a:lstStyle/>
          <a:p>
            <a:endParaRPr lang="en-US"/>
          </a:p>
        </p:txBody>
      </p:sp>
      <p:sp>
        <p:nvSpPr>
          <p:cNvPr id="246805" name="Line 21"/>
          <p:cNvSpPr>
            <a:spLocks noChangeShapeType="1"/>
          </p:cNvSpPr>
          <p:nvPr/>
        </p:nvSpPr>
        <p:spPr bwMode="auto">
          <a:xfrm flipH="1">
            <a:off x="2865437" y="5334000"/>
            <a:ext cx="0" cy="228600"/>
          </a:xfrm>
          <a:prstGeom prst="line">
            <a:avLst/>
          </a:prstGeom>
          <a:noFill/>
          <a:ln w="9525">
            <a:solidFill>
              <a:schemeClr val="tx1"/>
            </a:solidFill>
            <a:round/>
            <a:headEnd/>
            <a:tailEnd type="stealth" w="lg" len="lg"/>
          </a:ln>
          <a:effectLst/>
        </p:spPr>
        <p:txBody>
          <a:bodyPr/>
          <a:lstStyle/>
          <a:p>
            <a:endParaRPr lang="en-US"/>
          </a:p>
        </p:txBody>
      </p:sp>
      <p:sp>
        <p:nvSpPr>
          <p:cNvPr id="246806" name="Line 22"/>
          <p:cNvSpPr>
            <a:spLocks noChangeShapeType="1"/>
          </p:cNvSpPr>
          <p:nvPr/>
        </p:nvSpPr>
        <p:spPr bwMode="auto">
          <a:xfrm>
            <a:off x="5684837" y="4495800"/>
            <a:ext cx="990600" cy="838200"/>
          </a:xfrm>
          <a:prstGeom prst="line">
            <a:avLst/>
          </a:prstGeom>
          <a:noFill/>
          <a:ln w="9525">
            <a:solidFill>
              <a:schemeClr val="tx1"/>
            </a:solidFill>
            <a:round/>
            <a:headEnd/>
            <a:tailEnd/>
          </a:ln>
          <a:effectLst/>
        </p:spPr>
        <p:txBody>
          <a:bodyPr/>
          <a:lstStyle/>
          <a:p>
            <a:endParaRPr lang="en-US"/>
          </a:p>
        </p:txBody>
      </p:sp>
      <p:sp>
        <p:nvSpPr>
          <p:cNvPr id="246807" name="Line 23"/>
          <p:cNvSpPr>
            <a:spLocks noChangeShapeType="1"/>
          </p:cNvSpPr>
          <p:nvPr/>
        </p:nvSpPr>
        <p:spPr bwMode="auto">
          <a:xfrm flipH="1">
            <a:off x="6675437" y="4495800"/>
            <a:ext cx="990600" cy="838200"/>
          </a:xfrm>
          <a:prstGeom prst="line">
            <a:avLst/>
          </a:prstGeom>
          <a:noFill/>
          <a:ln w="9525">
            <a:solidFill>
              <a:schemeClr val="tx1"/>
            </a:solidFill>
            <a:round/>
            <a:headEnd/>
            <a:tailEnd/>
          </a:ln>
          <a:effectLst/>
        </p:spPr>
        <p:txBody>
          <a:bodyPr/>
          <a:lstStyle/>
          <a:p>
            <a:endParaRPr lang="en-US"/>
          </a:p>
        </p:txBody>
      </p:sp>
      <p:sp>
        <p:nvSpPr>
          <p:cNvPr id="246808" name="Line 24"/>
          <p:cNvSpPr>
            <a:spLocks noChangeShapeType="1"/>
          </p:cNvSpPr>
          <p:nvPr/>
        </p:nvSpPr>
        <p:spPr bwMode="auto">
          <a:xfrm flipH="1">
            <a:off x="6675437" y="5334000"/>
            <a:ext cx="0" cy="228600"/>
          </a:xfrm>
          <a:prstGeom prst="line">
            <a:avLst/>
          </a:prstGeom>
          <a:noFill/>
          <a:ln w="9525">
            <a:solidFill>
              <a:schemeClr val="tx1"/>
            </a:solidFill>
            <a:round/>
            <a:headEnd/>
            <a:tailEnd type="stealth" w="lg" len="lg"/>
          </a:ln>
          <a:effectLst/>
        </p:spPr>
        <p:txBody>
          <a:bodyPr/>
          <a:lstStyle/>
          <a:p>
            <a:endParaRPr lang="en-US"/>
          </a:p>
        </p:txBody>
      </p:sp>
      <p:sp>
        <p:nvSpPr>
          <p:cNvPr id="246809" name="Text Box 25"/>
          <p:cNvSpPr txBox="1">
            <a:spLocks noChangeArrowheads="1"/>
          </p:cNvSpPr>
          <p:nvPr/>
        </p:nvSpPr>
        <p:spPr bwMode="auto">
          <a:xfrm>
            <a:off x="5738812" y="5576888"/>
            <a:ext cx="1876425" cy="366712"/>
          </a:xfrm>
          <a:prstGeom prst="rect">
            <a:avLst/>
          </a:prstGeom>
          <a:noFill/>
          <a:ln w="9525">
            <a:noFill/>
            <a:miter lim="800000"/>
            <a:headEnd/>
            <a:tailEnd/>
          </a:ln>
          <a:effectLst/>
        </p:spPr>
        <p:txBody>
          <a:bodyPr wrap="none">
            <a:spAutoFit/>
          </a:bodyPr>
          <a:lstStyle/>
          <a:p>
            <a:r>
              <a:rPr lang="en-US" sz="1800" i="1"/>
              <a:t>d</a:t>
            </a:r>
            <a:r>
              <a:rPr lang="en-US" sz="1800" b="1"/>
              <a:t>S/</a:t>
            </a:r>
            <a:r>
              <a:rPr lang="en-US" sz="1800" i="1"/>
              <a:t>dt</a:t>
            </a:r>
            <a:r>
              <a:rPr lang="en-US" sz="1800" b="1"/>
              <a:t> = &lt;</a:t>
            </a:r>
            <a:r>
              <a:rPr lang="en-US" sz="1800" i="1"/>
              <a:t>m</a:t>
            </a:r>
            <a:r>
              <a:rPr lang="en-US" sz="1800" b="1"/>
              <a:t>g</a:t>
            </a:r>
            <a:r>
              <a:rPr lang="en-US" sz="1800" i="1"/>
              <a:t>,</a:t>
            </a:r>
            <a:r>
              <a:rPr lang="en-US" sz="1800"/>
              <a:t>V</a:t>
            </a:r>
            <a:r>
              <a:rPr lang="en-US" sz="1800" i="1" baseline="-25000"/>
              <a:t>init</a:t>
            </a:r>
            <a:r>
              <a:rPr lang="en-US" sz="1800"/>
              <a:t>&gt;</a:t>
            </a:r>
          </a:p>
        </p:txBody>
      </p:sp>
      <p:sp>
        <p:nvSpPr>
          <p:cNvPr id="24" name="Slide Number Placeholder 4"/>
          <p:cNvSpPr>
            <a:spLocks noGrp="1"/>
          </p:cNvSpPr>
          <p:nvPr>
            <p:ph type="sldNum" sz="quarter" idx="12"/>
          </p:nvPr>
        </p:nvSpPr>
        <p:spPr>
          <a:xfrm>
            <a:off x="6553200" y="6356350"/>
            <a:ext cx="2133600" cy="365125"/>
          </a:xfrm>
        </p:spPr>
        <p:txBody>
          <a:bodyPr/>
          <a:lstStyle/>
          <a:p>
            <a:fld id="{E00395DE-3DA2-3849-8BF8-25D029072D89}" type="slidenum">
              <a:rPr lang="en-US"/>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Rectangle 4"/>
          <p:cNvSpPr>
            <a:spLocks noGrp="1" noChangeArrowheads="1"/>
          </p:cNvSpPr>
          <p:nvPr>
            <p:ph type="title"/>
          </p:nvPr>
        </p:nvSpPr>
        <p:spPr>
          <a:xfrm>
            <a:off x="609600" y="304800"/>
            <a:ext cx="8458200" cy="1143000"/>
          </a:xfrm>
        </p:spPr>
        <p:txBody>
          <a:bodyPr/>
          <a:lstStyle/>
          <a:p>
            <a:r>
              <a:rPr lang="en-US" sz="3200" dirty="0"/>
              <a:t>Explicit Euler Integration Example </a:t>
            </a:r>
            <a:r>
              <a:rPr lang="en-US" sz="3200" dirty="0" smtClean="0"/>
              <a:t>(2 </a:t>
            </a:r>
            <a:r>
              <a:rPr lang="en-US" sz="3200" dirty="0"/>
              <a:t>of 2)</a:t>
            </a:r>
          </a:p>
        </p:txBody>
      </p:sp>
      <p:sp>
        <p:nvSpPr>
          <p:cNvPr id="249861" name="Rectangle 5"/>
          <p:cNvSpPr>
            <a:spLocks noChangeArrowheads="1"/>
          </p:cNvSpPr>
          <p:nvPr/>
        </p:nvSpPr>
        <p:spPr bwMode="auto">
          <a:xfrm>
            <a:off x="7130293" y="4103687"/>
            <a:ext cx="1143000" cy="2057400"/>
          </a:xfrm>
          <a:prstGeom prst="rect">
            <a:avLst/>
          </a:prstGeom>
          <a:solidFill>
            <a:srgbClr val="FFFFCC"/>
          </a:solidFill>
          <a:ln w="22225">
            <a:solidFill>
              <a:schemeClr val="tx1"/>
            </a:solidFill>
            <a:miter lim="800000"/>
            <a:headEnd/>
            <a:tailEnd/>
          </a:ln>
          <a:effectLst/>
        </p:spPr>
        <p:txBody>
          <a:bodyPr wrap="none" anchor="ctr"/>
          <a:lstStyle/>
          <a:p>
            <a:endParaRPr lang="en-US"/>
          </a:p>
        </p:txBody>
      </p:sp>
      <p:sp>
        <p:nvSpPr>
          <p:cNvPr id="249862" name="Rectangle 6"/>
          <p:cNvSpPr>
            <a:spLocks noChangeArrowheads="1"/>
          </p:cNvSpPr>
          <p:nvPr/>
        </p:nvSpPr>
        <p:spPr bwMode="auto">
          <a:xfrm>
            <a:off x="5911093" y="4103687"/>
            <a:ext cx="1143000" cy="2057400"/>
          </a:xfrm>
          <a:prstGeom prst="rect">
            <a:avLst/>
          </a:prstGeom>
          <a:solidFill>
            <a:srgbClr val="FFFFCC"/>
          </a:solidFill>
          <a:ln w="22225">
            <a:solidFill>
              <a:schemeClr val="tx1"/>
            </a:solidFill>
            <a:miter lim="800000"/>
            <a:headEnd/>
            <a:tailEnd/>
          </a:ln>
          <a:effectLst/>
        </p:spPr>
        <p:txBody>
          <a:bodyPr wrap="none" anchor="ctr"/>
          <a:lstStyle/>
          <a:p>
            <a:endParaRPr lang="en-US"/>
          </a:p>
        </p:txBody>
      </p:sp>
      <p:sp>
        <p:nvSpPr>
          <p:cNvPr id="249863" name="Rectangle 7"/>
          <p:cNvSpPr>
            <a:spLocks noChangeArrowheads="1"/>
          </p:cNvSpPr>
          <p:nvPr/>
        </p:nvSpPr>
        <p:spPr bwMode="auto">
          <a:xfrm>
            <a:off x="4691893" y="4103687"/>
            <a:ext cx="1143000" cy="2057400"/>
          </a:xfrm>
          <a:prstGeom prst="rect">
            <a:avLst/>
          </a:prstGeom>
          <a:solidFill>
            <a:srgbClr val="FFFFCC"/>
          </a:solidFill>
          <a:ln w="22225">
            <a:solidFill>
              <a:schemeClr val="tx1"/>
            </a:solidFill>
            <a:miter lim="800000"/>
            <a:headEnd/>
            <a:tailEnd/>
          </a:ln>
          <a:effectLst/>
        </p:spPr>
        <p:txBody>
          <a:bodyPr wrap="none" anchor="ctr"/>
          <a:lstStyle/>
          <a:p>
            <a:endParaRPr lang="en-US"/>
          </a:p>
        </p:txBody>
      </p:sp>
      <p:sp>
        <p:nvSpPr>
          <p:cNvPr id="249864" name="Rectangle 8"/>
          <p:cNvSpPr>
            <a:spLocks noChangeArrowheads="1"/>
          </p:cNvSpPr>
          <p:nvPr/>
        </p:nvSpPr>
        <p:spPr bwMode="auto">
          <a:xfrm>
            <a:off x="7130293" y="1817687"/>
            <a:ext cx="1143000" cy="2057400"/>
          </a:xfrm>
          <a:prstGeom prst="rect">
            <a:avLst/>
          </a:prstGeom>
          <a:solidFill>
            <a:srgbClr val="FFFFCC"/>
          </a:solidFill>
          <a:ln w="22225">
            <a:solidFill>
              <a:schemeClr val="tx1"/>
            </a:solidFill>
            <a:miter lim="800000"/>
            <a:headEnd/>
            <a:tailEnd/>
          </a:ln>
          <a:effectLst/>
        </p:spPr>
        <p:txBody>
          <a:bodyPr wrap="none" anchor="ctr"/>
          <a:lstStyle/>
          <a:p>
            <a:endParaRPr lang="en-US"/>
          </a:p>
        </p:txBody>
      </p:sp>
      <p:sp>
        <p:nvSpPr>
          <p:cNvPr id="249865" name="Rectangle 9"/>
          <p:cNvSpPr>
            <a:spLocks noChangeArrowheads="1"/>
          </p:cNvSpPr>
          <p:nvPr/>
        </p:nvSpPr>
        <p:spPr bwMode="auto">
          <a:xfrm>
            <a:off x="7130293" y="1436687"/>
            <a:ext cx="1143000" cy="381000"/>
          </a:xfrm>
          <a:prstGeom prst="rect">
            <a:avLst/>
          </a:prstGeom>
          <a:noFill/>
          <a:ln w="22225">
            <a:solidFill>
              <a:schemeClr val="tx1"/>
            </a:solidFill>
            <a:miter lim="800000"/>
            <a:headEnd/>
            <a:tailEnd/>
          </a:ln>
          <a:effectLst/>
        </p:spPr>
        <p:txBody>
          <a:bodyPr wrap="none" anchor="ctr"/>
          <a:lstStyle/>
          <a:p>
            <a:endParaRPr lang="en-US"/>
          </a:p>
        </p:txBody>
      </p:sp>
      <p:sp>
        <p:nvSpPr>
          <p:cNvPr id="249866" name="Rectangle 10"/>
          <p:cNvSpPr>
            <a:spLocks noChangeArrowheads="1"/>
          </p:cNvSpPr>
          <p:nvPr/>
        </p:nvSpPr>
        <p:spPr bwMode="auto">
          <a:xfrm>
            <a:off x="5911093" y="1817687"/>
            <a:ext cx="1143000" cy="2057400"/>
          </a:xfrm>
          <a:prstGeom prst="rect">
            <a:avLst/>
          </a:prstGeom>
          <a:solidFill>
            <a:srgbClr val="FFFFCC"/>
          </a:solidFill>
          <a:ln w="22225">
            <a:solidFill>
              <a:schemeClr val="tx1"/>
            </a:solidFill>
            <a:miter lim="800000"/>
            <a:headEnd/>
            <a:tailEnd/>
          </a:ln>
          <a:effectLst/>
        </p:spPr>
        <p:txBody>
          <a:bodyPr wrap="none" anchor="ctr"/>
          <a:lstStyle/>
          <a:p>
            <a:endParaRPr lang="en-US"/>
          </a:p>
        </p:txBody>
      </p:sp>
      <p:sp>
        <p:nvSpPr>
          <p:cNvPr id="249867" name="Rectangle 11"/>
          <p:cNvSpPr>
            <a:spLocks noChangeArrowheads="1"/>
          </p:cNvSpPr>
          <p:nvPr/>
        </p:nvSpPr>
        <p:spPr bwMode="auto">
          <a:xfrm>
            <a:off x="5911093" y="1436687"/>
            <a:ext cx="1143000" cy="381000"/>
          </a:xfrm>
          <a:prstGeom prst="rect">
            <a:avLst/>
          </a:prstGeom>
          <a:noFill/>
          <a:ln w="22225">
            <a:solidFill>
              <a:schemeClr val="tx1"/>
            </a:solidFill>
            <a:miter lim="800000"/>
            <a:headEnd/>
            <a:tailEnd/>
          </a:ln>
          <a:effectLst/>
        </p:spPr>
        <p:txBody>
          <a:bodyPr wrap="none" anchor="ctr"/>
          <a:lstStyle/>
          <a:p>
            <a:endParaRPr lang="en-US"/>
          </a:p>
        </p:txBody>
      </p:sp>
      <p:sp>
        <p:nvSpPr>
          <p:cNvPr id="249868" name="Text Box 12"/>
          <p:cNvSpPr txBox="1">
            <a:spLocks noChangeArrowheads="1"/>
          </p:cNvSpPr>
          <p:nvPr/>
        </p:nvSpPr>
        <p:spPr bwMode="auto">
          <a:xfrm>
            <a:off x="7181093" y="1436687"/>
            <a:ext cx="1087438" cy="366713"/>
          </a:xfrm>
          <a:prstGeom prst="rect">
            <a:avLst/>
          </a:prstGeom>
          <a:noFill/>
          <a:ln w="9525">
            <a:noFill/>
            <a:miter lim="800000"/>
            <a:headEnd/>
            <a:tailEnd/>
          </a:ln>
          <a:effectLst/>
        </p:spPr>
        <p:txBody>
          <a:bodyPr wrap="none">
            <a:spAutoFit/>
          </a:bodyPr>
          <a:lstStyle/>
          <a:p>
            <a:r>
              <a:rPr lang="en-US" sz="1800">
                <a:latin typeface="Symbol" pitchFamily="18" charset="2"/>
              </a:rPr>
              <a:t>D</a:t>
            </a:r>
            <a:r>
              <a:rPr lang="en-US" sz="1800" i="1"/>
              <a:t>t = .01 s</a:t>
            </a:r>
          </a:p>
        </p:txBody>
      </p:sp>
      <p:sp>
        <p:nvSpPr>
          <p:cNvPr id="249869" name="Text Box 13"/>
          <p:cNvSpPr txBox="1">
            <a:spLocks noChangeArrowheads="1"/>
          </p:cNvSpPr>
          <p:nvPr/>
        </p:nvSpPr>
        <p:spPr bwMode="auto">
          <a:xfrm>
            <a:off x="5987293" y="1436687"/>
            <a:ext cx="973138" cy="366713"/>
          </a:xfrm>
          <a:prstGeom prst="rect">
            <a:avLst/>
          </a:prstGeom>
          <a:noFill/>
          <a:ln w="9525">
            <a:noFill/>
            <a:miter lim="800000"/>
            <a:headEnd/>
            <a:tailEnd/>
          </a:ln>
          <a:effectLst/>
        </p:spPr>
        <p:txBody>
          <a:bodyPr wrap="none">
            <a:spAutoFit/>
          </a:bodyPr>
          <a:lstStyle/>
          <a:p>
            <a:r>
              <a:rPr lang="en-US" sz="1800">
                <a:latin typeface="Symbol" pitchFamily="18" charset="2"/>
              </a:rPr>
              <a:t>D</a:t>
            </a:r>
            <a:r>
              <a:rPr lang="en-US" sz="1800" i="1"/>
              <a:t>t = .1 s</a:t>
            </a:r>
          </a:p>
        </p:txBody>
      </p:sp>
      <p:sp>
        <p:nvSpPr>
          <p:cNvPr id="249870" name="Rectangle 14"/>
          <p:cNvSpPr>
            <a:spLocks noChangeArrowheads="1"/>
          </p:cNvSpPr>
          <p:nvPr/>
        </p:nvSpPr>
        <p:spPr bwMode="auto">
          <a:xfrm>
            <a:off x="4691893" y="1817687"/>
            <a:ext cx="1143000" cy="2057400"/>
          </a:xfrm>
          <a:prstGeom prst="rect">
            <a:avLst/>
          </a:prstGeom>
          <a:solidFill>
            <a:srgbClr val="FFFFCC"/>
          </a:solidFill>
          <a:ln w="22225">
            <a:solidFill>
              <a:schemeClr val="tx1"/>
            </a:solidFill>
            <a:miter lim="800000"/>
            <a:headEnd/>
            <a:tailEnd/>
          </a:ln>
          <a:effectLst/>
        </p:spPr>
        <p:txBody>
          <a:bodyPr wrap="none" anchor="ctr"/>
          <a:lstStyle/>
          <a:p>
            <a:endParaRPr lang="en-US"/>
          </a:p>
        </p:txBody>
      </p:sp>
      <p:graphicFrame>
        <p:nvGraphicFramePr>
          <p:cNvPr id="249871" name="Object 15"/>
          <p:cNvGraphicFramePr>
            <a:graphicFrameLocks noChangeAspect="1"/>
          </p:cNvGraphicFramePr>
          <p:nvPr>
            <p:extLst>
              <p:ext uri="{D42A27DB-BD31-4B8C-83A1-F6EECF244321}">
                <p14:modId xmlns:p14="http://schemas.microsoft.com/office/powerpoint/2010/main" val="3379593130"/>
              </p:ext>
            </p:extLst>
          </p:nvPr>
        </p:nvGraphicFramePr>
        <p:xfrm>
          <a:off x="311981" y="1919287"/>
          <a:ext cx="7953375" cy="1884363"/>
        </p:xfrm>
        <a:graphic>
          <a:graphicData uri="http://schemas.openxmlformats.org/presentationml/2006/ole">
            <mc:AlternateContent xmlns:mc="http://schemas.openxmlformats.org/markup-compatibility/2006">
              <mc:Choice xmlns:v="urn:schemas-microsoft-com:vml" Requires="v">
                <p:oleObj spid="_x0000_s40046" name="Microsoft Equation 3.0" r:id="rId4" imgW="5790960" imgH="1371600" progId="Equation.3">
                  <p:embed/>
                </p:oleObj>
              </mc:Choice>
              <mc:Fallback>
                <p:oleObj name="Microsoft Equation 3.0" r:id="rId4" imgW="5790960" imgH="13716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981" y="1919287"/>
                        <a:ext cx="7953375" cy="1884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9872" name="Text Box 16"/>
          <p:cNvSpPr txBox="1">
            <a:spLocks noChangeArrowheads="1"/>
          </p:cNvSpPr>
          <p:nvPr/>
        </p:nvSpPr>
        <p:spPr bwMode="auto">
          <a:xfrm>
            <a:off x="4768093" y="1436687"/>
            <a:ext cx="973138" cy="366713"/>
          </a:xfrm>
          <a:prstGeom prst="rect">
            <a:avLst/>
          </a:prstGeom>
          <a:noFill/>
          <a:ln w="9525">
            <a:noFill/>
            <a:miter lim="800000"/>
            <a:headEnd/>
            <a:tailEnd/>
          </a:ln>
          <a:effectLst/>
        </p:spPr>
        <p:txBody>
          <a:bodyPr wrap="none">
            <a:spAutoFit/>
          </a:bodyPr>
          <a:lstStyle/>
          <a:p>
            <a:r>
              <a:rPr lang="en-US" sz="1800">
                <a:latin typeface="Symbol" pitchFamily="18" charset="2"/>
              </a:rPr>
              <a:t>D</a:t>
            </a:r>
            <a:r>
              <a:rPr lang="en-US" sz="1800" i="1"/>
              <a:t>t = .2 s</a:t>
            </a:r>
          </a:p>
        </p:txBody>
      </p:sp>
      <p:sp>
        <p:nvSpPr>
          <p:cNvPr id="249873" name="Rectangle 17"/>
          <p:cNvSpPr>
            <a:spLocks noChangeArrowheads="1"/>
          </p:cNvSpPr>
          <p:nvPr/>
        </p:nvSpPr>
        <p:spPr bwMode="auto">
          <a:xfrm>
            <a:off x="4691893" y="1436687"/>
            <a:ext cx="1143000" cy="381000"/>
          </a:xfrm>
          <a:prstGeom prst="rect">
            <a:avLst/>
          </a:prstGeom>
          <a:noFill/>
          <a:ln w="22225">
            <a:solidFill>
              <a:schemeClr val="tx1"/>
            </a:solidFill>
            <a:miter lim="800000"/>
            <a:headEnd/>
            <a:tailEnd/>
          </a:ln>
          <a:effectLst/>
        </p:spPr>
        <p:txBody>
          <a:bodyPr wrap="none" anchor="ctr"/>
          <a:lstStyle/>
          <a:p>
            <a:endParaRPr lang="en-US"/>
          </a:p>
        </p:txBody>
      </p:sp>
      <p:sp>
        <p:nvSpPr>
          <p:cNvPr id="249874" name="Line 18"/>
          <p:cNvSpPr>
            <a:spLocks noChangeShapeType="1"/>
          </p:cNvSpPr>
          <p:nvPr/>
        </p:nvSpPr>
        <p:spPr bwMode="auto">
          <a:xfrm>
            <a:off x="348493" y="3989387"/>
            <a:ext cx="8229600" cy="0"/>
          </a:xfrm>
          <a:prstGeom prst="line">
            <a:avLst/>
          </a:prstGeom>
          <a:noFill/>
          <a:ln w="9525">
            <a:solidFill>
              <a:schemeClr val="tx1"/>
            </a:solidFill>
            <a:round/>
            <a:headEnd/>
            <a:tailEnd/>
          </a:ln>
          <a:effectLst/>
        </p:spPr>
        <p:txBody>
          <a:bodyPr/>
          <a:lstStyle/>
          <a:p>
            <a:endParaRPr lang="en-US"/>
          </a:p>
        </p:txBody>
      </p:sp>
      <p:sp>
        <p:nvSpPr>
          <p:cNvPr id="249875" name="Rectangle 19"/>
          <p:cNvSpPr>
            <a:spLocks noChangeArrowheads="1"/>
          </p:cNvSpPr>
          <p:nvPr/>
        </p:nvSpPr>
        <p:spPr bwMode="auto">
          <a:xfrm>
            <a:off x="4539493" y="5780087"/>
            <a:ext cx="3886200" cy="304800"/>
          </a:xfrm>
          <a:prstGeom prst="rect">
            <a:avLst/>
          </a:prstGeom>
          <a:solidFill>
            <a:srgbClr val="CCFFFF">
              <a:alpha val="25000"/>
            </a:srgbClr>
          </a:solidFill>
          <a:ln w="28575">
            <a:solidFill>
              <a:srgbClr val="0000FF"/>
            </a:solidFill>
            <a:miter lim="800000"/>
            <a:headEnd/>
            <a:tailEnd/>
          </a:ln>
          <a:effectLst/>
        </p:spPr>
        <p:txBody>
          <a:bodyPr wrap="none" anchor="ctr"/>
          <a:lstStyle/>
          <a:p>
            <a:endParaRPr lang="en-US"/>
          </a:p>
        </p:txBody>
      </p:sp>
      <p:graphicFrame>
        <p:nvGraphicFramePr>
          <p:cNvPr id="249876" name="Object 20"/>
          <p:cNvGraphicFramePr>
            <a:graphicFrameLocks noChangeAspect="1"/>
          </p:cNvGraphicFramePr>
          <p:nvPr>
            <p:extLst>
              <p:ext uri="{D42A27DB-BD31-4B8C-83A1-F6EECF244321}">
                <p14:modId xmlns:p14="http://schemas.microsoft.com/office/powerpoint/2010/main" val="612067387"/>
              </p:ext>
            </p:extLst>
          </p:nvPr>
        </p:nvGraphicFramePr>
        <p:xfrm>
          <a:off x="1959806" y="4205287"/>
          <a:ext cx="6288087" cy="1892300"/>
        </p:xfrm>
        <a:graphic>
          <a:graphicData uri="http://schemas.openxmlformats.org/presentationml/2006/ole">
            <mc:AlternateContent xmlns:mc="http://schemas.openxmlformats.org/markup-compatibility/2006">
              <mc:Choice xmlns:v="urn:schemas-microsoft-com:vml" Requires="v">
                <p:oleObj spid="_x0000_s40047" name="Equation" r:id="rId6" imgW="4559040" imgH="1371600" progId="Equation.3">
                  <p:embed/>
                </p:oleObj>
              </mc:Choice>
              <mc:Fallback>
                <p:oleObj name="Equation" r:id="rId6" imgW="4559040" imgH="13716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9806" y="4205287"/>
                        <a:ext cx="6288087" cy="1892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9877" name="Rectangle 21"/>
          <p:cNvSpPr>
            <a:spLocks noChangeArrowheads="1"/>
          </p:cNvSpPr>
          <p:nvPr/>
        </p:nvSpPr>
        <p:spPr bwMode="auto">
          <a:xfrm>
            <a:off x="4539493" y="3481387"/>
            <a:ext cx="3886200" cy="304800"/>
          </a:xfrm>
          <a:prstGeom prst="rect">
            <a:avLst/>
          </a:prstGeom>
          <a:solidFill>
            <a:srgbClr val="CCFFFF">
              <a:alpha val="25000"/>
            </a:srgbClr>
          </a:solidFill>
          <a:ln w="28575">
            <a:solidFill>
              <a:srgbClr val="0000FF"/>
            </a:solidFill>
            <a:miter lim="800000"/>
            <a:headEnd/>
            <a:tailEnd/>
          </a:ln>
          <a:effectLst/>
        </p:spPr>
        <p:txBody>
          <a:bodyPr wrap="none" anchor="ctr"/>
          <a:lstStyle/>
          <a:p>
            <a:endParaRPr lang="en-US"/>
          </a:p>
        </p:txBody>
      </p:sp>
      <p:sp>
        <p:nvSpPr>
          <p:cNvPr id="20" name="Slide Number Placeholder 4"/>
          <p:cNvSpPr>
            <a:spLocks noGrp="1"/>
          </p:cNvSpPr>
          <p:nvPr>
            <p:ph type="sldNum" sz="quarter" idx="12"/>
          </p:nvPr>
        </p:nvSpPr>
        <p:spPr>
          <a:xfrm>
            <a:off x="6553200" y="6356350"/>
            <a:ext cx="2133600" cy="365125"/>
          </a:xfrm>
        </p:spPr>
        <p:txBody>
          <a:bodyPr/>
          <a:lstStyle/>
          <a:p>
            <a:fld id="{E00395DE-3DA2-3849-8BF8-25D029072D89}" type="slidenum">
              <a:rPr lang="en-US"/>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304800" y="0"/>
            <a:ext cx="8534400" cy="1143000"/>
          </a:xfrm>
        </p:spPr>
        <p:txBody>
          <a:bodyPr/>
          <a:lstStyle/>
          <a:p>
            <a:r>
              <a:rPr lang="en-US" sz="3200" dirty="0"/>
              <a:t>Pseudo Code for Numerical Integration (1 of 2)</a:t>
            </a:r>
          </a:p>
        </p:txBody>
      </p:sp>
      <p:sp>
        <p:nvSpPr>
          <p:cNvPr id="242691" name="Rectangle 3"/>
          <p:cNvSpPr>
            <a:spLocks noGrp="1" noChangeArrowheads="1"/>
          </p:cNvSpPr>
          <p:nvPr>
            <p:ph type="body" idx="1"/>
          </p:nvPr>
        </p:nvSpPr>
        <p:spPr>
          <a:xfrm>
            <a:off x="609600" y="1066800"/>
            <a:ext cx="7772400" cy="5638800"/>
          </a:xfrm>
        </p:spPr>
        <p:txBody>
          <a:bodyPr>
            <a:normAutofit lnSpcReduction="10000"/>
          </a:bodyPr>
          <a:lstStyle/>
          <a:p>
            <a:pPr>
              <a:lnSpc>
                <a:spcPct val="80000"/>
              </a:lnSpc>
              <a:buFontTx/>
              <a:buNone/>
            </a:pPr>
            <a:r>
              <a:rPr lang="en-US" sz="1600" dirty="0">
                <a:latin typeface="Consolas" panose="020B0609020204030204" pitchFamily="49" charset="0"/>
              </a:rPr>
              <a:t>Vector </a:t>
            </a:r>
            <a:r>
              <a:rPr lang="en-US" sz="1600" dirty="0" err="1">
                <a:latin typeface="Consolas" panose="020B0609020204030204" pitchFamily="49" charset="0"/>
              </a:rPr>
              <a:t>cur_S</a:t>
            </a:r>
            <a:r>
              <a:rPr lang="en-US" sz="1600" dirty="0">
                <a:latin typeface="Consolas" panose="020B0609020204030204" pitchFamily="49" charset="0"/>
              </a:rPr>
              <a:t>[2*N];    </a:t>
            </a:r>
            <a:r>
              <a:rPr lang="en-US" sz="1600" i="1" dirty="0"/>
              <a:t>// S(t+</a:t>
            </a:r>
            <a:r>
              <a:rPr lang="el-GR" sz="1600" i="1" dirty="0"/>
              <a:t>Δ</a:t>
            </a:r>
            <a:r>
              <a:rPr lang="en-US" sz="1600" i="1" dirty="0"/>
              <a:t>t)</a:t>
            </a:r>
          </a:p>
          <a:p>
            <a:pPr>
              <a:lnSpc>
                <a:spcPct val="80000"/>
              </a:lnSpc>
              <a:buFontTx/>
              <a:buNone/>
            </a:pPr>
            <a:r>
              <a:rPr lang="en-US" sz="1600" dirty="0">
                <a:latin typeface="Consolas" panose="020B0609020204030204" pitchFamily="49" charset="0"/>
              </a:rPr>
              <a:t>Vector </a:t>
            </a:r>
            <a:r>
              <a:rPr lang="en-US" sz="1600" dirty="0" err="1">
                <a:latin typeface="Consolas" panose="020B0609020204030204" pitchFamily="49" charset="0"/>
              </a:rPr>
              <a:t>prior_S</a:t>
            </a:r>
            <a:r>
              <a:rPr lang="en-US" sz="1600" dirty="0">
                <a:latin typeface="Consolas" panose="020B0609020204030204" pitchFamily="49" charset="0"/>
              </a:rPr>
              <a:t>[2*N];  </a:t>
            </a:r>
            <a:r>
              <a:rPr lang="en-US" sz="1600" i="1" dirty="0"/>
              <a:t>// S(t)</a:t>
            </a:r>
          </a:p>
          <a:p>
            <a:pPr>
              <a:lnSpc>
                <a:spcPct val="80000"/>
              </a:lnSpc>
              <a:buFontTx/>
              <a:buNone/>
            </a:pPr>
            <a:r>
              <a:rPr lang="en-US" sz="1600" dirty="0">
                <a:latin typeface="Consolas" panose="020B0609020204030204" pitchFamily="49" charset="0"/>
              </a:rPr>
              <a:t>Vector </a:t>
            </a:r>
            <a:r>
              <a:rPr lang="en-US" sz="1600" dirty="0" err="1">
                <a:latin typeface="Consolas" panose="020B0609020204030204" pitchFamily="49" charset="0"/>
              </a:rPr>
              <a:t>S_deriv</a:t>
            </a:r>
            <a:r>
              <a:rPr lang="en-US" sz="1600" dirty="0">
                <a:latin typeface="Consolas" panose="020B0609020204030204" pitchFamily="49" charset="0"/>
              </a:rPr>
              <a:t>[2*N];  </a:t>
            </a:r>
            <a:r>
              <a:rPr lang="en-US" sz="1600" i="1" dirty="0"/>
              <a:t>// d/</a:t>
            </a:r>
            <a:r>
              <a:rPr lang="en-US" sz="1600" i="1" dirty="0" err="1"/>
              <a:t>dt</a:t>
            </a:r>
            <a:r>
              <a:rPr lang="en-US" sz="1600" i="1" dirty="0"/>
              <a:t> S at time t</a:t>
            </a:r>
          </a:p>
          <a:p>
            <a:pPr>
              <a:lnSpc>
                <a:spcPct val="80000"/>
              </a:lnSpc>
              <a:buFontTx/>
              <a:buNone/>
            </a:pPr>
            <a:r>
              <a:rPr lang="en-US" sz="1600" dirty="0">
                <a:latin typeface="Consolas" panose="020B0609020204030204" pitchFamily="49" charset="0"/>
              </a:rPr>
              <a:t>float mass[N];        </a:t>
            </a:r>
            <a:r>
              <a:rPr lang="en-US" sz="1600" i="1" dirty="0"/>
              <a:t>// mass of particles</a:t>
            </a:r>
          </a:p>
          <a:p>
            <a:pPr>
              <a:lnSpc>
                <a:spcPct val="80000"/>
              </a:lnSpc>
              <a:buFontTx/>
              <a:buNone/>
            </a:pPr>
            <a:r>
              <a:rPr lang="en-US" sz="1600" dirty="0">
                <a:latin typeface="Consolas" panose="020B0609020204030204" pitchFamily="49" charset="0"/>
              </a:rPr>
              <a:t>float t;              </a:t>
            </a:r>
            <a:r>
              <a:rPr lang="en-US" sz="1600" i="1" dirty="0"/>
              <a:t>// simulation time t</a:t>
            </a:r>
          </a:p>
          <a:p>
            <a:pPr>
              <a:lnSpc>
                <a:spcPct val="80000"/>
              </a:lnSpc>
              <a:buFontTx/>
              <a:buNone/>
            </a:pPr>
            <a:endParaRPr lang="en-US" sz="1600" b="1" dirty="0">
              <a:latin typeface="Consolas" panose="020B0609020204030204" pitchFamily="49" charset="0"/>
            </a:endParaRPr>
          </a:p>
          <a:p>
            <a:pPr>
              <a:lnSpc>
                <a:spcPct val="80000"/>
              </a:lnSpc>
              <a:buFontTx/>
              <a:buNone/>
            </a:pPr>
            <a:r>
              <a:rPr lang="en-US" sz="1600" b="1" dirty="0">
                <a:latin typeface="Consolas" panose="020B0609020204030204" pitchFamily="49" charset="0"/>
              </a:rPr>
              <a:t>void</a:t>
            </a:r>
            <a:r>
              <a:rPr lang="en-US" sz="1600" dirty="0">
                <a:latin typeface="Consolas" panose="020B0609020204030204" pitchFamily="49" charset="0"/>
              </a:rPr>
              <a:t> main() {</a:t>
            </a:r>
          </a:p>
          <a:p>
            <a:pPr>
              <a:lnSpc>
                <a:spcPct val="80000"/>
              </a:lnSpc>
              <a:buFontTx/>
              <a:buNone/>
            </a:pPr>
            <a:r>
              <a:rPr lang="en-US" sz="1600" dirty="0">
                <a:latin typeface="Consolas" panose="020B0609020204030204" pitchFamily="49" charset="0"/>
              </a:rPr>
              <a:t>	float </a:t>
            </a:r>
            <a:r>
              <a:rPr lang="en-US" sz="1600" dirty="0" err="1">
                <a:latin typeface="Consolas" panose="020B0609020204030204" pitchFamily="49" charset="0"/>
              </a:rPr>
              <a:t>delta_t</a:t>
            </a:r>
            <a:r>
              <a:rPr lang="en-US" sz="1600" dirty="0">
                <a:latin typeface="Consolas" panose="020B0609020204030204" pitchFamily="49" charset="0"/>
              </a:rPr>
              <a:t>;     </a:t>
            </a:r>
            <a:r>
              <a:rPr lang="en-US" sz="1600" i="1" dirty="0"/>
              <a:t>// time step</a:t>
            </a:r>
          </a:p>
          <a:p>
            <a:pPr>
              <a:lnSpc>
                <a:spcPct val="80000"/>
              </a:lnSpc>
              <a:buFontTx/>
              <a:buNone/>
            </a:pPr>
            <a:endParaRPr lang="en-US" sz="1600" dirty="0">
              <a:latin typeface="Consolas" panose="020B0609020204030204" pitchFamily="49" charset="0"/>
            </a:endParaRPr>
          </a:p>
          <a:p>
            <a:pPr>
              <a:lnSpc>
                <a:spcPct val="80000"/>
              </a:lnSpc>
              <a:buFontTx/>
              <a:buNone/>
            </a:pPr>
            <a:r>
              <a:rPr lang="en-US" sz="1600" i="1" dirty="0">
                <a:latin typeface="Consolas" panose="020B0609020204030204" pitchFamily="49" charset="0"/>
              </a:rPr>
              <a:t>	</a:t>
            </a:r>
            <a:r>
              <a:rPr lang="en-US" sz="1600" i="1" dirty="0"/>
              <a:t>// </a:t>
            </a:r>
            <a:r>
              <a:rPr lang="en-US" sz="1600" i="1" dirty="0" smtClean="0"/>
              <a:t>Set </a:t>
            </a:r>
            <a:r>
              <a:rPr lang="en-US" sz="1600" i="1" dirty="0"/>
              <a:t>current state to initial conditions</a:t>
            </a:r>
          </a:p>
          <a:p>
            <a:pPr>
              <a:lnSpc>
                <a:spcPct val="80000"/>
              </a:lnSpc>
              <a:buFontTx/>
              <a:buNone/>
            </a:pPr>
            <a:r>
              <a:rPr lang="en-US" sz="1600" dirty="0">
                <a:latin typeface="Consolas" panose="020B0609020204030204" pitchFamily="49" charset="0"/>
              </a:rPr>
              <a:t>	</a:t>
            </a:r>
            <a:r>
              <a:rPr lang="en-US" sz="1600" b="1" dirty="0">
                <a:latin typeface="Consolas" panose="020B0609020204030204" pitchFamily="49" charset="0"/>
              </a:rPr>
              <a:t>for</a:t>
            </a:r>
            <a:r>
              <a:rPr lang="en-US" sz="1600" dirty="0">
                <a:latin typeface="Consolas" panose="020B0609020204030204" pitchFamily="49" charset="0"/>
              </a:rPr>
              <a:t> (</a:t>
            </a:r>
            <a:r>
              <a:rPr lang="en-US" sz="1600" dirty="0" err="1">
                <a:latin typeface="Consolas" panose="020B0609020204030204" pitchFamily="49" charset="0"/>
              </a:rPr>
              <a:t>i</a:t>
            </a:r>
            <a:r>
              <a:rPr lang="en-US" sz="1600" dirty="0">
                <a:latin typeface="Consolas" panose="020B0609020204030204" pitchFamily="49" charset="0"/>
              </a:rPr>
              <a:t>=0; </a:t>
            </a:r>
            <a:r>
              <a:rPr lang="en-US" sz="1600" dirty="0" err="1">
                <a:latin typeface="Consolas" panose="020B0609020204030204" pitchFamily="49" charset="0"/>
              </a:rPr>
              <a:t>i</a:t>
            </a:r>
            <a:r>
              <a:rPr lang="en-US" sz="1600" dirty="0">
                <a:latin typeface="Consolas" panose="020B0609020204030204" pitchFamily="49" charset="0"/>
              </a:rPr>
              <a:t>&lt;N; </a:t>
            </a:r>
            <a:r>
              <a:rPr lang="en-US" sz="1600" dirty="0" err="1">
                <a:latin typeface="Consolas" panose="020B0609020204030204" pitchFamily="49" charset="0"/>
              </a:rPr>
              <a:t>i</a:t>
            </a:r>
            <a:r>
              <a:rPr lang="en-US" sz="1600" dirty="0">
                <a:latin typeface="Consolas" panose="020B0609020204030204" pitchFamily="49" charset="0"/>
              </a:rPr>
              <a:t>++) {</a:t>
            </a:r>
          </a:p>
          <a:p>
            <a:pPr>
              <a:lnSpc>
                <a:spcPct val="80000"/>
              </a:lnSpc>
              <a:buFontTx/>
              <a:buNone/>
            </a:pPr>
            <a:r>
              <a:rPr lang="en-US" sz="1600" dirty="0">
                <a:latin typeface="Consolas" panose="020B0609020204030204" pitchFamily="49" charset="0"/>
              </a:rPr>
              <a:t>		mass[</a:t>
            </a:r>
            <a:r>
              <a:rPr lang="en-US" sz="1600" dirty="0" err="1">
                <a:latin typeface="Consolas" panose="020B0609020204030204" pitchFamily="49" charset="0"/>
              </a:rPr>
              <a:t>i</a:t>
            </a:r>
            <a:r>
              <a:rPr lang="en-US" sz="1600" dirty="0">
                <a:latin typeface="Consolas" panose="020B0609020204030204" pitchFamily="49" charset="0"/>
              </a:rPr>
              <a:t>] = </a:t>
            </a:r>
            <a:r>
              <a:rPr lang="en-US" sz="1600" i="1" dirty="0">
                <a:latin typeface="Consolas" panose="020B0609020204030204" pitchFamily="49" charset="0"/>
              </a:rPr>
              <a:t>mass of particle </a:t>
            </a:r>
            <a:r>
              <a:rPr lang="en-US" sz="1600" i="1" dirty="0" err="1">
                <a:latin typeface="Consolas" panose="020B0609020204030204" pitchFamily="49" charset="0"/>
              </a:rPr>
              <a:t>i</a:t>
            </a:r>
            <a:r>
              <a:rPr lang="en-US" sz="1600" dirty="0">
                <a:latin typeface="Consolas" panose="020B0609020204030204" pitchFamily="49" charset="0"/>
              </a:rPr>
              <a:t>;</a:t>
            </a:r>
          </a:p>
          <a:p>
            <a:pPr>
              <a:lnSpc>
                <a:spcPct val="80000"/>
              </a:lnSpc>
              <a:buFontTx/>
              <a:buNone/>
            </a:pPr>
            <a:r>
              <a:rPr lang="en-US" sz="1600" dirty="0">
                <a:latin typeface="Consolas" panose="020B0609020204030204" pitchFamily="49" charset="0"/>
              </a:rPr>
              <a:t>		</a:t>
            </a:r>
            <a:r>
              <a:rPr lang="en-US" sz="1600" dirty="0" err="1">
                <a:latin typeface="Consolas" panose="020B0609020204030204" pitchFamily="49" charset="0"/>
              </a:rPr>
              <a:t>cur_S</a:t>
            </a:r>
            <a:r>
              <a:rPr lang="en-US" sz="1600" dirty="0">
                <a:latin typeface="Consolas" panose="020B0609020204030204" pitchFamily="49" charset="0"/>
              </a:rPr>
              <a:t>[2*</a:t>
            </a:r>
            <a:r>
              <a:rPr lang="en-US" sz="1600" dirty="0" err="1">
                <a:latin typeface="Consolas" panose="020B0609020204030204" pitchFamily="49" charset="0"/>
              </a:rPr>
              <a:t>i</a:t>
            </a:r>
            <a:r>
              <a:rPr lang="en-US" sz="1600" dirty="0">
                <a:latin typeface="Consolas" panose="020B0609020204030204" pitchFamily="49" charset="0"/>
              </a:rPr>
              <a:t>] = </a:t>
            </a:r>
            <a:r>
              <a:rPr lang="en-US" sz="1600" i="1" dirty="0">
                <a:latin typeface="Consolas" panose="020B0609020204030204" pitchFamily="49" charset="0"/>
              </a:rPr>
              <a:t>particle </a:t>
            </a:r>
            <a:r>
              <a:rPr lang="en-US" sz="1600" i="1" dirty="0" err="1">
                <a:latin typeface="Consolas" panose="020B0609020204030204" pitchFamily="49" charset="0"/>
              </a:rPr>
              <a:t>i</a:t>
            </a:r>
            <a:r>
              <a:rPr lang="en-US" sz="1600" i="1" dirty="0">
                <a:latin typeface="Consolas" panose="020B0609020204030204" pitchFamily="49" charset="0"/>
              </a:rPr>
              <a:t> initial momentum</a:t>
            </a:r>
            <a:r>
              <a:rPr lang="en-US" sz="1600" dirty="0">
                <a:latin typeface="Consolas" panose="020B0609020204030204" pitchFamily="49" charset="0"/>
              </a:rPr>
              <a:t>;</a:t>
            </a:r>
          </a:p>
          <a:p>
            <a:pPr>
              <a:lnSpc>
                <a:spcPct val="80000"/>
              </a:lnSpc>
              <a:buFontTx/>
              <a:buNone/>
            </a:pPr>
            <a:r>
              <a:rPr lang="en-US" sz="1600" dirty="0">
                <a:latin typeface="Consolas" panose="020B0609020204030204" pitchFamily="49" charset="0"/>
              </a:rPr>
              <a:t>		</a:t>
            </a:r>
            <a:r>
              <a:rPr lang="en-US" sz="1600" dirty="0" err="1">
                <a:latin typeface="Consolas" panose="020B0609020204030204" pitchFamily="49" charset="0"/>
              </a:rPr>
              <a:t>cur_S</a:t>
            </a:r>
            <a:r>
              <a:rPr lang="en-US" sz="1600" dirty="0">
                <a:latin typeface="Consolas" panose="020B0609020204030204" pitchFamily="49" charset="0"/>
              </a:rPr>
              <a:t>[2*i+1] = </a:t>
            </a:r>
            <a:r>
              <a:rPr lang="en-US" sz="1600" i="1" dirty="0">
                <a:latin typeface="Consolas" panose="020B0609020204030204" pitchFamily="49" charset="0"/>
              </a:rPr>
              <a:t>particle </a:t>
            </a:r>
            <a:r>
              <a:rPr lang="en-US" sz="1600" i="1" dirty="0" err="1">
                <a:latin typeface="Consolas" panose="020B0609020204030204" pitchFamily="49" charset="0"/>
              </a:rPr>
              <a:t>i</a:t>
            </a:r>
            <a:r>
              <a:rPr lang="en-US" sz="1600" i="1" dirty="0">
                <a:latin typeface="Consolas" panose="020B0609020204030204" pitchFamily="49" charset="0"/>
              </a:rPr>
              <a:t> initial position</a:t>
            </a:r>
            <a:r>
              <a:rPr lang="en-US" sz="1600" dirty="0">
                <a:latin typeface="Consolas" panose="020B0609020204030204" pitchFamily="49" charset="0"/>
              </a:rPr>
              <a:t>;</a:t>
            </a:r>
          </a:p>
          <a:p>
            <a:pPr>
              <a:lnSpc>
                <a:spcPct val="80000"/>
              </a:lnSpc>
              <a:buFontTx/>
              <a:buNone/>
            </a:pPr>
            <a:r>
              <a:rPr lang="en-US" sz="1600" dirty="0">
                <a:latin typeface="Consolas" panose="020B0609020204030204" pitchFamily="49" charset="0"/>
              </a:rPr>
              <a:t>	}</a:t>
            </a:r>
          </a:p>
          <a:p>
            <a:pPr>
              <a:lnSpc>
                <a:spcPct val="80000"/>
              </a:lnSpc>
              <a:buFontTx/>
              <a:buNone/>
            </a:pPr>
            <a:endParaRPr lang="en-US" sz="1600" dirty="0">
              <a:latin typeface="Consolas" panose="020B0609020204030204" pitchFamily="49" charset="0"/>
            </a:endParaRPr>
          </a:p>
          <a:p>
            <a:pPr>
              <a:lnSpc>
                <a:spcPct val="80000"/>
              </a:lnSpc>
              <a:buFontTx/>
              <a:buNone/>
            </a:pPr>
            <a:r>
              <a:rPr lang="en-US" sz="1600" dirty="0">
                <a:latin typeface="Consolas" panose="020B0609020204030204" pitchFamily="49" charset="0"/>
              </a:rPr>
              <a:t>	</a:t>
            </a:r>
            <a:r>
              <a:rPr lang="en-US" sz="1600" i="1" dirty="0">
                <a:latin typeface="Consolas" panose="020B0609020204030204" pitchFamily="49" charset="0"/>
              </a:rPr>
              <a:t>// Game simulation/rendering loop</a:t>
            </a:r>
          </a:p>
          <a:p>
            <a:pPr>
              <a:lnSpc>
                <a:spcPct val="80000"/>
              </a:lnSpc>
              <a:buFontTx/>
              <a:buNone/>
            </a:pPr>
            <a:r>
              <a:rPr lang="en-US" sz="1600" dirty="0">
                <a:latin typeface="Consolas" panose="020B0609020204030204" pitchFamily="49" charset="0"/>
              </a:rPr>
              <a:t>	</a:t>
            </a:r>
            <a:r>
              <a:rPr lang="en-US" sz="1600" b="1" dirty="0">
                <a:latin typeface="Consolas" panose="020B0609020204030204" pitchFamily="49" charset="0"/>
              </a:rPr>
              <a:t>while</a:t>
            </a:r>
            <a:r>
              <a:rPr lang="en-US" sz="1600" dirty="0">
                <a:latin typeface="Consolas" panose="020B0609020204030204" pitchFamily="49" charset="0"/>
              </a:rPr>
              <a:t> (1) {</a:t>
            </a:r>
          </a:p>
          <a:p>
            <a:pPr>
              <a:lnSpc>
                <a:spcPct val="80000"/>
              </a:lnSpc>
              <a:buFontTx/>
              <a:buNone/>
            </a:pPr>
            <a:r>
              <a:rPr lang="en-US" sz="1600" dirty="0">
                <a:latin typeface="Consolas" panose="020B0609020204030204" pitchFamily="49" charset="0"/>
              </a:rPr>
              <a:t>		</a:t>
            </a:r>
            <a:r>
              <a:rPr lang="en-US" sz="1600" dirty="0" err="1">
                <a:solidFill>
                  <a:srgbClr val="0070C0"/>
                </a:solidFill>
                <a:latin typeface="Consolas" panose="020B0609020204030204" pitchFamily="49" charset="0"/>
              </a:rPr>
              <a:t>doPhysicsSimulationStep</a:t>
            </a:r>
            <a:r>
              <a:rPr lang="en-US" sz="1600" dirty="0">
                <a:latin typeface="Consolas" panose="020B0609020204030204" pitchFamily="49" charset="0"/>
              </a:rPr>
              <a:t>(</a:t>
            </a:r>
            <a:r>
              <a:rPr lang="en-US" sz="1600" dirty="0" err="1">
                <a:latin typeface="Consolas" panose="020B0609020204030204" pitchFamily="49" charset="0"/>
              </a:rPr>
              <a:t>delta_t</a:t>
            </a:r>
            <a:r>
              <a:rPr lang="en-US" sz="1600" dirty="0" smtClean="0">
                <a:latin typeface="Consolas" panose="020B0609020204030204" pitchFamily="49" charset="0"/>
              </a:rPr>
              <a:t>); </a:t>
            </a:r>
            <a:r>
              <a:rPr lang="en-US" sz="1600" i="1" dirty="0" smtClean="0"/>
              <a:t>// update state of all particles</a:t>
            </a:r>
            <a:endParaRPr lang="en-US" sz="1600" i="1" dirty="0"/>
          </a:p>
          <a:p>
            <a:pPr>
              <a:lnSpc>
                <a:spcPct val="80000"/>
              </a:lnSpc>
              <a:buFontTx/>
              <a:buNone/>
            </a:pPr>
            <a:r>
              <a:rPr lang="en-US" sz="1600" dirty="0">
                <a:latin typeface="Consolas" panose="020B0609020204030204" pitchFamily="49" charset="0"/>
              </a:rPr>
              <a:t>		for (</a:t>
            </a:r>
            <a:r>
              <a:rPr lang="en-US" sz="1600" dirty="0" err="1">
                <a:latin typeface="Consolas" panose="020B0609020204030204" pitchFamily="49" charset="0"/>
              </a:rPr>
              <a:t>i</a:t>
            </a:r>
            <a:r>
              <a:rPr lang="en-US" sz="1600" dirty="0">
                <a:latin typeface="Consolas" panose="020B0609020204030204" pitchFamily="49" charset="0"/>
              </a:rPr>
              <a:t>=0; </a:t>
            </a:r>
            <a:r>
              <a:rPr lang="en-US" sz="1600" dirty="0" err="1">
                <a:latin typeface="Consolas" panose="020B0609020204030204" pitchFamily="49" charset="0"/>
              </a:rPr>
              <a:t>i</a:t>
            </a:r>
            <a:r>
              <a:rPr lang="en-US" sz="1600" dirty="0">
                <a:latin typeface="Consolas" panose="020B0609020204030204" pitchFamily="49" charset="0"/>
              </a:rPr>
              <a:t>&lt;N; </a:t>
            </a:r>
            <a:r>
              <a:rPr lang="en-US" sz="1600" dirty="0" err="1">
                <a:latin typeface="Consolas" panose="020B0609020204030204" pitchFamily="49" charset="0"/>
              </a:rPr>
              <a:t>i</a:t>
            </a:r>
            <a:r>
              <a:rPr lang="en-US" sz="1600" dirty="0">
                <a:latin typeface="Consolas" panose="020B0609020204030204" pitchFamily="49" charset="0"/>
              </a:rPr>
              <a:t>++) {</a:t>
            </a:r>
          </a:p>
          <a:p>
            <a:pPr>
              <a:lnSpc>
                <a:spcPct val="80000"/>
              </a:lnSpc>
              <a:buFontTx/>
              <a:buNone/>
            </a:pPr>
            <a:r>
              <a:rPr lang="en-US" sz="1600" dirty="0">
                <a:latin typeface="Consolas" panose="020B0609020204030204" pitchFamily="49" charset="0"/>
              </a:rPr>
              <a:t>			</a:t>
            </a:r>
            <a:r>
              <a:rPr lang="en-US" sz="1600" i="1" dirty="0">
                <a:latin typeface="Consolas" panose="020B0609020204030204" pitchFamily="49" charset="0"/>
              </a:rPr>
              <a:t>render particle </a:t>
            </a:r>
            <a:r>
              <a:rPr lang="en-US" sz="1600" i="1" dirty="0" err="1">
                <a:latin typeface="Consolas" panose="020B0609020204030204" pitchFamily="49" charset="0"/>
              </a:rPr>
              <a:t>i</a:t>
            </a:r>
            <a:r>
              <a:rPr lang="en-US" sz="1600" i="1" dirty="0">
                <a:latin typeface="Consolas" panose="020B0609020204030204" pitchFamily="49" charset="0"/>
              </a:rPr>
              <a:t> at position </a:t>
            </a:r>
            <a:r>
              <a:rPr lang="en-US" sz="1600" i="1" dirty="0" err="1">
                <a:latin typeface="Consolas" panose="020B0609020204030204" pitchFamily="49" charset="0"/>
              </a:rPr>
              <a:t>cur_S</a:t>
            </a:r>
            <a:r>
              <a:rPr lang="en-US" sz="1600" i="1" dirty="0">
                <a:latin typeface="Consolas" panose="020B0609020204030204" pitchFamily="49" charset="0"/>
              </a:rPr>
              <a:t>[2*i+1];</a:t>
            </a:r>
          </a:p>
          <a:p>
            <a:pPr>
              <a:lnSpc>
                <a:spcPct val="80000"/>
              </a:lnSpc>
              <a:buFontTx/>
              <a:buNone/>
            </a:pPr>
            <a:r>
              <a:rPr lang="en-US" sz="1600" dirty="0">
                <a:latin typeface="Consolas" panose="020B0609020204030204" pitchFamily="49" charset="0"/>
              </a:rPr>
              <a:t>		}</a:t>
            </a:r>
          </a:p>
          <a:p>
            <a:pPr>
              <a:lnSpc>
                <a:spcPct val="80000"/>
              </a:lnSpc>
              <a:buFontTx/>
              <a:buNone/>
            </a:pPr>
            <a:r>
              <a:rPr lang="en-US" sz="1600" dirty="0">
                <a:latin typeface="Consolas" panose="020B0609020204030204" pitchFamily="49" charset="0"/>
              </a:rPr>
              <a:t>	}</a:t>
            </a:r>
          </a:p>
        </p:txBody>
      </p:sp>
      <p:sp>
        <p:nvSpPr>
          <p:cNvPr id="4" name="Slide Number Placeholder 4"/>
          <p:cNvSpPr>
            <a:spLocks noGrp="1"/>
          </p:cNvSpPr>
          <p:nvPr>
            <p:ph type="sldNum" sz="quarter" idx="12"/>
          </p:nvPr>
        </p:nvSpPr>
        <p:spPr>
          <a:xfrm>
            <a:off x="6553200" y="6356350"/>
            <a:ext cx="2133600" cy="365125"/>
          </a:xfrm>
        </p:spPr>
        <p:txBody>
          <a:bodyPr/>
          <a:lstStyle/>
          <a:p>
            <a:fld id="{E00395DE-3DA2-3849-8BF8-25D029072D89}" type="slidenum">
              <a:rPr lang="en-US"/>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381000" y="228600"/>
            <a:ext cx="8382000" cy="1143000"/>
          </a:xfrm>
        </p:spPr>
        <p:txBody>
          <a:bodyPr/>
          <a:lstStyle/>
          <a:p>
            <a:r>
              <a:rPr lang="en-US" sz="3200" dirty="0"/>
              <a:t>Pseudo Code for Numerical Integration (2 of 2)</a:t>
            </a:r>
          </a:p>
        </p:txBody>
      </p:sp>
      <p:sp>
        <p:nvSpPr>
          <p:cNvPr id="243715" name="Rectangle 3"/>
          <p:cNvSpPr>
            <a:spLocks noGrp="1" noChangeArrowheads="1"/>
          </p:cNvSpPr>
          <p:nvPr>
            <p:ph type="body" idx="1"/>
          </p:nvPr>
        </p:nvSpPr>
        <p:spPr>
          <a:xfrm>
            <a:off x="609600" y="1524000"/>
            <a:ext cx="8305800" cy="4724400"/>
          </a:xfrm>
        </p:spPr>
        <p:txBody>
          <a:bodyPr/>
          <a:lstStyle/>
          <a:p>
            <a:pPr>
              <a:lnSpc>
                <a:spcPct val="80000"/>
              </a:lnSpc>
              <a:buFontTx/>
              <a:buNone/>
            </a:pPr>
            <a:r>
              <a:rPr lang="en-US" sz="1600" i="1" dirty="0"/>
              <a:t>// U</a:t>
            </a:r>
            <a:r>
              <a:rPr lang="en-US" sz="1600" i="1" dirty="0" smtClean="0"/>
              <a:t>pdate state of all particles based on physics</a:t>
            </a:r>
            <a:endParaRPr lang="en-US" sz="1600" i="1" dirty="0"/>
          </a:p>
          <a:p>
            <a:pPr>
              <a:lnSpc>
                <a:spcPct val="80000"/>
              </a:lnSpc>
              <a:buFontTx/>
              <a:buNone/>
            </a:pPr>
            <a:r>
              <a:rPr lang="en-US" sz="1600" dirty="0">
                <a:latin typeface="Consolas" panose="020B0609020204030204" pitchFamily="49" charset="0"/>
              </a:rPr>
              <a:t>void </a:t>
            </a:r>
            <a:r>
              <a:rPr lang="en-US" sz="1600" dirty="0" err="1" smtClean="0">
                <a:solidFill>
                  <a:srgbClr val="0070C0"/>
                </a:solidFill>
                <a:latin typeface="Consolas" panose="020B0609020204030204" pitchFamily="49" charset="0"/>
              </a:rPr>
              <a:t>doPhysicsSimulationStep</a:t>
            </a:r>
            <a:r>
              <a:rPr lang="en-US" sz="1600" dirty="0" smtClean="0">
                <a:latin typeface="Consolas" panose="020B0609020204030204" pitchFamily="49" charset="0"/>
              </a:rPr>
              <a:t>(float </a:t>
            </a:r>
            <a:r>
              <a:rPr lang="en-US" sz="1600" dirty="0" err="1" smtClean="0">
                <a:latin typeface="Consolas" panose="020B0609020204030204" pitchFamily="49" charset="0"/>
              </a:rPr>
              <a:t>delta_t</a:t>
            </a:r>
            <a:r>
              <a:rPr lang="en-US" sz="1600" dirty="0">
                <a:latin typeface="Consolas" panose="020B0609020204030204" pitchFamily="49" charset="0"/>
              </a:rPr>
              <a:t>) {</a:t>
            </a:r>
          </a:p>
          <a:p>
            <a:pPr>
              <a:lnSpc>
                <a:spcPct val="80000"/>
              </a:lnSpc>
              <a:buFontTx/>
              <a:buNone/>
            </a:pPr>
            <a:r>
              <a:rPr lang="en-US" sz="1600" dirty="0">
                <a:latin typeface="Consolas" panose="020B0609020204030204" pitchFamily="49" charset="0"/>
              </a:rPr>
              <a:t>	</a:t>
            </a:r>
            <a:r>
              <a:rPr lang="en-US" sz="1600" i="1" dirty="0">
                <a:latin typeface="Consolas" panose="020B0609020204030204" pitchFamily="49" charset="0"/>
              </a:rPr>
              <a:t>copy </a:t>
            </a:r>
            <a:r>
              <a:rPr lang="en-US" sz="1600" i="1" dirty="0" err="1">
                <a:latin typeface="Consolas" panose="020B0609020204030204" pitchFamily="49" charset="0"/>
              </a:rPr>
              <a:t>cur_S</a:t>
            </a:r>
            <a:r>
              <a:rPr lang="en-US" sz="1600" i="1" dirty="0">
                <a:latin typeface="Consolas" panose="020B0609020204030204" pitchFamily="49" charset="0"/>
              </a:rPr>
              <a:t> to </a:t>
            </a:r>
            <a:r>
              <a:rPr lang="en-US" sz="1600" i="1" dirty="0" err="1">
                <a:latin typeface="Consolas" panose="020B0609020204030204" pitchFamily="49" charset="0"/>
              </a:rPr>
              <a:t>prior_S</a:t>
            </a:r>
            <a:r>
              <a:rPr lang="en-US" sz="1600" dirty="0">
                <a:latin typeface="Consolas" panose="020B0609020204030204" pitchFamily="49" charset="0"/>
              </a:rPr>
              <a:t>;</a:t>
            </a:r>
          </a:p>
          <a:p>
            <a:pPr>
              <a:lnSpc>
                <a:spcPct val="80000"/>
              </a:lnSpc>
              <a:buFontTx/>
              <a:buNone/>
            </a:pPr>
            <a:endParaRPr lang="en-US" sz="1600" dirty="0">
              <a:latin typeface="Consolas" panose="020B0609020204030204" pitchFamily="49" charset="0"/>
            </a:endParaRPr>
          </a:p>
          <a:p>
            <a:pPr>
              <a:lnSpc>
                <a:spcPct val="80000"/>
              </a:lnSpc>
              <a:buFontTx/>
              <a:buNone/>
            </a:pPr>
            <a:r>
              <a:rPr lang="en-US" sz="1600" i="1" dirty="0">
                <a:latin typeface="Consolas" panose="020B0609020204030204" pitchFamily="49" charset="0"/>
              </a:rPr>
              <a:t>	</a:t>
            </a:r>
            <a:r>
              <a:rPr lang="en-US" sz="1600" i="1" dirty="0"/>
              <a:t>// </a:t>
            </a:r>
            <a:r>
              <a:rPr lang="en-US" sz="1600" i="1" dirty="0" smtClean="0"/>
              <a:t>Calculate </a:t>
            </a:r>
            <a:r>
              <a:rPr lang="en-US" sz="1600" i="1" dirty="0"/>
              <a:t>state derivative vector</a:t>
            </a:r>
          </a:p>
          <a:p>
            <a:pPr>
              <a:lnSpc>
                <a:spcPct val="80000"/>
              </a:lnSpc>
              <a:buFontTx/>
              <a:buNone/>
            </a:pPr>
            <a:r>
              <a:rPr lang="en-US" sz="1600" dirty="0">
                <a:latin typeface="Consolas" panose="020B0609020204030204" pitchFamily="49" charset="0"/>
              </a:rPr>
              <a:t>	</a:t>
            </a:r>
            <a:r>
              <a:rPr lang="en-US" sz="1600" b="1" dirty="0">
                <a:latin typeface="Consolas" panose="020B0609020204030204" pitchFamily="49" charset="0"/>
              </a:rPr>
              <a:t>for</a:t>
            </a:r>
            <a:r>
              <a:rPr lang="en-US" sz="1600" dirty="0">
                <a:latin typeface="Consolas" panose="020B0609020204030204" pitchFamily="49" charset="0"/>
              </a:rPr>
              <a:t> (</a:t>
            </a:r>
            <a:r>
              <a:rPr lang="en-US" sz="1600" dirty="0" err="1">
                <a:latin typeface="Consolas" panose="020B0609020204030204" pitchFamily="49" charset="0"/>
              </a:rPr>
              <a:t>i</a:t>
            </a:r>
            <a:r>
              <a:rPr lang="en-US" sz="1600" dirty="0">
                <a:latin typeface="Consolas" panose="020B0609020204030204" pitchFamily="49" charset="0"/>
              </a:rPr>
              <a:t>=0; </a:t>
            </a:r>
            <a:r>
              <a:rPr lang="en-US" sz="1600" dirty="0" err="1">
                <a:latin typeface="Consolas" panose="020B0609020204030204" pitchFamily="49" charset="0"/>
              </a:rPr>
              <a:t>i</a:t>
            </a:r>
            <a:r>
              <a:rPr lang="en-US" sz="1600" dirty="0">
                <a:latin typeface="Consolas" panose="020B0609020204030204" pitchFamily="49" charset="0"/>
              </a:rPr>
              <a:t>&lt;N; </a:t>
            </a:r>
            <a:r>
              <a:rPr lang="en-US" sz="1600" dirty="0" err="1">
                <a:latin typeface="Consolas" panose="020B0609020204030204" pitchFamily="49" charset="0"/>
              </a:rPr>
              <a:t>i</a:t>
            </a:r>
            <a:r>
              <a:rPr lang="en-US" sz="1600" dirty="0">
                <a:latin typeface="Consolas" panose="020B0609020204030204" pitchFamily="49" charset="0"/>
              </a:rPr>
              <a:t>++) {</a:t>
            </a:r>
          </a:p>
          <a:p>
            <a:pPr>
              <a:lnSpc>
                <a:spcPct val="80000"/>
              </a:lnSpc>
              <a:buFontTx/>
              <a:buNone/>
            </a:pPr>
            <a:r>
              <a:rPr lang="en-US" sz="1600" dirty="0">
                <a:latin typeface="Consolas" panose="020B0609020204030204" pitchFamily="49" charset="0"/>
              </a:rPr>
              <a:t>		</a:t>
            </a:r>
            <a:r>
              <a:rPr lang="en-US" sz="1600" dirty="0" err="1">
                <a:latin typeface="Consolas" panose="020B0609020204030204" pitchFamily="49" charset="0"/>
              </a:rPr>
              <a:t>S_deriv</a:t>
            </a:r>
            <a:r>
              <a:rPr lang="en-US" sz="1600" dirty="0">
                <a:latin typeface="Consolas" panose="020B0609020204030204" pitchFamily="49" charset="0"/>
              </a:rPr>
              <a:t>[2*</a:t>
            </a:r>
            <a:r>
              <a:rPr lang="en-US" sz="1600" dirty="0" err="1">
                <a:latin typeface="Consolas" panose="020B0609020204030204" pitchFamily="49" charset="0"/>
              </a:rPr>
              <a:t>i</a:t>
            </a:r>
            <a:r>
              <a:rPr lang="en-US" sz="1600" dirty="0">
                <a:latin typeface="Consolas" panose="020B0609020204030204" pitchFamily="49" charset="0"/>
              </a:rPr>
              <a:t>] = </a:t>
            </a:r>
            <a:r>
              <a:rPr lang="en-US" sz="1600" dirty="0" err="1">
                <a:latin typeface="Consolas" panose="020B0609020204030204" pitchFamily="49" charset="0"/>
              </a:rPr>
              <a:t>CalcForce</a:t>
            </a:r>
            <a:r>
              <a:rPr lang="en-US" sz="1600" dirty="0">
                <a:latin typeface="Consolas" panose="020B0609020204030204" pitchFamily="49" charset="0"/>
              </a:rPr>
              <a:t>(</a:t>
            </a:r>
            <a:r>
              <a:rPr lang="en-US" sz="1600" dirty="0" err="1">
                <a:latin typeface="Consolas" panose="020B0609020204030204" pitchFamily="49" charset="0"/>
              </a:rPr>
              <a:t>i</a:t>
            </a:r>
            <a:r>
              <a:rPr lang="en-US" sz="1600" dirty="0">
                <a:latin typeface="Consolas" panose="020B0609020204030204" pitchFamily="49" charset="0"/>
              </a:rPr>
              <a:t>);  </a:t>
            </a:r>
            <a:r>
              <a:rPr lang="en-US" sz="1600" dirty="0" smtClean="0">
                <a:latin typeface="Consolas" panose="020B0609020204030204" pitchFamily="49" charset="0"/>
              </a:rPr>
              <a:t>         </a:t>
            </a:r>
            <a:r>
              <a:rPr lang="en-US" sz="1600" i="1" dirty="0" smtClean="0"/>
              <a:t>// </a:t>
            </a:r>
            <a:r>
              <a:rPr lang="en-US" sz="1600" i="1" dirty="0"/>
              <a:t>could be just gravity</a:t>
            </a:r>
          </a:p>
          <a:p>
            <a:pPr>
              <a:lnSpc>
                <a:spcPct val="80000"/>
              </a:lnSpc>
              <a:buFontTx/>
              <a:buNone/>
            </a:pPr>
            <a:r>
              <a:rPr lang="en-US" sz="1600" dirty="0">
                <a:latin typeface="Consolas" panose="020B0609020204030204" pitchFamily="49" charset="0"/>
              </a:rPr>
              <a:t>		</a:t>
            </a:r>
            <a:r>
              <a:rPr lang="en-US" sz="1600" dirty="0" err="1">
                <a:latin typeface="Consolas" panose="020B0609020204030204" pitchFamily="49" charset="0"/>
              </a:rPr>
              <a:t>S_deriv</a:t>
            </a:r>
            <a:r>
              <a:rPr lang="en-US" sz="1600" dirty="0">
                <a:latin typeface="Consolas" panose="020B0609020204030204" pitchFamily="49" charset="0"/>
              </a:rPr>
              <a:t>[2*i+1] = </a:t>
            </a:r>
            <a:r>
              <a:rPr lang="en-US" sz="1600" dirty="0" err="1">
                <a:latin typeface="Consolas" panose="020B0609020204030204" pitchFamily="49" charset="0"/>
              </a:rPr>
              <a:t>prior_S</a:t>
            </a:r>
            <a:r>
              <a:rPr lang="en-US" sz="1600" dirty="0">
                <a:latin typeface="Consolas" panose="020B0609020204030204" pitchFamily="49" charset="0"/>
              </a:rPr>
              <a:t>[2*</a:t>
            </a:r>
            <a:r>
              <a:rPr lang="en-US" sz="1600" dirty="0" err="1">
                <a:latin typeface="Consolas" panose="020B0609020204030204" pitchFamily="49" charset="0"/>
              </a:rPr>
              <a:t>i</a:t>
            </a:r>
            <a:r>
              <a:rPr lang="en-US" sz="1600" dirty="0">
                <a:latin typeface="Consolas" panose="020B0609020204030204" pitchFamily="49" charset="0"/>
              </a:rPr>
              <a:t>]/mass[</a:t>
            </a:r>
            <a:r>
              <a:rPr lang="en-US" sz="1600" dirty="0" err="1">
                <a:latin typeface="Consolas" panose="020B0609020204030204" pitchFamily="49" charset="0"/>
              </a:rPr>
              <a:t>i</a:t>
            </a:r>
            <a:r>
              <a:rPr lang="en-US" sz="1600" dirty="0">
                <a:latin typeface="Consolas" panose="020B0609020204030204" pitchFamily="49" charset="0"/>
              </a:rPr>
              <a:t>]; </a:t>
            </a:r>
            <a:r>
              <a:rPr lang="en-US" sz="1600" i="1" dirty="0"/>
              <a:t>// since S[2*</a:t>
            </a:r>
            <a:r>
              <a:rPr lang="en-US" sz="1600" i="1" dirty="0" err="1"/>
              <a:t>i</a:t>
            </a:r>
            <a:r>
              <a:rPr lang="en-US" sz="1600" i="1" dirty="0"/>
              <a:t>] is</a:t>
            </a:r>
            <a:r>
              <a:rPr lang="en-US" sz="1600" dirty="0"/>
              <a:t> </a:t>
            </a:r>
            <a:r>
              <a:rPr lang="en-US" sz="1600" i="1" dirty="0" smtClean="0"/>
              <a:t>mV </a:t>
            </a:r>
            <a:r>
              <a:rPr lang="en-US" sz="1600" i="1" dirty="0">
                <a:sym typeface="Wingdings" pitchFamily="2" charset="2"/>
              </a:rPr>
              <a:t> </a:t>
            </a:r>
            <a:r>
              <a:rPr lang="en-US" sz="1600" i="1" dirty="0"/>
              <a:t>divide by m</a:t>
            </a:r>
          </a:p>
          <a:p>
            <a:pPr>
              <a:lnSpc>
                <a:spcPct val="80000"/>
              </a:lnSpc>
              <a:buFontTx/>
              <a:buNone/>
            </a:pPr>
            <a:r>
              <a:rPr lang="en-US" sz="1600" dirty="0">
                <a:latin typeface="Consolas" panose="020B0609020204030204" pitchFamily="49" charset="0"/>
              </a:rPr>
              <a:t>	}</a:t>
            </a:r>
          </a:p>
          <a:p>
            <a:pPr>
              <a:lnSpc>
                <a:spcPct val="80000"/>
              </a:lnSpc>
              <a:buFontTx/>
              <a:buNone/>
            </a:pPr>
            <a:endParaRPr lang="en-US" sz="1600" dirty="0">
              <a:latin typeface="Consolas" panose="020B0609020204030204" pitchFamily="49" charset="0"/>
            </a:endParaRPr>
          </a:p>
          <a:p>
            <a:pPr>
              <a:lnSpc>
                <a:spcPct val="80000"/>
              </a:lnSpc>
              <a:buFontTx/>
              <a:buNone/>
            </a:pPr>
            <a:r>
              <a:rPr lang="en-US" sz="1600" i="1" dirty="0">
                <a:latin typeface="Consolas" panose="020B0609020204030204" pitchFamily="49" charset="0"/>
              </a:rPr>
              <a:t>	</a:t>
            </a:r>
            <a:r>
              <a:rPr lang="en-US" sz="1600" i="1" dirty="0"/>
              <a:t>// </a:t>
            </a:r>
            <a:r>
              <a:rPr lang="en-US" sz="1600" i="1" dirty="0" smtClean="0"/>
              <a:t>Integrate </a:t>
            </a:r>
            <a:r>
              <a:rPr lang="en-US" sz="1600" i="1" dirty="0"/>
              <a:t>equations of motion</a:t>
            </a:r>
          </a:p>
          <a:p>
            <a:pPr>
              <a:lnSpc>
                <a:spcPct val="80000"/>
              </a:lnSpc>
              <a:buFontTx/>
              <a:buNone/>
            </a:pPr>
            <a:r>
              <a:rPr lang="en-US" sz="1600" dirty="0">
                <a:latin typeface="Consolas" panose="020B0609020204030204" pitchFamily="49" charset="0"/>
              </a:rPr>
              <a:t>	</a:t>
            </a:r>
            <a:r>
              <a:rPr lang="en-US" sz="1600" dirty="0" err="1">
                <a:latin typeface="Consolas" panose="020B0609020204030204" pitchFamily="49" charset="0"/>
              </a:rPr>
              <a:t>ExplicitEuler</a:t>
            </a:r>
            <a:r>
              <a:rPr lang="en-US" sz="1600" dirty="0">
                <a:latin typeface="Consolas" panose="020B0609020204030204" pitchFamily="49" charset="0"/>
              </a:rPr>
              <a:t>(2*N, </a:t>
            </a:r>
            <a:r>
              <a:rPr lang="en-US" sz="1600" dirty="0" err="1">
                <a:latin typeface="Consolas" panose="020B0609020204030204" pitchFamily="49" charset="0"/>
              </a:rPr>
              <a:t>cur_S</a:t>
            </a:r>
            <a:r>
              <a:rPr lang="en-US" sz="1600" dirty="0">
                <a:latin typeface="Consolas" panose="020B0609020204030204" pitchFamily="49" charset="0"/>
              </a:rPr>
              <a:t>, </a:t>
            </a:r>
            <a:r>
              <a:rPr lang="en-US" sz="1600" dirty="0" err="1">
                <a:latin typeface="Consolas" panose="020B0609020204030204" pitchFamily="49" charset="0"/>
              </a:rPr>
              <a:t>prior_S</a:t>
            </a:r>
            <a:r>
              <a:rPr lang="en-US" sz="1600" dirty="0">
                <a:latin typeface="Consolas" panose="020B0609020204030204" pitchFamily="49" charset="0"/>
              </a:rPr>
              <a:t>, </a:t>
            </a:r>
            <a:r>
              <a:rPr lang="en-US" sz="1600" dirty="0" err="1">
                <a:latin typeface="Consolas" panose="020B0609020204030204" pitchFamily="49" charset="0"/>
              </a:rPr>
              <a:t>S_deriv</a:t>
            </a:r>
            <a:r>
              <a:rPr lang="en-US" sz="1600" dirty="0">
                <a:latin typeface="Consolas" panose="020B0609020204030204" pitchFamily="49" charset="0"/>
              </a:rPr>
              <a:t>, </a:t>
            </a:r>
            <a:r>
              <a:rPr lang="en-US" sz="1600" dirty="0" err="1">
                <a:latin typeface="Consolas" panose="020B0609020204030204" pitchFamily="49" charset="0"/>
              </a:rPr>
              <a:t>delta_t</a:t>
            </a:r>
            <a:r>
              <a:rPr lang="en-US" sz="1600" dirty="0">
                <a:latin typeface="Consolas" panose="020B0609020204030204" pitchFamily="49" charset="0"/>
              </a:rPr>
              <a:t>);</a:t>
            </a:r>
          </a:p>
          <a:p>
            <a:pPr>
              <a:lnSpc>
                <a:spcPct val="80000"/>
              </a:lnSpc>
              <a:buFontTx/>
              <a:buNone/>
            </a:pPr>
            <a:endParaRPr lang="en-US" sz="1600" dirty="0">
              <a:latin typeface="Consolas" panose="020B0609020204030204" pitchFamily="49" charset="0"/>
            </a:endParaRPr>
          </a:p>
          <a:p>
            <a:pPr>
              <a:lnSpc>
                <a:spcPct val="80000"/>
              </a:lnSpc>
              <a:buFontTx/>
              <a:buNone/>
            </a:pPr>
            <a:r>
              <a:rPr lang="en-US" sz="1600" dirty="0">
                <a:latin typeface="Consolas" panose="020B0609020204030204" pitchFamily="49" charset="0"/>
              </a:rPr>
              <a:t>	</a:t>
            </a:r>
            <a:r>
              <a:rPr lang="en-US" sz="1600" i="1" dirty="0"/>
              <a:t>// </a:t>
            </a:r>
            <a:r>
              <a:rPr lang="en-US" sz="1600" i="1" dirty="0" smtClean="0"/>
              <a:t>By </a:t>
            </a:r>
            <a:r>
              <a:rPr lang="en-US" sz="1600" i="1" dirty="0"/>
              <a:t>integrating, effectively moved </a:t>
            </a:r>
            <a:r>
              <a:rPr lang="en-US" sz="1600" i="1" dirty="0" smtClean="0"/>
              <a:t> simulation </a:t>
            </a:r>
            <a:r>
              <a:rPr lang="en-US" sz="1600" i="1" dirty="0"/>
              <a:t>time forward by </a:t>
            </a:r>
            <a:r>
              <a:rPr lang="en-US" sz="1600" i="1" dirty="0" err="1"/>
              <a:t>delta_t</a:t>
            </a:r>
            <a:endParaRPr lang="en-US" sz="1600" i="1" dirty="0"/>
          </a:p>
          <a:p>
            <a:pPr>
              <a:lnSpc>
                <a:spcPct val="80000"/>
              </a:lnSpc>
              <a:buFontTx/>
              <a:buNone/>
            </a:pPr>
            <a:r>
              <a:rPr lang="en-US" sz="1600" dirty="0">
                <a:latin typeface="Consolas" panose="020B0609020204030204" pitchFamily="49" charset="0"/>
              </a:rPr>
              <a:t>	t = t + </a:t>
            </a:r>
            <a:r>
              <a:rPr lang="en-US" sz="1600" dirty="0" err="1">
                <a:latin typeface="Consolas" panose="020B0609020204030204" pitchFamily="49" charset="0"/>
              </a:rPr>
              <a:t>delta_t</a:t>
            </a:r>
            <a:r>
              <a:rPr lang="en-US" sz="1600" dirty="0">
                <a:latin typeface="Consolas" panose="020B0609020204030204" pitchFamily="49" charset="0"/>
              </a:rPr>
              <a:t>;</a:t>
            </a:r>
          </a:p>
          <a:p>
            <a:pPr>
              <a:lnSpc>
                <a:spcPct val="80000"/>
              </a:lnSpc>
              <a:buFontTx/>
              <a:buNone/>
            </a:pPr>
            <a:r>
              <a:rPr lang="en-US" sz="1600" dirty="0">
                <a:latin typeface="Consolas" panose="020B0609020204030204" pitchFamily="49" charset="0"/>
              </a:rPr>
              <a:t>}</a:t>
            </a:r>
          </a:p>
        </p:txBody>
      </p:sp>
      <p:sp>
        <p:nvSpPr>
          <p:cNvPr id="4" name="Slide Number Placeholder 4"/>
          <p:cNvSpPr>
            <a:spLocks noGrp="1"/>
          </p:cNvSpPr>
          <p:nvPr>
            <p:ph type="sldNum" sz="quarter" idx="12"/>
          </p:nvPr>
        </p:nvSpPr>
        <p:spPr>
          <a:xfrm>
            <a:off x="6553200" y="6356350"/>
            <a:ext cx="2133600" cy="365125"/>
          </a:xfrm>
        </p:spPr>
        <p:txBody>
          <a:bodyPr/>
          <a:lstStyle/>
          <a:p>
            <a:fld id="{E00395DE-3DA2-3849-8BF8-25D029072D89}" type="slidenum">
              <a:rPr lang="en-US"/>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normAutofit/>
          </a:bodyPr>
          <a:lstStyle/>
          <a:p>
            <a:r>
              <a:rPr lang="en-US" altLang="en-US" dirty="0" smtClean="0"/>
              <a:t>Computing Position Over </a:t>
            </a:r>
            <a:r>
              <a:rPr lang="en-US" altLang="en-US" dirty="0"/>
              <a:t>Time</a:t>
            </a:r>
          </a:p>
        </p:txBody>
      </p:sp>
      <p:sp>
        <p:nvSpPr>
          <p:cNvPr id="261124" name="Rectangle 4"/>
          <p:cNvSpPr>
            <a:spLocks noGrp="1" noChangeArrowheads="1"/>
          </p:cNvSpPr>
          <p:nvPr>
            <p:ph idx="1"/>
          </p:nvPr>
        </p:nvSpPr>
        <p:spPr>
          <a:xfrm>
            <a:off x="448733" y="1295400"/>
            <a:ext cx="8229600" cy="4525963"/>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r>
              <a:rPr lang="en-US" altLang="en-US" sz="2000" dirty="0" smtClean="0"/>
              <a:t>Solution </a:t>
            </a:r>
            <a:r>
              <a:rPr lang="en-US" altLang="en-US" sz="2000" dirty="0"/>
              <a:t>proceeds step-by-step, each time integrating from </a:t>
            </a:r>
            <a:r>
              <a:rPr lang="en-US" altLang="en-US" sz="2000" dirty="0" smtClean="0"/>
              <a:t>prior </a:t>
            </a:r>
            <a:r>
              <a:rPr lang="en-US" altLang="en-US" sz="2000" dirty="0"/>
              <a:t>state</a:t>
            </a:r>
            <a:endParaRPr lang="en-US" altLang="en-US" sz="1400" dirty="0"/>
          </a:p>
        </p:txBody>
      </p:sp>
      <p:pic>
        <p:nvPicPr>
          <p:cNvPr id="261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8501" y="3048000"/>
            <a:ext cx="6481763"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1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97" y="1905000"/>
            <a:ext cx="8423275" cy="131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943600" y="5410200"/>
            <a:ext cx="2108013" cy="646331"/>
          </a:xfrm>
          <a:prstGeom prst="rect">
            <a:avLst/>
          </a:prstGeom>
        </p:spPr>
        <p:txBody>
          <a:bodyPr wrap="square">
            <a:spAutoFit/>
          </a:bodyPr>
          <a:lstStyle/>
          <a:p>
            <a:r>
              <a:rPr lang="en-US" altLang="en-US" sz="1200" dirty="0" err="1" smtClean="0"/>
              <a:t>p_init</a:t>
            </a:r>
            <a:r>
              <a:rPr lang="en-US" altLang="en-US" sz="1200" dirty="0" smtClean="0"/>
              <a:t> = &lt;10,0,2&gt; meters</a:t>
            </a:r>
          </a:p>
          <a:p>
            <a:r>
              <a:rPr lang="en-US" altLang="en-US" sz="1200" dirty="0" err="1" smtClean="0"/>
              <a:t>p_target</a:t>
            </a:r>
            <a:r>
              <a:rPr lang="en-US" altLang="en-US" sz="1200" dirty="0"/>
              <a:t> </a:t>
            </a:r>
            <a:r>
              <a:rPr lang="en-US" altLang="en-US" sz="1200" dirty="0" smtClean="0"/>
              <a:t>= &lt;50,0,20&gt; meters</a:t>
            </a:r>
          </a:p>
          <a:p>
            <a:r>
              <a:rPr lang="en-US" altLang="en-US" sz="1200" dirty="0" err="1" smtClean="0"/>
              <a:t>v_init</a:t>
            </a:r>
            <a:r>
              <a:rPr lang="en-US" altLang="en-US" sz="1200" dirty="0" smtClean="0"/>
              <a:t> = 30 meters per second</a:t>
            </a:r>
            <a:endParaRPr lang="en-US" altLang="en-US" sz="1200" dirty="0"/>
          </a:p>
        </p:txBody>
      </p:sp>
    </p:spTree>
    <p:extLst>
      <p:ext uri="{BB962C8B-B14F-4D97-AF65-F5344CB8AC3E}">
        <p14:creationId xmlns:p14="http://schemas.microsoft.com/office/powerpoint/2010/main" val="9590360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r>
              <a:rPr lang="en-US" altLang="en-US"/>
              <a:t>Truncation Error</a:t>
            </a:r>
          </a:p>
        </p:txBody>
      </p:sp>
      <p:sp>
        <p:nvSpPr>
          <p:cNvPr id="252931" name="Rectangle 3"/>
          <p:cNvSpPr>
            <a:spLocks noGrp="1" noChangeArrowheads="1"/>
          </p:cNvSpPr>
          <p:nvPr>
            <p:ph idx="1"/>
          </p:nvPr>
        </p:nvSpPr>
        <p:spPr>
          <a:xfrm>
            <a:off x="457200" y="1447800"/>
            <a:ext cx="8534400" cy="5029200"/>
          </a:xfrm>
        </p:spPr>
        <p:txBody>
          <a:bodyPr>
            <a:noAutofit/>
          </a:bodyPr>
          <a:lstStyle/>
          <a:p>
            <a:pPr>
              <a:lnSpc>
                <a:spcPct val="80000"/>
              </a:lnSpc>
              <a:spcAft>
                <a:spcPct val="20000"/>
              </a:spcAft>
            </a:pPr>
            <a:r>
              <a:rPr lang="en-US" altLang="en-US" sz="2400" dirty="0"/>
              <a:t>Numerical </a:t>
            </a:r>
            <a:r>
              <a:rPr lang="en-US" altLang="en-US" sz="2400" dirty="0" smtClean="0"/>
              <a:t>simulation can </a:t>
            </a:r>
            <a:r>
              <a:rPr lang="en-US" altLang="en-US" sz="2400" dirty="0"/>
              <a:t>be different from exact, closed-form solution</a:t>
            </a:r>
          </a:p>
          <a:p>
            <a:pPr lvl="1">
              <a:lnSpc>
                <a:spcPct val="80000"/>
              </a:lnSpc>
              <a:spcAft>
                <a:spcPct val="20000"/>
              </a:spcAft>
            </a:pPr>
            <a:r>
              <a:rPr lang="en-US" altLang="en-US" sz="2400" dirty="0"/>
              <a:t>Difference </a:t>
            </a:r>
            <a:r>
              <a:rPr lang="en-US" altLang="en-US" sz="2400" dirty="0" smtClean="0"/>
              <a:t>primarily </a:t>
            </a:r>
            <a:r>
              <a:rPr lang="en-US" altLang="en-US" sz="2400" dirty="0">
                <a:solidFill>
                  <a:srgbClr val="0070C0"/>
                </a:solidFill>
              </a:rPr>
              <a:t>truncation error</a:t>
            </a:r>
          </a:p>
          <a:p>
            <a:pPr>
              <a:lnSpc>
                <a:spcPct val="80000"/>
              </a:lnSpc>
              <a:spcAft>
                <a:spcPct val="20000"/>
              </a:spcAft>
            </a:pPr>
            <a:r>
              <a:rPr lang="en-US" altLang="en-US" sz="2400" dirty="0" smtClean="0"/>
              <a:t>Truncation error can </a:t>
            </a:r>
            <a:r>
              <a:rPr lang="en-US" altLang="en-US" sz="2400" dirty="0"/>
              <a:t>accumulate </a:t>
            </a:r>
            <a:r>
              <a:rPr lang="en-US" altLang="en-US" sz="2400" dirty="0" smtClean="0"/>
              <a:t>causing instability</a:t>
            </a:r>
            <a:endParaRPr lang="en-US" altLang="en-US" sz="2400" dirty="0"/>
          </a:p>
          <a:p>
            <a:pPr lvl="1">
              <a:lnSpc>
                <a:spcPct val="80000"/>
              </a:lnSpc>
              <a:spcAft>
                <a:spcPct val="20000"/>
              </a:spcAft>
            </a:pPr>
            <a:r>
              <a:rPr lang="en-US" altLang="en-US" sz="2000" dirty="0" smtClean="0"/>
              <a:t>Ultimately </a:t>
            </a:r>
            <a:r>
              <a:rPr lang="en-US" altLang="en-US" sz="2000" dirty="0"/>
              <a:t>produces floating point overflow</a:t>
            </a:r>
          </a:p>
          <a:p>
            <a:pPr lvl="1">
              <a:lnSpc>
                <a:spcPct val="80000"/>
              </a:lnSpc>
              <a:spcAft>
                <a:spcPct val="20000"/>
              </a:spcAft>
            </a:pPr>
            <a:r>
              <a:rPr lang="en-US" altLang="en-US" sz="2000" dirty="0"/>
              <a:t>Unstable simulations behave </a:t>
            </a:r>
            <a:r>
              <a:rPr lang="en-US" altLang="en-US" sz="2000" dirty="0" smtClean="0"/>
              <a:t>unpredictably (not same each time)</a:t>
            </a:r>
            <a:endParaRPr lang="en-US" altLang="en-US" sz="2000" dirty="0"/>
          </a:p>
          <a:p>
            <a:pPr>
              <a:lnSpc>
                <a:spcPct val="80000"/>
              </a:lnSpc>
              <a:spcAft>
                <a:spcPct val="20000"/>
              </a:spcAft>
            </a:pPr>
            <a:r>
              <a:rPr lang="en-US" altLang="en-US" sz="2400" dirty="0"/>
              <a:t>Sometimes, truncation error can become zero</a:t>
            </a:r>
          </a:p>
          <a:p>
            <a:pPr lvl="1">
              <a:lnSpc>
                <a:spcPct val="80000"/>
              </a:lnSpc>
              <a:spcAft>
                <a:spcPct val="20000"/>
              </a:spcAft>
            </a:pPr>
            <a:r>
              <a:rPr lang="en-US" altLang="en-US" sz="2000" dirty="0"/>
              <a:t>In other words, </a:t>
            </a:r>
            <a:r>
              <a:rPr lang="en-US" altLang="en-US" sz="2000" dirty="0" smtClean="0"/>
              <a:t>produces </a:t>
            </a:r>
            <a:r>
              <a:rPr lang="en-US" altLang="en-US" sz="2000" dirty="0"/>
              <a:t>exact, correct result</a:t>
            </a:r>
          </a:p>
          <a:p>
            <a:pPr lvl="1">
              <a:lnSpc>
                <a:spcPct val="80000"/>
              </a:lnSpc>
              <a:spcAft>
                <a:spcPct val="20000"/>
              </a:spcAft>
            </a:pPr>
            <a:r>
              <a:rPr lang="en-US" altLang="en-US" sz="2000" dirty="0"/>
              <a:t>For example, when </a:t>
            </a:r>
            <a:r>
              <a:rPr lang="en-US" altLang="en-US" sz="2000" dirty="0" smtClean="0"/>
              <a:t>zero force is applied or frictionless and constant force</a:t>
            </a:r>
            <a:endParaRPr lang="en-US" altLang="en-US" sz="2000" dirty="0"/>
          </a:p>
          <a:p>
            <a:pPr>
              <a:lnSpc>
                <a:spcPct val="80000"/>
              </a:lnSpc>
              <a:spcAft>
                <a:spcPct val="20000"/>
              </a:spcAft>
            </a:pPr>
            <a:r>
              <a:rPr lang="en-US" altLang="en-US" sz="2400" dirty="0"/>
              <a:t>But, more often truncation error is </a:t>
            </a:r>
            <a:r>
              <a:rPr lang="en-US" altLang="en-US" sz="2400" dirty="0" smtClean="0"/>
              <a:t>non-zero</a:t>
            </a:r>
            <a:r>
              <a:rPr lang="en-US" altLang="en-US" sz="2400" dirty="0"/>
              <a:t>. Control by:</a:t>
            </a:r>
          </a:p>
          <a:p>
            <a:pPr lvl="1">
              <a:lnSpc>
                <a:spcPct val="80000"/>
              </a:lnSpc>
              <a:spcAft>
                <a:spcPct val="20000"/>
              </a:spcAft>
            </a:pPr>
            <a:r>
              <a:rPr lang="en-US" altLang="en-US" sz="2000" dirty="0" smtClean="0"/>
              <a:t>Select different numerical integrator (</a:t>
            </a:r>
            <a:r>
              <a:rPr lang="en-US" altLang="en-US" sz="2000" i="1" dirty="0" err="1" smtClean="0"/>
              <a:t>Vertlet</a:t>
            </a:r>
            <a:r>
              <a:rPr lang="en-US" altLang="en-US" sz="2000" dirty="0" smtClean="0"/>
              <a:t>, </a:t>
            </a:r>
            <a:r>
              <a:rPr lang="en-US" altLang="en-US" sz="2000" i="1" dirty="0" err="1" smtClean="0"/>
              <a:t>Runge-Kutta</a:t>
            </a:r>
            <a:r>
              <a:rPr lang="en-US" altLang="en-US" sz="2000" i="1" dirty="0" smtClean="0"/>
              <a:t> </a:t>
            </a:r>
            <a:r>
              <a:rPr lang="en-US" altLang="en-US" sz="2000" dirty="0" smtClean="0"/>
              <a:t>or others).  Typically, more state kept.  Stable within bounds.</a:t>
            </a:r>
            <a:endParaRPr lang="en-US" altLang="en-US" sz="2400" dirty="0" smtClean="0"/>
          </a:p>
          <a:p>
            <a:pPr lvl="1">
              <a:lnSpc>
                <a:spcPct val="80000"/>
              </a:lnSpc>
              <a:spcAft>
                <a:spcPct val="20000"/>
              </a:spcAft>
            </a:pPr>
            <a:r>
              <a:rPr lang="en-US" altLang="en-US" sz="2000" dirty="0" smtClean="0"/>
              <a:t>Reduce </a:t>
            </a:r>
            <a:r>
              <a:rPr lang="en-US" altLang="en-US" sz="2000" dirty="0"/>
              <a:t>time step, </a:t>
            </a:r>
            <a:r>
              <a:rPr lang="en-US" altLang="en-US" sz="2000" dirty="0">
                <a:latin typeface="Symbol" pitchFamily="18" charset="2"/>
              </a:rPr>
              <a:t>D</a:t>
            </a:r>
            <a:r>
              <a:rPr lang="en-US" altLang="en-US" sz="2000" dirty="0">
                <a:latin typeface="Times New Roman" pitchFamily="18" charset="0"/>
              </a:rPr>
              <a:t>t</a:t>
            </a:r>
            <a:r>
              <a:rPr lang="en-US" altLang="en-US" sz="2000" dirty="0"/>
              <a:t> </a:t>
            </a:r>
            <a:r>
              <a:rPr lang="en-US" altLang="en-US" sz="2000" dirty="0" smtClean="0"/>
              <a:t>(next </a:t>
            </a:r>
            <a:r>
              <a:rPr lang="en-US" altLang="en-US" sz="2000" dirty="0"/>
              <a:t>slide</a:t>
            </a:r>
            <a:r>
              <a:rPr lang="en-US" altLang="en-US" sz="2000" dirty="0" smtClean="0"/>
              <a:t>)</a:t>
            </a:r>
            <a:endParaRPr lang="en-US" altLang="en-US" sz="2000" dirty="0"/>
          </a:p>
        </p:txBody>
      </p:sp>
      <p:sp>
        <p:nvSpPr>
          <p:cNvPr id="252932" name="Rectangle 4"/>
          <p:cNvSpPr>
            <a:spLocks noChangeArrowheads="1"/>
          </p:cNvSpPr>
          <p:nvPr/>
        </p:nvSpPr>
        <p:spPr bwMode="auto">
          <a:xfrm>
            <a:off x="0" y="3300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 name="Slide Number Placeholder 4"/>
          <p:cNvSpPr>
            <a:spLocks noGrp="1"/>
          </p:cNvSpPr>
          <p:nvPr>
            <p:ph type="sldNum" sz="quarter" idx="12"/>
          </p:nvPr>
        </p:nvSpPr>
        <p:spPr>
          <a:xfrm>
            <a:off x="6553200" y="6356350"/>
            <a:ext cx="2133600" cy="365125"/>
          </a:xfrm>
        </p:spPr>
        <p:txBody>
          <a:bodyPr/>
          <a:lstStyle/>
          <a:p>
            <a:fld id="{E00395DE-3DA2-3849-8BF8-25D029072D89}" type="slidenum">
              <a:rPr lang="en-US"/>
              <a:pPr/>
              <a:t>29</a:t>
            </a:fld>
            <a:endParaRPr lang="en-US" dirty="0"/>
          </a:p>
        </p:txBody>
      </p:sp>
    </p:spTree>
    <p:extLst>
      <p:ext uri="{BB962C8B-B14F-4D97-AF65-F5344CB8AC3E}">
        <p14:creationId xmlns:p14="http://schemas.microsoft.com/office/powerpoint/2010/main" val="6540822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a:t>Introduction </a:t>
            </a:r>
            <a:r>
              <a:rPr lang="en-US" dirty="0" smtClean="0"/>
              <a:t>(2 of 2)</a:t>
            </a:r>
            <a:endParaRPr lang="en-US" dirty="0"/>
          </a:p>
        </p:txBody>
      </p:sp>
      <p:sp>
        <p:nvSpPr>
          <p:cNvPr id="16387" name="Rectangle 3"/>
          <p:cNvSpPr>
            <a:spLocks noGrp="1" noChangeArrowheads="1"/>
          </p:cNvSpPr>
          <p:nvPr>
            <p:ph idx="1"/>
          </p:nvPr>
        </p:nvSpPr>
        <p:spPr/>
        <p:txBody>
          <a:bodyPr>
            <a:normAutofit fontScale="92500" lnSpcReduction="10000"/>
          </a:bodyPr>
          <a:lstStyle/>
          <a:p>
            <a:pPr>
              <a:spcAft>
                <a:spcPts val="1200"/>
              </a:spcAft>
            </a:pPr>
            <a:r>
              <a:rPr lang="en-US" i="1" dirty="0" smtClean="0">
                <a:solidFill>
                  <a:srgbClr val="0070C0"/>
                </a:solidFill>
              </a:rPr>
              <a:t>And </a:t>
            </a:r>
            <a:r>
              <a:rPr lang="en-US" i="1" dirty="0">
                <a:solidFill>
                  <a:srgbClr val="0070C0"/>
                </a:solidFill>
              </a:rPr>
              <a:t>why is it important</a:t>
            </a:r>
            <a:r>
              <a:rPr lang="en-US" i="1" dirty="0" smtClean="0">
                <a:solidFill>
                  <a:srgbClr val="0070C0"/>
                </a:solidFill>
              </a:rPr>
              <a:t>?</a:t>
            </a:r>
          </a:p>
          <a:p>
            <a:pPr lvl="1">
              <a:spcAft>
                <a:spcPts val="1200"/>
              </a:spcAft>
            </a:pPr>
            <a:r>
              <a:rPr lang="en-US" dirty="0"/>
              <a:t>C</a:t>
            </a:r>
            <a:r>
              <a:rPr lang="en-US" dirty="0" smtClean="0"/>
              <a:t>an </a:t>
            </a:r>
            <a:r>
              <a:rPr lang="en-US" dirty="0"/>
              <a:t>improve immersion</a:t>
            </a:r>
          </a:p>
          <a:p>
            <a:pPr lvl="1">
              <a:spcAft>
                <a:spcPts val="1200"/>
              </a:spcAft>
            </a:pPr>
            <a:r>
              <a:rPr lang="en-US" dirty="0"/>
              <a:t>C</a:t>
            </a:r>
            <a:r>
              <a:rPr lang="en-US" dirty="0" smtClean="0"/>
              <a:t>an </a:t>
            </a:r>
            <a:r>
              <a:rPr lang="en-US" dirty="0"/>
              <a:t>support new gameplay elements</a:t>
            </a:r>
          </a:p>
          <a:p>
            <a:pPr lvl="1">
              <a:spcAft>
                <a:spcPts val="1200"/>
              </a:spcAft>
            </a:pPr>
            <a:r>
              <a:rPr lang="en-US" dirty="0"/>
              <a:t>B</a:t>
            </a:r>
            <a:r>
              <a:rPr lang="en-US" dirty="0" smtClean="0"/>
              <a:t>ecoming </a:t>
            </a:r>
            <a:r>
              <a:rPr lang="en-US" dirty="0"/>
              <a:t>increasingly prominent (expected) part of high-end games</a:t>
            </a:r>
          </a:p>
          <a:p>
            <a:pPr lvl="1">
              <a:spcAft>
                <a:spcPts val="1200"/>
              </a:spcAft>
            </a:pPr>
            <a:r>
              <a:rPr lang="en-US" dirty="0"/>
              <a:t>L</a:t>
            </a:r>
            <a:r>
              <a:rPr lang="en-US" dirty="0" smtClean="0"/>
              <a:t>ike </a:t>
            </a:r>
            <a:r>
              <a:rPr lang="en-US" dirty="0"/>
              <a:t>AI and graphics, facilitated by hardware developments (multi-core, GPU)</a:t>
            </a:r>
          </a:p>
          <a:p>
            <a:pPr lvl="1">
              <a:spcAft>
                <a:spcPts val="1200"/>
              </a:spcAft>
            </a:pPr>
            <a:r>
              <a:rPr lang="en-US" dirty="0"/>
              <a:t>M</a:t>
            </a:r>
            <a:r>
              <a:rPr lang="en-US" dirty="0" smtClean="0"/>
              <a:t>aturation </a:t>
            </a:r>
            <a:r>
              <a:rPr lang="en-US" dirty="0"/>
              <a:t>of physics engine market</a:t>
            </a:r>
          </a:p>
          <a:p>
            <a:pPr lvl="1">
              <a:spcAft>
                <a:spcPts val="1200"/>
              </a:spcAft>
              <a:buFont typeface="Times" charset="0"/>
              <a:buNone/>
            </a:pPr>
            <a:endParaRPr lang="en-US" dirty="0"/>
          </a:p>
        </p:txBody>
      </p:sp>
      <p:sp>
        <p:nvSpPr>
          <p:cNvPr id="5" name="Slide Number Placeholder 4"/>
          <p:cNvSpPr>
            <a:spLocks noGrp="1"/>
          </p:cNvSpPr>
          <p:nvPr>
            <p:ph type="sldNum" sz="quarter" idx="12"/>
          </p:nvPr>
        </p:nvSpPr>
        <p:spPr/>
        <p:txBody>
          <a:bodyPr/>
          <a:lstStyle/>
          <a:p>
            <a:fld id="{38E3F834-832B-E341-BEF6-E8F741BBB424}" type="slidenum">
              <a:rPr lang="en-US"/>
              <a:pPr/>
              <a:t>3</a:t>
            </a:fld>
            <a:endParaRPr lang="en-US" dirty="0"/>
          </a:p>
        </p:txBody>
      </p:sp>
    </p:spTree>
    <p:extLst>
      <p:ext uri="{BB962C8B-B14F-4D97-AF65-F5344CB8AC3E}">
        <p14:creationId xmlns:p14="http://schemas.microsoft.com/office/powerpoint/2010/main" val="6615029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685800" y="152400"/>
            <a:ext cx="7772400" cy="1143000"/>
          </a:xfrm>
        </p:spPr>
        <p:txBody>
          <a:bodyPr/>
          <a:lstStyle/>
          <a:p>
            <a:r>
              <a:rPr lang="en-US" altLang="en-US" dirty="0"/>
              <a:t>Truncation Error </a:t>
            </a:r>
            <a:r>
              <a:rPr lang="en-US" altLang="en-US" dirty="0" smtClean="0"/>
              <a:t>Example</a:t>
            </a:r>
            <a:endParaRPr lang="en-US" altLang="en-US" dirty="0"/>
          </a:p>
        </p:txBody>
      </p:sp>
      <p:sp>
        <p:nvSpPr>
          <p:cNvPr id="259075" name="Rectangle 3"/>
          <p:cNvSpPr>
            <a:spLocks noChangeArrowheads="1"/>
          </p:cNvSpPr>
          <p:nvPr/>
        </p:nvSpPr>
        <p:spPr bwMode="auto">
          <a:xfrm>
            <a:off x="0" y="3300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259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143000"/>
            <a:ext cx="6324600" cy="456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9079" name="Text Box 7"/>
          <p:cNvSpPr txBox="1">
            <a:spLocks noChangeArrowheads="1"/>
          </p:cNvSpPr>
          <p:nvPr/>
        </p:nvSpPr>
        <p:spPr bwMode="auto">
          <a:xfrm>
            <a:off x="1219200" y="5614988"/>
            <a:ext cx="74355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0070C0"/>
                </a:solidFill>
              </a:rPr>
              <a:t>Trade-off: </a:t>
            </a:r>
            <a:r>
              <a:rPr lang="en-US" altLang="en-US" sz="2000" dirty="0"/>
              <a:t>truncation error and computation interval</a:t>
            </a:r>
          </a:p>
          <a:p>
            <a:r>
              <a:rPr lang="en-US" altLang="en-US" sz="2000" dirty="0" smtClean="0">
                <a:latin typeface="Calibri" pitchFamily="34" charset="0"/>
              </a:rPr>
              <a:t>Guidelines</a:t>
            </a:r>
            <a:r>
              <a:rPr lang="en-US" altLang="en-US" sz="2000" dirty="0">
                <a:latin typeface="Calibri" pitchFamily="34" charset="0"/>
              </a:rPr>
              <a:t>?  Step </a:t>
            </a:r>
            <a:r>
              <a:rPr lang="en-US" altLang="en-US" sz="2000" dirty="0" smtClean="0">
                <a:latin typeface="Calibri" pitchFamily="34" charset="0"/>
              </a:rPr>
              <a:t>more often than </a:t>
            </a:r>
            <a:r>
              <a:rPr lang="en-US" altLang="en-US" sz="2000" dirty="0" smtClean="0">
                <a:latin typeface="Calibri" pitchFamily="34" charset="0"/>
                <a:sym typeface="Wingdings" pitchFamily="2" charset="2"/>
              </a:rPr>
              <a:t>f</a:t>
            </a:r>
            <a:r>
              <a:rPr lang="en-US" altLang="en-US" sz="2000" dirty="0" smtClean="0">
                <a:latin typeface="Calibri" pitchFamily="34" charset="0"/>
              </a:rPr>
              <a:t>rame </a:t>
            </a:r>
            <a:r>
              <a:rPr lang="en-US" altLang="en-US" sz="2000" dirty="0">
                <a:latin typeface="Calibri" pitchFamily="34" charset="0"/>
              </a:rPr>
              <a:t>rate (otherwise, no </a:t>
            </a:r>
            <a:r>
              <a:rPr lang="en-US" altLang="en-US" sz="2000" dirty="0" smtClean="0">
                <a:latin typeface="Calibri" pitchFamily="34" charset="0"/>
              </a:rPr>
              <a:t>update!)</a:t>
            </a:r>
            <a:endParaRPr lang="en-US" altLang="en-US" sz="2000" dirty="0">
              <a:latin typeface="Calibri" pitchFamily="34" charset="0"/>
            </a:endParaRPr>
          </a:p>
          <a:p>
            <a:r>
              <a:rPr lang="en-US" altLang="en-US" sz="2000" dirty="0">
                <a:latin typeface="Calibri" pitchFamily="34" charset="0"/>
                <a:sym typeface="Wingdings" pitchFamily="2" charset="2"/>
              </a:rPr>
              <a:t></a:t>
            </a:r>
            <a:r>
              <a:rPr lang="en-US" altLang="en-US" sz="2000" dirty="0">
                <a:latin typeface="Comic Sans MS" pitchFamily="66" charset="0"/>
                <a:sym typeface="Wingdings" pitchFamily="2" charset="2"/>
              </a:rPr>
              <a:t> </a:t>
            </a:r>
            <a:r>
              <a:rPr lang="en-US" altLang="en-US" dirty="0">
                <a:solidFill>
                  <a:srgbClr val="0070C0"/>
                </a:solidFill>
                <a:latin typeface="Symbol" pitchFamily="18" charset="2"/>
              </a:rPr>
              <a:t>D</a:t>
            </a:r>
            <a:r>
              <a:rPr lang="en-US" altLang="en-US" i="1" dirty="0">
                <a:solidFill>
                  <a:srgbClr val="0070C0"/>
                </a:solidFill>
              </a:rPr>
              <a:t>t</a:t>
            </a:r>
            <a:r>
              <a:rPr lang="en-US" altLang="en-US" i="1" dirty="0">
                <a:solidFill>
                  <a:srgbClr val="0070C0"/>
                </a:solidFill>
                <a:latin typeface="Comic Sans MS" pitchFamily="66" charset="0"/>
              </a:rPr>
              <a:t> </a:t>
            </a:r>
            <a:r>
              <a:rPr lang="en-US" altLang="en-US" sz="2000" dirty="0">
                <a:solidFill>
                  <a:srgbClr val="0070C0"/>
                </a:solidFill>
                <a:latin typeface="Calibri" pitchFamily="34" charset="0"/>
                <a:sym typeface="Wingdings" pitchFamily="2" charset="2"/>
              </a:rPr>
              <a:t>under 30 ms </a:t>
            </a:r>
            <a:r>
              <a:rPr lang="en-US" altLang="en-US" sz="2000" dirty="0">
                <a:latin typeface="Calibri" pitchFamily="34" charset="0"/>
                <a:sym typeface="Wingdings" pitchFamily="2" charset="2"/>
              </a:rPr>
              <a:t>(20 </a:t>
            </a:r>
            <a:r>
              <a:rPr lang="en-US" altLang="en-US" sz="2000" dirty="0" err="1">
                <a:latin typeface="Calibri" pitchFamily="34" charset="0"/>
                <a:sym typeface="Wingdings" pitchFamily="2" charset="2"/>
              </a:rPr>
              <a:t>ms</a:t>
            </a:r>
            <a:r>
              <a:rPr lang="en-US" altLang="en-US" sz="2000" dirty="0">
                <a:latin typeface="Calibri" pitchFamily="34" charset="0"/>
                <a:sym typeface="Wingdings" pitchFamily="2" charset="2"/>
              </a:rPr>
              <a:t> </a:t>
            </a:r>
            <a:r>
              <a:rPr lang="en-US" altLang="en-US" sz="2000" dirty="0" smtClean="0">
                <a:latin typeface="Calibri" pitchFamily="34" charset="0"/>
                <a:sym typeface="Wingdings" pitchFamily="2" charset="2"/>
              </a:rPr>
              <a:t>a good choice</a:t>
            </a:r>
            <a:r>
              <a:rPr lang="en-US" altLang="en-US" sz="2000" dirty="0">
                <a:latin typeface="Calibri" pitchFamily="34" charset="0"/>
                <a:sym typeface="Wingdings" pitchFamily="2" charset="2"/>
              </a:rPr>
              <a:t>)</a:t>
            </a:r>
          </a:p>
        </p:txBody>
      </p:sp>
      <p:sp>
        <p:nvSpPr>
          <p:cNvPr id="2" name="Rectangle 1"/>
          <p:cNvSpPr/>
          <p:nvPr/>
        </p:nvSpPr>
        <p:spPr>
          <a:xfrm>
            <a:off x="6019800" y="2321586"/>
            <a:ext cx="2971799" cy="1415772"/>
          </a:xfrm>
          <a:prstGeom prst="rect">
            <a:avLst/>
          </a:prstGeom>
          <a:ln w="19050">
            <a:solidFill>
              <a:schemeClr val="tx1"/>
            </a:solidFill>
            <a:prstDash val="sysDash"/>
          </a:ln>
        </p:spPr>
        <p:txBody>
          <a:bodyPr wrap="square">
            <a:spAutoFit/>
          </a:bodyPr>
          <a:lstStyle/>
          <a:p>
            <a:pPr algn="ctr"/>
            <a:r>
              <a:rPr lang="en-US" sz="1600" u="sng" dirty="0" smtClean="0">
                <a:solidFill>
                  <a:srgbClr val="0070C0"/>
                </a:solidFill>
              </a:rPr>
              <a:t>Euler</a:t>
            </a:r>
            <a:endParaRPr lang="en-US" sz="1600" dirty="0" smtClean="0">
              <a:solidFill>
                <a:srgbClr val="0070C0"/>
              </a:solidFill>
            </a:endParaRPr>
          </a:p>
          <a:p>
            <a:pPr marL="285750" indent="-285750">
              <a:buFont typeface="Arial" panose="020B0604020202020204" pitchFamily="34" charset="0"/>
              <a:buChar char="•"/>
            </a:pPr>
            <a:r>
              <a:rPr lang="en-US" sz="1400" dirty="0"/>
              <a:t>E</a:t>
            </a:r>
            <a:r>
              <a:rPr lang="en-US" sz="1400" dirty="0" smtClean="0"/>
              <a:t>rror </a:t>
            </a:r>
            <a:r>
              <a:rPr lang="en-US" sz="1400" dirty="0"/>
              <a:t>per </a:t>
            </a:r>
            <a:r>
              <a:rPr lang="en-US" sz="1400" dirty="0" smtClean="0"/>
              <a:t>step proportional </a:t>
            </a:r>
            <a:r>
              <a:rPr lang="en-US" sz="1400" dirty="0"/>
              <a:t>to </a:t>
            </a:r>
            <a:r>
              <a:rPr lang="en-US" sz="1400" dirty="0" smtClean="0"/>
              <a:t>step size squared</a:t>
            </a:r>
          </a:p>
          <a:p>
            <a:pPr marL="285750" indent="-285750">
              <a:buFont typeface="Arial" panose="020B0604020202020204" pitchFamily="34" charset="0"/>
              <a:buChar char="•"/>
            </a:pPr>
            <a:r>
              <a:rPr lang="en-US" sz="1400" dirty="0" smtClean="0"/>
              <a:t>Global </a:t>
            </a:r>
            <a:r>
              <a:rPr lang="en-US" sz="1400" dirty="0"/>
              <a:t>error (error at </a:t>
            </a:r>
            <a:r>
              <a:rPr lang="en-US" sz="1400" dirty="0" smtClean="0"/>
              <a:t>given </a:t>
            </a:r>
            <a:r>
              <a:rPr lang="en-US" sz="1400" dirty="0"/>
              <a:t>time) </a:t>
            </a:r>
            <a:r>
              <a:rPr lang="en-US" sz="1400" dirty="0" smtClean="0"/>
              <a:t>proportional </a:t>
            </a:r>
            <a:r>
              <a:rPr lang="en-US" sz="1400" dirty="0"/>
              <a:t>to </a:t>
            </a:r>
            <a:r>
              <a:rPr lang="en-US" sz="1400" dirty="0" smtClean="0"/>
              <a:t>step size</a:t>
            </a:r>
          </a:p>
          <a:p>
            <a:pPr marL="285750" indent="-285750">
              <a:buFont typeface="Arial" panose="020B0604020202020204" pitchFamily="34" charset="0"/>
              <a:buChar char="•"/>
            </a:pPr>
            <a:r>
              <a:rPr lang="en-US" sz="1400" dirty="0" smtClean="0"/>
              <a:t>(At lower limit, error goes to 0)</a:t>
            </a:r>
            <a:endParaRPr lang="en-US" sz="1400" dirty="0"/>
          </a:p>
        </p:txBody>
      </p:sp>
      <p:sp>
        <p:nvSpPr>
          <p:cNvPr id="8" name="Slide Number Placeholder 4"/>
          <p:cNvSpPr>
            <a:spLocks noGrp="1"/>
          </p:cNvSpPr>
          <p:nvPr>
            <p:ph type="sldNum" sz="quarter" idx="12"/>
          </p:nvPr>
        </p:nvSpPr>
        <p:spPr>
          <a:xfrm>
            <a:off x="6553200" y="6356350"/>
            <a:ext cx="2133600" cy="365125"/>
          </a:xfrm>
        </p:spPr>
        <p:txBody>
          <a:bodyPr/>
          <a:lstStyle/>
          <a:p>
            <a:fld id="{E00395DE-3DA2-3849-8BF8-25D029072D89}" type="slidenum">
              <a:rPr lang="en-US"/>
              <a:pPr/>
              <a:t>30</a:t>
            </a:fld>
            <a:endParaRPr lang="en-US" dirty="0"/>
          </a:p>
        </p:txBody>
      </p:sp>
    </p:spTree>
    <p:extLst>
      <p:ext uri="{BB962C8B-B14F-4D97-AF65-F5344CB8AC3E}">
        <p14:creationId xmlns:p14="http://schemas.microsoft.com/office/powerpoint/2010/main" val="33422817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a:t>Frame Rate Independence</a:t>
            </a:r>
          </a:p>
        </p:txBody>
      </p:sp>
      <p:sp>
        <p:nvSpPr>
          <p:cNvPr id="3" name="Content Placeholder 2"/>
          <p:cNvSpPr>
            <a:spLocks noGrp="1"/>
          </p:cNvSpPr>
          <p:nvPr>
            <p:ph idx="1"/>
          </p:nvPr>
        </p:nvSpPr>
        <p:spPr/>
        <p:txBody>
          <a:bodyPr>
            <a:normAutofit fontScale="92500" lnSpcReduction="20000"/>
          </a:bodyPr>
          <a:lstStyle/>
          <a:p>
            <a:r>
              <a:rPr lang="en-US" dirty="0"/>
              <a:t>Complex numerical simulations used in physics engines are </a:t>
            </a:r>
            <a:r>
              <a:rPr lang="en-US" dirty="0" smtClean="0"/>
              <a:t>sensitive </a:t>
            </a:r>
            <a:r>
              <a:rPr lang="en-US" dirty="0"/>
              <a:t>to </a:t>
            </a:r>
            <a:r>
              <a:rPr lang="en-US" dirty="0" smtClean="0"/>
              <a:t>time </a:t>
            </a:r>
            <a:r>
              <a:rPr lang="en-US" dirty="0"/>
              <a:t>steps (due to truncation error and other numerical effects)</a:t>
            </a:r>
          </a:p>
          <a:p>
            <a:r>
              <a:rPr lang="en-US" dirty="0"/>
              <a:t>But results need to be repeatable regardless of CPU/GPU </a:t>
            </a:r>
            <a:r>
              <a:rPr lang="en-US" dirty="0" smtClean="0"/>
              <a:t>performance</a:t>
            </a:r>
          </a:p>
          <a:p>
            <a:pPr lvl="1"/>
            <a:r>
              <a:rPr lang="en-US" dirty="0" smtClean="0"/>
              <a:t>for </a:t>
            </a:r>
            <a:r>
              <a:rPr lang="en-US" dirty="0"/>
              <a:t>debugging</a:t>
            </a:r>
          </a:p>
          <a:p>
            <a:pPr lvl="1"/>
            <a:r>
              <a:rPr lang="en-US" dirty="0"/>
              <a:t>for game </a:t>
            </a:r>
            <a:r>
              <a:rPr lang="en-US" dirty="0" smtClean="0"/>
              <a:t>play</a:t>
            </a:r>
          </a:p>
          <a:p>
            <a:r>
              <a:rPr lang="en-US" dirty="0" smtClean="0"/>
              <a:t>So, if frame rate drops (game loop can’t keep up), then physics will change</a:t>
            </a:r>
            <a:endParaRPr lang="en-US" dirty="0"/>
          </a:p>
          <a:p>
            <a:r>
              <a:rPr lang="en-US" dirty="0">
                <a:solidFill>
                  <a:srgbClr val="0070C0"/>
                </a:solidFill>
              </a:rPr>
              <a:t>Solution:  </a:t>
            </a:r>
            <a:r>
              <a:rPr lang="en-US" dirty="0"/>
              <a:t>Control physics simulation interval                      </a:t>
            </a:r>
            <a:r>
              <a:rPr lang="en-US" dirty="0" smtClean="0"/>
              <a:t>independently </a:t>
            </a:r>
            <a:r>
              <a:rPr lang="en-US" dirty="0"/>
              <a:t>of frame rate</a:t>
            </a:r>
          </a:p>
          <a:p>
            <a:endParaRPr lang="en-US" dirty="0"/>
          </a:p>
          <a:p>
            <a:endParaRPr lang="en-US" dirty="0"/>
          </a:p>
        </p:txBody>
      </p:sp>
      <p:sp>
        <p:nvSpPr>
          <p:cNvPr id="5" name="Slide Number Placeholder 4"/>
          <p:cNvSpPr>
            <a:spLocks noGrp="1"/>
          </p:cNvSpPr>
          <p:nvPr>
            <p:ph type="sldNum" sz="quarter" idx="12"/>
          </p:nvPr>
        </p:nvSpPr>
        <p:spPr/>
        <p:txBody>
          <a:bodyPr/>
          <a:lstStyle/>
          <a:p>
            <a:fld id="{95BF6509-1512-5346-AF5F-3DEAFA061DBC}" type="slidenum">
              <a:rPr lang="en-US"/>
              <a:pPr/>
              <a:t>31</a:t>
            </a:fld>
            <a:endParaRPr lang="en-US"/>
          </a:p>
        </p:txBody>
      </p:sp>
    </p:spTree>
    <p:extLst>
      <p:ext uri="{BB962C8B-B14F-4D97-AF65-F5344CB8AC3E}">
        <p14:creationId xmlns:p14="http://schemas.microsoft.com/office/powerpoint/2010/main" val="39536415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4"/>
          <p:cNvSpPr>
            <a:spLocks noGrp="1"/>
          </p:cNvSpPr>
          <p:nvPr>
            <p:ph type="sldNum" sz="quarter" idx="11"/>
          </p:nvPr>
        </p:nvSpPr>
        <p:spPr/>
        <p:txBody>
          <a:bodyPr/>
          <a:lstStyle/>
          <a:p>
            <a:fld id="{EB3206EF-C530-EF47-AB14-456DC854A5D7}" type="slidenum">
              <a:rPr lang="en-US"/>
              <a:pPr/>
              <a:t>32</a:t>
            </a:fld>
            <a:endParaRPr lang="en-US"/>
          </a:p>
        </p:txBody>
      </p:sp>
      <p:sp>
        <p:nvSpPr>
          <p:cNvPr id="40962" name="Rectangle 2"/>
          <p:cNvSpPr>
            <a:spLocks noGrp="1" noChangeArrowheads="1"/>
          </p:cNvSpPr>
          <p:nvPr>
            <p:ph type="title"/>
          </p:nvPr>
        </p:nvSpPr>
        <p:spPr>
          <a:xfrm>
            <a:off x="457200" y="128002"/>
            <a:ext cx="8229600" cy="1143000"/>
          </a:xfrm>
        </p:spPr>
        <p:txBody>
          <a:bodyPr/>
          <a:lstStyle/>
          <a:p>
            <a:r>
              <a:rPr lang="en-US" dirty="0"/>
              <a:t>Frame Rate Independence</a:t>
            </a:r>
          </a:p>
        </p:txBody>
      </p:sp>
      <p:sp>
        <p:nvSpPr>
          <p:cNvPr id="40964" name="Rectangle 4"/>
          <p:cNvSpPr>
            <a:spLocks noChangeArrowheads="1"/>
          </p:cNvSpPr>
          <p:nvPr/>
        </p:nvSpPr>
        <p:spPr bwMode="auto">
          <a:xfrm>
            <a:off x="1295400" y="2667000"/>
            <a:ext cx="7590539" cy="3785652"/>
          </a:xfrm>
          <a:prstGeom prst="rect">
            <a:avLst/>
          </a:prstGeom>
          <a:noFill/>
          <a:ln w="9525">
            <a:noFill/>
            <a:miter lim="800000"/>
            <a:headEnd/>
            <a:tailEnd/>
          </a:ln>
          <a:effectLst/>
        </p:spPr>
        <p:txBody>
          <a:bodyPr wrap="none">
            <a:prstTxWarp prst="textNoShape">
              <a:avLst/>
            </a:prstTxWarp>
            <a:spAutoFit/>
          </a:bodyPr>
          <a:lstStyle/>
          <a:p>
            <a:r>
              <a:rPr lang="en-US" sz="1600" dirty="0" smtClean="0">
                <a:latin typeface="Consolas" panose="020B0609020204030204" pitchFamily="49" charset="0"/>
              </a:rPr>
              <a:t>start = ...</a:t>
            </a:r>
            <a:endParaRPr lang="en-US" sz="1600" dirty="0">
              <a:latin typeface="Consolas" panose="020B0609020204030204" pitchFamily="49" charset="0"/>
            </a:endParaRPr>
          </a:p>
          <a:p>
            <a:r>
              <a:rPr lang="en-US" sz="1600" dirty="0">
                <a:solidFill>
                  <a:srgbClr val="008000"/>
                </a:solidFill>
                <a:latin typeface="Consolas" panose="020B0609020204030204" pitchFamily="49" charset="0"/>
              </a:rPr>
              <a:t>delta </a:t>
            </a:r>
            <a:r>
              <a:rPr lang="en-US" sz="1600" dirty="0">
                <a:latin typeface="Consolas" panose="020B0609020204030204" pitchFamily="49" charset="0"/>
              </a:rPr>
              <a:t>= 0.02  </a:t>
            </a:r>
            <a:r>
              <a:rPr lang="en-US" sz="1600" dirty="0" smtClean="0">
                <a:latin typeface="Consolas" panose="020B0609020204030204" pitchFamily="49" charset="0"/>
              </a:rPr>
              <a:t> </a:t>
            </a:r>
            <a:r>
              <a:rPr lang="en-US" sz="1600" i="1" dirty="0" smtClean="0"/>
              <a:t>// </a:t>
            </a:r>
            <a:r>
              <a:rPr lang="en-US" sz="1600" i="1" dirty="0"/>
              <a:t>physics simulation interval (sec)</a:t>
            </a:r>
          </a:p>
          <a:p>
            <a:r>
              <a:rPr lang="en-US" sz="1600" dirty="0">
                <a:solidFill>
                  <a:srgbClr val="0070C0"/>
                </a:solidFill>
                <a:latin typeface="Consolas" panose="020B0609020204030204" pitchFamily="49" charset="0"/>
              </a:rPr>
              <a:t>lag</a:t>
            </a:r>
            <a:r>
              <a:rPr lang="en-US" sz="1600" dirty="0">
                <a:latin typeface="Consolas" panose="020B0609020204030204" pitchFamily="49" charset="0"/>
              </a:rPr>
              <a:t> = 0      </a:t>
            </a:r>
            <a:r>
              <a:rPr lang="en-US" sz="1600" dirty="0" smtClean="0">
                <a:latin typeface="Consolas" panose="020B0609020204030204" pitchFamily="49" charset="0"/>
              </a:rPr>
              <a:t>  </a:t>
            </a:r>
            <a:r>
              <a:rPr lang="en-US" sz="1600" i="1" dirty="0" smtClean="0"/>
              <a:t>// time since last simulated</a:t>
            </a:r>
            <a:endParaRPr lang="en-US" sz="1600" i="1" dirty="0"/>
          </a:p>
          <a:p>
            <a:r>
              <a:rPr lang="en-US" sz="1600" dirty="0" smtClean="0">
                <a:latin typeface="Consolas" panose="020B0609020204030204" pitchFamily="49" charset="0"/>
              </a:rPr>
              <a:t>previous </a:t>
            </a:r>
            <a:r>
              <a:rPr lang="en-US" sz="1600" dirty="0">
                <a:latin typeface="Consolas" panose="020B0609020204030204" pitchFamily="49" charset="0"/>
              </a:rPr>
              <a:t>= 0  </a:t>
            </a:r>
            <a:r>
              <a:rPr lang="en-US" sz="1600" dirty="0" smtClean="0">
                <a:latin typeface="Consolas" panose="020B0609020204030204" pitchFamily="49" charset="0"/>
              </a:rPr>
              <a:t> </a:t>
            </a:r>
            <a:r>
              <a:rPr lang="en-US" sz="1600" i="1" dirty="0" smtClean="0"/>
              <a:t>// </a:t>
            </a:r>
            <a:r>
              <a:rPr lang="en-US" sz="1600" i="1" dirty="0"/>
              <a:t>time </a:t>
            </a:r>
            <a:r>
              <a:rPr lang="en-US" sz="1600" i="1" dirty="0" smtClean="0"/>
              <a:t>of previous call to update</a:t>
            </a:r>
            <a:endParaRPr lang="en-US" sz="1600" i="1" dirty="0"/>
          </a:p>
          <a:p>
            <a:endParaRPr lang="en-US" sz="1600" dirty="0">
              <a:latin typeface="Consolas" panose="020B0609020204030204" pitchFamily="49" charset="0"/>
            </a:endParaRPr>
          </a:p>
          <a:p>
            <a:r>
              <a:rPr lang="en-US" sz="1600" dirty="0">
                <a:latin typeface="Consolas" panose="020B0609020204030204" pitchFamily="49" charset="0"/>
              </a:rPr>
              <a:t>function </a:t>
            </a:r>
            <a:r>
              <a:rPr lang="en-US" sz="1600" dirty="0" smtClean="0">
                <a:solidFill>
                  <a:srgbClr val="0070C0"/>
                </a:solidFill>
                <a:latin typeface="Consolas" panose="020B0609020204030204" pitchFamily="49" charset="0"/>
              </a:rPr>
              <a:t>update</a:t>
            </a:r>
            <a:r>
              <a:rPr lang="en-US" sz="1600" dirty="0" smtClean="0">
                <a:latin typeface="Consolas" panose="020B0609020204030204" pitchFamily="49" charset="0"/>
              </a:rPr>
              <a:t>() </a:t>
            </a:r>
            <a:r>
              <a:rPr lang="en-US" sz="1600" dirty="0">
                <a:latin typeface="Consolas" panose="020B0609020204030204" pitchFamily="49" charset="0"/>
              </a:rPr>
              <a:t>{ </a:t>
            </a:r>
            <a:r>
              <a:rPr lang="en-US" sz="1600" i="1" dirty="0"/>
              <a:t>// in </a:t>
            </a:r>
            <a:r>
              <a:rPr lang="en-US" sz="1600" i="1" dirty="0" smtClean="0"/>
              <a:t>game loop</a:t>
            </a:r>
            <a:endParaRPr lang="en-US" sz="1600" i="1" dirty="0"/>
          </a:p>
          <a:p>
            <a:r>
              <a:rPr lang="en-US" sz="1600" dirty="0">
                <a:latin typeface="Consolas" panose="020B0609020204030204" pitchFamily="49" charset="0"/>
              </a:rPr>
              <a:t>   </a:t>
            </a:r>
            <a:r>
              <a:rPr lang="en-US" sz="1600" dirty="0" smtClean="0">
                <a:latin typeface="Consolas" panose="020B0609020204030204" pitchFamily="49" charset="0"/>
              </a:rPr>
              <a:t>  now </a:t>
            </a:r>
            <a:r>
              <a:rPr lang="en-US" sz="1600" dirty="0">
                <a:latin typeface="Consolas" panose="020B0609020204030204" pitchFamily="49" charset="0"/>
              </a:rPr>
              <a:t>= </a:t>
            </a:r>
            <a:r>
              <a:rPr lang="en-US" sz="1600" dirty="0" err="1">
                <a:latin typeface="Consolas" panose="020B0609020204030204" pitchFamily="49" charset="0"/>
              </a:rPr>
              <a:t>getTime</a:t>
            </a:r>
            <a:r>
              <a:rPr lang="en-US" sz="1600" dirty="0">
                <a:latin typeface="Consolas" panose="020B0609020204030204" pitchFamily="49" charset="0"/>
              </a:rPr>
              <a:t>(</a:t>
            </a:r>
            <a:r>
              <a:rPr lang="en-US" sz="1600" dirty="0" smtClean="0">
                <a:latin typeface="Consolas" panose="020B0609020204030204" pitchFamily="49" charset="0"/>
              </a:rPr>
              <a:t>)</a:t>
            </a:r>
          </a:p>
          <a:p>
            <a:r>
              <a:rPr lang="en-US" sz="1600" dirty="0" smtClean="0">
                <a:latin typeface="Consolas" panose="020B0609020204030204" pitchFamily="49" charset="0"/>
              </a:rPr>
              <a:t>     t </a:t>
            </a:r>
            <a:r>
              <a:rPr lang="en-US" sz="1600" dirty="0">
                <a:latin typeface="Consolas" panose="020B0609020204030204" pitchFamily="49" charset="0"/>
              </a:rPr>
              <a:t>= </a:t>
            </a:r>
            <a:r>
              <a:rPr lang="en-US" sz="1600" dirty="0" smtClean="0">
                <a:latin typeface="Consolas" panose="020B0609020204030204" pitchFamily="49" charset="0"/>
              </a:rPr>
              <a:t>(previous </a:t>
            </a:r>
            <a:r>
              <a:rPr lang="en-US" sz="1600" dirty="0">
                <a:latin typeface="Consolas" panose="020B0609020204030204" pitchFamily="49" charset="0"/>
              </a:rPr>
              <a:t>- start) </a:t>
            </a:r>
            <a:r>
              <a:rPr lang="en-US" sz="1600" dirty="0" smtClean="0">
                <a:latin typeface="Consolas" panose="020B0609020204030204" pitchFamily="49" charset="0"/>
              </a:rPr>
              <a:t>– lag  </a:t>
            </a:r>
            <a:r>
              <a:rPr lang="en-US" sz="1600" i="1" dirty="0" smtClean="0"/>
              <a:t>// previous simulate()</a:t>
            </a:r>
            <a:endParaRPr lang="en-US" sz="1600" i="1" dirty="0"/>
          </a:p>
          <a:p>
            <a:r>
              <a:rPr lang="en-US" sz="1600" dirty="0">
                <a:latin typeface="Consolas" panose="020B0609020204030204" pitchFamily="49" charset="0"/>
              </a:rPr>
              <a:t>   </a:t>
            </a:r>
            <a:r>
              <a:rPr lang="en-US" sz="1600" dirty="0" smtClean="0">
                <a:latin typeface="Consolas" panose="020B0609020204030204" pitchFamily="49" charset="0"/>
              </a:rPr>
              <a:t>  lag </a:t>
            </a:r>
            <a:r>
              <a:rPr lang="en-US" sz="1600" dirty="0">
                <a:latin typeface="Consolas" panose="020B0609020204030204" pitchFamily="49" charset="0"/>
              </a:rPr>
              <a:t>= lag + (now - </a:t>
            </a:r>
            <a:r>
              <a:rPr lang="en-US" sz="1600" dirty="0" smtClean="0">
                <a:latin typeface="Consolas" panose="020B0609020204030204" pitchFamily="49" charset="0"/>
              </a:rPr>
              <a:t>previous)  </a:t>
            </a:r>
            <a:r>
              <a:rPr lang="en-US" sz="1600" i="1" dirty="0" smtClean="0"/>
              <a:t>// additional lag</a:t>
            </a:r>
            <a:endParaRPr lang="en-US" sz="1600" i="1" dirty="0"/>
          </a:p>
          <a:p>
            <a:r>
              <a:rPr lang="en-US" sz="1600" dirty="0">
                <a:latin typeface="Consolas" panose="020B0609020204030204" pitchFamily="49" charset="0"/>
              </a:rPr>
              <a:t>   </a:t>
            </a:r>
            <a:r>
              <a:rPr lang="en-US" sz="1600" dirty="0" smtClean="0">
                <a:latin typeface="Consolas" panose="020B0609020204030204" pitchFamily="49" charset="0"/>
              </a:rPr>
              <a:t>  while </a:t>
            </a:r>
            <a:r>
              <a:rPr lang="en-US" sz="1600" dirty="0">
                <a:latin typeface="Consolas" panose="020B0609020204030204" pitchFamily="49" charset="0"/>
              </a:rPr>
              <a:t>( lag &gt; delta ) </a:t>
            </a:r>
            <a:r>
              <a:rPr lang="en-US" sz="1600" dirty="0" smtClean="0">
                <a:latin typeface="Consolas" panose="020B0609020204030204" pitchFamily="49" charset="0"/>
              </a:rPr>
              <a:t>	  </a:t>
            </a:r>
            <a:r>
              <a:rPr lang="en-US" sz="1600" i="1" dirty="0" smtClean="0"/>
              <a:t>// repeat until caught up</a:t>
            </a:r>
            <a:endParaRPr lang="en-US" sz="1600" i="1" dirty="0"/>
          </a:p>
          <a:p>
            <a:r>
              <a:rPr lang="en-US" sz="1600" dirty="0">
                <a:latin typeface="Consolas" panose="020B0609020204030204" pitchFamily="49" charset="0"/>
              </a:rPr>
              <a:t> </a:t>
            </a:r>
            <a:r>
              <a:rPr lang="en-US" sz="1600" dirty="0" smtClean="0">
                <a:latin typeface="Consolas" panose="020B0609020204030204" pitchFamily="49" charset="0"/>
              </a:rPr>
              <a:t>        t </a:t>
            </a:r>
            <a:r>
              <a:rPr lang="en-US" sz="1600" dirty="0">
                <a:latin typeface="Consolas" panose="020B0609020204030204" pitchFamily="49" charset="0"/>
              </a:rPr>
              <a:t>= t + </a:t>
            </a:r>
            <a:r>
              <a:rPr lang="en-US" sz="1600" dirty="0" smtClean="0">
                <a:latin typeface="Consolas" panose="020B0609020204030204" pitchFamily="49" charset="0"/>
              </a:rPr>
              <a:t>delta</a:t>
            </a:r>
          </a:p>
          <a:p>
            <a:r>
              <a:rPr lang="en-US" sz="1600" dirty="0" smtClean="0">
                <a:solidFill>
                  <a:schemeClr val="accent2"/>
                </a:solidFill>
                <a:latin typeface="Consolas" panose="020B0609020204030204" pitchFamily="49" charset="0"/>
              </a:rPr>
              <a:t>         </a:t>
            </a:r>
            <a:r>
              <a:rPr lang="en-US" sz="1600" dirty="0" smtClean="0">
                <a:solidFill>
                  <a:srgbClr val="008000"/>
                </a:solidFill>
                <a:latin typeface="Consolas" panose="020B0609020204030204" pitchFamily="49" charset="0"/>
              </a:rPr>
              <a:t>simulate(t)  		</a:t>
            </a:r>
            <a:r>
              <a:rPr lang="en-US" sz="1600" i="1" dirty="0" smtClean="0"/>
              <a:t>// note: kinematics.  If dynamic, use delta</a:t>
            </a:r>
            <a:endParaRPr lang="en-US" sz="1600" i="1" dirty="0"/>
          </a:p>
          <a:p>
            <a:r>
              <a:rPr lang="en-US" sz="1600" dirty="0">
                <a:latin typeface="Consolas" panose="020B0609020204030204" pitchFamily="49" charset="0"/>
              </a:rPr>
              <a:t>     </a:t>
            </a:r>
            <a:r>
              <a:rPr lang="en-US" sz="1600" dirty="0" smtClean="0">
                <a:latin typeface="Consolas" panose="020B0609020204030204" pitchFamily="49" charset="0"/>
              </a:rPr>
              <a:t>    lag </a:t>
            </a:r>
            <a:r>
              <a:rPr lang="en-US" sz="1600" dirty="0">
                <a:latin typeface="Consolas" panose="020B0609020204030204" pitchFamily="49" charset="0"/>
              </a:rPr>
              <a:t>= lag - delta</a:t>
            </a:r>
          </a:p>
          <a:p>
            <a:r>
              <a:rPr lang="en-US" sz="1600" dirty="0">
                <a:latin typeface="Consolas" panose="020B0609020204030204" pitchFamily="49" charset="0"/>
              </a:rPr>
              <a:t>   </a:t>
            </a:r>
            <a:r>
              <a:rPr lang="en-US" sz="1600" dirty="0" smtClean="0">
                <a:latin typeface="Consolas" panose="020B0609020204030204" pitchFamily="49" charset="0"/>
              </a:rPr>
              <a:t>  previous </a:t>
            </a:r>
            <a:r>
              <a:rPr lang="en-US" sz="1600" dirty="0">
                <a:latin typeface="Consolas" panose="020B0609020204030204" pitchFamily="49" charset="0"/>
              </a:rPr>
              <a:t>= </a:t>
            </a:r>
            <a:r>
              <a:rPr lang="en-US" sz="1600" dirty="0" smtClean="0">
                <a:latin typeface="Consolas" panose="020B0609020204030204" pitchFamily="49" charset="0"/>
              </a:rPr>
              <a:t>now              </a:t>
            </a:r>
            <a:r>
              <a:rPr lang="en-US" sz="1600" i="1" dirty="0" smtClean="0"/>
              <a:t>// simulation caught up to current time</a:t>
            </a:r>
            <a:endParaRPr lang="en-US" sz="1600" i="1" dirty="0"/>
          </a:p>
          <a:p>
            <a:r>
              <a:rPr lang="en-US" sz="1600" dirty="0">
                <a:latin typeface="Consolas" panose="020B0609020204030204" pitchFamily="49" charset="0"/>
              </a:rPr>
              <a:t>}</a:t>
            </a:r>
          </a:p>
        </p:txBody>
      </p:sp>
      <p:grpSp>
        <p:nvGrpSpPr>
          <p:cNvPr id="4" name="Group 3"/>
          <p:cNvGrpSpPr/>
          <p:nvPr/>
        </p:nvGrpSpPr>
        <p:grpSpPr>
          <a:xfrm>
            <a:off x="685800" y="1066800"/>
            <a:ext cx="6172200" cy="1435100"/>
            <a:chOff x="1600200" y="4876800"/>
            <a:chExt cx="6172200" cy="1435100"/>
          </a:xfrm>
        </p:grpSpPr>
        <p:sp>
          <p:nvSpPr>
            <p:cNvPr id="40987" name="Text Box 27"/>
            <p:cNvSpPr txBox="1">
              <a:spLocks noChangeArrowheads="1"/>
            </p:cNvSpPr>
            <p:nvPr/>
          </p:nvSpPr>
          <p:spPr bwMode="auto">
            <a:xfrm>
              <a:off x="3473450" y="4876800"/>
              <a:ext cx="9906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rgbClr val="008000"/>
                  </a:solidFill>
                </a:rPr>
                <a:t>delta</a:t>
              </a:r>
              <a:endParaRPr lang="en-US" sz="1200" dirty="0">
                <a:solidFill>
                  <a:srgbClr val="008000"/>
                </a:solidFill>
              </a:endParaRPr>
            </a:p>
          </p:txBody>
        </p:sp>
        <p:sp>
          <p:nvSpPr>
            <p:cNvPr id="40965" name="Line 5"/>
            <p:cNvSpPr>
              <a:spLocks noChangeShapeType="1"/>
            </p:cNvSpPr>
            <p:nvPr/>
          </p:nvSpPr>
          <p:spPr bwMode="auto">
            <a:xfrm>
              <a:off x="3429000" y="5257800"/>
              <a:ext cx="4343400" cy="0"/>
            </a:xfrm>
            <a:prstGeom prst="line">
              <a:avLst/>
            </a:prstGeom>
            <a:noFill/>
            <a:ln w="38100">
              <a:solidFill>
                <a:schemeClr val="tx1"/>
              </a:solidFill>
              <a:round/>
              <a:headEnd/>
              <a:tailEnd/>
            </a:ln>
            <a:effectLst/>
          </p:spPr>
          <p:txBody>
            <a:bodyPr anchor="ctr">
              <a:prstTxWarp prst="textNoShape">
                <a:avLst/>
              </a:prstTxWarp>
              <a:spAutoFit/>
            </a:bodyPr>
            <a:lstStyle/>
            <a:p>
              <a:endParaRPr lang="en-US"/>
            </a:p>
          </p:txBody>
        </p:sp>
        <p:sp>
          <p:nvSpPr>
            <p:cNvPr id="40966" name="Line 6"/>
            <p:cNvSpPr>
              <a:spLocks noChangeShapeType="1"/>
            </p:cNvSpPr>
            <p:nvPr/>
          </p:nvSpPr>
          <p:spPr bwMode="auto">
            <a:xfrm>
              <a:off x="3429000" y="5105400"/>
              <a:ext cx="0" cy="304800"/>
            </a:xfrm>
            <a:prstGeom prst="line">
              <a:avLst/>
            </a:prstGeom>
            <a:noFill/>
            <a:ln w="19050">
              <a:solidFill>
                <a:schemeClr val="tx1"/>
              </a:solidFill>
              <a:round/>
              <a:headEnd/>
              <a:tailEnd/>
            </a:ln>
            <a:effectLst/>
          </p:spPr>
          <p:txBody>
            <a:bodyPr wrap="none" anchor="ctr">
              <a:prstTxWarp prst="textNoShape">
                <a:avLst/>
              </a:prstTxWarp>
              <a:spAutoFit/>
            </a:bodyPr>
            <a:lstStyle/>
            <a:p>
              <a:endParaRPr lang="en-US"/>
            </a:p>
          </p:txBody>
        </p:sp>
        <p:sp>
          <p:nvSpPr>
            <p:cNvPr id="40967" name="Line 7"/>
            <p:cNvSpPr>
              <a:spLocks noChangeShapeType="1"/>
            </p:cNvSpPr>
            <p:nvPr/>
          </p:nvSpPr>
          <p:spPr bwMode="auto">
            <a:xfrm>
              <a:off x="4152900" y="5105400"/>
              <a:ext cx="0" cy="304800"/>
            </a:xfrm>
            <a:prstGeom prst="line">
              <a:avLst/>
            </a:prstGeom>
            <a:noFill/>
            <a:ln w="28575">
              <a:solidFill>
                <a:srgbClr val="008000"/>
              </a:solidFill>
              <a:round/>
              <a:headEnd/>
              <a:tailEnd/>
            </a:ln>
            <a:effectLst/>
          </p:spPr>
          <p:txBody>
            <a:bodyPr wrap="none" anchor="ctr">
              <a:prstTxWarp prst="textNoShape">
                <a:avLst/>
              </a:prstTxWarp>
              <a:spAutoFit/>
            </a:bodyPr>
            <a:lstStyle/>
            <a:p>
              <a:endParaRPr lang="en-US"/>
            </a:p>
          </p:txBody>
        </p:sp>
        <p:sp>
          <p:nvSpPr>
            <p:cNvPr id="40968" name="Line 8"/>
            <p:cNvSpPr>
              <a:spLocks noChangeShapeType="1"/>
            </p:cNvSpPr>
            <p:nvPr/>
          </p:nvSpPr>
          <p:spPr bwMode="auto">
            <a:xfrm>
              <a:off x="4876800" y="5105400"/>
              <a:ext cx="0" cy="304800"/>
            </a:xfrm>
            <a:prstGeom prst="line">
              <a:avLst/>
            </a:prstGeom>
            <a:noFill/>
            <a:ln w="19050">
              <a:solidFill>
                <a:schemeClr val="tx1"/>
              </a:solidFill>
              <a:round/>
              <a:headEnd/>
              <a:tailEnd/>
            </a:ln>
            <a:effectLst/>
          </p:spPr>
          <p:txBody>
            <a:bodyPr wrap="none" anchor="ctr">
              <a:prstTxWarp prst="textNoShape">
                <a:avLst/>
              </a:prstTxWarp>
              <a:spAutoFit/>
            </a:bodyPr>
            <a:lstStyle/>
            <a:p>
              <a:endParaRPr lang="en-US"/>
            </a:p>
          </p:txBody>
        </p:sp>
        <p:sp>
          <p:nvSpPr>
            <p:cNvPr id="40969" name="Line 9"/>
            <p:cNvSpPr>
              <a:spLocks noChangeShapeType="1"/>
            </p:cNvSpPr>
            <p:nvPr/>
          </p:nvSpPr>
          <p:spPr bwMode="auto">
            <a:xfrm>
              <a:off x="5600700" y="5105400"/>
              <a:ext cx="0" cy="304800"/>
            </a:xfrm>
            <a:prstGeom prst="line">
              <a:avLst/>
            </a:prstGeom>
            <a:noFill/>
            <a:ln w="19050">
              <a:solidFill>
                <a:schemeClr val="tx1"/>
              </a:solidFill>
              <a:round/>
              <a:headEnd/>
              <a:tailEnd/>
            </a:ln>
            <a:effectLst/>
          </p:spPr>
          <p:txBody>
            <a:bodyPr wrap="none" anchor="ctr">
              <a:prstTxWarp prst="textNoShape">
                <a:avLst/>
              </a:prstTxWarp>
              <a:spAutoFit/>
            </a:bodyPr>
            <a:lstStyle/>
            <a:p>
              <a:endParaRPr lang="en-US"/>
            </a:p>
          </p:txBody>
        </p:sp>
        <p:sp>
          <p:nvSpPr>
            <p:cNvPr id="40970" name="Line 10"/>
            <p:cNvSpPr>
              <a:spLocks noChangeShapeType="1"/>
            </p:cNvSpPr>
            <p:nvPr/>
          </p:nvSpPr>
          <p:spPr bwMode="auto">
            <a:xfrm>
              <a:off x="6324600" y="5105400"/>
              <a:ext cx="0" cy="304800"/>
            </a:xfrm>
            <a:prstGeom prst="line">
              <a:avLst/>
            </a:prstGeom>
            <a:noFill/>
            <a:ln w="19050">
              <a:solidFill>
                <a:schemeClr val="tx1"/>
              </a:solidFill>
              <a:round/>
              <a:headEnd/>
              <a:tailEnd/>
            </a:ln>
            <a:effectLst/>
          </p:spPr>
          <p:txBody>
            <a:bodyPr wrap="none" anchor="ctr">
              <a:prstTxWarp prst="textNoShape">
                <a:avLst/>
              </a:prstTxWarp>
              <a:spAutoFit/>
            </a:bodyPr>
            <a:lstStyle/>
            <a:p>
              <a:endParaRPr lang="en-US"/>
            </a:p>
          </p:txBody>
        </p:sp>
        <p:sp>
          <p:nvSpPr>
            <p:cNvPr id="40971" name="Line 11"/>
            <p:cNvSpPr>
              <a:spLocks noChangeShapeType="1"/>
            </p:cNvSpPr>
            <p:nvPr/>
          </p:nvSpPr>
          <p:spPr bwMode="auto">
            <a:xfrm>
              <a:off x="7048500" y="5105400"/>
              <a:ext cx="0" cy="304800"/>
            </a:xfrm>
            <a:prstGeom prst="line">
              <a:avLst/>
            </a:prstGeom>
            <a:noFill/>
            <a:ln w="19050">
              <a:solidFill>
                <a:schemeClr val="tx1"/>
              </a:solidFill>
              <a:round/>
              <a:headEnd/>
              <a:tailEnd/>
            </a:ln>
            <a:effectLst/>
          </p:spPr>
          <p:txBody>
            <a:bodyPr wrap="none" anchor="ctr">
              <a:prstTxWarp prst="textNoShape">
                <a:avLst/>
              </a:prstTxWarp>
              <a:spAutoFit/>
            </a:bodyPr>
            <a:lstStyle/>
            <a:p>
              <a:endParaRPr lang="en-US"/>
            </a:p>
          </p:txBody>
        </p:sp>
        <p:sp>
          <p:nvSpPr>
            <p:cNvPr id="40972" name="Line 12"/>
            <p:cNvSpPr>
              <a:spLocks noChangeShapeType="1"/>
            </p:cNvSpPr>
            <p:nvPr/>
          </p:nvSpPr>
          <p:spPr bwMode="auto">
            <a:xfrm>
              <a:off x="7772400" y="5105400"/>
              <a:ext cx="0" cy="304800"/>
            </a:xfrm>
            <a:prstGeom prst="line">
              <a:avLst/>
            </a:prstGeom>
            <a:noFill/>
            <a:ln w="19050">
              <a:solidFill>
                <a:schemeClr val="tx1"/>
              </a:solidFill>
              <a:round/>
              <a:headEnd/>
              <a:tailEnd/>
            </a:ln>
            <a:effectLst/>
          </p:spPr>
          <p:txBody>
            <a:bodyPr wrap="none" anchor="ctr">
              <a:prstTxWarp prst="textNoShape">
                <a:avLst/>
              </a:prstTxWarp>
              <a:spAutoFit/>
            </a:bodyPr>
            <a:lstStyle/>
            <a:p>
              <a:endParaRPr lang="en-US"/>
            </a:p>
          </p:txBody>
        </p:sp>
        <p:sp>
          <p:nvSpPr>
            <p:cNvPr id="40973" name="Line 13"/>
            <p:cNvSpPr>
              <a:spLocks noChangeShapeType="1"/>
            </p:cNvSpPr>
            <p:nvPr/>
          </p:nvSpPr>
          <p:spPr bwMode="auto">
            <a:xfrm>
              <a:off x="3429000" y="5867400"/>
              <a:ext cx="4343400" cy="0"/>
            </a:xfrm>
            <a:prstGeom prst="line">
              <a:avLst/>
            </a:prstGeom>
            <a:noFill/>
            <a:ln w="38100">
              <a:solidFill>
                <a:schemeClr val="tx1"/>
              </a:solidFill>
              <a:round/>
              <a:headEnd/>
              <a:tailEnd/>
            </a:ln>
            <a:effectLst/>
          </p:spPr>
          <p:txBody>
            <a:bodyPr anchor="ctr">
              <a:prstTxWarp prst="textNoShape">
                <a:avLst/>
              </a:prstTxWarp>
              <a:spAutoFit/>
            </a:bodyPr>
            <a:lstStyle/>
            <a:p>
              <a:endParaRPr lang="en-US"/>
            </a:p>
          </p:txBody>
        </p:sp>
        <p:sp>
          <p:nvSpPr>
            <p:cNvPr id="40975" name="Line 15"/>
            <p:cNvSpPr>
              <a:spLocks noChangeShapeType="1"/>
            </p:cNvSpPr>
            <p:nvPr/>
          </p:nvSpPr>
          <p:spPr bwMode="auto">
            <a:xfrm>
              <a:off x="3810000" y="5715000"/>
              <a:ext cx="0" cy="304800"/>
            </a:xfrm>
            <a:prstGeom prst="line">
              <a:avLst/>
            </a:prstGeom>
            <a:noFill/>
            <a:ln w="19050">
              <a:solidFill>
                <a:schemeClr val="tx1"/>
              </a:solidFill>
              <a:round/>
              <a:headEnd/>
              <a:tailEnd/>
            </a:ln>
            <a:effectLst/>
          </p:spPr>
          <p:txBody>
            <a:bodyPr wrap="none" anchor="ctr">
              <a:prstTxWarp prst="textNoShape">
                <a:avLst/>
              </a:prstTxWarp>
              <a:spAutoFit/>
            </a:bodyPr>
            <a:lstStyle/>
            <a:p>
              <a:endParaRPr lang="en-US"/>
            </a:p>
          </p:txBody>
        </p:sp>
        <p:sp>
          <p:nvSpPr>
            <p:cNvPr id="40976" name="Line 16"/>
            <p:cNvSpPr>
              <a:spLocks noChangeShapeType="1"/>
            </p:cNvSpPr>
            <p:nvPr/>
          </p:nvSpPr>
          <p:spPr bwMode="auto">
            <a:xfrm>
              <a:off x="4800600" y="5715000"/>
              <a:ext cx="0" cy="304800"/>
            </a:xfrm>
            <a:prstGeom prst="line">
              <a:avLst/>
            </a:prstGeom>
            <a:noFill/>
            <a:ln w="19050">
              <a:solidFill>
                <a:schemeClr val="tx1"/>
              </a:solidFill>
              <a:round/>
              <a:headEnd/>
              <a:tailEnd/>
            </a:ln>
            <a:effectLst/>
          </p:spPr>
          <p:txBody>
            <a:bodyPr wrap="none" anchor="ctr">
              <a:prstTxWarp prst="textNoShape">
                <a:avLst/>
              </a:prstTxWarp>
              <a:spAutoFit/>
            </a:bodyPr>
            <a:lstStyle/>
            <a:p>
              <a:endParaRPr lang="en-US"/>
            </a:p>
          </p:txBody>
        </p:sp>
        <p:sp>
          <p:nvSpPr>
            <p:cNvPr id="40977" name="Line 17"/>
            <p:cNvSpPr>
              <a:spLocks noChangeShapeType="1"/>
            </p:cNvSpPr>
            <p:nvPr/>
          </p:nvSpPr>
          <p:spPr bwMode="auto">
            <a:xfrm>
              <a:off x="5257800" y="5715000"/>
              <a:ext cx="0" cy="304800"/>
            </a:xfrm>
            <a:prstGeom prst="line">
              <a:avLst/>
            </a:prstGeom>
            <a:noFill/>
            <a:ln w="19050">
              <a:solidFill>
                <a:schemeClr val="tx1"/>
              </a:solidFill>
              <a:round/>
              <a:headEnd/>
              <a:tailEnd/>
            </a:ln>
            <a:effectLst/>
          </p:spPr>
          <p:txBody>
            <a:bodyPr wrap="none" anchor="ctr">
              <a:prstTxWarp prst="textNoShape">
                <a:avLst/>
              </a:prstTxWarp>
              <a:spAutoFit/>
            </a:bodyPr>
            <a:lstStyle/>
            <a:p>
              <a:endParaRPr lang="en-US"/>
            </a:p>
          </p:txBody>
        </p:sp>
        <p:sp>
          <p:nvSpPr>
            <p:cNvPr id="40978" name="Line 18"/>
            <p:cNvSpPr>
              <a:spLocks noChangeShapeType="1"/>
            </p:cNvSpPr>
            <p:nvPr/>
          </p:nvSpPr>
          <p:spPr bwMode="auto">
            <a:xfrm>
              <a:off x="6477000" y="5715000"/>
              <a:ext cx="0" cy="304800"/>
            </a:xfrm>
            <a:prstGeom prst="line">
              <a:avLst/>
            </a:prstGeom>
            <a:noFill/>
            <a:ln w="19050">
              <a:solidFill>
                <a:schemeClr val="tx1"/>
              </a:solidFill>
              <a:round/>
              <a:headEnd/>
              <a:tailEnd/>
            </a:ln>
            <a:effectLst/>
          </p:spPr>
          <p:txBody>
            <a:bodyPr wrap="none" anchor="ctr">
              <a:prstTxWarp prst="textNoShape">
                <a:avLst/>
              </a:prstTxWarp>
              <a:spAutoFit/>
            </a:bodyPr>
            <a:lstStyle/>
            <a:p>
              <a:endParaRPr lang="en-US"/>
            </a:p>
          </p:txBody>
        </p:sp>
        <p:sp>
          <p:nvSpPr>
            <p:cNvPr id="40979" name="Line 19"/>
            <p:cNvSpPr>
              <a:spLocks noChangeShapeType="1"/>
            </p:cNvSpPr>
            <p:nvPr/>
          </p:nvSpPr>
          <p:spPr bwMode="auto">
            <a:xfrm>
              <a:off x="7315200" y="5715000"/>
              <a:ext cx="0" cy="304800"/>
            </a:xfrm>
            <a:prstGeom prst="line">
              <a:avLst/>
            </a:prstGeom>
            <a:noFill/>
            <a:ln w="19050">
              <a:solidFill>
                <a:schemeClr val="tx1"/>
              </a:solidFill>
              <a:round/>
              <a:headEnd/>
              <a:tailEnd/>
            </a:ln>
            <a:effectLst/>
          </p:spPr>
          <p:txBody>
            <a:bodyPr wrap="none" anchor="ctr">
              <a:prstTxWarp prst="textNoShape">
                <a:avLst/>
              </a:prstTxWarp>
              <a:spAutoFit/>
            </a:bodyPr>
            <a:lstStyle/>
            <a:p>
              <a:endParaRPr lang="en-US"/>
            </a:p>
          </p:txBody>
        </p:sp>
        <p:sp>
          <p:nvSpPr>
            <p:cNvPr id="40981" name="Line 21"/>
            <p:cNvSpPr>
              <a:spLocks noChangeShapeType="1"/>
            </p:cNvSpPr>
            <p:nvPr/>
          </p:nvSpPr>
          <p:spPr bwMode="auto">
            <a:xfrm>
              <a:off x="4419600" y="5715000"/>
              <a:ext cx="0" cy="304800"/>
            </a:xfrm>
            <a:prstGeom prst="line">
              <a:avLst/>
            </a:prstGeom>
            <a:noFill/>
            <a:ln w="25400">
              <a:solidFill>
                <a:srgbClr val="0070C0"/>
              </a:solidFill>
              <a:round/>
              <a:headEnd/>
              <a:tailEnd/>
            </a:ln>
            <a:effectLst/>
          </p:spPr>
          <p:txBody>
            <a:bodyPr wrap="none" anchor="ctr">
              <a:prstTxWarp prst="textNoShape">
                <a:avLst/>
              </a:prstTxWarp>
              <a:spAutoFit/>
            </a:bodyPr>
            <a:lstStyle/>
            <a:p>
              <a:endParaRPr lang="en-US"/>
            </a:p>
          </p:txBody>
        </p:sp>
        <p:sp>
          <p:nvSpPr>
            <p:cNvPr id="40982" name="Text Box 22"/>
            <p:cNvSpPr txBox="1">
              <a:spLocks noChangeArrowheads="1"/>
            </p:cNvSpPr>
            <p:nvPr/>
          </p:nvSpPr>
          <p:spPr bwMode="auto">
            <a:xfrm>
              <a:off x="1676400" y="5638800"/>
              <a:ext cx="21336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i="1" dirty="0">
                  <a:solidFill>
                    <a:srgbClr val="0070C0"/>
                  </a:solidFill>
                </a:rPr>
                <a:t>frame updates</a:t>
              </a:r>
              <a:endParaRPr lang="en-US" sz="1800" dirty="0">
                <a:solidFill>
                  <a:srgbClr val="0070C0"/>
                </a:solidFill>
              </a:endParaRPr>
            </a:p>
          </p:txBody>
        </p:sp>
        <p:sp>
          <p:nvSpPr>
            <p:cNvPr id="40983" name="Text Box 23"/>
            <p:cNvSpPr txBox="1">
              <a:spLocks noChangeArrowheads="1"/>
            </p:cNvSpPr>
            <p:nvPr/>
          </p:nvSpPr>
          <p:spPr bwMode="auto">
            <a:xfrm>
              <a:off x="1600200" y="5043488"/>
              <a:ext cx="2133600" cy="36671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i="1" dirty="0" smtClean="0">
                  <a:solidFill>
                    <a:srgbClr val="0070C0"/>
                  </a:solidFill>
                </a:rPr>
                <a:t>simulation ticks</a:t>
              </a:r>
              <a:endParaRPr lang="en-US" sz="2000" dirty="0">
                <a:solidFill>
                  <a:srgbClr val="0070C0"/>
                </a:solidFill>
              </a:endParaRPr>
            </a:p>
          </p:txBody>
        </p:sp>
        <p:sp>
          <p:nvSpPr>
            <p:cNvPr id="40984" name="Line 24"/>
            <p:cNvSpPr>
              <a:spLocks noChangeShapeType="1"/>
            </p:cNvSpPr>
            <p:nvPr/>
          </p:nvSpPr>
          <p:spPr bwMode="auto">
            <a:xfrm flipH="1">
              <a:off x="3429000" y="5562600"/>
              <a:ext cx="971550" cy="0"/>
            </a:xfrm>
            <a:prstGeom prst="line">
              <a:avLst/>
            </a:prstGeom>
            <a:noFill/>
            <a:ln w="19050">
              <a:solidFill>
                <a:srgbClr val="0070C0"/>
              </a:solidFill>
              <a:round/>
              <a:headEnd/>
              <a:tailEnd type="triangle" w="med" len="med"/>
            </a:ln>
            <a:effectLst/>
          </p:spPr>
          <p:txBody>
            <a:bodyPr anchor="ctr">
              <a:prstTxWarp prst="textNoShape">
                <a:avLst/>
              </a:prstTxWarp>
              <a:spAutoFit/>
            </a:bodyPr>
            <a:lstStyle/>
            <a:p>
              <a:endParaRPr lang="en-US"/>
            </a:p>
          </p:txBody>
        </p:sp>
        <p:sp>
          <p:nvSpPr>
            <p:cNvPr id="40985" name="Text Box 25"/>
            <p:cNvSpPr txBox="1">
              <a:spLocks noChangeArrowheads="1"/>
            </p:cNvSpPr>
            <p:nvPr/>
          </p:nvSpPr>
          <p:spPr bwMode="auto">
            <a:xfrm>
              <a:off x="3670300" y="5257800"/>
              <a:ext cx="6096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rgbClr val="0070C0"/>
                  </a:solidFill>
                </a:rPr>
                <a:t>lag</a:t>
              </a:r>
            </a:p>
          </p:txBody>
        </p:sp>
        <p:sp>
          <p:nvSpPr>
            <p:cNvPr id="40990" name="Text Box 30"/>
            <p:cNvSpPr txBox="1">
              <a:spLocks noChangeArrowheads="1"/>
            </p:cNvSpPr>
            <p:nvPr/>
          </p:nvSpPr>
          <p:spPr bwMode="auto">
            <a:xfrm>
              <a:off x="3244850" y="5972175"/>
              <a:ext cx="9906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smtClean="0"/>
                <a:t>previous</a:t>
              </a:r>
              <a:endParaRPr lang="en-US" sz="1200" dirty="0"/>
            </a:p>
          </p:txBody>
        </p:sp>
        <p:sp>
          <p:nvSpPr>
            <p:cNvPr id="40991" name="Text Box 31"/>
            <p:cNvSpPr txBox="1">
              <a:spLocks noChangeArrowheads="1"/>
            </p:cNvSpPr>
            <p:nvPr/>
          </p:nvSpPr>
          <p:spPr bwMode="auto">
            <a:xfrm>
              <a:off x="4184650" y="5975350"/>
              <a:ext cx="9906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rgbClr val="0070C0"/>
                  </a:solidFill>
                </a:rPr>
                <a:t>now</a:t>
              </a:r>
              <a:endParaRPr lang="en-US" sz="1200" dirty="0">
                <a:solidFill>
                  <a:srgbClr val="0070C0"/>
                </a:solidFill>
              </a:endParaRPr>
            </a:p>
          </p:txBody>
        </p:sp>
      </p:grpSp>
    </p:spTree>
    <p:extLst>
      <p:ext uri="{BB962C8B-B14F-4D97-AF65-F5344CB8AC3E}">
        <p14:creationId xmlns:p14="http://schemas.microsoft.com/office/powerpoint/2010/main" val="21019072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			(</a:t>
            </a:r>
            <a:r>
              <a:rPr lang="en-US" dirty="0" smtClean="0">
                <a:solidFill>
                  <a:srgbClr val="008000"/>
                </a:solidFill>
              </a:rPr>
              <a:t>done</a:t>
            </a:r>
            <a:r>
              <a:rPr lang="en-US" dirty="0" smtClean="0"/>
              <a:t>)</a:t>
            </a:r>
          </a:p>
          <a:p>
            <a:r>
              <a:rPr lang="en-US" dirty="0" smtClean="0"/>
              <a:t>Kinematics			(</a:t>
            </a:r>
            <a:r>
              <a:rPr lang="en-US" dirty="0">
                <a:solidFill>
                  <a:srgbClr val="008000"/>
                </a:solidFill>
              </a:rPr>
              <a:t>done</a:t>
            </a:r>
            <a:r>
              <a:rPr lang="en-US" dirty="0" smtClean="0"/>
              <a:t>)</a:t>
            </a:r>
          </a:p>
          <a:p>
            <a:r>
              <a:rPr lang="en-US" dirty="0" smtClean="0"/>
              <a:t>Rigid Body Simulation	(</a:t>
            </a:r>
            <a:r>
              <a:rPr lang="en-US" dirty="0">
                <a:solidFill>
                  <a:srgbClr val="008000"/>
                </a:solidFill>
              </a:rPr>
              <a:t>done</a:t>
            </a:r>
            <a:r>
              <a:rPr lang="en-US" dirty="0" smtClean="0"/>
              <a:t>)</a:t>
            </a:r>
          </a:p>
          <a:p>
            <a:r>
              <a:rPr lang="en-US" dirty="0" smtClean="0"/>
              <a:t>The Firing Solution		(</a:t>
            </a:r>
            <a:r>
              <a:rPr lang="en-US" dirty="0">
                <a:solidFill>
                  <a:srgbClr val="C00000"/>
                </a:solidFill>
              </a:rPr>
              <a:t>next</a:t>
            </a:r>
            <a:r>
              <a:rPr lang="en-US" dirty="0" smtClean="0"/>
              <a:t>)</a:t>
            </a:r>
          </a:p>
          <a:p>
            <a:r>
              <a:rPr lang="en-US" dirty="0" smtClean="0"/>
              <a:t>Collision Detection</a:t>
            </a:r>
          </a:p>
          <a:p>
            <a:r>
              <a:rPr lang="en-US" dirty="0" smtClean="0"/>
              <a:t>Ragdoll Physics</a:t>
            </a:r>
          </a:p>
          <a:p>
            <a:r>
              <a:rPr lang="en-US" dirty="0" smtClean="0"/>
              <a:t>PhysX</a:t>
            </a: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E00395DE-3DA2-3849-8BF8-25D029072D89}" type="slidenum">
              <a:rPr lang="en-US"/>
              <a:pPr/>
              <a:t>33</a:t>
            </a:fld>
            <a:endParaRPr lang="en-US" dirty="0"/>
          </a:p>
        </p:txBody>
      </p:sp>
    </p:spTree>
    <p:extLst>
      <p:ext uri="{BB962C8B-B14F-4D97-AF65-F5344CB8AC3E}">
        <p14:creationId xmlns:p14="http://schemas.microsoft.com/office/powerpoint/2010/main" val="37159438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p:cNvSpPr>
            <a:spLocks noGrp="1"/>
          </p:cNvSpPr>
          <p:nvPr>
            <p:ph type="sldNum" sz="quarter" idx="11"/>
          </p:nvPr>
        </p:nvSpPr>
        <p:spPr>
          <a:xfrm>
            <a:off x="8125358" y="6324600"/>
            <a:ext cx="990600" cy="365125"/>
          </a:xfrm>
        </p:spPr>
        <p:txBody>
          <a:bodyPr/>
          <a:lstStyle/>
          <a:p>
            <a:fld id="{57098D5C-B8B4-A243-9351-A29F15CF2728}" type="slidenum">
              <a:rPr lang="en-US"/>
              <a:pPr/>
              <a:t>34</a:t>
            </a:fld>
            <a:endParaRPr lang="en-US" dirty="0"/>
          </a:p>
        </p:txBody>
      </p:sp>
      <p:sp>
        <p:nvSpPr>
          <p:cNvPr id="44034" name="Rectangle 2"/>
          <p:cNvSpPr>
            <a:spLocks noGrp="1" noChangeArrowheads="1"/>
          </p:cNvSpPr>
          <p:nvPr>
            <p:ph type="title"/>
          </p:nvPr>
        </p:nvSpPr>
        <p:spPr>
          <a:xfrm>
            <a:off x="427038" y="152400"/>
            <a:ext cx="8229600" cy="1143000"/>
          </a:xfrm>
        </p:spPr>
        <p:txBody>
          <a:bodyPr/>
          <a:lstStyle/>
          <a:p>
            <a:r>
              <a:rPr lang="en-US" dirty="0"/>
              <a:t>The Firing </a:t>
            </a:r>
            <a:r>
              <a:rPr lang="en-US" dirty="0" smtClean="0"/>
              <a:t>Solution (1 of 3)</a:t>
            </a:r>
            <a:endParaRPr lang="en-US" dirty="0"/>
          </a:p>
        </p:txBody>
      </p:sp>
      <p:sp>
        <p:nvSpPr>
          <p:cNvPr id="44035" name="Rectangle 3"/>
          <p:cNvSpPr>
            <a:spLocks noGrp="1" noChangeArrowheads="1"/>
          </p:cNvSpPr>
          <p:nvPr>
            <p:ph type="body" idx="1"/>
          </p:nvPr>
        </p:nvSpPr>
        <p:spPr>
          <a:xfrm>
            <a:off x="427038" y="1265237"/>
            <a:ext cx="8229600" cy="2468563"/>
          </a:xfrm>
        </p:spPr>
        <p:txBody>
          <a:bodyPr>
            <a:normAutofit lnSpcReduction="10000"/>
          </a:bodyPr>
          <a:lstStyle/>
          <a:p>
            <a:r>
              <a:rPr lang="en-US" dirty="0" smtClean="0"/>
              <a:t>How to hit target </a:t>
            </a:r>
          </a:p>
          <a:p>
            <a:pPr lvl="1"/>
            <a:r>
              <a:rPr lang="en-US" dirty="0" smtClean="0"/>
              <a:t>Beam weapon or high-velocity bullet over short ranges can be viewed as traveling in straight line</a:t>
            </a:r>
          </a:p>
          <a:p>
            <a:pPr lvl="1"/>
            <a:r>
              <a:rPr lang="en-US" dirty="0" smtClean="0"/>
              <a:t>But projectile travels in parabolic arc</a:t>
            </a:r>
          </a:p>
          <a:p>
            <a:pPr lvl="2"/>
            <a:r>
              <a:rPr lang="en-US" dirty="0" smtClean="0"/>
              <a:t>Grenade, spear, catapult, etc.</a:t>
            </a:r>
          </a:p>
        </p:txBody>
      </p:sp>
      <p:grpSp>
        <p:nvGrpSpPr>
          <p:cNvPr id="3" name="Group 2"/>
          <p:cNvGrpSpPr/>
          <p:nvPr/>
        </p:nvGrpSpPr>
        <p:grpSpPr>
          <a:xfrm>
            <a:off x="1239365" y="3400627"/>
            <a:ext cx="7230321" cy="1824144"/>
            <a:chOff x="1288366" y="3886200"/>
            <a:chExt cx="7230321" cy="1824144"/>
          </a:xfrm>
        </p:grpSpPr>
        <p:sp>
          <p:nvSpPr>
            <p:cNvPr id="44041" name="Text Box 9"/>
            <p:cNvSpPr txBox="1">
              <a:spLocks noChangeArrowheads="1"/>
            </p:cNvSpPr>
            <p:nvPr/>
          </p:nvSpPr>
          <p:spPr bwMode="auto">
            <a:xfrm>
              <a:off x="5961185" y="5191451"/>
              <a:ext cx="3048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b="1" dirty="0" err="1">
                  <a:solidFill>
                    <a:srgbClr val="008000"/>
                  </a:solidFill>
                </a:rPr>
                <a:t>d</a:t>
              </a:r>
              <a:endParaRPr lang="en-US" sz="1600" b="1" dirty="0">
                <a:solidFill>
                  <a:srgbClr val="008000"/>
                </a:solidFill>
              </a:endParaRPr>
            </a:p>
          </p:txBody>
        </p:sp>
        <p:sp>
          <p:nvSpPr>
            <p:cNvPr id="44037" name="Freeform 5"/>
            <p:cNvSpPr>
              <a:spLocks/>
            </p:cNvSpPr>
            <p:nvPr/>
          </p:nvSpPr>
          <p:spPr bwMode="auto">
            <a:xfrm>
              <a:off x="1669366" y="4140776"/>
              <a:ext cx="4400550" cy="930275"/>
            </a:xfrm>
            <a:custGeom>
              <a:avLst/>
              <a:gdLst/>
              <a:ahLst/>
              <a:cxnLst>
                <a:cxn ang="0">
                  <a:pos x="0" y="586"/>
                </a:cxn>
                <a:cxn ang="0">
                  <a:pos x="1412" y="0"/>
                </a:cxn>
                <a:cxn ang="0">
                  <a:pos x="2772" y="586"/>
                </a:cxn>
              </a:cxnLst>
              <a:rect l="0" t="0" r="r" b="b"/>
              <a:pathLst>
                <a:path w="2772" h="586">
                  <a:moveTo>
                    <a:pt x="0" y="586"/>
                  </a:moveTo>
                  <a:cubicBezTo>
                    <a:pt x="235" y="488"/>
                    <a:pt x="950" y="0"/>
                    <a:pt x="1412" y="0"/>
                  </a:cubicBezTo>
                  <a:cubicBezTo>
                    <a:pt x="1874" y="0"/>
                    <a:pt x="2489" y="464"/>
                    <a:pt x="2772" y="586"/>
                  </a:cubicBezTo>
                </a:path>
              </a:pathLst>
            </a:custGeom>
            <a:noFill/>
            <a:ln w="12700" cap="flat" cmpd="sng">
              <a:solidFill>
                <a:schemeClr val="tx1"/>
              </a:solidFill>
              <a:prstDash val="sysDot"/>
              <a:round/>
              <a:headEnd/>
              <a:tailEnd/>
            </a:ln>
            <a:effectLst/>
          </p:spPr>
          <p:txBody>
            <a:bodyPr wrap="none" anchor="ctr">
              <a:prstTxWarp prst="textNoShape">
                <a:avLst/>
              </a:prstTxWarp>
              <a:spAutoFit/>
            </a:bodyPr>
            <a:lstStyle/>
            <a:p>
              <a:endParaRPr lang="en-US"/>
            </a:p>
          </p:txBody>
        </p:sp>
        <p:sp>
          <p:nvSpPr>
            <p:cNvPr id="44038" name="Rectangle 6"/>
            <p:cNvSpPr>
              <a:spLocks noChangeArrowheads="1"/>
            </p:cNvSpPr>
            <p:nvPr/>
          </p:nvSpPr>
          <p:spPr bwMode="auto">
            <a:xfrm>
              <a:off x="6400800" y="3886200"/>
              <a:ext cx="2117887" cy="523220"/>
            </a:xfrm>
            <a:prstGeom prst="rect">
              <a:avLst/>
            </a:prstGeom>
            <a:noFill/>
            <a:ln w="9525">
              <a:noFill/>
              <a:miter lim="800000"/>
              <a:headEnd/>
              <a:tailEnd/>
            </a:ln>
            <a:effectLst/>
          </p:spPr>
          <p:txBody>
            <a:bodyPr wrap="none">
              <a:prstTxWarp prst="textNoShape">
                <a:avLst/>
              </a:prstTxWarp>
              <a:spAutoFit/>
            </a:bodyPr>
            <a:lstStyle/>
            <a:p>
              <a:r>
                <a:rPr lang="en-US" sz="2800" dirty="0" err="1">
                  <a:solidFill>
                    <a:srgbClr val="008000"/>
                  </a:solidFill>
                </a:rPr>
                <a:t>d</a:t>
              </a:r>
              <a:r>
                <a:rPr lang="en-US" sz="2800" dirty="0">
                  <a:solidFill>
                    <a:schemeClr val="accent2"/>
                  </a:solidFill>
                </a:rPr>
                <a:t> </a:t>
              </a:r>
              <a:r>
                <a:rPr lang="en-US" sz="2800" dirty="0"/>
                <a:t>=</a:t>
              </a:r>
              <a:r>
                <a:rPr lang="en-US" sz="2800" dirty="0">
                  <a:solidFill>
                    <a:schemeClr val="accent2"/>
                  </a:solidFill>
                </a:rPr>
                <a:t> </a:t>
              </a:r>
              <a:r>
                <a:rPr lang="en-US" sz="2800" dirty="0" err="1">
                  <a:solidFill>
                    <a:srgbClr val="008000"/>
                  </a:solidFill>
                </a:rPr>
                <a:t>u</a:t>
              </a:r>
              <a:r>
                <a:rPr lang="en-US" sz="2800" dirty="0" err="1"/>
                <a:t>t</a:t>
              </a:r>
              <a:r>
                <a:rPr lang="en-US" sz="2800" dirty="0">
                  <a:solidFill>
                    <a:schemeClr val="accent2"/>
                  </a:solidFill>
                </a:rPr>
                <a:t> </a:t>
              </a:r>
              <a:r>
                <a:rPr lang="en-US" sz="2800" dirty="0"/>
                <a:t>+</a:t>
              </a:r>
              <a:r>
                <a:rPr lang="en-US" sz="2800" dirty="0">
                  <a:solidFill>
                    <a:schemeClr val="accent2"/>
                  </a:solidFill>
                </a:rPr>
                <a:t> </a:t>
              </a:r>
              <a:r>
                <a:rPr lang="en-US" sz="2800" dirty="0">
                  <a:solidFill>
                    <a:srgbClr val="008000"/>
                  </a:solidFill>
                </a:rPr>
                <a:t>a</a:t>
              </a:r>
              <a:r>
                <a:rPr lang="en-US" sz="2800" dirty="0">
                  <a:solidFill>
                    <a:srgbClr val="000000"/>
                  </a:solidFill>
                </a:rPr>
                <a:t>t</a:t>
              </a:r>
              <a:r>
                <a:rPr lang="en-US" sz="2800" baseline="30000" dirty="0">
                  <a:solidFill>
                    <a:srgbClr val="000000"/>
                  </a:solidFill>
                </a:rPr>
                <a:t>2</a:t>
              </a:r>
              <a:r>
                <a:rPr lang="en-US" sz="2800" dirty="0">
                  <a:solidFill>
                    <a:srgbClr val="000000"/>
                  </a:solidFill>
                </a:rPr>
                <a:t>/2</a:t>
              </a:r>
            </a:p>
          </p:txBody>
        </p:sp>
        <p:sp>
          <p:nvSpPr>
            <p:cNvPr id="44039" name="Rectangle 7"/>
            <p:cNvSpPr>
              <a:spLocks noChangeArrowheads="1"/>
            </p:cNvSpPr>
            <p:nvPr/>
          </p:nvSpPr>
          <p:spPr bwMode="auto">
            <a:xfrm rot="20247737">
              <a:off x="1288366" y="5086926"/>
              <a:ext cx="381000" cy="152400"/>
            </a:xfrm>
            <a:prstGeom prst="rect">
              <a:avLst/>
            </a:prstGeom>
            <a:solidFill>
              <a:schemeClr val="tx1"/>
            </a:solidFill>
            <a:ln w="9525">
              <a:noFill/>
              <a:miter lim="800000"/>
              <a:headEnd/>
              <a:tailEnd/>
            </a:ln>
            <a:effectLst/>
          </p:spPr>
          <p:txBody>
            <a:bodyPr wrap="none" anchor="ctr">
              <a:prstTxWarp prst="textNoShape">
                <a:avLst/>
              </a:prstTxWarp>
              <a:spAutoFit/>
            </a:bodyPr>
            <a:lstStyle/>
            <a:p>
              <a:endParaRPr lang="en-US"/>
            </a:p>
          </p:txBody>
        </p:sp>
        <p:sp>
          <p:nvSpPr>
            <p:cNvPr id="44040" name="Text Box 8"/>
            <p:cNvSpPr txBox="1">
              <a:spLocks noChangeArrowheads="1"/>
            </p:cNvSpPr>
            <p:nvPr/>
          </p:nvSpPr>
          <p:spPr bwMode="auto">
            <a:xfrm>
              <a:off x="1380392" y="5373794"/>
              <a:ext cx="1820008" cy="336550"/>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600" b="1" dirty="0">
                  <a:solidFill>
                    <a:srgbClr val="008000"/>
                  </a:solidFill>
                </a:rPr>
                <a:t>u</a:t>
              </a:r>
              <a:r>
                <a:rPr lang="en-US" sz="1600" dirty="0"/>
                <a:t> = </a:t>
              </a:r>
              <a:r>
                <a:rPr lang="en-US" sz="1600" dirty="0" smtClean="0"/>
                <a:t>velocity </a:t>
              </a:r>
              <a:r>
                <a:rPr lang="en-US" sz="1600" u="sng" dirty="0"/>
                <a:t>vector</a:t>
              </a:r>
              <a:endParaRPr lang="en-US" sz="1600" dirty="0"/>
            </a:p>
          </p:txBody>
        </p:sp>
        <p:sp>
          <p:nvSpPr>
            <p:cNvPr id="44042" name="Text Box 10"/>
            <p:cNvSpPr txBox="1">
              <a:spLocks noChangeArrowheads="1"/>
            </p:cNvSpPr>
            <p:nvPr/>
          </p:nvSpPr>
          <p:spPr bwMode="auto">
            <a:xfrm>
              <a:off x="2409092" y="4658090"/>
              <a:ext cx="3124200" cy="75405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a:solidFill>
                    <a:srgbClr val="008000"/>
                  </a:solidFill>
                </a:rPr>
                <a:t>a</a:t>
              </a:r>
              <a:r>
                <a:rPr lang="en-US" sz="1600" dirty="0">
                  <a:solidFill>
                    <a:schemeClr val="accent2"/>
                  </a:solidFill>
                </a:rPr>
                <a:t> </a:t>
              </a:r>
              <a:r>
                <a:rPr lang="en-US" sz="1600" dirty="0"/>
                <a:t>= [0, 0, -9.8] </a:t>
              </a:r>
              <a:r>
                <a:rPr lang="en-US" sz="1600" dirty="0" smtClean="0"/>
                <a:t>m/sec</a:t>
              </a:r>
              <a:r>
                <a:rPr lang="en-US" sz="1600" baseline="30000" dirty="0" smtClean="0"/>
                <a:t>2</a:t>
              </a:r>
            </a:p>
            <a:p>
              <a:pPr algn="ctr">
                <a:spcBef>
                  <a:spcPct val="50000"/>
                </a:spcBef>
              </a:pPr>
              <a:r>
                <a:rPr lang="en-US" sz="1800" baseline="30000" dirty="0" smtClean="0"/>
                <a:t>(but can use </a:t>
              </a:r>
              <a:r>
                <a:rPr lang="en-US" sz="1800" baseline="30000" dirty="0"/>
                <a:t>higher value, e.g</a:t>
              </a:r>
              <a:r>
                <a:rPr lang="en-US" sz="1800" baseline="30000" dirty="0" smtClean="0"/>
                <a:t>., </a:t>
              </a:r>
              <a:r>
                <a:rPr lang="en-US" sz="1800" baseline="30000" dirty="0"/>
                <a:t>-18)</a:t>
              </a:r>
              <a:endParaRPr lang="en-US" sz="1800" dirty="0"/>
            </a:p>
          </p:txBody>
        </p:sp>
      </p:grpSp>
      <p:sp>
        <p:nvSpPr>
          <p:cNvPr id="44044" name="Text Box 12"/>
          <p:cNvSpPr txBox="1">
            <a:spLocks noChangeArrowheads="1"/>
          </p:cNvSpPr>
          <p:nvPr/>
        </p:nvSpPr>
        <p:spPr bwMode="auto">
          <a:xfrm>
            <a:off x="1301146" y="5540326"/>
            <a:ext cx="6324600" cy="1061829"/>
          </a:xfrm>
          <a:prstGeom prst="rect">
            <a:avLst/>
          </a:prstGeom>
          <a:noFill/>
          <a:ln w="19050">
            <a:solidFill>
              <a:schemeClr val="tx1"/>
            </a:solidFill>
            <a:prstDash val="sysDash"/>
            <a:miter lim="800000"/>
            <a:headEnd/>
            <a:tailEnd/>
          </a:ln>
          <a:effectLst/>
        </p:spPr>
        <p:txBody>
          <a:bodyPr wrap="square">
            <a:prstTxWarp prst="textNoShape">
              <a:avLst/>
            </a:prstTxWarp>
            <a:spAutoFit/>
          </a:bodyPr>
          <a:lstStyle/>
          <a:p>
            <a:pPr>
              <a:spcBef>
                <a:spcPct val="50000"/>
              </a:spcBef>
            </a:pPr>
            <a:r>
              <a:rPr lang="en-US" dirty="0" smtClean="0"/>
              <a:t>Most </a:t>
            </a:r>
            <a:r>
              <a:rPr lang="en-US" dirty="0"/>
              <a:t>typical game situations, </a:t>
            </a:r>
            <a:r>
              <a:rPr lang="en-US" i="1" dirty="0" smtClean="0"/>
              <a:t>magnitude</a:t>
            </a:r>
            <a:r>
              <a:rPr lang="en-US" dirty="0" smtClean="0"/>
              <a:t> </a:t>
            </a:r>
            <a:r>
              <a:rPr lang="en-US" dirty="0"/>
              <a:t>of </a:t>
            </a:r>
            <a:r>
              <a:rPr lang="en-US" dirty="0">
                <a:solidFill>
                  <a:srgbClr val="008000"/>
                </a:solidFill>
              </a:rPr>
              <a:t>u</a:t>
            </a:r>
            <a:r>
              <a:rPr lang="en-US" dirty="0"/>
              <a:t> </a:t>
            </a:r>
            <a:r>
              <a:rPr lang="en-US" dirty="0" smtClean="0"/>
              <a:t>fixed.  We </a:t>
            </a:r>
            <a:r>
              <a:rPr lang="en-US" dirty="0"/>
              <a:t>only need to know </a:t>
            </a:r>
            <a:r>
              <a:rPr lang="en-US" dirty="0" smtClean="0"/>
              <a:t>relative </a:t>
            </a:r>
            <a:r>
              <a:rPr lang="en-US" dirty="0"/>
              <a:t>components (orientation</a:t>
            </a:r>
            <a:r>
              <a:rPr lang="en-US" dirty="0" smtClean="0"/>
              <a:t>)  </a:t>
            </a:r>
            <a:r>
              <a:rPr lang="en-US" dirty="0" smtClean="0">
                <a:sym typeface="Wingdings" panose="05000000000000000000" pitchFamily="2" charset="2"/>
              </a:rPr>
              <a:t> </a:t>
            </a:r>
            <a:r>
              <a:rPr lang="en-US" b="1" dirty="0" smtClean="0"/>
              <a:t>Challenge:</a:t>
            </a:r>
          </a:p>
          <a:p>
            <a:pPr marL="285750" indent="-285750">
              <a:spcBef>
                <a:spcPct val="50000"/>
              </a:spcBef>
              <a:buFont typeface="Arial" panose="020B0604020202020204" pitchFamily="34" charset="0"/>
              <a:buChar char="•"/>
            </a:pPr>
            <a:r>
              <a:rPr lang="en-US" dirty="0" smtClean="0">
                <a:solidFill>
                  <a:srgbClr val="0070C0"/>
                </a:solidFill>
              </a:rPr>
              <a:t>Given </a:t>
            </a:r>
            <a:r>
              <a:rPr lang="en-US" dirty="0">
                <a:solidFill>
                  <a:srgbClr val="008000"/>
                </a:solidFill>
              </a:rPr>
              <a:t>d</a:t>
            </a:r>
            <a:r>
              <a:rPr lang="en-US" dirty="0">
                <a:solidFill>
                  <a:srgbClr val="0070C0"/>
                </a:solidFill>
              </a:rPr>
              <a:t>, solve for </a:t>
            </a:r>
            <a:r>
              <a:rPr lang="en-US" dirty="0" smtClean="0">
                <a:solidFill>
                  <a:srgbClr val="008000"/>
                </a:solidFill>
              </a:rPr>
              <a:t>u</a:t>
            </a:r>
            <a:endParaRPr lang="en-US" dirty="0">
              <a:solidFill>
                <a:srgbClr val="0070C0"/>
              </a:solidFill>
            </a:endParaRPr>
          </a:p>
        </p:txBody>
      </p:sp>
    </p:spTree>
    <p:extLst>
      <p:ext uri="{BB962C8B-B14F-4D97-AF65-F5344CB8AC3E}">
        <p14:creationId xmlns:p14="http://schemas.microsoft.com/office/powerpoint/2010/main" val="5377093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 Quadratic Equations?</a:t>
            </a:r>
            <a:endParaRPr lang="en-US" dirty="0"/>
          </a:p>
        </p:txBody>
      </p:sp>
      <p:sp>
        <p:nvSpPr>
          <p:cNvPr id="3" name="Content Placeholder 2"/>
          <p:cNvSpPr>
            <a:spLocks noGrp="1"/>
          </p:cNvSpPr>
          <p:nvPr>
            <p:ph sz="half" idx="1"/>
          </p:nvPr>
        </p:nvSpPr>
        <p:spPr/>
        <p:txBody>
          <a:bodyPr>
            <a:normAutofit fontScale="62500" lnSpcReduction="20000"/>
          </a:bodyPr>
          <a:lstStyle/>
          <a:p>
            <a:r>
              <a:rPr lang="en-US" dirty="0" smtClean="0"/>
              <a:t>Make nice curves</a:t>
            </a:r>
          </a:p>
          <a:p>
            <a:pPr lvl="1"/>
            <a:r>
              <a:rPr lang="en-US" dirty="0" smtClean="0"/>
              <a:t>Like firing at target!</a:t>
            </a:r>
          </a:p>
          <a:p>
            <a:r>
              <a:rPr lang="en-US" dirty="0" smtClean="0"/>
              <a:t>Solutions are where equals 0.  E.g., when firing with gun on ground:</a:t>
            </a:r>
          </a:p>
          <a:p>
            <a:pPr lvl="1"/>
            <a:r>
              <a:rPr lang="en-US" dirty="0" smtClean="0"/>
              <a:t>At gun muzzle</a:t>
            </a:r>
          </a:p>
          <a:p>
            <a:pPr lvl="1"/>
            <a:r>
              <a:rPr lang="en-US" dirty="0" smtClean="0"/>
              <a:t>At target</a:t>
            </a:r>
          </a:p>
          <a:p>
            <a:r>
              <a:rPr lang="en-US" dirty="0" smtClean="0"/>
              <a:t>But unlike in algebra class, not just solving quadratic but finding angle with y = gun, y = target</a:t>
            </a:r>
            <a:endParaRPr lang="en-US" dirty="0"/>
          </a:p>
          <a:p>
            <a:r>
              <a:rPr lang="en-US" dirty="0" smtClean="0"/>
              <a:t>Angle changes speed in x-direction, but also time spent in air</a:t>
            </a:r>
          </a:p>
          <a:p>
            <a:r>
              <a:rPr lang="en-US" dirty="0" smtClean="0"/>
              <a:t>After hairy math </a:t>
            </a:r>
            <a:r>
              <a:rPr lang="en-US" sz="2300" dirty="0" smtClean="0">
                <a:solidFill>
                  <a:schemeClr val="hlink"/>
                </a:solidFill>
              </a:rPr>
              <a:t>[</a:t>
            </a:r>
            <a:r>
              <a:rPr lang="en-US" sz="2300" dirty="0">
                <a:solidFill>
                  <a:schemeClr val="hlink"/>
                </a:solidFill>
                <a:hlinkClick r:id="rId3"/>
              </a:rPr>
              <a:t>Millington 3.5.3</a:t>
            </a:r>
            <a:r>
              <a:rPr lang="en-US" sz="2300" dirty="0" smtClean="0">
                <a:solidFill>
                  <a:schemeClr val="hlink"/>
                </a:solidFill>
              </a:rPr>
              <a:t>]</a:t>
            </a:r>
            <a:r>
              <a:rPr lang="en-US" dirty="0" smtClean="0"/>
              <a:t>,  three relevant </a:t>
            </a:r>
            <a:r>
              <a:rPr lang="en-US" dirty="0"/>
              <a:t>cases:</a:t>
            </a:r>
          </a:p>
          <a:p>
            <a:pPr lvl="1"/>
            <a:r>
              <a:rPr lang="en-US" dirty="0" smtClean="0"/>
              <a:t>Target </a:t>
            </a:r>
            <a:r>
              <a:rPr lang="en-US" dirty="0"/>
              <a:t>is out of range (no </a:t>
            </a:r>
            <a:r>
              <a:rPr lang="en-US" dirty="0" smtClean="0"/>
              <a:t>solution)</a:t>
            </a:r>
            <a:endParaRPr lang="en-US" dirty="0"/>
          </a:p>
          <a:p>
            <a:pPr lvl="1"/>
            <a:r>
              <a:rPr lang="en-US" dirty="0" smtClean="0"/>
              <a:t>Target </a:t>
            </a:r>
            <a:r>
              <a:rPr lang="en-US" dirty="0"/>
              <a:t>is at exact maximum range (single solution)</a:t>
            </a:r>
          </a:p>
          <a:p>
            <a:pPr lvl="1"/>
            <a:r>
              <a:rPr lang="en-US" dirty="0" smtClean="0"/>
              <a:t>Target </a:t>
            </a:r>
            <a:r>
              <a:rPr lang="en-US" dirty="0"/>
              <a:t>is closer than maximum range (two possible solutions</a:t>
            </a:r>
            <a:r>
              <a:rPr lang="en-US" dirty="0" smtClean="0"/>
              <a:t>)</a:t>
            </a:r>
            <a:endParaRPr lang="en-US" dirty="0"/>
          </a:p>
        </p:txBody>
      </p:sp>
      <p:sp>
        <p:nvSpPr>
          <p:cNvPr id="4" name="Content Placeholder 3"/>
          <p:cNvSpPr>
            <a:spLocks noGrp="1"/>
          </p:cNvSpPr>
          <p:nvPr>
            <p:ph sz="half" idx="2"/>
          </p:nvPr>
        </p:nvSpPr>
        <p:spPr>
          <a:xfrm>
            <a:off x="4648200" y="4648200"/>
            <a:ext cx="4038600" cy="1477963"/>
          </a:xfrm>
        </p:spPr>
        <p:txBody>
          <a:bodyPr>
            <a:normAutofit fontScale="62500" lnSpcReduction="20000"/>
          </a:bodyPr>
          <a:lstStyle/>
          <a:p>
            <a:r>
              <a:rPr lang="en-US" dirty="0" smtClean="0"/>
              <a:t>Solve with quadratic formula </a:t>
            </a:r>
            <a:endParaRPr lang="en-US" dirty="0"/>
          </a:p>
        </p:txBody>
      </p:sp>
      <p:pic>
        <p:nvPicPr>
          <p:cNvPr id="40962" name="Picture 2" descr="Quadratic Equ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371600"/>
            <a:ext cx="29337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http://www.mathsisfun.com/algebra/images/quadratic-socce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8067" y="2895600"/>
            <a:ext cx="25336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Quadratic Formul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4037" y="5105400"/>
            <a:ext cx="2486025" cy="7620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4"/>
          <p:cNvSpPr>
            <a:spLocks noGrp="1"/>
          </p:cNvSpPr>
          <p:nvPr>
            <p:ph type="sldNum" sz="quarter" idx="11"/>
          </p:nvPr>
        </p:nvSpPr>
        <p:spPr>
          <a:xfrm>
            <a:off x="8125358" y="6324600"/>
            <a:ext cx="990600" cy="365125"/>
          </a:xfrm>
        </p:spPr>
        <p:txBody>
          <a:bodyPr/>
          <a:lstStyle/>
          <a:p>
            <a:fld id="{57098D5C-B8B4-A243-9351-A29F15CF2728}" type="slidenum">
              <a:rPr lang="en-US"/>
              <a:pPr/>
              <a:t>35</a:t>
            </a:fld>
            <a:endParaRPr lang="en-US" dirty="0"/>
          </a:p>
        </p:txBody>
      </p:sp>
    </p:spTree>
    <p:extLst>
      <p:ext uri="{BB962C8B-B14F-4D97-AF65-F5344CB8AC3E}">
        <p14:creationId xmlns:p14="http://schemas.microsoft.com/office/powerpoint/2010/main" val="83187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1"/>
          </p:nvPr>
        </p:nvSpPr>
        <p:spPr/>
        <p:txBody>
          <a:bodyPr/>
          <a:lstStyle/>
          <a:p>
            <a:fld id="{B6B22057-49E0-854D-B5DB-0C1C1786D37F}" type="slidenum">
              <a:rPr lang="en-US"/>
              <a:pPr/>
              <a:t>36</a:t>
            </a:fld>
            <a:endParaRPr lang="en-US" dirty="0"/>
          </a:p>
        </p:txBody>
      </p:sp>
      <p:sp>
        <p:nvSpPr>
          <p:cNvPr id="51202" name="Rectangle 2"/>
          <p:cNvSpPr>
            <a:spLocks noGrp="1" noChangeArrowheads="1"/>
          </p:cNvSpPr>
          <p:nvPr>
            <p:ph type="title"/>
          </p:nvPr>
        </p:nvSpPr>
        <p:spPr/>
        <p:txBody>
          <a:bodyPr/>
          <a:lstStyle/>
          <a:p>
            <a:r>
              <a:rPr lang="en-US" dirty="0"/>
              <a:t>The Firing </a:t>
            </a:r>
            <a:r>
              <a:rPr lang="en-US" dirty="0" smtClean="0"/>
              <a:t>Solution (2 of 3)</a:t>
            </a:r>
            <a:endParaRPr lang="en-US" dirty="0"/>
          </a:p>
        </p:txBody>
      </p:sp>
      <p:sp>
        <p:nvSpPr>
          <p:cNvPr id="51203" name="Rectangle 3"/>
          <p:cNvSpPr>
            <a:spLocks noGrp="1" noChangeArrowheads="1"/>
          </p:cNvSpPr>
          <p:nvPr>
            <p:ph type="body" idx="1"/>
          </p:nvPr>
        </p:nvSpPr>
        <p:spPr>
          <a:xfrm>
            <a:off x="380999" y="4417819"/>
            <a:ext cx="7772400" cy="990600"/>
          </a:xfrm>
        </p:spPr>
        <p:txBody>
          <a:bodyPr>
            <a:normAutofit fontScale="70000" lnSpcReduction="20000"/>
          </a:bodyPr>
          <a:lstStyle/>
          <a:p>
            <a:r>
              <a:rPr lang="en-US" dirty="0"/>
              <a:t>Usually choose short time trajectory</a:t>
            </a:r>
          </a:p>
          <a:p>
            <a:pPr lvl="1"/>
            <a:r>
              <a:rPr lang="en-US" dirty="0"/>
              <a:t>G</a:t>
            </a:r>
            <a:r>
              <a:rPr lang="en-US" dirty="0" smtClean="0"/>
              <a:t>ives </a:t>
            </a:r>
            <a:r>
              <a:rPr lang="en-US" dirty="0"/>
              <a:t>target less time to escape</a:t>
            </a:r>
          </a:p>
          <a:p>
            <a:pPr lvl="1"/>
            <a:r>
              <a:rPr lang="en-US" dirty="0"/>
              <a:t>U</a:t>
            </a:r>
            <a:r>
              <a:rPr lang="en-US" dirty="0" smtClean="0"/>
              <a:t>nless </a:t>
            </a:r>
            <a:r>
              <a:rPr lang="en-US" dirty="0"/>
              <a:t>shooting over wall, etc.</a:t>
            </a:r>
          </a:p>
        </p:txBody>
      </p:sp>
      <p:grpSp>
        <p:nvGrpSpPr>
          <p:cNvPr id="3" name="Group 2"/>
          <p:cNvGrpSpPr/>
          <p:nvPr/>
        </p:nvGrpSpPr>
        <p:grpSpPr>
          <a:xfrm>
            <a:off x="533400" y="1674619"/>
            <a:ext cx="8296139" cy="3079309"/>
            <a:chOff x="533400" y="1600200"/>
            <a:chExt cx="8651239" cy="3079309"/>
          </a:xfrm>
        </p:grpSpPr>
        <p:grpSp>
          <p:nvGrpSpPr>
            <p:cNvPr id="51204" name="Group 4"/>
            <p:cNvGrpSpPr>
              <a:grpSpLocks/>
            </p:cNvGrpSpPr>
            <p:nvPr/>
          </p:nvGrpSpPr>
          <p:grpSpPr bwMode="auto">
            <a:xfrm>
              <a:off x="533400" y="1600200"/>
              <a:ext cx="5730875" cy="2241550"/>
              <a:chOff x="816" y="2256"/>
              <a:chExt cx="3610" cy="1412"/>
            </a:xfrm>
          </p:grpSpPr>
          <p:sp>
            <p:nvSpPr>
              <p:cNvPr id="51205" name="Freeform 5"/>
              <p:cNvSpPr>
                <a:spLocks/>
              </p:cNvSpPr>
              <p:nvPr/>
            </p:nvSpPr>
            <p:spPr bwMode="auto">
              <a:xfrm>
                <a:off x="1056" y="2784"/>
                <a:ext cx="2772" cy="586"/>
              </a:xfrm>
              <a:custGeom>
                <a:avLst/>
                <a:gdLst/>
                <a:ahLst/>
                <a:cxnLst>
                  <a:cxn ang="0">
                    <a:pos x="0" y="586"/>
                  </a:cxn>
                  <a:cxn ang="0">
                    <a:pos x="1412" y="0"/>
                  </a:cxn>
                  <a:cxn ang="0">
                    <a:pos x="2772" y="586"/>
                  </a:cxn>
                </a:cxnLst>
                <a:rect l="0" t="0" r="r" b="b"/>
                <a:pathLst>
                  <a:path w="2772" h="586">
                    <a:moveTo>
                      <a:pt x="0" y="586"/>
                    </a:moveTo>
                    <a:cubicBezTo>
                      <a:pt x="235" y="488"/>
                      <a:pt x="950" y="0"/>
                      <a:pt x="1412" y="0"/>
                    </a:cubicBezTo>
                    <a:cubicBezTo>
                      <a:pt x="1874" y="0"/>
                      <a:pt x="2489" y="464"/>
                      <a:pt x="2772" y="586"/>
                    </a:cubicBezTo>
                  </a:path>
                </a:pathLst>
              </a:custGeom>
              <a:noFill/>
              <a:ln w="12700" cap="flat" cmpd="sng">
                <a:solidFill>
                  <a:schemeClr val="tx1"/>
                </a:solidFill>
                <a:prstDash val="sysDot"/>
                <a:round/>
                <a:headEnd/>
                <a:tailEnd/>
              </a:ln>
              <a:effectLst/>
            </p:spPr>
            <p:txBody>
              <a:bodyPr wrap="none" anchor="ctr">
                <a:prstTxWarp prst="textNoShape">
                  <a:avLst/>
                </a:prstTxWarp>
                <a:spAutoFit/>
              </a:bodyPr>
              <a:lstStyle/>
              <a:p>
                <a:endParaRPr lang="en-US"/>
              </a:p>
            </p:txBody>
          </p:sp>
          <p:sp>
            <p:nvSpPr>
              <p:cNvPr id="51206" name="Rectangle 6"/>
              <p:cNvSpPr>
                <a:spLocks noChangeArrowheads="1"/>
              </p:cNvSpPr>
              <p:nvPr/>
            </p:nvSpPr>
            <p:spPr bwMode="auto">
              <a:xfrm rot="-1352263">
                <a:off x="816" y="3380"/>
                <a:ext cx="240" cy="96"/>
              </a:xfrm>
              <a:prstGeom prst="rect">
                <a:avLst/>
              </a:prstGeom>
              <a:solidFill>
                <a:schemeClr val="tx1"/>
              </a:solidFill>
              <a:ln w="9525">
                <a:noFill/>
                <a:miter lim="800000"/>
                <a:headEnd/>
                <a:tailEnd/>
              </a:ln>
              <a:effectLst/>
            </p:spPr>
            <p:txBody>
              <a:bodyPr wrap="none" anchor="ctr">
                <a:prstTxWarp prst="textNoShape">
                  <a:avLst/>
                </a:prstTxWarp>
                <a:spAutoFit/>
              </a:bodyPr>
              <a:lstStyle/>
              <a:p>
                <a:endParaRPr lang="en-US"/>
              </a:p>
            </p:txBody>
          </p:sp>
          <p:sp>
            <p:nvSpPr>
              <p:cNvPr id="51207" name="Text Box 7"/>
              <p:cNvSpPr txBox="1">
                <a:spLocks noChangeArrowheads="1"/>
              </p:cNvSpPr>
              <p:nvPr/>
            </p:nvSpPr>
            <p:spPr bwMode="auto">
              <a:xfrm>
                <a:off x="912" y="3456"/>
                <a:ext cx="3264" cy="21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err="1">
                    <a:solidFill>
                      <a:srgbClr val="008000"/>
                    </a:solidFill>
                  </a:rPr>
                  <a:t>u</a:t>
                </a:r>
                <a:r>
                  <a:rPr lang="en-US" sz="1600" dirty="0">
                    <a:solidFill>
                      <a:srgbClr val="333399"/>
                    </a:solidFill>
                  </a:rPr>
                  <a:t> </a:t>
                </a:r>
                <a:r>
                  <a:rPr lang="en-US" sz="1600" dirty="0"/>
                  <a:t>= muzzle velocity </a:t>
                </a:r>
                <a:r>
                  <a:rPr lang="en-US" sz="1600" u="sng" dirty="0"/>
                  <a:t>vector</a:t>
                </a:r>
                <a:endParaRPr lang="en-US" sz="1600" dirty="0"/>
              </a:p>
            </p:txBody>
          </p:sp>
          <p:sp>
            <p:nvSpPr>
              <p:cNvPr id="51208" name="Text Box 8"/>
              <p:cNvSpPr txBox="1">
                <a:spLocks noChangeArrowheads="1"/>
              </p:cNvSpPr>
              <p:nvPr/>
            </p:nvSpPr>
            <p:spPr bwMode="auto">
              <a:xfrm>
                <a:off x="3744" y="3360"/>
                <a:ext cx="192" cy="21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b="1" dirty="0" err="1">
                    <a:solidFill>
                      <a:srgbClr val="008000"/>
                    </a:solidFill>
                  </a:rPr>
                  <a:t>d</a:t>
                </a:r>
                <a:endParaRPr lang="en-US" sz="1600" b="1" dirty="0">
                  <a:solidFill>
                    <a:srgbClr val="008000"/>
                  </a:solidFill>
                </a:endParaRPr>
              </a:p>
            </p:txBody>
          </p:sp>
          <p:sp>
            <p:nvSpPr>
              <p:cNvPr id="51209" name="Freeform 9"/>
              <p:cNvSpPr>
                <a:spLocks/>
              </p:cNvSpPr>
              <p:nvPr/>
            </p:nvSpPr>
            <p:spPr bwMode="auto">
              <a:xfrm>
                <a:off x="1056" y="2256"/>
                <a:ext cx="2772" cy="1114"/>
              </a:xfrm>
              <a:custGeom>
                <a:avLst/>
                <a:gdLst/>
                <a:ahLst/>
                <a:cxnLst>
                  <a:cxn ang="0">
                    <a:pos x="0" y="586"/>
                  </a:cxn>
                  <a:cxn ang="0">
                    <a:pos x="1412" y="0"/>
                  </a:cxn>
                  <a:cxn ang="0">
                    <a:pos x="2772" y="586"/>
                  </a:cxn>
                </a:cxnLst>
                <a:rect l="0" t="0" r="r" b="b"/>
                <a:pathLst>
                  <a:path w="2772" h="586">
                    <a:moveTo>
                      <a:pt x="0" y="586"/>
                    </a:moveTo>
                    <a:cubicBezTo>
                      <a:pt x="235" y="488"/>
                      <a:pt x="950" y="0"/>
                      <a:pt x="1412" y="0"/>
                    </a:cubicBezTo>
                    <a:cubicBezTo>
                      <a:pt x="1874" y="0"/>
                      <a:pt x="2489" y="464"/>
                      <a:pt x="2772" y="586"/>
                    </a:cubicBezTo>
                  </a:path>
                </a:pathLst>
              </a:custGeom>
              <a:noFill/>
              <a:ln w="12700" cap="flat" cmpd="sng">
                <a:solidFill>
                  <a:schemeClr val="tx1"/>
                </a:solidFill>
                <a:prstDash val="sysDot"/>
                <a:round/>
                <a:headEnd/>
                <a:tailEnd/>
              </a:ln>
              <a:effectLst/>
            </p:spPr>
            <p:txBody>
              <a:bodyPr anchor="ctr">
                <a:prstTxWarp prst="textNoShape">
                  <a:avLst/>
                </a:prstTxWarp>
                <a:spAutoFit/>
              </a:bodyPr>
              <a:lstStyle/>
              <a:p>
                <a:endParaRPr lang="en-US"/>
              </a:p>
            </p:txBody>
          </p:sp>
          <p:sp>
            <p:nvSpPr>
              <p:cNvPr id="51210" name="Text Box 10"/>
              <p:cNvSpPr txBox="1">
                <a:spLocks noChangeArrowheads="1"/>
              </p:cNvSpPr>
              <p:nvPr/>
            </p:nvSpPr>
            <p:spPr bwMode="auto">
              <a:xfrm>
                <a:off x="3062" y="2306"/>
                <a:ext cx="1364" cy="233"/>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800" dirty="0"/>
                  <a:t>long time trajectory</a:t>
                </a:r>
              </a:p>
            </p:txBody>
          </p:sp>
          <p:sp>
            <p:nvSpPr>
              <p:cNvPr id="51211" name="Text Box 11"/>
              <p:cNvSpPr txBox="1">
                <a:spLocks noChangeArrowheads="1"/>
              </p:cNvSpPr>
              <p:nvPr/>
            </p:nvSpPr>
            <p:spPr bwMode="auto">
              <a:xfrm>
                <a:off x="1776" y="2928"/>
                <a:ext cx="1968" cy="231"/>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a:t>short time trajectory</a:t>
                </a:r>
              </a:p>
            </p:txBody>
          </p:sp>
        </p:grpSp>
        <p:sp>
          <p:nvSpPr>
            <p:cNvPr id="51213" name="Text Box 13"/>
            <p:cNvSpPr txBox="1">
              <a:spLocks noChangeArrowheads="1"/>
            </p:cNvSpPr>
            <p:nvPr/>
          </p:nvSpPr>
          <p:spPr bwMode="auto">
            <a:xfrm>
              <a:off x="5777865" y="3202181"/>
              <a:ext cx="3406774" cy="1477328"/>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b="1" dirty="0">
                  <a:solidFill>
                    <a:srgbClr val="008000"/>
                  </a:solidFill>
                </a:rPr>
                <a:t>u</a:t>
              </a:r>
              <a:r>
                <a:rPr lang="en-US" dirty="0">
                  <a:solidFill>
                    <a:schemeClr val="accent2"/>
                  </a:solidFill>
                </a:rPr>
                <a:t> </a:t>
              </a:r>
              <a:r>
                <a:rPr lang="en-US" dirty="0"/>
                <a:t>= (</a:t>
              </a:r>
              <a:r>
                <a:rPr lang="en-US" dirty="0" smtClean="0">
                  <a:solidFill>
                    <a:srgbClr val="000000"/>
                  </a:solidFill>
                </a:rPr>
                <a:t>2</a:t>
              </a:r>
              <a:r>
                <a:rPr lang="el-GR" b="1" dirty="0" smtClean="0">
                  <a:solidFill>
                    <a:srgbClr val="008000"/>
                  </a:solidFill>
                </a:rPr>
                <a:t>Δ</a:t>
              </a:r>
              <a:r>
                <a:rPr lang="en-US" dirty="0" smtClean="0">
                  <a:solidFill>
                    <a:schemeClr val="accent2"/>
                  </a:solidFill>
                </a:rPr>
                <a:t> </a:t>
              </a:r>
              <a:r>
                <a:rPr lang="en-US" dirty="0" smtClean="0"/>
                <a:t>-</a:t>
              </a:r>
              <a:r>
                <a:rPr lang="en-US" dirty="0" smtClean="0">
                  <a:solidFill>
                    <a:schemeClr val="accent2"/>
                  </a:solidFill>
                </a:rPr>
                <a:t> </a:t>
              </a:r>
              <a:r>
                <a:rPr lang="en-US" b="1" dirty="0" smtClean="0">
                  <a:solidFill>
                    <a:srgbClr val="008000"/>
                  </a:solidFill>
                </a:rPr>
                <a:t>a</a:t>
              </a:r>
              <a:r>
                <a:rPr lang="en-US" dirty="0" smtClean="0">
                  <a:solidFill>
                    <a:srgbClr val="000000"/>
                  </a:solidFill>
                </a:rPr>
                <a:t>t</a:t>
              </a:r>
              <a:r>
                <a:rPr lang="en-US" baseline="30000" dirty="0" smtClean="0">
                  <a:solidFill>
                    <a:srgbClr val="000000"/>
                  </a:solidFill>
                </a:rPr>
                <a:t>2</a:t>
              </a:r>
              <a:r>
                <a:rPr lang="en-US" dirty="0"/>
                <a:t>)</a:t>
              </a:r>
              <a:r>
                <a:rPr lang="en-US" dirty="0">
                  <a:solidFill>
                    <a:schemeClr val="accent2"/>
                  </a:solidFill>
                </a:rPr>
                <a:t> </a:t>
              </a:r>
              <a:r>
                <a:rPr lang="en-US" dirty="0"/>
                <a:t>/ </a:t>
              </a:r>
              <a:r>
                <a:rPr lang="en-US" dirty="0" smtClean="0"/>
                <a:t>(2 (</a:t>
              </a:r>
              <a:r>
                <a:rPr lang="en-US" dirty="0" err="1" smtClean="0"/>
                <a:t>muzzle_v</a:t>
              </a:r>
              <a:r>
                <a:rPr lang="en-US" dirty="0" smtClean="0"/>
                <a:t>) t)</a:t>
              </a:r>
              <a:endParaRPr lang="en-US" dirty="0"/>
            </a:p>
            <a:p>
              <a:pPr>
                <a:spcBef>
                  <a:spcPct val="50000"/>
                </a:spcBef>
              </a:pPr>
              <a:r>
                <a:rPr lang="en-US" sz="1600" dirty="0"/>
                <a:t>where </a:t>
              </a:r>
              <a:r>
                <a:rPr lang="en-US" sz="1600" dirty="0" err="1" smtClean="0"/>
                <a:t>muzzle_v</a:t>
              </a:r>
              <a:r>
                <a:rPr lang="en-US" sz="1600" dirty="0" smtClean="0">
                  <a:solidFill>
                    <a:srgbClr val="C00000"/>
                  </a:solidFill>
                </a:rPr>
                <a:t> </a:t>
              </a:r>
              <a:r>
                <a:rPr lang="en-US" sz="1600" dirty="0" smtClean="0"/>
                <a:t>= </a:t>
              </a:r>
              <a:r>
                <a:rPr lang="en-US" sz="1600" dirty="0"/>
                <a:t>max muzzle </a:t>
              </a:r>
              <a:r>
                <a:rPr lang="en-US" sz="1600" dirty="0" smtClean="0"/>
                <a:t>speed</a:t>
              </a:r>
            </a:p>
            <a:p>
              <a:pPr>
                <a:spcBef>
                  <a:spcPct val="50000"/>
                </a:spcBef>
              </a:pPr>
              <a:r>
                <a:rPr lang="en-US" sz="1600" dirty="0" smtClean="0"/>
                <a:t> </a:t>
              </a:r>
              <a:r>
                <a:rPr lang="el-GR" sz="1600" b="1" dirty="0" smtClean="0">
                  <a:solidFill>
                    <a:srgbClr val="008000"/>
                  </a:solidFill>
                </a:rPr>
                <a:t>Δ</a:t>
              </a:r>
              <a:r>
                <a:rPr lang="en-US" sz="1600" b="1" dirty="0" smtClean="0">
                  <a:solidFill>
                    <a:srgbClr val="008000"/>
                  </a:solidFill>
                </a:rPr>
                <a:t> </a:t>
              </a:r>
              <a:r>
                <a:rPr lang="en-US" sz="1600" dirty="0" smtClean="0"/>
                <a:t>is difference vector from d to u</a:t>
              </a:r>
            </a:p>
            <a:p>
              <a:pPr>
                <a:spcBef>
                  <a:spcPct val="50000"/>
                </a:spcBef>
              </a:pPr>
              <a:r>
                <a:rPr lang="en-US" sz="1600" dirty="0" smtClean="0"/>
                <a:t> </a:t>
              </a:r>
              <a:r>
                <a:rPr lang="en-US" sz="1600" b="1" dirty="0" smtClean="0">
                  <a:solidFill>
                    <a:srgbClr val="008000"/>
                  </a:solidFill>
                </a:rPr>
                <a:t>a</a:t>
              </a:r>
              <a:r>
                <a:rPr lang="en-US" sz="1600" dirty="0" smtClean="0"/>
                <a:t> is gravity</a:t>
              </a:r>
              <a:endParaRPr lang="en-US" sz="1600" dirty="0"/>
            </a:p>
          </p:txBody>
        </p:sp>
      </p:grpSp>
      <p:sp>
        <p:nvSpPr>
          <p:cNvPr id="4" name="Rectangle 3"/>
          <p:cNvSpPr/>
          <p:nvPr/>
        </p:nvSpPr>
        <p:spPr>
          <a:xfrm>
            <a:off x="6436015" y="2831133"/>
            <a:ext cx="1294970" cy="276999"/>
          </a:xfrm>
          <a:prstGeom prst="rect">
            <a:avLst/>
          </a:prstGeom>
        </p:spPr>
        <p:txBody>
          <a:bodyPr wrap="none">
            <a:spAutoFit/>
          </a:bodyPr>
          <a:lstStyle/>
          <a:p>
            <a:r>
              <a:rPr lang="en-US" sz="1200" dirty="0" smtClean="0">
                <a:solidFill>
                  <a:schemeClr val="hlink"/>
                </a:solidFill>
              </a:rPr>
              <a:t>[</a:t>
            </a:r>
            <a:r>
              <a:rPr lang="en-US" sz="1200" dirty="0" smtClean="0">
                <a:solidFill>
                  <a:schemeClr val="hlink"/>
                </a:solidFill>
                <a:hlinkClick r:id="rId3"/>
              </a:rPr>
              <a:t>Millington </a:t>
            </a:r>
            <a:r>
              <a:rPr lang="en-US" sz="1200" dirty="0">
                <a:solidFill>
                  <a:schemeClr val="hlink"/>
                </a:solidFill>
                <a:hlinkClick r:id="rId3"/>
              </a:rPr>
              <a:t>3.5.3</a:t>
            </a:r>
            <a:r>
              <a:rPr lang="en-US" sz="1200" dirty="0" smtClean="0">
                <a:solidFill>
                  <a:schemeClr val="hlink"/>
                </a:solidFill>
              </a:rPr>
              <a:t>]</a:t>
            </a:r>
            <a:r>
              <a:rPr lang="en-US" sz="1200" dirty="0" smtClean="0"/>
              <a:t> </a:t>
            </a:r>
            <a:endParaRPr lang="en-US" sz="1200" dirty="0"/>
          </a:p>
        </p:txBody>
      </p:sp>
      <p:sp>
        <p:nvSpPr>
          <p:cNvPr id="5" name="TextBox 4"/>
          <p:cNvSpPr txBox="1"/>
          <p:nvPr/>
        </p:nvSpPr>
        <p:spPr>
          <a:xfrm>
            <a:off x="6016243" y="5334000"/>
            <a:ext cx="2108911" cy="523220"/>
          </a:xfrm>
          <a:prstGeom prst="rect">
            <a:avLst/>
          </a:prstGeom>
          <a:noFill/>
          <a:ln w="19050">
            <a:solidFill>
              <a:schemeClr val="tx1"/>
            </a:solidFill>
            <a:prstDash val="sysDot"/>
          </a:ln>
        </p:spPr>
        <p:txBody>
          <a:bodyPr wrap="none" rtlCol="0">
            <a:spAutoFit/>
          </a:bodyPr>
          <a:lstStyle/>
          <a:p>
            <a:r>
              <a:rPr lang="en-US" sz="2800" dirty="0" smtClean="0">
                <a:solidFill>
                  <a:srgbClr val="0070C0"/>
                </a:solidFill>
              </a:rPr>
              <a:t>Project Firing</a:t>
            </a:r>
            <a:endParaRPr lang="en-US" sz="2800" dirty="0">
              <a:solidFill>
                <a:srgbClr val="0070C0"/>
              </a:solidFill>
            </a:endParaRPr>
          </a:p>
        </p:txBody>
      </p:sp>
    </p:spTree>
    <p:extLst>
      <p:ext uri="{BB962C8B-B14F-4D97-AF65-F5344CB8AC3E}">
        <p14:creationId xmlns:p14="http://schemas.microsoft.com/office/powerpoint/2010/main" val="692920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ChangeArrowheads="1"/>
          </p:cNvSpPr>
          <p:nvPr/>
        </p:nvSpPr>
        <p:spPr bwMode="auto">
          <a:xfrm>
            <a:off x="304800" y="1156193"/>
            <a:ext cx="6131807" cy="5078313"/>
          </a:xfrm>
          <a:prstGeom prst="rect">
            <a:avLst/>
          </a:prstGeom>
          <a:noFill/>
          <a:ln w="9525">
            <a:noFill/>
            <a:miter lim="800000"/>
            <a:headEnd/>
            <a:tailEnd/>
          </a:ln>
          <a:effectLst/>
        </p:spPr>
        <p:txBody>
          <a:bodyPr wrap="none">
            <a:prstTxWarp prst="textNoShape">
              <a:avLst/>
            </a:prstTxWarp>
            <a:spAutoFit/>
          </a:bodyPr>
          <a:lstStyle/>
          <a:p>
            <a:r>
              <a:rPr lang="en-US" sz="1200" dirty="0">
                <a:latin typeface="Consolas" panose="020B0609020204030204" pitchFamily="49" charset="0"/>
                <a:cs typeface="Consolas" panose="020B0609020204030204" pitchFamily="49" charset="0"/>
              </a:rPr>
              <a:t>function</a:t>
            </a:r>
            <a:r>
              <a:rPr lang="en-US" sz="1200" dirty="0">
                <a:solidFill>
                  <a:srgbClr val="0070C0"/>
                </a:solidFill>
                <a:latin typeface="Consolas" panose="020B0609020204030204" pitchFamily="49" charset="0"/>
                <a:cs typeface="Consolas" panose="020B0609020204030204" pitchFamily="49" charset="0"/>
              </a:rPr>
              <a:t> </a:t>
            </a:r>
            <a:r>
              <a:rPr lang="en-US" sz="1200" dirty="0" err="1">
                <a:solidFill>
                  <a:srgbClr val="0070C0"/>
                </a:solidFill>
                <a:latin typeface="Consolas" panose="020B0609020204030204" pitchFamily="49" charset="0"/>
                <a:cs typeface="Consolas" panose="020B0609020204030204" pitchFamily="49" charset="0"/>
              </a:rPr>
              <a:t>firingSolution</a:t>
            </a:r>
            <a:r>
              <a:rPr lang="en-US" sz="1200" dirty="0">
                <a:solidFill>
                  <a:srgbClr val="0070C0"/>
                </a:solidFill>
                <a:latin typeface="Consolas" panose="020B0609020204030204" pitchFamily="49" charset="0"/>
                <a:cs typeface="Consolas" panose="020B0609020204030204" pitchFamily="49" charset="0"/>
              </a:rPr>
              <a:t> </a:t>
            </a:r>
            <a:r>
              <a:rPr lang="en-US" sz="1200" dirty="0" smtClean="0">
                <a:solidFill>
                  <a:srgbClr val="333399"/>
                </a:solidFill>
                <a:latin typeface="Consolas" panose="020B0609020204030204" pitchFamily="49" charset="0"/>
                <a:cs typeface="Consolas" panose="020B0609020204030204" pitchFamily="49" charset="0"/>
              </a:rPr>
              <a:t>(</a:t>
            </a:r>
            <a:r>
              <a:rPr lang="en-US" sz="1200" dirty="0" smtClean="0">
                <a:solidFill>
                  <a:srgbClr val="008000"/>
                </a:solidFill>
                <a:latin typeface="Consolas" panose="020B0609020204030204" pitchFamily="49" charset="0"/>
                <a:cs typeface="Consolas" panose="020B0609020204030204" pitchFamily="49" charset="0"/>
              </a:rPr>
              <a:t>start</a:t>
            </a:r>
            <a:r>
              <a:rPr lang="en-US" sz="1200" dirty="0" smtClean="0">
                <a:latin typeface="Consolas" panose="020B0609020204030204" pitchFamily="49" charset="0"/>
                <a:cs typeface="Consolas" panose="020B0609020204030204" pitchFamily="49" charset="0"/>
              </a:rPr>
              <a:t>, </a:t>
            </a:r>
            <a:r>
              <a:rPr lang="en-US" sz="1200" dirty="0" smtClean="0">
                <a:solidFill>
                  <a:srgbClr val="008000"/>
                </a:solidFill>
                <a:latin typeface="Consolas" panose="020B0609020204030204" pitchFamily="49" charset="0"/>
                <a:cs typeface="Consolas" panose="020B0609020204030204" pitchFamily="49" charset="0"/>
              </a:rPr>
              <a:t>target</a:t>
            </a:r>
            <a:r>
              <a:rPr lang="en-US" sz="1200" dirty="0" smtClean="0">
                <a:latin typeface="Consolas" panose="020B0609020204030204" pitchFamily="49" charset="0"/>
                <a:cs typeface="Consolas" panose="020B0609020204030204" pitchFamily="49" charset="0"/>
              </a:rPr>
              <a:t>,</a:t>
            </a:r>
            <a:r>
              <a:rPr lang="en-US" sz="1200" dirty="0" smtClean="0">
                <a:solidFill>
                  <a:srgbClr val="008000"/>
                </a:solidFill>
                <a:latin typeface="Consolas" panose="020B0609020204030204" pitchFamily="49" charset="0"/>
                <a:cs typeface="Consolas" panose="020B0609020204030204" pitchFamily="49" charset="0"/>
              </a:rPr>
              <a:t> </a:t>
            </a:r>
            <a:r>
              <a:rPr lang="en-US" sz="1200" dirty="0" err="1" smtClean="0">
                <a:solidFill>
                  <a:srgbClr val="008000"/>
                </a:solidFill>
                <a:latin typeface="Consolas" panose="020B0609020204030204" pitchFamily="49" charset="0"/>
                <a:cs typeface="Consolas" panose="020B0609020204030204" pitchFamily="49" charset="0"/>
              </a:rPr>
              <a:t>muzzle_v</a:t>
            </a:r>
            <a:r>
              <a:rPr lang="en-US" sz="1200" dirty="0" smtClean="0">
                <a:solidFill>
                  <a:srgbClr val="333399"/>
                </a:solidFill>
                <a:latin typeface="Consolas" panose="020B0609020204030204" pitchFamily="49" charset="0"/>
                <a:cs typeface="Consolas" panose="020B0609020204030204" pitchFamily="49" charset="0"/>
              </a:rPr>
              <a:t>, </a:t>
            </a:r>
            <a:r>
              <a:rPr lang="en-US" sz="1200" dirty="0">
                <a:solidFill>
                  <a:srgbClr val="008000"/>
                </a:solidFill>
                <a:latin typeface="Consolas" panose="020B0609020204030204" pitchFamily="49" charset="0"/>
                <a:cs typeface="Consolas" panose="020B0609020204030204" pitchFamily="49" charset="0"/>
              </a:rPr>
              <a:t>gravity</a:t>
            </a:r>
            <a:r>
              <a:rPr lang="en-US" sz="1200" dirty="0">
                <a:solidFill>
                  <a:srgbClr val="333399"/>
                </a:solidFill>
                <a:latin typeface="Consolas" panose="020B0609020204030204" pitchFamily="49" charset="0"/>
                <a:cs typeface="Consolas" panose="020B0609020204030204" pitchFamily="49" charset="0"/>
              </a:rPr>
              <a:t>) {</a:t>
            </a:r>
          </a:p>
          <a:p>
            <a:endParaRPr lang="en-US" sz="1200" dirty="0">
              <a:solidFill>
                <a:srgbClr val="333399"/>
              </a:solidFill>
              <a:latin typeface="Consolas" panose="020B0609020204030204" pitchFamily="49" charset="0"/>
              <a:cs typeface="Consolas" panose="020B0609020204030204" pitchFamily="49" charset="0"/>
            </a:endParaRPr>
          </a:p>
          <a:p>
            <a:r>
              <a:rPr lang="en-US" sz="1200" dirty="0" smtClean="0">
                <a:solidFill>
                  <a:srgbClr val="333399"/>
                </a:solidFill>
                <a:latin typeface="Consolas" panose="020B0609020204030204" pitchFamily="49" charset="0"/>
                <a:cs typeface="Consolas" panose="020B0609020204030204" pitchFamily="49" charset="0"/>
              </a:rPr>
              <a:t>   </a:t>
            </a:r>
            <a:r>
              <a:rPr lang="en-US" sz="1200" i="1" dirty="0" smtClean="0">
                <a:cs typeface="Consolas" panose="020B0609020204030204" pitchFamily="49" charset="0"/>
              </a:rPr>
              <a:t>// Calculate vector back from target to start</a:t>
            </a:r>
          </a:p>
          <a:p>
            <a:r>
              <a:rPr lang="en-US" sz="1200" dirty="0">
                <a:solidFill>
                  <a:srgbClr val="333399"/>
                </a:solidFill>
                <a:latin typeface="Consolas" panose="020B0609020204030204" pitchFamily="49" charset="0"/>
                <a:cs typeface="Consolas" panose="020B0609020204030204" pitchFamily="49" charset="0"/>
              </a:rPr>
              <a:t> </a:t>
            </a:r>
            <a:r>
              <a:rPr lang="en-US" sz="1200" dirty="0" smtClean="0">
                <a:solidFill>
                  <a:srgbClr val="333399"/>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delta = target - start</a:t>
            </a:r>
            <a:endParaRPr lang="en-US" sz="1200" dirty="0" smtClean="0">
              <a:solidFill>
                <a:srgbClr val="333399"/>
              </a:solidFill>
              <a:latin typeface="Consolas" panose="020B0609020204030204" pitchFamily="49" charset="0"/>
              <a:cs typeface="Consolas" panose="020B0609020204030204" pitchFamily="49" charset="0"/>
            </a:endParaRPr>
          </a:p>
          <a:p>
            <a:endParaRPr lang="en-US" sz="1200" dirty="0" smtClean="0">
              <a:latin typeface="Consolas" panose="020B0609020204030204" pitchFamily="49" charset="0"/>
              <a:cs typeface="Consolas" panose="020B0609020204030204" pitchFamily="49" charset="0"/>
            </a:endParaRPr>
          </a:p>
          <a:p>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a:t>
            </a:r>
            <a:r>
              <a:rPr lang="en-US" sz="1200" i="1" dirty="0" smtClean="0">
                <a:cs typeface="Consolas" panose="020B0609020204030204" pitchFamily="49" charset="0"/>
              </a:rPr>
              <a:t>// Real-valued </a:t>
            </a:r>
            <a:r>
              <a:rPr lang="en-US" sz="1200" i="1" dirty="0" err="1">
                <a:cs typeface="Consolas" panose="020B0609020204030204" pitchFamily="49" charset="0"/>
              </a:rPr>
              <a:t>coefficents</a:t>
            </a:r>
            <a:r>
              <a:rPr lang="en-US" sz="1200" i="1" dirty="0">
                <a:cs typeface="Consolas" panose="020B0609020204030204" pitchFamily="49" charset="0"/>
              </a:rPr>
              <a:t> of </a:t>
            </a:r>
            <a:r>
              <a:rPr lang="en-US" sz="1200" i="1" dirty="0" smtClean="0">
                <a:cs typeface="Consolas" panose="020B0609020204030204" pitchFamily="49" charset="0"/>
              </a:rPr>
              <a:t>quadratic equation</a:t>
            </a:r>
            <a:endParaRPr lang="en-US" sz="1200" i="1" dirty="0">
              <a:cs typeface="Consolas" panose="020B0609020204030204" pitchFamily="49" charset="0"/>
            </a:endParaRPr>
          </a:p>
          <a:p>
            <a:r>
              <a:rPr lang="en-US" sz="1200" dirty="0">
                <a:solidFill>
                  <a:srgbClr val="333399"/>
                </a:solidFill>
                <a:latin typeface="Consolas" panose="020B0609020204030204" pitchFamily="49" charset="0"/>
                <a:cs typeface="Consolas" panose="020B0609020204030204" pitchFamily="49" charset="0"/>
              </a:rPr>
              <a:t>   </a:t>
            </a:r>
            <a:r>
              <a:rPr lang="en-US" sz="1200" dirty="0">
                <a:solidFill>
                  <a:srgbClr val="000000"/>
                </a:solidFill>
                <a:latin typeface="Consolas" panose="020B0609020204030204" pitchFamily="49" charset="0"/>
                <a:cs typeface="Consolas" panose="020B0609020204030204" pitchFamily="49" charset="0"/>
              </a:rPr>
              <a:t>a</a:t>
            </a:r>
            <a:r>
              <a:rPr lang="en-US" sz="1200" dirty="0">
                <a:solidFill>
                  <a:srgbClr val="333399"/>
                </a:solidFill>
                <a:latin typeface="Consolas" panose="020B0609020204030204" pitchFamily="49" charset="0"/>
                <a:cs typeface="Consolas" panose="020B0609020204030204" pitchFamily="49" charset="0"/>
              </a:rPr>
              <a:t> = </a:t>
            </a:r>
            <a:r>
              <a:rPr lang="en-US" sz="1200" dirty="0">
                <a:solidFill>
                  <a:srgbClr val="008000"/>
                </a:solidFill>
                <a:latin typeface="Consolas" panose="020B0609020204030204" pitchFamily="49" charset="0"/>
                <a:cs typeface="Consolas" panose="020B0609020204030204" pitchFamily="49" charset="0"/>
              </a:rPr>
              <a:t>gravity </a:t>
            </a:r>
            <a:r>
              <a:rPr lang="en-US" sz="1200" dirty="0">
                <a:solidFill>
                  <a:srgbClr val="333399"/>
                </a:solidFill>
                <a:latin typeface="Consolas" panose="020B0609020204030204" pitchFamily="49" charset="0"/>
                <a:cs typeface="Consolas" panose="020B0609020204030204" pitchFamily="49" charset="0"/>
              </a:rPr>
              <a:t>* </a:t>
            </a:r>
            <a:r>
              <a:rPr lang="en-US" sz="1200" dirty="0">
                <a:solidFill>
                  <a:srgbClr val="008000"/>
                </a:solidFill>
                <a:latin typeface="Consolas" panose="020B0609020204030204" pitchFamily="49" charset="0"/>
                <a:cs typeface="Consolas" panose="020B0609020204030204" pitchFamily="49" charset="0"/>
              </a:rPr>
              <a:t>gravity</a:t>
            </a:r>
          </a:p>
          <a:p>
            <a:r>
              <a:rPr lang="en-US" sz="1200" dirty="0">
                <a:solidFill>
                  <a:srgbClr val="333399"/>
                </a:solidFill>
                <a:latin typeface="Consolas" panose="020B0609020204030204" pitchFamily="49" charset="0"/>
                <a:cs typeface="Consolas" panose="020B0609020204030204" pitchFamily="49" charset="0"/>
              </a:rPr>
              <a:t>   </a:t>
            </a:r>
            <a:r>
              <a:rPr lang="en-US" sz="1200" dirty="0">
                <a:solidFill>
                  <a:srgbClr val="000000"/>
                </a:solidFill>
                <a:latin typeface="Consolas" panose="020B0609020204030204" pitchFamily="49" charset="0"/>
                <a:cs typeface="Consolas" panose="020B0609020204030204" pitchFamily="49" charset="0"/>
              </a:rPr>
              <a:t>b</a:t>
            </a:r>
            <a:r>
              <a:rPr lang="en-US" sz="1200" dirty="0">
                <a:solidFill>
                  <a:srgbClr val="333399"/>
                </a:solidFill>
                <a:latin typeface="Consolas" panose="020B0609020204030204" pitchFamily="49" charset="0"/>
                <a:cs typeface="Consolas" panose="020B0609020204030204" pitchFamily="49" charset="0"/>
              </a:rPr>
              <a:t> = </a:t>
            </a:r>
            <a:r>
              <a:rPr lang="en-US" sz="1200" dirty="0">
                <a:solidFill>
                  <a:srgbClr val="000000"/>
                </a:solidFill>
                <a:latin typeface="Consolas" panose="020B0609020204030204" pitchFamily="49" charset="0"/>
                <a:cs typeface="Consolas" panose="020B0609020204030204" pitchFamily="49" charset="0"/>
              </a:rPr>
              <a:t>-4 </a:t>
            </a:r>
            <a:r>
              <a:rPr lang="en-US" sz="1200" dirty="0">
                <a:solidFill>
                  <a:srgbClr val="333399"/>
                </a:solidFill>
                <a:latin typeface="Consolas" panose="020B0609020204030204" pitchFamily="49" charset="0"/>
                <a:cs typeface="Consolas" panose="020B0609020204030204" pitchFamily="49" charset="0"/>
              </a:rPr>
              <a:t>* (</a:t>
            </a:r>
            <a:r>
              <a:rPr lang="en-US" sz="1200" dirty="0">
                <a:solidFill>
                  <a:srgbClr val="008000"/>
                </a:solidFill>
                <a:latin typeface="Consolas" panose="020B0609020204030204" pitchFamily="49" charset="0"/>
                <a:cs typeface="Consolas" panose="020B0609020204030204" pitchFamily="49" charset="0"/>
              </a:rPr>
              <a:t>gravity </a:t>
            </a:r>
            <a:r>
              <a:rPr lang="en-US" sz="1200" dirty="0">
                <a:solidFill>
                  <a:srgbClr val="333399"/>
                </a:solidFill>
                <a:latin typeface="Consolas" panose="020B0609020204030204" pitchFamily="49" charset="0"/>
                <a:cs typeface="Consolas" panose="020B0609020204030204" pitchFamily="49" charset="0"/>
              </a:rPr>
              <a:t>* </a:t>
            </a:r>
            <a:r>
              <a:rPr lang="en-US" sz="1200" dirty="0" smtClean="0">
                <a:solidFill>
                  <a:srgbClr val="008000"/>
                </a:solidFill>
                <a:latin typeface="Consolas" panose="020B0609020204030204" pitchFamily="49" charset="0"/>
                <a:cs typeface="Consolas" panose="020B0609020204030204" pitchFamily="49" charset="0"/>
              </a:rPr>
              <a:t>delta</a:t>
            </a:r>
            <a:r>
              <a:rPr lang="en-US" sz="1200" dirty="0" smtClean="0">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err="1" smtClean="0">
                <a:solidFill>
                  <a:srgbClr val="008000"/>
                </a:solidFill>
                <a:latin typeface="Consolas" panose="020B0609020204030204" pitchFamily="49" charset="0"/>
                <a:cs typeface="Consolas" panose="020B0609020204030204" pitchFamily="49" charset="0"/>
              </a:rPr>
              <a:t>muzzle_v</a:t>
            </a:r>
            <a:r>
              <a:rPr lang="en-US" sz="1200" dirty="0" smtClean="0">
                <a:solidFill>
                  <a:srgbClr val="008000"/>
                </a:solidFill>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a:t>
            </a:r>
            <a:r>
              <a:rPr lang="en-US" sz="1200" dirty="0" err="1" smtClean="0">
                <a:solidFill>
                  <a:srgbClr val="008000"/>
                </a:solidFill>
                <a:latin typeface="Consolas" panose="020B0609020204030204" pitchFamily="49" charset="0"/>
                <a:cs typeface="Consolas" panose="020B0609020204030204" pitchFamily="49" charset="0"/>
              </a:rPr>
              <a:t>muzzle_v</a:t>
            </a:r>
            <a:r>
              <a:rPr lang="en-US" sz="1200" dirty="0" smtClean="0">
                <a:latin typeface="Consolas" panose="020B0609020204030204" pitchFamily="49" charset="0"/>
                <a:cs typeface="Consolas" panose="020B0609020204030204" pitchFamily="49" charset="0"/>
              </a:rPr>
              <a:t>)</a:t>
            </a:r>
            <a:endParaRPr lang="en-US" sz="1200" dirty="0">
              <a:latin typeface="Consolas" panose="020B0609020204030204" pitchFamily="49" charset="0"/>
              <a:cs typeface="Consolas" panose="020B0609020204030204" pitchFamily="49" charset="0"/>
            </a:endParaRPr>
          </a:p>
          <a:p>
            <a:r>
              <a:rPr lang="en-US" sz="1200" dirty="0">
                <a:latin typeface="Consolas" panose="020B0609020204030204" pitchFamily="49" charset="0"/>
                <a:cs typeface="Consolas" panose="020B0609020204030204" pitchFamily="49" charset="0"/>
              </a:rPr>
              <a:t>   c = 4 * </a:t>
            </a:r>
            <a:r>
              <a:rPr lang="en-US" sz="1200" dirty="0" smtClean="0">
                <a:solidFill>
                  <a:srgbClr val="008000"/>
                </a:solidFill>
                <a:latin typeface="Consolas" panose="020B0609020204030204" pitchFamily="49" charset="0"/>
                <a:cs typeface="Consolas" panose="020B0609020204030204" pitchFamily="49" charset="0"/>
              </a:rPr>
              <a:t>delta</a:t>
            </a:r>
            <a:r>
              <a:rPr lang="en-US" sz="1200" dirty="0" smtClean="0">
                <a:solidFill>
                  <a:srgbClr val="333399"/>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smtClean="0">
                <a:solidFill>
                  <a:srgbClr val="008000"/>
                </a:solidFill>
                <a:latin typeface="Consolas" panose="020B0609020204030204" pitchFamily="49" charset="0"/>
                <a:cs typeface="Consolas" panose="020B0609020204030204" pitchFamily="49" charset="0"/>
              </a:rPr>
              <a:t>delta</a:t>
            </a:r>
            <a:endParaRPr lang="en-US" sz="1200" dirty="0">
              <a:solidFill>
                <a:srgbClr val="008000"/>
              </a:solidFill>
              <a:latin typeface="Consolas" panose="020B0609020204030204" pitchFamily="49" charset="0"/>
              <a:cs typeface="Consolas" panose="020B0609020204030204" pitchFamily="49" charset="0"/>
            </a:endParaRPr>
          </a:p>
          <a:p>
            <a:endParaRPr lang="en-US" sz="1200" dirty="0">
              <a:latin typeface="Consolas" panose="020B0609020204030204" pitchFamily="49" charset="0"/>
              <a:cs typeface="Consolas" panose="020B0609020204030204" pitchFamily="49" charset="0"/>
            </a:endParaRPr>
          </a:p>
          <a:p>
            <a:r>
              <a:rPr lang="en-US" sz="1200" dirty="0">
                <a:latin typeface="Consolas" panose="020B0609020204030204" pitchFamily="49" charset="0"/>
                <a:cs typeface="Consolas" panose="020B0609020204030204" pitchFamily="49" charset="0"/>
              </a:rPr>
              <a:t>   </a:t>
            </a:r>
            <a:r>
              <a:rPr lang="en-US" sz="1200" i="1" dirty="0">
                <a:cs typeface="Consolas" panose="020B0609020204030204" pitchFamily="49" charset="0"/>
              </a:rPr>
              <a:t>// </a:t>
            </a:r>
            <a:r>
              <a:rPr lang="en-US" sz="1200" i="1" dirty="0" smtClean="0">
                <a:cs typeface="Consolas" panose="020B0609020204030204" pitchFamily="49" charset="0"/>
              </a:rPr>
              <a:t>Check </a:t>
            </a:r>
            <a:r>
              <a:rPr lang="en-US" sz="1200" i="1" dirty="0">
                <a:cs typeface="Consolas" panose="020B0609020204030204" pitchFamily="49" charset="0"/>
              </a:rPr>
              <a:t>for no real </a:t>
            </a:r>
            <a:r>
              <a:rPr lang="en-US" sz="1200" i="1" dirty="0" smtClean="0">
                <a:cs typeface="Consolas" panose="020B0609020204030204" pitchFamily="49" charset="0"/>
              </a:rPr>
              <a:t>solutions</a:t>
            </a:r>
            <a:endParaRPr lang="en-US" sz="1200" i="1" dirty="0">
              <a:cs typeface="Consolas" panose="020B0609020204030204" pitchFamily="49" charset="0"/>
            </a:endParaRPr>
          </a:p>
          <a:p>
            <a:r>
              <a:rPr lang="en-US" sz="1200" dirty="0">
                <a:latin typeface="Consolas" panose="020B0609020204030204" pitchFamily="49" charset="0"/>
                <a:cs typeface="Consolas" panose="020B0609020204030204" pitchFamily="49" charset="0"/>
              </a:rPr>
              <a:t>   if ( </a:t>
            </a:r>
            <a:r>
              <a:rPr lang="en-US" sz="1200" dirty="0" smtClean="0">
                <a:latin typeface="Consolas" panose="020B0609020204030204" pitchFamily="49" charset="0"/>
                <a:cs typeface="Consolas" panose="020B0609020204030204" pitchFamily="49" charset="0"/>
              </a:rPr>
              <a:t>4 * a * c </a:t>
            </a:r>
            <a:r>
              <a:rPr lang="en-US" sz="1200" dirty="0">
                <a:latin typeface="Consolas" panose="020B0609020204030204" pitchFamily="49" charset="0"/>
                <a:cs typeface="Consolas" panose="020B0609020204030204" pitchFamily="49" charset="0"/>
              </a:rPr>
              <a:t>&gt; </a:t>
            </a:r>
            <a:r>
              <a:rPr lang="en-US" sz="1200" dirty="0" smtClean="0">
                <a:latin typeface="Consolas" panose="020B0609020204030204" pitchFamily="49" charset="0"/>
                <a:cs typeface="Consolas" panose="020B0609020204030204" pitchFamily="49" charset="0"/>
              </a:rPr>
              <a:t>b * b </a:t>
            </a:r>
            <a:r>
              <a:rPr lang="en-US" sz="1200" dirty="0">
                <a:latin typeface="Consolas" panose="020B0609020204030204" pitchFamily="49" charset="0"/>
                <a:cs typeface="Consolas" panose="020B0609020204030204" pitchFamily="49" charset="0"/>
              </a:rPr>
              <a:t>) return null</a:t>
            </a:r>
          </a:p>
          <a:p>
            <a:endParaRPr lang="en-US" sz="1200" dirty="0">
              <a:latin typeface="Consolas" panose="020B0609020204030204" pitchFamily="49" charset="0"/>
              <a:cs typeface="Consolas" panose="020B0609020204030204" pitchFamily="49" charset="0"/>
            </a:endParaRPr>
          </a:p>
          <a:p>
            <a:r>
              <a:rPr lang="en-US" sz="1200" dirty="0">
                <a:latin typeface="Consolas" panose="020B0609020204030204" pitchFamily="49" charset="0"/>
                <a:cs typeface="Consolas" panose="020B0609020204030204" pitchFamily="49" charset="0"/>
              </a:rPr>
              <a:t>   </a:t>
            </a:r>
            <a:r>
              <a:rPr lang="en-US" sz="1200" i="1" dirty="0">
                <a:cs typeface="Consolas" panose="020B0609020204030204" pitchFamily="49" charset="0"/>
              </a:rPr>
              <a:t>// </a:t>
            </a:r>
            <a:r>
              <a:rPr lang="en-US" sz="1200" i="1" dirty="0" smtClean="0">
                <a:cs typeface="Consolas" panose="020B0609020204030204" pitchFamily="49" charset="0"/>
              </a:rPr>
              <a:t>Find </a:t>
            </a:r>
            <a:r>
              <a:rPr lang="en-US" sz="1200" i="1" dirty="0">
                <a:cs typeface="Consolas" panose="020B0609020204030204" pitchFamily="49" charset="0"/>
              </a:rPr>
              <a:t>short and long </a:t>
            </a:r>
            <a:r>
              <a:rPr lang="en-US" sz="1200" i="1" dirty="0" smtClean="0">
                <a:cs typeface="Consolas" panose="020B0609020204030204" pitchFamily="49" charset="0"/>
              </a:rPr>
              <a:t>times to target</a:t>
            </a:r>
            <a:endParaRPr lang="en-US" sz="1200" i="1" dirty="0">
              <a:cs typeface="Consolas" panose="020B0609020204030204" pitchFamily="49" charset="0"/>
            </a:endParaRPr>
          </a:p>
          <a:p>
            <a:r>
              <a:rPr lang="en-US" sz="1200" dirty="0">
                <a:latin typeface="Consolas" panose="020B0609020204030204" pitchFamily="49" charset="0"/>
                <a:cs typeface="Consolas" panose="020B0609020204030204" pitchFamily="49" charset="0"/>
              </a:rPr>
              <a:t>   disc = </a:t>
            </a:r>
            <a:r>
              <a:rPr lang="en-US" sz="1200" dirty="0" err="1" smtClean="0">
                <a:latin typeface="Consolas" panose="020B0609020204030204" pitchFamily="49" charset="0"/>
                <a:cs typeface="Consolas" panose="020B0609020204030204" pitchFamily="49" charset="0"/>
              </a:rPr>
              <a:t>sqrt</a:t>
            </a:r>
            <a:r>
              <a:rPr lang="en-US" sz="1200" dirty="0" smtClean="0">
                <a:latin typeface="Consolas" panose="020B0609020204030204" pitchFamily="49" charset="0"/>
                <a:cs typeface="Consolas" panose="020B0609020204030204" pitchFamily="49" charset="0"/>
              </a:rPr>
              <a:t> (b * b - 4 * a *c</a:t>
            </a:r>
            <a:r>
              <a:rPr lang="en-US" sz="1200" dirty="0">
                <a:latin typeface="Consolas" panose="020B0609020204030204" pitchFamily="49" charset="0"/>
                <a:cs typeface="Consolas" panose="020B0609020204030204" pitchFamily="49" charset="0"/>
              </a:rPr>
              <a:t>)</a:t>
            </a:r>
          </a:p>
          <a:p>
            <a:r>
              <a:rPr lang="en-US" sz="1200" dirty="0">
                <a:latin typeface="Consolas" panose="020B0609020204030204" pitchFamily="49" charset="0"/>
                <a:cs typeface="Consolas" panose="020B0609020204030204" pitchFamily="49" charset="0"/>
              </a:rPr>
              <a:t>   t1 = </a:t>
            </a:r>
            <a:r>
              <a:rPr lang="en-US" sz="1200" dirty="0" err="1" smtClean="0">
                <a:latin typeface="Consolas" panose="020B0609020204030204" pitchFamily="49" charset="0"/>
                <a:cs typeface="Consolas" panose="020B0609020204030204" pitchFamily="49" charset="0"/>
              </a:rPr>
              <a:t>sqrt</a:t>
            </a:r>
            <a:r>
              <a:rPr lang="en-US" sz="1200" dirty="0" smtClean="0">
                <a:latin typeface="Consolas" panose="020B0609020204030204" pitchFamily="49" charset="0"/>
                <a:cs typeface="Consolas" panose="020B0609020204030204" pitchFamily="49" charset="0"/>
              </a:rPr>
              <a:t> ( ( -b + disc ) </a:t>
            </a:r>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(2 * a ))</a:t>
            </a:r>
            <a:endParaRPr lang="en-US" sz="1200" dirty="0">
              <a:latin typeface="Consolas" panose="020B0609020204030204" pitchFamily="49" charset="0"/>
              <a:cs typeface="Consolas" panose="020B0609020204030204" pitchFamily="49" charset="0"/>
            </a:endParaRPr>
          </a:p>
          <a:p>
            <a:r>
              <a:rPr lang="en-US" sz="1200" dirty="0">
                <a:latin typeface="Consolas" panose="020B0609020204030204" pitchFamily="49" charset="0"/>
                <a:cs typeface="Consolas" panose="020B0609020204030204" pitchFamily="49" charset="0"/>
              </a:rPr>
              <a:t>   t2 = </a:t>
            </a:r>
            <a:r>
              <a:rPr lang="en-US" sz="1200" dirty="0" err="1" smtClean="0">
                <a:latin typeface="Consolas" panose="020B0609020204030204" pitchFamily="49" charset="0"/>
                <a:cs typeface="Consolas" panose="020B0609020204030204" pitchFamily="49" charset="0"/>
              </a:rPr>
              <a:t>sqrt</a:t>
            </a:r>
            <a:r>
              <a:rPr lang="en-US" sz="1200" dirty="0" smtClean="0">
                <a:latin typeface="Consolas" panose="020B0609020204030204" pitchFamily="49" charset="0"/>
                <a:cs typeface="Consolas" panose="020B0609020204030204" pitchFamily="49" charset="0"/>
              </a:rPr>
              <a:t> ( ( -</a:t>
            </a:r>
            <a:r>
              <a:rPr lang="en-US" sz="1200" dirty="0">
                <a:latin typeface="Consolas" panose="020B0609020204030204" pitchFamily="49" charset="0"/>
                <a:cs typeface="Consolas" panose="020B0609020204030204" pitchFamily="49" charset="0"/>
              </a:rPr>
              <a:t>b </a:t>
            </a:r>
            <a:r>
              <a:rPr lang="en-US" sz="1200" dirty="0" smtClean="0">
                <a:latin typeface="Consolas" panose="020B0609020204030204" pitchFamily="49" charset="0"/>
                <a:cs typeface="Consolas" panose="020B0609020204030204" pitchFamily="49" charset="0"/>
              </a:rPr>
              <a:t>- disc ) </a:t>
            </a:r>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(2 * a ))</a:t>
            </a:r>
          </a:p>
          <a:p>
            <a:endParaRPr lang="en-US" sz="1200" dirty="0">
              <a:latin typeface="Consolas" panose="020B0609020204030204" pitchFamily="49" charset="0"/>
              <a:cs typeface="Consolas" panose="020B0609020204030204" pitchFamily="49" charset="0"/>
            </a:endParaRPr>
          </a:p>
          <a:p>
            <a:r>
              <a:rPr lang="en-US" sz="1200" i="1" dirty="0" smtClean="0">
                <a:latin typeface="Consolas" panose="020B0609020204030204" pitchFamily="49" charset="0"/>
                <a:cs typeface="Consolas" panose="020B0609020204030204" pitchFamily="49" charset="0"/>
              </a:rPr>
              <a:t>   </a:t>
            </a:r>
            <a:r>
              <a:rPr lang="en-US" sz="1200" i="1" dirty="0" smtClean="0">
                <a:cs typeface="Consolas" panose="020B0609020204030204" pitchFamily="49" charset="0"/>
              </a:rPr>
              <a:t>// Pick shortest valid time to target (</a:t>
            </a:r>
            <a:r>
              <a:rPr lang="en-US" sz="1200" i="1" dirty="0" err="1" smtClean="0">
                <a:cs typeface="Consolas" panose="020B0609020204030204" pitchFamily="49" charset="0"/>
              </a:rPr>
              <a:t>ttt</a:t>
            </a:r>
            <a:r>
              <a:rPr lang="en-US" sz="1200" i="1" dirty="0" smtClean="0">
                <a:cs typeface="Consolas" panose="020B0609020204030204" pitchFamily="49" charset="0"/>
              </a:rPr>
              <a:t>)</a:t>
            </a:r>
          </a:p>
          <a:p>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if ( t1 &lt; 0 ) &amp;&amp; ( t2 &lt; 0) return null  </a:t>
            </a:r>
            <a:r>
              <a:rPr lang="en-US" sz="1200" i="1" dirty="0" smtClean="0">
                <a:cs typeface="Consolas" panose="020B0609020204030204" pitchFamily="49" charset="0"/>
              </a:rPr>
              <a:t>// No valid times</a:t>
            </a:r>
          </a:p>
          <a:p>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if ( t1 &lt; 0 ) </a:t>
            </a:r>
            <a:r>
              <a:rPr lang="en-US" sz="1200" dirty="0" err="1" smtClean="0">
                <a:latin typeface="Consolas" panose="020B0609020204030204" pitchFamily="49" charset="0"/>
                <a:cs typeface="Consolas" panose="020B0609020204030204" pitchFamily="49" charset="0"/>
              </a:rPr>
              <a:t>ttt</a:t>
            </a:r>
            <a:r>
              <a:rPr lang="en-US" sz="1200" dirty="0" smtClean="0">
                <a:latin typeface="Consolas" panose="020B0609020204030204" pitchFamily="49" charset="0"/>
                <a:cs typeface="Consolas" panose="020B0609020204030204" pitchFamily="49" charset="0"/>
              </a:rPr>
              <a:t> = t2 else</a:t>
            </a:r>
          </a:p>
          <a:p>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if ( t2 &lt; 0 ) </a:t>
            </a:r>
            <a:r>
              <a:rPr lang="en-US" sz="1200" dirty="0" err="1" smtClean="0">
                <a:latin typeface="Consolas" panose="020B0609020204030204" pitchFamily="49" charset="0"/>
                <a:cs typeface="Consolas" panose="020B0609020204030204" pitchFamily="49" charset="0"/>
              </a:rPr>
              <a:t>ttt</a:t>
            </a:r>
            <a:r>
              <a:rPr lang="en-US" sz="1200" dirty="0" smtClean="0">
                <a:latin typeface="Consolas" panose="020B0609020204030204" pitchFamily="49" charset="0"/>
                <a:cs typeface="Consolas" panose="020B0609020204030204" pitchFamily="49" charset="0"/>
              </a:rPr>
              <a:t> = t1 else</a:t>
            </a:r>
          </a:p>
          <a:p>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a:t>
            </a:r>
            <a:r>
              <a:rPr lang="en-US" sz="1200" dirty="0" err="1" smtClean="0">
                <a:latin typeface="Consolas" panose="020B0609020204030204" pitchFamily="49" charset="0"/>
                <a:cs typeface="Consolas" panose="020B0609020204030204" pitchFamily="49" charset="0"/>
              </a:rPr>
              <a:t>ttt</a:t>
            </a:r>
            <a:r>
              <a:rPr lang="en-US" sz="1200" dirty="0" smtClean="0">
                <a:latin typeface="Consolas" panose="020B0609020204030204" pitchFamily="49" charset="0"/>
                <a:cs typeface="Consolas" panose="020B0609020204030204" pitchFamily="49" charset="0"/>
              </a:rPr>
              <a:t> = min ( t1, t2 )</a:t>
            </a:r>
            <a:endParaRPr lang="en-US" sz="1200" dirty="0">
              <a:latin typeface="Consolas" panose="020B0609020204030204" pitchFamily="49" charset="0"/>
              <a:cs typeface="Consolas" panose="020B0609020204030204" pitchFamily="49" charset="0"/>
            </a:endParaRPr>
          </a:p>
          <a:p>
            <a:r>
              <a:rPr lang="en-US" sz="1200" dirty="0">
                <a:latin typeface="Consolas" panose="020B0609020204030204" pitchFamily="49" charset="0"/>
                <a:cs typeface="Consolas" panose="020B0609020204030204" pitchFamily="49" charset="0"/>
              </a:rPr>
              <a:t>   </a:t>
            </a:r>
          </a:p>
          <a:p>
            <a:r>
              <a:rPr lang="en-US" sz="1200" i="1" dirty="0">
                <a:latin typeface="Consolas" panose="020B0609020204030204" pitchFamily="49" charset="0"/>
                <a:cs typeface="Consolas" panose="020B0609020204030204" pitchFamily="49" charset="0"/>
              </a:rPr>
              <a:t>   </a:t>
            </a:r>
            <a:r>
              <a:rPr lang="en-US" sz="1200" i="1" dirty="0">
                <a:cs typeface="Consolas" panose="020B0609020204030204" pitchFamily="49" charset="0"/>
              </a:rPr>
              <a:t>// </a:t>
            </a:r>
            <a:r>
              <a:rPr lang="en-US" sz="1200" i="1" dirty="0" smtClean="0">
                <a:cs typeface="Consolas" panose="020B0609020204030204" pitchFamily="49" charset="0"/>
              </a:rPr>
              <a:t>Return </a:t>
            </a:r>
            <a:r>
              <a:rPr lang="en-US" sz="1200" i="1" dirty="0">
                <a:cs typeface="Consolas" panose="020B0609020204030204" pitchFamily="49" charset="0"/>
              </a:rPr>
              <a:t>firing vector</a:t>
            </a:r>
          </a:p>
          <a:p>
            <a:r>
              <a:rPr lang="en-US" sz="1200" dirty="0">
                <a:latin typeface="Consolas" panose="020B0609020204030204" pitchFamily="49" charset="0"/>
                <a:cs typeface="Consolas" panose="020B0609020204030204" pitchFamily="49" charset="0"/>
              </a:rPr>
              <a:t>   return </a:t>
            </a:r>
            <a:r>
              <a:rPr lang="en-US" sz="1200" dirty="0" smtClean="0">
                <a:latin typeface="Consolas" panose="020B0609020204030204" pitchFamily="49" charset="0"/>
                <a:cs typeface="Consolas" panose="020B0609020204030204" pitchFamily="49" charset="0"/>
              </a:rPr>
              <a:t>( 2 * delta - </a:t>
            </a:r>
            <a:r>
              <a:rPr lang="en-US" sz="1200" dirty="0" smtClean="0">
                <a:solidFill>
                  <a:srgbClr val="008000"/>
                </a:solidFill>
                <a:latin typeface="Consolas" panose="020B0609020204030204" pitchFamily="49" charset="0"/>
                <a:cs typeface="Consolas" panose="020B0609020204030204" pitchFamily="49" charset="0"/>
              </a:rPr>
              <a:t>gravity </a:t>
            </a:r>
            <a:r>
              <a:rPr lang="en-US" sz="1200" dirty="0" smtClean="0">
                <a:latin typeface="Consolas" panose="020B0609020204030204" pitchFamily="49" charset="0"/>
                <a:cs typeface="Consolas" panose="020B0609020204030204" pitchFamily="49" charset="0"/>
              </a:rPr>
              <a:t>* </a:t>
            </a:r>
            <a:r>
              <a:rPr lang="en-US" sz="1200" dirty="0" err="1" smtClean="0">
                <a:latin typeface="Consolas" panose="020B0609020204030204" pitchFamily="49" charset="0"/>
                <a:cs typeface="Consolas" panose="020B0609020204030204" pitchFamily="49" charset="0"/>
              </a:rPr>
              <a:t>ttt</a:t>
            </a:r>
            <a:r>
              <a:rPr lang="en-US" sz="1200" dirty="0" smtClean="0">
                <a:latin typeface="Consolas" panose="020B0609020204030204" pitchFamily="49" charset="0"/>
                <a:cs typeface="Consolas" panose="020B0609020204030204" pitchFamily="49" charset="0"/>
              </a:rPr>
              <a:t> * </a:t>
            </a:r>
            <a:r>
              <a:rPr lang="en-US" sz="1200" dirty="0" err="1" smtClean="0">
                <a:latin typeface="Consolas" panose="020B0609020204030204" pitchFamily="49" charset="0"/>
                <a:cs typeface="Consolas" panose="020B0609020204030204" pitchFamily="49" charset="0"/>
              </a:rPr>
              <a:t>ttt</a:t>
            </a:r>
            <a:r>
              <a:rPr lang="en-US" sz="1200" dirty="0" smtClean="0">
                <a:latin typeface="Consolas" panose="020B0609020204030204" pitchFamily="49" charset="0"/>
                <a:cs typeface="Consolas" panose="020B0609020204030204" pitchFamily="49" charset="0"/>
              </a:rPr>
              <a:t> ) </a:t>
            </a:r>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( 2 * </a:t>
            </a:r>
            <a:r>
              <a:rPr lang="en-US" sz="1200" dirty="0" err="1" smtClean="0">
                <a:solidFill>
                  <a:srgbClr val="008000"/>
                </a:solidFill>
                <a:latin typeface="Consolas" panose="020B0609020204030204" pitchFamily="49" charset="0"/>
                <a:cs typeface="Consolas" panose="020B0609020204030204" pitchFamily="49" charset="0"/>
              </a:rPr>
              <a:t>muzzle_v</a:t>
            </a:r>
            <a:r>
              <a:rPr lang="en-US" sz="1200" dirty="0" smtClean="0">
                <a:solidFill>
                  <a:srgbClr val="008000"/>
                </a:solidFill>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a:t>
            </a:r>
            <a:r>
              <a:rPr lang="en-US" sz="1200" dirty="0" err="1" smtClean="0">
                <a:latin typeface="Consolas" panose="020B0609020204030204" pitchFamily="49" charset="0"/>
                <a:cs typeface="Consolas" panose="020B0609020204030204" pitchFamily="49" charset="0"/>
              </a:rPr>
              <a:t>ttt</a:t>
            </a:r>
            <a:r>
              <a:rPr lang="en-US" sz="1200" dirty="0" smtClean="0">
                <a:latin typeface="Consolas" panose="020B0609020204030204" pitchFamily="49" charset="0"/>
                <a:cs typeface="Consolas" panose="020B0609020204030204" pitchFamily="49" charset="0"/>
              </a:rPr>
              <a:t> )</a:t>
            </a:r>
            <a:endParaRPr lang="en-US" sz="1200" dirty="0">
              <a:latin typeface="Consolas" panose="020B0609020204030204" pitchFamily="49" charset="0"/>
              <a:cs typeface="Consolas" panose="020B0609020204030204" pitchFamily="49" charset="0"/>
            </a:endParaRPr>
          </a:p>
          <a:p>
            <a:r>
              <a:rPr lang="en-US" sz="1200" dirty="0">
                <a:latin typeface="Consolas" panose="020B0609020204030204" pitchFamily="49" charset="0"/>
                <a:cs typeface="Consolas" panose="020B0609020204030204" pitchFamily="49" charset="0"/>
              </a:rPr>
              <a:t>}</a:t>
            </a:r>
          </a:p>
        </p:txBody>
      </p:sp>
      <p:sp>
        <p:nvSpPr>
          <p:cNvPr id="52229" name="Text Box 5"/>
          <p:cNvSpPr txBox="1">
            <a:spLocks noChangeArrowheads="1"/>
          </p:cNvSpPr>
          <p:nvPr/>
        </p:nvSpPr>
        <p:spPr bwMode="auto">
          <a:xfrm>
            <a:off x="5245145" y="5029200"/>
            <a:ext cx="3352800" cy="630942"/>
          </a:xfrm>
          <a:prstGeom prst="rect">
            <a:avLst/>
          </a:prstGeom>
          <a:noFill/>
          <a:ln w="19050">
            <a:solidFill>
              <a:schemeClr val="tx1"/>
            </a:solidFill>
            <a:prstDash val="sysDash"/>
            <a:miter lim="800000"/>
            <a:headEnd/>
            <a:tailEnd/>
          </a:ln>
          <a:effectLst/>
        </p:spPr>
        <p:txBody>
          <a:bodyPr wrap="square">
            <a:prstTxWarp prst="textNoShape">
              <a:avLst/>
            </a:prstTxWarp>
            <a:spAutoFit/>
          </a:bodyPr>
          <a:lstStyle/>
          <a:p>
            <a:pPr>
              <a:spcBef>
                <a:spcPct val="50000"/>
              </a:spcBef>
            </a:pPr>
            <a:r>
              <a:rPr lang="en-US" sz="1400" i="1" dirty="0">
                <a:solidFill>
                  <a:srgbClr val="008000"/>
                </a:solidFill>
              </a:rPr>
              <a:t>Note scalar product of two vectors using </a:t>
            </a:r>
            <a:r>
              <a:rPr lang="en-US" sz="1400" i="1" dirty="0" smtClean="0">
                <a:solidFill>
                  <a:srgbClr val="0070C0"/>
                </a:solidFill>
              </a:rPr>
              <a:t>*</a:t>
            </a:r>
            <a:r>
              <a:rPr lang="en-US" sz="1400" i="1" dirty="0" smtClean="0">
                <a:solidFill>
                  <a:srgbClr val="333399"/>
                </a:solidFill>
              </a:rPr>
              <a:t>:</a:t>
            </a:r>
            <a:endParaRPr lang="en-US" sz="1400" i="1" dirty="0" smtClean="0">
              <a:solidFill>
                <a:schemeClr val="accent2"/>
              </a:solidFill>
            </a:endParaRPr>
          </a:p>
          <a:p>
            <a:pPr>
              <a:spcBef>
                <a:spcPct val="50000"/>
              </a:spcBef>
            </a:pPr>
            <a:r>
              <a:rPr lang="en-US" sz="1400" i="1" dirty="0" smtClean="0">
                <a:solidFill>
                  <a:srgbClr val="0070C0"/>
                </a:solidFill>
              </a:rPr>
              <a:t>[</a:t>
            </a:r>
            <a:r>
              <a:rPr lang="en-US" sz="1400" i="1" dirty="0" err="1" smtClean="0">
                <a:solidFill>
                  <a:srgbClr val="0070C0"/>
                </a:solidFill>
              </a:rPr>
              <a:t>a,b,c</a:t>
            </a:r>
            <a:r>
              <a:rPr lang="en-US" sz="1400" i="1" dirty="0" smtClean="0">
                <a:solidFill>
                  <a:srgbClr val="0070C0"/>
                </a:solidFill>
              </a:rPr>
              <a:t>] * [</a:t>
            </a:r>
            <a:r>
              <a:rPr lang="en-US" sz="1400" i="1" dirty="0" err="1" smtClean="0">
                <a:solidFill>
                  <a:srgbClr val="0070C0"/>
                </a:solidFill>
              </a:rPr>
              <a:t>d,e,f</a:t>
            </a:r>
            <a:r>
              <a:rPr lang="en-US" sz="1400" i="1" dirty="0" smtClean="0">
                <a:solidFill>
                  <a:srgbClr val="0070C0"/>
                </a:solidFill>
              </a:rPr>
              <a:t>] </a:t>
            </a:r>
            <a:r>
              <a:rPr lang="en-US" sz="1400" i="1" dirty="0" smtClean="0"/>
              <a:t>= a*d + b*e + c*f</a:t>
            </a:r>
            <a:endParaRPr lang="en-US" sz="1400" i="1" dirty="0"/>
          </a:p>
        </p:txBody>
      </p:sp>
      <p:sp>
        <p:nvSpPr>
          <p:cNvPr id="4" name="Slide Number Placeholder 3"/>
          <p:cNvSpPr>
            <a:spLocks noGrp="1"/>
          </p:cNvSpPr>
          <p:nvPr>
            <p:ph type="sldNum" sz="quarter" idx="11"/>
          </p:nvPr>
        </p:nvSpPr>
        <p:spPr/>
        <p:txBody>
          <a:bodyPr/>
          <a:lstStyle/>
          <a:p>
            <a:fld id="{88038282-F81A-2547-A343-21AAA3951978}" type="slidenum">
              <a:rPr lang="en-US" smtClean="0"/>
              <a:pPr/>
              <a:t>37</a:t>
            </a:fld>
            <a:endParaRPr lang="en-US" dirty="0"/>
          </a:p>
        </p:txBody>
      </p:sp>
      <p:pic>
        <p:nvPicPr>
          <p:cNvPr id="40962" name="Picture 2" descr="http://upload.wikimedia.org/wikipedia/commons/thumb/c/c4/Quadratic_formula.svg/402px-Quadratic_formula.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8319" y="1828800"/>
            <a:ext cx="1976281" cy="609600"/>
          </a:xfrm>
          <a:prstGeom prst="rect">
            <a:avLst/>
          </a:prstGeom>
          <a:noFill/>
          <a:ln w="19050">
            <a:solidFill>
              <a:schemeClr val="tx1"/>
            </a:solidFill>
            <a:prstDash val="sysDash"/>
          </a:ln>
          <a:extLst>
            <a:ext uri="{909E8E84-426E-40DD-AFC4-6F175D3DCCD1}">
              <a14:hiddenFill xmlns:a14="http://schemas.microsoft.com/office/drawing/2010/main">
                <a:solidFill>
                  <a:srgbClr val="FFFFFF"/>
                </a:solidFill>
              </a14:hiddenFill>
            </a:ext>
          </a:extLst>
        </p:spPr>
      </p:pic>
      <p:sp>
        <p:nvSpPr>
          <p:cNvPr id="6" name="Rectangle 2"/>
          <p:cNvSpPr>
            <a:spLocks noGrp="1" noChangeArrowheads="1"/>
          </p:cNvSpPr>
          <p:nvPr>
            <p:ph type="title"/>
          </p:nvPr>
        </p:nvSpPr>
        <p:spPr>
          <a:xfrm>
            <a:off x="228600" y="-6924"/>
            <a:ext cx="8648369" cy="1143000"/>
          </a:xfrm>
        </p:spPr>
        <p:txBody>
          <a:bodyPr>
            <a:normAutofit/>
          </a:bodyPr>
          <a:lstStyle/>
          <a:p>
            <a:r>
              <a:rPr lang="en-US" dirty="0" smtClean="0"/>
              <a:t>The Firing Solution (3 of 3)</a:t>
            </a:r>
            <a:endParaRPr lang="en-US" dirty="0"/>
          </a:p>
        </p:txBody>
      </p:sp>
      <p:sp>
        <p:nvSpPr>
          <p:cNvPr id="7" name="Rectangle 6"/>
          <p:cNvSpPr/>
          <p:nvPr/>
        </p:nvSpPr>
        <p:spPr>
          <a:xfrm>
            <a:off x="6274060" y="6234506"/>
            <a:ext cx="1294970" cy="276999"/>
          </a:xfrm>
          <a:prstGeom prst="rect">
            <a:avLst/>
          </a:prstGeom>
        </p:spPr>
        <p:txBody>
          <a:bodyPr wrap="none">
            <a:spAutoFit/>
          </a:bodyPr>
          <a:lstStyle/>
          <a:p>
            <a:r>
              <a:rPr lang="en-US" sz="1200" dirty="0" smtClean="0">
                <a:solidFill>
                  <a:schemeClr val="hlink"/>
                </a:solidFill>
              </a:rPr>
              <a:t>[</a:t>
            </a:r>
            <a:r>
              <a:rPr lang="en-US" sz="1200" dirty="0" smtClean="0">
                <a:solidFill>
                  <a:schemeClr val="hlink"/>
                </a:solidFill>
                <a:hlinkClick r:id="rId4"/>
              </a:rPr>
              <a:t>Millington </a:t>
            </a:r>
            <a:r>
              <a:rPr lang="en-US" sz="1200" dirty="0">
                <a:solidFill>
                  <a:schemeClr val="hlink"/>
                </a:solidFill>
                <a:hlinkClick r:id="rId4"/>
              </a:rPr>
              <a:t>3.5.3</a:t>
            </a:r>
            <a:r>
              <a:rPr lang="en-US" sz="1200" dirty="0" smtClean="0">
                <a:solidFill>
                  <a:schemeClr val="hlink"/>
                </a:solidFill>
              </a:rPr>
              <a:t>]</a:t>
            </a:r>
            <a:r>
              <a:rPr lang="en-US" sz="1200" dirty="0" smtClean="0"/>
              <a:t> </a:t>
            </a:r>
            <a:endParaRPr lang="en-US" sz="1200" dirty="0"/>
          </a:p>
        </p:txBody>
      </p:sp>
      <p:sp>
        <p:nvSpPr>
          <p:cNvPr id="2" name="TextBox 1"/>
          <p:cNvSpPr txBox="1"/>
          <p:nvPr/>
        </p:nvSpPr>
        <p:spPr>
          <a:xfrm>
            <a:off x="5664703" y="3648986"/>
            <a:ext cx="2182233" cy="523220"/>
          </a:xfrm>
          <a:prstGeom prst="rect">
            <a:avLst/>
          </a:prstGeom>
          <a:noFill/>
          <a:ln w="19050">
            <a:solidFill>
              <a:schemeClr val="tx1"/>
            </a:solidFill>
            <a:prstDash val="sysDash"/>
          </a:ln>
        </p:spPr>
        <p:txBody>
          <a:bodyPr wrap="square" rtlCol="0">
            <a:spAutoFit/>
          </a:bodyPr>
          <a:lstStyle/>
          <a:p>
            <a:r>
              <a:rPr lang="en-US" sz="1400" dirty="0" smtClean="0"/>
              <a:t>Note, a, b and c are scalars so a normal square root.</a:t>
            </a:r>
          </a:p>
        </p:txBody>
      </p:sp>
    </p:spTree>
    <p:extLst>
      <p:ext uri="{BB962C8B-B14F-4D97-AF65-F5344CB8AC3E}">
        <p14:creationId xmlns:p14="http://schemas.microsoft.com/office/powerpoint/2010/main" val="3213496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			(</a:t>
            </a:r>
            <a:r>
              <a:rPr lang="en-US" dirty="0" smtClean="0">
                <a:solidFill>
                  <a:srgbClr val="008000"/>
                </a:solidFill>
              </a:rPr>
              <a:t>done</a:t>
            </a:r>
            <a:r>
              <a:rPr lang="en-US" dirty="0" smtClean="0"/>
              <a:t>)</a:t>
            </a:r>
          </a:p>
          <a:p>
            <a:r>
              <a:rPr lang="en-US" dirty="0" smtClean="0"/>
              <a:t>Kinematics			(</a:t>
            </a:r>
            <a:r>
              <a:rPr lang="en-US" dirty="0">
                <a:solidFill>
                  <a:srgbClr val="008000"/>
                </a:solidFill>
              </a:rPr>
              <a:t>done</a:t>
            </a:r>
            <a:r>
              <a:rPr lang="en-US" dirty="0" smtClean="0"/>
              <a:t>)</a:t>
            </a:r>
          </a:p>
          <a:p>
            <a:r>
              <a:rPr lang="en-US" dirty="0" smtClean="0"/>
              <a:t>Rigid Body Simulation	(</a:t>
            </a:r>
            <a:r>
              <a:rPr lang="en-US" dirty="0">
                <a:solidFill>
                  <a:srgbClr val="008000"/>
                </a:solidFill>
              </a:rPr>
              <a:t>done</a:t>
            </a:r>
            <a:r>
              <a:rPr lang="en-US" dirty="0" smtClean="0"/>
              <a:t>)</a:t>
            </a:r>
          </a:p>
          <a:p>
            <a:r>
              <a:rPr lang="en-US" dirty="0" smtClean="0"/>
              <a:t>The Firing Solution		(</a:t>
            </a:r>
            <a:r>
              <a:rPr lang="en-US" dirty="0">
                <a:solidFill>
                  <a:srgbClr val="008000"/>
                </a:solidFill>
              </a:rPr>
              <a:t>done</a:t>
            </a:r>
            <a:r>
              <a:rPr lang="en-US" dirty="0" smtClean="0"/>
              <a:t>)</a:t>
            </a:r>
          </a:p>
          <a:p>
            <a:r>
              <a:rPr lang="en-US" dirty="0" smtClean="0"/>
              <a:t>Collision Detection		(</a:t>
            </a:r>
            <a:r>
              <a:rPr lang="en-US" dirty="0">
                <a:solidFill>
                  <a:srgbClr val="C00000"/>
                </a:solidFill>
              </a:rPr>
              <a:t>next</a:t>
            </a:r>
            <a:r>
              <a:rPr lang="en-US" dirty="0" smtClean="0"/>
              <a:t>)</a:t>
            </a:r>
          </a:p>
          <a:p>
            <a:r>
              <a:rPr lang="en-US" dirty="0" smtClean="0"/>
              <a:t>Ragdoll Physics</a:t>
            </a:r>
          </a:p>
          <a:p>
            <a:r>
              <a:rPr lang="en-US" dirty="0" smtClean="0"/>
              <a:t>PhysX</a:t>
            </a: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E00395DE-3DA2-3849-8BF8-25D029072D89}" type="slidenum">
              <a:rPr lang="en-US"/>
              <a:pPr/>
              <a:t>38</a:t>
            </a:fld>
            <a:endParaRPr lang="en-US" dirty="0"/>
          </a:p>
        </p:txBody>
      </p:sp>
    </p:spTree>
    <p:extLst>
      <p:ext uri="{BB962C8B-B14F-4D97-AF65-F5344CB8AC3E}">
        <p14:creationId xmlns:p14="http://schemas.microsoft.com/office/powerpoint/2010/main" val="30203891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t>Collision Detection</a:t>
            </a:r>
          </a:p>
        </p:txBody>
      </p:sp>
      <p:sp>
        <p:nvSpPr>
          <p:cNvPr id="58371" name="Rectangle 3"/>
          <p:cNvSpPr>
            <a:spLocks noGrp="1" noChangeArrowheads="1"/>
          </p:cNvSpPr>
          <p:nvPr>
            <p:ph idx="1"/>
          </p:nvPr>
        </p:nvSpPr>
        <p:spPr/>
        <p:txBody>
          <a:bodyPr>
            <a:normAutofit fontScale="92500" lnSpcReduction="20000"/>
          </a:bodyPr>
          <a:lstStyle/>
          <a:p>
            <a:r>
              <a:rPr lang="en-US" dirty="0"/>
              <a:t>Determining when objects collide is not as easy as it seems</a:t>
            </a:r>
          </a:p>
          <a:p>
            <a:pPr lvl="1"/>
            <a:r>
              <a:rPr lang="en-US" dirty="0"/>
              <a:t>G</a:t>
            </a:r>
            <a:r>
              <a:rPr lang="en-US" dirty="0" smtClean="0"/>
              <a:t>eometry </a:t>
            </a:r>
            <a:r>
              <a:rPr lang="en-US" dirty="0"/>
              <a:t>can be complex</a:t>
            </a:r>
          </a:p>
          <a:p>
            <a:pPr lvl="1"/>
            <a:r>
              <a:rPr lang="en-US" dirty="0"/>
              <a:t>O</a:t>
            </a:r>
            <a:r>
              <a:rPr lang="en-US" dirty="0" smtClean="0"/>
              <a:t>bjects </a:t>
            </a:r>
            <a:r>
              <a:rPr lang="en-US" dirty="0"/>
              <a:t>can be moving quickly</a:t>
            </a:r>
          </a:p>
          <a:p>
            <a:pPr lvl="1"/>
            <a:r>
              <a:rPr lang="en-US" dirty="0"/>
              <a:t>T</a:t>
            </a:r>
            <a:r>
              <a:rPr lang="en-US" dirty="0" smtClean="0"/>
              <a:t>here </a:t>
            </a:r>
            <a:r>
              <a:rPr lang="en-US" dirty="0"/>
              <a:t>can be </a:t>
            </a:r>
            <a:r>
              <a:rPr lang="en-US" i="1" dirty="0"/>
              <a:t>many</a:t>
            </a:r>
            <a:r>
              <a:rPr lang="en-US" dirty="0"/>
              <a:t> objects</a:t>
            </a:r>
          </a:p>
          <a:p>
            <a:pPr lvl="2"/>
            <a:r>
              <a:rPr lang="en-US" dirty="0"/>
              <a:t>naive algorithms are </a:t>
            </a:r>
            <a:r>
              <a:rPr lang="en-US" dirty="0">
                <a:solidFill>
                  <a:srgbClr val="0070C0"/>
                </a:solidFill>
              </a:rPr>
              <a:t>O(n</a:t>
            </a:r>
            <a:r>
              <a:rPr lang="en-US" baseline="30000" dirty="0">
                <a:solidFill>
                  <a:srgbClr val="0070C0"/>
                </a:solidFill>
              </a:rPr>
              <a:t>2</a:t>
            </a:r>
            <a:r>
              <a:rPr lang="en-US" dirty="0">
                <a:solidFill>
                  <a:srgbClr val="0070C0"/>
                </a:solidFill>
              </a:rPr>
              <a:t>)</a:t>
            </a:r>
            <a:r>
              <a:rPr lang="en-US" dirty="0"/>
              <a:t> </a:t>
            </a:r>
          </a:p>
          <a:p>
            <a:r>
              <a:rPr lang="en-US" dirty="0"/>
              <a:t>Two basic approaches:</a:t>
            </a:r>
          </a:p>
          <a:p>
            <a:pPr lvl="1"/>
            <a:r>
              <a:rPr lang="en-US" dirty="0" smtClean="0">
                <a:solidFill>
                  <a:srgbClr val="008000"/>
                </a:solidFill>
              </a:rPr>
              <a:t>Overlap </a:t>
            </a:r>
            <a:r>
              <a:rPr lang="en-US" dirty="0">
                <a:solidFill>
                  <a:srgbClr val="008000"/>
                </a:solidFill>
              </a:rPr>
              <a:t>testing</a:t>
            </a:r>
          </a:p>
          <a:p>
            <a:pPr lvl="2"/>
            <a:r>
              <a:rPr lang="en-US" dirty="0" smtClean="0"/>
              <a:t>Detects </a:t>
            </a:r>
            <a:r>
              <a:rPr lang="en-US" dirty="0"/>
              <a:t>whether collision has already occurred</a:t>
            </a:r>
          </a:p>
          <a:p>
            <a:pPr lvl="1"/>
            <a:r>
              <a:rPr lang="en-US" dirty="0">
                <a:solidFill>
                  <a:srgbClr val="008000"/>
                </a:solidFill>
              </a:rPr>
              <a:t>I</a:t>
            </a:r>
            <a:r>
              <a:rPr lang="en-US" dirty="0" smtClean="0">
                <a:solidFill>
                  <a:srgbClr val="008000"/>
                </a:solidFill>
              </a:rPr>
              <a:t>ntersection </a:t>
            </a:r>
            <a:r>
              <a:rPr lang="en-US" dirty="0">
                <a:solidFill>
                  <a:srgbClr val="008000"/>
                </a:solidFill>
              </a:rPr>
              <a:t>testing</a:t>
            </a:r>
          </a:p>
          <a:p>
            <a:pPr lvl="2"/>
            <a:r>
              <a:rPr lang="en-US" dirty="0" smtClean="0"/>
              <a:t>Predicts whether </a:t>
            </a:r>
            <a:r>
              <a:rPr lang="en-US" dirty="0"/>
              <a:t>collision will occur in </a:t>
            </a:r>
            <a:r>
              <a:rPr lang="en-US" dirty="0" smtClean="0"/>
              <a:t>future</a:t>
            </a:r>
            <a:endParaRPr lang="en-US" dirty="0"/>
          </a:p>
        </p:txBody>
      </p:sp>
      <p:sp>
        <p:nvSpPr>
          <p:cNvPr id="5" name="Slide Number Placeholder 4"/>
          <p:cNvSpPr>
            <a:spLocks noGrp="1"/>
          </p:cNvSpPr>
          <p:nvPr>
            <p:ph type="sldNum" sz="quarter" idx="12"/>
          </p:nvPr>
        </p:nvSpPr>
        <p:spPr/>
        <p:txBody>
          <a:bodyPr/>
          <a:lstStyle/>
          <a:p>
            <a:fld id="{5E370699-4E1F-1140-8CA2-8EA1C6C7A611}" type="slidenum">
              <a:rPr lang="en-US"/>
              <a:pPr/>
              <a:t>39</a:t>
            </a:fld>
            <a:endParaRPr lang="en-US"/>
          </a:p>
        </p:txBody>
      </p:sp>
    </p:spTree>
    <p:extLst>
      <p:ext uri="{BB962C8B-B14F-4D97-AF65-F5344CB8AC3E}">
        <p14:creationId xmlns:p14="http://schemas.microsoft.com/office/powerpoint/2010/main" val="3697415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t>Physics Engines</a:t>
            </a:r>
          </a:p>
        </p:txBody>
      </p:sp>
      <p:sp>
        <p:nvSpPr>
          <p:cNvPr id="17411" name="Rectangle 3"/>
          <p:cNvSpPr>
            <a:spLocks noGrp="1" noChangeArrowheads="1"/>
          </p:cNvSpPr>
          <p:nvPr>
            <p:ph idx="1"/>
          </p:nvPr>
        </p:nvSpPr>
        <p:spPr/>
        <p:txBody>
          <a:bodyPr>
            <a:normAutofit fontScale="92500" lnSpcReduction="20000"/>
          </a:bodyPr>
          <a:lstStyle/>
          <a:p>
            <a:r>
              <a:rPr lang="en-US" dirty="0"/>
              <a:t>Similar </a:t>
            </a:r>
            <a:r>
              <a:rPr lang="en-US" i="1" dirty="0">
                <a:solidFill>
                  <a:srgbClr val="0070C0"/>
                </a:solidFill>
              </a:rPr>
              <a:t>buy</a:t>
            </a:r>
            <a:r>
              <a:rPr lang="en-US" dirty="0">
                <a:solidFill>
                  <a:srgbClr val="0070C0"/>
                </a:solidFill>
              </a:rPr>
              <a:t> </a:t>
            </a:r>
            <a:r>
              <a:rPr lang="en-US" i="1" dirty="0"/>
              <a:t>vs. </a:t>
            </a:r>
            <a:r>
              <a:rPr lang="en-US" i="1" dirty="0">
                <a:solidFill>
                  <a:srgbClr val="008000"/>
                </a:solidFill>
              </a:rPr>
              <a:t>build</a:t>
            </a:r>
            <a:r>
              <a:rPr lang="en-US" dirty="0">
                <a:solidFill>
                  <a:srgbClr val="008000"/>
                </a:solidFill>
              </a:rPr>
              <a:t> </a:t>
            </a:r>
            <a:r>
              <a:rPr lang="en-US" dirty="0"/>
              <a:t>analysis as game engines</a:t>
            </a:r>
          </a:p>
          <a:p>
            <a:pPr lvl="1"/>
            <a:r>
              <a:rPr lang="en-US" dirty="0">
                <a:solidFill>
                  <a:srgbClr val="0070C0"/>
                </a:solidFill>
              </a:rPr>
              <a:t>Buy:</a:t>
            </a:r>
          </a:p>
          <a:p>
            <a:pPr lvl="2"/>
            <a:r>
              <a:rPr lang="en-US" dirty="0"/>
              <a:t>C</a:t>
            </a:r>
            <a:r>
              <a:rPr lang="en-US" dirty="0" smtClean="0"/>
              <a:t>omplete </a:t>
            </a:r>
            <a:r>
              <a:rPr lang="en-US" dirty="0"/>
              <a:t>solution from day one</a:t>
            </a:r>
          </a:p>
          <a:p>
            <a:pPr lvl="2"/>
            <a:r>
              <a:rPr lang="en-US" dirty="0"/>
              <a:t>P</a:t>
            </a:r>
            <a:r>
              <a:rPr lang="en-US" dirty="0" smtClean="0"/>
              <a:t>roven</a:t>
            </a:r>
            <a:r>
              <a:rPr lang="en-US" dirty="0"/>
              <a:t>, robust code base (hopefully)</a:t>
            </a:r>
          </a:p>
          <a:p>
            <a:pPr lvl="2"/>
            <a:r>
              <a:rPr lang="en-US" dirty="0"/>
              <a:t>F</a:t>
            </a:r>
            <a:r>
              <a:rPr lang="en-US" dirty="0" smtClean="0"/>
              <a:t>eature </a:t>
            </a:r>
            <a:r>
              <a:rPr lang="en-US" dirty="0"/>
              <a:t>sets are pre-defined</a:t>
            </a:r>
          </a:p>
          <a:p>
            <a:pPr lvl="2"/>
            <a:r>
              <a:rPr lang="en-US" dirty="0"/>
              <a:t>C</a:t>
            </a:r>
            <a:r>
              <a:rPr lang="en-US" dirty="0" smtClean="0"/>
              <a:t>osts </a:t>
            </a:r>
            <a:r>
              <a:rPr lang="en-US" dirty="0"/>
              <a:t>range from </a:t>
            </a:r>
            <a:r>
              <a:rPr lang="en-US" i="1" dirty="0"/>
              <a:t>free</a:t>
            </a:r>
            <a:r>
              <a:rPr lang="en-US" dirty="0"/>
              <a:t> to </a:t>
            </a:r>
            <a:r>
              <a:rPr lang="en-US" i="1" dirty="0"/>
              <a:t>expensive</a:t>
            </a:r>
          </a:p>
          <a:p>
            <a:pPr lvl="1"/>
            <a:r>
              <a:rPr lang="en-US" dirty="0">
                <a:solidFill>
                  <a:srgbClr val="008000"/>
                </a:solidFill>
              </a:rPr>
              <a:t>Build:</a:t>
            </a:r>
          </a:p>
          <a:p>
            <a:pPr lvl="2"/>
            <a:r>
              <a:rPr lang="en-US" dirty="0"/>
              <a:t>C</a:t>
            </a:r>
            <a:r>
              <a:rPr lang="en-US" dirty="0" smtClean="0"/>
              <a:t>hoose </a:t>
            </a:r>
            <a:r>
              <a:rPr lang="en-US" dirty="0"/>
              <a:t>exactly features you want</a:t>
            </a:r>
          </a:p>
          <a:p>
            <a:pPr lvl="2"/>
            <a:r>
              <a:rPr lang="en-US" dirty="0"/>
              <a:t>O</a:t>
            </a:r>
            <a:r>
              <a:rPr lang="en-US" dirty="0" smtClean="0"/>
              <a:t>pportunity </a:t>
            </a:r>
            <a:r>
              <a:rPr lang="en-US" dirty="0"/>
              <a:t>for more game-specification optimizations</a:t>
            </a:r>
          </a:p>
          <a:p>
            <a:pPr lvl="2"/>
            <a:r>
              <a:rPr lang="en-US" dirty="0"/>
              <a:t>G</a:t>
            </a:r>
            <a:r>
              <a:rPr lang="en-US" dirty="0" smtClean="0"/>
              <a:t>reater </a:t>
            </a:r>
            <a:r>
              <a:rPr lang="en-US" dirty="0"/>
              <a:t>opportunity to innovate</a:t>
            </a:r>
          </a:p>
          <a:p>
            <a:pPr lvl="2"/>
            <a:r>
              <a:rPr lang="en-US" dirty="0"/>
              <a:t>C</a:t>
            </a:r>
            <a:r>
              <a:rPr lang="en-US" dirty="0" smtClean="0"/>
              <a:t>ost </a:t>
            </a:r>
            <a:r>
              <a:rPr lang="en-US" dirty="0"/>
              <a:t>guaranteed to be expensive (unless features extremely minimal)</a:t>
            </a:r>
          </a:p>
          <a:p>
            <a:pPr lvl="2"/>
            <a:endParaRPr lang="en-US" dirty="0"/>
          </a:p>
        </p:txBody>
      </p:sp>
      <p:sp>
        <p:nvSpPr>
          <p:cNvPr id="5" name="Slide Number Placeholder 4"/>
          <p:cNvSpPr>
            <a:spLocks noGrp="1"/>
          </p:cNvSpPr>
          <p:nvPr>
            <p:ph type="sldNum" sz="quarter" idx="12"/>
          </p:nvPr>
        </p:nvSpPr>
        <p:spPr/>
        <p:txBody>
          <a:bodyPr/>
          <a:lstStyle/>
          <a:p>
            <a:fld id="{F8868DE9-C558-884B-92B2-36D0DDC3314F}" type="slidenum">
              <a:rPr lang="en-US"/>
              <a:pPr/>
              <a:t>4</a:t>
            </a:fld>
            <a:endParaRPr lang="en-US" dirty="0"/>
          </a:p>
        </p:txBody>
      </p:sp>
    </p:spTree>
    <p:extLst>
      <p:ext uri="{BB962C8B-B14F-4D97-AF65-F5344CB8AC3E}">
        <p14:creationId xmlns:p14="http://schemas.microsoft.com/office/powerpoint/2010/main" val="39645263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274638"/>
            <a:ext cx="5562600" cy="1143000"/>
          </a:xfrm>
        </p:spPr>
        <p:txBody>
          <a:bodyPr/>
          <a:lstStyle/>
          <a:p>
            <a:r>
              <a:rPr lang="en-US" dirty="0"/>
              <a:t>Overlap Testing</a:t>
            </a:r>
          </a:p>
        </p:txBody>
      </p:sp>
      <p:sp>
        <p:nvSpPr>
          <p:cNvPr id="59395" name="Rectangle 3"/>
          <p:cNvSpPr>
            <a:spLocks noGrp="1" noChangeArrowheads="1"/>
          </p:cNvSpPr>
          <p:nvPr>
            <p:ph idx="1"/>
          </p:nvPr>
        </p:nvSpPr>
        <p:spPr/>
        <p:txBody>
          <a:bodyPr>
            <a:normAutofit fontScale="92500" lnSpcReduction="20000"/>
          </a:bodyPr>
          <a:lstStyle/>
          <a:p>
            <a:r>
              <a:rPr lang="en-US" dirty="0"/>
              <a:t>Most common technique used in games</a:t>
            </a:r>
          </a:p>
          <a:p>
            <a:r>
              <a:rPr lang="en-US" dirty="0"/>
              <a:t>Exhibits more error than intersection testing</a:t>
            </a:r>
          </a:p>
          <a:p>
            <a:r>
              <a:rPr lang="en-US" dirty="0"/>
              <a:t>Basic idea:</a:t>
            </a:r>
          </a:p>
          <a:p>
            <a:pPr lvl="1"/>
            <a:r>
              <a:rPr lang="en-US" dirty="0"/>
              <a:t>at every simulation step, test </a:t>
            </a:r>
            <a:r>
              <a:rPr lang="en-US" i="1" dirty="0"/>
              <a:t>every pair </a:t>
            </a:r>
            <a:r>
              <a:rPr lang="en-US" dirty="0"/>
              <a:t>of objects to see if overlap</a:t>
            </a:r>
          </a:p>
          <a:p>
            <a:r>
              <a:rPr lang="en-US" dirty="0"/>
              <a:t>Easy for simple volumes (e.g., spheres), harder for polygonal models</a:t>
            </a:r>
          </a:p>
          <a:p>
            <a:r>
              <a:rPr lang="en-US" dirty="0"/>
              <a:t>Results of test:</a:t>
            </a:r>
          </a:p>
          <a:p>
            <a:pPr lvl="1"/>
            <a:r>
              <a:rPr lang="en-US" dirty="0"/>
              <a:t>collision normal vector (useful for reaction)</a:t>
            </a:r>
          </a:p>
          <a:p>
            <a:pPr lvl="1"/>
            <a:r>
              <a:rPr lang="en-US" dirty="0"/>
              <a:t>time that collision took place</a:t>
            </a:r>
          </a:p>
        </p:txBody>
      </p:sp>
      <p:sp>
        <p:nvSpPr>
          <p:cNvPr id="5" name="Slide Number Placeholder 4"/>
          <p:cNvSpPr>
            <a:spLocks noGrp="1"/>
          </p:cNvSpPr>
          <p:nvPr>
            <p:ph type="sldNum" sz="quarter" idx="12"/>
          </p:nvPr>
        </p:nvSpPr>
        <p:spPr/>
        <p:txBody>
          <a:bodyPr/>
          <a:lstStyle/>
          <a:p>
            <a:fld id="{69CAF6EA-8BD9-8245-8A7B-D99C3377A103}" type="slidenum">
              <a:rPr lang="en-US"/>
              <a:pPr/>
              <a:t>40</a:t>
            </a:fld>
            <a:endParaRPr lang="en-US"/>
          </a:p>
        </p:txBody>
      </p:sp>
      <p:sp>
        <p:nvSpPr>
          <p:cNvPr id="2" name="TextBox 1"/>
          <p:cNvSpPr txBox="1"/>
          <p:nvPr/>
        </p:nvSpPr>
        <p:spPr>
          <a:xfrm>
            <a:off x="6009249" y="533400"/>
            <a:ext cx="2895600" cy="646331"/>
          </a:xfrm>
          <a:prstGeom prst="rect">
            <a:avLst/>
          </a:prstGeom>
          <a:noFill/>
          <a:ln w="19050">
            <a:solidFill>
              <a:schemeClr val="tx1"/>
            </a:solidFill>
            <a:prstDash val="sysDash"/>
          </a:ln>
        </p:spPr>
        <p:txBody>
          <a:bodyPr wrap="square" rtlCol="0">
            <a:spAutoFit/>
          </a:bodyPr>
          <a:lstStyle/>
          <a:p>
            <a:r>
              <a:rPr lang="en-US" dirty="0" smtClean="0"/>
              <a:t>Basics – discussed and implemented in IMGD 3000!</a:t>
            </a:r>
            <a:endParaRPr lang="en-US" dirty="0"/>
          </a:p>
        </p:txBody>
      </p:sp>
    </p:spTree>
    <p:extLst>
      <p:ext uri="{BB962C8B-B14F-4D97-AF65-F5344CB8AC3E}">
        <p14:creationId xmlns:p14="http://schemas.microsoft.com/office/powerpoint/2010/main" val="32372130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fld id="{66D48324-AE96-AF41-9C8D-14E5FDBA2001}" type="slidenum">
              <a:rPr lang="en-US"/>
              <a:pPr/>
              <a:t>41</a:t>
            </a:fld>
            <a:endParaRPr lang="en-US"/>
          </a:p>
        </p:txBody>
      </p:sp>
      <p:sp>
        <p:nvSpPr>
          <p:cNvPr id="60418" name="Rectangle 2"/>
          <p:cNvSpPr>
            <a:spLocks noGrp="1" noChangeArrowheads="1"/>
          </p:cNvSpPr>
          <p:nvPr>
            <p:ph type="title"/>
          </p:nvPr>
        </p:nvSpPr>
        <p:spPr/>
        <p:txBody>
          <a:bodyPr>
            <a:normAutofit fontScale="90000"/>
          </a:bodyPr>
          <a:lstStyle/>
          <a:p>
            <a:r>
              <a:rPr lang="en-US"/>
              <a:t>Overlap Testing: Finding Collision Time</a:t>
            </a:r>
          </a:p>
        </p:txBody>
      </p:sp>
      <p:sp>
        <p:nvSpPr>
          <p:cNvPr id="60419" name="Rectangle 3"/>
          <p:cNvSpPr>
            <a:spLocks noGrp="1" noChangeArrowheads="1"/>
          </p:cNvSpPr>
          <p:nvPr>
            <p:ph type="body" idx="1"/>
          </p:nvPr>
        </p:nvSpPr>
        <p:spPr>
          <a:xfrm>
            <a:off x="685800" y="1371600"/>
            <a:ext cx="7772400" cy="4572000"/>
          </a:xfrm>
        </p:spPr>
        <p:txBody>
          <a:bodyPr/>
          <a:lstStyle/>
          <a:p>
            <a:r>
              <a:rPr lang="en-US" sz="2400" dirty="0"/>
              <a:t>Calculated by doing “binary search” in time, moving object back and forth by 1/2 steps (bisections)</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In practice, five iterations usually enough</a:t>
            </a:r>
          </a:p>
        </p:txBody>
      </p:sp>
      <p:pic>
        <p:nvPicPr>
          <p:cNvPr id="60420" name="Picture 4" descr="bisection1"/>
          <p:cNvPicPr>
            <a:picLocks noChangeAspect="1" noChangeArrowheads="1"/>
          </p:cNvPicPr>
          <p:nvPr/>
        </p:nvPicPr>
        <p:blipFill>
          <a:blip r:embed="rId3" cstate="print"/>
          <a:srcRect/>
          <a:stretch>
            <a:fillRect/>
          </a:stretch>
        </p:blipFill>
        <p:spPr bwMode="auto">
          <a:xfrm>
            <a:off x="1828800" y="2209800"/>
            <a:ext cx="5486400" cy="2952750"/>
          </a:xfrm>
          <a:prstGeom prst="rect">
            <a:avLst/>
          </a:prstGeom>
          <a:noFill/>
          <a:ln w="9525">
            <a:noFill/>
            <a:miter lim="800000"/>
            <a:headEnd/>
            <a:tailEnd/>
          </a:ln>
        </p:spPr>
      </p:pic>
    </p:spTree>
    <p:extLst>
      <p:ext uri="{BB962C8B-B14F-4D97-AF65-F5344CB8AC3E}">
        <p14:creationId xmlns:p14="http://schemas.microsoft.com/office/powerpoint/2010/main" val="37904069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fld id="{0B027309-02F5-C34E-8D70-45CAE63D9E1C}" type="slidenum">
              <a:rPr lang="en-US"/>
              <a:pPr/>
              <a:t>42</a:t>
            </a:fld>
            <a:endParaRPr lang="en-US"/>
          </a:p>
        </p:txBody>
      </p:sp>
      <p:sp>
        <p:nvSpPr>
          <p:cNvPr id="61442" name="Rectangle 2"/>
          <p:cNvSpPr>
            <a:spLocks noGrp="1" noChangeArrowheads="1"/>
          </p:cNvSpPr>
          <p:nvPr>
            <p:ph type="title"/>
          </p:nvPr>
        </p:nvSpPr>
        <p:spPr/>
        <p:txBody>
          <a:bodyPr/>
          <a:lstStyle/>
          <a:p>
            <a:r>
              <a:rPr lang="en-US"/>
              <a:t>Limitations of Overlap Testing</a:t>
            </a:r>
          </a:p>
        </p:txBody>
      </p:sp>
      <p:sp>
        <p:nvSpPr>
          <p:cNvPr id="61443" name="Rectangle 3"/>
          <p:cNvSpPr>
            <a:spLocks noGrp="1" noChangeArrowheads="1"/>
          </p:cNvSpPr>
          <p:nvPr>
            <p:ph type="body" idx="1"/>
          </p:nvPr>
        </p:nvSpPr>
        <p:spPr/>
        <p:txBody>
          <a:bodyPr>
            <a:normAutofit lnSpcReduction="10000"/>
          </a:bodyPr>
          <a:lstStyle/>
          <a:p>
            <a:r>
              <a:rPr lang="en-US" sz="2400" dirty="0"/>
              <a:t>Fails with objects that move too fast (no overlap during simulation time slice)</a:t>
            </a:r>
          </a:p>
          <a:p>
            <a:endParaRPr lang="en-US" sz="2400" dirty="0"/>
          </a:p>
          <a:p>
            <a:endParaRPr lang="en-US" sz="2400" dirty="0"/>
          </a:p>
          <a:p>
            <a:endParaRPr lang="en-US" sz="2400" dirty="0"/>
          </a:p>
          <a:p>
            <a:endParaRPr lang="en-US" sz="2400" dirty="0"/>
          </a:p>
          <a:p>
            <a:endParaRPr lang="en-US" sz="2400" dirty="0"/>
          </a:p>
          <a:p>
            <a:r>
              <a:rPr lang="en-US" sz="2400" dirty="0"/>
              <a:t>Solution approach:</a:t>
            </a:r>
          </a:p>
          <a:p>
            <a:pPr lvl="1"/>
            <a:r>
              <a:rPr lang="en-US" sz="2000" dirty="0"/>
              <a:t>constrain game design so that </a:t>
            </a:r>
            <a:r>
              <a:rPr lang="en-US" sz="2000" dirty="0">
                <a:solidFill>
                  <a:srgbClr val="0070C0"/>
                </a:solidFill>
              </a:rPr>
              <a:t>fastest object </a:t>
            </a:r>
            <a:r>
              <a:rPr lang="en-US" sz="2000" dirty="0"/>
              <a:t>moves smaller distance in one </a:t>
            </a:r>
            <a:r>
              <a:rPr lang="en-US" sz="2000" dirty="0" smtClean="0"/>
              <a:t>physics “tick” (delta) </a:t>
            </a:r>
            <a:r>
              <a:rPr lang="en-US" sz="2000" dirty="0"/>
              <a:t>than </a:t>
            </a:r>
            <a:r>
              <a:rPr lang="en-US" sz="2000" dirty="0">
                <a:solidFill>
                  <a:srgbClr val="0070C0"/>
                </a:solidFill>
              </a:rPr>
              <a:t>thinnest object</a:t>
            </a:r>
          </a:p>
          <a:p>
            <a:pPr lvl="1"/>
            <a:r>
              <a:rPr lang="en-US" sz="2000" dirty="0"/>
              <a:t>may require reducing simulation step size (adds computation overhead)</a:t>
            </a:r>
            <a:endParaRPr lang="en-US" sz="2000" i="1" dirty="0">
              <a:solidFill>
                <a:schemeClr val="accent2"/>
              </a:solidFill>
            </a:endParaRPr>
          </a:p>
        </p:txBody>
      </p:sp>
      <p:pic>
        <p:nvPicPr>
          <p:cNvPr id="61444" name="Picture 4" descr="bullet"/>
          <p:cNvPicPr>
            <a:picLocks noChangeAspect="1" noChangeArrowheads="1"/>
          </p:cNvPicPr>
          <p:nvPr/>
        </p:nvPicPr>
        <p:blipFill>
          <a:blip r:embed="rId3" cstate="print"/>
          <a:srcRect/>
          <a:stretch>
            <a:fillRect/>
          </a:stretch>
        </p:blipFill>
        <p:spPr bwMode="auto">
          <a:xfrm>
            <a:off x="1828800" y="2362200"/>
            <a:ext cx="4591050" cy="2309813"/>
          </a:xfrm>
          <a:prstGeom prst="rect">
            <a:avLst/>
          </a:prstGeom>
          <a:noFill/>
          <a:ln w="9525">
            <a:noFill/>
            <a:miter lim="800000"/>
            <a:headEnd/>
            <a:tailEnd/>
          </a:ln>
        </p:spPr>
      </p:pic>
    </p:spTree>
    <p:extLst>
      <p:ext uri="{BB962C8B-B14F-4D97-AF65-F5344CB8AC3E}">
        <p14:creationId xmlns:p14="http://schemas.microsoft.com/office/powerpoint/2010/main" val="40661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fade">
                                      <p:cBhvr>
                                        <p:cTn id="7" dur="500"/>
                                        <p:tgtEl>
                                          <p:spTgt spid="61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44"/>
                                        </p:tgtEl>
                                        <p:attrNameLst>
                                          <p:attrName>style.visibility</p:attrName>
                                        </p:attrNameLst>
                                      </p:cBhvr>
                                      <p:to>
                                        <p:strVal val="visible"/>
                                      </p:to>
                                    </p:set>
                                    <p:animEffect transition="in" filter="randombar(horizontal)">
                                      <p:cBhvr>
                                        <p:cTn id="12" dur="500"/>
                                        <p:tgtEl>
                                          <p:spTgt spid="614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43">
                                            <p:txEl>
                                              <p:pRg st="6" end="6"/>
                                            </p:txEl>
                                          </p:spTgt>
                                        </p:tgtEl>
                                        <p:attrNameLst>
                                          <p:attrName>style.visibility</p:attrName>
                                        </p:attrNameLst>
                                      </p:cBhvr>
                                      <p:to>
                                        <p:strVal val="visible"/>
                                      </p:to>
                                    </p:set>
                                    <p:animEffect transition="in" filter="fade">
                                      <p:cBhvr>
                                        <p:cTn id="17" dur="500"/>
                                        <p:tgtEl>
                                          <p:spTgt spid="6144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443">
                                            <p:txEl>
                                              <p:pRg st="7" end="7"/>
                                            </p:txEl>
                                          </p:spTgt>
                                        </p:tgtEl>
                                        <p:attrNameLst>
                                          <p:attrName>style.visibility</p:attrName>
                                        </p:attrNameLst>
                                      </p:cBhvr>
                                      <p:to>
                                        <p:strVal val="visible"/>
                                      </p:to>
                                    </p:set>
                                    <p:animEffect transition="in" filter="fade">
                                      <p:cBhvr>
                                        <p:cTn id="22" dur="500"/>
                                        <p:tgtEl>
                                          <p:spTgt spid="6144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443">
                                            <p:txEl>
                                              <p:pRg st="8" end="8"/>
                                            </p:txEl>
                                          </p:spTgt>
                                        </p:tgtEl>
                                        <p:attrNameLst>
                                          <p:attrName>style.visibility</p:attrName>
                                        </p:attrNameLst>
                                      </p:cBhvr>
                                      <p:to>
                                        <p:strVal val="visible"/>
                                      </p:to>
                                    </p:set>
                                    <p:animEffect transition="in" filter="fade">
                                      <p:cBhvr>
                                        <p:cTn id="27" dur="500"/>
                                        <p:tgtEl>
                                          <p:spTgt spid="614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uiExpand="1" build="p" bldLvl="2"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fld id="{0D1CF025-80A3-DA40-9086-81BEB39EE802}" type="slidenum">
              <a:rPr lang="en-US"/>
              <a:pPr/>
              <a:t>43</a:t>
            </a:fld>
            <a:endParaRPr lang="en-US"/>
          </a:p>
        </p:txBody>
      </p:sp>
      <p:sp>
        <p:nvSpPr>
          <p:cNvPr id="62466" name="Rectangle 2"/>
          <p:cNvSpPr>
            <a:spLocks noGrp="1" noChangeArrowheads="1"/>
          </p:cNvSpPr>
          <p:nvPr>
            <p:ph type="title"/>
          </p:nvPr>
        </p:nvSpPr>
        <p:spPr>
          <a:xfrm>
            <a:off x="457200" y="76200"/>
            <a:ext cx="8229600" cy="1143000"/>
          </a:xfrm>
        </p:spPr>
        <p:txBody>
          <a:bodyPr/>
          <a:lstStyle/>
          <a:p>
            <a:r>
              <a:rPr lang="en-US" dirty="0"/>
              <a:t>Intersection Testing</a:t>
            </a:r>
          </a:p>
        </p:txBody>
      </p:sp>
      <p:sp>
        <p:nvSpPr>
          <p:cNvPr id="62467" name="Rectangle 3"/>
          <p:cNvSpPr>
            <a:spLocks noGrp="1" noChangeArrowheads="1"/>
          </p:cNvSpPr>
          <p:nvPr>
            <p:ph type="body" idx="1"/>
          </p:nvPr>
        </p:nvSpPr>
        <p:spPr>
          <a:xfrm>
            <a:off x="609600" y="1066800"/>
            <a:ext cx="7772400" cy="5334000"/>
          </a:xfrm>
        </p:spPr>
        <p:txBody>
          <a:bodyPr>
            <a:normAutofit/>
          </a:bodyPr>
          <a:lstStyle/>
          <a:p>
            <a:r>
              <a:rPr lang="en-US" sz="2400" dirty="0"/>
              <a:t>Predict future collisions</a:t>
            </a:r>
          </a:p>
          <a:p>
            <a:r>
              <a:rPr lang="en-US" sz="2400" dirty="0">
                <a:solidFill>
                  <a:srgbClr val="0070C0"/>
                </a:solidFill>
              </a:rPr>
              <a:t>Extrude </a:t>
            </a:r>
            <a:r>
              <a:rPr lang="en-US" sz="2400" dirty="0"/>
              <a:t>geometry in direction of movement</a:t>
            </a:r>
          </a:p>
          <a:p>
            <a:pPr lvl="1"/>
            <a:r>
              <a:rPr lang="en-US" sz="2000" dirty="0"/>
              <a:t>e.g., “swept” sphere turns into capsule shape</a:t>
            </a:r>
          </a:p>
          <a:p>
            <a:pPr lvl="1"/>
            <a:endParaRPr lang="en-US" sz="2000" dirty="0"/>
          </a:p>
          <a:p>
            <a:pPr lvl="1"/>
            <a:endParaRPr lang="en-US" sz="2000" dirty="0"/>
          </a:p>
          <a:p>
            <a:pPr lvl="1"/>
            <a:endParaRPr lang="en-US" sz="2000" dirty="0"/>
          </a:p>
          <a:p>
            <a:endParaRPr lang="en-US" sz="2400" dirty="0" smtClean="0"/>
          </a:p>
          <a:p>
            <a:endParaRPr lang="en-US" sz="2400" dirty="0"/>
          </a:p>
          <a:p>
            <a:r>
              <a:rPr lang="en-US" sz="2400" dirty="0"/>
              <a:t>Then, see if extruded shape overlaps objects</a:t>
            </a:r>
          </a:p>
          <a:p>
            <a:r>
              <a:rPr lang="en-US" sz="2400" dirty="0"/>
              <a:t>When collision found (predicted)</a:t>
            </a:r>
          </a:p>
          <a:p>
            <a:pPr lvl="1"/>
            <a:r>
              <a:rPr lang="en-US" sz="2000" dirty="0"/>
              <a:t>M</a:t>
            </a:r>
            <a:r>
              <a:rPr lang="en-US" sz="2000" dirty="0" smtClean="0"/>
              <a:t>ove </a:t>
            </a:r>
            <a:r>
              <a:rPr lang="en-US" sz="2000" dirty="0"/>
              <a:t>simulation to time of collision </a:t>
            </a:r>
            <a:r>
              <a:rPr lang="en-US" sz="2000" dirty="0" smtClean="0"/>
              <a:t>(have collision point)</a:t>
            </a:r>
            <a:endParaRPr lang="en-US" sz="2000" dirty="0"/>
          </a:p>
          <a:p>
            <a:pPr lvl="1"/>
            <a:r>
              <a:rPr lang="en-US" sz="2000" dirty="0"/>
              <a:t>R</a:t>
            </a:r>
            <a:r>
              <a:rPr lang="en-US" sz="2000" dirty="0" smtClean="0"/>
              <a:t>esolve </a:t>
            </a:r>
            <a:r>
              <a:rPr lang="en-US" sz="2000" dirty="0"/>
              <a:t>collision</a:t>
            </a:r>
          </a:p>
          <a:p>
            <a:pPr lvl="1"/>
            <a:r>
              <a:rPr lang="en-US" sz="2000" dirty="0" smtClean="0"/>
              <a:t>Works </a:t>
            </a:r>
            <a:r>
              <a:rPr lang="en-US" sz="2000" dirty="0"/>
              <a:t>for bullet/window </a:t>
            </a:r>
            <a:r>
              <a:rPr lang="en-US" sz="2000" dirty="0" smtClean="0"/>
              <a:t>example (bullet becomes line segment)</a:t>
            </a:r>
            <a:endParaRPr lang="en-US" sz="2000" dirty="0"/>
          </a:p>
        </p:txBody>
      </p:sp>
      <p:pic>
        <p:nvPicPr>
          <p:cNvPr id="62468" name="Picture 4" descr="capsule"/>
          <p:cNvPicPr>
            <a:picLocks noChangeAspect="1" noChangeArrowheads="1"/>
          </p:cNvPicPr>
          <p:nvPr/>
        </p:nvPicPr>
        <p:blipFill>
          <a:blip r:embed="rId3" cstate="print"/>
          <a:srcRect/>
          <a:stretch>
            <a:fillRect/>
          </a:stretch>
        </p:blipFill>
        <p:spPr bwMode="auto">
          <a:xfrm>
            <a:off x="1981200" y="2514600"/>
            <a:ext cx="4191000" cy="1390650"/>
          </a:xfrm>
          <a:prstGeom prst="rect">
            <a:avLst/>
          </a:prstGeom>
          <a:noFill/>
          <a:ln w="9525">
            <a:noFill/>
            <a:miter lim="800000"/>
            <a:headEnd/>
            <a:tailEnd/>
          </a:ln>
        </p:spPr>
      </p:pic>
    </p:spTree>
    <p:extLst>
      <p:ext uri="{BB962C8B-B14F-4D97-AF65-F5344CB8AC3E}">
        <p14:creationId xmlns:p14="http://schemas.microsoft.com/office/powerpoint/2010/main" val="369449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fade">
                                      <p:cBhvr>
                                        <p:cTn id="7" dur="500"/>
                                        <p:tgtEl>
                                          <p:spTgt spid="62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467">
                                            <p:txEl>
                                              <p:pRg st="1" end="1"/>
                                            </p:txEl>
                                          </p:spTgt>
                                        </p:tgtEl>
                                        <p:attrNameLst>
                                          <p:attrName>style.visibility</p:attrName>
                                        </p:attrNameLst>
                                      </p:cBhvr>
                                      <p:to>
                                        <p:strVal val="visible"/>
                                      </p:to>
                                    </p:set>
                                    <p:animEffect transition="in" filter="fade">
                                      <p:cBhvr>
                                        <p:cTn id="12" dur="500"/>
                                        <p:tgtEl>
                                          <p:spTgt spid="624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467">
                                            <p:txEl>
                                              <p:pRg st="2" end="2"/>
                                            </p:txEl>
                                          </p:spTgt>
                                        </p:tgtEl>
                                        <p:attrNameLst>
                                          <p:attrName>style.visibility</p:attrName>
                                        </p:attrNameLst>
                                      </p:cBhvr>
                                      <p:to>
                                        <p:strVal val="visible"/>
                                      </p:to>
                                    </p:set>
                                    <p:animEffect transition="in" filter="fade">
                                      <p:cBhvr>
                                        <p:cTn id="17" dur="500"/>
                                        <p:tgtEl>
                                          <p:spTgt spid="624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246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2467">
                                            <p:txEl>
                                              <p:pRg st="8" end="8"/>
                                            </p:txEl>
                                          </p:spTgt>
                                        </p:tgtEl>
                                        <p:attrNameLst>
                                          <p:attrName>style.visibility</p:attrName>
                                        </p:attrNameLst>
                                      </p:cBhvr>
                                      <p:to>
                                        <p:strVal val="visible"/>
                                      </p:to>
                                    </p:set>
                                    <p:animEffect transition="in" filter="fade">
                                      <p:cBhvr>
                                        <p:cTn id="26" dur="500"/>
                                        <p:tgtEl>
                                          <p:spTgt spid="62467">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2467">
                                            <p:txEl>
                                              <p:pRg st="9" end="9"/>
                                            </p:txEl>
                                          </p:spTgt>
                                        </p:tgtEl>
                                        <p:attrNameLst>
                                          <p:attrName>style.visibility</p:attrName>
                                        </p:attrNameLst>
                                      </p:cBhvr>
                                      <p:to>
                                        <p:strVal val="visible"/>
                                      </p:to>
                                    </p:set>
                                    <p:animEffect transition="in" filter="fade">
                                      <p:cBhvr>
                                        <p:cTn id="31" dur="500"/>
                                        <p:tgtEl>
                                          <p:spTgt spid="62467">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2467">
                                            <p:txEl>
                                              <p:pRg st="10" end="10"/>
                                            </p:txEl>
                                          </p:spTgt>
                                        </p:tgtEl>
                                        <p:attrNameLst>
                                          <p:attrName>style.visibility</p:attrName>
                                        </p:attrNameLst>
                                      </p:cBhvr>
                                      <p:to>
                                        <p:strVal val="visible"/>
                                      </p:to>
                                    </p:set>
                                    <p:animEffect transition="in" filter="fade">
                                      <p:cBhvr>
                                        <p:cTn id="36" dur="500"/>
                                        <p:tgtEl>
                                          <p:spTgt spid="62467">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2467">
                                            <p:txEl>
                                              <p:pRg st="11" end="11"/>
                                            </p:txEl>
                                          </p:spTgt>
                                        </p:tgtEl>
                                        <p:attrNameLst>
                                          <p:attrName>style.visibility</p:attrName>
                                        </p:attrNameLst>
                                      </p:cBhvr>
                                      <p:to>
                                        <p:strVal val="visible"/>
                                      </p:to>
                                    </p:set>
                                    <p:animEffect transition="in" filter="fade">
                                      <p:cBhvr>
                                        <p:cTn id="41" dur="500"/>
                                        <p:tgtEl>
                                          <p:spTgt spid="62467">
                                            <p:txEl>
                                              <p:pRg st="11" end="1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2467">
                                            <p:txEl>
                                              <p:pRg st="12" end="12"/>
                                            </p:txEl>
                                          </p:spTgt>
                                        </p:tgtEl>
                                        <p:attrNameLst>
                                          <p:attrName>style.visibility</p:attrName>
                                        </p:attrNameLst>
                                      </p:cBhvr>
                                      <p:to>
                                        <p:strVal val="visible"/>
                                      </p:to>
                                    </p:set>
                                    <p:animEffect transition="in" filter="fade">
                                      <p:cBhvr>
                                        <p:cTn id="46" dur="500"/>
                                        <p:tgtEl>
                                          <p:spTgt spid="6246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uiExpand="1" build="p" bldLvl="2"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2CA3A212-37DF-DB42-9363-153A448029EF}" type="slidenum">
              <a:rPr lang="en-US"/>
              <a:pPr/>
              <a:t>44</a:t>
            </a:fld>
            <a:endParaRPr lang="en-US"/>
          </a:p>
        </p:txBody>
      </p:sp>
      <p:sp>
        <p:nvSpPr>
          <p:cNvPr id="68610" name="Rectangle 2"/>
          <p:cNvSpPr>
            <a:spLocks noGrp="1" noChangeArrowheads="1"/>
          </p:cNvSpPr>
          <p:nvPr>
            <p:ph type="title"/>
          </p:nvPr>
        </p:nvSpPr>
        <p:spPr/>
        <p:txBody>
          <a:bodyPr/>
          <a:lstStyle/>
          <a:p>
            <a:r>
              <a:rPr lang="en-US"/>
              <a:t>Speeding Up Collision Detection	</a:t>
            </a:r>
          </a:p>
        </p:txBody>
      </p:sp>
      <p:sp>
        <p:nvSpPr>
          <p:cNvPr id="68611" name="Rectangle 3"/>
          <p:cNvSpPr>
            <a:spLocks noGrp="1" noChangeArrowheads="1"/>
          </p:cNvSpPr>
          <p:nvPr>
            <p:ph type="body" idx="1"/>
          </p:nvPr>
        </p:nvSpPr>
        <p:spPr/>
        <p:txBody>
          <a:bodyPr/>
          <a:lstStyle/>
          <a:p>
            <a:pPr>
              <a:lnSpc>
                <a:spcPct val="130000"/>
              </a:lnSpc>
            </a:pPr>
            <a:r>
              <a:rPr lang="en-US"/>
              <a:t>Bounding Volumes</a:t>
            </a:r>
          </a:p>
          <a:p>
            <a:pPr lvl="1">
              <a:lnSpc>
                <a:spcPct val="130000"/>
              </a:lnSpc>
            </a:pPr>
            <a:r>
              <a:rPr lang="en-US"/>
              <a:t>Oriented</a:t>
            </a:r>
          </a:p>
          <a:p>
            <a:pPr lvl="1">
              <a:lnSpc>
                <a:spcPct val="130000"/>
              </a:lnSpc>
            </a:pPr>
            <a:r>
              <a:rPr lang="en-US"/>
              <a:t>Hierarchical</a:t>
            </a:r>
          </a:p>
          <a:p>
            <a:pPr>
              <a:lnSpc>
                <a:spcPct val="130000"/>
              </a:lnSpc>
            </a:pPr>
            <a:r>
              <a:rPr lang="en-US"/>
              <a:t>Partitioning</a:t>
            </a:r>
          </a:p>
          <a:p>
            <a:pPr>
              <a:lnSpc>
                <a:spcPct val="130000"/>
              </a:lnSpc>
            </a:pPr>
            <a:r>
              <a:rPr lang="en-US"/>
              <a:t>Plane Sweep</a:t>
            </a:r>
          </a:p>
        </p:txBody>
      </p:sp>
    </p:spTree>
    <p:extLst>
      <p:ext uri="{BB962C8B-B14F-4D97-AF65-F5344CB8AC3E}">
        <p14:creationId xmlns:p14="http://schemas.microsoft.com/office/powerpoint/2010/main" val="6643694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fld id="{FCDF9FF1-E944-A54B-910E-71A6FB157B9F}" type="slidenum">
              <a:rPr lang="en-US"/>
              <a:pPr/>
              <a:t>45</a:t>
            </a:fld>
            <a:endParaRPr lang="en-US"/>
          </a:p>
        </p:txBody>
      </p:sp>
      <p:sp>
        <p:nvSpPr>
          <p:cNvPr id="64514" name="Rectangle 2"/>
          <p:cNvSpPr>
            <a:spLocks noGrp="1" noChangeArrowheads="1"/>
          </p:cNvSpPr>
          <p:nvPr>
            <p:ph type="title"/>
          </p:nvPr>
        </p:nvSpPr>
        <p:spPr/>
        <p:txBody>
          <a:bodyPr/>
          <a:lstStyle/>
          <a:p>
            <a:r>
              <a:rPr lang="en-US"/>
              <a:t>Bounding Volumes</a:t>
            </a:r>
          </a:p>
        </p:txBody>
      </p:sp>
      <p:sp>
        <p:nvSpPr>
          <p:cNvPr id="64515" name="Rectangle 3"/>
          <p:cNvSpPr>
            <a:spLocks noGrp="1" noChangeArrowheads="1"/>
          </p:cNvSpPr>
          <p:nvPr>
            <p:ph type="body" idx="1"/>
          </p:nvPr>
        </p:nvSpPr>
        <p:spPr>
          <a:xfrm>
            <a:off x="304800" y="1143000"/>
            <a:ext cx="7772400" cy="5334000"/>
          </a:xfrm>
        </p:spPr>
        <p:txBody>
          <a:bodyPr>
            <a:normAutofit/>
          </a:bodyPr>
          <a:lstStyle/>
          <a:p>
            <a:r>
              <a:rPr lang="en-US" dirty="0" smtClean="0"/>
              <a:t>Commonly </a:t>
            </a:r>
            <a:r>
              <a:rPr lang="en-US" dirty="0"/>
              <a:t>used volumes</a:t>
            </a:r>
          </a:p>
          <a:p>
            <a:pPr lvl="1"/>
            <a:r>
              <a:rPr lang="en-US" dirty="0"/>
              <a:t>sphere </a:t>
            </a:r>
            <a:r>
              <a:rPr lang="en-US" sz="3200" dirty="0"/>
              <a:t>- </a:t>
            </a:r>
            <a:r>
              <a:rPr lang="en-US" sz="2000" dirty="0"/>
              <a:t>distance between centers less than sum of radii</a:t>
            </a:r>
          </a:p>
          <a:p>
            <a:pPr lvl="1"/>
            <a:r>
              <a:rPr lang="en-US" dirty="0"/>
              <a:t>boxes</a:t>
            </a:r>
          </a:p>
          <a:p>
            <a:pPr marL="914400" lvl="2" indent="0">
              <a:buNone/>
            </a:pPr>
            <a:r>
              <a:rPr lang="en-US" sz="2000" dirty="0"/>
              <a:t>axis aligned (loose </a:t>
            </a:r>
            <a:r>
              <a:rPr lang="en-US" sz="2000" dirty="0" smtClean="0"/>
              <a:t>fit, easier </a:t>
            </a:r>
            <a:r>
              <a:rPr lang="en-US" sz="2000" dirty="0"/>
              <a:t>math)</a:t>
            </a:r>
          </a:p>
          <a:p>
            <a:pPr marL="914400" lvl="2" indent="0">
              <a:spcAft>
                <a:spcPts val="1800"/>
              </a:spcAft>
              <a:buNone/>
            </a:pPr>
            <a:r>
              <a:rPr lang="en-US" sz="2000" dirty="0"/>
              <a:t>oriented (tighter fit, </a:t>
            </a:r>
            <a:r>
              <a:rPr lang="en-US" sz="2000" dirty="0" smtClean="0"/>
              <a:t>more expensive)</a:t>
            </a:r>
          </a:p>
          <a:p>
            <a:r>
              <a:rPr lang="en-US" dirty="0"/>
              <a:t>If bounding volumes don’t overlap, then no more testing is required</a:t>
            </a:r>
          </a:p>
          <a:p>
            <a:pPr lvl="1"/>
            <a:r>
              <a:rPr lang="en-US" dirty="0"/>
              <a:t>I</a:t>
            </a:r>
            <a:r>
              <a:rPr lang="en-US" dirty="0" smtClean="0"/>
              <a:t>f </a:t>
            </a:r>
            <a:r>
              <a:rPr lang="en-US" dirty="0"/>
              <a:t>overlap, more refined testing required</a:t>
            </a:r>
          </a:p>
          <a:p>
            <a:pPr lvl="1"/>
            <a:r>
              <a:rPr lang="en-US" dirty="0"/>
              <a:t>B</a:t>
            </a:r>
            <a:r>
              <a:rPr lang="en-US" dirty="0" smtClean="0"/>
              <a:t>ounding </a:t>
            </a:r>
            <a:r>
              <a:rPr lang="en-US" dirty="0"/>
              <a:t>volume alone may be good enough for some games</a:t>
            </a:r>
          </a:p>
          <a:p>
            <a:pPr lvl="2"/>
            <a:endParaRPr lang="en-US" dirty="0"/>
          </a:p>
        </p:txBody>
      </p:sp>
      <p:pic>
        <p:nvPicPr>
          <p:cNvPr id="64516" name="Picture 4" descr="boxes2"/>
          <p:cNvPicPr>
            <a:picLocks noChangeAspect="1" noChangeArrowheads="1"/>
          </p:cNvPicPr>
          <p:nvPr/>
        </p:nvPicPr>
        <p:blipFill>
          <a:blip r:embed="rId3" cstate="print"/>
          <a:srcRect/>
          <a:stretch>
            <a:fillRect/>
          </a:stretch>
        </p:blipFill>
        <p:spPr bwMode="auto">
          <a:xfrm>
            <a:off x="5715000" y="2051538"/>
            <a:ext cx="3505200" cy="1824038"/>
          </a:xfrm>
          <a:prstGeom prst="rect">
            <a:avLst/>
          </a:prstGeom>
          <a:noFill/>
          <a:ln w="9525">
            <a:noFill/>
            <a:miter lim="800000"/>
            <a:headEnd/>
            <a:tailEnd/>
          </a:ln>
        </p:spPr>
      </p:pic>
    </p:spTree>
    <p:extLst>
      <p:ext uri="{BB962C8B-B14F-4D97-AF65-F5344CB8AC3E}">
        <p14:creationId xmlns:p14="http://schemas.microsoft.com/office/powerpoint/2010/main" val="22570772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36B57BF-9E10-964F-8ED6-0FE909DE4445}" type="slidenum">
              <a:rPr lang="en-US"/>
              <a:pPr/>
              <a:t>46</a:t>
            </a:fld>
            <a:endParaRPr lang="en-US"/>
          </a:p>
        </p:txBody>
      </p:sp>
      <p:sp>
        <p:nvSpPr>
          <p:cNvPr id="80898" name="Rectangle 2"/>
          <p:cNvSpPr>
            <a:spLocks noGrp="1" noChangeArrowheads="1"/>
          </p:cNvSpPr>
          <p:nvPr>
            <p:ph type="title"/>
          </p:nvPr>
        </p:nvSpPr>
        <p:spPr/>
        <p:txBody>
          <a:bodyPr/>
          <a:lstStyle/>
          <a:p>
            <a:r>
              <a:rPr lang="en-US" dirty="0"/>
              <a:t>Complex Bounding Volumes</a:t>
            </a:r>
          </a:p>
        </p:txBody>
      </p:sp>
      <p:sp>
        <p:nvSpPr>
          <p:cNvPr id="80899" name="Rectangle 3"/>
          <p:cNvSpPr>
            <a:spLocks noGrp="1" noChangeArrowheads="1"/>
          </p:cNvSpPr>
          <p:nvPr>
            <p:ph type="body" idx="1"/>
          </p:nvPr>
        </p:nvSpPr>
        <p:spPr/>
        <p:txBody>
          <a:bodyPr>
            <a:normAutofit/>
          </a:bodyPr>
          <a:lstStyle/>
          <a:p>
            <a:r>
              <a:rPr lang="en-US" dirty="0"/>
              <a:t>Multiple volumes per object</a:t>
            </a:r>
          </a:p>
          <a:p>
            <a:pPr lvl="1">
              <a:spcAft>
                <a:spcPts val="1800"/>
              </a:spcAft>
            </a:pPr>
            <a:r>
              <a:rPr lang="en-US" dirty="0"/>
              <a:t>e.g., separate volumes for head, torso and limbs of avatar object</a:t>
            </a:r>
          </a:p>
          <a:p>
            <a:r>
              <a:rPr lang="en-US" dirty="0"/>
              <a:t>Hierarchical volumes</a:t>
            </a:r>
          </a:p>
          <a:p>
            <a:pPr lvl="1">
              <a:spcAft>
                <a:spcPts val="1800"/>
              </a:spcAft>
            </a:pPr>
            <a:r>
              <a:rPr lang="en-US" dirty="0"/>
              <a:t>e.g., boxes inside of </a:t>
            </a:r>
            <a:r>
              <a:rPr lang="en-US" dirty="0" smtClean="0"/>
              <a:t>boxes</a:t>
            </a:r>
          </a:p>
        </p:txBody>
      </p:sp>
      <p:pic>
        <p:nvPicPr>
          <p:cNvPr id="6" name="Picture 5" descr="Picture 1.png"/>
          <p:cNvPicPr>
            <a:picLocks noChangeAspect="1"/>
          </p:cNvPicPr>
          <p:nvPr/>
        </p:nvPicPr>
        <p:blipFill>
          <a:blip r:embed="rId3" cstate="print"/>
          <a:stretch>
            <a:fillRect/>
          </a:stretch>
        </p:blipFill>
        <p:spPr>
          <a:xfrm>
            <a:off x="5440680" y="3429000"/>
            <a:ext cx="3429000" cy="2126189"/>
          </a:xfrm>
          <a:prstGeom prst="rect">
            <a:avLst/>
          </a:prstGeom>
        </p:spPr>
      </p:pic>
      <p:sp>
        <p:nvSpPr>
          <p:cNvPr id="2" name="Rectangle 1"/>
          <p:cNvSpPr/>
          <p:nvPr/>
        </p:nvSpPr>
        <p:spPr>
          <a:xfrm>
            <a:off x="5550349" y="5555189"/>
            <a:ext cx="3209661" cy="307777"/>
          </a:xfrm>
          <a:prstGeom prst="rect">
            <a:avLst/>
          </a:prstGeom>
        </p:spPr>
        <p:txBody>
          <a:bodyPr wrap="none">
            <a:spAutoFit/>
          </a:bodyPr>
          <a:lstStyle/>
          <a:p>
            <a:r>
              <a:rPr lang="en-US" sz="1400" i="1" dirty="0">
                <a:solidFill>
                  <a:schemeClr val="accent3">
                    <a:lumMod val="25000"/>
                  </a:schemeClr>
                </a:solidFill>
              </a:rPr>
              <a:t>[Gottschalk, Lin, </a:t>
            </a:r>
            <a:r>
              <a:rPr lang="en-US" sz="1400" i="1" dirty="0" err="1">
                <a:solidFill>
                  <a:schemeClr val="accent3">
                    <a:lumMod val="25000"/>
                  </a:schemeClr>
                </a:solidFill>
              </a:rPr>
              <a:t>Minocha</a:t>
            </a:r>
            <a:r>
              <a:rPr lang="en-US" sz="1400" i="1" dirty="0">
                <a:solidFill>
                  <a:schemeClr val="accent3">
                    <a:lumMod val="25000"/>
                  </a:schemeClr>
                </a:solidFill>
              </a:rPr>
              <a:t>, SIGGRAPH ’96]</a:t>
            </a:r>
          </a:p>
        </p:txBody>
      </p:sp>
    </p:spTree>
    <p:extLst>
      <p:ext uri="{BB962C8B-B14F-4D97-AF65-F5344CB8AC3E}">
        <p14:creationId xmlns:p14="http://schemas.microsoft.com/office/powerpoint/2010/main" val="18433215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fld id="{49162904-EF50-7A43-9A69-56CA4F95F61A}" type="slidenum">
              <a:rPr lang="en-US"/>
              <a:pPr/>
              <a:t>47</a:t>
            </a:fld>
            <a:endParaRPr lang="en-US"/>
          </a:p>
        </p:txBody>
      </p:sp>
      <p:sp>
        <p:nvSpPr>
          <p:cNvPr id="65538" name="Rectangle 2"/>
          <p:cNvSpPr>
            <a:spLocks noGrp="1" noChangeArrowheads="1"/>
          </p:cNvSpPr>
          <p:nvPr>
            <p:ph type="title"/>
          </p:nvPr>
        </p:nvSpPr>
        <p:spPr/>
        <p:txBody>
          <a:bodyPr/>
          <a:lstStyle/>
          <a:p>
            <a:r>
              <a:rPr lang="en-US" dirty="0"/>
              <a:t>Partitioning for Collision Testing</a:t>
            </a:r>
          </a:p>
        </p:txBody>
      </p:sp>
      <p:sp>
        <p:nvSpPr>
          <p:cNvPr id="65539" name="Rectangle 3"/>
          <p:cNvSpPr>
            <a:spLocks noGrp="1" noChangeArrowheads="1"/>
          </p:cNvSpPr>
          <p:nvPr>
            <p:ph type="body" idx="1"/>
          </p:nvPr>
        </p:nvSpPr>
        <p:spPr>
          <a:xfrm>
            <a:off x="685800" y="1371600"/>
            <a:ext cx="7772400" cy="4876800"/>
          </a:xfrm>
        </p:spPr>
        <p:txBody>
          <a:bodyPr>
            <a:normAutofit/>
          </a:bodyPr>
          <a:lstStyle/>
          <a:p>
            <a:r>
              <a:rPr lang="en-US" sz="2400" dirty="0" smtClean="0"/>
              <a:t>To address the n</a:t>
            </a:r>
            <a:r>
              <a:rPr lang="en-US" sz="2400" baseline="30000" dirty="0" smtClean="0"/>
              <a:t>2 </a:t>
            </a:r>
            <a:r>
              <a:rPr lang="en-US" sz="2400" dirty="0" smtClean="0"/>
              <a:t>problem...</a:t>
            </a:r>
          </a:p>
          <a:p>
            <a:r>
              <a:rPr lang="en-US" sz="2400" dirty="0" smtClean="0"/>
              <a:t>Partition </a:t>
            </a:r>
            <a:r>
              <a:rPr lang="en-US" sz="2400" dirty="0"/>
              <a:t>space so only test objects in same </a:t>
            </a:r>
            <a:r>
              <a:rPr lang="en-US" sz="2400" dirty="0" smtClean="0"/>
              <a:t>cell</a:t>
            </a:r>
          </a:p>
          <a:p>
            <a:endParaRPr lang="en-US" sz="2400" dirty="0" smtClean="0"/>
          </a:p>
          <a:p>
            <a:endParaRPr lang="en-US" sz="2400" dirty="0"/>
          </a:p>
          <a:p>
            <a:endParaRPr lang="en-US" sz="2400" dirty="0"/>
          </a:p>
          <a:p>
            <a:endParaRPr lang="en-US" sz="2400" dirty="0"/>
          </a:p>
          <a:p>
            <a:endParaRPr lang="en-US" sz="2400" dirty="0"/>
          </a:p>
          <a:p>
            <a:endParaRPr lang="en-US" sz="2400" dirty="0"/>
          </a:p>
          <a:p>
            <a:r>
              <a:rPr lang="en-US" sz="2400" dirty="0"/>
              <a:t>In </a:t>
            </a:r>
            <a:r>
              <a:rPr lang="en-US" sz="2400" dirty="0">
                <a:solidFill>
                  <a:srgbClr val="008000"/>
                </a:solidFill>
              </a:rPr>
              <a:t>best case </a:t>
            </a:r>
            <a:r>
              <a:rPr lang="en-US" sz="2400" dirty="0" smtClean="0"/>
              <a:t>(uniform </a:t>
            </a:r>
            <a:r>
              <a:rPr lang="en-US" sz="2400" dirty="0"/>
              <a:t>distribution) reduces n</a:t>
            </a:r>
            <a:r>
              <a:rPr lang="en-US" sz="2400" baseline="30000" dirty="0"/>
              <a:t>2 </a:t>
            </a:r>
            <a:r>
              <a:rPr lang="en-US" sz="2400" dirty="0"/>
              <a:t>to </a:t>
            </a:r>
            <a:r>
              <a:rPr lang="en-US" sz="2400" dirty="0" smtClean="0"/>
              <a:t>linear</a:t>
            </a:r>
          </a:p>
          <a:p>
            <a:pPr lvl="1"/>
            <a:r>
              <a:rPr lang="en-US" sz="2000" dirty="0" smtClean="0"/>
              <a:t>Can happen for uniform size, density objects (e.g., cloth/fluids)</a:t>
            </a:r>
            <a:endParaRPr lang="en-US" sz="2000" dirty="0"/>
          </a:p>
          <a:p>
            <a:r>
              <a:rPr lang="en-US" sz="2400" dirty="0"/>
              <a:t>In </a:t>
            </a:r>
            <a:r>
              <a:rPr lang="en-US" sz="2400" dirty="0">
                <a:solidFill>
                  <a:srgbClr val="008000"/>
                </a:solidFill>
              </a:rPr>
              <a:t>worst case </a:t>
            </a:r>
            <a:r>
              <a:rPr lang="en-US" sz="2400" dirty="0"/>
              <a:t>(all objects in same cell) no improvement</a:t>
            </a:r>
          </a:p>
          <a:p>
            <a:pPr>
              <a:buFont typeface="Wingdings" charset="2"/>
              <a:buNone/>
            </a:pPr>
            <a:endParaRPr lang="en-US" sz="2400" i="1" baseline="30000" dirty="0"/>
          </a:p>
        </p:txBody>
      </p:sp>
      <p:pic>
        <p:nvPicPr>
          <p:cNvPr id="65540" name="Picture 4" descr="partitioningspacewithgrid"/>
          <p:cNvPicPr>
            <a:picLocks noChangeAspect="1" noChangeArrowheads="1"/>
          </p:cNvPicPr>
          <p:nvPr/>
        </p:nvPicPr>
        <p:blipFill>
          <a:blip r:embed="rId3" cstate="print"/>
          <a:srcRect/>
          <a:stretch>
            <a:fillRect/>
          </a:stretch>
        </p:blipFill>
        <p:spPr bwMode="auto">
          <a:xfrm>
            <a:off x="1981200" y="2286000"/>
            <a:ext cx="4495800" cy="2311400"/>
          </a:xfrm>
          <a:prstGeom prst="rect">
            <a:avLst/>
          </a:prstGeom>
          <a:noFill/>
          <a:ln w="9525">
            <a:noFill/>
            <a:miter lim="800000"/>
            <a:headEnd/>
            <a:tailEnd/>
          </a:ln>
        </p:spPr>
      </p:pic>
    </p:spTree>
    <p:extLst>
      <p:ext uri="{BB962C8B-B14F-4D97-AF65-F5344CB8AC3E}">
        <p14:creationId xmlns:p14="http://schemas.microsoft.com/office/powerpoint/2010/main" val="4524489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 name="Slide Number Placeholder 4"/>
          <p:cNvSpPr>
            <a:spLocks noGrp="1"/>
          </p:cNvSpPr>
          <p:nvPr>
            <p:ph type="sldNum" sz="quarter" idx="11"/>
          </p:nvPr>
        </p:nvSpPr>
        <p:spPr/>
        <p:txBody>
          <a:bodyPr/>
          <a:lstStyle/>
          <a:p>
            <a:fld id="{5A7CD09B-E700-464B-AA29-3B573447E6CE}" type="slidenum">
              <a:rPr lang="en-US"/>
              <a:pPr/>
              <a:t>48</a:t>
            </a:fld>
            <a:endParaRPr lang="en-US"/>
          </a:p>
        </p:txBody>
      </p:sp>
      <p:sp>
        <p:nvSpPr>
          <p:cNvPr id="66562" name="Rectangle 2"/>
          <p:cNvSpPr>
            <a:spLocks noGrp="1" noChangeArrowheads="1"/>
          </p:cNvSpPr>
          <p:nvPr>
            <p:ph type="title"/>
          </p:nvPr>
        </p:nvSpPr>
        <p:spPr/>
        <p:txBody>
          <a:bodyPr/>
          <a:lstStyle/>
          <a:p>
            <a:r>
              <a:rPr lang="en-US" dirty="0"/>
              <a:t>Plane Sweep for Collision Testing</a:t>
            </a:r>
          </a:p>
        </p:txBody>
      </p:sp>
      <p:sp>
        <p:nvSpPr>
          <p:cNvPr id="66563" name="Rectangle 3"/>
          <p:cNvSpPr>
            <a:spLocks noGrp="1" noChangeArrowheads="1"/>
          </p:cNvSpPr>
          <p:nvPr>
            <p:ph type="body" idx="1"/>
          </p:nvPr>
        </p:nvSpPr>
        <p:spPr>
          <a:xfrm>
            <a:off x="609600" y="1143000"/>
            <a:ext cx="7772400" cy="4572000"/>
          </a:xfrm>
        </p:spPr>
        <p:txBody>
          <a:bodyPr/>
          <a:lstStyle/>
          <a:p>
            <a:r>
              <a:rPr lang="en-US" sz="2000" i="1" dirty="0" smtClean="0">
                <a:solidFill>
                  <a:srgbClr val="0070C0"/>
                </a:solidFill>
              </a:rPr>
              <a:t>Observation:</a:t>
            </a:r>
            <a:r>
              <a:rPr lang="en-US" sz="2000" dirty="0" smtClean="0">
                <a:solidFill>
                  <a:srgbClr val="0070C0"/>
                </a:solidFill>
              </a:rPr>
              <a:t> </a:t>
            </a:r>
            <a:r>
              <a:rPr lang="en-US" sz="2000" i="1" dirty="0" smtClean="0"/>
              <a:t>many</a:t>
            </a:r>
            <a:r>
              <a:rPr lang="en-US" sz="2000" dirty="0" smtClean="0">
                <a:solidFill>
                  <a:srgbClr val="0070C0"/>
                </a:solidFill>
              </a:rPr>
              <a:t> </a:t>
            </a:r>
            <a:r>
              <a:rPr lang="en-US" sz="2000" dirty="0" smtClean="0"/>
              <a:t>moveable objects </a:t>
            </a:r>
            <a:r>
              <a:rPr lang="en-US" sz="2000" dirty="0"/>
              <a:t>stay in one </a:t>
            </a:r>
            <a:r>
              <a:rPr lang="en-US" sz="2000" dirty="0" smtClean="0"/>
              <a:t>place most of the time</a:t>
            </a:r>
            <a:endParaRPr lang="en-US" sz="2000" dirty="0"/>
          </a:p>
          <a:p>
            <a:r>
              <a:rPr lang="en-US" sz="2000" i="1" dirty="0">
                <a:solidFill>
                  <a:srgbClr val="0070C0"/>
                </a:solidFill>
              </a:rPr>
              <a:t>Sort</a:t>
            </a:r>
            <a:r>
              <a:rPr lang="en-US" sz="2000" b="1" i="1" dirty="0">
                <a:solidFill>
                  <a:srgbClr val="0070C0"/>
                </a:solidFill>
              </a:rPr>
              <a:t> </a:t>
            </a:r>
            <a:r>
              <a:rPr lang="en-US" sz="2000" dirty="0"/>
              <a:t>bounds along </a:t>
            </a:r>
            <a:r>
              <a:rPr lang="en-US" sz="2000" dirty="0" smtClean="0"/>
              <a:t>axes (expensive to do, so do just once!)</a:t>
            </a:r>
          </a:p>
          <a:p>
            <a:r>
              <a:rPr lang="en-US" sz="2000" dirty="0"/>
              <a:t>Only</a:t>
            </a:r>
            <a:r>
              <a:rPr lang="en-US" sz="2000" dirty="0">
                <a:solidFill>
                  <a:srgbClr val="0070C0"/>
                </a:solidFill>
              </a:rPr>
              <a:t> adjacent </a:t>
            </a:r>
            <a:r>
              <a:rPr lang="en-US" sz="2000" dirty="0"/>
              <a:t>sorted objects which overlap on all axes need to be checked further</a:t>
            </a:r>
          </a:p>
          <a:p>
            <a:r>
              <a:rPr lang="en-US" sz="2000" dirty="0"/>
              <a:t>Since</a:t>
            </a:r>
            <a:r>
              <a:rPr lang="en-US" sz="2000" dirty="0" smtClean="0"/>
              <a:t> many objects </a:t>
            </a:r>
            <a:r>
              <a:rPr lang="en-US" sz="2000" dirty="0"/>
              <a:t>don’t move, can keep sort up to date very cheaply with </a:t>
            </a:r>
            <a:r>
              <a:rPr lang="en-US" sz="2000" dirty="0" err="1"/>
              <a:t>bubblesort</a:t>
            </a:r>
            <a:r>
              <a:rPr lang="en-US" sz="2000" dirty="0"/>
              <a:t> (nearly linear)</a:t>
            </a:r>
          </a:p>
        </p:txBody>
      </p:sp>
      <p:pic>
        <p:nvPicPr>
          <p:cNvPr id="66564" name="Picture 4" descr="planesweep2"/>
          <p:cNvPicPr>
            <a:picLocks noChangeAspect="1" noChangeArrowheads="1"/>
          </p:cNvPicPr>
          <p:nvPr/>
        </p:nvPicPr>
        <p:blipFill>
          <a:blip r:embed="rId3" cstate="print"/>
          <a:srcRect/>
          <a:stretch>
            <a:fillRect/>
          </a:stretch>
        </p:blipFill>
        <p:spPr bwMode="auto">
          <a:xfrm>
            <a:off x="2667000" y="3581400"/>
            <a:ext cx="3886200" cy="2803525"/>
          </a:xfrm>
          <a:prstGeom prst="rect">
            <a:avLst/>
          </a:prstGeom>
          <a:noFill/>
          <a:ln w="9525">
            <a:noFill/>
            <a:miter lim="800000"/>
            <a:headEnd/>
            <a:tailEnd/>
          </a:ln>
        </p:spPr>
      </p:pic>
      <p:sp>
        <p:nvSpPr>
          <p:cNvPr id="66565" name="Line 5"/>
          <p:cNvSpPr>
            <a:spLocks noChangeShapeType="1"/>
          </p:cNvSpPr>
          <p:nvPr/>
        </p:nvSpPr>
        <p:spPr bwMode="auto">
          <a:xfrm>
            <a:off x="3124200" y="4572000"/>
            <a:ext cx="0" cy="1524000"/>
          </a:xfrm>
          <a:prstGeom prst="line">
            <a:avLst/>
          </a:prstGeom>
          <a:noFill/>
          <a:ln w="6350">
            <a:solidFill>
              <a:schemeClr val="tx1"/>
            </a:solidFill>
            <a:prstDash val="dash"/>
            <a:round/>
            <a:headEnd/>
            <a:tailEnd/>
          </a:ln>
          <a:effectLst/>
        </p:spPr>
        <p:txBody>
          <a:bodyPr wrap="none" anchor="ctr">
            <a:prstTxWarp prst="textNoShape">
              <a:avLst/>
            </a:prstTxWarp>
            <a:spAutoFit/>
          </a:bodyPr>
          <a:lstStyle/>
          <a:p>
            <a:endParaRPr lang="en-US"/>
          </a:p>
        </p:txBody>
      </p:sp>
      <p:sp>
        <p:nvSpPr>
          <p:cNvPr id="66566" name="Line 6"/>
          <p:cNvSpPr>
            <a:spLocks noChangeShapeType="1"/>
          </p:cNvSpPr>
          <p:nvPr/>
        </p:nvSpPr>
        <p:spPr bwMode="auto">
          <a:xfrm>
            <a:off x="3962400" y="4572000"/>
            <a:ext cx="0" cy="1524000"/>
          </a:xfrm>
          <a:prstGeom prst="line">
            <a:avLst/>
          </a:prstGeom>
          <a:noFill/>
          <a:ln w="6350">
            <a:solidFill>
              <a:schemeClr val="tx1"/>
            </a:solidFill>
            <a:prstDash val="dash"/>
            <a:round/>
            <a:headEnd/>
            <a:tailEnd/>
          </a:ln>
          <a:effectLst/>
        </p:spPr>
        <p:txBody>
          <a:bodyPr wrap="none" anchor="ctr">
            <a:prstTxWarp prst="textNoShape">
              <a:avLst/>
            </a:prstTxWarp>
            <a:spAutoFit/>
          </a:bodyPr>
          <a:lstStyle/>
          <a:p>
            <a:endParaRPr lang="en-US"/>
          </a:p>
        </p:txBody>
      </p:sp>
      <p:sp>
        <p:nvSpPr>
          <p:cNvPr id="66567" name="Line 7"/>
          <p:cNvSpPr>
            <a:spLocks noChangeShapeType="1"/>
          </p:cNvSpPr>
          <p:nvPr/>
        </p:nvSpPr>
        <p:spPr bwMode="auto">
          <a:xfrm>
            <a:off x="4038600" y="5105400"/>
            <a:ext cx="12700" cy="990600"/>
          </a:xfrm>
          <a:prstGeom prst="line">
            <a:avLst/>
          </a:prstGeom>
          <a:noFill/>
          <a:ln w="6350">
            <a:solidFill>
              <a:schemeClr val="tx1"/>
            </a:solidFill>
            <a:prstDash val="dash"/>
            <a:round/>
            <a:headEnd/>
            <a:tailEnd/>
          </a:ln>
          <a:effectLst/>
        </p:spPr>
        <p:txBody>
          <a:bodyPr anchor="ctr">
            <a:prstTxWarp prst="textNoShape">
              <a:avLst/>
            </a:prstTxWarp>
            <a:spAutoFit/>
          </a:bodyPr>
          <a:lstStyle/>
          <a:p>
            <a:endParaRPr lang="en-US"/>
          </a:p>
        </p:txBody>
      </p:sp>
      <p:sp>
        <p:nvSpPr>
          <p:cNvPr id="66568" name="Line 8"/>
          <p:cNvSpPr>
            <a:spLocks noChangeShapeType="1"/>
          </p:cNvSpPr>
          <p:nvPr/>
        </p:nvSpPr>
        <p:spPr bwMode="auto">
          <a:xfrm>
            <a:off x="4724400" y="4419600"/>
            <a:ext cx="0" cy="1676400"/>
          </a:xfrm>
          <a:prstGeom prst="line">
            <a:avLst/>
          </a:prstGeom>
          <a:noFill/>
          <a:ln w="6350">
            <a:solidFill>
              <a:schemeClr val="tx1"/>
            </a:solidFill>
            <a:prstDash val="dash"/>
            <a:round/>
            <a:headEnd/>
            <a:tailEnd/>
          </a:ln>
          <a:effectLst/>
        </p:spPr>
        <p:txBody>
          <a:bodyPr anchor="ctr">
            <a:prstTxWarp prst="textNoShape">
              <a:avLst/>
            </a:prstTxWarp>
            <a:spAutoFit/>
          </a:bodyPr>
          <a:lstStyle/>
          <a:p>
            <a:endParaRPr lang="en-US"/>
          </a:p>
        </p:txBody>
      </p:sp>
      <p:sp>
        <p:nvSpPr>
          <p:cNvPr id="66569" name="Line 9"/>
          <p:cNvSpPr>
            <a:spLocks noChangeShapeType="1"/>
          </p:cNvSpPr>
          <p:nvPr/>
        </p:nvSpPr>
        <p:spPr bwMode="auto">
          <a:xfrm>
            <a:off x="4495800" y="4419600"/>
            <a:ext cx="0" cy="1676400"/>
          </a:xfrm>
          <a:prstGeom prst="line">
            <a:avLst/>
          </a:prstGeom>
          <a:noFill/>
          <a:ln w="6350">
            <a:solidFill>
              <a:schemeClr val="tx1"/>
            </a:solidFill>
            <a:prstDash val="dash"/>
            <a:round/>
            <a:headEnd/>
            <a:tailEnd/>
          </a:ln>
          <a:effectLst/>
        </p:spPr>
        <p:txBody>
          <a:bodyPr anchor="ctr">
            <a:prstTxWarp prst="textNoShape">
              <a:avLst/>
            </a:prstTxWarp>
            <a:spAutoFit/>
          </a:bodyPr>
          <a:lstStyle/>
          <a:p>
            <a:endParaRPr lang="en-US"/>
          </a:p>
        </p:txBody>
      </p:sp>
      <p:sp>
        <p:nvSpPr>
          <p:cNvPr id="66570" name="Line 10"/>
          <p:cNvSpPr>
            <a:spLocks noChangeShapeType="1"/>
          </p:cNvSpPr>
          <p:nvPr/>
        </p:nvSpPr>
        <p:spPr bwMode="auto">
          <a:xfrm>
            <a:off x="5105400" y="4419600"/>
            <a:ext cx="0" cy="1676400"/>
          </a:xfrm>
          <a:prstGeom prst="line">
            <a:avLst/>
          </a:prstGeom>
          <a:noFill/>
          <a:ln w="6350">
            <a:solidFill>
              <a:schemeClr val="tx1"/>
            </a:solidFill>
            <a:prstDash val="dash"/>
            <a:round/>
            <a:headEnd/>
            <a:tailEnd/>
          </a:ln>
          <a:effectLst/>
        </p:spPr>
        <p:txBody>
          <a:bodyPr anchor="ctr">
            <a:prstTxWarp prst="textNoShape">
              <a:avLst/>
            </a:prstTxWarp>
            <a:spAutoFit/>
          </a:bodyPr>
          <a:lstStyle/>
          <a:p>
            <a:endParaRPr lang="en-US"/>
          </a:p>
        </p:txBody>
      </p:sp>
      <p:sp>
        <p:nvSpPr>
          <p:cNvPr id="66571" name="Line 11"/>
          <p:cNvSpPr>
            <a:spLocks noChangeShapeType="1"/>
          </p:cNvSpPr>
          <p:nvPr/>
        </p:nvSpPr>
        <p:spPr bwMode="auto">
          <a:xfrm>
            <a:off x="4902200" y="5562600"/>
            <a:ext cx="0" cy="533400"/>
          </a:xfrm>
          <a:prstGeom prst="line">
            <a:avLst/>
          </a:prstGeom>
          <a:noFill/>
          <a:ln w="6350">
            <a:solidFill>
              <a:schemeClr val="tx1"/>
            </a:solidFill>
            <a:prstDash val="dash"/>
            <a:round/>
            <a:headEnd/>
            <a:tailEnd/>
          </a:ln>
          <a:effectLst/>
        </p:spPr>
        <p:txBody>
          <a:bodyPr anchor="ctr">
            <a:prstTxWarp prst="textNoShape">
              <a:avLst/>
            </a:prstTxWarp>
            <a:spAutoFit/>
          </a:bodyPr>
          <a:lstStyle/>
          <a:p>
            <a:endParaRPr lang="en-US"/>
          </a:p>
        </p:txBody>
      </p:sp>
      <p:sp>
        <p:nvSpPr>
          <p:cNvPr id="66572" name="Line 12"/>
          <p:cNvSpPr>
            <a:spLocks noChangeShapeType="1"/>
          </p:cNvSpPr>
          <p:nvPr/>
        </p:nvSpPr>
        <p:spPr bwMode="auto">
          <a:xfrm>
            <a:off x="5715000" y="5562600"/>
            <a:ext cx="0" cy="533400"/>
          </a:xfrm>
          <a:prstGeom prst="line">
            <a:avLst/>
          </a:prstGeom>
          <a:noFill/>
          <a:ln w="6350">
            <a:solidFill>
              <a:schemeClr val="tx1"/>
            </a:solidFill>
            <a:prstDash val="dash"/>
            <a:round/>
            <a:headEnd/>
            <a:tailEnd/>
          </a:ln>
          <a:effectLst/>
        </p:spPr>
        <p:txBody>
          <a:bodyPr anchor="ctr">
            <a:prstTxWarp prst="textNoShape">
              <a:avLst/>
            </a:prstTxWarp>
            <a:spAutoFit/>
          </a:bodyPr>
          <a:lstStyle/>
          <a:p>
            <a:endParaRPr lang="en-US"/>
          </a:p>
        </p:txBody>
      </p:sp>
      <p:sp>
        <p:nvSpPr>
          <p:cNvPr id="66573" name="Line 13"/>
          <p:cNvSpPr>
            <a:spLocks noChangeShapeType="1"/>
          </p:cNvSpPr>
          <p:nvPr/>
        </p:nvSpPr>
        <p:spPr bwMode="auto">
          <a:xfrm flipH="1" flipV="1">
            <a:off x="2959100" y="4978400"/>
            <a:ext cx="533400" cy="0"/>
          </a:xfrm>
          <a:prstGeom prst="line">
            <a:avLst/>
          </a:prstGeom>
          <a:noFill/>
          <a:ln w="6350">
            <a:solidFill>
              <a:schemeClr val="tx1"/>
            </a:solidFill>
            <a:prstDash val="dash"/>
            <a:round/>
            <a:headEnd/>
            <a:tailEnd/>
          </a:ln>
          <a:effectLst/>
        </p:spPr>
        <p:txBody>
          <a:bodyPr anchor="ctr">
            <a:prstTxWarp prst="textNoShape">
              <a:avLst/>
            </a:prstTxWarp>
            <a:spAutoFit/>
          </a:bodyPr>
          <a:lstStyle/>
          <a:p>
            <a:endParaRPr lang="en-US"/>
          </a:p>
        </p:txBody>
      </p:sp>
      <p:sp>
        <p:nvSpPr>
          <p:cNvPr id="66574" name="Line 14"/>
          <p:cNvSpPr>
            <a:spLocks noChangeShapeType="1"/>
          </p:cNvSpPr>
          <p:nvPr/>
        </p:nvSpPr>
        <p:spPr bwMode="auto">
          <a:xfrm flipH="1" flipV="1">
            <a:off x="2952750" y="4191000"/>
            <a:ext cx="533400" cy="0"/>
          </a:xfrm>
          <a:prstGeom prst="line">
            <a:avLst/>
          </a:prstGeom>
          <a:noFill/>
          <a:ln w="6350">
            <a:solidFill>
              <a:schemeClr val="tx1"/>
            </a:solidFill>
            <a:prstDash val="dash"/>
            <a:round/>
            <a:headEnd/>
            <a:tailEnd/>
          </a:ln>
          <a:effectLst/>
        </p:spPr>
        <p:txBody>
          <a:bodyPr anchor="ctr">
            <a:prstTxWarp prst="textNoShape">
              <a:avLst/>
            </a:prstTxWarp>
            <a:spAutoFit/>
          </a:bodyPr>
          <a:lstStyle/>
          <a:p>
            <a:endParaRPr lang="en-US"/>
          </a:p>
        </p:txBody>
      </p:sp>
      <p:sp>
        <p:nvSpPr>
          <p:cNvPr id="66575" name="Line 15"/>
          <p:cNvSpPr>
            <a:spLocks noChangeShapeType="1"/>
          </p:cNvSpPr>
          <p:nvPr/>
        </p:nvSpPr>
        <p:spPr bwMode="auto">
          <a:xfrm flipH="1" flipV="1">
            <a:off x="2959100" y="5962650"/>
            <a:ext cx="2362200" cy="0"/>
          </a:xfrm>
          <a:prstGeom prst="line">
            <a:avLst/>
          </a:prstGeom>
          <a:noFill/>
          <a:ln w="6350">
            <a:solidFill>
              <a:schemeClr val="tx1"/>
            </a:solidFill>
            <a:prstDash val="dash"/>
            <a:round/>
            <a:headEnd/>
            <a:tailEnd/>
          </a:ln>
          <a:effectLst/>
        </p:spPr>
        <p:txBody>
          <a:bodyPr anchor="ctr">
            <a:prstTxWarp prst="textNoShape">
              <a:avLst/>
            </a:prstTxWarp>
            <a:spAutoFit/>
          </a:bodyPr>
          <a:lstStyle/>
          <a:p>
            <a:endParaRPr lang="en-US"/>
          </a:p>
        </p:txBody>
      </p:sp>
      <p:sp>
        <p:nvSpPr>
          <p:cNvPr id="66576" name="Line 16"/>
          <p:cNvSpPr>
            <a:spLocks noChangeShapeType="1"/>
          </p:cNvSpPr>
          <p:nvPr/>
        </p:nvSpPr>
        <p:spPr bwMode="auto">
          <a:xfrm flipH="1">
            <a:off x="2971800" y="5175250"/>
            <a:ext cx="2343150" cy="6350"/>
          </a:xfrm>
          <a:prstGeom prst="line">
            <a:avLst/>
          </a:prstGeom>
          <a:noFill/>
          <a:ln w="6350">
            <a:solidFill>
              <a:schemeClr val="tx1"/>
            </a:solidFill>
            <a:prstDash val="dash"/>
            <a:round/>
            <a:headEnd/>
            <a:tailEnd/>
          </a:ln>
          <a:effectLst/>
        </p:spPr>
        <p:txBody>
          <a:bodyPr anchor="ctr">
            <a:prstTxWarp prst="textNoShape">
              <a:avLst/>
            </a:prstTxWarp>
            <a:spAutoFit/>
          </a:bodyPr>
          <a:lstStyle/>
          <a:p>
            <a:endParaRPr lang="en-US"/>
          </a:p>
        </p:txBody>
      </p:sp>
      <p:sp>
        <p:nvSpPr>
          <p:cNvPr id="66577" name="Line 17"/>
          <p:cNvSpPr>
            <a:spLocks noChangeShapeType="1"/>
          </p:cNvSpPr>
          <p:nvPr/>
        </p:nvSpPr>
        <p:spPr bwMode="auto">
          <a:xfrm flipH="1" flipV="1">
            <a:off x="2971800" y="5334000"/>
            <a:ext cx="1447800" cy="6350"/>
          </a:xfrm>
          <a:prstGeom prst="line">
            <a:avLst/>
          </a:prstGeom>
          <a:noFill/>
          <a:ln w="6350">
            <a:solidFill>
              <a:schemeClr val="tx1"/>
            </a:solidFill>
            <a:prstDash val="dash"/>
            <a:round/>
            <a:headEnd/>
            <a:tailEnd/>
          </a:ln>
          <a:effectLst/>
        </p:spPr>
        <p:txBody>
          <a:bodyPr anchor="ctr">
            <a:prstTxWarp prst="textNoShape">
              <a:avLst/>
            </a:prstTxWarp>
            <a:spAutoFit/>
          </a:bodyPr>
          <a:lstStyle/>
          <a:p>
            <a:endParaRPr lang="en-US"/>
          </a:p>
        </p:txBody>
      </p:sp>
      <p:sp>
        <p:nvSpPr>
          <p:cNvPr id="66578" name="Line 18"/>
          <p:cNvSpPr>
            <a:spLocks noChangeShapeType="1"/>
          </p:cNvSpPr>
          <p:nvPr/>
        </p:nvSpPr>
        <p:spPr bwMode="auto">
          <a:xfrm flipH="1">
            <a:off x="2971800" y="4419600"/>
            <a:ext cx="1809750" cy="0"/>
          </a:xfrm>
          <a:prstGeom prst="line">
            <a:avLst/>
          </a:prstGeom>
          <a:noFill/>
          <a:ln w="6350">
            <a:solidFill>
              <a:schemeClr val="tx1"/>
            </a:solidFill>
            <a:prstDash val="dash"/>
            <a:round/>
            <a:headEnd/>
            <a:tailEnd/>
          </a:ln>
          <a:effectLst/>
        </p:spPr>
        <p:txBody>
          <a:bodyPr anchor="ctr">
            <a:prstTxWarp prst="textNoShape">
              <a:avLst/>
            </a:prstTxWarp>
            <a:spAutoFit/>
          </a:bodyPr>
          <a:lstStyle/>
          <a:p>
            <a:endParaRPr lang="en-US"/>
          </a:p>
        </p:txBody>
      </p:sp>
      <p:sp>
        <p:nvSpPr>
          <p:cNvPr id="66579" name="Line 19"/>
          <p:cNvSpPr>
            <a:spLocks noChangeShapeType="1"/>
          </p:cNvSpPr>
          <p:nvPr/>
        </p:nvSpPr>
        <p:spPr bwMode="auto">
          <a:xfrm flipH="1" flipV="1">
            <a:off x="2952750" y="4102100"/>
            <a:ext cx="1847850" cy="12700"/>
          </a:xfrm>
          <a:prstGeom prst="line">
            <a:avLst/>
          </a:prstGeom>
          <a:noFill/>
          <a:ln w="6350">
            <a:solidFill>
              <a:schemeClr val="tx1"/>
            </a:solidFill>
            <a:prstDash val="dash"/>
            <a:round/>
            <a:headEnd/>
            <a:tailEnd/>
          </a:ln>
          <a:effectLst/>
        </p:spPr>
        <p:txBody>
          <a:bodyPr anchor="ctr">
            <a:prstTxWarp prst="textNoShape">
              <a:avLst/>
            </a:prstTxWarp>
            <a:spAutoFit/>
          </a:bodyPr>
          <a:lstStyle/>
          <a:p>
            <a:endParaRPr lang="en-US"/>
          </a:p>
        </p:txBody>
      </p:sp>
      <p:sp>
        <p:nvSpPr>
          <p:cNvPr id="66580" name="Line 20"/>
          <p:cNvSpPr>
            <a:spLocks noChangeShapeType="1"/>
          </p:cNvSpPr>
          <p:nvPr/>
        </p:nvSpPr>
        <p:spPr bwMode="auto">
          <a:xfrm flipH="1" flipV="1">
            <a:off x="2946400" y="4686300"/>
            <a:ext cx="1847850" cy="12700"/>
          </a:xfrm>
          <a:prstGeom prst="line">
            <a:avLst/>
          </a:prstGeom>
          <a:noFill/>
          <a:ln w="6350">
            <a:solidFill>
              <a:schemeClr val="tx1"/>
            </a:solidFill>
            <a:prstDash val="dash"/>
            <a:round/>
            <a:headEnd/>
            <a:tailEnd/>
          </a:ln>
          <a:effectLst/>
        </p:spPr>
        <p:txBody>
          <a:bodyPr anchor="ctr">
            <a:prstTxWarp prst="textNoShape">
              <a:avLst/>
            </a:prstTxWarp>
            <a:spAutoFit/>
          </a:bodyPr>
          <a:lstStyle/>
          <a:p>
            <a:endParaRPr lang="en-US"/>
          </a:p>
        </p:txBody>
      </p:sp>
    </p:spTree>
    <p:extLst>
      <p:ext uri="{BB962C8B-B14F-4D97-AF65-F5344CB8AC3E}">
        <p14:creationId xmlns:p14="http://schemas.microsoft.com/office/powerpoint/2010/main" val="254630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fade">
                                      <p:cBhvr>
                                        <p:cTn id="7" dur="500"/>
                                        <p:tgtEl>
                                          <p:spTgt spid="66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fade">
                                      <p:cBhvr>
                                        <p:cTn id="12" dur="500"/>
                                        <p:tgtEl>
                                          <p:spTgt spid="66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6563">
                                            <p:txEl>
                                              <p:pRg st="2" end="2"/>
                                            </p:txEl>
                                          </p:spTgt>
                                        </p:tgtEl>
                                        <p:attrNameLst>
                                          <p:attrName>style.visibility</p:attrName>
                                        </p:attrNameLst>
                                      </p:cBhvr>
                                      <p:to>
                                        <p:strVal val="visible"/>
                                      </p:to>
                                    </p:set>
                                    <p:animEffect transition="in" filter="fade">
                                      <p:cBhvr>
                                        <p:cTn id="17" dur="500"/>
                                        <p:tgtEl>
                                          <p:spTgt spid="665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6563">
                                            <p:txEl>
                                              <p:pRg st="3" end="3"/>
                                            </p:txEl>
                                          </p:spTgt>
                                        </p:tgtEl>
                                        <p:attrNameLst>
                                          <p:attrName>style.visibility</p:attrName>
                                        </p:attrNameLst>
                                      </p:cBhvr>
                                      <p:to>
                                        <p:strVal val="visible"/>
                                      </p:to>
                                    </p:set>
                                    <p:animEffect transition="in" filter="fade">
                                      <p:cBhvr>
                                        <p:cTn id="22" dur="500"/>
                                        <p:tgtEl>
                                          <p:spTgt spid="665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			(</a:t>
            </a:r>
            <a:r>
              <a:rPr lang="en-US" dirty="0" smtClean="0">
                <a:solidFill>
                  <a:srgbClr val="008000"/>
                </a:solidFill>
              </a:rPr>
              <a:t>done</a:t>
            </a:r>
            <a:r>
              <a:rPr lang="en-US" dirty="0" smtClean="0"/>
              <a:t>)</a:t>
            </a:r>
          </a:p>
          <a:p>
            <a:r>
              <a:rPr lang="en-US" dirty="0" smtClean="0"/>
              <a:t>Kinematics			(</a:t>
            </a:r>
            <a:r>
              <a:rPr lang="en-US" dirty="0">
                <a:solidFill>
                  <a:srgbClr val="008000"/>
                </a:solidFill>
              </a:rPr>
              <a:t>done</a:t>
            </a:r>
            <a:r>
              <a:rPr lang="en-US" dirty="0" smtClean="0"/>
              <a:t>)</a:t>
            </a:r>
          </a:p>
          <a:p>
            <a:r>
              <a:rPr lang="en-US" dirty="0" smtClean="0"/>
              <a:t>Rigid Body Simulation	(</a:t>
            </a:r>
            <a:r>
              <a:rPr lang="en-US" dirty="0">
                <a:solidFill>
                  <a:srgbClr val="008000"/>
                </a:solidFill>
              </a:rPr>
              <a:t>done</a:t>
            </a:r>
            <a:r>
              <a:rPr lang="en-US" dirty="0" smtClean="0"/>
              <a:t>)</a:t>
            </a:r>
          </a:p>
          <a:p>
            <a:r>
              <a:rPr lang="en-US" dirty="0" smtClean="0"/>
              <a:t>The Firing Solution		(</a:t>
            </a:r>
            <a:r>
              <a:rPr lang="en-US" dirty="0">
                <a:solidFill>
                  <a:srgbClr val="008000"/>
                </a:solidFill>
              </a:rPr>
              <a:t>done</a:t>
            </a:r>
            <a:r>
              <a:rPr lang="en-US" dirty="0" smtClean="0"/>
              <a:t>)</a:t>
            </a:r>
          </a:p>
          <a:p>
            <a:r>
              <a:rPr lang="en-US" dirty="0" smtClean="0"/>
              <a:t>Collision Detection		(</a:t>
            </a:r>
            <a:r>
              <a:rPr lang="en-US" dirty="0">
                <a:solidFill>
                  <a:srgbClr val="008000"/>
                </a:solidFill>
              </a:rPr>
              <a:t>done</a:t>
            </a:r>
            <a:r>
              <a:rPr lang="en-US" dirty="0" smtClean="0"/>
              <a:t>)</a:t>
            </a:r>
          </a:p>
          <a:p>
            <a:r>
              <a:rPr lang="en-US" dirty="0" smtClean="0"/>
              <a:t>Ragdoll Physics		(</a:t>
            </a:r>
            <a:r>
              <a:rPr lang="en-US" dirty="0">
                <a:solidFill>
                  <a:srgbClr val="C00000"/>
                </a:solidFill>
              </a:rPr>
              <a:t>next</a:t>
            </a:r>
            <a:r>
              <a:rPr lang="en-US" dirty="0" smtClean="0"/>
              <a:t>)</a:t>
            </a:r>
          </a:p>
          <a:p>
            <a:r>
              <a:rPr lang="en-US" dirty="0" smtClean="0"/>
              <a:t>PhysX</a:t>
            </a: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E00395DE-3DA2-3849-8BF8-25D029072D89}" type="slidenum">
              <a:rPr lang="en-US"/>
              <a:pPr/>
              <a:t>49</a:t>
            </a:fld>
            <a:endParaRPr lang="en-US" dirty="0"/>
          </a:p>
        </p:txBody>
      </p:sp>
    </p:spTree>
    <p:extLst>
      <p:ext uri="{BB962C8B-B14F-4D97-AF65-F5344CB8AC3E}">
        <p14:creationId xmlns:p14="http://schemas.microsoft.com/office/powerpoint/2010/main" val="31498772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Engines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Open </a:t>
            </a:r>
            <a:r>
              <a:rPr lang="en-US" dirty="0"/>
              <a:t>source</a:t>
            </a:r>
          </a:p>
          <a:p>
            <a:pPr lvl="1"/>
            <a:r>
              <a:rPr lang="en-US" dirty="0"/>
              <a:t>Box2D, Bullet, Chipmunk, </a:t>
            </a:r>
            <a:r>
              <a:rPr lang="en-US" dirty="0" err="1"/>
              <a:t>JigLib</a:t>
            </a:r>
            <a:r>
              <a:rPr lang="en-US" dirty="0"/>
              <a:t>, ODE, OPAL, </a:t>
            </a:r>
            <a:r>
              <a:rPr lang="en-US" dirty="0" err="1"/>
              <a:t>OpenTissue</a:t>
            </a:r>
            <a:r>
              <a:rPr lang="en-US" dirty="0"/>
              <a:t>, PAL, </a:t>
            </a:r>
            <a:r>
              <a:rPr lang="en-US" dirty="0" err="1"/>
              <a:t>Tokamak</a:t>
            </a:r>
            <a:r>
              <a:rPr lang="en-US" dirty="0"/>
              <a:t>, </a:t>
            </a:r>
            <a:r>
              <a:rPr lang="en-US" dirty="0" err="1"/>
              <a:t>Farseer</a:t>
            </a:r>
            <a:r>
              <a:rPr lang="en-US" dirty="0"/>
              <a:t>, </a:t>
            </a:r>
            <a:r>
              <a:rPr lang="en-US" dirty="0" smtClean="0"/>
              <a:t>Physics2d</a:t>
            </a:r>
            <a:r>
              <a:rPr lang="en-US" dirty="0"/>
              <a:t>, Glaze</a:t>
            </a:r>
          </a:p>
          <a:p>
            <a:r>
              <a:rPr lang="en-US" dirty="0"/>
              <a:t>Closed source (limited free distribution)</a:t>
            </a:r>
          </a:p>
          <a:p>
            <a:pPr lvl="1"/>
            <a:r>
              <a:rPr lang="en-US" dirty="0"/>
              <a:t>Newton Game Dynamics, Simple Physics Engine, True Axis, </a:t>
            </a:r>
            <a:r>
              <a:rPr lang="en-US" dirty="0">
                <a:solidFill>
                  <a:srgbClr val="0070C0"/>
                </a:solidFill>
              </a:rPr>
              <a:t>PhysX</a:t>
            </a:r>
          </a:p>
          <a:p>
            <a:r>
              <a:rPr lang="en-US" dirty="0"/>
              <a:t>Commercial</a:t>
            </a:r>
          </a:p>
          <a:p>
            <a:pPr lvl="1"/>
            <a:r>
              <a:rPr lang="en-US" dirty="0" err="1"/>
              <a:t>Havok</a:t>
            </a:r>
            <a:r>
              <a:rPr lang="en-US" dirty="0"/>
              <a:t>, </a:t>
            </a:r>
            <a:r>
              <a:rPr lang="en-US" dirty="0" err="1"/>
              <a:t>nV</a:t>
            </a:r>
            <a:r>
              <a:rPr lang="en-US" dirty="0"/>
              <a:t> Physics, Vortex</a:t>
            </a:r>
          </a:p>
          <a:p>
            <a:r>
              <a:rPr lang="en-US" dirty="0">
                <a:solidFill>
                  <a:srgbClr val="0070C0"/>
                </a:solidFill>
              </a:rPr>
              <a:t>Relation to Game Engines</a:t>
            </a:r>
          </a:p>
          <a:p>
            <a:pPr lvl="1"/>
            <a:r>
              <a:rPr lang="en-US" dirty="0"/>
              <a:t>Native, </a:t>
            </a:r>
            <a:r>
              <a:rPr lang="en-US" dirty="0" err="1"/>
              <a:t>e.g</a:t>
            </a:r>
            <a:r>
              <a:rPr lang="en-US" dirty="0"/>
              <a:t>,. </a:t>
            </a:r>
            <a:r>
              <a:rPr lang="en-US" dirty="0" smtClean="0"/>
              <a:t>C4</a:t>
            </a:r>
            <a:endParaRPr lang="en-US" dirty="0"/>
          </a:p>
          <a:p>
            <a:pPr lvl="1"/>
            <a:r>
              <a:rPr lang="en-US" dirty="0" smtClean="0"/>
              <a:t>Integrated</a:t>
            </a:r>
            <a:r>
              <a:rPr lang="en-US" dirty="0"/>
              <a:t>, e.g., UE4 + PhysX</a:t>
            </a:r>
          </a:p>
          <a:p>
            <a:pPr lvl="1"/>
            <a:r>
              <a:rPr lang="en-US" dirty="0" smtClean="0"/>
              <a:t>Pluggable</a:t>
            </a:r>
            <a:r>
              <a:rPr lang="en-US" dirty="0"/>
              <a:t>, e.g., C4 + PhysX,  </a:t>
            </a:r>
            <a:r>
              <a:rPr lang="en-US" dirty="0" err="1"/>
              <a:t>jME</a:t>
            </a:r>
            <a:r>
              <a:rPr lang="en-US" dirty="0"/>
              <a:t> + ODE (via </a:t>
            </a:r>
            <a:r>
              <a:rPr lang="en-US" dirty="0" err="1"/>
              <a:t>jME</a:t>
            </a:r>
            <a:r>
              <a:rPr lang="en-US" dirty="0"/>
              <a:t> Physics</a:t>
            </a:r>
            <a:r>
              <a:rPr lang="en-US" dirty="0" smtClean="0"/>
              <a:t>)</a:t>
            </a:r>
            <a:endParaRPr lang="en-US" dirty="0"/>
          </a:p>
          <a:p>
            <a:endParaRPr lang="en-US" dirty="0"/>
          </a:p>
        </p:txBody>
      </p:sp>
    </p:spTree>
    <p:extLst>
      <p:ext uri="{BB962C8B-B14F-4D97-AF65-F5344CB8AC3E}">
        <p14:creationId xmlns:p14="http://schemas.microsoft.com/office/powerpoint/2010/main" val="11413924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Ragdoll Physics?</a:t>
            </a:r>
            <a:endParaRPr lang="en-US" dirty="0"/>
          </a:p>
        </p:txBody>
      </p:sp>
      <p:sp>
        <p:nvSpPr>
          <p:cNvPr id="3" name="Content Placeholder 2"/>
          <p:cNvSpPr>
            <a:spLocks noGrp="1"/>
          </p:cNvSpPr>
          <p:nvPr>
            <p:ph sz="half" idx="1"/>
          </p:nvPr>
        </p:nvSpPr>
        <p:spPr>
          <a:xfrm>
            <a:off x="457200" y="1371600"/>
            <a:ext cx="4038600" cy="2667001"/>
          </a:xfrm>
        </p:spPr>
        <p:txBody>
          <a:bodyPr>
            <a:normAutofit fontScale="85000" lnSpcReduction="10000"/>
          </a:bodyPr>
          <a:lstStyle/>
          <a:p>
            <a:r>
              <a:rPr lang="en-US" dirty="0" smtClean="0"/>
              <a:t>Procedural animation often used as replacement for traditional (static) death animation</a:t>
            </a:r>
          </a:p>
          <a:p>
            <a:pPr lvl="1"/>
            <a:r>
              <a:rPr lang="en-US" dirty="0" smtClean="0"/>
              <a:t>Generated by code, not hand</a:t>
            </a:r>
          </a:p>
          <a:p>
            <a:pPr lvl="1"/>
            <a:r>
              <a:rPr lang="en-US" dirty="0" smtClean="0"/>
              <a:t>Using physics constraints on body limbs &amp; joints  in real-time</a:t>
            </a:r>
          </a:p>
        </p:txBody>
      </p:sp>
      <p:pic>
        <p:nvPicPr>
          <p:cNvPr id="41986" name="Picture 2" descr="https://upload.wikimedia.org/wikipedia/commons/thumb/d/d8/Animatsragdollphysics.jpg/360px-Animatsragdollphysic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710" y="2209800"/>
            <a:ext cx="3429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53251" y="4083867"/>
            <a:ext cx="2615918" cy="646331"/>
          </a:xfrm>
          <a:prstGeom prst="rect">
            <a:avLst/>
          </a:prstGeom>
          <a:noFill/>
        </p:spPr>
        <p:txBody>
          <a:bodyPr wrap="square" rtlCol="0">
            <a:spAutoFit/>
          </a:bodyPr>
          <a:lstStyle/>
          <a:p>
            <a:pPr algn="ctr"/>
            <a:r>
              <a:rPr lang="en-US" dirty="0" smtClean="0"/>
              <a:t>Still from early animation using ragdoll physics</a:t>
            </a:r>
            <a:endParaRPr lang="en-US" dirty="0"/>
          </a:p>
        </p:txBody>
      </p:sp>
      <p:sp>
        <p:nvSpPr>
          <p:cNvPr id="7" name="TextBox 6"/>
          <p:cNvSpPr txBox="1"/>
          <p:nvPr/>
        </p:nvSpPr>
        <p:spPr>
          <a:xfrm>
            <a:off x="5216620" y="4730198"/>
            <a:ext cx="3089179" cy="276999"/>
          </a:xfrm>
          <a:prstGeom prst="rect">
            <a:avLst/>
          </a:prstGeom>
          <a:noFill/>
        </p:spPr>
        <p:txBody>
          <a:bodyPr wrap="none" rtlCol="0">
            <a:spAutoFit/>
          </a:bodyPr>
          <a:lstStyle/>
          <a:p>
            <a:r>
              <a:rPr lang="en-US" sz="1200" dirty="0">
                <a:hlinkClick r:id="rId3"/>
              </a:rPr>
              <a:t>https://</a:t>
            </a:r>
            <a:r>
              <a:rPr lang="en-US" sz="1200" dirty="0" smtClean="0">
                <a:hlinkClick r:id="rId3"/>
              </a:rPr>
              <a:t>en.wikipedia.org/wiki/Ragdoll_physics</a:t>
            </a:r>
            <a:r>
              <a:rPr lang="en-US" sz="1200" dirty="0" smtClean="0"/>
              <a:t> </a:t>
            </a:r>
            <a:endParaRPr lang="en-US" sz="1200" dirty="0"/>
          </a:p>
        </p:txBody>
      </p:sp>
      <p:sp>
        <p:nvSpPr>
          <p:cNvPr id="8" name="Rectangle 7"/>
          <p:cNvSpPr/>
          <p:nvPr/>
        </p:nvSpPr>
        <p:spPr>
          <a:xfrm>
            <a:off x="409575" y="6397355"/>
            <a:ext cx="4495800" cy="307777"/>
          </a:xfrm>
          <a:prstGeom prst="rect">
            <a:avLst/>
          </a:prstGeom>
        </p:spPr>
        <p:txBody>
          <a:bodyPr wrap="square">
            <a:spAutoFit/>
          </a:bodyPr>
          <a:lstStyle/>
          <a:p>
            <a:r>
              <a:rPr lang="en-US" sz="1400" dirty="0">
                <a:hlinkClick r:id="rId4"/>
              </a:rPr>
              <a:t>http://</a:t>
            </a:r>
            <a:r>
              <a:rPr lang="en-US" sz="1400" dirty="0" smtClean="0">
                <a:hlinkClick r:id="rId4"/>
              </a:rPr>
              <a:t>www.freeonlinegames.com/game/ragdoll-physics-2</a:t>
            </a:r>
            <a:r>
              <a:rPr lang="en-US" sz="1400" dirty="0" smtClean="0"/>
              <a:t> </a:t>
            </a:r>
            <a:endParaRPr lang="en-US" sz="1400" dirty="0"/>
          </a:p>
        </p:txBody>
      </p:sp>
      <p:pic>
        <p:nvPicPr>
          <p:cNvPr id="419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083867"/>
            <a:ext cx="3638550" cy="231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7450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ctrTitle"/>
          </p:nvPr>
        </p:nvSpPr>
        <p:spPr>
          <a:xfrm>
            <a:off x="955375" y="533400"/>
            <a:ext cx="6781800" cy="1391103"/>
          </a:xfrm>
        </p:spPr>
        <p:txBody>
          <a:bodyPr/>
          <a:lstStyle/>
          <a:p>
            <a:pPr eaLnBrk="1" hangingPunct="1"/>
            <a:r>
              <a:rPr lang="en-US" dirty="0" smtClean="0"/>
              <a:t>Diablo 3 Ragdolls</a:t>
            </a:r>
          </a:p>
        </p:txBody>
      </p:sp>
      <p:sp>
        <p:nvSpPr>
          <p:cNvPr id="29699" name="Rectangle 5"/>
          <p:cNvSpPr>
            <a:spLocks noGrp="1" noChangeArrowheads="1"/>
          </p:cNvSpPr>
          <p:nvPr>
            <p:ph type="subTitle" idx="1"/>
          </p:nvPr>
        </p:nvSpPr>
        <p:spPr>
          <a:xfrm>
            <a:off x="923381" y="2715159"/>
            <a:ext cx="3276600" cy="1752600"/>
          </a:xfrm>
        </p:spPr>
        <p:txBody>
          <a:bodyPr/>
          <a:lstStyle/>
          <a:p>
            <a:pPr eaLnBrk="1" hangingPunct="1"/>
            <a:r>
              <a:rPr lang="en-US" dirty="0" smtClean="0">
                <a:solidFill>
                  <a:srgbClr val="0070C0"/>
                </a:solidFill>
              </a:rPr>
              <a:t>Erin Catto</a:t>
            </a:r>
          </a:p>
        </p:txBody>
      </p:sp>
      <p:sp>
        <p:nvSpPr>
          <p:cNvPr id="4" name="TextBox 3"/>
          <p:cNvSpPr txBox="1"/>
          <p:nvPr/>
        </p:nvSpPr>
        <p:spPr>
          <a:xfrm>
            <a:off x="693344" y="2214624"/>
            <a:ext cx="3736675" cy="461665"/>
          </a:xfrm>
          <a:prstGeom prst="rect">
            <a:avLst/>
          </a:prstGeom>
          <a:noFill/>
        </p:spPr>
        <p:txBody>
          <a:bodyPr wrap="square" rtlCol="0">
            <a:spAutoFit/>
          </a:bodyPr>
          <a:lstStyle/>
          <a:p>
            <a:pPr algn="ctr"/>
            <a:r>
              <a:rPr lang="en-US" sz="2400" dirty="0" smtClean="0">
                <a:latin typeface="+mn-lt"/>
              </a:rPr>
              <a:t>“How to Smack a Demon”</a:t>
            </a:r>
            <a:endParaRPr lang="en-US" sz="2400" dirty="0">
              <a:latin typeface="+mn-lt"/>
            </a:endParaRPr>
          </a:p>
        </p:txBody>
      </p:sp>
      <p:sp>
        <p:nvSpPr>
          <p:cNvPr id="2" name="TextBox 1"/>
          <p:cNvSpPr txBox="1"/>
          <p:nvPr/>
        </p:nvSpPr>
        <p:spPr>
          <a:xfrm>
            <a:off x="575955" y="3962400"/>
            <a:ext cx="3971453" cy="707886"/>
          </a:xfrm>
          <a:prstGeom prst="rect">
            <a:avLst/>
          </a:prstGeom>
          <a:noFill/>
          <a:ln w="19050">
            <a:noFill/>
            <a:prstDash val="sysDot"/>
          </a:ln>
        </p:spPr>
        <p:txBody>
          <a:bodyPr wrap="square" rtlCol="0">
            <a:spAutoFit/>
          </a:bodyPr>
          <a:lstStyle/>
          <a:p>
            <a:pPr algn="ctr"/>
            <a:r>
              <a:rPr lang="en-US" sz="2000" dirty="0" smtClean="0"/>
              <a:t>(</a:t>
            </a:r>
            <a:r>
              <a:rPr lang="en-US" sz="2000" i="1" dirty="0" smtClean="0"/>
              <a:t>Game Developer’s Conference</a:t>
            </a:r>
            <a:r>
              <a:rPr lang="en-US" sz="2000" dirty="0" smtClean="0"/>
              <a:t>, San Francisco, California, USA, 2013)</a:t>
            </a:r>
          </a:p>
        </p:txBody>
      </p:sp>
      <p:sp>
        <p:nvSpPr>
          <p:cNvPr id="3" name="TextBox 2"/>
          <p:cNvSpPr txBox="1"/>
          <p:nvPr/>
        </p:nvSpPr>
        <p:spPr>
          <a:xfrm>
            <a:off x="2286000" y="5920966"/>
            <a:ext cx="4720075" cy="369332"/>
          </a:xfrm>
          <a:prstGeom prst="rect">
            <a:avLst/>
          </a:prstGeom>
          <a:noFill/>
          <a:ln w="19050">
            <a:solidFill>
              <a:schemeClr val="tx1"/>
            </a:solidFill>
            <a:prstDash val="sysDot"/>
          </a:ln>
        </p:spPr>
        <p:txBody>
          <a:bodyPr wrap="none" rtlCol="0">
            <a:spAutoFit/>
          </a:bodyPr>
          <a:lstStyle/>
          <a:p>
            <a:r>
              <a:rPr lang="en-US" dirty="0" smtClean="0"/>
              <a:t>Physics Programmer for Diablo 3 (Blizzard, 2012)</a:t>
            </a:r>
            <a:endParaRPr lang="en-US" dirty="0"/>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188218"/>
            <a:ext cx="3874512" cy="257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37655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837"/>
            <a:ext cx="8205216" cy="1696327"/>
          </a:xfrm>
        </p:spPr>
        <p:txBody>
          <a:bodyPr/>
          <a:lstStyle/>
          <a:p>
            <a:r>
              <a:rPr lang="en-US" dirty="0" smtClean="0"/>
              <a:t>A ragdoll is a collection of collision shapes connected to bones</a:t>
            </a:r>
            <a:endParaRPr lang="en-US" dirty="0"/>
          </a:p>
        </p:txBody>
      </p:sp>
      <p:pic>
        <p:nvPicPr>
          <p:cNvPr id="4" name="Picture 3" descr="C:\Users\ecatto\Documents\Publications\GDC2012_ErinCatto\MayaRagdo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4170" y="2294533"/>
            <a:ext cx="3268497" cy="29669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catto\Documents\Publications\GDC2012_ErinCatto\Bon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742" y="2338735"/>
            <a:ext cx="3016250" cy="272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3774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1_ZombieFes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05807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2_Chandeli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55864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3_Wag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8700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4_BloodBarre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217477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783"/>
            <a:ext cx="8162544" cy="957217"/>
          </a:xfrm>
        </p:spPr>
        <p:txBody>
          <a:bodyPr/>
          <a:lstStyle/>
          <a:p>
            <a:r>
              <a:rPr lang="en-US" dirty="0" smtClean="0"/>
              <a:t>Physics joints connect two bones</a:t>
            </a:r>
            <a:endParaRPr lang="en-US" dirty="0"/>
          </a:p>
        </p:txBody>
      </p:sp>
      <p:pic>
        <p:nvPicPr>
          <p:cNvPr id="2050" name="Picture 2" descr="D:\Development\Papers\GDC2012_ErinCatto\ConeJoi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739" y="1168396"/>
            <a:ext cx="2006600" cy="267546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Development\Papers\GDC2012_ErinCatto\RevoluteJoin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0189" y="1270000"/>
            <a:ext cx="2329249" cy="2641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Development\Papers\GDC2012_ErinCatto\SphericalJoin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2229" y="4521200"/>
            <a:ext cx="2363208" cy="171661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Development\Papers\GDC2012_ErinCatto\WeldJoin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6854" y="4377267"/>
            <a:ext cx="2001736" cy="20044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5010" y="2344579"/>
            <a:ext cx="1522148" cy="646331"/>
          </a:xfrm>
          <a:prstGeom prst="rect">
            <a:avLst/>
          </a:prstGeom>
          <a:noFill/>
        </p:spPr>
        <p:txBody>
          <a:bodyPr wrap="none" rtlCol="0">
            <a:spAutoFit/>
          </a:bodyPr>
          <a:lstStyle/>
          <a:p>
            <a:pPr algn="ctr"/>
            <a:r>
              <a:rPr lang="en-US" dirty="0" smtClean="0">
                <a:latin typeface="+mn-lt"/>
              </a:rPr>
              <a:t>Cone Joint</a:t>
            </a:r>
          </a:p>
          <a:p>
            <a:pPr algn="ctr"/>
            <a:r>
              <a:rPr lang="en-US" dirty="0" smtClean="0"/>
              <a:t>(like shoulder)</a:t>
            </a:r>
            <a:endParaRPr lang="en-US" dirty="0">
              <a:latin typeface="+mn-lt"/>
            </a:endParaRPr>
          </a:p>
        </p:txBody>
      </p:sp>
      <p:sp>
        <p:nvSpPr>
          <p:cNvPr id="9" name="TextBox 8"/>
          <p:cNvSpPr txBox="1"/>
          <p:nvPr/>
        </p:nvSpPr>
        <p:spPr>
          <a:xfrm>
            <a:off x="163432" y="5133287"/>
            <a:ext cx="1722716" cy="646331"/>
          </a:xfrm>
          <a:prstGeom prst="rect">
            <a:avLst/>
          </a:prstGeom>
          <a:noFill/>
        </p:spPr>
        <p:txBody>
          <a:bodyPr wrap="none" rtlCol="0">
            <a:spAutoFit/>
          </a:bodyPr>
          <a:lstStyle/>
          <a:p>
            <a:pPr algn="ctr"/>
            <a:r>
              <a:rPr lang="en-US" dirty="0" smtClean="0">
                <a:latin typeface="+mn-lt"/>
              </a:rPr>
              <a:t>Spherical Joint</a:t>
            </a:r>
          </a:p>
          <a:p>
            <a:pPr algn="ctr"/>
            <a:r>
              <a:rPr lang="en-US" dirty="0" smtClean="0"/>
              <a:t>(for chandeliers)</a:t>
            </a:r>
            <a:endParaRPr lang="en-US" dirty="0">
              <a:latin typeface="+mn-lt"/>
            </a:endParaRPr>
          </a:p>
        </p:txBody>
      </p:sp>
      <p:sp>
        <p:nvSpPr>
          <p:cNvPr id="10" name="TextBox 9"/>
          <p:cNvSpPr txBox="1"/>
          <p:nvPr/>
        </p:nvSpPr>
        <p:spPr>
          <a:xfrm>
            <a:off x="7250660" y="2247252"/>
            <a:ext cx="1506438" cy="646331"/>
          </a:xfrm>
          <a:prstGeom prst="rect">
            <a:avLst/>
          </a:prstGeom>
          <a:noFill/>
        </p:spPr>
        <p:txBody>
          <a:bodyPr wrap="none" rtlCol="0">
            <a:spAutoFit/>
          </a:bodyPr>
          <a:lstStyle/>
          <a:p>
            <a:r>
              <a:rPr lang="en-US" dirty="0" smtClean="0">
                <a:latin typeface="+mn-lt"/>
              </a:rPr>
              <a:t>Revolute Joint</a:t>
            </a:r>
          </a:p>
          <a:p>
            <a:r>
              <a:rPr lang="en-US" dirty="0" smtClean="0"/>
              <a:t>(like elbow)</a:t>
            </a:r>
            <a:endParaRPr lang="en-US" dirty="0">
              <a:latin typeface="+mn-lt"/>
            </a:endParaRPr>
          </a:p>
        </p:txBody>
      </p:sp>
      <p:sp>
        <p:nvSpPr>
          <p:cNvPr id="11" name="TextBox 10"/>
          <p:cNvSpPr txBox="1"/>
          <p:nvPr/>
        </p:nvSpPr>
        <p:spPr>
          <a:xfrm>
            <a:off x="7250660" y="5102043"/>
            <a:ext cx="1606529" cy="1200329"/>
          </a:xfrm>
          <a:prstGeom prst="rect">
            <a:avLst/>
          </a:prstGeom>
          <a:noFill/>
        </p:spPr>
        <p:txBody>
          <a:bodyPr wrap="square" rtlCol="0">
            <a:spAutoFit/>
          </a:bodyPr>
          <a:lstStyle/>
          <a:p>
            <a:pPr algn="ctr"/>
            <a:r>
              <a:rPr lang="en-US" dirty="0" smtClean="0">
                <a:latin typeface="+mn-lt"/>
              </a:rPr>
              <a:t>Weld Joint</a:t>
            </a:r>
          </a:p>
          <a:p>
            <a:pPr algn="ctr"/>
            <a:r>
              <a:rPr lang="en-US" dirty="0" smtClean="0"/>
              <a:t>(locks two bodies,</a:t>
            </a:r>
            <a:r>
              <a:rPr lang="en-US" dirty="0"/>
              <a:t> </a:t>
            </a:r>
            <a:r>
              <a:rPr lang="en-US" dirty="0" smtClean="0"/>
              <a:t>for advanced)</a:t>
            </a:r>
          </a:p>
        </p:txBody>
      </p:sp>
      <p:sp>
        <p:nvSpPr>
          <p:cNvPr id="3" name="TextBox 2"/>
          <p:cNvSpPr txBox="1"/>
          <p:nvPr/>
        </p:nvSpPr>
        <p:spPr>
          <a:xfrm>
            <a:off x="2514600" y="3742323"/>
            <a:ext cx="3950697" cy="338554"/>
          </a:xfrm>
          <a:prstGeom prst="rect">
            <a:avLst/>
          </a:prstGeom>
          <a:noFill/>
          <a:ln w="19050">
            <a:solidFill>
              <a:schemeClr val="tx1"/>
            </a:solidFill>
            <a:prstDash val="sysDot"/>
          </a:ln>
        </p:spPr>
        <p:txBody>
          <a:bodyPr wrap="none" rtlCol="0">
            <a:spAutoFit/>
          </a:bodyPr>
          <a:lstStyle/>
          <a:p>
            <a:r>
              <a:rPr lang="en-US" sz="1600" dirty="0" smtClean="0"/>
              <a:t>Tech artist connects bones with Physics joints</a:t>
            </a:r>
            <a:endParaRPr lang="en-US" sz="1600" dirty="0"/>
          </a:p>
        </p:txBody>
      </p:sp>
    </p:spTree>
    <p:extLst>
      <p:ext uri="{BB962C8B-B14F-4D97-AF65-F5344CB8AC3E}">
        <p14:creationId xmlns:p14="http://schemas.microsoft.com/office/powerpoint/2010/main" val="23055367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194"/>
            <a:ext cx="7744515" cy="1747201"/>
          </a:xfrm>
        </p:spPr>
        <p:txBody>
          <a:bodyPr/>
          <a:lstStyle/>
          <a:p>
            <a:r>
              <a:rPr lang="en-US" dirty="0" smtClean="0"/>
              <a:t>We use the ragdoll bodies to adjust the pose</a:t>
            </a:r>
            <a:endParaRPr lang="en-US" dirty="0"/>
          </a:p>
        </p:txBody>
      </p:sp>
      <p:pic>
        <p:nvPicPr>
          <p:cNvPr id="6149" name="Picture 5" descr="C:\Users\ecatto\Documents\Publications\GDC2012_ErinCatto\AnimationPos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351" y="2313703"/>
            <a:ext cx="2571937" cy="3163637"/>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4039437" y="4053103"/>
            <a:ext cx="964642" cy="71008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6150" name="Picture 6" descr="C:\Users\ecatto\Documents\Publications\GDC2012_ErinCatto\ProceduralPos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155139">
            <a:off x="5717318" y="2239913"/>
            <a:ext cx="2532807" cy="26217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7427" y="5943600"/>
            <a:ext cx="2976071" cy="369332"/>
          </a:xfrm>
          <a:prstGeom prst="rect">
            <a:avLst/>
          </a:prstGeom>
          <a:noFill/>
        </p:spPr>
        <p:txBody>
          <a:bodyPr wrap="none" rtlCol="0">
            <a:spAutoFit/>
          </a:bodyPr>
          <a:lstStyle/>
          <a:p>
            <a:r>
              <a:rPr lang="en-US" dirty="0" smtClean="0"/>
              <a:t>model space keyed animation</a:t>
            </a:r>
            <a:endParaRPr lang="en-US" dirty="0"/>
          </a:p>
        </p:txBody>
      </p:sp>
      <p:sp>
        <p:nvSpPr>
          <p:cNvPr id="7" name="TextBox 6"/>
          <p:cNvSpPr txBox="1"/>
          <p:nvPr/>
        </p:nvSpPr>
        <p:spPr>
          <a:xfrm>
            <a:off x="6029325" y="5943600"/>
            <a:ext cx="2007922" cy="369332"/>
          </a:xfrm>
          <a:prstGeom prst="rect">
            <a:avLst/>
          </a:prstGeom>
          <a:noFill/>
        </p:spPr>
        <p:txBody>
          <a:bodyPr wrap="none" rtlCol="0">
            <a:spAutoFit/>
          </a:bodyPr>
          <a:lstStyle/>
          <a:p>
            <a:r>
              <a:rPr lang="en-US" dirty="0" smtClean="0"/>
              <a:t>world space ragdoll</a:t>
            </a:r>
            <a:endParaRPr lang="en-US" dirty="0"/>
          </a:p>
        </p:txBody>
      </p:sp>
    </p:spTree>
    <p:extLst>
      <p:ext uri="{BB962C8B-B14F-4D97-AF65-F5344CB8AC3E}">
        <p14:creationId xmlns:p14="http://schemas.microsoft.com/office/powerpoint/2010/main" val="10774780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3945292" y="2349087"/>
            <a:ext cx="4078222" cy="403132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0267"/>
            <a:ext cx="7543800" cy="1595536"/>
          </a:xfrm>
        </p:spPr>
        <p:txBody>
          <a:bodyPr>
            <a:normAutofit fontScale="90000"/>
          </a:bodyPr>
          <a:lstStyle/>
          <a:p>
            <a:r>
              <a:rPr lang="en-US" dirty="0" smtClean="0"/>
              <a:t>Update the actor bounding sphere using the bone transforms</a:t>
            </a:r>
            <a:endParaRPr lang="en-US" dirty="0"/>
          </a:p>
        </p:txBody>
      </p:sp>
      <p:pic>
        <p:nvPicPr>
          <p:cNvPr id="2050" name="Picture 2" descr="C:\Users\ecatto\Documents\Publications\GDC2012_ErinCatto\Bon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88616">
            <a:off x="4414664" y="2474305"/>
            <a:ext cx="2981564" cy="334486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436914" y="4491135"/>
            <a:ext cx="79310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V="1">
            <a:off x="1436914" y="3421224"/>
            <a:ext cx="0" cy="1069911"/>
          </a:xfrm>
          <a:prstGeom prst="line">
            <a:avLst/>
          </a:prstGeom>
        </p:spPr>
        <p:style>
          <a:lnRef idx="3">
            <a:schemeClr val="accent3"/>
          </a:lnRef>
          <a:fillRef idx="0">
            <a:schemeClr val="accent3"/>
          </a:fillRef>
          <a:effectRef idx="2">
            <a:schemeClr val="accent3"/>
          </a:effectRef>
          <a:fontRef idx="minor">
            <a:schemeClr val="tx1"/>
          </a:fontRef>
        </p:style>
      </p:cxnSp>
      <p:sp>
        <p:nvSpPr>
          <p:cNvPr id="8" name="TextBox 7"/>
          <p:cNvSpPr txBox="1"/>
          <p:nvPr/>
        </p:nvSpPr>
        <p:spPr>
          <a:xfrm>
            <a:off x="568728" y="5337111"/>
            <a:ext cx="1647054" cy="369332"/>
          </a:xfrm>
          <a:prstGeom prst="rect">
            <a:avLst/>
          </a:prstGeom>
          <a:noFill/>
        </p:spPr>
        <p:txBody>
          <a:bodyPr wrap="none" rtlCol="0">
            <a:spAutoFit/>
          </a:bodyPr>
          <a:lstStyle/>
          <a:p>
            <a:r>
              <a:rPr lang="en-US" dirty="0" smtClean="0"/>
              <a:t>actor transform</a:t>
            </a:r>
          </a:p>
        </p:txBody>
      </p:sp>
      <p:cxnSp>
        <p:nvCxnSpPr>
          <p:cNvPr id="4" name="Straight Connector 3"/>
          <p:cNvCxnSpPr/>
          <p:nvPr/>
        </p:nvCxnSpPr>
        <p:spPr>
          <a:xfrm flipV="1">
            <a:off x="971551" y="4491136"/>
            <a:ext cx="465363" cy="665065"/>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714860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t>Basic Game Physics Concepts</a:t>
            </a:r>
          </a:p>
        </p:txBody>
      </p:sp>
      <p:sp>
        <p:nvSpPr>
          <p:cNvPr id="20483" name="Rectangle 3"/>
          <p:cNvSpPr>
            <a:spLocks noGrp="1" noChangeArrowheads="1"/>
          </p:cNvSpPr>
          <p:nvPr>
            <p:ph idx="1"/>
          </p:nvPr>
        </p:nvSpPr>
        <p:spPr/>
        <p:txBody>
          <a:bodyPr>
            <a:normAutofit fontScale="92500" lnSpcReduction="20000"/>
          </a:bodyPr>
          <a:lstStyle/>
          <a:p>
            <a:r>
              <a:rPr lang="en-US" i="1" dirty="0" smtClean="0">
                <a:solidFill>
                  <a:srgbClr val="0070C0"/>
                </a:solidFill>
              </a:rPr>
              <a:t>Why are we studying this?</a:t>
            </a:r>
            <a:endParaRPr lang="en-US" i="1" dirty="0">
              <a:solidFill>
                <a:srgbClr val="0070C0"/>
              </a:solidFill>
            </a:endParaRPr>
          </a:p>
          <a:p>
            <a:pPr lvl="1"/>
            <a:r>
              <a:rPr lang="en-US" dirty="0"/>
              <a:t>To use an engine effectively, you need to understand something about what it’s doing</a:t>
            </a:r>
          </a:p>
          <a:p>
            <a:pPr lvl="1"/>
            <a:r>
              <a:rPr lang="en-US" dirty="0"/>
              <a:t>You may need to implement small features or extensions </a:t>
            </a:r>
            <a:r>
              <a:rPr lang="en-US" dirty="0" smtClean="0"/>
              <a:t>yourself</a:t>
            </a:r>
          </a:p>
          <a:p>
            <a:pPr lvl="1"/>
            <a:r>
              <a:rPr lang="en-US" dirty="0" smtClean="0"/>
              <a:t>Cf., owning a car without understanding anything about how it works (possible, yes, but ideal?, no)</a:t>
            </a:r>
          </a:p>
          <a:p>
            <a:pPr>
              <a:lnSpc>
                <a:spcPct val="130000"/>
              </a:lnSpc>
            </a:pPr>
            <a:r>
              <a:rPr lang="en-US" dirty="0">
                <a:solidFill>
                  <a:srgbClr val="0070C0"/>
                </a:solidFill>
              </a:rPr>
              <a:t>Examples</a:t>
            </a:r>
          </a:p>
          <a:p>
            <a:pPr lvl="1">
              <a:lnSpc>
                <a:spcPct val="130000"/>
              </a:lnSpc>
            </a:pPr>
            <a:r>
              <a:rPr lang="en-US" dirty="0"/>
              <a:t>K</a:t>
            </a:r>
            <a:r>
              <a:rPr lang="en-US" dirty="0" smtClean="0"/>
              <a:t>inematics </a:t>
            </a:r>
            <a:r>
              <a:rPr lang="en-US" dirty="0"/>
              <a:t>and dynamics</a:t>
            </a:r>
          </a:p>
          <a:p>
            <a:pPr lvl="1"/>
            <a:r>
              <a:rPr lang="en-US" dirty="0"/>
              <a:t>P</a:t>
            </a:r>
            <a:r>
              <a:rPr lang="en-US" dirty="0" smtClean="0"/>
              <a:t>rojectile </a:t>
            </a:r>
            <a:r>
              <a:rPr lang="en-US" dirty="0"/>
              <a:t>motion</a:t>
            </a:r>
          </a:p>
          <a:p>
            <a:pPr lvl="1"/>
            <a:r>
              <a:rPr lang="en-US" dirty="0"/>
              <a:t>C</a:t>
            </a:r>
            <a:r>
              <a:rPr lang="en-US" dirty="0" smtClean="0"/>
              <a:t>ollision </a:t>
            </a:r>
            <a:r>
              <a:rPr lang="en-US" dirty="0"/>
              <a:t>detection and response</a:t>
            </a:r>
          </a:p>
        </p:txBody>
      </p:sp>
      <p:sp>
        <p:nvSpPr>
          <p:cNvPr id="5" name="Slide Number Placeholder 4"/>
          <p:cNvSpPr>
            <a:spLocks noGrp="1"/>
          </p:cNvSpPr>
          <p:nvPr>
            <p:ph type="sldNum" sz="quarter" idx="12"/>
          </p:nvPr>
        </p:nvSpPr>
        <p:spPr/>
        <p:txBody>
          <a:bodyPr/>
          <a:lstStyle/>
          <a:p>
            <a:fld id="{E00395DE-3DA2-3849-8BF8-25D029072D89}" type="slidenum">
              <a:rPr lang="en-US"/>
              <a:pPr/>
              <a:t>6</a:t>
            </a:fld>
            <a:endParaRPr lang="en-US" dirty="0"/>
          </a:p>
        </p:txBody>
      </p:sp>
    </p:spTree>
    <p:extLst>
      <p:ext uri="{BB962C8B-B14F-4D97-AF65-F5344CB8AC3E}">
        <p14:creationId xmlns:p14="http://schemas.microsoft.com/office/powerpoint/2010/main" val="16694222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338"/>
            <a:ext cx="7543800" cy="1673109"/>
          </a:xfrm>
        </p:spPr>
        <p:txBody>
          <a:bodyPr/>
          <a:lstStyle/>
          <a:p>
            <a:r>
              <a:rPr lang="en-US" dirty="0" smtClean="0"/>
              <a:t>Partial ragdolls add flavor to living characters</a:t>
            </a:r>
            <a:endParaRPr lang="en-US" dirty="0"/>
          </a:p>
        </p:txBody>
      </p:sp>
      <p:pic>
        <p:nvPicPr>
          <p:cNvPr id="3074" name="Picture 2" descr="C:\Users\ecatto\Documents\Publications\GDC2012_ErinCatto\Wiza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2286000"/>
            <a:ext cx="1876211" cy="362344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ecatto\Documents\Publications\GDC2012_ErinCatto\WizardPhy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7288" y="2286000"/>
            <a:ext cx="1876211" cy="36234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ecatto\Documents\Publications\GDC2012_ErinCatto\WizardHidd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3013" y="2286000"/>
            <a:ext cx="1876211" cy="36234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19400" y="6314237"/>
            <a:ext cx="3378554" cy="369332"/>
          </a:xfrm>
          <a:prstGeom prst="rect">
            <a:avLst/>
          </a:prstGeom>
          <a:noFill/>
          <a:ln w="19050">
            <a:solidFill>
              <a:schemeClr val="tx1"/>
            </a:solidFill>
            <a:prstDash val="sysDot"/>
          </a:ln>
        </p:spPr>
        <p:txBody>
          <a:bodyPr wrap="none" rtlCol="0">
            <a:spAutoFit/>
          </a:bodyPr>
          <a:lstStyle/>
          <a:p>
            <a:r>
              <a:rPr lang="en-US" dirty="0" smtClean="0"/>
              <a:t>Not just for death and destruction</a:t>
            </a:r>
            <a:endParaRPr lang="en-US" dirty="0"/>
          </a:p>
        </p:txBody>
      </p:sp>
    </p:spTree>
    <p:extLst>
      <p:ext uri="{BB962C8B-B14F-4D97-AF65-F5344CB8AC3E}">
        <p14:creationId xmlns:p14="http://schemas.microsoft.com/office/powerpoint/2010/main" val="10203909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2_WitchDocto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28063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normAutofit/>
          </a:bodyPr>
          <a:lstStyle/>
          <a:p>
            <a:r>
              <a:rPr lang="en-US" dirty="0" smtClean="0"/>
              <a:t>More </a:t>
            </a:r>
            <a:r>
              <a:rPr lang="en-US" dirty="0"/>
              <a:t>P</a:t>
            </a:r>
            <a:r>
              <a:rPr lang="en-US" dirty="0" smtClean="0"/>
              <a:t>hysics We </a:t>
            </a:r>
            <a:r>
              <a:rPr lang="en-US" dirty="0"/>
              <a:t>A</a:t>
            </a:r>
            <a:r>
              <a:rPr lang="en-US" dirty="0" smtClean="0"/>
              <a:t>re </a:t>
            </a:r>
            <a:r>
              <a:rPr lang="en-US" dirty="0"/>
              <a:t>N</a:t>
            </a:r>
            <a:r>
              <a:rPr lang="en-US" dirty="0" smtClean="0"/>
              <a:t>ot </a:t>
            </a:r>
            <a:r>
              <a:rPr lang="en-US" dirty="0"/>
              <a:t>C</a:t>
            </a:r>
            <a:r>
              <a:rPr lang="en-US" dirty="0" smtClean="0"/>
              <a:t>overing</a:t>
            </a:r>
            <a:endParaRPr lang="en-US" dirty="0"/>
          </a:p>
        </p:txBody>
      </p:sp>
      <p:sp>
        <p:nvSpPr>
          <p:cNvPr id="2" name="Content Placeholder 1"/>
          <p:cNvSpPr>
            <a:spLocks noGrp="1"/>
          </p:cNvSpPr>
          <p:nvPr>
            <p:ph idx="1"/>
          </p:nvPr>
        </p:nvSpPr>
        <p:spPr/>
        <p:txBody>
          <a:bodyPr>
            <a:normAutofit lnSpcReduction="10000"/>
          </a:bodyPr>
          <a:lstStyle/>
          <a:p>
            <a:r>
              <a:rPr lang="en-US" dirty="0"/>
              <a:t>Collision response</a:t>
            </a:r>
          </a:p>
          <a:p>
            <a:r>
              <a:rPr lang="en-US" dirty="0"/>
              <a:t>Conservation of momentum</a:t>
            </a:r>
          </a:p>
          <a:p>
            <a:r>
              <a:rPr lang="en-US" dirty="0"/>
              <a:t>Elastic collisions</a:t>
            </a:r>
          </a:p>
          <a:p>
            <a:r>
              <a:rPr lang="en-US" dirty="0"/>
              <a:t>Non-elastic collisions </a:t>
            </a:r>
            <a:r>
              <a:rPr lang="en-US" dirty="0" smtClean="0"/>
              <a:t>– coefficient of </a:t>
            </a:r>
            <a:r>
              <a:rPr lang="en-US" dirty="0"/>
              <a:t>restitution</a:t>
            </a:r>
          </a:p>
          <a:p>
            <a:r>
              <a:rPr lang="en-US" dirty="0"/>
              <a:t>Rigid body simulation (vs. point masses)</a:t>
            </a:r>
          </a:p>
          <a:p>
            <a:r>
              <a:rPr lang="en-US" dirty="0"/>
              <a:t>Joints as constraints to motion</a:t>
            </a:r>
          </a:p>
          <a:p>
            <a:r>
              <a:rPr lang="en-US" dirty="0"/>
              <a:t>Soft body </a:t>
            </a:r>
            <a:r>
              <a:rPr lang="en-US" dirty="0" smtClean="0"/>
              <a:t>simulation</a:t>
            </a:r>
            <a:endParaRPr lang="en-US" dirty="0"/>
          </a:p>
        </p:txBody>
      </p:sp>
      <p:sp>
        <p:nvSpPr>
          <p:cNvPr id="6" name="Slide Number Placeholder 4"/>
          <p:cNvSpPr>
            <a:spLocks noGrp="1"/>
          </p:cNvSpPr>
          <p:nvPr>
            <p:ph type="sldNum" sz="quarter" idx="12"/>
          </p:nvPr>
        </p:nvSpPr>
        <p:spPr/>
        <p:txBody>
          <a:bodyPr/>
          <a:lstStyle/>
          <a:p>
            <a:fld id="{15393A3D-EAB8-6242-9763-485DE07C81C8}" type="slidenum">
              <a:rPr lang="en-US"/>
              <a:pPr/>
              <a:t>62</a:t>
            </a:fld>
            <a:endParaRPr lang="en-US"/>
          </a:p>
        </p:txBody>
      </p:sp>
      <p:sp>
        <p:nvSpPr>
          <p:cNvPr id="100356" name="Text Box 4"/>
          <p:cNvSpPr txBox="1">
            <a:spLocks noChangeArrowheads="1"/>
          </p:cNvSpPr>
          <p:nvPr/>
        </p:nvSpPr>
        <p:spPr bwMode="auto">
          <a:xfrm>
            <a:off x="685800" y="6019800"/>
            <a:ext cx="8077200" cy="369332"/>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800" dirty="0">
                <a:solidFill>
                  <a:schemeClr val="hlink"/>
                </a:solidFill>
              </a:rPr>
              <a:t>[see excellent</a:t>
            </a:r>
            <a:r>
              <a:rPr lang="en-US" sz="1800" dirty="0" smtClean="0">
                <a:solidFill>
                  <a:schemeClr val="hlink"/>
                </a:solidFill>
              </a:rPr>
              <a:t> book </a:t>
            </a:r>
            <a:r>
              <a:rPr lang="en-US" sz="1800" dirty="0">
                <a:solidFill>
                  <a:schemeClr val="hlink"/>
                </a:solidFill>
              </a:rPr>
              <a:t>by Millington, “Game Physics</a:t>
            </a:r>
            <a:r>
              <a:rPr lang="en-US" sz="1800" dirty="0" smtClean="0">
                <a:solidFill>
                  <a:schemeClr val="hlink"/>
                </a:solidFill>
              </a:rPr>
              <a:t> Engine </a:t>
            </a:r>
            <a:r>
              <a:rPr lang="en-US" sz="1800" dirty="0">
                <a:solidFill>
                  <a:schemeClr val="hlink"/>
                </a:solidFill>
              </a:rPr>
              <a:t>Development”, MK, 2007]</a:t>
            </a:r>
          </a:p>
        </p:txBody>
      </p:sp>
    </p:spTree>
    <p:extLst>
      <p:ext uri="{BB962C8B-B14F-4D97-AF65-F5344CB8AC3E}">
        <p14:creationId xmlns:p14="http://schemas.microsoft.com/office/powerpoint/2010/main" val="36959944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			(</a:t>
            </a:r>
            <a:r>
              <a:rPr lang="en-US" dirty="0" smtClean="0">
                <a:solidFill>
                  <a:srgbClr val="008000"/>
                </a:solidFill>
              </a:rPr>
              <a:t>done</a:t>
            </a:r>
            <a:r>
              <a:rPr lang="en-US" dirty="0" smtClean="0"/>
              <a:t>)</a:t>
            </a:r>
          </a:p>
          <a:p>
            <a:r>
              <a:rPr lang="en-US" dirty="0" smtClean="0"/>
              <a:t>Kinematics			(</a:t>
            </a:r>
            <a:r>
              <a:rPr lang="en-US" dirty="0">
                <a:solidFill>
                  <a:srgbClr val="008000"/>
                </a:solidFill>
              </a:rPr>
              <a:t>done</a:t>
            </a:r>
            <a:r>
              <a:rPr lang="en-US" dirty="0" smtClean="0"/>
              <a:t>)</a:t>
            </a:r>
          </a:p>
          <a:p>
            <a:r>
              <a:rPr lang="en-US" dirty="0" smtClean="0"/>
              <a:t>Rigid Body Simulation	(</a:t>
            </a:r>
            <a:r>
              <a:rPr lang="en-US" dirty="0">
                <a:solidFill>
                  <a:srgbClr val="008000"/>
                </a:solidFill>
              </a:rPr>
              <a:t>done</a:t>
            </a:r>
            <a:r>
              <a:rPr lang="en-US" dirty="0" smtClean="0"/>
              <a:t>)</a:t>
            </a:r>
          </a:p>
          <a:p>
            <a:r>
              <a:rPr lang="en-US" dirty="0" smtClean="0"/>
              <a:t>The Firing Solution		(</a:t>
            </a:r>
            <a:r>
              <a:rPr lang="en-US" dirty="0">
                <a:solidFill>
                  <a:srgbClr val="008000"/>
                </a:solidFill>
              </a:rPr>
              <a:t>done</a:t>
            </a:r>
            <a:r>
              <a:rPr lang="en-US" dirty="0" smtClean="0"/>
              <a:t>)</a:t>
            </a:r>
          </a:p>
          <a:p>
            <a:r>
              <a:rPr lang="en-US" dirty="0" smtClean="0"/>
              <a:t>Collision Detection		(</a:t>
            </a:r>
            <a:r>
              <a:rPr lang="en-US" dirty="0">
                <a:solidFill>
                  <a:srgbClr val="008000"/>
                </a:solidFill>
              </a:rPr>
              <a:t>done</a:t>
            </a:r>
            <a:r>
              <a:rPr lang="en-US" dirty="0" smtClean="0"/>
              <a:t>)</a:t>
            </a:r>
          </a:p>
          <a:p>
            <a:r>
              <a:rPr lang="en-US" dirty="0" smtClean="0"/>
              <a:t>Ragdoll Physics 		(</a:t>
            </a:r>
            <a:r>
              <a:rPr lang="en-US" dirty="0">
                <a:solidFill>
                  <a:srgbClr val="008000"/>
                </a:solidFill>
              </a:rPr>
              <a:t>done</a:t>
            </a:r>
            <a:r>
              <a:rPr lang="en-US" dirty="0" smtClean="0"/>
              <a:t>)</a:t>
            </a:r>
          </a:p>
          <a:p>
            <a:r>
              <a:rPr lang="en-US" dirty="0" smtClean="0"/>
              <a:t>PhysX				(</a:t>
            </a:r>
            <a:r>
              <a:rPr lang="en-US" dirty="0">
                <a:solidFill>
                  <a:srgbClr val="C00000"/>
                </a:solidFill>
              </a:rPr>
              <a:t>next</a:t>
            </a:r>
            <a:r>
              <a:rPr lang="en-US" dirty="0" smtClean="0"/>
              <a:t>)</a:t>
            </a: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E00395DE-3DA2-3849-8BF8-25D029072D89}" type="slidenum">
              <a:rPr lang="en-US"/>
              <a:pPr/>
              <a:t>63</a:t>
            </a:fld>
            <a:endParaRPr lang="en-US" dirty="0"/>
          </a:p>
        </p:txBody>
      </p:sp>
    </p:spTree>
    <p:extLst>
      <p:ext uri="{BB962C8B-B14F-4D97-AF65-F5344CB8AC3E}">
        <p14:creationId xmlns:p14="http://schemas.microsoft.com/office/powerpoint/2010/main" val="14960653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PhysX Overview</a:t>
            </a:r>
            <a:endParaRPr lang="en-US" dirty="0"/>
          </a:p>
        </p:txBody>
      </p:sp>
      <p:sp>
        <p:nvSpPr>
          <p:cNvPr id="3" name="Content Placeholder 2"/>
          <p:cNvSpPr>
            <a:spLocks noGrp="1"/>
          </p:cNvSpPr>
          <p:nvPr>
            <p:ph idx="1"/>
          </p:nvPr>
        </p:nvSpPr>
        <p:spPr/>
        <p:txBody>
          <a:bodyPr/>
          <a:lstStyle/>
          <a:p>
            <a:r>
              <a:rPr lang="en-US" dirty="0" smtClean="0"/>
              <a:t>Developed by NVIDIA for C++ applications</a:t>
            </a:r>
          </a:p>
          <a:p>
            <a:r>
              <a:rPr lang="en-US" dirty="0" smtClean="0"/>
              <a:t>Windows, Mac, Linux, </a:t>
            </a:r>
            <a:r>
              <a:rPr lang="en-US" dirty="0" err="1" smtClean="0"/>
              <a:t>Playstation</a:t>
            </a:r>
            <a:r>
              <a:rPr lang="en-US" dirty="0" smtClean="0"/>
              <a:t>, Xbox, Android, Apple iOS and Wii</a:t>
            </a:r>
          </a:p>
          <a:p>
            <a:r>
              <a:rPr lang="en-US" dirty="0" smtClean="0"/>
              <a:t>Simulate</a:t>
            </a:r>
          </a:p>
          <a:p>
            <a:pPr lvl="1"/>
            <a:r>
              <a:rPr lang="en-US" dirty="0" smtClean="0"/>
              <a:t>Fluids</a:t>
            </a:r>
          </a:p>
          <a:p>
            <a:pPr lvl="1"/>
            <a:r>
              <a:rPr lang="en-US" dirty="0" smtClean="0"/>
              <a:t>Soft bodies (cloth, hair)</a:t>
            </a:r>
          </a:p>
          <a:p>
            <a:pPr lvl="1"/>
            <a:r>
              <a:rPr lang="en-US" dirty="0" smtClean="0"/>
              <a:t>Rigid bodies (boxes, bones)</a:t>
            </a:r>
            <a:endParaRPr lang="en-US" dirty="0"/>
          </a:p>
        </p:txBody>
      </p:sp>
    </p:spTree>
    <p:extLst>
      <p:ext uri="{BB962C8B-B14F-4D97-AF65-F5344CB8AC3E}">
        <p14:creationId xmlns:p14="http://schemas.microsoft.com/office/powerpoint/2010/main" val="26525229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152400"/>
            <a:ext cx="8934156" cy="838200"/>
          </a:xfrm>
        </p:spPr>
        <p:txBody>
          <a:bodyPr>
            <a:normAutofit fontScale="90000"/>
          </a:bodyPr>
          <a:lstStyle/>
          <a:p>
            <a:r>
              <a:rPr lang="en-US" dirty="0" smtClean="0"/>
              <a:t>Why Does NVIDIA Make Physics Software?</a:t>
            </a:r>
            <a:endParaRPr lang="en-US" dirty="0"/>
          </a:p>
        </p:txBody>
      </p:sp>
      <p:sp>
        <p:nvSpPr>
          <p:cNvPr id="3" name="Content Placeholder 2"/>
          <p:cNvSpPr>
            <a:spLocks noGrp="1"/>
          </p:cNvSpPr>
          <p:nvPr>
            <p:ph idx="1"/>
          </p:nvPr>
        </p:nvSpPr>
        <p:spPr/>
        <p:txBody>
          <a:bodyPr/>
          <a:lstStyle/>
          <a:p>
            <a:pPr>
              <a:spcAft>
                <a:spcPts val="600"/>
              </a:spcAft>
            </a:pPr>
            <a:r>
              <a:rPr lang="en-US" dirty="0" smtClean="0"/>
              <a:t>NVIDIA is mainly known as a developer and manufacturer of graphics </a:t>
            </a:r>
            <a:r>
              <a:rPr lang="en-US" dirty="0" smtClean="0">
                <a:solidFill>
                  <a:srgbClr val="0070C0"/>
                </a:solidFill>
              </a:rPr>
              <a:t>hardware </a:t>
            </a:r>
            <a:r>
              <a:rPr lang="en-US" dirty="0" smtClean="0"/>
              <a:t>(GPU’s)</a:t>
            </a:r>
            <a:br>
              <a:rPr lang="en-US" dirty="0" smtClean="0"/>
            </a:br>
            <a:endParaRPr lang="en-US" dirty="0" smtClean="0"/>
          </a:p>
          <a:p>
            <a:pPr>
              <a:spcAft>
                <a:spcPts val="600"/>
              </a:spcAft>
            </a:pPr>
            <a:r>
              <a:rPr lang="en-US" dirty="0" smtClean="0"/>
              <a:t>So taking advantage of GPU for </a:t>
            </a:r>
            <a:r>
              <a:rPr lang="en-US" dirty="0" smtClean="0">
                <a:solidFill>
                  <a:srgbClr val="0070C0"/>
                </a:solidFill>
              </a:rPr>
              <a:t>hardware acceleration </a:t>
            </a:r>
            <a:r>
              <a:rPr lang="en-US" dirty="0" smtClean="0"/>
              <a:t>of their physics engine</a:t>
            </a:r>
          </a:p>
          <a:p>
            <a:pPr lvl="1">
              <a:spcAft>
                <a:spcPts val="600"/>
              </a:spcAft>
            </a:pPr>
            <a:r>
              <a:rPr lang="en-US" dirty="0" smtClean="0"/>
              <a:t>Algorithms can be tuned to their hardware</a:t>
            </a:r>
          </a:p>
          <a:p>
            <a:pPr lvl="1">
              <a:spcAft>
                <a:spcPts val="600"/>
              </a:spcAft>
            </a:pPr>
            <a:r>
              <a:rPr lang="en-US" dirty="0" smtClean="0"/>
              <a:t>Giving a competitive advantage over other GPU manufacturers</a:t>
            </a:r>
            <a:endParaRPr lang="en-US" dirty="0"/>
          </a:p>
        </p:txBody>
      </p:sp>
      <p:sp>
        <p:nvSpPr>
          <p:cNvPr id="5" name="Slide Number Placeholder 4"/>
          <p:cNvSpPr>
            <a:spLocks noGrp="1"/>
          </p:cNvSpPr>
          <p:nvPr>
            <p:ph type="sldNum" sz="quarter" idx="11"/>
          </p:nvPr>
        </p:nvSpPr>
        <p:spPr/>
        <p:txBody>
          <a:bodyPr/>
          <a:lstStyle/>
          <a:p>
            <a:fld id="{88038282-F81A-2547-A343-21AAA3951978}" type="slidenum">
              <a:rPr lang="en-US" smtClean="0"/>
              <a:pPr/>
              <a:t>65</a:t>
            </a:fld>
            <a:endParaRPr lang="en-US"/>
          </a:p>
        </p:txBody>
      </p:sp>
    </p:spTree>
    <p:extLst>
      <p:ext uri="{BB962C8B-B14F-4D97-AF65-F5344CB8AC3E}">
        <p14:creationId xmlns:p14="http://schemas.microsoft.com/office/powerpoint/2010/main" val="40551760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Configure Video Card as Dedicated PhysX Processor</a:t>
            </a:r>
            <a:endParaRPr lang="en-US" dirty="0"/>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57950"/>
            <a:ext cx="6486525" cy="47815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6477000" y="4876800"/>
            <a:ext cx="1219200" cy="646331"/>
          </a:xfrm>
          <a:prstGeom prst="rect">
            <a:avLst/>
          </a:prstGeom>
          <a:noFill/>
          <a:ln w="19050">
            <a:solidFill>
              <a:schemeClr val="tx1"/>
            </a:solidFill>
            <a:prstDash val="sysDot"/>
          </a:ln>
        </p:spPr>
        <p:txBody>
          <a:bodyPr wrap="square" rtlCol="0">
            <a:spAutoFit/>
          </a:bodyPr>
          <a:lstStyle/>
          <a:p>
            <a:pPr algn="ctr"/>
            <a:r>
              <a:rPr lang="en-US" dirty="0" smtClean="0"/>
              <a:t>Dedicated to PhysX</a:t>
            </a:r>
            <a:endParaRPr lang="en-US" dirty="0"/>
          </a:p>
        </p:txBody>
      </p:sp>
      <p:cxnSp>
        <p:nvCxnSpPr>
          <p:cNvPr id="8" name="Straight Arrow Connector 7"/>
          <p:cNvCxnSpPr/>
          <p:nvPr/>
        </p:nvCxnSpPr>
        <p:spPr>
          <a:xfrm flipH="1">
            <a:off x="5796481" y="5562600"/>
            <a:ext cx="533400" cy="457200"/>
          </a:xfrm>
          <a:prstGeom prst="straightConnector1">
            <a:avLst/>
          </a:prstGeom>
          <a:ln w="5715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197474" y="4177326"/>
            <a:ext cx="355726" cy="470874"/>
          </a:xfrm>
          <a:prstGeom prst="straightConnector1">
            <a:avLst/>
          </a:prstGeom>
          <a:ln w="5715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3561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Algorithms Does PhysX Use?</a:t>
            </a:r>
            <a:endParaRPr lang="en-US" dirty="0"/>
          </a:p>
        </p:txBody>
      </p:sp>
      <p:sp>
        <p:nvSpPr>
          <p:cNvPr id="3" name="Content Placeholder 2"/>
          <p:cNvSpPr>
            <a:spLocks noGrp="1"/>
          </p:cNvSpPr>
          <p:nvPr>
            <p:ph idx="1"/>
          </p:nvPr>
        </p:nvSpPr>
        <p:spPr>
          <a:xfrm>
            <a:off x="685800" y="1447800"/>
            <a:ext cx="8077200" cy="4572000"/>
          </a:xfrm>
        </p:spPr>
        <p:txBody>
          <a:bodyPr>
            <a:normAutofit fontScale="92500" lnSpcReduction="10000"/>
          </a:bodyPr>
          <a:lstStyle/>
          <a:p>
            <a:pPr>
              <a:spcAft>
                <a:spcPts val="2400"/>
              </a:spcAft>
            </a:pPr>
            <a:r>
              <a:rPr lang="en-US" dirty="0" smtClean="0"/>
              <a:t>Hard to know exactly, because algorithm details are NVIDIA’s intellectual property (IP)</a:t>
            </a:r>
          </a:p>
          <a:p>
            <a:r>
              <a:rPr lang="en-US" dirty="0" smtClean="0"/>
              <a:t>However from various forums and clues, it is clear PhysX uses:</a:t>
            </a:r>
          </a:p>
          <a:p>
            <a:pPr lvl="1"/>
            <a:r>
              <a:rPr lang="en-US" dirty="0"/>
              <a:t>B</a:t>
            </a:r>
            <a:r>
              <a:rPr lang="en-US" dirty="0" smtClean="0"/>
              <a:t>oth sweep and overlap collision detection</a:t>
            </a:r>
          </a:p>
          <a:p>
            <a:pPr lvl="1"/>
            <a:r>
              <a:rPr lang="en-US" dirty="0" smtClean="0"/>
              <a:t>AABB and OBBT and (both axis-aligned and oriented bounding bounding box trees)</a:t>
            </a:r>
          </a:p>
          <a:p>
            <a:pPr lvl="1"/>
            <a:r>
              <a:rPr lang="en-US" dirty="0"/>
              <a:t>C</a:t>
            </a:r>
            <a:r>
              <a:rPr lang="en-US" dirty="0" smtClean="0"/>
              <a:t>onstraints: hinges, springs, etc.</a:t>
            </a:r>
          </a:p>
          <a:p>
            <a:pPr lvl="1"/>
            <a:r>
              <a:rPr lang="en-US" dirty="0" smtClean="0"/>
              <a:t>and lots of other hairy stuff, see</a:t>
            </a:r>
          </a:p>
          <a:p>
            <a:pPr marL="457200" lvl="1" indent="0">
              <a:buNone/>
            </a:pPr>
            <a:r>
              <a:rPr lang="en-US" sz="2100" dirty="0">
                <a:hlinkClick r:id="rId2"/>
              </a:rPr>
              <a:t>https://devtalk.nvidia.com/default/board/66/physx-and-physics-modeling</a:t>
            </a:r>
            <a:r>
              <a:rPr lang="en-US" sz="2100" dirty="0" smtClean="0">
                <a:hlinkClick r:id="rId2"/>
              </a:rPr>
              <a:t>/</a:t>
            </a:r>
            <a:r>
              <a:rPr lang="en-US" sz="2100" dirty="0" smtClean="0"/>
              <a:t> </a:t>
            </a:r>
          </a:p>
        </p:txBody>
      </p:sp>
      <p:sp>
        <p:nvSpPr>
          <p:cNvPr id="5" name="Slide Number Placeholder 4"/>
          <p:cNvSpPr>
            <a:spLocks noGrp="1"/>
          </p:cNvSpPr>
          <p:nvPr>
            <p:ph type="sldNum" sz="quarter" idx="11"/>
          </p:nvPr>
        </p:nvSpPr>
        <p:spPr/>
        <p:txBody>
          <a:bodyPr/>
          <a:lstStyle/>
          <a:p>
            <a:fld id="{88038282-F81A-2547-A343-21AAA3951978}" type="slidenum">
              <a:rPr lang="en-US" smtClean="0"/>
              <a:pPr/>
              <a:t>67</a:t>
            </a:fld>
            <a:endParaRPr lang="en-US"/>
          </a:p>
        </p:txBody>
      </p:sp>
    </p:spTree>
    <p:extLst>
      <p:ext uri="{BB962C8B-B14F-4D97-AF65-F5344CB8AC3E}">
        <p14:creationId xmlns:p14="http://schemas.microsoft.com/office/powerpoint/2010/main" val="26346677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Rocket Sled</a:t>
            </a:r>
            <a:endParaRPr lang="en-US" dirty="0"/>
          </a:p>
        </p:txBody>
      </p:sp>
      <p:sp>
        <p:nvSpPr>
          <p:cNvPr id="4" name="Rectangle 3"/>
          <p:cNvSpPr/>
          <p:nvPr/>
        </p:nvSpPr>
        <p:spPr>
          <a:xfrm>
            <a:off x="1600200" y="5943600"/>
            <a:ext cx="5943600" cy="646331"/>
          </a:xfrm>
          <a:prstGeom prst="rect">
            <a:avLst/>
          </a:prstGeom>
        </p:spPr>
        <p:txBody>
          <a:bodyPr wrap="square">
            <a:spAutoFit/>
          </a:bodyPr>
          <a:lstStyle/>
          <a:p>
            <a:pPr algn="ctr"/>
            <a:r>
              <a:rPr lang="en-US" dirty="0" smtClean="0"/>
              <a:t>CES </a:t>
            </a:r>
            <a:r>
              <a:rPr lang="en-US" dirty="0"/>
              <a:t>2010, </a:t>
            </a:r>
            <a:r>
              <a:rPr lang="en-US" b="1" dirty="0"/>
              <a:t>Rocket Sled</a:t>
            </a:r>
            <a:r>
              <a:rPr lang="en-US" dirty="0"/>
              <a:t> </a:t>
            </a:r>
            <a:r>
              <a:rPr lang="en-US" dirty="0" smtClean="0"/>
              <a:t>demonstrates </a:t>
            </a:r>
            <a:r>
              <a:rPr lang="en-US" dirty="0"/>
              <a:t>both graphics and physics computing capabilities of new </a:t>
            </a:r>
            <a:r>
              <a:rPr lang="en-US" b="1" dirty="0"/>
              <a:t>GF100</a:t>
            </a:r>
            <a:r>
              <a:rPr lang="en-US" dirty="0"/>
              <a:t> (Fermi) GPUs.</a:t>
            </a:r>
          </a:p>
        </p:txBody>
      </p:sp>
      <p:pic>
        <p:nvPicPr>
          <p:cNvPr id="43010" name="Picture 2">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30350" y="1600200"/>
            <a:ext cx="6083300" cy="365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56393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Raging Rapids Ride</a:t>
            </a:r>
            <a:endParaRPr lang="en-US" dirty="0"/>
          </a:p>
        </p:txBody>
      </p:sp>
      <p:sp>
        <p:nvSpPr>
          <p:cNvPr id="4" name="Rectangle 3"/>
          <p:cNvSpPr/>
          <p:nvPr/>
        </p:nvSpPr>
        <p:spPr>
          <a:xfrm>
            <a:off x="685800" y="5715000"/>
            <a:ext cx="7924800" cy="369332"/>
          </a:xfrm>
          <a:prstGeom prst="rect">
            <a:avLst/>
          </a:prstGeom>
        </p:spPr>
        <p:txBody>
          <a:bodyPr wrap="square">
            <a:spAutoFit/>
          </a:bodyPr>
          <a:lstStyle/>
          <a:p>
            <a:pPr algn="ctr"/>
            <a:r>
              <a:rPr lang="en-US" dirty="0" smtClean="0"/>
              <a:t>Graphics ok, </a:t>
            </a:r>
            <a:r>
              <a:rPr lang="en-US" dirty="0"/>
              <a:t>but with </a:t>
            </a:r>
            <a:r>
              <a:rPr lang="en-US" b="1" dirty="0"/>
              <a:t>intensive and complex real-time fluid</a:t>
            </a:r>
            <a:r>
              <a:rPr lang="en-US" dirty="0"/>
              <a:t> </a:t>
            </a:r>
            <a:r>
              <a:rPr lang="en-US" dirty="0" smtClean="0"/>
              <a:t>simulation</a:t>
            </a:r>
            <a:endParaRPr lang="en-US" dirty="0"/>
          </a:p>
        </p:txBody>
      </p:sp>
      <p:pic>
        <p:nvPicPr>
          <p:cNvPr id="41986" name="Picture 2">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6070600" cy="365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5374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			(</a:t>
            </a:r>
            <a:r>
              <a:rPr lang="en-US" dirty="0" smtClean="0">
                <a:solidFill>
                  <a:srgbClr val="008000"/>
                </a:solidFill>
              </a:rPr>
              <a:t>done</a:t>
            </a:r>
            <a:r>
              <a:rPr lang="en-US" dirty="0" smtClean="0"/>
              <a:t>)</a:t>
            </a:r>
          </a:p>
          <a:p>
            <a:r>
              <a:rPr lang="en-US" dirty="0" smtClean="0"/>
              <a:t>Kinematics			(</a:t>
            </a:r>
            <a:r>
              <a:rPr lang="en-US" dirty="0" smtClean="0">
                <a:solidFill>
                  <a:srgbClr val="C00000"/>
                </a:solidFill>
              </a:rPr>
              <a:t>next</a:t>
            </a:r>
            <a:r>
              <a:rPr lang="en-US" dirty="0" smtClean="0"/>
              <a:t>)</a:t>
            </a:r>
          </a:p>
          <a:p>
            <a:r>
              <a:rPr lang="en-US" dirty="0" smtClean="0"/>
              <a:t>Rigid Body Simulation</a:t>
            </a:r>
          </a:p>
          <a:p>
            <a:r>
              <a:rPr lang="en-US" dirty="0" smtClean="0"/>
              <a:t>The Firing Solution</a:t>
            </a:r>
          </a:p>
          <a:p>
            <a:r>
              <a:rPr lang="en-US" dirty="0" smtClean="0"/>
              <a:t>Collision Detection</a:t>
            </a:r>
          </a:p>
          <a:p>
            <a:r>
              <a:rPr lang="en-US" dirty="0" smtClean="0"/>
              <a:t>Ragdoll Physics</a:t>
            </a:r>
          </a:p>
          <a:p>
            <a:r>
              <a:rPr lang="en-US" dirty="0" smtClean="0"/>
              <a:t>PhysX</a:t>
            </a: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E00395DE-3DA2-3849-8BF8-25D029072D89}" type="slidenum">
              <a:rPr lang="en-US"/>
              <a:pPr/>
              <a:t>7</a:t>
            </a:fld>
            <a:endParaRPr lang="en-US" dirty="0"/>
          </a:p>
        </p:txBody>
      </p:sp>
    </p:spTree>
    <p:extLst>
      <p:ext uri="{BB962C8B-B14F-4D97-AF65-F5344CB8AC3E}">
        <p14:creationId xmlns:p14="http://schemas.microsoft.com/office/powerpoint/2010/main" val="18995838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Havok</a:t>
            </a:r>
            <a:r>
              <a:rPr lang="en-US" dirty="0" smtClean="0"/>
              <a:t> Cloth</a:t>
            </a:r>
            <a:endParaRPr lang="en-US" dirty="0"/>
          </a:p>
        </p:txBody>
      </p:sp>
      <p:pic>
        <p:nvPicPr>
          <p:cNvPr id="44034" name="Picture 2">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0200" y="1676400"/>
            <a:ext cx="6166728" cy="3450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19400" y="5639730"/>
            <a:ext cx="3790268" cy="369332"/>
          </a:xfrm>
          <a:prstGeom prst="rect">
            <a:avLst/>
          </a:prstGeom>
          <a:noFill/>
        </p:spPr>
        <p:txBody>
          <a:bodyPr wrap="none" rtlCol="0">
            <a:spAutoFit/>
          </a:bodyPr>
          <a:lstStyle/>
          <a:p>
            <a:r>
              <a:rPr lang="en-US" dirty="0" smtClean="0"/>
              <a:t>PhysX competitor bought by Microsoft</a:t>
            </a:r>
            <a:endParaRPr lang="en-US" dirty="0"/>
          </a:p>
        </p:txBody>
      </p:sp>
    </p:spTree>
    <p:extLst>
      <p:ext uri="{BB962C8B-B14F-4D97-AF65-F5344CB8AC3E}">
        <p14:creationId xmlns:p14="http://schemas.microsoft.com/office/powerpoint/2010/main" val="24090718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Use </a:t>
            </a:r>
            <a:r>
              <a:rPr lang="en-US" dirty="0" err="1" smtClean="0"/>
              <a:t>PhsyX</a:t>
            </a:r>
            <a:endParaRPr lang="en-US" dirty="0"/>
          </a:p>
        </p:txBody>
      </p:sp>
      <p:sp>
        <p:nvSpPr>
          <p:cNvPr id="3" name="Content Placeholder 2"/>
          <p:cNvSpPr>
            <a:spLocks noGrp="1"/>
          </p:cNvSpPr>
          <p:nvPr>
            <p:ph idx="1"/>
          </p:nvPr>
        </p:nvSpPr>
        <p:spPr>
          <a:xfrm>
            <a:off x="371514" y="1447800"/>
            <a:ext cx="8229600" cy="3124200"/>
          </a:xfrm>
        </p:spPr>
        <p:txBody>
          <a:bodyPr>
            <a:normAutofit fontScale="92500" lnSpcReduction="20000"/>
          </a:bodyPr>
          <a:lstStyle/>
          <a:p>
            <a:r>
              <a:rPr lang="en-US" dirty="0" smtClean="0"/>
              <a:t>General documentation NVIDIA</a:t>
            </a:r>
            <a:r>
              <a:rPr lang="en-US" dirty="0"/>
              <a:t>® PhysX® SDK </a:t>
            </a:r>
            <a:r>
              <a:rPr lang="en-US" dirty="0" smtClean="0"/>
              <a:t>Documentation</a:t>
            </a:r>
          </a:p>
          <a:p>
            <a:pPr marL="457200" lvl="1" indent="0">
              <a:buNone/>
            </a:pPr>
            <a:r>
              <a:rPr lang="en-US" sz="1600" dirty="0">
                <a:hlinkClick r:id="rId3"/>
              </a:rPr>
              <a:t>http://docs.nvidia.com/gameworks/content/gameworkslibrary/physx/guide/Index.html</a:t>
            </a:r>
            <a:r>
              <a:rPr lang="en-US" sz="1600" dirty="0"/>
              <a:t> </a:t>
            </a:r>
          </a:p>
          <a:p>
            <a:r>
              <a:rPr lang="en-US" dirty="0" smtClean="0"/>
              <a:t>UE4 guide – PhysX, </a:t>
            </a:r>
            <a:r>
              <a:rPr lang="en-US" dirty="0"/>
              <a:t>Integrating PhysX Code into Your </a:t>
            </a:r>
            <a:r>
              <a:rPr lang="en-US" dirty="0" smtClean="0"/>
              <a:t>Project (by Rama)</a:t>
            </a:r>
          </a:p>
          <a:p>
            <a:pPr marL="457200" lvl="1" indent="0">
              <a:buNone/>
            </a:pPr>
            <a:r>
              <a:rPr lang="en-US" sz="1600" dirty="0">
                <a:hlinkClick r:id="rId4"/>
              </a:rPr>
              <a:t>https://wiki.unrealengine.com/PhysX,_Integrating_PhysX_Code_into_Your_Project</a:t>
            </a:r>
            <a:r>
              <a:rPr lang="en-US" sz="1600" dirty="0"/>
              <a:t> </a:t>
            </a:r>
          </a:p>
          <a:p>
            <a:pPr marL="0" indent="0">
              <a:buNone/>
            </a:pPr>
            <a:r>
              <a:rPr lang="en-US" dirty="0"/>
              <a:t/>
            </a:r>
            <a:br>
              <a:rPr lang="en-US" dirty="0"/>
            </a:br>
            <a:endParaRPr lang="en-US" dirty="0"/>
          </a:p>
          <a:p>
            <a:endParaRPr lang="en-US" dirty="0"/>
          </a:p>
        </p:txBody>
      </p:sp>
      <p:pic>
        <p:nvPicPr>
          <p:cNvPr id="44034" name="Picture 2" descr="http://docs.nvidia.com/gameworks/content/gameworkslibrary/physx/guide/_images/PhysX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399" y="381000"/>
            <a:ext cx="1975473" cy="8607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7165" y="457200"/>
            <a:ext cx="184731" cy="369332"/>
          </a:xfrm>
          <a:prstGeom prst="rect">
            <a:avLst/>
          </a:prstGeom>
          <a:noFill/>
        </p:spPr>
        <p:txBody>
          <a:bodyPr wrap="none" rtlCol="0">
            <a:spAutoFit/>
          </a:bodyPr>
          <a:lstStyle/>
          <a:p>
            <a:endParaRPr lang="en-US" dirty="0"/>
          </a:p>
        </p:txBody>
      </p:sp>
      <p:pic>
        <p:nvPicPr>
          <p:cNvPr id="44036" name="Picture 4" descr="NvdiaUE4CPP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3797440"/>
            <a:ext cx="294724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4403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866" y="3788580"/>
            <a:ext cx="5263052" cy="2840820"/>
          </a:xfrm>
          <a:prstGeom prst="rect">
            <a:avLst/>
          </a:prstGeom>
          <a:noFill/>
          <a:ln w="19050">
            <a:solidFill>
              <a:schemeClr val="tx1"/>
            </a:solidFill>
            <a:prstDash val="sysDot"/>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52400" y="286496"/>
            <a:ext cx="2286000" cy="923330"/>
          </a:xfrm>
          <a:prstGeom prst="rect">
            <a:avLst/>
          </a:prstGeom>
          <a:noFill/>
          <a:ln w="19050">
            <a:solidFill>
              <a:schemeClr val="tx1"/>
            </a:solidFill>
            <a:prstDash val="sysDot"/>
          </a:ln>
        </p:spPr>
        <p:txBody>
          <a:bodyPr wrap="square" rtlCol="0">
            <a:spAutoFit/>
          </a:bodyPr>
          <a:lstStyle/>
          <a:p>
            <a:pPr marL="285750" indent="-285750">
              <a:buFont typeface="Arial" panose="020B0604020202020204" pitchFamily="34" charset="0"/>
              <a:buChar char="•"/>
            </a:pPr>
            <a:r>
              <a:rPr lang="en-US" dirty="0" smtClean="0"/>
              <a:t>Binary – Free!</a:t>
            </a:r>
          </a:p>
          <a:p>
            <a:pPr marL="285750" indent="-285750">
              <a:buFont typeface="Arial" panose="020B0604020202020204" pitchFamily="34" charset="0"/>
              <a:buChar char="•"/>
            </a:pPr>
            <a:r>
              <a:rPr lang="en-US" dirty="0" smtClean="0"/>
              <a:t>Source code (e.g., to modify), costs</a:t>
            </a:r>
            <a:endParaRPr lang="en-US" dirty="0"/>
          </a:p>
        </p:txBody>
      </p:sp>
    </p:spTree>
    <p:extLst>
      <p:ext uri="{BB962C8B-B14F-4D97-AF65-F5344CB8AC3E}">
        <p14:creationId xmlns:p14="http://schemas.microsoft.com/office/powerpoint/2010/main" val="17402102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8FD200E2-E943-854E-8F08-2265CDABD8D5}" type="slidenum">
              <a:rPr lang="en-US"/>
              <a:pPr/>
              <a:t>8</a:t>
            </a:fld>
            <a:endParaRPr lang="en-US"/>
          </a:p>
        </p:txBody>
      </p:sp>
      <p:sp>
        <p:nvSpPr>
          <p:cNvPr id="24578" name="Rectangle 2"/>
          <p:cNvSpPr>
            <a:spLocks noGrp="1" noChangeArrowheads="1"/>
          </p:cNvSpPr>
          <p:nvPr>
            <p:ph type="title"/>
          </p:nvPr>
        </p:nvSpPr>
        <p:spPr/>
        <p:txBody>
          <a:bodyPr/>
          <a:lstStyle/>
          <a:p>
            <a:r>
              <a:rPr lang="en-US" dirty="0" smtClean="0"/>
              <a:t>Kinematics (1 of 3)</a:t>
            </a:r>
            <a:endParaRPr lang="en-US" dirty="0"/>
          </a:p>
        </p:txBody>
      </p:sp>
      <p:sp>
        <p:nvSpPr>
          <p:cNvPr id="24579" name="Rectangle 3"/>
          <p:cNvSpPr>
            <a:spLocks noGrp="1" noChangeArrowheads="1"/>
          </p:cNvSpPr>
          <p:nvPr>
            <p:ph type="body" idx="1"/>
          </p:nvPr>
        </p:nvSpPr>
        <p:spPr>
          <a:xfrm>
            <a:off x="609600" y="1600200"/>
            <a:ext cx="7772400" cy="4572000"/>
          </a:xfrm>
        </p:spPr>
        <p:txBody>
          <a:bodyPr>
            <a:normAutofit/>
          </a:bodyPr>
          <a:lstStyle/>
          <a:p>
            <a:pPr>
              <a:lnSpc>
                <a:spcPct val="90000"/>
              </a:lnSpc>
              <a:spcAft>
                <a:spcPts val="600"/>
              </a:spcAft>
            </a:pPr>
            <a:r>
              <a:rPr lang="en-US" sz="2800" dirty="0"/>
              <a:t>Study of </a:t>
            </a:r>
            <a:r>
              <a:rPr lang="en-US" sz="2800" dirty="0" smtClean="0"/>
              <a:t>motion </a:t>
            </a:r>
            <a:r>
              <a:rPr lang="en-US" sz="2800" dirty="0"/>
              <a:t>of objects </a:t>
            </a:r>
            <a:r>
              <a:rPr lang="en-US" sz="2800" i="1" dirty="0"/>
              <a:t>without </a:t>
            </a:r>
            <a:r>
              <a:rPr lang="en-US" sz="2800" dirty="0"/>
              <a:t>taking into account mass or force</a:t>
            </a:r>
          </a:p>
          <a:p>
            <a:pPr>
              <a:lnSpc>
                <a:spcPct val="90000"/>
              </a:lnSpc>
              <a:spcAft>
                <a:spcPts val="600"/>
              </a:spcAft>
            </a:pPr>
            <a:r>
              <a:rPr lang="en-US" sz="2800" dirty="0"/>
              <a:t>Basic quantities:  </a:t>
            </a:r>
            <a:r>
              <a:rPr lang="en-US" sz="2800" dirty="0">
                <a:solidFill>
                  <a:srgbClr val="0070C0"/>
                </a:solidFill>
              </a:rPr>
              <a:t>position</a:t>
            </a:r>
            <a:r>
              <a:rPr lang="en-US" sz="2800" dirty="0"/>
              <a:t>,</a:t>
            </a:r>
            <a:r>
              <a:rPr lang="en-US" sz="2800" dirty="0">
                <a:solidFill>
                  <a:srgbClr val="008000"/>
                </a:solidFill>
              </a:rPr>
              <a:t> </a:t>
            </a:r>
            <a:r>
              <a:rPr lang="en-US" sz="2800" dirty="0" smtClean="0">
                <a:solidFill>
                  <a:srgbClr val="0070C0"/>
                </a:solidFill>
              </a:rPr>
              <a:t>time</a:t>
            </a:r>
          </a:p>
          <a:p>
            <a:pPr>
              <a:lnSpc>
                <a:spcPct val="90000"/>
              </a:lnSpc>
              <a:spcAft>
                <a:spcPts val="600"/>
              </a:spcAft>
            </a:pPr>
            <a:r>
              <a:rPr lang="en-US" sz="2800" dirty="0" smtClean="0">
                <a:solidFill>
                  <a:srgbClr val="000000"/>
                </a:solidFill>
              </a:rPr>
              <a:t>... and their derivatives: </a:t>
            </a:r>
            <a:r>
              <a:rPr lang="en-US" sz="2800" dirty="0" smtClean="0">
                <a:solidFill>
                  <a:srgbClr val="0070C0"/>
                </a:solidFill>
              </a:rPr>
              <a:t>velocity</a:t>
            </a:r>
            <a:r>
              <a:rPr lang="en-US" sz="2800" dirty="0" smtClean="0">
                <a:solidFill>
                  <a:srgbClr val="008000"/>
                </a:solidFill>
              </a:rPr>
              <a:t>, </a:t>
            </a:r>
            <a:r>
              <a:rPr lang="en-US" sz="2800" dirty="0" smtClean="0">
                <a:solidFill>
                  <a:srgbClr val="0070C0"/>
                </a:solidFill>
              </a:rPr>
              <a:t>acceleration</a:t>
            </a:r>
            <a:endParaRPr lang="en-US" sz="2800" dirty="0">
              <a:solidFill>
                <a:srgbClr val="0070C0"/>
              </a:solidFill>
            </a:endParaRPr>
          </a:p>
          <a:p>
            <a:pPr>
              <a:lnSpc>
                <a:spcPct val="90000"/>
              </a:lnSpc>
              <a:spcAft>
                <a:spcPts val="600"/>
              </a:spcAft>
            </a:pPr>
            <a:r>
              <a:rPr lang="en-US" sz="2800" dirty="0"/>
              <a:t>Basic </a:t>
            </a:r>
            <a:r>
              <a:rPr lang="en-US" sz="2800" dirty="0" smtClean="0"/>
              <a:t>equations:   </a:t>
            </a:r>
            <a:r>
              <a:rPr lang="en-US" sz="2400" dirty="0" smtClean="0"/>
              <a:t>    </a:t>
            </a:r>
          </a:p>
          <a:p>
            <a:pPr marL="914400" lvl="1" indent="-457200">
              <a:lnSpc>
                <a:spcPct val="80000"/>
              </a:lnSpc>
              <a:buFont typeface="+mj-lt"/>
              <a:buAutoNum type="arabicParenR"/>
            </a:pPr>
            <a:r>
              <a:rPr lang="en-US" sz="2400" dirty="0" smtClean="0">
                <a:solidFill>
                  <a:srgbClr val="008000"/>
                </a:solidFill>
                <a:latin typeface="Consolas" panose="020B0609020204030204" pitchFamily="49" charset="0"/>
                <a:cs typeface="Consolas" panose="020B0609020204030204" pitchFamily="49" charset="0"/>
              </a:rPr>
              <a:t>d </a:t>
            </a:r>
            <a:r>
              <a:rPr lang="en-US" sz="2400" dirty="0">
                <a:latin typeface="Consolas" panose="020B0609020204030204" pitchFamily="49" charset="0"/>
                <a:cs typeface="Consolas" panose="020B0609020204030204" pitchFamily="49" charset="0"/>
              </a:rPr>
              <a:t>=</a:t>
            </a:r>
            <a:r>
              <a:rPr lang="en-US" sz="2400" dirty="0">
                <a:solidFill>
                  <a:srgbClr val="008000"/>
                </a:solidFill>
                <a:latin typeface="Consolas" panose="020B0609020204030204" pitchFamily="49" charset="0"/>
                <a:cs typeface="Consolas" panose="020B0609020204030204" pitchFamily="49" charset="0"/>
              </a:rPr>
              <a:t> </a:t>
            </a:r>
            <a:r>
              <a:rPr lang="en-US" sz="2400" dirty="0" err="1" smtClean="0">
                <a:solidFill>
                  <a:srgbClr val="008000"/>
                </a:solidFill>
                <a:latin typeface="Consolas" panose="020B0609020204030204" pitchFamily="49" charset="0"/>
                <a:cs typeface="Consolas" panose="020B0609020204030204" pitchFamily="49" charset="0"/>
              </a:rPr>
              <a:t>vt</a:t>
            </a:r>
            <a:endParaRPr lang="en-US" sz="2400" dirty="0" smtClean="0">
              <a:solidFill>
                <a:srgbClr val="008000"/>
              </a:solidFill>
              <a:latin typeface="Consolas" panose="020B0609020204030204" pitchFamily="49" charset="0"/>
              <a:cs typeface="Consolas" panose="020B0609020204030204" pitchFamily="49" charset="0"/>
            </a:endParaRPr>
          </a:p>
          <a:p>
            <a:pPr marL="914400" lvl="1" indent="-457200">
              <a:lnSpc>
                <a:spcPct val="80000"/>
              </a:lnSpc>
              <a:buFont typeface="+mj-lt"/>
              <a:buAutoNum type="arabicParenR"/>
            </a:pPr>
            <a:r>
              <a:rPr lang="en-US" sz="2400" dirty="0" smtClean="0">
                <a:solidFill>
                  <a:srgbClr val="008000"/>
                </a:solidFill>
                <a:latin typeface="Consolas" panose="020B0609020204030204" pitchFamily="49" charset="0"/>
                <a:cs typeface="Consolas" panose="020B0609020204030204" pitchFamily="49" charset="0"/>
              </a:rPr>
              <a:t>v </a:t>
            </a:r>
            <a:r>
              <a:rPr lang="en-US" sz="2400" dirty="0">
                <a:latin typeface="Consolas" panose="020B0609020204030204" pitchFamily="49" charset="0"/>
                <a:cs typeface="Consolas" panose="020B0609020204030204" pitchFamily="49" charset="0"/>
              </a:rPr>
              <a:t>=</a:t>
            </a:r>
            <a:r>
              <a:rPr lang="en-US" sz="2400" dirty="0">
                <a:solidFill>
                  <a:srgbClr val="008000"/>
                </a:solidFill>
                <a:latin typeface="Consolas" panose="020B0609020204030204" pitchFamily="49" charset="0"/>
                <a:cs typeface="Consolas" panose="020B0609020204030204" pitchFamily="49" charset="0"/>
              </a:rPr>
              <a:t> u + </a:t>
            </a:r>
            <a:r>
              <a:rPr lang="en-US" sz="2400" dirty="0" smtClean="0">
                <a:solidFill>
                  <a:srgbClr val="008000"/>
                </a:solidFill>
                <a:latin typeface="Consolas" panose="020B0609020204030204" pitchFamily="49" charset="0"/>
                <a:cs typeface="Consolas" panose="020B0609020204030204" pitchFamily="49" charset="0"/>
              </a:rPr>
              <a:t>at</a:t>
            </a:r>
          </a:p>
          <a:p>
            <a:pPr marL="914400" lvl="1" indent="-457200">
              <a:lnSpc>
                <a:spcPct val="80000"/>
              </a:lnSpc>
              <a:buFont typeface="+mj-lt"/>
              <a:buAutoNum type="arabicParenR"/>
            </a:pPr>
            <a:r>
              <a:rPr lang="en-US" sz="2400" dirty="0" smtClean="0">
                <a:solidFill>
                  <a:srgbClr val="008000"/>
                </a:solidFill>
                <a:latin typeface="Consolas" panose="020B0609020204030204" pitchFamily="49" charset="0"/>
                <a:cs typeface="Consolas" panose="020B0609020204030204" pitchFamily="49" charset="0"/>
              </a:rPr>
              <a:t>d </a:t>
            </a:r>
            <a:r>
              <a:rPr lang="en-US" sz="2400" dirty="0" smtClean="0">
                <a:latin typeface="Consolas" panose="020B0609020204030204" pitchFamily="49" charset="0"/>
                <a:cs typeface="Consolas" panose="020B0609020204030204" pitchFamily="49" charset="0"/>
              </a:rPr>
              <a:t>=</a:t>
            </a:r>
            <a:r>
              <a:rPr lang="en-US" sz="2400" dirty="0" smtClean="0">
                <a:solidFill>
                  <a:srgbClr val="008000"/>
                </a:solidFill>
                <a:latin typeface="Consolas" panose="020B0609020204030204" pitchFamily="49" charset="0"/>
                <a:cs typeface="Consolas" panose="020B0609020204030204" pitchFamily="49" charset="0"/>
              </a:rPr>
              <a:t> </a:t>
            </a:r>
            <a:r>
              <a:rPr lang="en-US" sz="2400" dirty="0" err="1">
                <a:solidFill>
                  <a:srgbClr val="008000"/>
                </a:solidFill>
                <a:latin typeface="Consolas" panose="020B0609020204030204" pitchFamily="49" charset="0"/>
                <a:cs typeface="Consolas" panose="020B0609020204030204" pitchFamily="49" charset="0"/>
              </a:rPr>
              <a:t>ut</a:t>
            </a:r>
            <a:r>
              <a:rPr lang="en-US" sz="2400" dirty="0">
                <a:solidFill>
                  <a:srgbClr val="008000"/>
                </a:solidFill>
                <a:latin typeface="Consolas" panose="020B0609020204030204" pitchFamily="49" charset="0"/>
                <a:cs typeface="Consolas" panose="020B0609020204030204" pitchFamily="49" charset="0"/>
              </a:rPr>
              <a:t> + </a:t>
            </a:r>
            <a:r>
              <a:rPr lang="en-US" sz="2400" dirty="0" smtClean="0">
                <a:solidFill>
                  <a:srgbClr val="008000"/>
                </a:solidFill>
                <a:latin typeface="Consolas" panose="020B0609020204030204" pitchFamily="49" charset="0"/>
                <a:cs typeface="Consolas" panose="020B0609020204030204" pitchFamily="49" charset="0"/>
              </a:rPr>
              <a:t>½at</a:t>
            </a:r>
            <a:r>
              <a:rPr lang="en-US" sz="2400" baseline="30000" dirty="0" smtClean="0">
                <a:solidFill>
                  <a:srgbClr val="008000"/>
                </a:solidFill>
                <a:latin typeface="Consolas" panose="020B0609020204030204" pitchFamily="49" charset="0"/>
                <a:cs typeface="Consolas" panose="020B0609020204030204" pitchFamily="49" charset="0"/>
              </a:rPr>
              <a:t>2</a:t>
            </a:r>
            <a:endParaRPr lang="en-US" sz="2400" dirty="0" smtClean="0">
              <a:solidFill>
                <a:srgbClr val="008000"/>
              </a:solidFill>
              <a:latin typeface="Consolas" panose="020B0609020204030204" pitchFamily="49" charset="0"/>
              <a:cs typeface="Consolas" panose="020B0609020204030204" pitchFamily="49" charset="0"/>
            </a:endParaRPr>
          </a:p>
          <a:p>
            <a:pPr marL="914400" lvl="1" indent="-457200">
              <a:lnSpc>
                <a:spcPct val="80000"/>
              </a:lnSpc>
              <a:buFont typeface="+mj-lt"/>
              <a:buAutoNum type="arabicParenR"/>
            </a:pPr>
            <a:r>
              <a:rPr lang="en-US" sz="2400" dirty="0" smtClean="0">
                <a:solidFill>
                  <a:srgbClr val="008000"/>
                </a:solidFill>
                <a:latin typeface="Consolas" panose="020B0609020204030204" pitchFamily="49" charset="0"/>
                <a:cs typeface="Consolas" panose="020B0609020204030204" pitchFamily="49" charset="0"/>
              </a:rPr>
              <a:t>v</a:t>
            </a:r>
            <a:r>
              <a:rPr lang="en-US" sz="2400" baseline="30000" dirty="0" smtClean="0">
                <a:solidFill>
                  <a:srgbClr val="008000"/>
                </a:solidFill>
                <a:latin typeface="Consolas" panose="020B0609020204030204" pitchFamily="49" charset="0"/>
                <a:cs typeface="Consolas" panose="020B0609020204030204" pitchFamily="49" charset="0"/>
              </a:rPr>
              <a:t>2 </a:t>
            </a:r>
            <a:r>
              <a:rPr lang="en-US" sz="2400" dirty="0" smtClean="0">
                <a:latin typeface="Consolas" panose="020B0609020204030204" pitchFamily="49" charset="0"/>
                <a:cs typeface="Consolas" panose="020B0609020204030204" pitchFamily="49" charset="0"/>
              </a:rPr>
              <a:t>=</a:t>
            </a:r>
            <a:r>
              <a:rPr lang="en-US" sz="2400" dirty="0" smtClean="0">
                <a:solidFill>
                  <a:srgbClr val="008000"/>
                </a:solidFill>
                <a:latin typeface="Consolas" panose="020B0609020204030204" pitchFamily="49" charset="0"/>
                <a:cs typeface="Consolas" panose="020B0609020204030204" pitchFamily="49" charset="0"/>
              </a:rPr>
              <a:t> </a:t>
            </a:r>
            <a:r>
              <a:rPr lang="en-US" sz="2400" dirty="0">
                <a:solidFill>
                  <a:srgbClr val="008000"/>
                </a:solidFill>
                <a:latin typeface="Consolas" panose="020B0609020204030204" pitchFamily="49" charset="0"/>
                <a:cs typeface="Consolas" panose="020B0609020204030204" pitchFamily="49" charset="0"/>
              </a:rPr>
              <a:t>u</a:t>
            </a:r>
            <a:r>
              <a:rPr lang="en-US" sz="2400" baseline="30000" dirty="0">
                <a:solidFill>
                  <a:srgbClr val="008000"/>
                </a:solidFill>
                <a:latin typeface="Consolas" panose="020B0609020204030204" pitchFamily="49" charset="0"/>
                <a:cs typeface="Consolas" panose="020B0609020204030204" pitchFamily="49" charset="0"/>
              </a:rPr>
              <a:t>2 </a:t>
            </a:r>
            <a:r>
              <a:rPr lang="en-US" sz="2400" dirty="0">
                <a:solidFill>
                  <a:srgbClr val="008000"/>
                </a:solidFill>
                <a:latin typeface="Consolas" panose="020B0609020204030204" pitchFamily="49" charset="0"/>
                <a:cs typeface="Consolas" panose="020B0609020204030204" pitchFamily="49" charset="0"/>
              </a:rPr>
              <a:t>+ 2ad</a:t>
            </a:r>
            <a:endParaRPr lang="en-US" sz="2400" i="1" dirty="0">
              <a:solidFill>
                <a:srgbClr val="008000"/>
              </a:solidFill>
              <a:latin typeface="Consolas" panose="020B0609020204030204" pitchFamily="49" charset="0"/>
              <a:cs typeface="Consolas" panose="020B0609020204030204" pitchFamily="49" charset="0"/>
            </a:endParaRPr>
          </a:p>
          <a:p>
            <a:pPr>
              <a:lnSpc>
                <a:spcPct val="80000"/>
              </a:lnSpc>
              <a:buFont typeface="Wingdings" charset="2"/>
              <a:buNone/>
            </a:pPr>
            <a:endParaRPr lang="en-US" sz="1400" i="1" dirty="0"/>
          </a:p>
        </p:txBody>
      </p:sp>
      <p:sp>
        <p:nvSpPr>
          <p:cNvPr id="2" name="TextBox 1"/>
          <p:cNvSpPr txBox="1"/>
          <p:nvPr/>
        </p:nvSpPr>
        <p:spPr>
          <a:xfrm>
            <a:off x="3962400" y="4038600"/>
            <a:ext cx="5021759" cy="1698927"/>
          </a:xfrm>
          <a:prstGeom prst="rect">
            <a:avLst/>
          </a:prstGeom>
          <a:noFill/>
        </p:spPr>
        <p:txBody>
          <a:bodyPr wrap="none" rtlCol="0">
            <a:spAutoFit/>
          </a:bodyPr>
          <a:lstStyle/>
          <a:p>
            <a:pPr>
              <a:lnSpc>
                <a:spcPct val="80000"/>
              </a:lnSpc>
            </a:pPr>
            <a:r>
              <a:rPr lang="en-US" i="1" dirty="0" smtClean="0"/>
              <a:t>Where: </a:t>
            </a:r>
          </a:p>
          <a:p>
            <a:pPr>
              <a:lnSpc>
                <a:spcPct val="80000"/>
              </a:lnSpc>
            </a:pPr>
            <a:r>
              <a:rPr lang="en-US" i="1" dirty="0" smtClean="0">
                <a:solidFill>
                  <a:srgbClr val="008000"/>
                </a:solidFill>
              </a:rPr>
              <a:t> t </a:t>
            </a:r>
            <a:r>
              <a:rPr lang="en-US" i="1" dirty="0"/>
              <a:t>- (elapsed) </a:t>
            </a:r>
            <a:r>
              <a:rPr lang="en-US" i="1" dirty="0" smtClean="0"/>
              <a:t>time</a:t>
            </a:r>
          </a:p>
          <a:p>
            <a:pPr>
              <a:lnSpc>
                <a:spcPct val="80000"/>
              </a:lnSpc>
            </a:pPr>
            <a:r>
              <a:rPr lang="en-US" i="1" dirty="0" smtClean="0">
                <a:solidFill>
                  <a:srgbClr val="008000"/>
                </a:solidFill>
              </a:rPr>
              <a:t> d </a:t>
            </a:r>
            <a:r>
              <a:rPr lang="en-US" i="1" dirty="0"/>
              <a:t>- distance (change in position) </a:t>
            </a:r>
          </a:p>
          <a:p>
            <a:pPr>
              <a:lnSpc>
                <a:spcPct val="80000"/>
              </a:lnSpc>
              <a:buNone/>
            </a:pPr>
            <a:r>
              <a:rPr lang="en-US" i="1" dirty="0" smtClean="0"/>
              <a:t> </a:t>
            </a:r>
            <a:r>
              <a:rPr lang="en-US" i="1" dirty="0" smtClean="0">
                <a:solidFill>
                  <a:srgbClr val="008000"/>
                </a:solidFill>
              </a:rPr>
              <a:t>v</a:t>
            </a:r>
            <a:r>
              <a:rPr lang="en-US" i="1" dirty="0" smtClean="0"/>
              <a:t> </a:t>
            </a:r>
            <a:r>
              <a:rPr lang="en-US" i="1" dirty="0"/>
              <a:t>- (final) velocity (change in distance per unit time)</a:t>
            </a:r>
          </a:p>
          <a:p>
            <a:pPr>
              <a:lnSpc>
                <a:spcPct val="80000"/>
              </a:lnSpc>
              <a:buNone/>
            </a:pPr>
            <a:r>
              <a:rPr lang="en-US" i="1" dirty="0" smtClean="0"/>
              <a:t> </a:t>
            </a:r>
            <a:r>
              <a:rPr lang="en-US" i="1" dirty="0" smtClean="0">
                <a:solidFill>
                  <a:srgbClr val="008000"/>
                </a:solidFill>
              </a:rPr>
              <a:t>a</a:t>
            </a:r>
            <a:r>
              <a:rPr lang="en-US" i="1" dirty="0" smtClean="0"/>
              <a:t> </a:t>
            </a:r>
            <a:r>
              <a:rPr lang="en-US" i="1" dirty="0"/>
              <a:t>- acceleration (change in velocity per unit </a:t>
            </a:r>
            <a:r>
              <a:rPr lang="en-US" i="1" dirty="0" smtClean="0"/>
              <a:t>time)</a:t>
            </a:r>
            <a:endParaRPr lang="en-US" i="1" dirty="0"/>
          </a:p>
          <a:p>
            <a:pPr>
              <a:lnSpc>
                <a:spcPct val="80000"/>
              </a:lnSpc>
              <a:buNone/>
            </a:pPr>
            <a:r>
              <a:rPr lang="en-US" i="1" dirty="0"/>
              <a:t> </a:t>
            </a:r>
            <a:r>
              <a:rPr lang="en-US" i="1" dirty="0" smtClean="0">
                <a:solidFill>
                  <a:srgbClr val="008000"/>
                </a:solidFill>
              </a:rPr>
              <a:t>u</a:t>
            </a:r>
            <a:r>
              <a:rPr lang="en-US" i="1" dirty="0" smtClean="0"/>
              <a:t> </a:t>
            </a:r>
            <a:r>
              <a:rPr lang="en-US" i="1" dirty="0"/>
              <a:t>- (initial) velocity</a:t>
            </a:r>
          </a:p>
          <a:p>
            <a:endParaRPr lang="en-US" dirty="0"/>
          </a:p>
        </p:txBody>
      </p:sp>
      <p:sp>
        <p:nvSpPr>
          <p:cNvPr id="3" name="TextBox 2"/>
          <p:cNvSpPr txBox="1"/>
          <p:nvPr/>
        </p:nvSpPr>
        <p:spPr>
          <a:xfrm>
            <a:off x="1524000" y="5867400"/>
            <a:ext cx="5638799" cy="646331"/>
          </a:xfrm>
          <a:prstGeom prst="rect">
            <a:avLst/>
          </a:prstGeom>
          <a:noFill/>
        </p:spPr>
        <p:txBody>
          <a:bodyPr wrap="square" rtlCol="0">
            <a:spAutoFit/>
          </a:bodyPr>
          <a:lstStyle/>
          <a:p>
            <a:r>
              <a:rPr lang="en-US" dirty="0" smtClean="0"/>
              <a:t>Note, equation #3 is the integral of equation #2 with respect to time</a:t>
            </a:r>
            <a:r>
              <a:rPr lang="en-US" dirty="0"/>
              <a:t> </a:t>
            </a:r>
            <a:r>
              <a:rPr lang="en-US" dirty="0" smtClean="0"/>
              <a:t>(see next slide). Equation #4 can be useful.</a:t>
            </a:r>
            <a:endParaRPr lang="en-US" dirty="0"/>
          </a:p>
        </p:txBody>
      </p:sp>
    </p:spTree>
    <p:extLst>
      <p:ext uri="{BB962C8B-B14F-4D97-AF65-F5344CB8AC3E}">
        <p14:creationId xmlns:p14="http://schemas.microsoft.com/office/powerpoint/2010/main" val="10567954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Kinematics </a:t>
            </a:r>
            <a:r>
              <a:rPr lang="en-US" dirty="0" smtClean="0"/>
              <a:t>(2 </a:t>
            </a:r>
            <a:r>
              <a:rPr lang="en-US" dirty="0"/>
              <a:t>of 3)</a:t>
            </a: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599"/>
            <a:ext cx="390473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33400" y="4953000"/>
            <a:ext cx="3998210" cy="1846659"/>
          </a:xfrm>
          <a:prstGeom prst="rect">
            <a:avLst/>
          </a:prstGeom>
          <a:noFill/>
        </p:spPr>
        <p:txBody>
          <a:bodyPr wrap="none" rtlCol="0">
            <a:spAutoFit/>
          </a:bodyPr>
          <a:lstStyle/>
          <a:p>
            <a:pPr marL="0" lvl="1"/>
            <a:r>
              <a:rPr lang="en-US" sz="2400" dirty="0">
                <a:solidFill>
                  <a:srgbClr val="008000"/>
                </a:solidFill>
                <a:latin typeface="Consolas" panose="020B0609020204030204" pitchFamily="49" charset="0"/>
                <a:cs typeface="Consolas" panose="020B0609020204030204" pitchFamily="49" charset="0"/>
              </a:rPr>
              <a:t>d </a:t>
            </a:r>
            <a:r>
              <a:rPr lang="en-US" sz="2400" dirty="0">
                <a:latin typeface="Consolas" panose="020B0609020204030204" pitchFamily="49" charset="0"/>
                <a:cs typeface="Consolas" panose="020B0609020204030204" pitchFamily="49" charset="0"/>
              </a:rPr>
              <a:t>=</a:t>
            </a:r>
            <a:r>
              <a:rPr lang="en-US" sz="2400" dirty="0">
                <a:solidFill>
                  <a:srgbClr val="008000"/>
                </a:solidFill>
                <a:latin typeface="Consolas" panose="020B0609020204030204" pitchFamily="49" charset="0"/>
                <a:cs typeface="Consolas" panose="020B0609020204030204" pitchFamily="49" charset="0"/>
              </a:rPr>
              <a:t> </a:t>
            </a:r>
            <a:r>
              <a:rPr lang="en-US" sz="2400" dirty="0" err="1" smtClean="0">
                <a:solidFill>
                  <a:srgbClr val="008000"/>
                </a:solidFill>
                <a:latin typeface="Consolas" panose="020B0609020204030204" pitchFamily="49" charset="0"/>
                <a:cs typeface="Consolas" panose="020B0609020204030204" pitchFamily="49" charset="0"/>
              </a:rPr>
              <a:t>ut</a:t>
            </a:r>
            <a:endParaRPr lang="en-US" sz="2400" dirty="0" smtClean="0">
              <a:solidFill>
                <a:srgbClr val="008000"/>
              </a:solidFill>
              <a:latin typeface="Consolas" panose="020B0609020204030204" pitchFamily="49" charset="0"/>
              <a:cs typeface="Consolas" panose="020B0609020204030204" pitchFamily="49" charset="0"/>
            </a:endParaRPr>
          </a:p>
          <a:p>
            <a:pPr marL="0" lvl="1"/>
            <a:r>
              <a:rPr lang="en-US" sz="2400" dirty="0" smtClean="0">
                <a:cs typeface="Consolas" panose="020B0609020204030204" pitchFamily="49" charset="0"/>
              </a:rPr>
              <a:t>Example:</a:t>
            </a:r>
          </a:p>
          <a:p>
            <a:pPr marL="0" lvl="1"/>
            <a:r>
              <a:rPr lang="en-US" sz="2400" dirty="0" smtClean="0">
                <a:solidFill>
                  <a:srgbClr val="008000"/>
                </a:solidFill>
                <a:latin typeface="Consolas" panose="020B0609020204030204" pitchFamily="49" charset="0"/>
                <a:cs typeface="Consolas" panose="020B0609020204030204" pitchFamily="49" charset="0"/>
              </a:rPr>
              <a:t>u </a:t>
            </a:r>
            <a:r>
              <a:rPr lang="en-US" sz="2400" dirty="0" smtClean="0">
                <a:latin typeface="Consolas" panose="020B0609020204030204" pitchFamily="49" charset="0"/>
                <a:cs typeface="Consolas" panose="020B0609020204030204" pitchFamily="49" charset="0"/>
              </a:rPr>
              <a:t>=</a:t>
            </a:r>
            <a:r>
              <a:rPr lang="en-US" sz="2400" dirty="0" smtClean="0">
                <a:solidFill>
                  <a:srgbClr val="008000"/>
                </a:solidFill>
                <a:latin typeface="Consolas" panose="020B0609020204030204" pitchFamily="49" charset="0"/>
                <a:cs typeface="Consolas" panose="020B0609020204030204" pitchFamily="49" charset="0"/>
              </a:rPr>
              <a:t> 20</a:t>
            </a:r>
            <a:r>
              <a:rPr lang="en-US" sz="2400" dirty="0" smtClean="0">
                <a:solidFill>
                  <a:srgbClr val="008000"/>
                </a:solidFill>
                <a:cs typeface="Consolas" panose="020B0609020204030204" pitchFamily="49" charset="0"/>
              </a:rPr>
              <a:t> m/s</a:t>
            </a:r>
            <a:r>
              <a:rPr lang="en-US" sz="2400" dirty="0" smtClean="0">
                <a:solidFill>
                  <a:srgbClr val="008000"/>
                </a:solidFill>
                <a:latin typeface="Consolas" panose="020B0609020204030204" pitchFamily="49" charset="0"/>
                <a:cs typeface="Consolas" panose="020B0609020204030204" pitchFamily="49" charset="0"/>
              </a:rPr>
              <a:t>, t </a:t>
            </a:r>
            <a:r>
              <a:rPr lang="en-US" sz="2400" dirty="0" smtClean="0">
                <a:latin typeface="Consolas" panose="020B0609020204030204" pitchFamily="49" charset="0"/>
                <a:cs typeface="Consolas" panose="020B0609020204030204" pitchFamily="49" charset="0"/>
              </a:rPr>
              <a:t>=</a:t>
            </a:r>
            <a:r>
              <a:rPr lang="en-US" sz="2400" dirty="0" smtClean="0">
                <a:solidFill>
                  <a:srgbClr val="008000"/>
                </a:solidFill>
                <a:latin typeface="Consolas" panose="020B0609020204030204" pitchFamily="49" charset="0"/>
                <a:cs typeface="Consolas" panose="020B0609020204030204" pitchFamily="49" charset="0"/>
              </a:rPr>
              <a:t> 300 </a:t>
            </a:r>
            <a:r>
              <a:rPr lang="en-US" sz="2400" dirty="0" smtClean="0">
                <a:solidFill>
                  <a:srgbClr val="008000"/>
                </a:solidFill>
                <a:cs typeface="Consolas" panose="020B0609020204030204" pitchFamily="49" charset="0"/>
              </a:rPr>
              <a:t>s</a:t>
            </a:r>
          </a:p>
          <a:p>
            <a:pPr marL="0" lvl="1"/>
            <a:r>
              <a:rPr lang="en-US" sz="2400" dirty="0" smtClean="0">
                <a:solidFill>
                  <a:srgbClr val="008000"/>
                </a:solidFill>
                <a:latin typeface="Consolas" panose="020B0609020204030204" pitchFamily="49" charset="0"/>
                <a:cs typeface="Consolas" panose="020B0609020204030204" pitchFamily="49" charset="0"/>
              </a:rPr>
              <a:t>d </a:t>
            </a:r>
            <a:r>
              <a:rPr lang="en-US" sz="2400" dirty="0" smtClean="0">
                <a:latin typeface="Consolas" panose="020B0609020204030204" pitchFamily="49" charset="0"/>
                <a:cs typeface="Consolas" panose="020B0609020204030204" pitchFamily="49" charset="0"/>
              </a:rPr>
              <a:t>=</a:t>
            </a:r>
            <a:r>
              <a:rPr lang="en-US" sz="2400" dirty="0" smtClean="0">
                <a:solidFill>
                  <a:srgbClr val="008000"/>
                </a:solidFill>
                <a:latin typeface="Consolas" panose="020B0609020204030204" pitchFamily="49" charset="0"/>
                <a:cs typeface="Consolas" panose="020B0609020204030204" pitchFamily="49" charset="0"/>
              </a:rPr>
              <a:t> 20 x 3000 </a:t>
            </a:r>
            <a:r>
              <a:rPr lang="en-US" sz="2400" dirty="0" smtClean="0">
                <a:latin typeface="Consolas" panose="020B0609020204030204" pitchFamily="49" charset="0"/>
                <a:cs typeface="Consolas" panose="020B0609020204030204" pitchFamily="49" charset="0"/>
              </a:rPr>
              <a:t>=</a:t>
            </a:r>
            <a:r>
              <a:rPr lang="en-US" sz="2400" dirty="0" smtClean="0">
                <a:solidFill>
                  <a:srgbClr val="008000"/>
                </a:solidFill>
                <a:latin typeface="Consolas" panose="020B0609020204030204" pitchFamily="49" charset="0"/>
                <a:cs typeface="Consolas" panose="020B0609020204030204" pitchFamily="49" charset="0"/>
              </a:rPr>
              <a:t> 6000 </a:t>
            </a:r>
            <a:r>
              <a:rPr lang="en-US" sz="2400" dirty="0" smtClean="0">
                <a:solidFill>
                  <a:srgbClr val="008000"/>
                </a:solidFill>
                <a:cs typeface="Consolas" panose="020B0609020204030204" pitchFamily="49" charset="0"/>
              </a:rPr>
              <a:t>m</a:t>
            </a:r>
            <a:endParaRPr lang="en-US" sz="2400" dirty="0">
              <a:solidFill>
                <a:srgbClr val="008000"/>
              </a:solidFill>
              <a:cs typeface="Consolas" panose="020B0609020204030204" pitchFamily="49" charset="0"/>
            </a:endParaRPr>
          </a:p>
          <a:p>
            <a:endParaRPr lang="en-US" dirty="0"/>
          </a:p>
        </p:txBody>
      </p:sp>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57324"/>
            <a:ext cx="4050339" cy="349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940410" y="4935110"/>
            <a:ext cx="4092787" cy="1846659"/>
          </a:xfrm>
          <a:prstGeom prst="rect">
            <a:avLst/>
          </a:prstGeom>
          <a:noFill/>
        </p:spPr>
        <p:txBody>
          <a:bodyPr wrap="none" rtlCol="0">
            <a:spAutoFit/>
          </a:bodyPr>
          <a:lstStyle/>
          <a:p>
            <a:pPr marL="0" lvl="1"/>
            <a:r>
              <a:rPr lang="en-US" sz="2400" dirty="0" smtClean="0">
                <a:solidFill>
                  <a:srgbClr val="008000"/>
                </a:solidFill>
                <a:latin typeface="Consolas" panose="020B0609020204030204" pitchFamily="49" charset="0"/>
                <a:cs typeface="Consolas" panose="020B0609020204030204" pitchFamily="49" charset="0"/>
              </a:rPr>
              <a:t>d </a:t>
            </a:r>
            <a:r>
              <a:rPr lang="en-US" sz="2400" dirty="0">
                <a:latin typeface="Consolas" panose="020B0609020204030204" pitchFamily="49" charset="0"/>
                <a:cs typeface="Consolas" panose="020B0609020204030204" pitchFamily="49" charset="0"/>
              </a:rPr>
              <a:t>=</a:t>
            </a:r>
            <a:r>
              <a:rPr lang="en-US" sz="2400" dirty="0">
                <a:solidFill>
                  <a:srgbClr val="008000"/>
                </a:solidFill>
                <a:latin typeface="Consolas" panose="020B0609020204030204" pitchFamily="49" charset="0"/>
                <a:cs typeface="Consolas" panose="020B0609020204030204" pitchFamily="49" charset="0"/>
              </a:rPr>
              <a:t> </a:t>
            </a:r>
            <a:r>
              <a:rPr lang="en-US" sz="2400" dirty="0" err="1">
                <a:solidFill>
                  <a:srgbClr val="008000"/>
                </a:solidFill>
                <a:latin typeface="Consolas" panose="020B0609020204030204" pitchFamily="49" charset="0"/>
                <a:cs typeface="Consolas" panose="020B0609020204030204" pitchFamily="49" charset="0"/>
              </a:rPr>
              <a:t>ut</a:t>
            </a:r>
            <a:r>
              <a:rPr lang="en-US" sz="2400" dirty="0">
                <a:solidFill>
                  <a:srgbClr val="008000"/>
                </a:solidFill>
                <a:latin typeface="Consolas" panose="020B0609020204030204" pitchFamily="49" charset="0"/>
                <a:cs typeface="Consolas" panose="020B0609020204030204" pitchFamily="49" charset="0"/>
              </a:rPr>
              <a:t> + ½at</a:t>
            </a:r>
            <a:r>
              <a:rPr lang="en-US" sz="2400" baseline="30000" dirty="0">
                <a:solidFill>
                  <a:srgbClr val="008000"/>
                </a:solidFill>
                <a:latin typeface="Consolas" panose="020B0609020204030204" pitchFamily="49" charset="0"/>
                <a:cs typeface="Consolas" panose="020B0609020204030204" pitchFamily="49" charset="0"/>
              </a:rPr>
              <a:t>2</a:t>
            </a:r>
            <a:endParaRPr lang="en-US" sz="2400" dirty="0">
              <a:solidFill>
                <a:srgbClr val="008000"/>
              </a:solidFill>
              <a:latin typeface="Consolas" panose="020B0609020204030204" pitchFamily="49" charset="0"/>
              <a:cs typeface="Consolas" panose="020B0609020204030204" pitchFamily="49" charset="0"/>
            </a:endParaRPr>
          </a:p>
          <a:p>
            <a:pPr marL="0" lvl="1"/>
            <a:r>
              <a:rPr lang="en-US" sz="2400" dirty="0" smtClean="0">
                <a:cs typeface="Consolas" panose="020B0609020204030204" pitchFamily="49" charset="0"/>
              </a:rPr>
              <a:t>Example:</a:t>
            </a:r>
          </a:p>
          <a:p>
            <a:pPr marL="0" lvl="1"/>
            <a:r>
              <a:rPr lang="en-US" sz="2400" dirty="0" smtClean="0">
                <a:solidFill>
                  <a:srgbClr val="008000"/>
                </a:solidFill>
                <a:latin typeface="Consolas" panose="020B0609020204030204" pitchFamily="49" charset="0"/>
                <a:cs typeface="Consolas" panose="020B0609020204030204" pitchFamily="49" charset="0"/>
              </a:rPr>
              <a:t>u</a:t>
            </a:r>
            <a:r>
              <a:rPr lang="en-US" sz="2400" dirty="0" smtClean="0">
                <a:latin typeface="Consolas" panose="020B0609020204030204" pitchFamily="49" charset="0"/>
                <a:cs typeface="Consolas" panose="020B0609020204030204" pitchFamily="49" charset="0"/>
              </a:rPr>
              <a:t>=</a:t>
            </a:r>
            <a:r>
              <a:rPr lang="en-US" sz="2400" dirty="0" smtClean="0">
                <a:solidFill>
                  <a:srgbClr val="008000"/>
                </a:solidFill>
                <a:latin typeface="Consolas" panose="020B0609020204030204" pitchFamily="49" charset="0"/>
                <a:cs typeface="Consolas" panose="020B0609020204030204" pitchFamily="49" charset="0"/>
              </a:rPr>
              <a:t>0</a:t>
            </a:r>
            <a:r>
              <a:rPr lang="en-US" sz="2400" dirty="0" smtClean="0">
                <a:solidFill>
                  <a:srgbClr val="008000"/>
                </a:solidFill>
                <a:cs typeface="Consolas" panose="020B0609020204030204" pitchFamily="49" charset="0"/>
              </a:rPr>
              <a:t> m/s</a:t>
            </a:r>
            <a:r>
              <a:rPr lang="en-US" sz="2400" dirty="0" smtClean="0">
                <a:solidFill>
                  <a:srgbClr val="008000"/>
                </a:solidFill>
                <a:latin typeface="Consolas" panose="020B0609020204030204" pitchFamily="49" charset="0"/>
                <a:cs typeface="Consolas" panose="020B0609020204030204" pitchFamily="49" charset="0"/>
              </a:rPr>
              <a:t>, a</a:t>
            </a:r>
            <a:r>
              <a:rPr lang="en-US" sz="2400" dirty="0" smtClean="0">
                <a:latin typeface="Consolas" panose="020B0609020204030204" pitchFamily="49" charset="0"/>
                <a:cs typeface="Consolas" panose="020B0609020204030204" pitchFamily="49" charset="0"/>
              </a:rPr>
              <a:t>=</a:t>
            </a:r>
            <a:r>
              <a:rPr lang="en-US" sz="2400" dirty="0" smtClean="0">
                <a:solidFill>
                  <a:srgbClr val="008000"/>
                </a:solidFill>
                <a:latin typeface="Consolas" panose="020B0609020204030204" pitchFamily="49" charset="0"/>
                <a:cs typeface="Consolas" panose="020B0609020204030204" pitchFamily="49" charset="0"/>
              </a:rPr>
              <a:t>4m/s</a:t>
            </a:r>
            <a:r>
              <a:rPr lang="en-US" sz="2400" baseline="30000" dirty="0" smtClean="0">
                <a:solidFill>
                  <a:srgbClr val="008000"/>
                </a:solidFill>
                <a:latin typeface="Consolas" panose="020B0609020204030204" pitchFamily="49" charset="0"/>
                <a:cs typeface="Consolas" panose="020B0609020204030204" pitchFamily="49" charset="0"/>
              </a:rPr>
              <a:t>2</a:t>
            </a:r>
            <a:r>
              <a:rPr lang="en-US" sz="2400" dirty="0" smtClean="0">
                <a:solidFill>
                  <a:srgbClr val="008000"/>
                </a:solidFill>
                <a:latin typeface="Consolas" panose="020B0609020204030204" pitchFamily="49" charset="0"/>
                <a:cs typeface="Consolas" panose="020B0609020204030204" pitchFamily="49" charset="0"/>
              </a:rPr>
              <a:t>, t</a:t>
            </a:r>
            <a:r>
              <a:rPr lang="en-US" sz="2400" dirty="0" smtClean="0">
                <a:latin typeface="Consolas" panose="020B0609020204030204" pitchFamily="49" charset="0"/>
                <a:cs typeface="Consolas" panose="020B0609020204030204" pitchFamily="49" charset="0"/>
              </a:rPr>
              <a:t>=</a:t>
            </a:r>
            <a:r>
              <a:rPr lang="en-US" sz="2400" dirty="0" smtClean="0">
                <a:solidFill>
                  <a:srgbClr val="008000"/>
                </a:solidFill>
                <a:latin typeface="Consolas" panose="020B0609020204030204" pitchFamily="49" charset="0"/>
                <a:cs typeface="Consolas" panose="020B0609020204030204" pitchFamily="49" charset="0"/>
              </a:rPr>
              <a:t>3</a:t>
            </a:r>
            <a:r>
              <a:rPr lang="en-US" sz="2400" dirty="0" smtClean="0">
                <a:solidFill>
                  <a:srgbClr val="008000"/>
                </a:solidFill>
                <a:cs typeface="Consolas" panose="020B0609020204030204" pitchFamily="49" charset="0"/>
              </a:rPr>
              <a:t>s</a:t>
            </a:r>
          </a:p>
          <a:p>
            <a:pPr marL="0" lvl="1"/>
            <a:r>
              <a:rPr lang="en-US" sz="2400" dirty="0" smtClean="0">
                <a:solidFill>
                  <a:srgbClr val="008000"/>
                </a:solidFill>
                <a:latin typeface="Consolas" panose="020B0609020204030204" pitchFamily="49" charset="0"/>
                <a:cs typeface="Consolas" panose="020B0609020204030204" pitchFamily="49" charset="0"/>
              </a:rPr>
              <a:t>d </a:t>
            </a:r>
            <a:r>
              <a:rPr lang="en-US" sz="2400" dirty="0" smtClean="0">
                <a:latin typeface="Consolas" panose="020B0609020204030204" pitchFamily="49" charset="0"/>
                <a:cs typeface="Consolas" panose="020B0609020204030204" pitchFamily="49" charset="0"/>
              </a:rPr>
              <a:t>=</a:t>
            </a:r>
            <a:r>
              <a:rPr lang="en-US" sz="2400" dirty="0" smtClean="0">
                <a:solidFill>
                  <a:srgbClr val="008000"/>
                </a:solidFill>
                <a:latin typeface="Consolas" panose="020B0609020204030204" pitchFamily="49" charset="0"/>
                <a:cs typeface="Consolas" panose="020B0609020204030204" pitchFamily="49" charset="0"/>
              </a:rPr>
              <a:t> 0x3 + 0.5x4x9 </a:t>
            </a:r>
            <a:r>
              <a:rPr lang="en-US" sz="2400" dirty="0" smtClean="0">
                <a:latin typeface="Consolas" panose="020B0609020204030204" pitchFamily="49" charset="0"/>
                <a:cs typeface="Consolas" panose="020B0609020204030204" pitchFamily="49" charset="0"/>
              </a:rPr>
              <a:t>=</a:t>
            </a:r>
            <a:r>
              <a:rPr lang="en-US" sz="2400" dirty="0" smtClean="0">
                <a:solidFill>
                  <a:srgbClr val="008000"/>
                </a:solidFill>
                <a:latin typeface="Consolas" panose="020B0609020204030204" pitchFamily="49" charset="0"/>
                <a:cs typeface="Consolas" panose="020B0609020204030204" pitchFamily="49" charset="0"/>
              </a:rPr>
              <a:t> 18m</a:t>
            </a:r>
            <a:endParaRPr lang="en-US" sz="2400" dirty="0">
              <a:solidFill>
                <a:srgbClr val="008000"/>
              </a:solidFill>
              <a:cs typeface="Consolas" panose="020B0609020204030204" pitchFamily="49" charset="0"/>
            </a:endParaRPr>
          </a:p>
          <a:p>
            <a:endParaRPr lang="en-US" dirty="0"/>
          </a:p>
        </p:txBody>
      </p:sp>
      <p:sp>
        <p:nvSpPr>
          <p:cNvPr id="7" name="TextBox 6"/>
          <p:cNvSpPr txBox="1"/>
          <p:nvPr/>
        </p:nvSpPr>
        <p:spPr>
          <a:xfrm>
            <a:off x="838200" y="1457324"/>
            <a:ext cx="2465996" cy="369332"/>
          </a:xfrm>
          <a:prstGeom prst="rect">
            <a:avLst/>
          </a:prstGeom>
          <a:noFill/>
        </p:spPr>
        <p:txBody>
          <a:bodyPr wrap="none" rtlCol="0">
            <a:spAutoFit/>
          </a:bodyPr>
          <a:lstStyle/>
          <a:p>
            <a:r>
              <a:rPr lang="en-US" dirty="0" smtClean="0"/>
              <a:t>Non-accelerated motion</a:t>
            </a:r>
            <a:endParaRPr lang="en-US" dirty="0"/>
          </a:p>
        </p:txBody>
      </p:sp>
      <p:sp>
        <p:nvSpPr>
          <p:cNvPr id="11" name="TextBox 10"/>
          <p:cNvSpPr txBox="1"/>
          <p:nvPr/>
        </p:nvSpPr>
        <p:spPr>
          <a:xfrm>
            <a:off x="5558134" y="1444733"/>
            <a:ext cx="2078069" cy="369332"/>
          </a:xfrm>
          <a:prstGeom prst="rect">
            <a:avLst/>
          </a:prstGeom>
          <a:noFill/>
        </p:spPr>
        <p:txBody>
          <a:bodyPr wrap="none" rtlCol="0">
            <a:spAutoFit/>
          </a:bodyPr>
          <a:lstStyle/>
          <a:p>
            <a:r>
              <a:rPr lang="en-US" dirty="0" smtClean="0"/>
              <a:t>Accelerated motion</a:t>
            </a:r>
            <a:endParaRPr lang="en-US" dirty="0"/>
          </a:p>
        </p:txBody>
      </p:sp>
    </p:spTree>
    <p:extLst>
      <p:ext uri="{BB962C8B-B14F-4D97-AF65-F5344CB8AC3E}">
        <p14:creationId xmlns:p14="http://schemas.microsoft.com/office/powerpoint/2010/main" val="2927033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3683</TotalTime>
  <Words>4952</Words>
  <Application>Microsoft Office PowerPoint</Application>
  <PresentationFormat>On-screen Show (4:3)</PresentationFormat>
  <Paragraphs>797</Paragraphs>
  <Slides>71</Slides>
  <Notes>50</Notes>
  <HiddenSlides>0</HiddenSlides>
  <MMClips>5</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71</vt:i4>
      </vt:variant>
    </vt:vector>
  </HeadingPairs>
  <TitlesOfParts>
    <vt:vector size="74" baseType="lpstr">
      <vt:lpstr>Office Theme</vt:lpstr>
      <vt:lpstr>Microsoft Equation 3.0</vt:lpstr>
      <vt:lpstr>Equation</vt:lpstr>
      <vt:lpstr>Basic Game Physics</vt:lpstr>
      <vt:lpstr>Introduction (1 of 2)</vt:lpstr>
      <vt:lpstr>Introduction (2 of 2)</vt:lpstr>
      <vt:lpstr>Physics Engines</vt:lpstr>
      <vt:lpstr>Physics Engines</vt:lpstr>
      <vt:lpstr>Basic Game Physics Concepts</vt:lpstr>
      <vt:lpstr>Outline</vt:lpstr>
      <vt:lpstr>Kinematics (1 of 3)</vt:lpstr>
      <vt:lpstr>Kinematics (2 of 3)</vt:lpstr>
      <vt:lpstr>Kinematics (3 of 3)</vt:lpstr>
      <vt:lpstr>Doing It In 3D</vt:lpstr>
      <vt:lpstr>Dynamics </vt:lpstr>
      <vt:lpstr>Newton’s Laws</vt:lpstr>
      <vt:lpstr>Motion Without Newton’s Laws</vt:lpstr>
      <vt:lpstr>Newton’s Second Law</vt:lpstr>
      <vt:lpstr>How Are Forces Applied?</vt:lpstr>
      <vt:lpstr>Computing Kinematics in Real Time</vt:lpstr>
      <vt:lpstr>Outline</vt:lpstr>
      <vt:lpstr>Rigid-Body Simulation</vt:lpstr>
      <vt:lpstr>Numerical Simulation of Newtonian Equation of Motion (1 of 2)</vt:lpstr>
      <vt:lpstr>Numerical Simulation of Newtonian Equation of Motion (2 of 2)</vt:lpstr>
      <vt:lpstr>Explicit Euler Integration (1 of 2)</vt:lpstr>
      <vt:lpstr>Explicit Euler Integration (2 of 2)</vt:lpstr>
      <vt:lpstr>Explicit Euler Integration Example (1 of 2)</vt:lpstr>
      <vt:lpstr>Explicit Euler Integration Example (2 of 2)</vt:lpstr>
      <vt:lpstr>Pseudo Code for Numerical Integration (1 of 2)</vt:lpstr>
      <vt:lpstr>Pseudo Code for Numerical Integration (2 of 2)</vt:lpstr>
      <vt:lpstr>Computing Position Over Time</vt:lpstr>
      <vt:lpstr>Truncation Error</vt:lpstr>
      <vt:lpstr>Truncation Error Example</vt:lpstr>
      <vt:lpstr>Frame Rate Independence</vt:lpstr>
      <vt:lpstr>Frame Rate Independence</vt:lpstr>
      <vt:lpstr>Outline</vt:lpstr>
      <vt:lpstr>The Firing Solution (1 of 3)</vt:lpstr>
      <vt:lpstr>Remember Quadratic Equations?</vt:lpstr>
      <vt:lpstr>The Firing Solution (2 of 3)</vt:lpstr>
      <vt:lpstr>The Firing Solution (3 of 3)</vt:lpstr>
      <vt:lpstr>Outline</vt:lpstr>
      <vt:lpstr>Collision Detection</vt:lpstr>
      <vt:lpstr>Overlap Testing</vt:lpstr>
      <vt:lpstr>Overlap Testing: Finding Collision Time</vt:lpstr>
      <vt:lpstr>Limitations of Overlap Testing</vt:lpstr>
      <vt:lpstr>Intersection Testing</vt:lpstr>
      <vt:lpstr>Speeding Up Collision Detection </vt:lpstr>
      <vt:lpstr>Bounding Volumes</vt:lpstr>
      <vt:lpstr>Complex Bounding Volumes</vt:lpstr>
      <vt:lpstr>Partitioning for Collision Testing</vt:lpstr>
      <vt:lpstr>Plane Sweep for Collision Testing</vt:lpstr>
      <vt:lpstr>Outline</vt:lpstr>
      <vt:lpstr>What is Ragdoll Physics?</vt:lpstr>
      <vt:lpstr>Diablo 3 Ragdolls</vt:lpstr>
      <vt:lpstr>A ragdoll is a collection of collision shapes connected to bones</vt:lpstr>
      <vt:lpstr>PowerPoint Presentation</vt:lpstr>
      <vt:lpstr>PowerPoint Presentation</vt:lpstr>
      <vt:lpstr>PowerPoint Presentation</vt:lpstr>
      <vt:lpstr>PowerPoint Presentation</vt:lpstr>
      <vt:lpstr>Physics joints connect two bones</vt:lpstr>
      <vt:lpstr>We use the ragdoll bodies to adjust the pose</vt:lpstr>
      <vt:lpstr>Update the actor bounding sphere using the bone transforms</vt:lpstr>
      <vt:lpstr>Partial ragdolls add flavor to living characters</vt:lpstr>
      <vt:lpstr>PowerPoint Presentation</vt:lpstr>
      <vt:lpstr>More Physics We Are Not Covering</vt:lpstr>
      <vt:lpstr>Outline</vt:lpstr>
      <vt:lpstr>PhysX Overview</vt:lpstr>
      <vt:lpstr>Why Does NVIDIA Make Physics Software?</vt:lpstr>
      <vt:lpstr>Configure Video Card as Dedicated PhysX Processor</vt:lpstr>
      <vt:lpstr>What Algorithms Does PhysX Use?</vt:lpstr>
      <vt:lpstr>Rocket Sled</vt:lpstr>
      <vt:lpstr>Raging Rapids Ride</vt:lpstr>
      <vt:lpstr>Havok Cloth</vt:lpstr>
      <vt:lpstr>How to Use PhsyX</vt:lpstr>
    </vt:vector>
  </TitlesOfParts>
  <Company>Worcester Polytechnic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dc:title>
  <dc:creator>Mark Claypool</dc:creator>
  <cp:lastModifiedBy>Claypool, Mark L.</cp:lastModifiedBy>
  <cp:revision>123</cp:revision>
  <cp:lastPrinted>2016-03-31T10:22:25Z</cp:lastPrinted>
  <dcterms:created xsi:type="dcterms:W3CDTF">2015-03-23T21:20:01Z</dcterms:created>
  <dcterms:modified xsi:type="dcterms:W3CDTF">2016-04-14T17:51:00Z</dcterms:modified>
</cp:coreProperties>
</file>