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59" r:id="rId4"/>
    <p:sldId id="260" r:id="rId5"/>
    <p:sldId id="298" r:id="rId6"/>
    <p:sldId id="299" r:id="rId7"/>
    <p:sldId id="261" r:id="rId8"/>
    <p:sldId id="262" r:id="rId9"/>
    <p:sldId id="296" r:id="rId10"/>
    <p:sldId id="300" r:id="rId11"/>
    <p:sldId id="263" r:id="rId12"/>
    <p:sldId id="264" r:id="rId13"/>
    <p:sldId id="265" r:id="rId14"/>
    <p:sldId id="266" r:id="rId15"/>
    <p:sldId id="267" r:id="rId16"/>
    <p:sldId id="269" r:id="rId17"/>
    <p:sldId id="292" r:id="rId18"/>
    <p:sldId id="270" r:id="rId19"/>
    <p:sldId id="271" r:id="rId20"/>
    <p:sldId id="294" r:id="rId21"/>
    <p:sldId id="295" r:id="rId22"/>
    <p:sldId id="273" r:id="rId23"/>
    <p:sldId id="274" r:id="rId24"/>
    <p:sldId id="277" r:id="rId25"/>
    <p:sldId id="275" r:id="rId26"/>
    <p:sldId id="276" r:id="rId27"/>
    <p:sldId id="280" r:id="rId28"/>
    <p:sldId id="286" r:id="rId29"/>
    <p:sldId id="29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80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2994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3537F-883F-4DCA-9EA1-886462634D80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43DD3-8FC1-4008-B604-9E1933622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40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D0301-A822-4AD9-85F4-187BC4339146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4375A-12F4-43C9-9D3A-58C6DDA5E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85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ame-Engine-Architecture-Jason-Gregory/dp/1568814135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</a:t>
            </a:r>
            <a:r>
              <a:rPr lang="en-US" baseline="0" dirty="0" smtClean="0"/>
              <a:t> versions of these slides are courtesy professor Charles Rich, IMGD 4000 Technical Game Development II, B-term 2012.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4375A-12F4-43C9-9D3A-58C6DDA5E6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59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2C55D-B794-444D-8301-5A42127458DA}" type="slidenum">
              <a:rPr lang="en-US"/>
              <a:pPr/>
              <a:t>15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Game Engine Architecture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by Jason Gregory, 2009, AK Peters, ISBN: 1-5688-1413-5.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4375A-12F4-43C9-9D3A-58C6DDA5E6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28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299801-D7C6-B54B-95F0-7CED6E32CEF2}" type="slidenum">
              <a:rPr lang="en-US"/>
              <a:pPr/>
              <a:t>18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DD4FB-9704-4140-9D9A-FF1965213265}" type="slidenum">
              <a:rPr lang="en-US"/>
              <a:pPr/>
              <a:t>19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2646BC-97F0-414E-AC30-0404387D4ED8}" type="slidenum">
              <a:rPr lang="en-US"/>
              <a:pPr/>
              <a:t>22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8BCB06-B259-AF48-9FA3-64D381A31657}" type="slidenum">
              <a:rPr lang="en-US"/>
              <a:pPr/>
              <a:t>23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1B5F0C-87B8-7C40-8607-3D1B923429D0}" type="slidenum">
              <a:rPr lang="en-US"/>
              <a:pPr/>
              <a:t>24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181A4B-4975-684F-9405-620F75793B1B}" type="slidenum">
              <a:rPr lang="en-US"/>
              <a:pPr/>
              <a:t>25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9B3D74-29CC-9047-8956-DD67B19ACE7E}" type="slidenum">
              <a:rPr lang="en-US"/>
              <a:pPr/>
              <a:t>26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49591-A72D-B74E-B9E2-F0A30B27C26E}" type="slidenum">
              <a:rPr lang="en-US"/>
              <a:pPr/>
              <a:t>27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78229-8F7E-F04B-BF94-550A4960DD5E}" type="slidenum">
              <a:rPr lang="en-US"/>
              <a:pPr/>
              <a:t>3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2DCCF1-0652-744A-8B36-06B35C824BD2}" type="slidenum">
              <a:rPr lang="en-US"/>
              <a:pPr/>
              <a:t>28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832490-71F6-7445-821B-2D6791264DE7}" type="slidenum">
              <a:rPr lang="en-US"/>
              <a:pPr/>
              <a:t>4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6A8DA-43CD-F340-A86D-243CAFB22F2E}" type="slidenum">
              <a:rPr lang="en-US"/>
              <a:pPr/>
              <a:t>7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48BE9C-74A4-4045-88AA-F6A089A61447}" type="slidenum">
              <a:rPr lang="en-US"/>
              <a:pPr/>
              <a:t>8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209CF8-F832-3E48-B8AA-CD86D2BE912D}" type="slidenum">
              <a:rPr lang="en-US"/>
              <a:pPr/>
              <a:t>11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07B67-F1C7-CC41-9F71-773E70623D18}" type="slidenum">
              <a:rPr lang="en-US"/>
              <a:pPr/>
              <a:t>12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9DEFC5-DEC9-3449-9F97-241FF91FF138}" type="slidenum">
              <a:rPr lang="en-US"/>
              <a:pPr/>
              <a:t>13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9DEFC5-DEC9-3449-9F97-241FF91FF138}" type="slidenum">
              <a:rPr lang="en-US"/>
              <a:pPr/>
              <a:t>14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A584-CB68-4AC1-AEE3-AE141D20DEA5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20D6-4795-446E-9704-0A55D33F0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1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A584-CB68-4AC1-AEE3-AE141D20DEA5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20D6-4795-446E-9704-0A55D33F0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2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A584-CB68-4AC1-AEE3-AE141D20DEA5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20D6-4795-446E-9704-0A55D33F0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1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A584-CB68-4AC1-AEE3-AE141D20DEA5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20D6-4795-446E-9704-0A55D33F0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A584-CB68-4AC1-AEE3-AE141D20DEA5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20D6-4795-446E-9704-0A55D33F0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A584-CB68-4AC1-AEE3-AE141D20DEA5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20D6-4795-446E-9704-0A55D33F0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9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A584-CB68-4AC1-AEE3-AE141D20DEA5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20D6-4795-446E-9704-0A55D33F0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9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A584-CB68-4AC1-AEE3-AE141D20DEA5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20D6-4795-446E-9704-0A55D33F0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0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A584-CB68-4AC1-AEE3-AE141D20DEA5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20D6-4795-446E-9704-0A55D33F0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8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A584-CB68-4AC1-AEE3-AE141D20DEA5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20D6-4795-446E-9704-0A55D33F0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5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A584-CB68-4AC1-AEE3-AE141D20DEA5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20D6-4795-446E-9704-0A55D33F0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3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0A584-CB68-4AC1-AEE3-AE141D20DEA5}" type="datetimeFigureOut">
              <a:rPr lang="en-US" smtClean="0"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620D6-4795-446E-9704-0A55D33F0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1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mazon.com/Game-Engine-Architecture-Jason-Gregory/dp/1568814135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psengine.sv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www.unrealengine.com/unreal-engine-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vmaster.net/devdb/engines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vmaster.net/devdb/engin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indiedb.com/engin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cloc.sourceforge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Game Engines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IMGD 4000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Engine Architecture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62000" y="2897134"/>
            <a:ext cx="7543800" cy="1295400"/>
            <a:chOff x="914400" y="3200400"/>
            <a:chExt cx="7543800" cy="1295400"/>
          </a:xfrm>
        </p:grpSpPr>
        <p:sp>
          <p:nvSpPr>
            <p:cNvPr id="16" name="Rectangle 15"/>
            <p:cNvSpPr/>
            <p:nvPr/>
          </p:nvSpPr>
          <p:spPr>
            <a:xfrm>
              <a:off x="914400" y="3200400"/>
              <a:ext cx="7543800" cy="1295400"/>
            </a:xfrm>
            <a:prstGeom prst="rect">
              <a:avLst/>
            </a:prstGeom>
            <a:solidFill>
              <a:srgbClr val="00A4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DRAGONFLY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28367" y="3386435"/>
              <a:ext cx="158652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DrawCharacter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InsertObject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LoadSprite</a:t>
              </a:r>
              <a:endParaRPr lang="en-US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81022" y="3386435"/>
              <a:ext cx="13387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GetKey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MoveObject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SendEvent</a:t>
              </a:r>
              <a:endParaRPr lang="en-US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62000" y="1524000"/>
            <a:ext cx="7543800" cy="1143000"/>
          </a:xfrm>
          <a:prstGeom prst="rect">
            <a:avLst/>
          </a:prstGeom>
          <a:solidFill>
            <a:srgbClr val="29A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GAME CODE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507029" y="1772335"/>
            <a:ext cx="132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Saucer: hit()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Hero: </a:t>
            </a:r>
            <a:r>
              <a:rPr lang="en-US" dirty="0" err="1" smtClean="0">
                <a:solidFill>
                  <a:schemeClr val="bg1"/>
                </a:solidFill>
              </a:rPr>
              <a:t>kbd</a:t>
            </a:r>
            <a:r>
              <a:rPr lang="en-US" dirty="0" smtClean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54450" y="1772335"/>
            <a:ext cx="208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Star: </a:t>
            </a:r>
            <a:r>
              <a:rPr lang="en-US" dirty="0" err="1" smtClean="0">
                <a:solidFill>
                  <a:schemeClr val="bg1"/>
                </a:solidFill>
              </a:rPr>
              <a:t>eventHandler</a:t>
            </a:r>
            <a:r>
              <a:rPr lang="en-US" dirty="0" smtClean="0">
                <a:solidFill>
                  <a:schemeClr val="bg1"/>
                </a:solidFill>
              </a:rPr>
              <a:t>()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GameOver</a:t>
            </a:r>
            <a:r>
              <a:rPr lang="en-US" dirty="0" smtClean="0">
                <a:solidFill>
                  <a:schemeClr val="bg1"/>
                </a:solidFill>
              </a:rPr>
              <a:t>: step()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4495800"/>
            <a:ext cx="7543800" cy="1295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COMPUTER PLATFORM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277287" y="4820335"/>
            <a:ext cx="1783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Allocate memory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Clear display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3617" y="4820335"/>
            <a:ext cx="1608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File open/close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Get keystroke</a:t>
            </a:r>
          </a:p>
        </p:txBody>
      </p:sp>
      <p:pic>
        <p:nvPicPr>
          <p:cNvPr id="13" name="Picture 4" descr="[Dragonfly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24" y="381000"/>
            <a:ext cx="762000" cy="84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07029" y="6000690"/>
            <a:ext cx="5787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are architecture choices for Game Engine layer?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4709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36D23-5B56-2F4A-8E37-BBD786BA6E1B}" type="slidenum">
              <a:rPr lang="en-US"/>
              <a:pPr/>
              <a:t>11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Types of Engine Architectures </a:t>
            </a:r>
            <a:r>
              <a:rPr lang="en-US" dirty="0" smtClean="0"/>
              <a:t>(Broadly)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077200" cy="3962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Monolithic</a:t>
            </a:r>
            <a:r>
              <a:rPr lang="en-US" dirty="0"/>
              <a:t> (e.g., </a:t>
            </a:r>
            <a:r>
              <a:rPr lang="en-US" dirty="0" err="1" smtClean="0"/>
              <a:t>GameMaker</a:t>
            </a:r>
            <a:r>
              <a:rPr lang="en-US" dirty="0" smtClean="0"/>
              <a:t>)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Modular</a:t>
            </a:r>
          </a:p>
          <a:p>
            <a:endParaRPr lang="en-US" b="1" dirty="0" smtClean="0"/>
          </a:p>
          <a:p>
            <a:pPr lvl="1"/>
            <a:r>
              <a:rPr lang="en-US" b="1" dirty="0" smtClean="0"/>
              <a:t>Extensible IDE </a:t>
            </a:r>
            <a:r>
              <a:rPr lang="en-US" dirty="0" smtClean="0"/>
              <a:t>(</a:t>
            </a:r>
            <a:r>
              <a:rPr lang="en-US" dirty="0"/>
              <a:t>e.g., </a:t>
            </a:r>
            <a:r>
              <a:rPr lang="en-US" dirty="0" smtClean="0"/>
              <a:t>Unity, UE4)</a:t>
            </a:r>
            <a:endParaRPr lang="en-US" dirty="0"/>
          </a:p>
          <a:p>
            <a:endParaRPr lang="en-US" dirty="0"/>
          </a:p>
          <a:p>
            <a:pPr lvl="1"/>
            <a:r>
              <a:rPr lang="en-US" b="1" dirty="0" smtClean="0"/>
              <a:t>Open Class Library</a:t>
            </a:r>
            <a:r>
              <a:rPr lang="en-US" dirty="0" smtClean="0"/>
              <a:t> </a:t>
            </a:r>
            <a:r>
              <a:rPr lang="en-US" dirty="0"/>
              <a:t>(e.g., </a:t>
            </a:r>
            <a:r>
              <a:rPr lang="en-US" dirty="0" smtClean="0"/>
              <a:t>C4, UE4,</a:t>
            </a:r>
          </a:p>
          <a:p>
            <a:pPr marL="457200" lvl="1" indent="0">
              <a:buNone/>
            </a:pPr>
            <a:r>
              <a:rPr lang="en-US" dirty="0" smtClean="0"/>
              <a:t>    or what </a:t>
            </a:r>
            <a:r>
              <a:rPr lang="en-US" dirty="0" smtClean="0">
                <a:solidFill>
                  <a:srgbClr val="008000"/>
                </a:solidFill>
              </a:rPr>
              <a:t>Dragonfly</a:t>
            </a:r>
            <a:r>
              <a:rPr lang="en-US" dirty="0" smtClean="0"/>
              <a:t> would be</a:t>
            </a:r>
          </a:p>
          <a:p>
            <a:pPr marL="457200" lvl="1" indent="0">
              <a:buNone/>
            </a:pPr>
            <a:r>
              <a:rPr lang="en-US" dirty="0" smtClean="0"/>
              <a:t>    when it grows up </a:t>
            </a:r>
            <a:r>
              <a:rPr lang="en-US" dirty="0" smtClean="0">
                <a:sym typeface="Wingdings"/>
              </a:rPr>
              <a:t>)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4361072"/>
            <a:ext cx="762000" cy="680936"/>
          </a:xfrm>
          <a:prstGeom prst="rect">
            <a:avLst/>
          </a:prstGeom>
        </p:spPr>
      </p:pic>
      <p:pic>
        <p:nvPicPr>
          <p:cNvPr id="2050" name="Picture 2" descr="[Dragonfly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4419600"/>
            <a:ext cx="510749" cy="56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2.gstatic.com/images?q=tbn:ANd9GcTUTPHBnMr5CVZF5JlN9XcCnWRn8QmLMVPtGew1iSmjde-Tj9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3547533"/>
            <a:ext cx="660400" cy="6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en/archive/1/1b/20141202220548!The_game_maker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04" y="1987127"/>
            <a:ext cx="908796" cy="74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1.bp.blogspot.com/-Bo4YSYM13aY/VH7kmmYP9KI/AAAAAAAAFI8/qPuntYBD3lc/s1600/unity3d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547533"/>
            <a:ext cx="680721" cy="6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80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AE1E4-EB57-974F-9B40-FE99F0266AAB}" type="slidenum">
              <a:rPr lang="en-US"/>
              <a:pPr/>
              <a:t>12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Monolithic </a:t>
            </a:r>
            <a:r>
              <a:rPr lang="en-US" dirty="0" smtClean="0"/>
              <a:t>Engines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“Old style”- typically grew </a:t>
            </a:r>
            <a:r>
              <a:rPr lang="en-US" dirty="0"/>
              <a:t>out of specific </a:t>
            </a:r>
            <a:r>
              <a:rPr lang="en-US" dirty="0" smtClean="0"/>
              <a:t>game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e.g., ID Tech for first-person shooters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T</a:t>
            </a:r>
            <a:r>
              <a:rPr lang="en-US" dirty="0" smtClean="0"/>
              <a:t>end </a:t>
            </a:r>
            <a:r>
              <a:rPr lang="en-US" dirty="0"/>
              <a:t>to be </a:t>
            </a:r>
            <a:r>
              <a:rPr lang="en-US" dirty="0" smtClean="0"/>
              <a:t>genre-specific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e</a:t>
            </a:r>
            <a:r>
              <a:rPr lang="en-US" dirty="0" smtClean="0"/>
              <a:t>.g., </a:t>
            </a:r>
            <a:r>
              <a:rPr lang="en-US" dirty="0" err="1" smtClean="0"/>
              <a:t>GameMaker</a:t>
            </a:r>
            <a:r>
              <a:rPr lang="en-US" dirty="0" smtClean="0"/>
              <a:t> for arcade-style games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D</a:t>
            </a:r>
            <a:r>
              <a:rPr lang="en-US" dirty="0" smtClean="0"/>
              <a:t>ifficult </a:t>
            </a:r>
            <a:r>
              <a:rPr lang="en-US" dirty="0"/>
              <a:t>to go beyond extensions/modifications </a:t>
            </a:r>
            <a:r>
              <a:rPr lang="en-US" i="1" dirty="0"/>
              <a:t>not anticipated</a:t>
            </a:r>
            <a:r>
              <a:rPr lang="en-US" dirty="0"/>
              <a:t> </a:t>
            </a:r>
            <a:r>
              <a:rPr lang="en-US" dirty="0" smtClean="0"/>
              <a:t>in API (e.g., scripting)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P</a:t>
            </a:r>
            <a:r>
              <a:rPr lang="en-US" dirty="0" smtClean="0"/>
              <a:t>roven</a:t>
            </a:r>
            <a:r>
              <a:rPr lang="en-US" dirty="0"/>
              <a:t>, comprehensive </a:t>
            </a:r>
            <a:r>
              <a:rPr lang="en-US" dirty="0" smtClean="0"/>
              <a:t>capabilities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Good for </a:t>
            </a:r>
            <a:r>
              <a:rPr lang="en-US" dirty="0" smtClean="0">
                <a:solidFill>
                  <a:srgbClr val="0070C0"/>
                </a:solidFill>
              </a:rPr>
              <a:t>original</a:t>
            </a:r>
            <a:r>
              <a:rPr lang="en-US" dirty="0" smtClean="0"/>
              <a:t> purpose</a:t>
            </a:r>
            <a:endParaRPr lang="en-US" dirty="0"/>
          </a:p>
        </p:txBody>
      </p:sp>
      <p:pic>
        <p:nvPicPr>
          <p:cNvPr id="6" name="Picture 6" descr="http://upload.wikimedia.org/wikipedia/en/archive/1/1b/20141202220548!The_game_maker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680" y="680085"/>
            <a:ext cx="639976" cy="52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gamingsquid.com/wp-content/uploads/2011/12/600px-idtech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267" y="640503"/>
            <a:ext cx="606637" cy="60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18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D3E03F-C519-9841-9EFD-042407721809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Modular </a:t>
            </a:r>
            <a:r>
              <a:rPr lang="en-US" dirty="0" smtClean="0"/>
              <a:t>Engines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“Modern” – often developed </a:t>
            </a:r>
            <a:r>
              <a:rPr lang="en-US" dirty="0"/>
              <a:t>by </a:t>
            </a:r>
            <a:r>
              <a:rPr lang="en-US" i="1" dirty="0"/>
              <a:t>game engine </a:t>
            </a:r>
            <a:r>
              <a:rPr lang="en-US" i="1" dirty="0" smtClean="0"/>
              <a:t>company </a:t>
            </a:r>
            <a:r>
              <a:rPr lang="en-US" dirty="0" smtClean="0"/>
              <a:t>(relatively new category)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e.g., Unity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>
                <a:solidFill>
                  <a:srgbClr val="0070C0"/>
                </a:solidFill>
              </a:rPr>
              <a:t>object-oriented</a:t>
            </a:r>
            <a:r>
              <a:rPr lang="en-US" i="1" dirty="0"/>
              <a:t> </a:t>
            </a:r>
            <a:r>
              <a:rPr lang="en-US" dirty="0"/>
              <a:t>techniques for greater modularity</a:t>
            </a:r>
          </a:p>
          <a:p>
            <a:r>
              <a:rPr lang="en-US" dirty="0"/>
              <a:t>M</a:t>
            </a:r>
            <a:r>
              <a:rPr lang="en-US" dirty="0" smtClean="0"/>
              <a:t>uch </a:t>
            </a:r>
            <a:r>
              <a:rPr lang="en-US" dirty="0"/>
              <a:t>easier to </a:t>
            </a:r>
            <a:r>
              <a:rPr lang="en-US" dirty="0">
                <a:solidFill>
                  <a:srgbClr val="0070C0"/>
                </a:solidFill>
              </a:rPr>
              <a:t>extend/replace components </a:t>
            </a:r>
            <a:r>
              <a:rPr lang="en-US" dirty="0"/>
              <a:t>than </a:t>
            </a:r>
            <a:r>
              <a:rPr lang="en-US" dirty="0" smtClean="0"/>
              <a:t>for monolithic </a:t>
            </a:r>
            <a:r>
              <a:rPr lang="en-US" dirty="0"/>
              <a:t>engines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953" y="692575"/>
            <a:ext cx="434109" cy="387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939" y="683338"/>
            <a:ext cx="406400" cy="406400"/>
          </a:xfrm>
          <a:prstGeom prst="rect">
            <a:avLst/>
          </a:prstGeom>
        </p:spPr>
      </p:pic>
      <p:pic>
        <p:nvPicPr>
          <p:cNvPr id="8" name="Picture 2" descr="[Dragonfly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454" y="681491"/>
            <a:ext cx="371454" cy="41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encrypted-tbn2.gstatic.com/images?q=tbn:ANd9GcTUTPHBnMr5CVZF5JlN9XcCnWRn8QmLMVPtGew1iSmjde-Tj9k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785" y="646392"/>
            <a:ext cx="480291" cy="4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43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D3E03F-C519-9841-9EFD-042407721809}" type="slidenum">
              <a:rPr lang="en-US"/>
              <a:pPr/>
              <a:t>14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Modular: Extensible IDE’s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70C0"/>
                </a:solidFill>
              </a:rPr>
              <a:t>GUI-oriented</a:t>
            </a:r>
            <a:r>
              <a:rPr lang="en-US" dirty="0" smtClean="0"/>
              <a:t> development process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</a:t>
            </a:r>
            <a:r>
              <a:rPr lang="en-US" dirty="0" smtClean="0"/>
              <a:t>ore accessible for novice/casual programmers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</a:t>
            </a:r>
            <a:r>
              <a:rPr lang="en-US" dirty="0" smtClean="0"/>
              <a:t>ore “art asset friendly”</a:t>
            </a:r>
          </a:p>
          <a:p>
            <a:pPr>
              <a:spcAft>
                <a:spcPts val="600"/>
              </a:spcAft>
            </a:pPr>
            <a:r>
              <a:rPr lang="en-US" dirty="0"/>
              <a:t>C</a:t>
            </a:r>
            <a:r>
              <a:rPr lang="en-US" dirty="0" smtClean="0"/>
              <a:t>omprehensive asset management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Integrated with IDE</a:t>
            </a:r>
          </a:p>
          <a:p>
            <a:pPr>
              <a:spcAft>
                <a:spcPts val="600"/>
              </a:spcAft>
            </a:pPr>
            <a:r>
              <a:rPr lang="en-US" dirty="0"/>
              <a:t>L</a:t>
            </a:r>
            <a:r>
              <a:rPr lang="en-US" dirty="0" smtClean="0"/>
              <a:t>imited (or controlled) exposure of internals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</a:t>
            </a:r>
            <a:r>
              <a:rPr lang="en-US" dirty="0" smtClean="0"/>
              <a:t>revents abuse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But also prevents some extensions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8" name="Picture 4" descr="https://encrypted-tbn2.gstatic.com/images?q=tbn:ANd9GcTUTPHBnMr5CVZF5JlN9XcCnWRn8QmLMVPtGew1iSmjde-Tj9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33614"/>
            <a:ext cx="480291" cy="4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7040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C3B29-5673-8E4E-B4DA-D1E65314F46C}" type="slidenum">
              <a:rPr lang="en-US"/>
              <a:pPr/>
              <a:t>15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466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Modular: Open Class Library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Code-oriented development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Carefully layered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Allows maximum </a:t>
            </a:r>
            <a:r>
              <a:rPr lang="en-US" dirty="0"/>
              <a:t>modifiability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Often </a:t>
            </a:r>
            <a:r>
              <a:rPr lang="en-US" dirty="0"/>
              <a:t>open </a:t>
            </a:r>
            <a:r>
              <a:rPr lang="en-US" dirty="0" smtClean="0"/>
              <a:t>source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UE4 source available, but not freely distributable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Not as accessible for novices and “casual” programmers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467" y="1131686"/>
            <a:ext cx="596900" cy="533400"/>
          </a:xfrm>
          <a:prstGeom prst="rect">
            <a:avLst/>
          </a:prstGeom>
        </p:spPr>
      </p:pic>
      <p:pic>
        <p:nvPicPr>
          <p:cNvPr id="8" name="Picture 4" descr="https://encrypted-tbn2.gstatic.com/images?q=tbn:ANd9GcTUTPHBnMr5CVZF5JlN9XcCnWRn8QmLMVPtGew1iSmjde-Tj9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917" y="633614"/>
            <a:ext cx="480291" cy="4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[Dragonfly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747" y="703811"/>
            <a:ext cx="371454" cy="41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6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Game Engine Architecture Blocks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85A812-DF3B-FF4B-ACB4-E4B560A7594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7" name="Picture 2" descr="[Dragonfly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27" y="1927143"/>
            <a:ext cx="828654" cy="91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3775226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41213"/>
            <a:ext cx="137811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927" y="4648200"/>
            <a:ext cx="2801899" cy="164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158" y="3683000"/>
            <a:ext cx="1998592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277" y="1756909"/>
            <a:ext cx="685800" cy="133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277" y="3222413"/>
            <a:ext cx="762052" cy="96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01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183554" y="2845646"/>
            <a:ext cx="6881707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Game Engine Architecture Blocks (complete?)</a:t>
            </a:r>
            <a:endParaRPr lang="en-US" sz="3600" dirty="0"/>
          </a:p>
        </p:txBody>
      </p:sp>
      <p:pic>
        <p:nvPicPr>
          <p:cNvPr id="9218" name="Picture 2" descr="Pos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199"/>
            <a:ext cx="5349297" cy="66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91400" y="5943600"/>
            <a:ext cx="1752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Game Engine Architecture</a:t>
            </a:r>
            <a:r>
              <a:rPr lang="en-US" sz="1000" dirty="0"/>
              <a:t>, by Jason Gregory, 2009, AK Peters, ISBN: 1-5688-1413-5.</a:t>
            </a:r>
          </a:p>
        </p:txBody>
      </p:sp>
    </p:spTree>
    <p:extLst>
      <p:ext uri="{BB962C8B-B14F-4D97-AF65-F5344CB8AC3E}">
        <p14:creationId xmlns:p14="http://schemas.microsoft.com/office/powerpoint/2010/main" val="9798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16200000">
            <a:off x="-1456690" y="3448050"/>
            <a:ext cx="51435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Game Engine Architecture Blocks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A812-DF3B-FF4B-ACB4-E4B560A7594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" name="Picture 1" descr="Screen shot 2011-03-14 at 8.38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6200"/>
            <a:ext cx="5638800" cy="64871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57200"/>
            <a:ext cx="110852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4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7391-8108-F74D-BAC5-CFE15E6371F9}" type="slidenum">
              <a:rPr lang="en-US"/>
              <a:pPr/>
              <a:t>19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772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Best </a:t>
            </a:r>
            <a:r>
              <a:rPr lang="en-US" i="1" dirty="0" smtClean="0"/>
              <a:t>Engine</a:t>
            </a:r>
            <a:r>
              <a:rPr lang="en-US" dirty="0" smtClean="0"/>
              <a:t> </a:t>
            </a:r>
            <a:r>
              <a:rPr lang="en-US" i="1" dirty="0" smtClean="0"/>
              <a:t>Choice</a:t>
            </a:r>
            <a:r>
              <a:rPr lang="en-US" dirty="0" smtClean="0"/>
              <a:t> </a:t>
            </a:r>
            <a:r>
              <a:rPr lang="en-US" dirty="0"/>
              <a:t>is Relative to Situation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Similar issues </a:t>
            </a:r>
            <a:r>
              <a:rPr lang="en-US" dirty="0"/>
              <a:t>of needs, resources and constraints (as in </a:t>
            </a:r>
            <a:r>
              <a:rPr lang="en-US" dirty="0">
                <a:solidFill>
                  <a:srgbClr val="0070C0"/>
                </a:solidFill>
              </a:rPr>
              <a:t>buy</a:t>
            </a:r>
            <a:r>
              <a:rPr lang="en-US" dirty="0"/>
              <a:t> vs. </a:t>
            </a:r>
            <a:r>
              <a:rPr lang="en-US" dirty="0">
                <a:solidFill>
                  <a:srgbClr val="0070C0"/>
                </a:solidFill>
              </a:rPr>
              <a:t>build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latform</a:t>
            </a:r>
            <a:r>
              <a:rPr lang="en-US" dirty="0"/>
              <a:t>, programming language constraints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ost </a:t>
            </a:r>
            <a:r>
              <a:rPr lang="en-US" dirty="0"/>
              <a:t>constraints (commercial run </a:t>
            </a:r>
            <a:r>
              <a:rPr lang="en-US" dirty="0">
                <a:solidFill>
                  <a:srgbClr val="0070C0"/>
                </a:solidFill>
              </a:rPr>
              <a:t>$</a:t>
            </a:r>
            <a:r>
              <a:rPr lang="en-US" dirty="0"/>
              <a:t> to </a:t>
            </a:r>
            <a:r>
              <a:rPr lang="en-US" dirty="0">
                <a:solidFill>
                  <a:srgbClr val="0070C0"/>
                </a:solidFill>
              </a:rPr>
              <a:t>$$$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pecific </a:t>
            </a:r>
            <a:r>
              <a:rPr lang="en-US" dirty="0"/>
              <a:t>technical features required (e.g., MMO)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revious </a:t>
            </a:r>
            <a:r>
              <a:rPr lang="en-US" dirty="0"/>
              <a:t>experience of staff</a:t>
            </a:r>
          </a:p>
          <a:p>
            <a:pPr lvl="1"/>
            <a:r>
              <a:rPr lang="en-US" dirty="0" smtClean="0"/>
              <a:t>Support </a:t>
            </a:r>
            <a:r>
              <a:rPr lang="en-US" dirty="0"/>
              <a:t>from developers, user community (e.g., forums)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edagogical </a:t>
            </a:r>
            <a:r>
              <a:rPr lang="en-US" dirty="0"/>
              <a:t>goals (e.g., this </a:t>
            </a:r>
            <a:r>
              <a:rPr lang="en-US" dirty="0" smtClean="0"/>
              <a:t>course, or even to teach yourself)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5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Pedagogical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Your technical skills should not be tied to any particular game engine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Just like your programming skills should not be tied to any particular programming language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Use best tools for each job</a:t>
            </a:r>
          </a:p>
          <a:p>
            <a:r>
              <a:rPr lang="en-US" dirty="0" smtClean="0"/>
              <a:t>... or tools you were given </a:t>
            </a:r>
            <a:r>
              <a:rPr lang="en-US" dirty="0" smtClean="0">
                <a:solidFill>
                  <a:srgbClr val="0070C0"/>
                </a:solidFill>
                <a:sym typeface="Wingdings"/>
              </a:rPr>
              <a:t>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85A812-DF3B-FF4B-ACB4-E4B560A759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5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UE4 for IMGD 4000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Relatively easy (trivial) for artists</a:t>
            </a:r>
          </a:p>
          <a:p>
            <a:pPr lvl="1"/>
            <a:r>
              <a:rPr lang="en-US" dirty="0" smtClean="0">
                <a:solidFill>
                  <a:srgbClr val="CC9900"/>
                </a:solidFill>
              </a:rPr>
              <a:t>C4</a:t>
            </a:r>
            <a:r>
              <a:rPr lang="en-US" dirty="0" smtClean="0"/>
              <a:t> </a:t>
            </a:r>
            <a:r>
              <a:rPr lang="en-US" dirty="0" smtClean="0"/>
              <a:t>tough art pipeline, </a:t>
            </a:r>
            <a:r>
              <a:rPr lang="en-US" dirty="0" smtClean="0">
                <a:solidFill>
                  <a:srgbClr val="008000"/>
                </a:solidFill>
              </a:rPr>
              <a:t>Dragonfly</a:t>
            </a:r>
            <a:r>
              <a:rPr lang="en-US" dirty="0" smtClean="0"/>
              <a:t> </a:t>
            </a:r>
            <a:r>
              <a:rPr lang="en-US" dirty="0" smtClean="0"/>
              <a:t>limited</a:t>
            </a:r>
            <a:endParaRPr lang="en-US" dirty="0" smtClean="0"/>
          </a:p>
          <a:p>
            <a:pPr lvl="1"/>
            <a:r>
              <a:rPr lang="en-US" dirty="0" smtClean="0"/>
              <a:t>Comparable to Unity?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Programming in C++</a:t>
            </a:r>
          </a:p>
          <a:p>
            <a:pPr lvl="1"/>
            <a:r>
              <a:rPr lang="en-US" dirty="0" smtClean="0"/>
              <a:t>Still “</a:t>
            </a:r>
            <a:r>
              <a:rPr lang="en-US" dirty="0" smtClean="0">
                <a:solidFill>
                  <a:srgbClr val="0070C0"/>
                </a:solidFill>
              </a:rPr>
              <a:t>gold standard</a:t>
            </a:r>
            <a:r>
              <a:rPr lang="en-US" dirty="0" smtClean="0"/>
              <a:t>” for tech game development</a:t>
            </a:r>
          </a:p>
          <a:p>
            <a:pPr lvl="1"/>
            <a:r>
              <a:rPr lang="en-US" dirty="0" smtClean="0"/>
              <a:t>Need for IMGD majors to do more, get better</a:t>
            </a:r>
          </a:p>
          <a:p>
            <a:r>
              <a:rPr lang="en-US" dirty="0" smtClean="0"/>
              <a:t>Full support of mature IDE</a:t>
            </a:r>
          </a:p>
          <a:p>
            <a:pPr lvl="1"/>
            <a:r>
              <a:rPr lang="en-US" dirty="0" smtClean="0"/>
              <a:t>Microsoft Visual Studio (Windows), </a:t>
            </a:r>
            <a:r>
              <a:rPr lang="en-US" dirty="0" err="1" smtClean="0"/>
              <a:t>Xcode</a:t>
            </a:r>
            <a:r>
              <a:rPr lang="en-US" dirty="0" smtClean="0"/>
              <a:t> (Mac)</a:t>
            </a:r>
          </a:p>
          <a:p>
            <a:r>
              <a:rPr lang="en-US" dirty="0" smtClean="0"/>
              <a:t>Source code available</a:t>
            </a:r>
          </a:p>
          <a:p>
            <a:pPr lvl="1"/>
            <a:r>
              <a:rPr lang="en-US" dirty="0" smtClean="0"/>
              <a:t>Aid in debugging interactions</a:t>
            </a:r>
          </a:p>
          <a:p>
            <a:pPr lvl="1"/>
            <a:r>
              <a:rPr lang="en-US" dirty="0" smtClean="0"/>
              <a:t>Future offerings may delve into code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https://encrypted-tbn2.gstatic.com/images?q=tbn:ANd9GcTUTPHBnMr5CVZF5JlN9XcCnWRn8QmLMVPtGew1iSmjde-Tj9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507" y="621146"/>
            <a:ext cx="480291" cy="4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185A812-DF3B-FF4B-ACB4-E4B560A7594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UE4 in Timeline of FPS Game Engines</a:t>
            </a:r>
            <a:endParaRPr lang="en-US" dirty="0"/>
          </a:p>
        </p:txBody>
      </p:sp>
      <p:pic>
        <p:nvPicPr>
          <p:cNvPr id="11266" name="Picture 2" descr="A diagram showing the history of FPS eng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0267"/>
            <a:ext cx="890843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43099" y="5871865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http://commons.wikimedia.org/wiki/File:Fpsengine.svg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9638" y="5410200"/>
            <a:ext cx="6625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(Click below to open browser to image for zooming)</a:t>
            </a:r>
            <a:endParaRPr lang="en-US" sz="24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185A812-DF3B-FF4B-ACB4-E4B560A7594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</a:t>
            </a:r>
            <a:r>
              <a:rPr lang="en-US" dirty="0"/>
              <a:t>Comparisons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9307-8AD8-2C4E-8551-C065C4ABE15B}" type="slidenum">
              <a:rPr lang="en-US"/>
              <a:pPr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194" y="1332039"/>
            <a:ext cx="596900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194" y="1332039"/>
            <a:ext cx="558800" cy="558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90594" y="133203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24194" y="133203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vs</a:t>
            </a:r>
            <a:endParaRPr lang="en-US" dirty="0"/>
          </a:p>
        </p:txBody>
      </p:sp>
      <p:pic>
        <p:nvPicPr>
          <p:cNvPr id="11" name="Picture 4" descr="https://encrypted-tbn2.gstatic.com/images?q=tbn:ANd9GcTUTPHBnMr5CVZF5JlN9XcCnWRn8QmLMVPtGew1iSmjde-Tj9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604" y="1302713"/>
            <a:ext cx="480291" cy="4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C4 &amp; Unity </a:t>
            </a:r>
            <a:r>
              <a:rPr lang="en-US" dirty="0"/>
              <a:t>from </a:t>
            </a:r>
            <a:r>
              <a:rPr lang="en-US" dirty="0" smtClean="0">
                <a:hlinkClick r:id="rId6"/>
              </a:rPr>
              <a:t>DevMaster.net</a:t>
            </a:r>
            <a:endParaRPr lang="en-US" dirty="0"/>
          </a:p>
          <a:p>
            <a:r>
              <a:rPr lang="en-US" dirty="0"/>
              <a:t>UE4 from </a:t>
            </a:r>
            <a:r>
              <a:rPr lang="en-US" dirty="0" smtClean="0">
                <a:hlinkClick r:id="rId7"/>
              </a:rPr>
              <a:t>UE4 Features</a:t>
            </a:r>
            <a:r>
              <a:rPr lang="en-US" dirty="0" smtClean="0"/>
              <a:t>  </a:t>
            </a:r>
            <a:r>
              <a:rPr lang="en-US" dirty="0"/>
              <a:t>and </a:t>
            </a:r>
            <a:r>
              <a:rPr lang="en-US" dirty="0" smtClean="0"/>
              <a:t>other UE4 docs</a:t>
            </a:r>
            <a:endParaRPr lang="en-US" dirty="0"/>
          </a:p>
          <a:p>
            <a:r>
              <a:rPr lang="en-US" dirty="0"/>
              <a:t>Caveats:</a:t>
            </a:r>
          </a:p>
          <a:p>
            <a:pPr lvl="1"/>
            <a:r>
              <a:rPr lang="en-US" dirty="0"/>
              <a:t>Not complete - broad view of main features touched upon in IMGD 4000</a:t>
            </a:r>
          </a:p>
          <a:p>
            <a:pPr lvl="1"/>
            <a:r>
              <a:rPr lang="en-US" dirty="0"/>
              <a:t>Info is not audited </a:t>
            </a:r>
            <a:r>
              <a:rPr lang="en-US" dirty="0" smtClean="0"/>
              <a:t>(e.g., DevMaster.net </a:t>
            </a:r>
            <a:r>
              <a:rPr lang="en-US" dirty="0"/>
              <a:t>from enthusiasts, UE4 from </a:t>
            </a:r>
            <a:r>
              <a:rPr lang="en-US" dirty="0" smtClean="0"/>
              <a:t>my knowledge and Epic docs)</a:t>
            </a:r>
            <a:endParaRPr lang="en-US" dirty="0"/>
          </a:p>
          <a:p>
            <a:pPr lvl="1"/>
            <a:r>
              <a:rPr lang="en-US" dirty="0"/>
              <a:t>Let’s not get bogged down in the details </a:t>
            </a:r>
            <a:r>
              <a:rPr lang="en-US" dirty="0" smtClean="0"/>
              <a:t>– the idea </a:t>
            </a:r>
            <a:r>
              <a:rPr lang="en-US" dirty="0"/>
              <a:t>is to get overall sense </a:t>
            </a:r>
            <a:r>
              <a:rPr lang="en-US" dirty="0" smtClean="0"/>
              <a:t>of emphasis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78D19-3B57-EB4E-96B0-05BEF48154DB}" type="slidenum">
              <a:rPr lang="en-US"/>
              <a:pPr/>
              <a:t>23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70747" y="76200"/>
            <a:ext cx="8229600" cy="1143000"/>
          </a:xfrm>
        </p:spPr>
        <p:txBody>
          <a:bodyPr/>
          <a:lstStyle/>
          <a:p>
            <a:r>
              <a:rPr lang="en-US" dirty="0"/>
              <a:t>General Features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838200" y="990600"/>
            <a:ext cx="8001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" charset="0"/>
              </a:rPr>
              <a:t>Object-Oriented Design, Plug-in Architecture, Save/Load </a:t>
            </a:r>
            <a:r>
              <a:rPr lang="en-US" dirty="0" smtClean="0">
                <a:latin typeface="Times" charset="0"/>
              </a:rPr>
              <a:t>System</a:t>
            </a:r>
            <a:endParaRPr lang="en-US" dirty="0">
              <a:latin typeface="Times" charset="0"/>
            </a:endParaRPr>
          </a:p>
          <a:p>
            <a:r>
              <a:rPr lang="en-US" sz="1600" dirty="0">
                <a:latin typeface="Times" charset="0"/>
              </a:rPr>
              <a:t>• </a:t>
            </a:r>
            <a:r>
              <a:rPr lang="en-US" sz="1600" dirty="0" smtClean="0">
                <a:latin typeface="Times" charset="0"/>
              </a:rPr>
              <a:t>Clean </a:t>
            </a:r>
            <a:r>
              <a:rPr lang="en-US" sz="1600" dirty="0">
                <a:latin typeface="Times" charset="0"/>
              </a:rPr>
              <a:t>class hierarchy for scene graph </a:t>
            </a:r>
            <a:r>
              <a:rPr lang="en-US" sz="1600" dirty="0" smtClean="0">
                <a:latin typeface="Times" charset="0"/>
              </a:rPr>
              <a:t>nodes</a:t>
            </a:r>
          </a:p>
          <a:p>
            <a:r>
              <a:rPr lang="en-US" sz="1600" dirty="0" smtClean="0">
                <a:latin typeface="Times" charset="0"/>
              </a:rPr>
              <a:t>• General </a:t>
            </a:r>
            <a:r>
              <a:rPr lang="en-US" sz="1600" dirty="0">
                <a:latin typeface="Times" charset="0"/>
              </a:rPr>
              <a:t>state serialization support for saving worlds</a:t>
            </a:r>
          </a:p>
          <a:p>
            <a:r>
              <a:rPr lang="en-US" sz="1600" dirty="0" smtClean="0">
                <a:latin typeface="Times" charset="0"/>
              </a:rPr>
              <a:t>• Separation </a:t>
            </a:r>
            <a:r>
              <a:rPr lang="en-US" sz="1600" dirty="0">
                <a:latin typeface="Times" charset="0"/>
              </a:rPr>
              <a:t>between per-instance and shared data</a:t>
            </a:r>
          </a:p>
          <a:p>
            <a:r>
              <a:rPr lang="en-US" sz="1600" dirty="0">
                <a:latin typeface="Times" charset="0"/>
              </a:rPr>
              <a:t>• </a:t>
            </a:r>
            <a:r>
              <a:rPr lang="en-US" sz="1600" dirty="0" smtClean="0">
                <a:latin typeface="Times" charset="0"/>
              </a:rPr>
              <a:t>External </a:t>
            </a:r>
            <a:r>
              <a:rPr lang="en-US" sz="1600" dirty="0">
                <a:latin typeface="Times" charset="0"/>
              </a:rPr>
              <a:t>scene graph referencing from within another scene graph</a:t>
            </a:r>
          </a:p>
          <a:p>
            <a:r>
              <a:rPr lang="en-US" sz="1600" dirty="0">
                <a:latin typeface="Times" charset="0"/>
              </a:rPr>
              <a:t>• </a:t>
            </a:r>
            <a:r>
              <a:rPr lang="en-US" sz="1600" dirty="0" smtClean="0">
                <a:latin typeface="Times" charset="0"/>
              </a:rPr>
              <a:t>Support </a:t>
            </a:r>
            <a:r>
              <a:rPr lang="en-US" sz="1600" dirty="0">
                <a:latin typeface="Times" charset="0"/>
              </a:rPr>
              <a:t>for pack files and </a:t>
            </a:r>
            <a:r>
              <a:rPr lang="en-US" sz="1600" dirty="0" smtClean="0">
                <a:latin typeface="Times" charset="0"/>
              </a:rPr>
              <a:t>virtual </a:t>
            </a:r>
            <a:r>
              <a:rPr lang="en-US" sz="1600" dirty="0">
                <a:latin typeface="Times" charset="0"/>
              </a:rPr>
              <a:t>directory hierarchy</a:t>
            </a:r>
          </a:p>
          <a:p>
            <a:r>
              <a:rPr lang="en-US" sz="1600" dirty="0">
                <a:latin typeface="Times" charset="0"/>
              </a:rPr>
              <a:t>• </a:t>
            </a:r>
            <a:r>
              <a:rPr lang="en-US" sz="1600" dirty="0" err="1" smtClean="0">
                <a:latin typeface="Times" charset="0"/>
              </a:rPr>
              <a:t>Skinable</a:t>
            </a:r>
            <a:r>
              <a:rPr lang="en-US" sz="1600" dirty="0" smtClean="0">
                <a:latin typeface="Times" charset="0"/>
              </a:rPr>
              <a:t> </a:t>
            </a:r>
            <a:r>
              <a:rPr lang="en-US" sz="1600" dirty="0">
                <a:latin typeface="Times" charset="0"/>
              </a:rPr>
              <a:t>GUI's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38200" y="2895600"/>
            <a:ext cx="80010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Object-Oriented Design, Plug-in Architecture, Save/Load </a:t>
            </a:r>
            <a:r>
              <a:rPr lang="en-US" dirty="0" smtClean="0">
                <a:latin typeface="Times"/>
                <a:cs typeface="Times"/>
              </a:rPr>
              <a:t>System </a:t>
            </a:r>
          </a:p>
          <a:p>
            <a:r>
              <a:rPr lang="en-US" sz="1600" dirty="0" smtClean="0">
                <a:latin typeface="Times"/>
                <a:cs typeface="Times"/>
              </a:rPr>
              <a:t>• </a:t>
            </a:r>
            <a:r>
              <a:rPr lang="en-US" sz="1600" dirty="0">
                <a:latin typeface="Times"/>
                <a:cs typeface="Times"/>
              </a:rPr>
              <a:t>Professional FPS controller ready to drop in (and tune) </a:t>
            </a:r>
            <a:endParaRPr lang="en-US" sz="1600" dirty="0" smtClean="0">
              <a:latin typeface="Times"/>
              <a:cs typeface="Times"/>
            </a:endParaRPr>
          </a:p>
          <a:p>
            <a:r>
              <a:rPr lang="en-US" sz="1600" dirty="0" smtClean="0">
                <a:latin typeface="Times"/>
                <a:cs typeface="Times"/>
              </a:rPr>
              <a:t>• </a:t>
            </a:r>
            <a:r>
              <a:rPr lang="en-US" sz="1600" dirty="0">
                <a:latin typeface="Times"/>
                <a:cs typeface="Times"/>
              </a:rPr>
              <a:t>Streamed loading for the Unity Web Player </a:t>
            </a:r>
            <a:endParaRPr lang="en-US" sz="1600" dirty="0" smtClean="0">
              <a:latin typeface="Times"/>
              <a:cs typeface="Times"/>
            </a:endParaRPr>
          </a:p>
          <a:p>
            <a:r>
              <a:rPr lang="en-US" sz="1600" dirty="0" smtClean="0">
                <a:latin typeface="Times"/>
                <a:cs typeface="Times"/>
              </a:rPr>
              <a:t>• </a:t>
            </a:r>
            <a:r>
              <a:rPr lang="en-US" sz="1600" dirty="0">
                <a:latin typeface="Times"/>
                <a:cs typeface="Times"/>
              </a:rPr>
              <a:t>Unity asset server / asset source code version control </a:t>
            </a:r>
            <a:endParaRPr lang="en-US" sz="1600" dirty="0" smtClean="0">
              <a:latin typeface="Times"/>
              <a:cs typeface="Times"/>
            </a:endParaRPr>
          </a:p>
          <a:p>
            <a:r>
              <a:rPr lang="en-US" sz="1600" dirty="0" smtClean="0">
                <a:latin typeface="Times"/>
                <a:cs typeface="Times"/>
              </a:rPr>
              <a:t>• </a:t>
            </a:r>
            <a:r>
              <a:rPr lang="en-US" sz="1600" dirty="0">
                <a:latin typeface="Times"/>
                <a:cs typeface="Times"/>
              </a:rPr>
              <a:t>Cross-platform </a:t>
            </a:r>
            <a:r>
              <a:rPr lang="en-US" sz="1600" dirty="0" smtClean="0">
                <a:latin typeface="Times"/>
                <a:cs typeface="Times"/>
              </a:rPr>
              <a:t>Web player</a:t>
            </a:r>
          </a:p>
          <a:p>
            <a:r>
              <a:rPr lang="en-US" sz="1600" dirty="0" smtClean="0">
                <a:latin typeface="Times"/>
                <a:cs typeface="Times"/>
              </a:rPr>
              <a:t>• </a:t>
            </a:r>
            <a:r>
              <a:rPr lang="en-US" sz="1600" dirty="0">
                <a:latin typeface="Times"/>
                <a:cs typeface="Times"/>
              </a:rPr>
              <a:t>Standalone executables for both Mac OS X and Windows </a:t>
            </a:r>
            <a:endParaRPr lang="en-US" sz="1600" dirty="0" smtClean="0">
              <a:latin typeface="Times"/>
              <a:cs typeface="Times"/>
            </a:endParaRPr>
          </a:p>
          <a:p>
            <a:r>
              <a:rPr lang="en-US" sz="1600" dirty="0" smtClean="0">
                <a:latin typeface="Times"/>
                <a:cs typeface="Times"/>
              </a:rPr>
              <a:t>• </a:t>
            </a:r>
            <a:r>
              <a:rPr lang="en-US" sz="1600" dirty="0">
                <a:latin typeface="Times"/>
                <a:cs typeface="Times"/>
              </a:rPr>
              <a:t>Mac OS X Dashboard Widgets </a:t>
            </a:r>
            <a:endParaRPr lang="en-US" sz="1600" dirty="0" smtClean="0">
              <a:latin typeface="Times"/>
              <a:cs typeface="Times"/>
            </a:endParaRPr>
          </a:p>
          <a:p>
            <a:r>
              <a:rPr lang="en-US" sz="1600" dirty="0" smtClean="0">
                <a:latin typeface="Times"/>
                <a:cs typeface="Times"/>
              </a:rPr>
              <a:t>• </a:t>
            </a:r>
            <a:r>
              <a:rPr lang="en-US" sz="1600" dirty="0">
                <a:latin typeface="Times"/>
                <a:cs typeface="Times"/>
              </a:rPr>
              <a:t>iPhone Publishing is available as add-on product </a:t>
            </a:r>
            <a:endParaRPr lang="en-US" sz="1600" dirty="0" smtClean="0">
              <a:latin typeface="Times"/>
              <a:cs typeface="Times"/>
            </a:endParaRPr>
          </a:p>
          <a:p>
            <a:r>
              <a:rPr lang="en-US" sz="1600" dirty="0" smtClean="0">
                <a:latin typeface="Times"/>
                <a:cs typeface="Times"/>
              </a:rPr>
              <a:t>• </a:t>
            </a:r>
            <a:r>
              <a:rPr lang="en-US" sz="1600" dirty="0">
                <a:latin typeface="Times"/>
                <a:cs typeface="Times"/>
              </a:rPr>
              <a:t>Streaming Asset Bundles: the ability to stream in any asset (terrain, mesh, </a:t>
            </a:r>
            <a:r>
              <a:rPr lang="en-US" sz="1600" dirty="0" err="1">
                <a:latin typeface="Times"/>
                <a:cs typeface="Times"/>
              </a:rPr>
              <a:t>etc</a:t>
            </a:r>
            <a:r>
              <a:rPr lang="en-US" sz="1600" dirty="0">
                <a:latin typeface="Times"/>
                <a:cs typeface="Times"/>
              </a:rPr>
              <a:t>) into the </a:t>
            </a:r>
            <a:r>
              <a:rPr lang="en-US" sz="1600" dirty="0" smtClean="0">
                <a:latin typeface="Times"/>
                <a:cs typeface="Times"/>
              </a:rPr>
              <a:t>game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3" y="1524000"/>
            <a:ext cx="596900" cy="53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63" y="3657600"/>
            <a:ext cx="558800" cy="558800"/>
          </a:xfrm>
          <a:prstGeom prst="rect">
            <a:avLst/>
          </a:prstGeom>
        </p:spPr>
      </p:pic>
      <p:pic>
        <p:nvPicPr>
          <p:cNvPr id="12" name="Picture 4" descr="https://encrypted-tbn2.gstatic.com/images?q=tbn:ANd9GcTUTPHBnMr5CVZF5JlN9XcCnWRn8QmLMVPtGew1iSmjde-Tj9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8" y="5650346"/>
            <a:ext cx="480291" cy="4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38200" y="5410200"/>
            <a:ext cx="8001000" cy="1107996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Object-Oriented Design, Plug-in Architecture, Save/Load </a:t>
            </a:r>
            <a:r>
              <a:rPr lang="en-US" dirty="0" smtClean="0">
                <a:latin typeface="Times"/>
                <a:cs typeface="Times"/>
              </a:rPr>
              <a:t>System </a:t>
            </a:r>
          </a:p>
          <a:p>
            <a:r>
              <a:rPr lang="en-US" sz="1600" dirty="0" smtClean="0">
                <a:latin typeface="Times"/>
                <a:cs typeface="Times"/>
              </a:rPr>
              <a:t>• </a:t>
            </a:r>
            <a:r>
              <a:rPr lang="en-US" sz="1600" dirty="0">
                <a:latin typeface="Times"/>
                <a:cs typeface="Times"/>
              </a:rPr>
              <a:t>Professional FPS controller ready to drop in (and tune) </a:t>
            </a:r>
            <a:endParaRPr lang="en-US" sz="1600" dirty="0" smtClean="0">
              <a:latin typeface="Times"/>
              <a:cs typeface="Times"/>
            </a:endParaRPr>
          </a:p>
          <a:p>
            <a:r>
              <a:rPr lang="en-US" sz="1600" dirty="0" smtClean="0">
                <a:latin typeface="Times"/>
                <a:cs typeface="Times"/>
              </a:rPr>
              <a:t>• Multiplatform compilation – Windows, Mac, Linux Mobile</a:t>
            </a:r>
          </a:p>
          <a:p>
            <a:r>
              <a:rPr lang="en-US" sz="1600" dirty="0" smtClean="0">
                <a:latin typeface="Times"/>
                <a:cs typeface="Times"/>
              </a:rPr>
              <a:t>• Built-in content and community integration</a:t>
            </a:r>
          </a:p>
        </p:txBody>
      </p:sp>
    </p:spTree>
    <p:extLst>
      <p:ext uri="{BB962C8B-B14F-4D97-AF65-F5344CB8AC3E}">
        <p14:creationId xmlns:p14="http://schemas.microsoft.com/office/powerpoint/2010/main" val="115525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70C1D8-227F-7F44-98DA-3C2166DB78D6}" type="slidenum">
              <a:rPr lang="en-US"/>
              <a:pPr/>
              <a:t>24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Physics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838200" y="1459347"/>
            <a:ext cx="8001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" charset="0"/>
              </a:rPr>
              <a:t>Basic Physics, Collision Detection, Rigid </a:t>
            </a:r>
            <a:r>
              <a:rPr lang="en-US" dirty="0" smtClean="0">
                <a:latin typeface="Times" charset="0"/>
              </a:rPr>
              <a:t>Body</a:t>
            </a:r>
            <a:endParaRPr lang="en-US" dirty="0">
              <a:latin typeface="Times" charset="0"/>
            </a:endParaRPr>
          </a:p>
          <a:p>
            <a:r>
              <a:rPr lang="en-US" sz="1600" dirty="0">
                <a:latin typeface="Times" charset="0"/>
              </a:rPr>
              <a:t>• Built-in character </a:t>
            </a:r>
            <a:r>
              <a:rPr lang="en-US" sz="1600" dirty="0" smtClean="0">
                <a:latin typeface="Times" charset="0"/>
              </a:rPr>
              <a:t>controller</a:t>
            </a:r>
            <a:endParaRPr lang="en-US" sz="1600" dirty="0">
              <a:latin typeface="Times" charset="0"/>
            </a:endParaRPr>
          </a:p>
          <a:p>
            <a:r>
              <a:rPr lang="en-US" sz="1600" dirty="0">
                <a:latin typeface="Times" charset="0"/>
              </a:rPr>
              <a:t>• Built-in projectile </a:t>
            </a:r>
            <a:r>
              <a:rPr lang="en-US" sz="1600" dirty="0" smtClean="0">
                <a:latin typeface="Times" charset="0"/>
              </a:rPr>
              <a:t>controller</a:t>
            </a:r>
            <a:endParaRPr lang="en-US" sz="1600" dirty="0">
              <a:latin typeface="Times" charset="0"/>
            </a:endParaRPr>
          </a:p>
          <a:p>
            <a:r>
              <a:rPr lang="en-US" sz="1600" dirty="0">
                <a:latin typeface="Times" charset="0"/>
              </a:rPr>
              <a:t>• Real-time fluid surface </a:t>
            </a:r>
            <a:r>
              <a:rPr lang="en-US" sz="1600" dirty="0" smtClean="0">
                <a:latin typeface="Times" charset="0"/>
              </a:rPr>
              <a:t>simulation</a:t>
            </a:r>
            <a:endParaRPr lang="en-US" sz="1600" dirty="0">
              <a:latin typeface="Times" charset="0"/>
            </a:endParaRPr>
          </a:p>
          <a:p>
            <a:r>
              <a:rPr lang="en-US" sz="1600" dirty="0">
                <a:latin typeface="Times" charset="0"/>
              </a:rPr>
              <a:t>• Real-time cloth </a:t>
            </a:r>
            <a:r>
              <a:rPr lang="en-US" sz="1600" dirty="0" smtClean="0">
                <a:latin typeface="Times" charset="0"/>
              </a:rPr>
              <a:t>simulation</a:t>
            </a:r>
            <a:endParaRPr lang="en-US" sz="1600" dirty="0">
              <a:latin typeface="Times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38200" y="3262745"/>
            <a:ext cx="8001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Basic Physics, Collision Detection, Rigid Body, Vehicle </a:t>
            </a:r>
            <a:r>
              <a:rPr lang="en-US" dirty="0" smtClean="0">
                <a:latin typeface="Times"/>
                <a:cs typeface="Times"/>
              </a:rPr>
              <a:t>Physics </a:t>
            </a:r>
          </a:p>
          <a:p>
            <a:r>
              <a:rPr lang="en-US" sz="1600" dirty="0" smtClean="0">
                <a:latin typeface="Times"/>
                <a:cs typeface="Times"/>
              </a:rPr>
              <a:t>• </a:t>
            </a:r>
            <a:r>
              <a:rPr lang="en-US" sz="1600" dirty="0">
                <a:latin typeface="Times"/>
                <a:cs typeface="Times"/>
              </a:rPr>
              <a:t>Powered by the PhysX Engine, which also supports particle physics </a:t>
            </a:r>
            <a:endParaRPr lang="en-US" sz="1600" dirty="0" smtClean="0">
              <a:latin typeface="Times"/>
              <a:cs typeface="Times"/>
            </a:endParaRPr>
          </a:p>
          <a:p>
            <a:r>
              <a:rPr lang="en-US" sz="1600" dirty="0" smtClean="0">
                <a:latin typeface="Times"/>
                <a:cs typeface="Times"/>
              </a:rPr>
              <a:t>• </a:t>
            </a:r>
            <a:r>
              <a:rPr lang="en-US" sz="1600" dirty="0">
                <a:latin typeface="Times"/>
                <a:cs typeface="Times"/>
              </a:rPr>
              <a:t>Cloth simulation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27135"/>
            <a:ext cx="596900" cy="53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3414232"/>
            <a:ext cx="558800" cy="558800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38200" y="4811531"/>
            <a:ext cx="8001000" cy="86177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Basic Physics, Collision Detection, Rigid Body, Vehicle Physics</a:t>
            </a:r>
          </a:p>
          <a:p>
            <a:r>
              <a:rPr lang="en-US" sz="1600" dirty="0" smtClean="0">
                <a:latin typeface="Times"/>
                <a:cs typeface="Times"/>
              </a:rPr>
              <a:t>• </a:t>
            </a:r>
            <a:r>
              <a:rPr lang="en-US" sz="1600" dirty="0">
                <a:latin typeface="Times"/>
                <a:cs typeface="Times"/>
              </a:rPr>
              <a:t>Powered by the PhysX Engine, which also supports particle physics </a:t>
            </a:r>
            <a:endParaRPr lang="en-US" sz="1600" dirty="0" smtClean="0">
              <a:latin typeface="Times"/>
              <a:cs typeface="Times"/>
            </a:endParaRPr>
          </a:p>
          <a:p>
            <a:endParaRPr lang="en-US" sz="1600" dirty="0">
              <a:latin typeface="Times"/>
              <a:cs typeface="Times"/>
            </a:endParaRPr>
          </a:p>
        </p:txBody>
      </p:sp>
      <p:pic>
        <p:nvPicPr>
          <p:cNvPr id="15" name="Picture 4" descr="https://encrypted-tbn2.gstatic.com/images?q=tbn:ANd9GcTUTPHBnMr5CVZF5JlN9XcCnWRn8QmLMVPtGew1iSmjde-Tj9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05" y="4826920"/>
            <a:ext cx="480291" cy="4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9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40E16E-B400-8C4B-B348-6039649C3B14}" type="slidenum">
              <a:rPr lang="en-US"/>
              <a:pPr/>
              <a:t>25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Scripting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762000" y="1219200"/>
            <a:ext cx="8001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Times"/>
                <a:cs typeface="Times"/>
              </a:rPr>
              <a:t>• Graphical script </a:t>
            </a:r>
            <a:r>
              <a:rPr lang="en-US" sz="1600" dirty="0" smtClean="0">
                <a:latin typeface="Times"/>
                <a:cs typeface="Times"/>
              </a:rPr>
              <a:t>editor</a:t>
            </a:r>
          </a:p>
          <a:p>
            <a:r>
              <a:rPr lang="en-US" sz="1600" dirty="0" smtClean="0">
                <a:latin typeface="Times"/>
                <a:cs typeface="Times"/>
              </a:rPr>
              <a:t>• </a:t>
            </a:r>
            <a:r>
              <a:rPr lang="en-US" sz="1600" dirty="0">
                <a:latin typeface="Times"/>
                <a:cs typeface="Times"/>
              </a:rPr>
              <a:t>Scripts are edited graphically for easy artist/designer access </a:t>
            </a:r>
            <a:endParaRPr lang="en-US" sz="1600" dirty="0" smtClean="0">
              <a:latin typeface="Times"/>
              <a:cs typeface="Times"/>
            </a:endParaRPr>
          </a:p>
          <a:p>
            <a:r>
              <a:rPr lang="en-US" sz="1600" dirty="0" smtClean="0">
                <a:latin typeface="Times"/>
                <a:cs typeface="Times"/>
              </a:rPr>
              <a:t>• </a:t>
            </a:r>
            <a:r>
              <a:rPr lang="en-US" sz="1600" dirty="0">
                <a:latin typeface="Times"/>
                <a:cs typeface="Times"/>
              </a:rPr>
              <a:t>Games can easily define custom script components, and these automatically appear </a:t>
            </a:r>
            <a:r>
              <a:rPr lang="en-US" sz="1600" dirty="0" smtClean="0">
                <a:latin typeface="Times"/>
                <a:cs typeface="Times"/>
              </a:rPr>
              <a:t>in </a:t>
            </a:r>
            <a:r>
              <a:rPr lang="en-US" sz="1600" dirty="0">
                <a:latin typeface="Times"/>
                <a:cs typeface="Times"/>
              </a:rPr>
              <a:t>the </a:t>
            </a:r>
            <a:r>
              <a:rPr lang="en-US" sz="1600" dirty="0" smtClean="0">
                <a:latin typeface="Times"/>
                <a:cs typeface="Times"/>
              </a:rPr>
              <a:t>	editor </a:t>
            </a:r>
          </a:p>
          <a:p>
            <a:r>
              <a:rPr lang="en-US" sz="1600" dirty="0" smtClean="0">
                <a:latin typeface="Times"/>
                <a:cs typeface="Times"/>
              </a:rPr>
              <a:t>• </a:t>
            </a:r>
            <a:r>
              <a:rPr lang="en-US" sz="1600" dirty="0">
                <a:latin typeface="Times"/>
                <a:cs typeface="Times"/>
              </a:rPr>
              <a:t>Controllers can advertise custom function calls that can be accessed from scripts </a:t>
            </a:r>
            <a:endParaRPr lang="en-US" sz="1600" dirty="0" smtClean="0">
              <a:latin typeface="Times"/>
              <a:cs typeface="Times"/>
            </a:endParaRPr>
          </a:p>
          <a:p>
            <a:r>
              <a:rPr lang="en-US" sz="1600" dirty="0" smtClean="0">
                <a:latin typeface="Times"/>
                <a:cs typeface="Times"/>
              </a:rPr>
              <a:t>• </a:t>
            </a:r>
            <a:r>
              <a:rPr lang="en-US" sz="1600" dirty="0">
                <a:latin typeface="Times"/>
                <a:cs typeface="Times"/>
              </a:rPr>
              <a:t>Scripts support variables, looping, and conditional execution, all shown in a concise </a:t>
            </a:r>
            <a:r>
              <a:rPr lang="en-US" sz="1600" dirty="0" smtClean="0">
                <a:latin typeface="Times"/>
                <a:cs typeface="Times"/>
              </a:rPr>
              <a:t>	graphical </a:t>
            </a:r>
            <a:r>
              <a:rPr lang="en-US" sz="1600" dirty="0">
                <a:latin typeface="Times"/>
                <a:cs typeface="Times"/>
              </a:rPr>
              <a:t>manner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762000" y="3505200"/>
            <a:ext cx="8001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Times"/>
                <a:cs typeface="Times"/>
              </a:rPr>
              <a:t>• Uses the Mono and supports JavaScript, C# and Boo, interoperable (to a certain extent) and </a:t>
            </a:r>
            <a:r>
              <a:rPr lang="en-US" sz="1600" dirty="0" smtClean="0">
                <a:latin typeface="Times"/>
                <a:cs typeface="Times"/>
              </a:rPr>
              <a:t>	</a:t>
            </a:r>
            <a:r>
              <a:rPr lang="en-US" sz="1600" dirty="0" err="1" smtClean="0">
                <a:latin typeface="Times"/>
                <a:cs typeface="Times"/>
              </a:rPr>
              <a:t>JIT'ted</a:t>
            </a:r>
            <a:r>
              <a:rPr lang="en-US" sz="1600" dirty="0" smtClean="0">
                <a:latin typeface="Times"/>
                <a:cs typeface="Times"/>
              </a:rPr>
              <a:t> </a:t>
            </a:r>
            <a:r>
              <a:rPr lang="en-US" sz="1600" dirty="0">
                <a:latin typeface="Times"/>
                <a:cs typeface="Times"/>
              </a:rPr>
              <a:t>to native code </a:t>
            </a:r>
            <a:endParaRPr lang="en-US" sz="1600" dirty="0" smtClean="0">
              <a:latin typeface="Times"/>
              <a:cs typeface="Times"/>
            </a:endParaRPr>
          </a:p>
          <a:p>
            <a:r>
              <a:rPr lang="en-US" sz="1600" dirty="0" smtClean="0">
                <a:latin typeface="Times"/>
                <a:cs typeface="Times"/>
              </a:rPr>
              <a:t>• </a:t>
            </a:r>
            <a:r>
              <a:rPr lang="en-US" sz="1600" dirty="0">
                <a:latin typeface="Times"/>
                <a:cs typeface="Times"/>
              </a:rPr>
              <a:t>Complete scripting documentation </a:t>
            </a:r>
            <a:endParaRPr lang="en-US" sz="1600" dirty="0" smtClean="0">
              <a:latin typeface="Times"/>
              <a:cs typeface="Times"/>
            </a:endParaRPr>
          </a:p>
          <a:p>
            <a:r>
              <a:rPr lang="en-US" sz="1600" dirty="0" smtClean="0">
                <a:latin typeface="Times"/>
                <a:cs typeface="Times"/>
              </a:rPr>
              <a:t>• </a:t>
            </a:r>
            <a:r>
              <a:rPr lang="en-US" sz="1600" dirty="0">
                <a:latin typeface="Times"/>
                <a:cs typeface="Times"/>
              </a:rPr>
              <a:t>Source-level debugging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1371600"/>
            <a:ext cx="596900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3657600"/>
            <a:ext cx="558800" cy="558800"/>
          </a:xfrm>
          <a:prstGeom prst="rect">
            <a:avLst/>
          </a:prstGeom>
        </p:spPr>
      </p:pic>
      <p:pic>
        <p:nvPicPr>
          <p:cNvPr id="13" name="Picture 4" descr="https://encrypted-tbn2.gstatic.com/images?q=tbn:ANd9GcTUTPHBnMr5CVZF5JlN9XcCnWRn8QmLMVPtGew1iSmjde-Tj9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5" y="5381413"/>
            <a:ext cx="480291" cy="4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62000" y="5234847"/>
            <a:ext cx="8001000" cy="83099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Times"/>
                <a:cs typeface="Times"/>
              </a:rPr>
              <a:t>• </a:t>
            </a:r>
            <a:r>
              <a:rPr lang="en-US" sz="1600" dirty="0" smtClean="0">
                <a:latin typeface="Times"/>
                <a:cs typeface="Times"/>
              </a:rPr>
              <a:t>Blueprints visual scripting, easier “programming” for artists and designers</a:t>
            </a:r>
          </a:p>
          <a:p>
            <a:r>
              <a:rPr lang="en-US" sz="1600" dirty="0" smtClean="0">
                <a:latin typeface="Times"/>
                <a:cs typeface="Times"/>
              </a:rPr>
              <a:t>• Live debugging of script code before trying out in game</a:t>
            </a:r>
          </a:p>
          <a:p>
            <a:r>
              <a:rPr lang="en-US" sz="1600" dirty="0" smtClean="0">
                <a:latin typeface="Times"/>
                <a:cs typeface="Times"/>
              </a:rPr>
              <a:t>• Extensible scripting </a:t>
            </a:r>
            <a:r>
              <a:rPr lang="en-US" sz="1600" dirty="0" smtClean="0">
                <a:latin typeface="Times"/>
                <a:cs typeface="Times"/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latin typeface="Times"/>
                <a:cs typeface="Times"/>
              </a:rPr>
              <a:t>Objects can link with blueprints to be used in script code</a:t>
            </a:r>
            <a:endParaRPr lang="en-US" sz="16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21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85D09-02C2-A54A-9766-BDD8B6AD797F}" type="slidenum">
              <a:rPr lang="en-US"/>
              <a:pPr/>
              <a:t>26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Builtin-Editors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762000" y="1249740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Times" charset="0"/>
              </a:rPr>
              <a:t>• Full-featured integrated cross-platform world editor</a:t>
            </a:r>
          </a:p>
          <a:p>
            <a:r>
              <a:rPr lang="en-US" sz="1600">
                <a:latin typeface="Times" charset="0"/>
              </a:rPr>
              <a:t>• Interface panel editor</a:t>
            </a:r>
          </a:p>
          <a:p>
            <a:r>
              <a:rPr lang="en-US" sz="1600">
                <a:latin typeface="Times" charset="0"/>
              </a:rPr>
              <a:t>• Complete built-in windowing system</a:t>
            </a:r>
          </a:p>
          <a:p>
            <a:r>
              <a:rPr lang="en-US" sz="1600">
                <a:latin typeface="Times" charset="0"/>
              </a:rPr>
              <a:t>• Powerful and intuitive interface design</a:t>
            </a:r>
          </a:p>
          <a:p>
            <a:r>
              <a:rPr lang="en-US" sz="1600">
                <a:latin typeface="Times" charset="0"/>
              </a:rPr>
              <a:t>• Advanced surface attribute manipulation and material management</a:t>
            </a:r>
          </a:p>
          <a:p>
            <a:r>
              <a:rPr lang="en-US" sz="1600">
                <a:latin typeface="Times" charset="0"/>
              </a:rPr>
              <a:t>		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762000" y="2918361"/>
            <a:ext cx="800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Times"/>
                <a:cs typeface="Times"/>
              </a:rPr>
              <a:t>• Editor provides </a:t>
            </a:r>
            <a:r>
              <a:rPr lang="en-US" sz="1600" dirty="0" smtClean="0">
                <a:latin typeface="Times"/>
                <a:cs typeface="Times"/>
              </a:rPr>
              <a:t>asset </a:t>
            </a:r>
            <a:r>
              <a:rPr lang="en-US" sz="1600" dirty="0">
                <a:latin typeface="Times"/>
                <a:cs typeface="Times"/>
              </a:rPr>
              <a:t>pipeline: save a file and it updates automatically </a:t>
            </a:r>
            <a:endParaRPr lang="en-US" sz="1600" dirty="0" smtClean="0">
              <a:latin typeface="Times"/>
              <a:cs typeface="Times"/>
            </a:endParaRPr>
          </a:p>
          <a:p>
            <a:r>
              <a:rPr lang="en-US" sz="1600" dirty="0" smtClean="0">
                <a:latin typeface="Times"/>
                <a:cs typeface="Times"/>
              </a:rPr>
              <a:t>• </a:t>
            </a:r>
            <a:r>
              <a:rPr lang="en-US" sz="1600" dirty="0">
                <a:latin typeface="Times"/>
                <a:cs typeface="Times"/>
              </a:rPr>
              <a:t>Editor Extensibility: Create </a:t>
            </a:r>
            <a:r>
              <a:rPr lang="en-US" sz="1600" dirty="0" smtClean="0">
                <a:latin typeface="Times"/>
                <a:cs typeface="Times"/>
              </a:rPr>
              <a:t>custom </a:t>
            </a:r>
            <a:r>
              <a:rPr lang="en-US" sz="1600" dirty="0">
                <a:latin typeface="Times"/>
                <a:cs typeface="Times"/>
              </a:rPr>
              <a:t>editor windows, and </a:t>
            </a:r>
            <a:r>
              <a:rPr lang="en-US" sz="1600" dirty="0" smtClean="0">
                <a:latin typeface="Times"/>
                <a:cs typeface="Times"/>
              </a:rPr>
              <a:t>new </a:t>
            </a:r>
            <a:r>
              <a:rPr lang="en-US" sz="1600" dirty="0">
                <a:latin typeface="Times"/>
                <a:cs typeface="Times"/>
              </a:rPr>
              <a:t>tools </a:t>
            </a:r>
            <a:r>
              <a:rPr lang="en-US" sz="1600" dirty="0" smtClean="0">
                <a:latin typeface="Times"/>
                <a:cs typeface="Times"/>
              </a:rPr>
              <a:t>and workflows</a:t>
            </a:r>
          </a:p>
          <a:p>
            <a:r>
              <a:rPr lang="en-US" sz="1600" dirty="0" smtClean="0">
                <a:latin typeface="Times"/>
                <a:cs typeface="Times"/>
              </a:rPr>
              <a:t>• </a:t>
            </a:r>
            <a:r>
              <a:rPr lang="en-US" sz="1600" dirty="0">
                <a:latin typeface="Times"/>
                <a:cs typeface="Times"/>
              </a:rPr>
              <a:t>Asset Server that provides version control capabilities for Unity projects </a:t>
            </a:r>
            <a:endParaRPr lang="en-US" sz="1600" dirty="0" smtClean="0">
              <a:latin typeface="Times"/>
              <a:cs typeface="Times"/>
            </a:endParaRPr>
          </a:p>
          <a:p>
            <a:r>
              <a:rPr lang="en-US" sz="1600" dirty="0" smtClean="0">
                <a:latin typeface="Times"/>
                <a:cs typeface="Times"/>
              </a:rPr>
              <a:t>• </a:t>
            </a:r>
            <a:r>
              <a:rPr lang="en-US" sz="1600" dirty="0">
                <a:latin typeface="Times"/>
                <a:cs typeface="Times"/>
              </a:rPr>
              <a:t>Optimized for use with large projects </a:t>
            </a:r>
            <a:endParaRPr lang="en-US" sz="1600" dirty="0" smtClean="0">
              <a:latin typeface="Times"/>
              <a:cs typeface="Times"/>
            </a:endParaRPr>
          </a:p>
          <a:p>
            <a:r>
              <a:rPr lang="en-US" sz="1600" dirty="0" smtClean="0">
                <a:latin typeface="Times"/>
                <a:cs typeface="Times"/>
              </a:rPr>
              <a:t>• </a:t>
            </a:r>
            <a:r>
              <a:rPr lang="en-US" sz="1600" dirty="0">
                <a:latin typeface="Times"/>
                <a:cs typeface="Times"/>
              </a:rPr>
              <a:t>Updates, commits, and graphical version comparisons </a:t>
            </a:r>
            <a:r>
              <a:rPr lang="en-US" sz="1600" dirty="0" smtClean="0">
                <a:latin typeface="Times"/>
                <a:cs typeface="Times"/>
              </a:rPr>
              <a:t>inside </a:t>
            </a:r>
            <a:r>
              <a:rPr lang="en-US" sz="1600" dirty="0">
                <a:latin typeface="Times"/>
                <a:cs typeface="Times"/>
              </a:rPr>
              <a:t>the Unity editor.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71600"/>
            <a:ext cx="596900" cy="53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3070761"/>
            <a:ext cx="558800" cy="558800"/>
          </a:xfrm>
          <a:prstGeom prst="rect">
            <a:avLst/>
          </a:prstGeom>
        </p:spPr>
      </p:pic>
      <p:pic>
        <p:nvPicPr>
          <p:cNvPr id="14" name="Picture 4" descr="https://encrypted-tbn2.gstatic.com/images?q=tbn:ANd9GcTUTPHBnMr5CVZF5JlN9XcCnWRn8QmLMVPtGew1iSmjde-Tj9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09" y="5029200"/>
            <a:ext cx="480291" cy="4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62000" y="4800600"/>
            <a:ext cx="8001000" cy="83099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Times"/>
                <a:cs typeface="Times"/>
              </a:rPr>
              <a:t>• </a:t>
            </a:r>
            <a:r>
              <a:rPr lang="en-US" sz="1600" dirty="0" smtClean="0">
                <a:latin typeface="Times"/>
                <a:cs typeface="Times"/>
              </a:rPr>
              <a:t>World editor</a:t>
            </a:r>
          </a:p>
          <a:p>
            <a:r>
              <a:rPr lang="en-US" sz="1600" dirty="0" smtClean="0">
                <a:latin typeface="Times"/>
                <a:cs typeface="Times"/>
              </a:rPr>
              <a:t>• Version control integration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smtClean="0">
                <a:latin typeface="Times"/>
                <a:cs typeface="Times"/>
              </a:rPr>
              <a:t>– indicates objects that are checked in, out.  Can do diffs, etc. within editor </a:t>
            </a:r>
            <a:endParaRPr lang="en-US" sz="1600" dirty="0">
              <a:latin typeface="Times"/>
              <a:cs typeface="Times"/>
            </a:endParaRPr>
          </a:p>
        </p:txBody>
      </p:sp>
      <p:sp>
        <p:nvSpPr>
          <p:cNvPr id="2" name="AutoShape 2" descr="Source Control Log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166750-E90D-AB4C-956D-CC19B584FB4B}" type="slidenum">
              <a:rPr lang="en-US"/>
              <a:pPr/>
              <a:t>27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</a:t>
            </a:r>
            <a:endParaRPr lang="en-US" dirty="0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868449" y="1447800"/>
            <a:ext cx="800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latin typeface="Times" charset="0"/>
              </a:rPr>
              <a:t>Lighting: Per-vertex, Per-pixel, </a:t>
            </a:r>
            <a:r>
              <a:rPr lang="en-US" sz="1600" dirty="0" err="1" smtClean="0">
                <a:latin typeface="Times" charset="0"/>
              </a:rPr>
              <a:t>Lightmapping</a:t>
            </a:r>
            <a:r>
              <a:rPr lang="en-US" sz="1600" dirty="0" smtClean="0">
                <a:latin typeface="Times" charset="0"/>
              </a:rPr>
              <a:t>, </a:t>
            </a:r>
            <a:r>
              <a:rPr lang="en-US" sz="1600" dirty="0" err="1" smtClean="0">
                <a:latin typeface="Times" charset="0"/>
              </a:rPr>
              <a:t>Radiosity</a:t>
            </a:r>
            <a:r>
              <a:rPr lang="en-US" sz="1600" dirty="0" smtClean="0">
                <a:latin typeface="Times" charset="0"/>
              </a:rPr>
              <a:t>, Gloss maps, Anisotropic:</a:t>
            </a:r>
          </a:p>
          <a:p>
            <a:r>
              <a:rPr lang="en-US" sz="1600" dirty="0" smtClean="0">
                <a:latin typeface="Times" charset="0"/>
              </a:rPr>
              <a:t>Texturing: Basic</a:t>
            </a:r>
            <a:r>
              <a:rPr lang="en-US" sz="1600" dirty="0">
                <a:latin typeface="Times" charset="0"/>
              </a:rPr>
              <a:t>, Multi-texturing, </a:t>
            </a:r>
            <a:r>
              <a:rPr lang="en-US" sz="1600" dirty="0" err="1">
                <a:latin typeface="Times" charset="0"/>
              </a:rPr>
              <a:t>Bumpmapping</a:t>
            </a:r>
            <a:r>
              <a:rPr lang="en-US" sz="1600" dirty="0">
                <a:latin typeface="Times" charset="0"/>
              </a:rPr>
              <a:t>, </a:t>
            </a:r>
            <a:r>
              <a:rPr lang="en-US" sz="1600" dirty="0" err="1">
                <a:latin typeface="Times" charset="0"/>
              </a:rPr>
              <a:t>Mipmapping</a:t>
            </a:r>
            <a:r>
              <a:rPr lang="en-US" sz="1600" dirty="0">
                <a:latin typeface="Times" charset="0"/>
              </a:rPr>
              <a:t>, </a:t>
            </a:r>
            <a:r>
              <a:rPr lang="en-US" sz="1600" dirty="0" smtClean="0">
                <a:latin typeface="Times" charset="0"/>
              </a:rPr>
              <a:t>Projected</a:t>
            </a:r>
          </a:p>
          <a:p>
            <a:r>
              <a:rPr lang="en-US" sz="1600" dirty="0" err="1" smtClean="0">
                <a:latin typeface="Times" charset="0"/>
              </a:rPr>
              <a:t>Shaders</a:t>
            </a:r>
            <a:r>
              <a:rPr lang="en-US" sz="1600" dirty="0" smtClean="0">
                <a:latin typeface="Times" charset="0"/>
              </a:rPr>
              <a:t>: Vertex, Pixel, High Level:</a:t>
            </a:r>
          </a:p>
          <a:p>
            <a:r>
              <a:rPr lang="en-US" sz="1600" dirty="0" smtClean="0">
                <a:latin typeface="Times" charset="0"/>
              </a:rPr>
              <a:t>Shadows: Shadow Mapping, Projected planar, Shadow Volume</a:t>
            </a:r>
          </a:p>
          <a:p>
            <a:r>
              <a:rPr lang="en-US" sz="1600" dirty="0" smtClean="0">
                <a:latin typeface="Times" charset="0"/>
              </a:rPr>
              <a:t>…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868449" y="3124200"/>
            <a:ext cx="800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latin typeface="Times" charset="0"/>
              </a:rPr>
              <a:t>Lighting: </a:t>
            </a:r>
            <a:r>
              <a:rPr lang="en-US" sz="1600" dirty="0" smtClean="0">
                <a:latin typeface="Times"/>
                <a:cs typeface="Times"/>
              </a:rPr>
              <a:t>Per-vertex, Per-pixel, </a:t>
            </a:r>
            <a:r>
              <a:rPr lang="en-US" sz="1600" dirty="0" err="1" smtClean="0">
                <a:latin typeface="Times"/>
                <a:cs typeface="Times"/>
              </a:rPr>
              <a:t>Lightmapping</a:t>
            </a:r>
            <a:endParaRPr lang="en-US" sz="1600" dirty="0" smtClean="0">
              <a:latin typeface="Times" charset="0"/>
            </a:endParaRPr>
          </a:p>
          <a:p>
            <a:r>
              <a:rPr lang="en-US" sz="1600" dirty="0" smtClean="0">
                <a:latin typeface="Times" charset="0"/>
              </a:rPr>
              <a:t>Texturing: Basic</a:t>
            </a:r>
            <a:r>
              <a:rPr lang="en-US" sz="1600" dirty="0">
                <a:latin typeface="Times" charset="0"/>
              </a:rPr>
              <a:t>, </a:t>
            </a:r>
            <a:r>
              <a:rPr lang="en-US" sz="1600" dirty="0" err="1" smtClean="0">
                <a:latin typeface="Times" charset="0"/>
              </a:rPr>
              <a:t>Bumpmapping</a:t>
            </a:r>
            <a:r>
              <a:rPr lang="en-US" sz="1600" dirty="0" smtClean="0">
                <a:latin typeface="Times" charset="0"/>
              </a:rPr>
              <a:t>, Procedural</a:t>
            </a:r>
          </a:p>
          <a:p>
            <a:r>
              <a:rPr lang="en-US" sz="1600" dirty="0" err="1" smtClean="0">
                <a:latin typeface="Times" charset="0"/>
              </a:rPr>
              <a:t>Shaders</a:t>
            </a:r>
            <a:r>
              <a:rPr lang="en-US" sz="1600" dirty="0" smtClean="0">
                <a:latin typeface="Times" charset="0"/>
              </a:rPr>
              <a:t>: </a:t>
            </a:r>
            <a:r>
              <a:rPr lang="en-US" sz="1600" dirty="0" smtClean="0">
                <a:latin typeface="Times"/>
                <a:cs typeface="Times"/>
              </a:rPr>
              <a:t>Vertex, Pixel, High Level</a:t>
            </a:r>
          </a:p>
          <a:p>
            <a:r>
              <a:rPr lang="en-US" sz="1600" dirty="0" smtClean="0">
                <a:latin typeface="Times"/>
                <a:cs typeface="Times"/>
              </a:rPr>
              <a:t>Shadows: Projected planar</a:t>
            </a:r>
          </a:p>
          <a:p>
            <a:r>
              <a:rPr lang="en-US" sz="1600" dirty="0" smtClean="0">
                <a:latin typeface="Times"/>
                <a:cs typeface="Times"/>
              </a:rPr>
              <a:t>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54" y="1524000"/>
            <a:ext cx="596900" cy="533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04" y="3200400"/>
            <a:ext cx="558800" cy="558800"/>
          </a:xfrm>
          <a:prstGeom prst="rect">
            <a:avLst/>
          </a:prstGeom>
        </p:spPr>
      </p:pic>
      <p:pic>
        <p:nvPicPr>
          <p:cNvPr id="14" name="Picture 4" descr="https://encrypted-tbn2.gstatic.com/images?q=tbn:ANd9GcTUTPHBnMr5CVZF5JlN9XcCnWRn8QmLMVPtGew1iSmjde-Tj9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9" y="5029200"/>
            <a:ext cx="480291" cy="4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868449" y="4846259"/>
            <a:ext cx="7118773" cy="132343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latin typeface="Times" charset="0"/>
              </a:rPr>
              <a:t>Lighting: </a:t>
            </a:r>
            <a:r>
              <a:rPr lang="en-US" sz="1600" dirty="0" err="1" smtClean="0">
                <a:latin typeface="Times" charset="0"/>
              </a:rPr>
              <a:t>Lightmapping</a:t>
            </a:r>
            <a:r>
              <a:rPr lang="en-US" sz="1600" dirty="0" smtClean="0">
                <a:latin typeface="Times" charset="0"/>
              </a:rPr>
              <a:t>, Per-pixel, </a:t>
            </a:r>
          </a:p>
          <a:p>
            <a:r>
              <a:rPr lang="en-US" sz="1600" dirty="0" smtClean="0">
                <a:latin typeface="Times" charset="0"/>
              </a:rPr>
              <a:t>Texturing: Basic</a:t>
            </a:r>
            <a:r>
              <a:rPr lang="en-US" sz="1600" dirty="0">
                <a:latin typeface="Times" charset="0"/>
              </a:rPr>
              <a:t>, </a:t>
            </a:r>
            <a:r>
              <a:rPr lang="en-US" sz="1600" dirty="0" err="1" smtClean="0">
                <a:latin typeface="Times" charset="0"/>
              </a:rPr>
              <a:t>Bumpmapping</a:t>
            </a:r>
            <a:endParaRPr lang="en-US" sz="1600" dirty="0" smtClean="0">
              <a:latin typeface="Times" charset="0"/>
            </a:endParaRPr>
          </a:p>
          <a:p>
            <a:r>
              <a:rPr lang="en-US" sz="1600" dirty="0" err="1" smtClean="0">
                <a:latin typeface="Times" charset="0"/>
              </a:rPr>
              <a:t>Shaders</a:t>
            </a:r>
            <a:r>
              <a:rPr lang="en-US" sz="1600" dirty="0" smtClean="0">
                <a:latin typeface="Times" charset="0"/>
              </a:rPr>
              <a:t>: </a:t>
            </a:r>
            <a:endParaRPr lang="en-US" sz="1600" dirty="0" smtClean="0">
              <a:latin typeface="Times"/>
              <a:cs typeface="Times"/>
            </a:endParaRPr>
          </a:p>
          <a:p>
            <a:r>
              <a:rPr lang="en-US" sz="1600" dirty="0" smtClean="0">
                <a:latin typeface="Times"/>
                <a:cs typeface="Times"/>
              </a:rPr>
              <a:t>Shadows: </a:t>
            </a:r>
          </a:p>
          <a:p>
            <a:r>
              <a:rPr lang="en-US" sz="1600" dirty="0" smtClean="0">
                <a:latin typeface="Times"/>
                <a:cs typeface="Time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5795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610F2C-BDA9-D141-A9F6-73C6344229D3}" type="slidenum">
              <a:rPr lang="en-US"/>
              <a:pPr/>
              <a:t>28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Networking 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762000" y="1295716"/>
            <a:ext cx="8001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Times" charset="0"/>
              </a:rPr>
              <a:t>Client-Server</a:t>
            </a:r>
            <a:r>
              <a:rPr lang="en-US" dirty="0">
                <a:latin typeface="Times" charset="0"/>
              </a:rPr>
              <a:t>:</a:t>
            </a:r>
          </a:p>
          <a:p>
            <a:r>
              <a:rPr lang="en-US" sz="1600" dirty="0">
                <a:latin typeface="Times" charset="0"/>
              </a:rPr>
              <a:t>• Fast, reliable network implementation using UDP/IP</a:t>
            </a:r>
          </a:p>
          <a:p>
            <a:r>
              <a:rPr lang="en-US" sz="1600" dirty="0">
                <a:latin typeface="Times" charset="0"/>
              </a:rPr>
              <a:t>• Solid fault tolerance and hacker resistance</a:t>
            </a:r>
          </a:p>
          <a:p>
            <a:r>
              <a:rPr lang="en-US" sz="1600" dirty="0">
                <a:latin typeface="Times" charset="0"/>
              </a:rPr>
              <a:t>• Advanced security measures, including packet encryption</a:t>
            </a:r>
          </a:p>
          <a:p>
            <a:r>
              <a:rPr lang="en-US" sz="1600" dirty="0">
                <a:latin typeface="Times" charset="0"/>
              </a:rPr>
              <a:t>• Automatic message distribution to entity </a:t>
            </a:r>
            <a:r>
              <a:rPr lang="en-US" sz="1600" dirty="0" smtClean="0">
                <a:latin typeface="Times" charset="0"/>
              </a:rPr>
              <a:t>controllers</a:t>
            </a:r>
          </a:p>
          <a:p>
            <a:r>
              <a:rPr lang="en-US" sz="1600" dirty="0">
                <a:latin typeface="Times" charset="0"/>
              </a:rPr>
              <a:t>• </a:t>
            </a:r>
            <a:r>
              <a:rPr lang="en-US" sz="1600" dirty="0" smtClean="0">
                <a:latin typeface="Times" charset="0"/>
              </a:rPr>
              <a:t>Cross-platform internet voice chat</a:t>
            </a:r>
            <a:endParaRPr lang="en-US" sz="1600" dirty="0">
              <a:latin typeface="Times" charset="0"/>
            </a:endParaRPr>
          </a:p>
          <a:p>
            <a:endParaRPr lang="en-US" sz="1600" dirty="0">
              <a:latin typeface="Times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762000" y="3008678"/>
            <a:ext cx="81534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Client-Server: 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sz="1600" dirty="0" smtClean="0">
                <a:latin typeface="Times"/>
                <a:cs typeface="Times"/>
              </a:rPr>
              <a:t>• </a:t>
            </a:r>
            <a:r>
              <a:rPr lang="en-US" sz="1600" dirty="0">
                <a:latin typeface="Times"/>
                <a:cs typeface="Times"/>
              </a:rPr>
              <a:t>Build on </a:t>
            </a:r>
            <a:r>
              <a:rPr lang="en-US" sz="1600" dirty="0" err="1">
                <a:latin typeface="Times"/>
                <a:cs typeface="Times"/>
              </a:rPr>
              <a:t>Raknet</a:t>
            </a:r>
            <a:r>
              <a:rPr lang="en-US" sz="1600" dirty="0">
                <a:latin typeface="Times"/>
                <a:cs typeface="Times"/>
              </a:rPr>
              <a:t> </a:t>
            </a:r>
            <a:endParaRPr lang="en-US" sz="1600" dirty="0" smtClean="0">
              <a:latin typeface="Times"/>
              <a:cs typeface="Times"/>
            </a:endParaRPr>
          </a:p>
          <a:p>
            <a:r>
              <a:rPr lang="en-US" sz="1600" dirty="0" smtClean="0">
                <a:latin typeface="Times"/>
                <a:cs typeface="Times"/>
              </a:rPr>
              <a:t>• </a:t>
            </a:r>
            <a:r>
              <a:rPr lang="en-US" sz="1600" dirty="0">
                <a:latin typeface="Times"/>
                <a:cs typeface="Times"/>
              </a:rPr>
              <a:t>Supports .NET library and asynchronous WWW API </a:t>
            </a:r>
            <a:endParaRPr lang="en-US" sz="1600" dirty="0" smtClean="0">
              <a:latin typeface="Times"/>
              <a:cs typeface="Times"/>
            </a:endParaRPr>
          </a:p>
          <a:p>
            <a:r>
              <a:rPr lang="en-US" sz="1600" dirty="0" smtClean="0">
                <a:latin typeface="Times"/>
                <a:cs typeface="Times"/>
              </a:rPr>
              <a:t>• </a:t>
            </a:r>
            <a:r>
              <a:rPr lang="en-US" sz="1600" dirty="0">
                <a:latin typeface="Times"/>
                <a:cs typeface="Times"/>
              </a:rPr>
              <a:t>Multiplayer </a:t>
            </a:r>
            <a:r>
              <a:rPr lang="en-US" sz="1600" dirty="0" smtClean="0">
                <a:latin typeface="Times"/>
                <a:cs typeface="Times"/>
              </a:rPr>
              <a:t>networking </a:t>
            </a:r>
            <a:r>
              <a:rPr lang="en-US" sz="1600" dirty="0">
                <a:latin typeface="Times"/>
                <a:cs typeface="Times"/>
              </a:rPr>
              <a:t>(advanced NAT punch-through, delta compression, easy to set up</a:t>
            </a:r>
            <a:r>
              <a:rPr lang="en-US" sz="1600" dirty="0" smtClean="0">
                <a:latin typeface="Times"/>
                <a:cs typeface="Times"/>
              </a:rPr>
              <a:t>)</a:t>
            </a:r>
            <a:r>
              <a:rPr lang="en-US" sz="1600" dirty="0">
                <a:latin typeface="Times"/>
                <a:cs typeface="Times"/>
              </a:rPr>
              <a:t> </a:t>
            </a:r>
            <a:endParaRPr lang="en-US" sz="1600" dirty="0" smtClean="0">
              <a:latin typeface="Times"/>
              <a:cs typeface="Times"/>
            </a:endParaRPr>
          </a:p>
          <a:p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smtClean="0">
                <a:latin typeface="Times"/>
                <a:cs typeface="Times"/>
              </a:rPr>
              <a:t> </a:t>
            </a:r>
            <a:r>
              <a:rPr lang="en-US" sz="1600" i="1" dirty="0" smtClean="0">
                <a:latin typeface="Times"/>
                <a:cs typeface="Times"/>
              </a:rPr>
              <a:t>(cf. guest lectures later in term)</a:t>
            </a:r>
            <a:r>
              <a:rPr lang="en-US" sz="1600" dirty="0">
                <a:latin typeface="Times"/>
                <a:cs typeface="Times"/>
              </a:rPr>
              <a:t>	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71600"/>
            <a:ext cx="596900" cy="53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3124200"/>
            <a:ext cx="558800" cy="558800"/>
          </a:xfrm>
          <a:prstGeom prst="rect">
            <a:avLst/>
          </a:prstGeom>
        </p:spPr>
      </p:pic>
      <p:pic>
        <p:nvPicPr>
          <p:cNvPr id="14" name="Picture 4" descr="https://encrypted-tbn2.gstatic.com/images?q=tbn:ANd9GcTUTPHBnMr5CVZF5JlN9XcCnWRn8QmLMVPtGew1iSmjde-Tj9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09" y="4800600"/>
            <a:ext cx="480291" cy="4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62000" y="4615215"/>
            <a:ext cx="7848600" cy="135421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Times" charset="0"/>
              </a:rPr>
              <a:t>Client-Server</a:t>
            </a:r>
            <a:r>
              <a:rPr lang="en-US" dirty="0" smtClean="0">
                <a:solidFill>
                  <a:srgbClr val="0070C0"/>
                </a:solidFill>
                <a:latin typeface="Times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" charset="0"/>
              </a:rPr>
              <a:t>Communication via RPC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" charset="0"/>
              </a:rPr>
              <a:t>Reliable and unreliable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" charset="0"/>
              </a:rPr>
              <a:t>Built in voice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" charset="0"/>
              </a:rPr>
              <a:t>Network simulation features (e.g., packet lag, packet loss)</a:t>
            </a:r>
            <a:r>
              <a:rPr lang="en-US" sz="1600" dirty="0" smtClean="0">
                <a:latin typeface="Times"/>
                <a:cs typeface="Time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71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71600"/>
            <a:ext cx="596900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3124200"/>
            <a:ext cx="558800" cy="558800"/>
          </a:xfrm>
          <a:prstGeom prst="rect">
            <a:avLst/>
          </a:prstGeom>
        </p:spPr>
      </p:pic>
      <p:pic>
        <p:nvPicPr>
          <p:cNvPr id="6" name="Picture 4" descr="https://encrypted-tbn2.gstatic.com/images?q=tbn:ANd9GcTUTPHBnMr5CVZF5JlN9XcCnWRn8QmLMVPtGew1iSmjde-Tj9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09" y="4800600"/>
            <a:ext cx="480291" cy="4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62000" y="4615215"/>
            <a:ext cx="7315200" cy="1107996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Times" charset="0"/>
              </a:rPr>
              <a:t>AI system</a:t>
            </a:r>
            <a:r>
              <a:rPr lang="en-US" dirty="0" smtClean="0">
                <a:solidFill>
                  <a:srgbClr val="0070C0"/>
                </a:solidFill>
                <a:latin typeface="Times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" charset="0"/>
              </a:rPr>
              <a:t>Behavior trees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" charset="0"/>
              </a:rPr>
              <a:t>Real-time </a:t>
            </a:r>
            <a:r>
              <a:rPr lang="en-US" sz="1600" dirty="0" err="1" smtClean="0">
                <a:latin typeface="Times" charset="0"/>
              </a:rPr>
              <a:t>navmesh</a:t>
            </a:r>
            <a:r>
              <a:rPr lang="en-US" sz="1600" dirty="0" smtClean="0">
                <a:latin typeface="Times" charset="0"/>
              </a:rPr>
              <a:t> (pathfinding)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" charset="0"/>
              </a:rPr>
              <a:t>Environment query tree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62000" y="1295716"/>
            <a:ext cx="8001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Times" charset="0"/>
              </a:rPr>
              <a:t>AI system?</a:t>
            </a:r>
            <a:endParaRPr lang="en-US" sz="1600" dirty="0">
              <a:latin typeface="Times" charset="0"/>
            </a:endParaRPr>
          </a:p>
          <a:p>
            <a:endParaRPr lang="en-US" sz="1600" dirty="0">
              <a:latin typeface="Times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62000" y="3008678"/>
            <a:ext cx="81534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AI system: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sz="1600" dirty="0" smtClean="0">
                <a:latin typeface="Times"/>
                <a:cs typeface="Times"/>
              </a:rPr>
              <a:t>• </a:t>
            </a:r>
            <a:r>
              <a:rPr lang="en-US" sz="1600" dirty="0" smtClean="0">
                <a:latin typeface="Times"/>
                <a:cs typeface="Times"/>
              </a:rPr>
              <a:t>Real-time </a:t>
            </a:r>
            <a:r>
              <a:rPr lang="en-US" sz="1600" dirty="0" err="1" smtClean="0">
                <a:latin typeface="Times"/>
                <a:cs typeface="Times"/>
              </a:rPr>
              <a:t>navmesh</a:t>
            </a:r>
            <a:r>
              <a:rPr lang="en-US" sz="1600" dirty="0" smtClean="0">
                <a:latin typeface="Times"/>
                <a:cs typeface="Times"/>
              </a:rPr>
              <a:t> (pathfinding)</a:t>
            </a:r>
            <a:endParaRPr lang="en-US" sz="16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7614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E9DAFD-8505-D64C-88B8-3BB65214B532}" type="slidenum">
              <a:rPr lang="en-US"/>
              <a:pPr/>
              <a:t>3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Engine Definition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b="1" i="1" dirty="0">
                <a:solidFill>
                  <a:srgbClr val="0070C0"/>
                </a:solidFill>
              </a:rPr>
              <a:t>Game Engine</a:t>
            </a:r>
          </a:p>
          <a:p>
            <a:pPr>
              <a:buFont typeface="Wingdings" charset="2"/>
              <a:buNone/>
            </a:pPr>
            <a:r>
              <a:rPr lang="en-US" dirty="0" smtClean="0"/>
              <a:t>“A </a:t>
            </a:r>
            <a:r>
              <a:rPr lang="en-US" dirty="0"/>
              <a:t>series of modules and interfaces that allows a development team to focus on product </a:t>
            </a:r>
            <a:r>
              <a:rPr lang="en-US" i="1" dirty="0"/>
              <a:t>game-play content</a:t>
            </a:r>
            <a:r>
              <a:rPr lang="en-US" dirty="0"/>
              <a:t>, rather than </a:t>
            </a:r>
            <a:r>
              <a:rPr lang="en-US" i="1" dirty="0"/>
              <a:t>technical content</a:t>
            </a:r>
            <a:r>
              <a:rPr lang="en-US" dirty="0" smtClean="0"/>
              <a:t>.”</a:t>
            </a:r>
            <a:endParaRPr lang="en-US" dirty="0"/>
          </a:p>
          <a:p>
            <a:pPr>
              <a:buFont typeface="Wingdings" charset="2"/>
              <a:buNone/>
            </a:pPr>
            <a:r>
              <a:rPr lang="en-US" dirty="0"/>
              <a:t>			                 </a:t>
            </a:r>
            <a:r>
              <a:rPr lang="en-US" sz="2400" dirty="0"/>
              <a:t>[Julian Gold, </a:t>
            </a:r>
            <a:r>
              <a:rPr lang="en-US" sz="2400" dirty="0" smtClean="0"/>
              <a:t>O-O </a:t>
            </a:r>
            <a:r>
              <a:rPr lang="en-US" sz="2400" dirty="0"/>
              <a:t>Game Dev.]</a:t>
            </a:r>
          </a:p>
          <a:p>
            <a:pPr>
              <a:buFont typeface="Wingdings" charset="2"/>
              <a:buNone/>
            </a:pPr>
            <a:endParaRPr lang="en-US" sz="2400" dirty="0"/>
          </a:p>
          <a:p>
            <a:r>
              <a:rPr lang="en-US" sz="2400" i="1" dirty="0"/>
              <a:t>But this class is </a:t>
            </a:r>
            <a:r>
              <a:rPr lang="en-US" sz="2400" i="1" u="sng" dirty="0"/>
              <a:t>about</a:t>
            </a:r>
            <a:r>
              <a:rPr lang="en-US" sz="2400" dirty="0"/>
              <a:t> </a:t>
            </a:r>
            <a:r>
              <a:rPr lang="en-US" sz="2400" b="1" i="1" dirty="0"/>
              <a:t>“</a:t>
            </a:r>
            <a:r>
              <a:rPr lang="en-US" sz="2400" i="1" dirty="0"/>
              <a:t>the technical content</a:t>
            </a:r>
            <a:r>
              <a:rPr lang="en-US" sz="2400" i="1" dirty="0" smtClean="0"/>
              <a:t>”!</a:t>
            </a:r>
            <a:r>
              <a:rPr lang="en-US" sz="2400" dirty="0" smtClean="0"/>
              <a:t> </a:t>
            </a:r>
            <a:r>
              <a:rPr lang="en-US" dirty="0">
                <a:solidFill>
                  <a:srgbClr val="0070C0"/>
                </a:solidFill>
                <a:sym typeface="Wingdings" charset="2"/>
              </a:rPr>
              <a:t></a:t>
            </a:r>
            <a:endParaRPr lang="en-US" sz="4800" dirty="0">
              <a:solidFill>
                <a:srgbClr val="0070C0"/>
              </a:solidFill>
              <a:sym typeface="Wingding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1862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9B5A99-2614-0341-8885-2491600BA3FF}" type="slidenum">
              <a:rPr lang="en-US"/>
              <a:pPr/>
              <a:t>4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Buy versus Build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Depends on your needs, resources and constraints</a:t>
            </a:r>
          </a:p>
          <a:p>
            <a:pPr lvl="1"/>
            <a:r>
              <a:rPr lang="en-US" dirty="0" smtClean="0"/>
              <a:t>Technical </a:t>
            </a:r>
            <a:r>
              <a:rPr lang="en-US" dirty="0"/>
              <a:t>needs (e.g., “pushing the envelope</a:t>
            </a:r>
            <a:r>
              <a:rPr lang="en-US" dirty="0" smtClean="0"/>
              <a:t>”?)</a:t>
            </a:r>
            <a:endParaRPr lang="en-US" dirty="0"/>
          </a:p>
          <a:p>
            <a:pPr lvl="1"/>
            <a:r>
              <a:rPr lang="en-US" dirty="0" smtClean="0"/>
              <a:t>Financial </a:t>
            </a:r>
            <a:r>
              <a:rPr lang="en-US" dirty="0"/>
              <a:t>resources (e.g., venture </a:t>
            </a:r>
            <a:r>
              <a:rPr lang="en-US" dirty="0" smtClean="0"/>
              <a:t>capital?)</a:t>
            </a:r>
            <a:endParaRPr lang="en-US" dirty="0"/>
          </a:p>
          <a:p>
            <a:pPr lvl="1"/>
            <a:r>
              <a:rPr lang="en-US" dirty="0" smtClean="0"/>
              <a:t>Time </a:t>
            </a:r>
            <a:r>
              <a:rPr lang="en-US" dirty="0"/>
              <a:t>constraints (e.g., 1 </a:t>
            </a:r>
            <a:r>
              <a:rPr lang="en-US" dirty="0" smtClean="0"/>
              <a:t>month </a:t>
            </a:r>
            <a:r>
              <a:rPr lang="en-US" dirty="0"/>
              <a:t>or 2 </a:t>
            </a:r>
            <a:r>
              <a:rPr lang="en-US" dirty="0" smtClean="0"/>
              <a:t>years?)</a:t>
            </a:r>
            <a:endParaRPr lang="en-US" dirty="0"/>
          </a:p>
          <a:p>
            <a:pPr lvl="1"/>
            <a:r>
              <a:rPr lang="en-US" dirty="0" smtClean="0"/>
              <a:t>Platform </a:t>
            </a:r>
            <a:r>
              <a:rPr lang="en-US" dirty="0"/>
              <a:t>constraints (e.g., </a:t>
            </a:r>
            <a:r>
              <a:rPr lang="en-US" dirty="0" smtClean="0"/>
              <a:t>Flash?)</a:t>
            </a:r>
            <a:endParaRPr lang="en-US" dirty="0"/>
          </a:p>
          <a:p>
            <a:pPr lvl="1"/>
            <a:r>
              <a:rPr lang="en-US" dirty="0" smtClean="0"/>
              <a:t>Other </a:t>
            </a:r>
            <a:r>
              <a:rPr lang="en-US" dirty="0"/>
              <a:t>factors (e.g., </a:t>
            </a:r>
            <a:r>
              <a:rPr lang="en-US" dirty="0" smtClean="0"/>
              <a:t>sequel?)</a:t>
            </a:r>
            <a:endParaRPr lang="en-US" dirty="0"/>
          </a:p>
          <a:p>
            <a:r>
              <a:rPr lang="en-US" dirty="0"/>
              <a:t>Most games commonly built today with some sort of “engine layer”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Build?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Need</a:t>
            </a:r>
            <a:r>
              <a:rPr lang="en-US" dirty="0" smtClean="0"/>
              <a:t> – Technical needs of game not supported by existing engines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Pedagogy</a:t>
            </a:r>
            <a:r>
              <a:rPr lang="en-US" dirty="0" smtClean="0"/>
              <a:t> – learn specific skill/concept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Control</a:t>
            </a:r>
            <a:r>
              <a:rPr lang="en-US" dirty="0" smtClean="0"/>
              <a:t> – Provide a better understanding of engine-game interaction when making game</a:t>
            </a:r>
          </a:p>
          <a:p>
            <a:pPr lvl="1"/>
            <a:r>
              <a:rPr lang="en-US" dirty="0" smtClean="0"/>
              <a:t>Can extend/adjust engine if needed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Genre</a:t>
            </a:r>
            <a:r>
              <a:rPr lang="en-US" dirty="0" smtClean="0"/>
              <a:t> – have engine especially fit genre (lightweight, just features required)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Licensing </a:t>
            </a:r>
            <a:r>
              <a:rPr lang="en-US" dirty="0" smtClean="0"/>
              <a:t>– don’t want to pay out royalty fees</a:t>
            </a:r>
          </a:p>
          <a:p>
            <a:pPr lvl="1"/>
            <a:r>
              <a:rPr lang="en-US" dirty="0" smtClean="0"/>
              <a:t>Note, simple cost should not be a reason – there are many excellent cheap/free engines </a:t>
            </a:r>
            <a:r>
              <a:rPr lang="en-US" dirty="0" smtClean="0">
                <a:sym typeface="Wingdings" panose="05000000000000000000" pitchFamily="2" charset="2"/>
              </a:rPr>
              <a:t> it will “cost” </a:t>
            </a:r>
            <a:r>
              <a:rPr lang="en-US" i="1" dirty="0" smtClean="0">
                <a:sym typeface="Wingdings" panose="05000000000000000000" pitchFamily="2" charset="2"/>
              </a:rPr>
              <a:t>more</a:t>
            </a:r>
            <a:r>
              <a:rPr lang="en-US" dirty="0" smtClean="0">
                <a:sym typeface="Wingdings" panose="05000000000000000000" pitchFamily="2" charset="2"/>
              </a:rPr>
              <a:t> to build an engine!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60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Buy?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Financial</a:t>
            </a:r>
            <a:r>
              <a:rPr lang="en-US" dirty="0" smtClean="0"/>
              <a:t> – don’t have the time/money to build and engine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Support</a:t>
            </a:r>
            <a:r>
              <a:rPr lang="en-US" dirty="0" smtClean="0"/>
              <a:t> – existing engine has large user community and/or documentation and/or technical support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Robust</a:t>
            </a:r>
            <a:r>
              <a:rPr lang="en-US" dirty="0" smtClean="0"/>
              <a:t> – existing engine has fewer bugs, tried and true code base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Experience</a:t>
            </a:r>
            <a:r>
              <a:rPr lang="en-US" dirty="0" smtClean="0"/>
              <a:t> – development team has prior experience with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80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3657600" cy="51815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375 </a:t>
            </a:r>
            <a:r>
              <a:rPr lang="en-US" sz="2800" dirty="0"/>
              <a:t>3D engines reviewed at </a:t>
            </a:r>
            <a:r>
              <a:rPr lang="en-US" sz="2800" dirty="0" smtClean="0">
                <a:hlinkClick r:id="rId3"/>
              </a:rPr>
              <a:t>DevMaster.net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>
                <a:hlinkClick r:id="rId4"/>
              </a:rPr>
              <a:t>IndieDB</a:t>
            </a:r>
            <a:r>
              <a:rPr lang="en-US" sz="2800" dirty="0" smtClean="0"/>
              <a:t> shows 470 engines</a:t>
            </a:r>
          </a:p>
          <a:p>
            <a:pPr lvl="1"/>
            <a:r>
              <a:rPr lang="en-US" sz="2400" dirty="0" smtClean="0"/>
              <a:t>Most popular (left)</a:t>
            </a:r>
          </a:p>
          <a:p>
            <a:r>
              <a:rPr lang="en-US" sz="2800" dirty="0" smtClean="0"/>
              <a:t>We </a:t>
            </a:r>
            <a:r>
              <a:rPr lang="en-US" sz="2800" dirty="0"/>
              <a:t>are </a:t>
            </a:r>
            <a:r>
              <a:rPr lang="en-US" sz="2800" i="1" dirty="0">
                <a:solidFill>
                  <a:srgbClr val="0070C0"/>
                </a:solidFill>
              </a:rPr>
              <a:t>not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going to try to review them all here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FECF27-7CF8-CC49-8ABF-B2BD6D57E284}" type="slidenum">
              <a:rPr lang="en-US"/>
              <a:pPr/>
              <a:t>7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Choices:  “It’s a Jungle Out There”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41519"/>
            <a:ext cx="4095750" cy="541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82064" y="4343400"/>
            <a:ext cx="16764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10200" y="1981200"/>
            <a:ext cx="16764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10200" y="1241519"/>
            <a:ext cx="16764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5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F3E243-BFD0-F649-A44F-54D8F24B1DA1}" type="slidenum">
              <a:rPr lang="en-US"/>
              <a:pPr/>
              <a:t>8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Many Evaluation Dimensions/Features</a:t>
            </a:r>
          </a:p>
        </p:txBody>
      </p:sp>
      <p:pic>
        <p:nvPicPr>
          <p:cNvPr id="35844" name="Picture 4" descr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66801"/>
            <a:ext cx="8229600" cy="5148263"/>
          </a:xfrm>
          <a:prstGeom prst="rect">
            <a:avLst/>
          </a:prstGeom>
          <a:noFill/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842760" y="228600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</a:rPr>
              <a:t>[ DevMaster.net ]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828800" y="6172201"/>
            <a:ext cx="5943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>
                <a:solidFill>
                  <a:srgbClr val="CC3333"/>
                </a:solidFill>
              </a:rPr>
              <a:t>If there’s a feature term here you don’t know, you should look it up!</a:t>
            </a:r>
          </a:p>
        </p:txBody>
      </p:sp>
    </p:spTree>
    <p:extLst>
      <p:ext uri="{BB962C8B-B14F-4D97-AF65-F5344CB8AC3E}">
        <p14:creationId xmlns:p14="http://schemas.microsoft.com/office/powerpoint/2010/main" val="187633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81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by Size – Lines of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5" y="2159000"/>
            <a:ext cx="5181600" cy="3657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Dragonfly (2015) 		</a:t>
            </a:r>
            <a:r>
              <a:rPr lang="en-US" dirty="0" smtClean="0">
                <a:solidFill>
                  <a:srgbClr val="008000"/>
                </a:solidFill>
              </a:rPr>
              <a:t>5k</a:t>
            </a:r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r>
              <a:rPr lang="en-US" dirty="0" smtClean="0"/>
              <a:t>id Tech 1 (1999)		</a:t>
            </a:r>
            <a:r>
              <a:rPr lang="en-US" dirty="0" smtClean="0">
                <a:solidFill>
                  <a:srgbClr val="CC9900"/>
                </a:solidFill>
              </a:rPr>
              <a:t>79k</a:t>
            </a:r>
          </a:p>
          <a:p>
            <a:pPr marL="0" indent="0">
              <a:buNone/>
            </a:pPr>
            <a:r>
              <a:rPr lang="en-US" dirty="0" smtClean="0"/>
              <a:t>id Tech 2 (2001)		</a:t>
            </a:r>
            <a:r>
              <a:rPr lang="en-US" dirty="0" smtClean="0">
                <a:solidFill>
                  <a:srgbClr val="CC9900"/>
                </a:solidFill>
              </a:rPr>
              <a:t>138k</a:t>
            </a:r>
          </a:p>
          <a:p>
            <a:pPr marL="0" indent="0">
              <a:buNone/>
            </a:pPr>
            <a:r>
              <a:rPr lang="en-US" dirty="0" smtClean="0"/>
              <a:t>id Tech 3 (2005)		</a:t>
            </a:r>
            <a:r>
              <a:rPr lang="en-US" dirty="0" smtClean="0">
                <a:solidFill>
                  <a:srgbClr val="CC9900"/>
                </a:solidFill>
              </a:rPr>
              <a:t>329k</a:t>
            </a:r>
          </a:p>
          <a:p>
            <a:pPr marL="0" indent="0">
              <a:buNone/>
            </a:pPr>
            <a:r>
              <a:rPr lang="en-US" dirty="0" smtClean="0"/>
              <a:t>id Tech 4 (2011)		</a:t>
            </a:r>
            <a:r>
              <a:rPr lang="en-US" dirty="0" smtClean="0">
                <a:solidFill>
                  <a:srgbClr val="CC9900"/>
                </a:solidFill>
              </a:rPr>
              <a:t>586k</a:t>
            </a:r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dirty="0" smtClean="0"/>
              <a:t>UE4 v4.6 (2015) 		</a:t>
            </a:r>
            <a:r>
              <a:rPr lang="en-US" dirty="0" smtClean="0">
                <a:solidFill>
                  <a:srgbClr val="C00000"/>
                </a:solidFill>
              </a:rPr>
              <a:t>1964k</a:t>
            </a:r>
            <a:r>
              <a:rPr lang="en-US" dirty="0" smtClean="0"/>
              <a:t>                             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11430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“Measuring software productivity by lines of code is like  measuring progress on an airplane by how much it weighs.”  </a:t>
            </a:r>
            <a:r>
              <a:rPr lang="en-US" sz="2000" dirty="0" smtClean="0"/>
              <a:t>- Bill Gates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035788" y="6096000"/>
            <a:ext cx="3301023" cy="52322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Used </a:t>
            </a:r>
            <a:r>
              <a:rPr lang="en-US" sz="1400" dirty="0" err="1" smtClean="0">
                <a:hlinkClick r:id="rId2"/>
              </a:rPr>
              <a:t>cloc</a:t>
            </a:r>
            <a:r>
              <a:rPr lang="en-US" sz="1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Only counting C, C++ and header files.</a:t>
            </a:r>
          </a:p>
        </p:txBody>
      </p:sp>
      <p:pic>
        <p:nvPicPr>
          <p:cNvPr id="6" name="Picture 2" descr="[Dragonfly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274" y="2159000"/>
            <a:ext cx="523854" cy="57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encrypted-tbn2.gstatic.com/images?q=tbn:ANd9GcTUTPHBnMr5CVZF5JlN9XcCnWRn8QmLMVPtGew1iSmjde-Tj9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001" y="5029200"/>
            <a:ext cx="660400" cy="6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en/thumb/8/89/IdTech5_Logo.svg/637px-IdTech5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001" y="3200400"/>
            <a:ext cx="691967" cy="11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1658</Words>
  <Application>Microsoft Office PowerPoint</Application>
  <PresentationFormat>On-screen Show (4:3)</PresentationFormat>
  <Paragraphs>292</Paragraphs>
  <Slides>29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Game Engines</vt:lpstr>
      <vt:lpstr>Pedagogical Goal</vt:lpstr>
      <vt:lpstr>Game Engine Definition</vt:lpstr>
      <vt:lpstr>Buy versus Build</vt:lpstr>
      <vt:lpstr>Why Build?</vt:lpstr>
      <vt:lpstr>Why Buy?</vt:lpstr>
      <vt:lpstr>Choices:  “It’s a Jungle Out There”</vt:lpstr>
      <vt:lpstr>Many Evaluation Dimensions/Features</vt:lpstr>
      <vt:lpstr>Evaluation by Size – Lines of Code</vt:lpstr>
      <vt:lpstr>Game Engine Architecture</vt:lpstr>
      <vt:lpstr>Types of Engine Architectures (Broadly)</vt:lpstr>
      <vt:lpstr>Monolithic Engines</vt:lpstr>
      <vt:lpstr>Modular Engines</vt:lpstr>
      <vt:lpstr>Modular: Extensible IDE’s</vt:lpstr>
      <vt:lpstr>Modular: Open Class Library</vt:lpstr>
      <vt:lpstr>Game Engine Architecture Blocks</vt:lpstr>
      <vt:lpstr>Game Engine Architecture Blocks (complete?)</vt:lpstr>
      <vt:lpstr>Game Engine Architecture Blocks </vt:lpstr>
      <vt:lpstr>Best Engine Choice is Relative to Situation</vt:lpstr>
      <vt:lpstr>Choice of UE4 for IMGD 4000</vt:lpstr>
      <vt:lpstr>UE4 in Timeline of FPS Game Engines</vt:lpstr>
      <vt:lpstr>Feature Comparisons</vt:lpstr>
      <vt:lpstr>General Features</vt:lpstr>
      <vt:lpstr>Physics</vt:lpstr>
      <vt:lpstr>Scripting</vt:lpstr>
      <vt:lpstr>Builtin-Editors</vt:lpstr>
      <vt:lpstr>Graphics</vt:lpstr>
      <vt:lpstr>Networking </vt:lpstr>
      <vt:lpstr>AI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Engines</dc:title>
  <dc:creator>Mark Claypool</dc:creator>
  <cp:lastModifiedBy>Claypool, Mark L.</cp:lastModifiedBy>
  <cp:revision>55</cp:revision>
  <cp:lastPrinted>2016-03-14T12:00:31Z</cp:lastPrinted>
  <dcterms:created xsi:type="dcterms:W3CDTF">2015-03-18T11:34:48Z</dcterms:created>
  <dcterms:modified xsi:type="dcterms:W3CDTF">2016-03-16T22:57:14Z</dcterms:modified>
</cp:coreProperties>
</file>