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63" r:id="rId9"/>
    <p:sldId id="267" r:id="rId10"/>
    <p:sldId id="265" r:id="rId11"/>
    <p:sldId id="264" r:id="rId12"/>
    <p:sldId id="266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9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8" r:id="rId31"/>
    <p:sldId id="288" r:id="rId32"/>
    <p:sldId id="289" r:id="rId33"/>
    <p:sldId id="291" r:id="rId34"/>
    <p:sldId id="292" r:id="rId35"/>
    <p:sldId id="307" r:id="rId36"/>
    <p:sldId id="293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Andrew La Manna, Lindsay O'Donnell, Tom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Paolillo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Nerfs, Buffs and Bugs - Analysis of the Impact of Patching on League of Legends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2nd International Workshop on Collaboration and Gaming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Orlando, Florida, USA, October 31 - November 4, 2016.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http://www.cs.wpi.edu/~claypool/papers/lol-crawler/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.cs.wpi.edu/~imgd2905/d24/groupwork/3-dispersion/handou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eb.cs.wpi.edu/~imgd2905/d24/groupwork/4-outlier-effect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9/samples/lol-patches.xlsx" TargetMode="External"/><Relationship Id="rId4" Type="http://schemas.openxmlformats.org/officeDocument/2006/relationships/hyperlink" Target="http://www.cs.wpi.edu/~claypool/papers/lol-crawl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00" y="1600200"/>
            <a:ext cx="38734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>
                <a:solidFill>
                  <a:srgbClr val="008000"/>
                </a:solidFill>
              </a:rPr>
              <a:t>Trimmed Mean</a:t>
            </a:r>
          </a:p>
          <a:p>
            <a:r>
              <a:rPr lang="en-US" dirty="0">
                <a:solidFill>
                  <a:srgbClr val="008000"/>
                </a:solidFill>
              </a:rPr>
              <a:t>Quartiles</a:t>
            </a:r>
          </a:p>
          <a:p>
            <a:r>
              <a:rPr lang="en-US" dirty="0">
                <a:solidFill>
                  <a:srgbClr val="008000"/>
                </a:solidFill>
              </a:rPr>
              <a:t>Percentiles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74B83-72A0-4BED-A31E-AC1A7ABED8ED}"/>
              </a:ext>
            </a:extLst>
          </p:cNvPr>
          <p:cNvGrpSpPr/>
          <p:nvPr/>
        </p:nvGrpSpPr>
        <p:grpSpPr>
          <a:xfrm>
            <a:off x="838200" y="4068762"/>
            <a:ext cx="3556100" cy="2514600"/>
            <a:chOff x="2209800" y="4191000"/>
            <a:chExt cx="3556100" cy="2514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B437D0-38D7-4AC0-854A-B7244115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35CE6E-58A0-4C06-9C7A-1B8517C90E9F}"/>
                </a:ext>
              </a:extLst>
            </p:cNvPr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44EAA-6BC1-4D50-9040-F682BBBE3DC6}"/>
                </a:ext>
              </a:extLst>
            </p:cNvPr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DB84193-E063-49DC-A182-05FA0B0FF481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267200" cy="26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</a:t>
            </a:r>
            <a:r>
              <a:rPr lang="en-US" i="1" dirty="0"/>
              <a:t>best</a:t>
            </a:r>
            <a:r>
              <a:rPr lang="en-US" dirty="0"/>
              <a:t> </a:t>
            </a:r>
            <a:r>
              <a:rPr lang="en-US" dirty="0" err="1"/>
              <a:t>LoL</a:t>
            </a:r>
            <a:r>
              <a:rPr lang="en-US" dirty="0"/>
              <a:t>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02E7DD-9BF2-A461-C7A4-D51A9201558F}"/>
              </a:ext>
            </a:extLst>
          </p:cNvPr>
          <p:cNvGrpSpPr/>
          <p:nvPr/>
        </p:nvGrpSpPr>
        <p:grpSpPr>
          <a:xfrm>
            <a:off x="533644" y="3837781"/>
            <a:ext cx="4048125" cy="2977694"/>
            <a:chOff x="533644" y="3837781"/>
            <a:chExt cx="4048125" cy="2977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644" y="3837781"/>
              <a:ext cx="4048125" cy="27622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62306" y="6600031"/>
              <a:ext cx="2590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https://www.hackmath.net/images/quartiles.png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A940AB-6177-FC96-9FAD-D210A6F80A92}"/>
              </a:ext>
            </a:extLst>
          </p:cNvPr>
          <p:cNvGrpSpPr/>
          <p:nvPr/>
        </p:nvGrpSpPr>
        <p:grpSpPr>
          <a:xfrm>
            <a:off x="4800600" y="4527691"/>
            <a:ext cx="4142005" cy="1629173"/>
            <a:chOff x="4800600" y="4527691"/>
            <a:chExt cx="4142005" cy="16291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527691"/>
              <a:ext cx="4142005" cy="137660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969964" y="5941420"/>
              <a:ext cx="380327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https://mathbitsnotebook.com/Algebra1/StatisticsData/quartileboxview2.png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if in-between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956" y="3581730"/>
            <a:ext cx="3910278" cy="1336797"/>
            <a:chOff x="609600" y="3997203"/>
            <a:chExt cx="3910278" cy="1336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23278" y="4891904"/>
              <a:ext cx="209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dispersion</a:t>
            </a:r>
            <a:r>
              <a:rPr lang="en-US" altLang="en-US" dirty="0"/>
              <a:t> (aka variation)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50D9E-DD90-409D-8F04-3D2C3A90D300}"/>
              </a:ext>
            </a:extLst>
          </p:cNvPr>
          <p:cNvGrpSpPr/>
          <p:nvPr/>
        </p:nvGrpSpPr>
        <p:grpSpPr>
          <a:xfrm>
            <a:off x="1295400" y="3886200"/>
            <a:ext cx="6353436" cy="2901157"/>
            <a:chOff x="1295400" y="3886200"/>
            <a:chExt cx="6353436" cy="2901157"/>
          </a:xfrm>
        </p:grpSpPr>
        <p:grpSp>
          <p:nvGrpSpPr>
            <p:cNvPr id="2" name="Group 1"/>
            <p:cNvGrpSpPr/>
            <p:nvPr/>
          </p:nvGrpSpPr>
          <p:grpSpPr>
            <a:xfrm>
              <a:off x="4953000" y="3886200"/>
              <a:ext cx="2438400" cy="2350532"/>
              <a:chOff x="4876800" y="4343400"/>
              <a:chExt cx="2438400" cy="2350532"/>
            </a:xfrm>
          </p:grpSpPr>
          <p:sp>
            <p:nvSpPr>
              <p:cNvPr id="334855" name="Line 7"/>
              <p:cNvSpPr>
                <a:spLocks noChangeShapeType="1"/>
              </p:cNvSpPr>
              <p:nvPr/>
            </p:nvSpPr>
            <p:spPr bwMode="auto">
              <a:xfrm>
                <a:off x="5334000" y="4343400"/>
                <a:ext cx="0" cy="198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6" name="Line 8"/>
              <p:cNvSpPr>
                <a:spLocks noChangeShapeType="1"/>
              </p:cNvSpPr>
              <p:nvPr/>
            </p:nvSpPr>
            <p:spPr bwMode="auto">
              <a:xfrm>
                <a:off x="5334000" y="63246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7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4485482" y="5191918"/>
                <a:ext cx="11493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58" name="Text Box 10"/>
              <p:cNvSpPr txBox="1">
                <a:spLocks noChangeArrowheads="1"/>
              </p:cNvSpPr>
              <p:nvPr/>
            </p:nvSpPr>
            <p:spPr bwMode="auto">
              <a:xfrm>
                <a:off x="5943600" y="5257800"/>
                <a:ext cx="723900" cy="284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64" name="Text Box 16"/>
              <p:cNvSpPr txBox="1">
                <a:spLocks noChangeArrowheads="1"/>
              </p:cNvSpPr>
              <p:nvPr/>
            </p:nvSpPr>
            <p:spPr bwMode="auto">
              <a:xfrm>
                <a:off x="5486400" y="6324600"/>
                <a:ext cx="1809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65" name="Rectangle 17"/>
              <p:cNvSpPr>
                <a:spLocks noChangeArrowheads="1"/>
              </p:cNvSpPr>
              <p:nvPr/>
            </p:nvSpPr>
            <p:spPr bwMode="auto">
              <a:xfrm>
                <a:off x="5562600" y="5029200"/>
                <a:ext cx="152400" cy="12954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6" name="Rectangle 18"/>
              <p:cNvSpPr>
                <a:spLocks noChangeArrowheads="1"/>
              </p:cNvSpPr>
              <p:nvPr/>
            </p:nvSpPr>
            <p:spPr bwMode="auto">
              <a:xfrm>
                <a:off x="6858000" y="5257800"/>
                <a:ext cx="152400" cy="10668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7" name="Line 19"/>
              <p:cNvSpPr>
                <a:spLocks noChangeShapeType="1"/>
              </p:cNvSpPr>
              <p:nvPr/>
            </p:nvSpPr>
            <p:spPr bwMode="auto">
              <a:xfrm flipH="1">
                <a:off x="6172200" y="5486400"/>
                <a:ext cx="762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4869" name="Group 21"/>
            <p:cNvGrpSpPr>
              <a:grpSpLocks/>
            </p:cNvGrpSpPr>
            <p:nvPr/>
          </p:nvGrpSpPr>
          <p:grpSpPr bwMode="auto">
            <a:xfrm>
              <a:off x="1295400" y="3886200"/>
              <a:ext cx="2438402" cy="2351088"/>
              <a:chOff x="672" y="2592"/>
              <a:chExt cx="1536" cy="1481"/>
            </a:xfrm>
          </p:grpSpPr>
          <p:sp>
            <p:nvSpPr>
              <p:cNvPr id="334870" name="Line 22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1" name="Line 23"/>
              <p:cNvSpPr>
                <a:spLocks noChangeShapeType="1"/>
              </p:cNvSpPr>
              <p:nvPr/>
            </p:nvSpPr>
            <p:spPr bwMode="auto">
              <a:xfrm>
                <a:off x="960" y="384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2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426" y="3126"/>
                <a:ext cx="7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7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360"/>
                <a:ext cx="45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74" name="Text Box 26"/>
              <p:cNvSpPr txBox="1">
                <a:spLocks noChangeArrowheads="1"/>
              </p:cNvSpPr>
              <p:nvPr/>
            </p:nvSpPr>
            <p:spPr bwMode="auto">
              <a:xfrm>
                <a:off x="1056" y="3840"/>
                <a:ext cx="11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7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96" cy="100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6" name="Rectangle 28"/>
              <p:cNvSpPr>
                <a:spLocks noChangeArrowheads="1"/>
              </p:cNvSpPr>
              <p:nvPr/>
            </p:nvSpPr>
            <p:spPr bwMode="auto">
              <a:xfrm>
                <a:off x="1488" y="3312"/>
                <a:ext cx="96" cy="52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 flipH="1">
                <a:off x="1488" y="350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95164" y="6418025"/>
              <a:ext cx="615367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Above: does single number (</a:t>
              </a:r>
              <a:r>
                <a:rPr lang="en-US" dirty="0">
                  <a:solidFill>
                    <a:srgbClr val="008000"/>
                  </a:solidFill>
                </a:rPr>
                <a:t>mean</a:t>
              </a:r>
              <a:r>
                <a:rPr lang="en-US" dirty="0"/>
                <a:t>) tell you enough about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2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3276600" y="1900099"/>
            <a:ext cx="31550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30383" y="871624"/>
            <a:ext cx="5083233" cy="5544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E7132-BA0D-4959-B003-8312021A04A4}"/>
              </a:ext>
            </a:extLst>
          </p:cNvPr>
          <p:cNvGrpSpPr/>
          <p:nvPr/>
        </p:nvGrpSpPr>
        <p:grpSpPr>
          <a:xfrm>
            <a:off x="1366637" y="3976038"/>
            <a:ext cx="6563126" cy="2881962"/>
            <a:chOff x="1366637" y="3976038"/>
            <a:chExt cx="6563126" cy="2881962"/>
          </a:xfrm>
        </p:grpSpPr>
        <p:pic>
          <p:nvPicPr>
            <p:cNvPr id="1026" name="Picture 2" descr="fig-4">
              <a:extLst>
                <a:ext uri="{FF2B5EF4-FFF2-40B4-BE49-F238E27FC236}">
                  <a16:creationId xmlns:a16="http://schemas.microsoft.com/office/drawing/2014/main" id="{4A3FD855-EA2A-4D0A-AFFF-859F84CD5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CF483-8EB1-48D0-B036-1382A7EAE88F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93018A-16CD-491A-87D0-2A2CC56DDB64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 Groupwork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39243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60BF3-7E75-45DD-BC5D-EE3E1BDFDE73}"/>
              </a:ext>
            </a:extLst>
          </p:cNvPr>
          <p:cNvGrpSpPr/>
          <p:nvPr/>
        </p:nvGrpSpPr>
        <p:grpSpPr>
          <a:xfrm>
            <a:off x="533401" y="4191000"/>
            <a:ext cx="3657600" cy="2881962"/>
            <a:chOff x="1366637" y="3976038"/>
            <a:chExt cx="6563126" cy="2881962"/>
          </a:xfrm>
        </p:grpSpPr>
        <p:pic>
          <p:nvPicPr>
            <p:cNvPr id="9" name="Picture 2" descr="fig-4">
              <a:extLst>
                <a:ext uri="{FF2B5EF4-FFF2-40B4-BE49-F238E27FC236}">
                  <a16:creationId xmlns:a16="http://schemas.microsoft.com/office/drawing/2014/main" id="{89D001B1-490B-47C2-AEA3-465E78197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9D6373-B273-4CF9-AC35-01252B1184C5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F0174-FB91-49A8-8187-BFA1BC3A5F28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5219"/>
            <a:ext cx="8229600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	Group A:  </a:t>
            </a:r>
            <a:r>
              <a:rPr lang="en-US" b="1" dirty="0"/>
              <a:t>0   6  12  18  26</a:t>
            </a:r>
          </a:p>
          <a:p>
            <a:pPr marL="0" indent="0">
              <a:buNone/>
            </a:pPr>
            <a:r>
              <a:rPr lang="da-DK" dirty="0"/>
              <a:t>		Group B:  </a:t>
            </a:r>
            <a:r>
              <a:rPr lang="da-DK" b="1" dirty="0"/>
              <a:t>0  18  20  22  26</a:t>
            </a:r>
          </a:p>
          <a:p>
            <a:r>
              <a:rPr lang="en-US" dirty="0"/>
              <a:t>Different ways to report </a:t>
            </a:r>
            <a:r>
              <a:rPr lang="en-US" i="1" dirty="0"/>
              <a:t>dispersion </a:t>
            </a:r>
            <a:r>
              <a:rPr lang="en-US" dirty="0"/>
              <a:t>with </a:t>
            </a:r>
            <a:r>
              <a:rPr lang="en-US" b="1" dirty="0"/>
              <a:t>one</a:t>
            </a:r>
            <a:r>
              <a:rPr lang="en-US" dirty="0"/>
              <a:t> number?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pros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cons</a:t>
            </a:r>
            <a:r>
              <a:rPr lang="en-US" dirty="0"/>
              <a:t> of each?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https://web.cs.wpi.edu/~imgd2905/d24/groupwork/3-dispersion/handout.html</a:t>
            </a:r>
            <a:endParaRPr lang="en-US" sz="2200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DD37F6-A711-4332-9ECE-8C7C69D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 (e.g., 0 on project)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2" y="1295401"/>
            <a:ext cx="8686800" cy="32766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(what does squaring do?)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EEA7E9-E40A-4615-9C9B-CC42421EAB1C}"/>
              </a:ext>
            </a:extLst>
          </p:cNvPr>
          <p:cNvGrpSpPr/>
          <p:nvPr/>
        </p:nvGrpSpPr>
        <p:grpSpPr>
          <a:xfrm>
            <a:off x="914400" y="4774168"/>
            <a:ext cx="6506308" cy="1876439"/>
            <a:chOff x="914400" y="4774168"/>
            <a:chExt cx="6506308" cy="18764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257800"/>
              <a:ext cx="6506308" cy="13928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94222" y="4774168"/>
              <a:ext cx="13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“sum up all”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5030" y="4774168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“mean”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81598" y="5099613"/>
              <a:ext cx="158753" cy="316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730999" y="5143500"/>
              <a:ext cx="50801" cy="2153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</a:t>
            </a:r>
            <a:r>
              <a:rPr lang="en-US" i="1" dirty="0"/>
              <a:t>PUBG </a:t>
            </a:r>
            <a:r>
              <a:rPr lang="en-US" dirty="0"/>
              <a:t>matches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A7E527-0BE0-3B41-46C2-A5A6B55A8426}"/>
              </a:ext>
            </a:extLst>
          </p:cNvPr>
          <p:cNvSpPr txBox="1">
            <a:spLocks/>
          </p:cNvSpPr>
          <p:nvPr/>
        </p:nvSpPr>
        <p:spPr>
          <a:xfrm>
            <a:off x="457200" y="1759831"/>
            <a:ext cx="8229600" cy="4183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</a:t>
            </a:r>
            <a:r>
              <a:rPr lang="en-US" sz="2000" dirty="0">
                <a:solidFill>
                  <a:srgbClr val="C00000"/>
                </a:solidFill>
              </a:rPr>
              <a:t>but units odd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A26093-0304-D909-F0E6-E9BA1E18457C}"/>
              </a:ext>
            </a:extLst>
          </p:cNvPr>
          <p:cNvGrpSpPr/>
          <p:nvPr/>
        </p:nvGrpSpPr>
        <p:grpSpPr>
          <a:xfrm>
            <a:off x="540124" y="5805847"/>
            <a:ext cx="4565275" cy="833967"/>
            <a:chOff x="540124" y="5805847"/>
            <a:chExt cx="4565275" cy="8339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352" y="5805847"/>
              <a:ext cx="1766047" cy="8339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BAC9B-3E47-E27E-C29F-99E3567544DD}"/>
                </a:ext>
              </a:extLst>
            </p:cNvPr>
            <p:cNvSpPr txBox="1"/>
            <p:nvPr/>
          </p:nvSpPr>
          <p:spPr>
            <a:xfrm>
              <a:off x="540124" y="5924719"/>
              <a:ext cx="3269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 Excel, =VAR(array)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2129" y="1600200"/>
            <a:ext cx="456166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</a:t>
            </a:r>
            <a:r>
              <a:rPr lang="en-US" i="1" dirty="0">
                <a:sym typeface="Wingdings" panose="05000000000000000000" pitchFamily="2" charset="2"/>
              </a:rPr>
              <a:t>units</a:t>
            </a:r>
            <a:r>
              <a:rPr lang="en-US" dirty="0">
                <a:sym typeface="Wingdings" panose="05000000000000000000" pitchFamily="2" charset="2"/>
              </a:rPr>
              <a:t>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</a:t>
            </a:r>
            <a:r>
              <a:rPr lang="en-US" i="1" dirty="0">
                <a:sym typeface="Wingdings" panose="05000000000000000000" pitchFamily="2" charset="2"/>
              </a:rPr>
              <a:t>coefficient of variation</a:t>
            </a:r>
            <a:r>
              <a:rPr lang="en-US" dirty="0">
                <a:sym typeface="Wingdings" panose="05000000000000000000" pitchFamily="2" charset="2"/>
              </a:rPr>
              <a:t>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 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1418"/>
            <a:ext cx="4313671" cy="21002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E66AF-CCE4-464F-AE27-4E46A8867920}"/>
              </a:ext>
            </a:extLst>
          </p:cNvPr>
          <p:cNvGrpSpPr/>
          <p:nvPr/>
        </p:nvGrpSpPr>
        <p:grpSpPr>
          <a:xfrm>
            <a:off x="2377019" y="5354205"/>
            <a:ext cx="2548816" cy="1066556"/>
            <a:chOff x="2377019" y="5354205"/>
            <a:chExt cx="2548816" cy="10665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0655C4-999C-402B-A216-236A46FD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3126" y="5920925"/>
              <a:ext cx="1954035" cy="4998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227418-F05D-4EE6-AAC5-7663A9AF886E}"/>
                </a:ext>
              </a:extLst>
            </p:cNvPr>
            <p:cNvSpPr txBox="1"/>
            <p:nvPr/>
          </p:nvSpPr>
          <p:spPr>
            <a:xfrm>
              <a:off x="2377019" y="5354205"/>
              <a:ext cx="25488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/>
                <a:t>Average “distance” of points from 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576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68% data </a:t>
            </a:r>
            <a:r>
              <a:rPr lang="en-US" dirty="0"/>
              <a:t>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95%</a:t>
            </a:r>
            <a:r>
              <a:rPr lang="en-US" dirty="0"/>
              <a:t> within 2 standard deviations of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Almost all</a:t>
            </a:r>
            <a:r>
              <a:rPr lang="en-US" dirty="0"/>
              <a:t> data within 3 standard deviations of mean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3962400" y="54864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 normal (“Bell curve”) distribution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01BF9-4393-4D41-AB1B-1AE5FC12A047}"/>
              </a:ext>
            </a:extLst>
          </p:cNvPr>
          <p:cNvGrpSpPr/>
          <p:nvPr/>
        </p:nvGrpSpPr>
        <p:grpSpPr>
          <a:xfrm>
            <a:off x="4114800" y="1981200"/>
            <a:ext cx="4749712" cy="3235977"/>
            <a:chOff x="4013288" y="2057400"/>
            <a:chExt cx="4749712" cy="3235977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7DE2AD0B-FC1C-4493-B269-873F17E0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88" y="2057400"/>
              <a:ext cx="4749712" cy="304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21E10F-93CF-4462-8EF8-BB3B7C398106}"/>
                </a:ext>
              </a:extLst>
            </p:cNvPr>
            <p:cNvSpPr/>
            <p:nvPr/>
          </p:nvSpPr>
          <p:spPr>
            <a:xfrm>
              <a:off x="4382521" y="5062545"/>
              <a:ext cx="40112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https://mathbitsnotebook.com/Algebra1/StatisticsData/normalgrapha.jpg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</a:t>
            </a:r>
            <a:r>
              <a:rPr lang="en-US" b="1" dirty="0"/>
              <a:t>single</a:t>
            </a:r>
            <a:r>
              <a:rPr lang="en-US" dirty="0"/>
              <a:t>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816" y="1502896"/>
            <a:ext cx="51054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b="1" dirty="0"/>
              <a:t>relative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9819E-C295-F4D9-33BF-2293CDF5CFD7}"/>
              </a:ext>
            </a:extLst>
          </p:cNvPr>
          <p:cNvGrpSpPr/>
          <p:nvPr/>
        </p:nvGrpSpPr>
        <p:grpSpPr>
          <a:xfrm>
            <a:off x="5334000" y="1472625"/>
            <a:ext cx="3493713" cy="1331329"/>
            <a:chOff x="5334000" y="1472625"/>
            <a:chExt cx="3493713" cy="1331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54" y="2057400"/>
              <a:ext cx="2209800" cy="7465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34000" y="1472625"/>
              <a:ext cx="3493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dirty="0"/>
                <a:t>Shown as percent (multiply by 100)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B0E3DA-675B-4643-87CB-4F0CEC26721B}"/>
              </a:ext>
            </a:extLst>
          </p:cNvPr>
          <p:cNvSpPr txBox="1"/>
          <p:nvPr/>
        </p:nvSpPr>
        <p:spPr>
          <a:xfrm>
            <a:off x="2585693" y="4889300"/>
            <a:ext cx="3820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is the relative CV for each curve?</a:t>
            </a:r>
          </a:p>
        </p:txBody>
      </p: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</a:t>
            </a:r>
            <a:r>
              <a:rPr lang="en-US" altLang="en-US" dirty="0"/>
              <a:t>: use semi-interquartile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Dispersion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959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/>
              <a:t>Examples? </a:t>
            </a:r>
            <a:r>
              <a:rPr lang="en-US" sz="2400" dirty="0">
                <a:solidFill>
                  <a:srgbClr val="008000"/>
                </a:solidFill>
              </a:rPr>
              <a:t>Pros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Cons</a:t>
            </a:r>
            <a:r>
              <a:rPr lang="en-US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Rank </a:t>
            </a:r>
            <a:r>
              <a:rPr lang="en-US" i="1" dirty="0"/>
              <a:t>measures of dispersion</a:t>
            </a:r>
            <a:r>
              <a:rPr lang="en-US" dirty="0"/>
              <a:t> by sensitivity to outliers</a:t>
            </a:r>
          </a:p>
          <a:p>
            <a:pPr lvl="1"/>
            <a:r>
              <a:rPr lang="en-US" dirty="0" err="1"/>
              <a:t>CoV</a:t>
            </a:r>
            <a:endParaRPr lang="en-US" dirty="0"/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Std Dev</a:t>
            </a:r>
          </a:p>
          <a:p>
            <a:pPr lvl="1"/>
            <a:r>
              <a:rPr lang="en-US" dirty="0"/>
              <a:t>Semi-interquartile Range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200">
                <a:hlinkClick r:id="rId2"/>
              </a:rPr>
              <a:t>https://web.cs.wpi.edu/~imgd2905/d24/groupwork/4-outlier-effect/handout.html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D8876-672B-40F5-84F5-63333FA96D42}"/>
              </a:ext>
            </a:extLst>
          </p:cNvPr>
          <p:cNvGrpSpPr/>
          <p:nvPr/>
        </p:nvGrpSpPr>
        <p:grpSpPr>
          <a:xfrm>
            <a:off x="5334000" y="3410527"/>
            <a:ext cx="3200400" cy="1752600"/>
            <a:chOff x="2439988" y="4343082"/>
            <a:chExt cx="4114800" cy="2348002"/>
          </a:xfrm>
        </p:grpSpPr>
        <p:pic>
          <p:nvPicPr>
            <p:cNvPr id="6" name="Picture 2" descr="Image result for measure of dispersion outliers">
              <a:extLst>
                <a:ext uri="{FF2B5EF4-FFF2-40B4-BE49-F238E27FC236}">
                  <a16:creationId xmlns:a16="http://schemas.microsoft.com/office/drawing/2014/main" id="{EB6AC125-1601-475E-AEDF-659A4BAE0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C0143-C8FB-4678-B250-9DF8507833D0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CB48CC-D2B8-45F7-A672-127AF9FA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5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457200" y="4420100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F0A6A1-0650-408A-A16B-068227282B85}"/>
              </a:ext>
            </a:extLst>
          </p:cNvPr>
          <p:cNvSpPr/>
          <p:nvPr/>
        </p:nvSpPr>
        <p:spPr>
          <a:xfrm>
            <a:off x="4876800" y="4519380"/>
            <a:ext cx="4114800" cy="203132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Only for </a:t>
            </a:r>
            <a:r>
              <a:rPr lang="en-US" altLang="en-US" sz="2000" dirty="0">
                <a:solidFill>
                  <a:srgbClr val="0070C0"/>
                </a:solidFill>
              </a:rPr>
              <a:t>quantitative</a:t>
            </a:r>
            <a:r>
              <a:rPr lang="en-US" altLang="en-US" sz="2000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categorical </a:t>
            </a:r>
            <a:r>
              <a:rPr lang="en-US" altLang="en-US" sz="2000" dirty="0"/>
              <a:t>can’t quantify spread since no ‘distance’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Instead, give categories for given percentile of samples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e.g., “90% of samples are in 3 categories” (Pareto chart)</a:t>
            </a:r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Dispersion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	</a:t>
            </a:r>
          </a:p>
          <a:p>
            <a:r>
              <a:rPr lang="en-US" dirty="0">
                <a:solidFill>
                  <a:srgbClr val="008000"/>
                </a:solidFill>
              </a:rPr>
              <a:t>Box-and-Whiskers</a:t>
            </a:r>
            <a:r>
              <a:rPr lang="en-US" dirty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Cumulative distribution		</a:t>
            </a:r>
          </a:p>
          <a:p>
            <a:r>
              <a:rPr lang="en-US" dirty="0">
                <a:solidFill>
                  <a:srgbClr val="008000"/>
                </a:solidFill>
              </a:rPr>
              <a:t>Error Bars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149948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Also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Cumulative amount of data with value or less</a:t>
            </a:r>
          </a:p>
          <a:p>
            <a:r>
              <a:rPr lang="en-US" dirty="0"/>
              <a:t>Easy to see min, max, median</a:t>
            </a:r>
          </a:p>
          <a:p>
            <a:r>
              <a:rPr lang="en-US" dirty="0"/>
              <a:t>Compare shapes of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876799" cy="3449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745" y="589755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“Nerfs, Buffs and Bugs - Analysis of the Impact of Patching on League of Legends”</a:t>
            </a:r>
          </a:p>
          <a:p>
            <a:pPr algn="ctr"/>
            <a:r>
              <a:rPr lang="en-US" sz="1100" dirty="0">
                <a:hlinkClick r:id="rId4"/>
              </a:rPr>
              <a:t>http://www.cs.wpi.edu/~claypool/papers/lol-crawler/</a:t>
            </a:r>
            <a:endParaRPr lang="en-US" sz="11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866" y="4117604"/>
            <a:ext cx="252319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lol-patches.xlsx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6690"/>
            <a:ext cx="410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column R (Bug Fixes)</a:t>
            </a:r>
          </a:p>
          <a:p>
            <a:r>
              <a:rPr lang="en-US" dirty="0">
                <a:solidFill>
                  <a:srgbClr val="0070C0"/>
                </a:solidFill>
              </a:rPr>
              <a:t>Sort low to high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S for percent [=ROW()/164]</a:t>
            </a:r>
          </a:p>
          <a:p>
            <a:r>
              <a:rPr lang="en-US" dirty="0">
                <a:solidFill>
                  <a:srgbClr val="0070C0"/>
                </a:solidFill>
              </a:rPr>
              <a:t>Select column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p</a:t>
            </a:r>
            <a:r>
              <a:rPr lang="en-US" dirty="0">
                <a:solidFill>
                  <a:srgbClr val="0070C0"/>
                </a:solidFill>
              </a:rPr>
              <a:t>aste down all</a:t>
            </a:r>
          </a:p>
          <a:p>
            <a:r>
              <a:rPr lang="en-US" dirty="0">
                <a:solidFill>
                  <a:srgbClr val="0070C0"/>
                </a:solidFill>
              </a:rPr>
              <a:t>Select both column R and 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 with lines</a:t>
            </a:r>
          </a:p>
        </p:txBody>
      </p:sp>
    </p:spTree>
    <p:extLst>
      <p:ext uri="{BB962C8B-B14F-4D97-AF65-F5344CB8AC3E}">
        <p14:creationId xmlns:p14="http://schemas.microsoft.com/office/powerpoint/2010/main" val="2929872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 </a:t>
            </a:r>
            <a:r>
              <a:rPr lang="en-US"/>
              <a:t>for Columns </a:t>
            </a:r>
            <a:r>
              <a:rPr lang="en-US" dirty="0"/>
              <a:t>and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sz="2600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sz="2600" dirty="0"/>
              <a:t>1 standard error</a:t>
            </a:r>
          </a:p>
          <a:p>
            <a:pPr lvl="1"/>
            <a:r>
              <a:rPr lang="en-US" sz="2600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 (e.g., only if positive scores)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70284" y="1718205"/>
            <a:ext cx="4800600" cy="3127844"/>
          </a:xfrm>
        </p:spPr>
        <p:txBody>
          <a:bodyPr>
            <a:normAutofit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so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</a:p>
          <a:p>
            <a:pPr lvl="1"/>
            <a:r>
              <a:rPr lang="en-US" dirty="0"/>
              <a:t>e.g., most popular Champion group in League of Legends</a:t>
            </a:r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7974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36366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4462" y="538661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048"/>
            <a:ext cx="1766047" cy="833967"/>
          </a:xfrm>
          <a:prstGeom prst="rect">
            <a:avLst/>
          </a:prstGeo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CDE73384-196D-1C1C-D7AB-CF0739718892}"/>
              </a:ext>
            </a:extLst>
          </p:cNvPr>
          <p:cNvSpPr txBox="1">
            <a:spLocks/>
          </p:cNvSpPr>
          <p:nvPr/>
        </p:nvSpPr>
        <p:spPr>
          <a:xfrm>
            <a:off x="457200" y="4978070"/>
            <a:ext cx="4800600" cy="7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AC90A-B807-4927-B1C6-7C8E37C7A36D}"/>
              </a:ext>
            </a:extLst>
          </p:cNvPr>
          <p:cNvGrpSpPr/>
          <p:nvPr/>
        </p:nvGrpSpPr>
        <p:grpSpPr>
          <a:xfrm>
            <a:off x="647999" y="4191000"/>
            <a:ext cx="2781001" cy="2426732"/>
            <a:chOff x="647999" y="4191000"/>
            <a:chExt cx="2781001" cy="2426732"/>
          </a:xfrm>
        </p:grpSpPr>
        <p:sp>
          <p:nvSpPr>
            <p:cNvPr id="323625" name="Text Box 41"/>
            <p:cNvSpPr txBox="1">
              <a:spLocks noChangeArrowheads="1"/>
            </p:cNvSpPr>
            <p:nvPr/>
          </p:nvSpPr>
          <p:spPr bwMode="auto">
            <a:xfrm>
              <a:off x="1828800" y="6248400"/>
              <a:ext cx="447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(d)</a:t>
              </a: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1143000" y="4191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>
              <a:off x="1143000" y="61722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5105049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  <p:sp>
          <p:nvSpPr>
            <p:cNvPr id="323652" name="Freeform 68"/>
            <p:cNvSpPr>
              <a:spLocks/>
            </p:cNvSpPr>
            <p:nvPr/>
          </p:nvSpPr>
          <p:spPr bwMode="auto">
            <a:xfrm>
              <a:off x="1295400" y="4775200"/>
              <a:ext cx="1676400" cy="1244600"/>
            </a:xfrm>
            <a:custGeom>
              <a:avLst/>
              <a:gdLst>
                <a:gd name="T0" fmla="*/ 0 w 1056"/>
                <a:gd name="T1" fmla="*/ 784 h 784"/>
                <a:gd name="T2" fmla="*/ 144 w 1056"/>
                <a:gd name="T3" fmla="*/ 112 h 784"/>
                <a:gd name="T4" fmla="*/ 288 w 1056"/>
                <a:gd name="T5" fmla="*/ 112 h 784"/>
                <a:gd name="T6" fmla="*/ 480 w 1056"/>
                <a:gd name="T7" fmla="*/ 352 h 784"/>
                <a:gd name="T8" fmla="*/ 816 w 1056"/>
                <a:gd name="T9" fmla="*/ 640 h 784"/>
                <a:gd name="T10" fmla="*/ 1056 w 1056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784">
                  <a:moveTo>
                    <a:pt x="0" y="784"/>
                  </a:moveTo>
                  <a:cubicBezTo>
                    <a:pt x="48" y="504"/>
                    <a:pt x="96" y="224"/>
                    <a:pt x="144" y="112"/>
                  </a:cubicBezTo>
                  <a:cubicBezTo>
                    <a:pt x="192" y="0"/>
                    <a:pt x="232" y="72"/>
                    <a:pt x="288" y="112"/>
                  </a:cubicBezTo>
                  <a:cubicBezTo>
                    <a:pt x="344" y="152"/>
                    <a:pt x="392" y="264"/>
                    <a:pt x="480" y="352"/>
                  </a:cubicBezTo>
                  <a:cubicBezTo>
                    <a:pt x="568" y="440"/>
                    <a:pt x="720" y="568"/>
                    <a:pt x="816" y="640"/>
                  </a:cubicBezTo>
                  <a:cubicBezTo>
                    <a:pt x="912" y="712"/>
                    <a:pt x="1000" y="760"/>
                    <a:pt x="1056" y="7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4" name="Line 70"/>
            <p:cNvSpPr>
              <a:spLocks noChangeShapeType="1"/>
            </p:cNvSpPr>
            <p:nvPr/>
          </p:nvSpPr>
          <p:spPr bwMode="auto">
            <a:xfrm>
              <a:off x="1600200" y="48768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5" name="Line 71"/>
            <p:cNvSpPr>
              <a:spLocks noChangeShapeType="1"/>
            </p:cNvSpPr>
            <p:nvPr/>
          </p:nvSpPr>
          <p:spPr bwMode="auto">
            <a:xfrm>
              <a:off x="1981200" y="52578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6" name="Line 72"/>
            <p:cNvSpPr>
              <a:spLocks noChangeShapeType="1"/>
            </p:cNvSpPr>
            <p:nvPr/>
          </p:nvSpPr>
          <p:spPr bwMode="auto">
            <a:xfrm>
              <a:off x="2362200" y="5638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7" name="Freeform 73"/>
            <p:cNvSpPr>
              <a:spLocks/>
            </p:cNvSpPr>
            <p:nvPr/>
          </p:nvSpPr>
          <p:spPr bwMode="auto">
            <a:xfrm>
              <a:off x="2971800" y="6019800"/>
              <a:ext cx="457200" cy="88900"/>
            </a:xfrm>
            <a:custGeom>
              <a:avLst/>
              <a:gdLst>
                <a:gd name="T0" fmla="*/ 0 w 288"/>
                <a:gd name="T1" fmla="*/ 0 h 56"/>
                <a:gd name="T2" fmla="*/ 96 w 288"/>
                <a:gd name="T3" fmla="*/ 48 h 56"/>
                <a:gd name="T4" fmla="*/ 288 w 288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6">
                  <a:moveTo>
                    <a:pt x="0" y="0"/>
                  </a:moveTo>
                  <a:cubicBezTo>
                    <a:pt x="24" y="20"/>
                    <a:pt x="48" y="40"/>
                    <a:pt x="96" y="48"/>
                  </a:cubicBezTo>
                  <a:cubicBezTo>
                    <a:pt x="144" y="56"/>
                    <a:pt x="216" y="52"/>
                    <a:pt x="288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BCD3D-D406-4878-94CB-21F48A9EB7B4}"/>
              </a:ext>
            </a:extLst>
          </p:cNvPr>
          <p:cNvGrpSpPr/>
          <p:nvPr/>
        </p:nvGrpSpPr>
        <p:grpSpPr>
          <a:xfrm>
            <a:off x="647999" y="1522412"/>
            <a:ext cx="2476201" cy="2422525"/>
            <a:chOff x="647999" y="1522412"/>
            <a:chExt cx="2476201" cy="2422525"/>
          </a:xfrm>
        </p:grpSpPr>
        <p:grpSp>
          <p:nvGrpSpPr>
            <p:cNvPr id="323599" name="Group 15"/>
            <p:cNvGrpSpPr>
              <a:grpSpLocks/>
            </p:cNvGrpSpPr>
            <p:nvPr/>
          </p:nvGrpSpPr>
          <p:grpSpPr bwMode="auto">
            <a:xfrm>
              <a:off x="1143000" y="1522412"/>
              <a:ext cx="1981200" cy="2422525"/>
              <a:chOff x="720" y="912"/>
              <a:chExt cx="1248" cy="1526"/>
            </a:xfrm>
          </p:grpSpPr>
          <p:sp>
            <p:nvSpPr>
              <p:cNvPr id="323600" name="Line 16"/>
              <p:cNvSpPr>
                <a:spLocks noChangeShapeType="1"/>
              </p:cNvSpPr>
              <p:nvPr/>
            </p:nvSpPr>
            <p:spPr bwMode="auto">
              <a:xfrm>
                <a:off x="720" y="91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1" name="Line 17"/>
              <p:cNvSpPr>
                <a:spLocks noChangeShapeType="1"/>
              </p:cNvSpPr>
              <p:nvPr/>
            </p:nvSpPr>
            <p:spPr bwMode="auto">
              <a:xfrm>
                <a:off x="720" y="216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3" name="Freeform 19"/>
              <p:cNvSpPr>
                <a:spLocks/>
              </p:cNvSpPr>
              <p:nvPr/>
            </p:nvSpPr>
            <p:spPr bwMode="auto">
              <a:xfrm>
                <a:off x="768" y="1264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4" name="Freeform 20"/>
              <p:cNvSpPr>
                <a:spLocks/>
              </p:cNvSpPr>
              <p:nvPr/>
            </p:nvSpPr>
            <p:spPr bwMode="auto">
              <a:xfrm flipH="1">
                <a:off x="1248" y="1248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5" name="Line 21"/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7" name="Text Box 23"/>
              <p:cNvSpPr txBox="1">
                <a:spLocks noChangeArrowheads="1"/>
              </p:cNvSpPr>
              <p:nvPr/>
            </p:nvSpPr>
            <p:spPr bwMode="auto">
              <a:xfrm>
                <a:off x="1104" y="2205"/>
                <a:ext cx="2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(a)</a:t>
                </a:r>
              </a:p>
            </p:txBody>
          </p:sp>
        </p:grpSp>
        <p:sp>
          <p:nvSpPr>
            <p:cNvPr id="7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2369333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8BDE8-0FEC-4CA8-BABD-F865FFD06E44}"/>
              </a:ext>
            </a:extLst>
          </p:cNvPr>
          <p:cNvGrpSpPr/>
          <p:nvPr/>
        </p:nvGrpSpPr>
        <p:grpSpPr>
          <a:xfrm>
            <a:off x="6058456" y="4114800"/>
            <a:ext cx="2675969" cy="2426732"/>
            <a:chOff x="6058456" y="4114800"/>
            <a:chExt cx="2675969" cy="2426732"/>
          </a:xfrm>
        </p:grpSpPr>
        <p:sp>
          <p:nvSpPr>
            <p:cNvPr id="323664" name="Text Box 80"/>
            <p:cNvSpPr txBox="1">
              <a:spLocks noChangeArrowheads="1"/>
            </p:cNvSpPr>
            <p:nvPr/>
          </p:nvSpPr>
          <p:spPr bwMode="auto">
            <a:xfrm>
              <a:off x="7162800" y="617220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(e)</a:t>
              </a:r>
            </a:p>
          </p:txBody>
        </p:sp>
        <p:sp>
          <p:nvSpPr>
            <p:cNvPr id="323665" name="Line 81"/>
            <p:cNvSpPr>
              <a:spLocks noChangeShapeType="1"/>
            </p:cNvSpPr>
            <p:nvPr/>
          </p:nvSpPr>
          <p:spPr bwMode="auto">
            <a:xfrm>
              <a:off x="6477000" y="41148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66" name="Line 82"/>
            <p:cNvSpPr>
              <a:spLocks noChangeShapeType="1"/>
            </p:cNvSpPr>
            <p:nvPr/>
          </p:nvSpPr>
          <p:spPr bwMode="auto">
            <a:xfrm>
              <a:off x="6477000" y="60960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80" name="Group 96"/>
            <p:cNvGrpSpPr>
              <a:grpSpLocks/>
            </p:cNvGrpSpPr>
            <p:nvPr/>
          </p:nvGrpSpPr>
          <p:grpSpPr bwMode="auto">
            <a:xfrm flipH="1">
              <a:off x="6600825" y="4622800"/>
              <a:ext cx="2133600" cy="1397000"/>
              <a:chOff x="4176" y="2960"/>
              <a:chExt cx="1344" cy="880"/>
            </a:xfrm>
          </p:grpSpPr>
          <p:sp>
            <p:nvSpPr>
              <p:cNvPr id="323670" name="Line 86"/>
              <p:cNvSpPr>
                <a:spLocks noChangeShapeType="1"/>
              </p:cNvSpPr>
              <p:nvPr/>
            </p:nvSpPr>
            <p:spPr bwMode="auto">
              <a:xfrm>
                <a:off x="4368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1" name="Line 8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2" name="Line 88"/>
              <p:cNvSpPr>
                <a:spLocks noChangeShapeType="1"/>
              </p:cNvSpPr>
              <p:nvPr/>
            </p:nvSpPr>
            <p:spPr bwMode="auto">
              <a:xfrm>
                <a:off x="4848" y="35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679" name="Group 95"/>
              <p:cNvGrpSpPr>
                <a:grpSpLocks/>
              </p:cNvGrpSpPr>
              <p:nvPr/>
            </p:nvGrpSpPr>
            <p:grpSpPr bwMode="auto">
              <a:xfrm>
                <a:off x="4176" y="2960"/>
                <a:ext cx="1344" cy="840"/>
                <a:chOff x="4176" y="2960"/>
                <a:chExt cx="1344" cy="840"/>
              </a:xfrm>
            </p:grpSpPr>
            <p:sp>
              <p:nvSpPr>
                <p:cNvPr id="323668" name="Freeform 84"/>
                <p:cNvSpPr>
                  <a:spLocks/>
                </p:cNvSpPr>
                <p:nvPr/>
              </p:nvSpPr>
              <p:spPr bwMode="auto">
                <a:xfrm>
                  <a:off x="4176" y="2960"/>
                  <a:ext cx="1056" cy="784"/>
                </a:xfrm>
                <a:custGeom>
                  <a:avLst/>
                  <a:gdLst>
                    <a:gd name="T0" fmla="*/ 0 w 1056"/>
                    <a:gd name="T1" fmla="*/ 784 h 784"/>
                    <a:gd name="T2" fmla="*/ 144 w 1056"/>
                    <a:gd name="T3" fmla="*/ 112 h 784"/>
                    <a:gd name="T4" fmla="*/ 288 w 1056"/>
                    <a:gd name="T5" fmla="*/ 112 h 784"/>
                    <a:gd name="T6" fmla="*/ 480 w 1056"/>
                    <a:gd name="T7" fmla="*/ 352 h 784"/>
                    <a:gd name="T8" fmla="*/ 816 w 1056"/>
                    <a:gd name="T9" fmla="*/ 640 h 784"/>
                    <a:gd name="T10" fmla="*/ 1056 w 1056"/>
                    <a:gd name="T11" fmla="*/ 784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6" h="784">
                      <a:moveTo>
                        <a:pt x="0" y="784"/>
                      </a:moveTo>
                      <a:cubicBezTo>
                        <a:pt x="48" y="504"/>
                        <a:pt x="96" y="224"/>
                        <a:pt x="144" y="112"/>
                      </a:cubicBezTo>
                      <a:cubicBezTo>
                        <a:pt x="192" y="0"/>
                        <a:pt x="232" y="72"/>
                        <a:pt x="288" y="112"/>
                      </a:cubicBezTo>
                      <a:cubicBezTo>
                        <a:pt x="344" y="152"/>
                        <a:pt x="392" y="264"/>
                        <a:pt x="480" y="352"/>
                      </a:cubicBezTo>
                      <a:cubicBezTo>
                        <a:pt x="568" y="440"/>
                        <a:pt x="720" y="568"/>
                        <a:pt x="816" y="640"/>
                      </a:cubicBezTo>
                      <a:cubicBezTo>
                        <a:pt x="912" y="712"/>
                        <a:pt x="1000" y="760"/>
                        <a:pt x="1056" y="7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73" name="Freeform 89"/>
                <p:cNvSpPr>
                  <a:spLocks/>
                </p:cNvSpPr>
                <p:nvPr/>
              </p:nvSpPr>
              <p:spPr bwMode="auto">
                <a:xfrm>
                  <a:off x="5232" y="3744"/>
                  <a:ext cx="288" cy="56"/>
                </a:xfrm>
                <a:custGeom>
                  <a:avLst/>
                  <a:gdLst>
                    <a:gd name="T0" fmla="*/ 0 w 288"/>
                    <a:gd name="T1" fmla="*/ 0 h 56"/>
                    <a:gd name="T2" fmla="*/ 96 w 288"/>
                    <a:gd name="T3" fmla="*/ 48 h 56"/>
                    <a:gd name="T4" fmla="*/ 288 w 288"/>
                    <a:gd name="T5" fmla="*/ 4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8" h="56">
                      <a:moveTo>
                        <a:pt x="0" y="0"/>
                      </a:moveTo>
                      <a:cubicBezTo>
                        <a:pt x="24" y="20"/>
                        <a:pt x="48" y="40"/>
                        <a:pt x="96" y="48"/>
                      </a:cubicBezTo>
                      <a:cubicBezTo>
                        <a:pt x="144" y="56"/>
                        <a:pt x="216" y="52"/>
                        <a:pt x="288" y="4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5000730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77B9B2-B81E-4DBB-B6A1-40DAF74C875D}"/>
              </a:ext>
            </a:extLst>
          </p:cNvPr>
          <p:cNvGrpSpPr/>
          <p:nvPr/>
        </p:nvGrpSpPr>
        <p:grpSpPr>
          <a:xfrm>
            <a:off x="6058456" y="1522413"/>
            <a:ext cx="2399744" cy="2428875"/>
            <a:chOff x="6058456" y="1522413"/>
            <a:chExt cx="2399744" cy="2428875"/>
          </a:xfrm>
        </p:grpSpPr>
        <p:grpSp>
          <p:nvGrpSpPr>
            <p:cNvPr id="323617" name="Group 33"/>
            <p:cNvGrpSpPr>
              <a:grpSpLocks/>
            </p:cNvGrpSpPr>
            <p:nvPr/>
          </p:nvGrpSpPr>
          <p:grpSpPr bwMode="auto">
            <a:xfrm>
              <a:off x="6477000" y="1522413"/>
              <a:ext cx="1981200" cy="2428875"/>
              <a:chOff x="4080" y="959"/>
              <a:chExt cx="1248" cy="1530"/>
            </a:xfrm>
          </p:grpSpPr>
          <p:sp>
            <p:nvSpPr>
              <p:cNvPr id="323587" name="Line 3"/>
              <p:cNvSpPr>
                <a:spLocks noChangeShapeType="1"/>
              </p:cNvSpPr>
              <p:nvPr/>
            </p:nvSpPr>
            <p:spPr bwMode="auto">
              <a:xfrm>
                <a:off x="4080" y="959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89" name="Line 5"/>
              <p:cNvSpPr>
                <a:spLocks noChangeShapeType="1"/>
              </p:cNvSpPr>
              <p:nvPr/>
            </p:nvSpPr>
            <p:spPr bwMode="auto">
              <a:xfrm>
                <a:off x="4080" y="2207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2" name="Freeform 8"/>
              <p:cNvSpPr>
                <a:spLocks/>
              </p:cNvSpPr>
              <p:nvPr/>
            </p:nvSpPr>
            <p:spPr bwMode="auto">
              <a:xfrm>
                <a:off x="4176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4" name="Line 10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6" name="Text Box 12"/>
              <p:cNvSpPr txBox="1">
                <a:spLocks noChangeArrowheads="1"/>
              </p:cNvSpPr>
              <p:nvPr/>
            </p:nvSpPr>
            <p:spPr bwMode="auto">
              <a:xfrm>
                <a:off x="4608" y="2256"/>
                <a:ext cx="28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(b)</a:t>
                </a:r>
              </a:p>
            </p:txBody>
          </p:sp>
          <p:sp>
            <p:nvSpPr>
              <p:cNvPr id="323608" name="Freeform 24"/>
              <p:cNvSpPr>
                <a:spLocks/>
              </p:cNvSpPr>
              <p:nvPr/>
            </p:nvSpPr>
            <p:spPr bwMode="auto">
              <a:xfrm flipH="1">
                <a:off x="4464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9" name="Freeform 25"/>
              <p:cNvSpPr>
                <a:spLocks/>
              </p:cNvSpPr>
              <p:nvPr/>
            </p:nvSpPr>
            <p:spPr bwMode="auto">
              <a:xfrm>
                <a:off x="4752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0" name="Freeform 26"/>
              <p:cNvSpPr>
                <a:spLocks/>
              </p:cNvSpPr>
              <p:nvPr/>
            </p:nvSpPr>
            <p:spPr bwMode="auto">
              <a:xfrm flipH="1">
                <a:off x="5040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1" name="Line 27"/>
              <p:cNvSpPr>
                <a:spLocks noChangeShapeType="1"/>
              </p:cNvSpPr>
              <p:nvPr/>
            </p:nvSpPr>
            <p:spPr bwMode="auto">
              <a:xfrm>
                <a:off x="5040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3" name="Line 29"/>
              <p:cNvSpPr>
                <a:spLocks noChangeShapeType="1"/>
              </p:cNvSpPr>
              <p:nvPr/>
            </p:nvSpPr>
            <p:spPr bwMode="auto">
              <a:xfrm>
                <a:off x="4752" y="201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2265014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6758F-69F0-4FD0-9E33-50A5772369E2}"/>
              </a:ext>
            </a:extLst>
          </p:cNvPr>
          <p:cNvGrpSpPr/>
          <p:nvPr/>
        </p:nvGrpSpPr>
        <p:grpSpPr>
          <a:xfrm>
            <a:off x="3467101" y="2667000"/>
            <a:ext cx="2362199" cy="2427288"/>
            <a:chOff x="3467101" y="2667000"/>
            <a:chExt cx="2362199" cy="2427288"/>
          </a:xfrm>
        </p:grpSpPr>
        <p:grpSp>
          <p:nvGrpSpPr>
            <p:cNvPr id="323663" name="Group 79"/>
            <p:cNvGrpSpPr>
              <a:grpSpLocks/>
            </p:cNvGrpSpPr>
            <p:nvPr/>
          </p:nvGrpSpPr>
          <p:grpSpPr bwMode="auto">
            <a:xfrm>
              <a:off x="3848100" y="2667000"/>
              <a:ext cx="1981200" cy="2427288"/>
              <a:chOff x="2640" y="1728"/>
              <a:chExt cx="1248" cy="1529"/>
            </a:xfrm>
          </p:grpSpPr>
          <p:sp>
            <p:nvSpPr>
              <p:cNvPr id="323641" name="Text Box 57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6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(c)</a:t>
                </a:r>
              </a:p>
            </p:txBody>
          </p:sp>
          <p:sp>
            <p:nvSpPr>
              <p:cNvPr id="323642" name="Line 58"/>
              <p:cNvSpPr>
                <a:spLocks noChangeShapeType="1"/>
              </p:cNvSpPr>
              <p:nvPr/>
            </p:nvSpPr>
            <p:spPr bwMode="auto">
              <a:xfrm>
                <a:off x="2640" y="172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3" name="Line 59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7" name="Line 63"/>
              <p:cNvSpPr>
                <a:spLocks noChangeShapeType="1"/>
              </p:cNvSpPr>
              <p:nvPr/>
            </p:nvSpPr>
            <p:spPr bwMode="auto">
              <a:xfrm flipV="1">
                <a:off x="2832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8" name="Line 64"/>
              <p:cNvSpPr>
                <a:spLocks noChangeShapeType="1"/>
              </p:cNvSpPr>
              <p:nvPr/>
            </p:nvSpPr>
            <p:spPr bwMode="auto">
              <a:xfrm>
                <a:off x="2832" y="259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9" name="Line 65"/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50" name="Line 66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Text Box 37"/>
            <p:cNvSpPr txBox="1">
              <a:spLocks noChangeArrowheads="1"/>
            </p:cNvSpPr>
            <p:nvPr/>
          </p:nvSpPr>
          <p:spPr bwMode="auto">
            <a:xfrm rot="16200000">
              <a:off x="3086451" y="3502775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sp>
        <p:nvSpPr>
          <p:cNvPr id="57" name="Text Box 22">
            <a:extLst>
              <a:ext uri="{FF2B5EF4-FFF2-40B4-BE49-F238E27FC236}">
                <a16:creationId xmlns:a16="http://schemas.microsoft.com/office/drawing/2014/main" id="{4C2AA980-1B7B-4EAF-A217-BBA512DE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447800"/>
            <a:ext cx="9223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E41087-AD5D-4C90-9EBB-6CA817A726A1}"/>
              </a:ext>
            </a:extLst>
          </p:cNvPr>
          <p:cNvGrpSpPr/>
          <p:nvPr/>
        </p:nvGrpSpPr>
        <p:grpSpPr>
          <a:xfrm>
            <a:off x="4241800" y="3124200"/>
            <a:ext cx="1023938" cy="914400"/>
            <a:chOff x="4241800" y="3124200"/>
            <a:chExt cx="1023938" cy="914400"/>
          </a:xfrm>
        </p:grpSpPr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C4456119-727D-4D23-B291-11904A1B3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300" y="3562350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0" name="Text Box 62">
              <a:extLst>
                <a:ext uri="{FF2B5EF4-FFF2-40B4-BE49-F238E27FC236}">
                  <a16:creationId xmlns:a16="http://schemas.microsoft.com/office/drawing/2014/main" id="{EC15DB3D-31C7-440F-922A-42AA00996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124200"/>
              <a:ext cx="1023938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DD4B44-7C1D-43C1-9441-2EB9E51A14AC}"/>
              </a:ext>
            </a:extLst>
          </p:cNvPr>
          <p:cNvGrpSpPr/>
          <p:nvPr/>
        </p:nvGrpSpPr>
        <p:grpSpPr>
          <a:xfrm>
            <a:off x="7086600" y="1600201"/>
            <a:ext cx="922338" cy="1085850"/>
            <a:chOff x="7086600" y="1600201"/>
            <a:chExt cx="922338" cy="1085850"/>
          </a:xfrm>
        </p:grpSpPr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949F2041-C6C3-41EC-9F5E-448A930DE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209801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3" name="Text Box 30">
              <a:extLst>
                <a:ext uri="{FF2B5EF4-FFF2-40B4-BE49-F238E27FC236}">
                  <a16:creationId xmlns:a16="http://schemas.microsoft.com/office/drawing/2014/main" id="{C7BD7E41-32FF-4B55-A8AD-0AB9B8D5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988" y="1600201"/>
              <a:ext cx="8175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64" name="Line 31">
              <a:extLst>
                <a:ext uri="{FF2B5EF4-FFF2-40B4-BE49-F238E27FC236}">
                  <a16:creationId xmlns:a16="http://schemas.microsoft.com/office/drawing/2014/main" id="{6AB55AC4-B750-4822-A238-1CA85749C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66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>
              <a:extLst>
                <a:ext uri="{FF2B5EF4-FFF2-40B4-BE49-F238E27FC236}">
                  <a16:creationId xmlns:a16="http://schemas.microsoft.com/office/drawing/2014/main" id="{845ADDAC-752A-4D84-81DB-13F7353D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5956D5-CDFC-4336-8039-B7740A4C3E29}"/>
              </a:ext>
            </a:extLst>
          </p:cNvPr>
          <p:cNvGrpSpPr/>
          <p:nvPr/>
        </p:nvGrpSpPr>
        <p:grpSpPr>
          <a:xfrm>
            <a:off x="1531433" y="4343400"/>
            <a:ext cx="2017873" cy="1295400"/>
            <a:chOff x="1531433" y="4343400"/>
            <a:chExt cx="2017873" cy="1295400"/>
          </a:xfrm>
        </p:grpSpPr>
        <p:sp>
          <p:nvSpPr>
            <p:cNvPr id="76" name="Text Box 69">
              <a:extLst>
                <a:ext uri="{FF2B5EF4-FFF2-40B4-BE49-F238E27FC236}">
                  <a16:creationId xmlns:a16="http://schemas.microsoft.com/office/drawing/2014/main" id="{A731C7A7-4332-4A94-B798-B7239DE55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433" y="4343400"/>
              <a:ext cx="728084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77" name="Text Box 74">
              <a:extLst>
                <a:ext uri="{FF2B5EF4-FFF2-40B4-BE49-F238E27FC236}">
                  <a16:creationId xmlns:a16="http://schemas.microsoft.com/office/drawing/2014/main" id="{84C9A97B-4708-4446-9087-7AA2CB26F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4876800"/>
              <a:ext cx="922337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935C1745-F048-4FAD-89BC-2618B40A1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443" y="5334000"/>
              <a:ext cx="716863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492AE98A-B6F5-4BED-A883-B70051EB5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0200" y="45720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8F2C4801-CEAF-4EC6-9E05-A55E33B93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3901" y="5105401"/>
              <a:ext cx="215898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5694501E-56EA-465A-9375-11CB1EB97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5562600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917245-8624-4DE4-A28E-A0D62B66D8FF}"/>
              </a:ext>
            </a:extLst>
          </p:cNvPr>
          <p:cNvGrpSpPr/>
          <p:nvPr/>
        </p:nvGrpSpPr>
        <p:grpSpPr>
          <a:xfrm>
            <a:off x="6480175" y="4191000"/>
            <a:ext cx="2017713" cy="1295400"/>
            <a:chOff x="6480175" y="4191000"/>
            <a:chExt cx="2017713" cy="1295400"/>
          </a:xfrm>
        </p:grpSpPr>
        <p:sp>
          <p:nvSpPr>
            <p:cNvPr id="83" name="Text Box 85">
              <a:extLst>
                <a:ext uri="{FF2B5EF4-FFF2-40B4-BE49-F238E27FC236}">
                  <a16:creationId xmlns:a16="http://schemas.microsoft.com/office/drawing/2014/main" id="{E8763552-B279-403B-95EC-430625B11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69225" y="4191000"/>
              <a:ext cx="7286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84" name="Text Box 90">
              <a:extLst>
                <a:ext uri="{FF2B5EF4-FFF2-40B4-BE49-F238E27FC236}">
                  <a16:creationId xmlns:a16="http://schemas.microsoft.com/office/drawing/2014/main" id="{4563BA37-06F7-4DC5-98AC-0FACB252A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985000" y="4724400"/>
              <a:ext cx="92233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85" name="Text Box 91">
              <a:extLst>
                <a:ext uri="{FF2B5EF4-FFF2-40B4-BE49-F238E27FC236}">
                  <a16:creationId xmlns:a16="http://schemas.microsoft.com/office/drawing/2014/main" id="{5154430B-E719-4C25-A8A0-4321EBE6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480175" y="5181600"/>
              <a:ext cx="7175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86" name="Line 92">
              <a:extLst>
                <a:ext uri="{FF2B5EF4-FFF2-40B4-BE49-F238E27FC236}">
                  <a16:creationId xmlns:a16="http://schemas.microsoft.com/office/drawing/2014/main" id="{2690BEF1-B6C0-4FC4-AFC6-94177081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3425" y="44196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3">
              <a:extLst>
                <a:ext uri="{FF2B5EF4-FFF2-40B4-BE49-F238E27FC236}">
                  <a16:creationId xmlns:a16="http://schemas.microsoft.com/office/drawing/2014/main" id="{8C0BE864-1464-4F73-82BF-3B3C1E23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0025" y="4953000"/>
              <a:ext cx="188910" cy="188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4">
              <a:extLst>
                <a:ext uri="{FF2B5EF4-FFF2-40B4-BE49-F238E27FC236}">
                  <a16:creationId xmlns:a16="http://schemas.microsoft.com/office/drawing/2014/main" id="{F5CF259A-8260-46AC-91C8-66FA7E2FE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0425" y="5410200"/>
              <a:ext cx="407987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4745979"/>
            <a:ext cx="8229600" cy="2133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can be useful primarily for categorical data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5E6E7A4-C3E8-49D7-BFDA-FEF5A1C72B8D}"/>
              </a:ext>
            </a:extLst>
          </p:cNvPr>
          <p:cNvSpPr txBox="1">
            <a:spLocks/>
          </p:cNvSpPr>
          <p:nvPr/>
        </p:nvSpPr>
        <p:spPr>
          <a:xfrm>
            <a:off x="691869" y="2592149"/>
            <a:ext cx="8229600" cy="2382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can be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1AB9A9-F0E3-2739-E65C-7D1843B404A0}"/>
              </a:ext>
            </a:extLst>
          </p:cNvPr>
          <p:cNvSpPr txBox="1">
            <a:spLocks/>
          </p:cNvSpPr>
          <p:nvPr/>
        </p:nvSpPr>
        <p:spPr>
          <a:xfrm>
            <a:off x="691869" y="1289514"/>
            <a:ext cx="8229600" cy="1302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 bldLvl="4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</a:t>
            </a:r>
            <a:r>
              <a:rPr lang="en-US" dirty="0">
                <a:solidFill>
                  <a:srgbClr val="008000"/>
                </a:solidFill>
              </a:rPr>
              <a:t>center</a:t>
            </a:r>
          </a:p>
          <a:p>
            <a:pPr lvl="1"/>
            <a:r>
              <a:rPr lang="en-US" dirty="0"/>
              <a:t>e.g., what are the most kills in a PUBG game?</a:t>
            </a:r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2459</Words>
  <Application>Microsoft Office PowerPoint</Application>
  <PresentationFormat>On-screen Show (4:3)</PresentationFormat>
  <Paragraphs>370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Wingdings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Mode?</vt:lpstr>
      <vt:lpstr>Which to Use, Mean, Median, Mode?</vt:lpstr>
      <vt:lpstr>Other Measures of Position?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Dispersion Overview (1 of 3)</vt:lpstr>
      <vt:lpstr>Dispersion Overview (2 of 3)</vt:lpstr>
      <vt:lpstr>Dispersion Overview (3 of 3)</vt:lpstr>
      <vt:lpstr>What are Some Measures of Dispersion?  Groupwork</vt:lpstr>
      <vt:lpstr>Groupwork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Dispersion Example</vt:lpstr>
      <vt:lpstr>Groupwork</vt:lpstr>
      <vt:lpstr>Ranking of Affect by Outliers? </vt:lpstr>
      <vt:lpstr>Ranking of Affect by Outliers? </vt:lpstr>
      <vt:lpstr>Depicting Dispersion in Charts</vt:lpstr>
      <vt:lpstr>Box-and-Whiskers Chart</vt:lpstr>
      <vt:lpstr>Cumulative Distribution</vt:lpstr>
      <vt:lpstr>Error Bars for Columns and Points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302</cp:revision>
  <cp:lastPrinted>2020-04-02T12:52:57Z</cp:lastPrinted>
  <dcterms:created xsi:type="dcterms:W3CDTF">2012-01-13T01:01:36Z</dcterms:created>
  <dcterms:modified xsi:type="dcterms:W3CDTF">2024-03-28T13:54:12Z</dcterms:modified>
</cp:coreProperties>
</file>