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80" r:id="rId4"/>
    <p:sldId id="281" r:id="rId5"/>
    <p:sldId id="259" r:id="rId6"/>
    <p:sldId id="279" r:id="rId7"/>
    <p:sldId id="282" r:id="rId8"/>
    <p:sldId id="283" r:id="rId9"/>
    <p:sldId id="284" r:id="rId10"/>
    <p:sldId id="286" r:id="rId11"/>
    <p:sldId id="288" r:id="rId12"/>
    <p:sldId id="285" r:id="rId13"/>
    <p:sldId id="289" r:id="rId14"/>
    <p:sldId id="290" r:id="rId15"/>
    <p:sldId id="276" r:id="rId16"/>
    <p:sldId id="287" r:id="rId17"/>
    <p:sldId id="257" r:id="rId18"/>
    <p:sldId id="268"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4/2/2024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hearthstone.gamepedia.com/The_Coi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dXl3QtutQ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ayhearthstone.com/en-us/game-guid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685800"/>
            <a:ext cx="8077200" cy="1470025"/>
          </a:xfrm>
        </p:spPr>
        <p:txBody>
          <a:bodyPr>
            <a:normAutofit/>
          </a:bodyPr>
          <a:lstStyle/>
          <a:p>
            <a:r>
              <a:rPr lang="en-US" sz="4800" dirty="0"/>
              <a:t>Hearthstone Analytics</a:t>
            </a:r>
          </a:p>
        </p:txBody>
      </p:sp>
      <p:sp>
        <p:nvSpPr>
          <p:cNvPr id="3" name="Subtitle 2"/>
          <p:cNvSpPr>
            <a:spLocks noGrp="1"/>
          </p:cNvSpPr>
          <p:nvPr>
            <p:ph type="subTitle" idx="1"/>
          </p:nvPr>
        </p:nvSpPr>
        <p:spPr>
          <a:xfrm>
            <a:off x="1966258" y="2209800"/>
            <a:ext cx="5029200" cy="1752600"/>
          </a:xfrm>
        </p:spPr>
        <p:txBody>
          <a:bodyPr>
            <a:noAutofit/>
          </a:bodyPr>
          <a:lstStyle/>
          <a:p>
            <a:r>
              <a:rPr lang="en-US" sz="3600" dirty="0">
                <a:solidFill>
                  <a:srgbClr val="0070C0"/>
                </a:solidFill>
              </a:rPr>
              <a:t>Project 3</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4" name="Picture 2" descr="HearthStone logo 2016.png">
            <a:extLst>
              <a:ext uri="{FF2B5EF4-FFF2-40B4-BE49-F238E27FC236}">
                <a16:creationId xmlns:a16="http://schemas.microsoft.com/office/drawing/2014/main" id="{3A46CF56-8201-4BEF-95AF-6273F6F9F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41" y="4343400"/>
            <a:ext cx="378011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05F0-3D46-4225-BFDB-910639B7FB79}"/>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2C9BC04D-5AD4-4047-AAAF-D55E45434289}"/>
              </a:ext>
            </a:extLst>
          </p:cNvPr>
          <p:cNvSpPr>
            <a:spLocks noGrp="1"/>
          </p:cNvSpPr>
          <p:nvPr>
            <p:ph idx="1"/>
          </p:nvPr>
        </p:nvSpPr>
        <p:spPr/>
        <p:txBody>
          <a:bodyPr/>
          <a:lstStyle/>
          <a:p>
            <a:r>
              <a:rPr lang="en-US" dirty="0"/>
              <a:t>Part 1 – The Coin</a:t>
            </a:r>
          </a:p>
          <a:p>
            <a:r>
              <a:rPr lang="en-US" dirty="0"/>
              <a:t>Part 2 </a:t>
            </a:r>
            <a:r>
              <a:rPr lang="en-US"/>
              <a:t>– Heroes</a:t>
            </a:r>
            <a:endParaRPr lang="en-US" dirty="0"/>
          </a:p>
          <a:p>
            <a:r>
              <a:rPr lang="en-US" dirty="0"/>
              <a:t>Part 3 – Play rate</a:t>
            </a:r>
          </a:p>
          <a:p>
            <a:r>
              <a:rPr lang="en-US" dirty="0"/>
              <a:t>Part 4 – Choice</a:t>
            </a:r>
          </a:p>
          <a:p>
            <a:pPr marL="0" indent="0">
              <a:buNone/>
            </a:pPr>
            <a:endParaRPr lang="en-US" dirty="0"/>
          </a:p>
          <a:p>
            <a:endParaRPr lang="en-US" dirty="0"/>
          </a:p>
        </p:txBody>
      </p:sp>
    </p:spTree>
    <p:extLst>
      <p:ext uri="{BB962C8B-B14F-4D97-AF65-F5344CB8AC3E}">
        <p14:creationId xmlns:p14="http://schemas.microsoft.com/office/powerpoint/2010/main" val="227332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31CA-7F28-48BB-88FF-B418125FE149}"/>
              </a:ext>
            </a:extLst>
          </p:cNvPr>
          <p:cNvSpPr>
            <a:spLocks noGrp="1"/>
          </p:cNvSpPr>
          <p:nvPr>
            <p:ph type="title"/>
          </p:nvPr>
        </p:nvSpPr>
        <p:spPr/>
        <p:txBody>
          <a:bodyPr/>
          <a:lstStyle/>
          <a:p>
            <a:r>
              <a:rPr lang="en-US" dirty="0"/>
              <a:t>Part 1 – the Coin</a:t>
            </a:r>
          </a:p>
        </p:txBody>
      </p:sp>
      <p:sp>
        <p:nvSpPr>
          <p:cNvPr id="3" name="Content Placeholder 2">
            <a:extLst>
              <a:ext uri="{FF2B5EF4-FFF2-40B4-BE49-F238E27FC236}">
                <a16:creationId xmlns:a16="http://schemas.microsoft.com/office/drawing/2014/main" id="{1CAD82BA-1D12-4C7F-91B5-BECBF82F3DC2}"/>
              </a:ext>
            </a:extLst>
          </p:cNvPr>
          <p:cNvSpPr>
            <a:spLocks noGrp="1"/>
          </p:cNvSpPr>
          <p:nvPr>
            <p:ph sz="half" idx="1"/>
          </p:nvPr>
        </p:nvSpPr>
        <p:spPr>
          <a:xfrm>
            <a:off x="457200" y="1600200"/>
            <a:ext cx="4648200" cy="4800600"/>
          </a:xfrm>
        </p:spPr>
        <p:txBody>
          <a:bodyPr>
            <a:normAutofit/>
          </a:bodyPr>
          <a:lstStyle/>
          <a:p>
            <a:r>
              <a:rPr lang="en-US" dirty="0"/>
              <a:t>Player that goes first may have advantage</a:t>
            </a:r>
          </a:p>
          <a:p>
            <a:pPr lvl="1"/>
            <a:r>
              <a:rPr lang="en-US" dirty="0"/>
              <a:t>e.g., White in Chess gets </a:t>
            </a:r>
            <a:r>
              <a:rPr lang="en-US" dirty="0">
                <a:solidFill>
                  <a:srgbClr val="008000"/>
                </a:solidFill>
              </a:rPr>
              <a:t>+5%</a:t>
            </a:r>
          </a:p>
          <a:p>
            <a:r>
              <a:rPr lang="en-US" dirty="0"/>
              <a:t>Player goes second gets “The Coin” – extra 1 mana for 1 turn only</a:t>
            </a:r>
          </a:p>
          <a:p>
            <a:r>
              <a:rPr lang="en-US" b="1" dirty="0"/>
              <a:t>Exploration:</a:t>
            </a:r>
            <a:r>
              <a:rPr lang="en-US" dirty="0"/>
              <a:t> </a:t>
            </a:r>
          </a:p>
          <a:p>
            <a:pPr lvl="1"/>
            <a:r>
              <a:rPr lang="en-US" i="1" dirty="0"/>
              <a:t>Which player wins most often, first or second?</a:t>
            </a:r>
          </a:p>
        </p:txBody>
      </p:sp>
      <p:pic>
        <p:nvPicPr>
          <p:cNvPr id="8194" name="Picture 2" descr="Image result for the coin">
            <a:extLst>
              <a:ext uri="{FF2B5EF4-FFF2-40B4-BE49-F238E27FC236}">
                <a16:creationId xmlns:a16="http://schemas.microsoft.com/office/drawing/2014/main" id="{C7398771-5AC9-4037-8EC1-031FD7C77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743200" cy="378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A3A7-99F2-4BAC-8DFF-CA644B15D52D}"/>
              </a:ext>
            </a:extLst>
          </p:cNvPr>
          <p:cNvSpPr>
            <a:spLocks noGrp="1"/>
          </p:cNvSpPr>
          <p:nvPr>
            <p:ph type="title"/>
          </p:nvPr>
        </p:nvSpPr>
        <p:spPr/>
        <p:txBody>
          <a:bodyPr/>
          <a:lstStyle/>
          <a:p>
            <a:r>
              <a:rPr lang="en-US" dirty="0"/>
              <a:t>Part 2 – Heroes </a:t>
            </a:r>
          </a:p>
        </p:txBody>
      </p:sp>
      <p:sp>
        <p:nvSpPr>
          <p:cNvPr id="3" name="Content Placeholder 2">
            <a:extLst>
              <a:ext uri="{FF2B5EF4-FFF2-40B4-BE49-F238E27FC236}">
                <a16:creationId xmlns:a16="http://schemas.microsoft.com/office/drawing/2014/main" id="{83869BC5-5143-47E4-8DDD-D22D742C6A80}"/>
              </a:ext>
            </a:extLst>
          </p:cNvPr>
          <p:cNvSpPr>
            <a:spLocks noGrp="1"/>
          </p:cNvSpPr>
          <p:nvPr>
            <p:ph sz="half" idx="1"/>
          </p:nvPr>
        </p:nvSpPr>
        <p:spPr>
          <a:xfrm>
            <a:off x="87814" y="1219200"/>
            <a:ext cx="4484186" cy="5638800"/>
          </a:xfrm>
        </p:spPr>
        <p:txBody>
          <a:bodyPr>
            <a:normAutofit lnSpcReduction="10000"/>
          </a:bodyPr>
          <a:lstStyle/>
          <a:p>
            <a:r>
              <a:rPr lang="en-US" b="1" dirty="0"/>
              <a:t>Exploration:</a:t>
            </a:r>
            <a:r>
              <a:rPr lang="en-US" dirty="0"/>
              <a:t> </a:t>
            </a:r>
          </a:p>
          <a:p>
            <a:pPr lvl="1"/>
            <a:r>
              <a:rPr lang="en-US" i="1" dirty="0"/>
              <a:t>How many different Heroes are used? </a:t>
            </a:r>
          </a:p>
          <a:p>
            <a:pPr lvl="1"/>
            <a:r>
              <a:rPr lang="en-US" i="1" dirty="0"/>
              <a:t>What is popularity of each Hero? </a:t>
            </a:r>
          </a:p>
          <a:p>
            <a:pPr lvl="1"/>
            <a:r>
              <a:rPr lang="en-US" i="1" dirty="0"/>
              <a:t>How often does each Hero win?</a:t>
            </a:r>
          </a:p>
          <a:p>
            <a:r>
              <a:rPr lang="en-US" dirty="0"/>
              <a:t>Methods (wrangling, analysis, charts, tables) up to you</a:t>
            </a:r>
          </a:p>
          <a:p>
            <a:r>
              <a:rPr lang="en-US" dirty="0"/>
              <a:t>Suggestion:</a:t>
            </a:r>
          </a:p>
          <a:p>
            <a:pPr lvl="1"/>
            <a:r>
              <a:rPr lang="en-US" dirty="0"/>
              <a:t>Think of </a:t>
            </a:r>
            <a:r>
              <a:rPr lang="en-US" dirty="0">
                <a:solidFill>
                  <a:srgbClr val="0070C0"/>
                </a:solidFill>
              </a:rPr>
              <a:t>Chart</a:t>
            </a:r>
            <a:r>
              <a:rPr lang="en-US" dirty="0"/>
              <a:t> or </a:t>
            </a:r>
            <a:r>
              <a:rPr lang="en-US" dirty="0">
                <a:solidFill>
                  <a:srgbClr val="008000"/>
                </a:solidFill>
              </a:rPr>
              <a:t>Table</a:t>
            </a:r>
            <a:r>
              <a:rPr lang="en-US" dirty="0"/>
              <a:t> to draw</a:t>
            </a:r>
          </a:p>
          <a:p>
            <a:pPr lvl="1"/>
            <a:r>
              <a:rPr lang="en-US" dirty="0"/>
              <a:t>Work backwards from there</a:t>
            </a:r>
          </a:p>
        </p:txBody>
      </p:sp>
      <p:pic>
        <p:nvPicPr>
          <p:cNvPr id="7170" name="Picture 2" descr="Image result for hearthstone heroes">
            <a:extLst>
              <a:ext uri="{FF2B5EF4-FFF2-40B4-BE49-F238E27FC236}">
                <a16:creationId xmlns:a16="http://schemas.microsoft.com/office/drawing/2014/main" id="{8ACFA9D6-02C5-4438-AF5F-23AA6B1DB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514" y="1676400"/>
            <a:ext cx="4331786"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933-E159-444E-9029-A69B0D345179}"/>
              </a:ext>
            </a:extLst>
          </p:cNvPr>
          <p:cNvSpPr>
            <a:spLocks noGrp="1"/>
          </p:cNvSpPr>
          <p:nvPr>
            <p:ph type="title"/>
          </p:nvPr>
        </p:nvSpPr>
        <p:spPr/>
        <p:txBody>
          <a:bodyPr/>
          <a:lstStyle/>
          <a:p>
            <a:r>
              <a:rPr lang="en-US" dirty="0"/>
              <a:t>Part 3 – Play Rate</a:t>
            </a:r>
          </a:p>
        </p:txBody>
      </p:sp>
      <p:sp>
        <p:nvSpPr>
          <p:cNvPr id="3" name="Content Placeholder 2">
            <a:extLst>
              <a:ext uri="{FF2B5EF4-FFF2-40B4-BE49-F238E27FC236}">
                <a16:creationId xmlns:a16="http://schemas.microsoft.com/office/drawing/2014/main" id="{A07C18AF-A021-4A19-8F31-B60217FAB671}"/>
              </a:ext>
            </a:extLst>
          </p:cNvPr>
          <p:cNvSpPr>
            <a:spLocks noGrp="1"/>
          </p:cNvSpPr>
          <p:nvPr>
            <p:ph sz="half" idx="1"/>
          </p:nvPr>
        </p:nvSpPr>
        <p:spPr>
          <a:xfrm>
            <a:off x="228600" y="1600200"/>
            <a:ext cx="4495802" cy="5257800"/>
          </a:xfrm>
        </p:spPr>
        <p:txBody>
          <a:bodyPr>
            <a:normAutofit lnSpcReduction="10000"/>
          </a:bodyPr>
          <a:lstStyle/>
          <a:p>
            <a:r>
              <a:rPr lang="en-US" b="1" dirty="0"/>
              <a:t>Exploration:</a:t>
            </a:r>
            <a:r>
              <a:rPr lang="en-US" dirty="0"/>
              <a:t> </a:t>
            </a:r>
          </a:p>
          <a:p>
            <a:pPr lvl="1"/>
            <a:r>
              <a:rPr lang="en-US" i="1" dirty="0"/>
              <a:t>How long are Hearthstone games? </a:t>
            </a:r>
          </a:p>
          <a:p>
            <a:pPr lvl="1"/>
            <a:r>
              <a:rPr lang="en-US" i="1" dirty="0"/>
              <a:t>How many cards are played? </a:t>
            </a:r>
          </a:p>
          <a:p>
            <a:pPr lvl="1"/>
            <a:r>
              <a:rPr lang="en-US" i="1" dirty="0"/>
              <a:t>So, what is the rate of play?</a:t>
            </a:r>
          </a:p>
          <a:p>
            <a:r>
              <a:rPr lang="en-US" dirty="0"/>
              <a:t>Methods (wrangling, analysis, charts, tables) up to you</a:t>
            </a:r>
          </a:p>
          <a:p>
            <a:r>
              <a:rPr lang="en-US" dirty="0"/>
              <a:t>Hint:</a:t>
            </a:r>
          </a:p>
          <a:p>
            <a:pPr lvl="1"/>
            <a:r>
              <a:rPr lang="en-US" dirty="0"/>
              <a:t>Rate is </a:t>
            </a:r>
            <a:r>
              <a:rPr lang="en-US" i="1" dirty="0"/>
              <a:t>cards / time</a:t>
            </a:r>
          </a:p>
          <a:p>
            <a:pPr lvl="1"/>
            <a:r>
              <a:rPr lang="en-US" dirty="0"/>
              <a:t>Some durations may be null (ignore but report)</a:t>
            </a:r>
          </a:p>
        </p:txBody>
      </p:sp>
      <p:pic>
        <p:nvPicPr>
          <p:cNvPr id="8" name="Picture 7">
            <a:extLst>
              <a:ext uri="{FF2B5EF4-FFF2-40B4-BE49-F238E27FC236}">
                <a16:creationId xmlns:a16="http://schemas.microsoft.com/office/drawing/2014/main" id="{E2B19A35-AA61-4C52-91D9-942CAD3DAC6F}"/>
              </a:ext>
            </a:extLst>
          </p:cNvPr>
          <p:cNvPicPr>
            <a:picLocks noChangeAspect="1"/>
          </p:cNvPicPr>
          <p:nvPr/>
        </p:nvPicPr>
        <p:blipFill>
          <a:blip r:embed="rId2"/>
          <a:stretch>
            <a:fillRect/>
          </a:stretch>
        </p:blipFill>
        <p:spPr>
          <a:xfrm>
            <a:off x="5105400" y="1522781"/>
            <a:ext cx="3293643" cy="2534869"/>
          </a:xfrm>
          <a:prstGeom prst="rect">
            <a:avLst/>
          </a:prstGeom>
          <a:ln w="19050">
            <a:solidFill>
              <a:schemeClr val="tx1"/>
            </a:solidFill>
          </a:ln>
        </p:spPr>
      </p:pic>
      <p:pic>
        <p:nvPicPr>
          <p:cNvPr id="9220" name="Picture 4" descr="Related image">
            <a:extLst>
              <a:ext uri="{FF2B5EF4-FFF2-40B4-BE49-F238E27FC236}">
                <a16:creationId xmlns:a16="http://schemas.microsoft.com/office/drawing/2014/main" id="{D192027B-8C88-4EC2-83FB-DF79D258E6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2" y="4220794"/>
            <a:ext cx="3962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B9ED-E586-4953-B12D-ECAF08587985}"/>
              </a:ext>
            </a:extLst>
          </p:cNvPr>
          <p:cNvSpPr>
            <a:spLocks noGrp="1"/>
          </p:cNvSpPr>
          <p:nvPr>
            <p:ph type="title"/>
          </p:nvPr>
        </p:nvSpPr>
        <p:spPr/>
        <p:txBody>
          <a:bodyPr/>
          <a:lstStyle/>
          <a:p>
            <a:r>
              <a:rPr lang="en-US" dirty="0"/>
              <a:t>Part 4 – Choice</a:t>
            </a:r>
          </a:p>
        </p:txBody>
      </p:sp>
      <p:sp>
        <p:nvSpPr>
          <p:cNvPr id="3" name="Content Placeholder 2">
            <a:extLst>
              <a:ext uri="{FF2B5EF4-FFF2-40B4-BE49-F238E27FC236}">
                <a16:creationId xmlns:a16="http://schemas.microsoft.com/office/drawing/2014/main" id="{F90259E2-79AA-443B-85F9-497B19126ABA}"/>
              </a:ext>
            </a:extLst>
          </p:cNvPr>
          <p:cNvSpPr>
            <a:spLocks noGrp="1"/>
          </p:cNvSpPr>
          <p:nvPr>
            <p:ph sz="half" idx="1"/>
          </p:nvPr>
        </p:nvSpPr>
        <p:spPr>
          <a:xfrm>
            <a:off x="152400" y="1417638"/>
            <a:ext cx="4724400" cy="5440362"/>
          </a:xfrm>
        </p:spPr>
        <p:txBody>
          <a:bodyPr>
            <a:normAutofit fontScale="92500"/>
          </a:bodyPr>
          <a:lstStyle/>
          <a:p>
            <a:r>
              <a:rPr lang="en-US" sz="2600" b="1" dirty="0"/>
              <a:t>Exploration:</a:t>
            </a:r>
            <a:r>
              <a:rPr lang="en-US" sz="2600" dirty="0"/>
              <a:t> </a:t>
            </a:r>
          </a:p>
          <a:p>
            <a:pPr lvl="1"/>
            <a:r>
              <a:rPr lang="en-US" dirty="0"/>
              <a:t>Hearthstone exploration </a:t>
            </a:r>
            <a:r>
              <a:rPr lang="en-US" i="1" dirty="0"/>
              <a:t>you</a:t>
            </a:r>
            <a:r>
              <a:rPr lang="en-US" dirty="0"/>
              <a:t> would like to do</a:t>
            </a:r>
          </a:p>
          <a:p>
            <a:pPr lvl="1"/>
            <a:r>
              <a:rPr lang="en-US" dirty="0"/>
              <a:t>Consider gameplay itself, data, and possible use</a:t>
            </a:r>
          </a:p>
          <a:p>
            <a:r>
              <a:rPr lang="en-US" sz="2600" dirty="0"/>
              <a:t>Some options:</a:t>
            </a:r>
          </a:p>
          <a:p>
            <a:pPr lvl="1"/>
            <a:r>
              <a:rPr lang="en-US" dirty="0"/>
              <a:t>Changes to game statistics (e.g., Hero popularity) over time (e.g., more than one month).</a:t>
            </a:r>
          </a:p>
          <a:p>
            <a:pPr lvl="1"/>
            <a:r>
              <a:rPr lang="en-US" dirty="0"/>
              <a:t>In-depth analysis of cards (e.g., games with more than one </a:t>
            </a:r>
            <a:r>
              <a:rPr lang="en-US" dirty="0">
                <a:hlinkClick r:id="rId2"/>
              </a:rPr>
              <a:t>Coin</a:t>
            </a:r>
            <a:r>
              <a:rPr lang="en-US" dirty="0"/>
              <a:t>)</a:t>
            </a:r>
          </a:p>
          <a:p>
            <a:pPr lvl="1"/>
            <a:r>
              <a:rPr lang="en-US" dirty="0"/>
              <a:t>Analysis of rank in relation to win-rate, considering game mode</a:t>
            </a:r>
          </a:p>
          <a:p>
            <a:endParaRPr lang="en-US" sz="2400" dirty="0"/>
          </a:p>
        </p:txBody>
      </p:sp>
      <p:sp>
        <p:nvSpPr>
          <p:cNvPr id="4" name="Content Placeholder 3">
            <a:extLst>
              <a:ext uri="{FF2B5EF4-FFF2-40B4-BE49-F238E27FC236}">
                <a16:creationId xmlns:a16="http://schemas.microsoft.com/office/drawing/2014/main" id="{9F36E5E9-1344-4CEA-8F03-A67FCAF05501}"/>
              </a:ext>
            </a:extLst>
          </p:cNvPr>
          <p:cNvSpPr>
            <a:spLocks noGrp="1"/>
          </p:cNvSpPr>
          <p:nvPr>
            <p:ph sz="half" idx="2"/>
          </p:nvPr>
        </p:nvSpPr>
        <p:spPr>
          <a:xfrm>
            <a:off x="4953000" y="1600200"/>
            <a:ext cx="4038600" cy="4525963"/>
          </a:xfrm>
        </p:spPr>
        <p:txBody>
          <a:bodyPr>
            <a:normAutofit fontScale="92500"/>
          </a:bodyPr>
          <a:lstStyle/>
          <a:p>
            <a:r>
              <a:rPr lang="en-US" dirty="0"/>
              <a:t>Data fields that may be of interest</a:t>
            </a:r>
          </a:p>
          <a:p>
            <a:pPr lvl="1"/>
            <a:r>
              <a:rPr lang="en-US" dirty="0" err="1"/>
              <a:t>hero_deck</a:t>
            </a:r>
            <a:endParaRPr lang="en-US" dirty="0"/>
          </a:p>
          <a:p>
            <a:pPr lvl="1"/>
            <a:r>
              <a:rPr lang="en-US" dirty="0" err="1"/>
              <a:t>opponent_deck</a:t>
            </a:r>
            <a:endParaRPr lang="en-US" dirty="0"/>
          </a:p>
          <a:p>
            <a:pPr lvl="1"/>
            <a:r>
              <a:rPr lang="en-US" dirty="0"/>
              <a:t>mode</a:t>
            </a:r>
          </a:p>
          <a:p>
            <a:pPr lvl="1"/>
            <a:r>
              <a:rPr lang="en-US" dirty="0"/>
              <a:t>rank</a:t>
            </a:r>
          </a:p>
          <a:p>
            <a:pPr lvl="1"/>
            <a:r>
              <a:rPr lang="en-US" dirty="0" err="1"/>
              <a:t>user_hash</a:t>
            </a:r>
            <a:endParaRPr lang="en-US" dirty="0"/>
          </a:p>
          <a:p>
            <a:r>
              <a:rPr lang="en-US" dirty="0"/>
              <a:t>Hint:</a:t>
            </a:r>
          </a:p>
          <a:p>
            <a:pPr lvl="1"/>
            <a:r>
              <a:rPr lang="en-US" dirty="0"/>
              <a:t>Not trivial</a:t>
            </a:r>
          </a:p>
          <a:p>
            <a:pPr lvl="1"/>
            <a:r>
              <a:rPr lang="en-US" dirty="0"/>
              <a:t>But also consider your abilities with  Python</a:t>
            </a:r>
          </a:p>
          <a:p>
            <a:pPr lvl="1"/>
            <a:endParaRPr lang="en-US" dirty="0"/>
          </a:p>
        </p:txBody>
      </p:sp>
    </p:spTree>
    <p:extLst>
      <p:ext uri="{BB962C8B-B14F-4D97-AF65-F5344CB8AC3E}">
        <p14:creationId xmlns:p14="http://schemas.microsoft.com/office/powerpoint/2010/main" val="35567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a:t>
            </a: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a:sym typeface="Wingdings" panose="05000000000000000000" pitchFamily="2" charset="2"/>
              </a:rPr>
              <a:t>Copy </a:t>
            </a:r>
            <a:r>
              <a:rPr lang="en-US" dirty="0">
                <a:solidFill>
                  <a:srgbClr val="0070C0"/>
                </a:solidFill>
                <a:sym typeface="Wingdings" panose="05000000000000000000" pitchFamily="2" charset="2"/>
              </a:rPr>
              <a:t>parse.py </a:t>
            </a:r>
            <a:r>
              <a:rPr lang="en-US" dirty="0">
                <a:sym typeface="Wingdings" panose="05000000000000000000" pitchFamily="2" charset="2"/>
              </a:rPr>
              <a:t>to new notebook.  Remove parts that are not needed.</a:t>
            </a:r>
          </a:p>
          <a:p>
            <a:r>
              <a:rPr lang="en-US" dirty="0">
                <a:sym typeface="Wingdings" panose="05000000000000000000" pitchFamily="2" charset="2"/>
              </a:rPr>
              <a:t>Work with single game, then day of games (pending), then month</a:t>
            </a:r>
          </a:p>
          <a:p>
            <a:r>
              <a:rPr lang="en-US" dirty="0">
                <a:sym typeface="Wingdings" panose="05000000000000000000" pitchFamily="2" charset="2"/>
              </a:rPr>
              <a:t>Web page has other sample python code </a:t>
            </a:r>
          </a:p>
          <a:p>
            <a:pPr lvl="1"/>
            <a:r>
              <a:rPr lang="en-US" dirty="0">
                <a:sym typeface="Wingdings" panose="05000000000000000000" pitchFamily="2" charset="2"/>
              </a:rPr>
              <a:t>Parsing Hearthstone data file</a:t>
            </a:r>
          </a:p>
          <a:p>
            <a:pPr lvl="1"/>
            <a:r>
              <a:rPr lang="en-US" dirty="0">
                <a:sym typeface="Wingdings" panose="05000000000000000000" pitchFamily="2" charset="2"/>
              </a:rPr>
              <a:t>“Pretty-print” JSON file (for exploration)</a:t>
            </a:r>
          </a:p>
          <a:p>
            <a:pPr lvl="1"/>
            <a:r>
              <a:rPr lang="en-US" dirty="0">
                <a:sym typeface="Wingdings" panose="05000000000000000000" pitchFamily="2" charset="2"/>
              </a:rPr>
              <a:t>Some code snippets for Part 4</a:t>
            </a:r>
          </a:p>
          <a:p>
            <a:r>
              <a:rPr lang="en-US" dirty="0">
                <a:sym typeface="Wingdings" panose="05000000000000000000" pitchFamily="2" charset="2"/>
              </a:rPr>
              <a:t>Remember to also use summary statistics</a:t>
            </a:r>
          </a:p>
          <a:p>
            <a:pPr lvl="1"/>
            <a:r>
              <a:rPr lang="en-US" dirty="0">
                <a:sym typeface="Wingdings" panose="05000000000000000000" pitchFamily="2" charset="2"/>
              </a:rPr>
              <a:t>Measures of central tendency</a:t>
            </a:r>
          </a:p>
          <a:p>
            <a:pPr lvl="1"/>
            <a:r>
              <a:rPr lang="en-US" dirty="0">
                <a:sym typeface="Wingdings" panose="05000000000000000000" pitchFamily="2" charset="2"/>
              </a:rPr>
              <a:t>Measures of spread</a:t>
            </a:r>
          </a:p>
          <a:p>
            <a:r>
              <a:rPr lang="en-US" dirty="0">
                <a:sym typeface="Wingdings" panose="05000000000000000000" pitchFamily="2" charset="2"/>
              </a:rPr>
              <a:t>Pay attention to Project 1 (and 2) comments</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pic>
        <p:nvPicPr>
          <p:cNvPr id="5" name="Picture 4">
            <a:extLst>
              <a:ext uri="{FF2B5EF4-FFF2-40B4-BE49-F238E27FC236}">
                <a16:creationId xmlns:a16="http://schemas.microsoft.com/office/drawing/2014/main" id="{CD0BBCBF-78BF-3507-1F87-91B67A3CC003}"/>
              </a:ext>
            </a:extLst>
          </p:cNvPr>
          <p:cNvPicPr>
            <a:picLocks noChangeAspect="1"/>
          </p:cNvPicPr>
          <p:nvPr/>
        </p:nvPicPr>
        <p:blipFill>
          <a:blip r:embed="rId2"/>
          <a:stretch>
            <a:fillRect/>
          </a:stretch>
        </p:blipFill>
        <p:spPr>
          <a:xfrm>
            <a:off x="7772400" y="2819400"/>
            <a:ext cx="1231963" cy="1505027"/>
          </a:xfrm>
          <a:prstGeom prst="rect">
            <a:avLst/>
          </a:prstGeom>
        </p:spPr>
      </p:pic>
    </p:spTree>
    <p:extLst>
      <p:ext uri="{BB962C8B-B14F-4D97-AF65-F5344CB8AC3E}">
        <p14:creationId xmlns:p14="http://schemas.microsoft.com/office/powerpoint/2010/main" val="29694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E093-F30D-4BC0-802A-D214A2E28A98}"/>
              </a:ext>
            </a:extLst>
          </p:cNvPr>
          <p:cNvSpPr>
            <a:spLocks noGrp="1"/>
          </p:cNvSpPr>
          <p:nvPr>
            <p:ph type="title"/>
          </p:nvPr>
        </p:nvSpPr>
        <p:spPr/>
        <p:txBody>
          <a:bodyPr/>
          <a:lstStyle/>
          <a:p>
            <a:r>
              <a:rPr lang="en-US" dirty="0"/>
              <a:t>Writeup</a:t>
            </a:r>
          </a:p>
        </p:txBody>
      </p:sp>
      <p:sp>
        <p:nvSpPr>
          <p:cNvPr id="3" name="Content Placeholder 2">
            <a:extLst>
              <a:ext uri="{FF2B5EF4-FFF2-40B4-BE49-F238E27FC236}">
                <a16:creationId xmlns:a16="http://schemas.microsoft.com/office/drawing/2014/main" id="{6B2D0147-331C-455B-88F6-34E8168CB1AB}"/>
              </a:ext>
            </a:extLst>
          </p:cNvPr>
          <p:cNvSpPr>
            <a:spLocks noGrp="1"/>
          </p:cNvSpPr>
          <p:nvPr>
            <p:ph idx="1"/>
          </p:nvPr>
        </p:nvSpPr>
        <p:spPr>
          <a:xfrm>
            <a:off x="457200" y="1600200"/>
            <a:ext cx="5257800" cy="4525963"/>
          </a:xfrm>
        </p:spPr>
        <p:txBody>
          <a:bodyPr>
            <a:normAutofit fontScale="92500" lnSpcReduction="20000"/>
          </a:bodyPr>
          <a:lstStyle/>
          <a:p>
            <a:r>
              <a:rPr lang="en-US" dirty="0"/>
              <a:t>Short report</a:t>
            </a:r>
          </a:p>
          <a:p>
            <a:r>
              <a:rPr lang="en-US" dirty="0"/>
              <a:t>Appropriate descriptions for your data set, pipeline and methodology</a:t>
            </a:r>
          </a:p>
          <a:p>
            <a:r>
              <a:rPr lang="en-US" dirty="0"/>
              <a:t>For each part, brief section on analysis</a:t>
            </a:r>
          </a:p>
          <a:p>
            <a:r>
              <a:rPr lang="en-US" dirty="0"/>
              <a:t>Charts, tables, summary statistics</a:t>
            </a:r>
          </a:p>
          <a:p>
            <a:r>
              <a:rPr lang="en-US" dirty="0"/>
              <a:t>All guidelines for presenting and describing charts should be adhered to!</a:t>
            </a:r>
          </a:p>
          <a:p>
            <a:endParaRPr lang="en-US" dirty="0"/>
          </a:p>
        </p:txBody>
      </p:sp>
      <p:grpSp>
        <p:nvGrpSpPr>
          <p:cNvPr id="5" name="Group 4">
            <a:extLst>
              <a:ext uri="{FF2B5EF4-FFF2-40B4-BE49-F238E27FC236}">
                <a16:creationId xmlns:a16="http://schemas.microsoft.com/office/drawing/2014/main" id="{DA927D16-BF36-49E4-8225-74764BAF9452}"/>
              </a:ext>
            </a:extLst>
          </p:cNvPr>
          <p:cNvGrpSpPr/>
          <p:nvPr/>
        </p:nvGrpSpPr>
        <p:grpSpPr>
          <a:xfrm>
            <a:off x="5687785" y="1572986"/>
            <a:ext cx="3429000" cy="3928726"/>
            <a:chOff x="5687785" y="1572986"/>
            <a:chExt cx="3429000" cy="3928726"/>
          </a:xfrm>
        </p:grpSpPr>
        <p:pic>
          <p:nvPicPr>
            <p:cNvPr id="11266" name="Picture 2" descr="Image result for report">
              <a:extLst>
                <a:ext uri="{FF2B5EF4-FFF2-40B4-BE49-F238E27FC236}">
                  <a16:creationId xmlns:a16="http://schemas.microsoft.com/office/drawing/2014/main" id="{136041C8-5080-4F06-AC0A-ED20D53CD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72986"/>
              <a:ext cx="2917371" cy="3928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C2B4E5-BDB5-4816-832C-CC6ADEB580CF}"/>
                </a:ext>
              </a:extLst>
            </p:cNvPr>
            <p:cNvSpPr/>
            <p:nvPr/>
          </p:nvSpPr>
          <p:spPr>
            <a:xfrm>
              <a:off x="5687785" y="5312228"/>
              <a:ext cx="3429000" cy="184666"/>
            </a:xfrm>
            <a:prstGeom prst="rect">
              <a:avLst/>
            </a:prstGeom>
          </p:spPr>
          <p:txBody>
            <a:bodyPr wrap="square">
              <a:spAutoFit/>
            </a:bodyPr>
            <a:lstStyle/>
            <a:p>
              <a:pPr algn="ctr"/>
              <a:r>
                <a:rPr lang="en-US" sz="600" dirty="0">
                  <a:solidFill>
                    <a:schemeClr val="bg1">
                      <a:lumMod val="65000"/>
                    </a:schemeClr>
                  </a:solidFill>
                </a:rPr>
                <a:t>https://cdn.donorperfect.com/images/archive/reporting-analytics_60.png </a:t>
              </a:r>
            </a:p>
          </p:txBody>
        </p:sp>
      </p:grpSp>
    </p:spTree>
    <p:extLst>
      <p:ext uri="{BB962C8B-B14F-4D97-AF65-F5344CB8AC3E}">
        <p14:creationId xmlns:p14="http://schemas.microsoft.com/office/powerpoint/2010/main" val="30016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54" y="152400"/>
            <a:ext cx="8229600" cy="1143000"/>
          </a:xfrm>
        </p:spPr>
        <p:txBody>
          <a:bodyPr/>
          <a:lstStyle/>
          <a:p>
            <a:r>
              <a:rPr lang="en-US" dirty="0"/>
              <a:t>Grading</a:t>
            </a:r>
          </a:p>
        </p:txBody>
      </p:sp>
      <p:sp>
        <p:nvSpPr>
          <p:cNvPr id="3" name="Content Placeholder 2"/>
          <p:cNvSpPr>
            <a:spLocks noGrp="1"/>
          </p:cNvSpPr>
          <p:nvPr>
            <p:ph idx="1"/>
          </p:nvPr>
        </p:nvSpPr>
        <p:spPr>
          <a:xfrm>
            <a:off x="459154" y="1524000"/>
            <a:ext cx="8229600" cy="4708525"/>
          </a:xfrm>
        </p:spPr>
        <p:txBody>
          <a:bodyPr>
            <a:normAutofit/>
          </a:bodyPr>
          <a:lstStyle/>
          <a:p>
            <a:r>
              <a:rPr lang="en-US" dirty="0"/>
              <a:t>Part 1 (The Coin)   		</a:t>
            </a:r>
            <a:r>
              <a:rPr lang="en-US" dirty="0">
                <a:solidFill>
                  <a:srgbClr val="008000"/>
                </a:solidFill>
              </a:rPr>
              <a:t>25%</a:t>
            </a:r>
          </a:p>
          <a:p>
            <a:r>
              <a:rPr lang="en-US" dirty="0"/>
              <a:t>Part 2 (Heroes) 		</a:t>
            </a:r>
            <a:r>
              <a:rPr lang="en-US" dirty="0">
                <a:solidFill>
                  <a:srgbClr val="008000"/>
                </a:solidFill>
              </a:rPr>
              <a:t>25%</a:t>
            </a:r>
          </a:p>
          <a:p>
            <a:r>
              <a:rPr lang="en-US" dirty="0"/>
              <a:t>Part 3 (Play Rate)	  	</a:t>
            </a:r>
            <a:r>
              <a:rPr lang="en-US" dirty="0">
                <a:solidFill>
                  <a:srgbClr val="008000"/>
                </a:solidFill>
              </a:rPr>
              <a:t>25%</a:t>
            </a:r>
          </a:p>
          <a:p>
            <a:r>
              <a:rPr lang="en-US" dirty="0"/>
              <a:t>Part 4 (Choice) 		</a:t>
            </a:r>
            <a:r>
              <a:rPr lang="en-US" dirty="0">
                <a:solidFill>
                  <a:srgbClr val="008000"/>
                </a:solidFill>
              </a:rPr>
              <a:t>25%</a:t>
            </a:r>
          </a:p>
          <a:p>
            <a:endParaRPr lang="en-US" dirty="0"/>
          </a:p>
          <a:p>
            <a:r>
              <a:rPr lang="en-US" dirty="0"/>
              <a:t>Not necessarily equal effort</a:t>
            </a:r>
          </a:p>
          <a:p>
            <a:r>
              <a:rPr lang="en-US" dirty="0"/>
              <a:t>All visible in report!</a:t>
            </a:r>
          </a:p>
          <a:p>
            <a:endParaRPr lang="en-US" dirty="0"/>
          </a:p>
        </p:txBody>
      </p:sp>
    </p:spTree>
    <p:extLst>
      <p:ext uri="{BB962C8B-B14F-4D97-AF65-F5344CB8AC3E}">
        <p14:creationId xmlns:p14="http://schemas.microsoft.com/office/powerpoint/2010/main" val="86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Rubric</a:t>
            </a:r>
          </a:p>
        </p:txBody>
      </p:sp>
      <p:sp>
        <p:nvSpPr>
          <p:cNvPr id="5" name="Content Placeholder 4"/>
          <p:cNvSpPr>
            <a:spLocks noGrp="1"/>
          </p:cNvSpPr>
          <p:nvPr>
            <p:ph idx="1"/>
          </p:nvPr>
        </p:nvSpPr>
        <p:spPr>
          <a:xfrm>
            <a:off x="533400" y="1066800"/>
            <a:ext cx="7924800" cy="5562600"/>
          </a:xfrm>
        </p:spPr>
        <p:txBody>
          <a:bodyPr>
            <a:normAutofit lnSpcReduction="10000"/>
          </a:bodyPr>
          <a:lstStyle/>
          <a:p>
            <a:r>
              <a:rPr lang="en-US" sz="1600" b="1" dirty="0">
                <a:solidFill>
                  <a:srgbClr val="008000"/>
                </a:solidFill>
              </a:rPr>
              <a:t>100-90</a:t>
            </a:r>
            <a:r>
              <a:rPr lang="en-US" sz="1600" dirty="0">
                <a:solidFill>
                  <a:srgbClr val="008000"/>
                </a:solidFill>
              </a:rPr>
              <a:t>. </a:t>
            </a:r>
            <a:r>
              <a:rPr lang="en-US" sz="1600" dirty="0"/>
              <a:t>The submission clearly exceeds requirements. All Parts of the project have been completed or nearly completed. The report is clearly organized and well-written, charts and tables are clearly labeled and described, measures of central tendency and spread properly computed and explained, and messages provided about each Part of the analysis.</a:t>
            </a:r>
          </a:p>
          <a:p>
            <a:r>
              <a:rPr lang="en-US" sz="1600" b="1" dirty="0">
                <a:solidFill>
                  <a:srgbClr val="669900"/>
                </a:solidFill>
              </a:rPr>
              <a:t>89-80</a:t>
            </a:r>
            <a:r>
              <a:rPr lang="en-US" sz="1600" dirty="0">
                <a:solidFill>
                  <a:srgbClr val="669900"/>
                </a:solidFill>
              </a:rPr>
              <a:t>. </a:t>
            </a:r>
            <a:r>
              <a:rPr lang="en-US" sz="1600" dirty="0"/>
              <a:t>The submission meets requirements. Parts 1-3 of the project have been completed or nearly completed, but perhaps not Part 4. The report is organized and well-written, charts and tables are labeled and described, measures of central tendency and spread computed and explained, and messages provided about most of the analysis.</a:t>
            </a:r>
          </a:p>
          <a:p>
            <a:r>
              <a:rPr lang="en-US" sz="1600" b="1" dirty="0">
                <a:solidFill>
                  <a:srgbClr val="CCCC00"/>
                </a:solidFill>
              </a:rPr>
              <a:t>79-70</a:t>
            </a:r>
            <a:r>
              <a:rPr lang="en-US" sz="1600" dirty="0">
                <a:solidFill>
                  <a:srgbClr val="CCCC00"/>
                </a:solidFill>
              </a:rPr>
              <a:t>. </a:t>
            </a:r>
            <a:r>
              <a:rPr lang="en-US" sz="1600" dirty="0"/>
              <a:t>The submission barely meets requirements. Parts 1-2 of the project have been completed or nearly completed, and some of Part 3, but not Part 4. The report is semi-organized and semi-well-written, charts and tables are somewhat labeled and described, but parts may be missing. Measures of central tendency and spread may not be always computed or explained. Messages are not always clearly provided for the analysis.</a:t>
            </a:r>
          </a:p>
          <a:p>
            <a:r>
              <a:rPr lang="en-US" sz="1600" b="1" dirty="0">
                <a:solidFill>
                  <a:srgbClr val="FFC000"/>
                </a:solidFill>
              </a:rPr>
              <a:t>69-60</a:t>
            </a:r>
            <a:r>
              <a:rPr lang="en-US" sz="1600" dirty="0">
                <a:solidFill>
                  <a:srgbClr val="FFC000"/>
                </a:solidFill>
              </a:rPr>
              <a:t>. </a:t>
            </a:r>
            <a:r>
              <a:rPr lang="en-US" sz="1600" dirty="0"/>
              <a:t>The project fails to meet requirements in some places. Part 1 of the project has been completed or nearly completed, and some of Part 2, but not Parts 3 or 4. The report is not well-organized nor well-written, charts and tables are not labeled or may be missing. Measures of central tendency and spread may not be always computed or explained or may even be misused. Messages are not always provided for the analysis.</a:t>
            </a:r>
          </a:p>
          <a:p>
            <a:r>
              <a:rPr lang="en-US" sz="1600" b="1" dirty="0">
                <a:solidFill>
                  <a:srgbClr val="C00000"/>
                </a:solidFill>
              </a:rPr>
              <a:t>59-0</a:t>
            </a:r>
            <a:r>
              <a:rPr lang="en-US" sz="1600" dirty="0">
                <a:solidFill>
                  <a:srgbClr val="C00000"/>
                </a:solidFill>
              </a:rPr>
              <a:t>. </a:t>
            </a:r>
            <a:r>
              <a:rPr lang="en-US" sz="1600" dirty="0"/>
              <a:t>The project does not meet requirements. Besides Part 0, and maybe Part 1, no other part of the project has been completed. The report is not well-organized nor well-written, charts and tables are not labeled and/or are missing. Measures of central tendency and spread are missing of, if in place, are misused. Messages are not consistently provided for the analysis.</a:t>
            </a:r>
          </a:p>
          <a:p>
            <a:pPr marL="0" indent="0">
              <a:buNone/>
            </a:pPr>
            <a:endParaRPr lang="en-US" sz="1600" dirty="0"/>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417637"/>
            <a:ext cx="8229600" cy="5029199"/>
          </a:xfrm>
        </p:spPr>
        <p:txBody>
          <a:bodyPr>
            <a:normAutofit fontScale="92500" lnSpcReduction="20000"/>
          </a:bodyPr>
          <a:lstStyle/>
          <a:p>
            <a:r>
              <a:rPr lang="en-US" dirty="0"/>
              <a:t>Use game analytics pipeline</a:t>
            </a:r>
          </a:p>
          <a:p>
            <a:r>
              <a:rPr lang="en-US" dirty="0"/>
              <a:t>Apply to Blizzard’s </a:t>
            </a:r>
            <a:r>
              <a:rPr lang="en-US" i="1" dirty="0"/>
              <a:t>Hearthstone</a:t>
            </a:r>
          </a:p>
          <a:p>
            <a:r>
              <a:rPr lang="en-US" dirty="0"/>
              <a:t>Pipeline:</a:t>
            </a:r>
          </a:p>
          <a:p>
            <a:endParaRPr lang="en-US" dirty="0"/>
          </a:p>
          <a:p>
            <a:endParaRPr lang="en-US" dirty="0"/>
          </a:p>
          <a:p>
            <a:endParaRPr lang="en-US" dirty="0"/>
          </a:p>
          <a:p>
            <a:endParaRPr lang="en-US" dirty="0"/>
          </a:p>
          <a:p>
            <a:endParaRPr lang="en-US" dirty="0"/>
          </a:p>
          <a:p>
            <a:endParaRPr lang="en-US" dirty="0"/>
          </a:p>
          <a:p>
            <a:r>
              <a:rPr lang="en-US" dirty="0"/>
              <a:t>Unlike previous “prescriptive” projects, use your growing analytics skills for targeted exploration</a:t>
            </a:r>
          </a:p>
          <a:p>
            <a:pPr marL="0" indent="0">
              <a:buNone/>
            </a:pPr>
            <a:endParaRPr lang="en-US" dirty="0"/>
          </a:p>
        </p:txBody>
      </p:sp>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1883818" cy="9771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593924" y="4065120"/>
            <a:ext cx="1627380" cy="1076480"/>
            <a:chOff x="2198435" y="4501728"/>
            <a:chExt cx="1627380" cy="1076480"/>
          </a:xfrm>
        </p:grpSpPr>
        <p:pic>
          <p:nvPicPr>
            <p:cNvPr id="7" name="Picture 6" descr="https://qph.ec.quoracdn.net/main-qimg-09f317d882a98243b3eb173b3e485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435" y="4798899"/>
              <a:ext cx="1627380" cy="779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pyth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501728"/>
              <a:ext cx="1452251" cy="42007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8328" y="43117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cxnSpLocks/>
          </p:cNvCxnSpPr>
          <p:nvPr/>
        </p:nvCxnSpPr>
        <p:spPr>
          <a:xfrm>
            <a:off x="2355924" y="3678357"/>
            <a:ext cx="0" cy="3385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76600" y="46033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46033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earthStone logo 2016.png">
            <a:extLst>
              <a:ext uri="{FF2B5EF4-FFF2-40B4-BE49-F238E27FC236}">
                <a16:creationId xmlns:a16="http://schemas.microsoft.com/office/drawing/2014/main" id="{BB1568DA-F825-4704-9B69-C3290E39A4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467" y="2894156"/>
            <a:ext cx="1964865" cy="910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F3EA0A-431B-4870-B08B-AD124C7ECD0D}"/>
              </a:ext>
            </a:extLst>
          </p:cNvPr>
          <p:cNvPicPr>
            <a:picLocks noChangeAspect="1"/>
          </p:cNvPicPr>
          <p:nvPr/>
        </p:nvPicPr>
        <p:blipFill>
          <a:blip r:embed="rId7"/>
          <a:stretch>
            <a:fillRect/>
          </a:stretch>
        </p:blipFill>
        <p:spPr>
          <a:xfrm>
            <a:off x="1136897" y="3047365"/>
            <a:ext cx="2225097" cy="514203"/>
          </a:xfrm>
          <a:prstGeom prst="rect">
            <a:avLst/>
          </a:prstGeom>
        </p:spPr>
      </p:pic>
      <p:pic>
        <p:nvPicPr>
          <p:cNvPr id="1032" name="Picture 8" descr="Hearthstone triche hack">
            <a:extLst>
              <a:ext uri="{FF2B5EF4-FFF2-40B4-BE49-F238E27FC236}">
                <a16:creationId xmlns:a16="http://schemas.microsoft.com/office/drawing/2014/main" id="{A1ABD718-A469-4CC9-B2E6-DA894B3096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0318" y="78884"/>
            <a:ext cx="800100" cy="8001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18685DC-7170-4A41-8D7A-306F1039DE50}"/>
              </a:ext>
            </a:extLst>
          </p:cNvPr>
          <p:cNvGrpSpPr/>
          <p:nvPr/>
        </p:nvGrpSpPr>
        <p:grpSpPr>
          <a:xfrm>
            <a:off x="4256417" y="2846410"/>
            <a:ext cx="1257267" cy="1170525"/>
            <a:chOff x="6844682" y="2117265"/>
            <a:chExt cx="1257267" cy="1170525"/>
          </a:xfrm>
        </p:grpSpPr>
        <p:pic>
          <p:nvPicPr>
            <p:cNvPr id="1030" name="Picture 6" descr="Image result for track-o-bot">
              <a:extLst>
                <a:ext uri="{FF2B5EF4-FFF2-40B4-BE49-F238E27FC236}">
                  <a16:creationId xmlns:a16="http://schemas.microsoft.com/office/drawing/2014/main" id="{EA799939-BFA0-4D00-8CBF-566ECEA3D3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9098" y="2117265"/>
              <a:ext cx="848435" cy="848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F99894-7809-4F1A-9079-64335B054835}"/>
                </a:ext>
              </a:extLst>
            </p:cNvPr>
            <p:cNvSpPr txBox="1"/>
            <p:nvPr/>
          </p:nvSpPr>
          <p:spPr>
            <a:xfrm>
              <a:off x="6844682" y="2918458"/>
              <a:ext cx="1257267" cy="369332"/>
            </a:xfrm>
            <a:prstGeom prst="rect">
              <a:avLst/>
            </a:prstGeom>
            <a:noFill/>
          </p:spPr>
          <p:txBody>
            <a:bodyPr wrap="none" rtlCol="0">
              <a:spAutoFit/>
            </a:bodyPr>
            <a:lstStyle/>
            <a:p>
              <a:r>
                <a:rPr lang="en-US" dirty="0"/>
                <a:t>Track-o-Bot</a:t>
              </a:r>
            </a:p>
          </p:txBody>
        </p:sp>
      </p:grpSp>
      <p:cxnSp>
        <p:nvCxnSpPr>
          <p:cNvPr id="22" name="Straight Arrow Connector 21">
            <a:extLst>
              <a:ext uri="{FF2B5EF4-FFF2-40B4-BE49-F238E27FC236}">
                <a16:creationId xmlns:a16="http://schemas.microsoft.com/office/drawing/2014/main" id="{0FED86DF-231D-4CDF-9282-BA82717965F9}"/>
              </a:ext>
            </a:extLst>
          </p:cNvPr>
          <p:cNvCxnSpPr>
            <a:cxnSpLocks/>
          </p:cNvCxnSpPr>
          <p:nvPr/>
        </p:nvCxnSpPr>
        <p:spPr>
          <a:xfrm flipH="1">
            <a:off x="3587814" y="3347611"/>
            <a:ext cx="533399"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29818-A340-485E-975B-F62EA79C82E3}"/>
              </a:ext>
            </a:extLst>
          </p:cNvPr>
          <p:cNvCxnSpPr>
            <a:cxnSpLocks/>
          </p:cNvCxnSpPr>
          <p:nvPr/>
        </p:nvCxnSpPr>
        <p:spPr>
          <a:xfrm flipH="1">
            <a:off x="5416615" y="3347611"/>
            <a:ext cx="533399"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3291A9-9D4C-472A-829E-8E7963108125}"/>
              </a:ext>
            </a:extLst>
          </p:cNvPr>
          <p:cNvCxnSpPr>
            <a:cxnSpLocks/>
          </p:cNvCxnSpPr>
          <p:nvPr/>
        </p:nvCxnSpPr>
        <p:spPr>
          <a:xfrm>
            <a:off x="450924" y="3317853"/>
            <a:ext cx="4573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B93C-1EA4-485E-8538-13510CC00196}"/>
              </a:ext>
            </a:extLst>
          </p:cNvPr>
          <p:cNvSpPr>
            <a:spLocks noGrp="1"/>
          </p:cNvSpPr>
          <p:nvPr>
            <p:ph type="title"/>
          </p:nvPr>
        </p:nvSpPr>
        <p:spPr/>
        <p:txBody>
          <a:bodyPr/>
          <a:lstStyle/>
          <a:p>
            <a:r>
              <a:rPr lang="en-US" dirty="0"/>
              <a:t>Hearthstone – </a:t>
            </a:r>
            <a:r>
              <a:rPr lang="en-US" dirty="0">
                <a:solidFill>
                  <a:srgbClr val="0070C0"/>
                </a:solidFill>
              </a:rPr>
              <a:t>Overview</a:t>
            </a:r>
            <a:r>
              <a:rPr lang="en-US" dirty="0"/>
              <a:t> </a:t>
            </a:r>
          </a:p>
        </p:txBody>
      </p:sp>
      <p:sp>
        <p:nvSpPr>
          <p:cNvPr id="3" name="Content Placeholder 2">
            <a:extLst>
              <a:ext uri="{FF2B5EF4-FFF2-40B4-BE49-F238E27FC236}">
                <a16:creationId xmlns:a16="http://schemas.microsoft.com/office/drawing/2014/main" id="{9FA0F0EF-3AD9-4DFB-89D1-72A4750C3920}"/>
              </a:ext>
            </a:extLst>
          </p:cNvPr>
          <p:cNvSpPr>
            <a:spLocks noGrp="1"/>
          </p:cNvSpPr>
          <p:nvPr>
            <p:ph idx="1"/>
          </p:nvPr>
        </p:nvSpPr>
        <p:spPr>
          <a:xfrm>
            <a:off x="457200" y="1600200"/>
            <a:ext cx="7467600" cy="4525963"/>
          </a:xfrm>
        </p:spPr>
        <p:txBody>
          <a:bodyPr>
            <a:normAutofit/>
          </a:bodyPr>
          <a:lstStyle/>
          <a:p>
            <a:r>
              <a:rPr lang="en-US" dirty="0"/>
              <a:t>Free-to-play, online card game</a:t>
            </a:r>
          </a:p>
          <a:p>
            <a:r>
              <a:rPr lang="en-US" dirty="0"/>
              <a:t>Two-players, turn-based</a:t>
            </a:r>
          </a:p>
          <a:p>
            <a:r>
              <a:rPr lang="en-US" dirty="0"/>
              <a:t>Select Hero (custom ability)</a:t>
            </a:r>
          </a:p>
          <a:p>
            <a:r>
              <a:rPr lang="en-US" dirty="0"/>
              <a:t>Standard deck of 30 cards</a:t>
            </a:r>
          </a:p>
          <a:p>
            <a:pPr lvl="1"/>
            <a:r>
              <a:rPr lang="en-US" dirty="0"/>
              <a:t>But can customize</a:t>
            </a:r>
          </a:p>
          <a:p>
            <a:r>
              <a:rPr lang="en-US" dirty="0">
                <a:solidFill>
                  <a:srgbClr val="008000"/>
                </a:solidFill>
              </a:rPr>
              <a:t>Goal</a:t>
            </a:r>
            <a:r>
              <a:rPr lang="en-US" dirty="0"/>
              <a:t>:  reduce opponent health to 0</a:t>
            </a:r>
          </a:p>
          <a:p>
            <a:r>
              <a:rPr lang="en-US" dirty="0"/>
              <a:t>Winning earns gold, can buy new cards</a:t>
            </a:r>
          </a:p>
        </p:txBody>
      </p:sp>
      <p:pic>
        <p:nvPicPr>
          <p:cNvPr id="2052" name="Picture 4" descr="Image result for hearthstone hero">
            <a:extLst>
              <a:ext uri="{FF2B5EF4-FFF2-40B4-BE49-F238E27FC236}">
                <a16:creationId xmlns:a16="http://schemas.microsoft.com/office/drawing/2014/main" id="{6D81300F-A431-4326-B5D0-D46DFD04D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2484"/>
            <a:ext cx="1863446" cy="267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752B-C7FF-4E4E-BCE7-4979E36AEC21}"/>
              </a:ext>
            </a:extLst>
          </p:cNvPr>
          <p:cNvSpPr>
            <a:spLocks noGrp="1"/>
          </p:cNvSpPr>
          <p:nvPr>
            <p:ph type="title"/>
          </p:nvPr>
        </p:nvSpPr>
        <p:spPr>
          <a:xfrm>
            <a:off x="457200" y="19594"/>
            <a:ext cx="8229600" cy="1143000"/>
          </a:xfrm>
        </p:spPr>
        <p:txBody>
          <a:bodyPr/>
          <a:lstStyle/>
          <a:p>
            <a:r>
              <a:rPr lang="en-US" dirty="0"/>
              <a:t>Hearthstone – </a:t>
            </a:r>
            <a:r>
              <a:rPr lang="en-US" dirty="0">
                <a:solidFill>
                  <a:srgbClr val="0070C0"/>
                </a:solidFill>
              </a:rPr>
              <a:t>Trailer</a:t>
            </a:r>
          </a:p>
        </p:txBody>
      </p:sp>
      <p:sp>
        <p:nvSpPr>
          <p:cNvPr id="3" name="Rectangle 2">
            <a:extLst>
              <a:ext uri="{FF2B5EF4-FFF2-40B4-BE49-F238E27FC236}">
                <a16:creationId xmlns:a16="http://schemas.microsoft.com/office/drawing/2014/main" id="{BEEF4A89-650A-478F-8073-5146913A6341}"/>
              </a:ext>
            </a:extLst>
          </p:cNvPr>
          <p:cNvSpPr/>
          <p:nvPr/>
        </p:nvSpPr>
        <p:spPr>
          <a:xfrm>
            <a:off x="533400" y="1080963"/>
            <a:ext cx="8229600" cy="523220"/>
          </a:xfrm>
          <a:prstGeom prst="rect">
            <a:avLst/>
          </a:prstGeom>
        </p:spPr>
        <p:txBody>
          <a:bodyPr wrap="square">
            <a:spAutoFit/>
          </a:bodyPr>
          <a:lstStyle/>
          <a:p>
            <a:pPr algn="ctr"/>
            <a:r>
              <a:rPr lang="en-US" sz="2800" dirty="0">
                <a:hlinkClick r:id="rId2"/>
              </a:rPr>
              <a:t>https://www.youtube.com/watch?v=QdXl3QtutQI</a:t>
            </a:r>
            <a:endParaRPr lang="en-US" sz="2800" dirty="0"/>
          </a:p>
        </p:txBody>
      </p:sp>
      <p:pic>
        <p:nvPicPr>
          <p:cNvPr id="10" name="Content Placeholder 9">
            <a:extLst>
              <a:ext uri="{FF2B5EF4-FFF2-40B4-BE49-F238E27FC236}">
                <a16:creationId xmlns:a16="http://schemas.microsoft.com/office/drawing/2014/main" id="{0B1A8FFC-55AA-4708-B5BA-F786B362C7F5}"/>
              </a:ext>
            </a:extLst>
          </p:cNvPr>
          <p:cNvPicPr>
            <a:picLocks noGrp="1" noChangeAspect="1"/>
          </p:cNvPicPr>
          <p:nvPr>
            <p:ph idx="1"/>
          </p:nvPr>
        </p:nvPicPr>
        <p:blipFill>
          <a:blip r:embed="rId3"/>
          <a:stretch>
            <a:fillRect/>
          </a:stretch>
        </p:blipFill>
        <p:spPr>
          <a:xfrm>
            <a:off x="762000" y="1828800"/>
            <a:ext cx="7772400" cy="4365470"/>
          </a:xfrm>
        </p:spPr>
      </p:pic>
    </p:spTree>
    <p:extLst>
      <p:ext uri="{BB962C8B-B14F-4D97-AF65-F5344CB8AC3E}">
        <p14:creationId xmlns:p14="http://schemas.microsoft.com/office/powerpoint/2010/main" val="247783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lnSpcReduction="10000"/>
          </a:bodyPr>
          <a:lstStyle/>
          <a:p>
            <a:r>
              <a:rPr lang="en-US" dirty="0"/>
              <a:t>Part 0 – Learn Hearthstone, Prepare Pipeline</a:t>
            </a:r>
          </a:p>
          <a:p>
            <a:r>
              <a:rPr lang="en-US" dirty="0"/>
              <a:t>Part 1 – The Coin</a:t>
            </a:r>
          </a:p>
          <a:p>
            <a:r>
              <a:rPr lang="en-US" dirty="0"/>
              <a:t>Part 2 – Heroes</a:t>
            </a:r>
          </a:p>
          <a:p>
            <a:r>
              <a:rPr lang="en-US" dirty="0"/>
              <a:t>Part 3 – Play rate</a:t>
            </a:r>
          </a:p>
          <a:p>
            <a:r>
              <a:rPr lang="en-US" dirty="0"/>
              <a:t>Part 4 – Choice</a:t>
            </a:r>
          </a:p>
          <a:p>
            <a:r>
              <a:rPr lang="en-US" dirty="0"/>
              <a:t>Hints</a:t>
            </a:r>
          </a:p>
          <a:p>
            <a:r>
              <a:rPr lang="en-US" dirty="0" err="1"/>
              <a:t>Writeup</a:t>
            </a:r>
            <a:r>
              <a:rPr lang="en-US" dirty="0"/>
              <a:t> and 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6AD1-1F8B-4DB0-8949-0DC7E8315D57}"/>
              </a:ext>
            </a:extLst>
          </p:cNvPr>
          <p:cNvSpPr>
            <a:spLocks noGrp="1"/>
          </p:cNvSpPr>
          <p:nvPr>
            <p:ph type="title"/>
          </p:nvPr>
        </p:nvSpPr>
        <p:spPr/>
        <p:txBody>
          <a:bodyPr/>
          <a:lstStyle/>
          <a:p>
            <a:r>
              <a:rPr lang="en-US" dirty="0"/>
              <a:t>Hearthstone – </a:t>
            </a:r>
            <a:r>
              <a:rPr lang="en-US" dirty="0">
                <a:solidFill>
                  <a:srgbClr val="0070C0"/>
                </a:solidFill>
              </a:rPr>
              <a:t>Steps </a:t>
            </a:r>
          </a:p>
        </p:txBody>
      </p:sp>
      <p:sp>
        <p:nvSpPr>
          <p:cNvPr id="3" name="Content Placeholder 2">
            <a:extLst>
              <a:ext uri="{FF2B5EF4-FFF2-40B4-BE49-F238E27FC236}">
                <a16:creationId xmlns:a16="http://schemas.microsoft.com/office/drawing/2014/main" id="{AE682A94-7D2A-4AC9-B079-BAFED8A61331}"/>
              </a:ext>
            </a:extLst>
          </p:cNvPr>
          <p:cNvSpPr>
            <a:spLocks noGrp="1"/>
          </p:cNvSpPr>
          <p:nvPr>
            <p:ph idx="1"/>
          </p:nvPr>
        </p:nvSpPr>
        <p:spPr/>
        <p:txBody>
          <a:bodyPr/>
          <a:lstStyle/>
          <a:p>
            <a:r>
              <a:rPr lang="en-US" dirty="0"/>
              <a:t>Download and Install</a:t>
            </a:r>
          </a:p>
          <a:p>
            <a:r>
              <a:rPr lang="en-US" dirty="0"/>
              <a:t>Play and/or Read Guides</a:t>
            </a:r>
          </a:p>
        </p:txBody>
      </p:sp>
      <p:pic>
        <p:nvPicPr>
          <p:cNvPr id="4" name="Picture 3">
            <a:extLst>
              <a:ext uri="{FF2B5EF4-FFF2-40B4-BE49-F238E27FC236}">
                <a16:creationId xmlns:a16="http://schemas.microsoft.com/office/drawing/2014/main" id="{2B95443D-1E9A-491B-A7D7-A86524BBBAE0}"/>
              </a:ext>
            </a:extLst>
          </p:cNvPr>
          <p:cNvPicPr>
            <a:picLocks noChangeAspect="1"/>
          </p:cNvPicPr>
          <p:nvPr/>
        </p:nvPicPr>
        <p:blipFill>
          <a:blip r:embed="rId2"/>
          <a:stretch>
            <a:fillRect/>
          </a:stretch>
        </p:blipFill>
        <p:spPr>
          <a:xfrm>
            <a:off x="1143000" y="3195482"/>
            <a:ext cx="6019800" cy="2991800"/>
          </a:xfrm>
          <a:prstGeom prst="rect">
            <a:avLst/>
          </a:prstGeom>
        </p:spPr>
      </p:pic>
      <p:sp>
        <p:nvSpPr>
          <p:cNvPr id="5" name="Rectangle 4">
            <a:extLst>
              <a:ext uri="{FF2B5EF4-FFF2-40B4-BE49-F238E27FC236}">
                <a16:creationId xmlns:a16="http://schemas.microsoft.com/office/drawing/2014/main" id="{82DD3ECF-C84D-43A8-ABD8-2725C1441306}"/>
              </a:ext>
            </a:extLst>
          </p:cNvPr>
          <p:cNvSpPr/>
          <p:nvPr/>
        </p:nvSpPr>
        <p:spPr>
          <a:xfrm>
            <a:off x="1866900" y="6248400"/>
            <a:ext cx="4572000" cy="276999"/>
          </a:xfrm>
          <a:prstGeom prst="rect">
            <a:avLst/>
          </a:prstGeom>
        </p:spPr>
        <p:txBody>
          <a:bodyPr>
            <a:spAutoFit/>
          </a:bodyPr>
          <a:lstStyle/>
          <a:p>
            <a:pPr algn="ctr"/>
            <a:r>
              <a:rPr lang="en-US" sz="1200" dirty="0">
                <a:hlinkClick r:id="rId3"/>
              </a:rPr>
              <a:t>https://playhearthstone.com/en-us/game-guide</a:t>
            </a:r>
            <a:r>
              <a:rPr lang="en-US" sz="1200" dirty="0"/>
              <a:t> </a:t>
            </a:r>
          </a:p>
        </p:txBody>
      </p:sp>
    </p:spTree>
    <p:extLst>
      <p:ext uri="{BB962C8B-B14F-4D97-AF65-F5344CB8AC3E}">
        <p14:creationId xmlns:p14="http://schemas.microsoft.com/office/powerpoint/2010/main" val="233781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634-64B2-4254-9C56-1181C0A79DFF}"/>
              </a:ext>
            </a:extLst>
          </p:cNvPr>
          <p:cNvSpPr>
            <a:spLocks noGrp="1"/>
          </p:cNvSpPr>
          <p:nvPr>
            <p:ph type="title"/>
          </p:nvPr>
        </p:nvSpPr>
        <p:spPr>
          <a:xfrm>
            <a:off x="457200" y="274638"/>
            <a:ext cx="5257800" cy="1143000"/>
          </a:xfrm>
        </p:spPr>
        <p:txBody>
          <a:bodyPr/>
          <a:lstStyle/>
          <a:p>
            <a:r>
              <a:rPr lang="en-US" dirty="0"/>
              <a:t>Hearthstone – </a:t>
            </a:r>
            <a:r>
              <a:rPr lang="en-US" dirty="0">
                <a:solidFill>
                  <a:srgbClr val="0070C0"/>
                </a:solidFill>
              </a:rPr>
              <a:t>Data</a:t>
            </a:r>
          </a:p>
        </p:txBody>
      </p:sp>
      <p:sp>
        <p:nvSpPr>
          <p:cNvPr id="3" name="Content Placeholder 2">
            <a:extLst>
              <a:ext uri="{FF2B5EF4-FFF2-40B4-BE49-F238E27FC236}">
                <a16:creationId xmlns:a16="http://schemas.microsoft.com/office/drawing/2014/main" id="{8A9B09AE-A741-4717-814F-5418AE7660F7}"/>
              </a:ext>
            </a:extLst>
          </p:cNvPr>
          <p:cNvSpPr>
            <a:spLocks noGrp="1"/>
          </p:cNvSpPr>
          <p:nvPr>
            <p:ph idx="1"/>
          </p:nvPr>
        </p:nvSpPr>
        <p:spPr>
          <a:xfrm>
            <a:off x="457200" y="1600200"/>
            <a:ext cx="8229600" cy="4983162"/>
          </a:xfrm>
        </p:spPr>
        <p:txBody>
          <a:bodyPr>
            <a:normAutofit/>
          </a:bodyPr>
          <a:lstStyle/>
          <a:p>
            <a:r>
              <a:rPr lang="en-US" dirty="0"/>
              <a:t>Track-o-Bot</a:t>
            </a:r>
          </a:p>
          <a:p>
            <a:pPr lvl="1"/>
            <a:r>
              <a:rPr lang="en-US" dirty="0"/>
              <a:t>Runs along with Hearthstone</a:t>
            </a:r>
          </a:p>
          <a:p>
            <a:pPr lvl="1"/>
            <a:r>
              <a:rPr lang="en-US" dirty="0"/>
              <a:t>Records data, uploads to site</a:t>
            </a:r>
          </a:p>
          <a:p>
            <a:pPr lvl="1"/>
            <a:r>
              <a:rPr lang="en-US" dirty="0"/>
              <a:t>Data privacy/transparency</a:t>
            </a:r>
          </a:p>
          <a:p>
            <a:r>
              <a:rPr lang="en-US" dirty="0"/>
              <a:t>Collect-o-Bot</a:t>
            </a:r>
          </a:p>
          <a:p>
            <a:pPr lvl="1"/>
            <a:r>
              <a:rPr lang="en-US" dirty="0"/>
              <a:t>Collection of Track-o-Bot games</a:t>
            </a:r>
          </a:p>
          <a:p>
            <a:pPr lvl="1"/>
            <a:r>
              <a:rPr lang="en-US" dirty="0"/>
              <a:t>One file per day, aggregated at end of month</a:t>
            </a:r>
          </a:p>
          <a:p>
            <a:pPr lvl="1"/>
            <a:r>
              <a:rPr lang="en-US" dirty="0"/>
              <a:t>One month files, from June 2016 – July 2017</a:t>
            </a:r>
          </a:p>
          <a:p>
            <a:pPr lvl="1"/>
            <a:r>
              <a:rPr lang="en-US" dirty="0"/>
              <a:t>Format is JSON (next slide)</a:t>
            </a:r>
          </a:p>
        </p:txBody>
      </p:sp>
      <p:pic>
        <p:nvPicPr>
          <p:cNvPr id="5" name="Picture 2" descr="HearthStone logo 2016.png">
            <a:extLst>
              <a:ext uri="{FF2B5EF4-FFF2-40B4-BE49-F238E27FC236}">
                <a16:creationId xmlns:a16="http://schemas.microsoft.com/office/drawing/2014/main" id="{8109CE90-CCBF-40E9-92AB-D2AD72B59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71648"/>
            <a:ext cx="2391866" cy="1108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D7E039A-5A3D-4CAB-A30E-49507B1323A7}"/>
              </a:ext>
            </a:extLst>
          </p:cNvPr>
          <p:cNvPicPr>
            <a:picLocks noChangeAspect="1"/>
          </p:cNvPicPr>
          <p:nvPr/>
        </p:nvPicPr>
        <p:blipFill>
          <a:blip r:embed="rId3"/>
          <a:stretch>
            <a:fillRect/>
          </a:stretch>
        </p:blipFill>
        <p:spPr>
          <a:xfrm>
            <a:off x="6553200" y="3886200"/>
            <a:ext cx="2225097" cy="514203"/>
          </a:xfrm>
          <a:prstGeom prst="rect">
            <a:avLst/>
          </a:prstGeom>
        </p:spPr>
      </p:pic>
      <p:grpSp>
        <p:nvGrpSpPr>
          <p:cNvPr id="7" name="Group 6">
            <a:extLst>
              <a:ext uri="{FF2B5EF4-FFF2-40B4-BE49-F238E27FC236}">
                <a16:creationId xmlns:a16="http://schemas.microsoft.com/office/drawing/2014/main" id="{AF1E54BF-42F5-418A-8EB6-DF3F227B616C}"/>
              </a:ext>
            </a:extLst>
          </p:cNvPr>
          <p:cNvGrpSpPr/>
          <p:nvPr/>
        </p:nvGrpSpPr>
        <p:grpSpPr>
          <a:xfrm>
            <a:off x="6906998" y="1981200"/>
            <a:ext cx="1257267" cy="1170525"/>
            <a:chOff x="6844682" y="2117265"/>
            <a:chExt cx="1257267" cy="1170525"/>
          </a:xfrm>
        </p:grpSpPr>
        <p:pic>
          <p:nvPicPr>
            <p:cNvPr id="8" name="Picture 6" descr="Image result for track-o-bot">
              <a:extLst>
                <a:ext uri="{FF2B5EF4-FFF2-40B4-BE49-F238E27FC236}">
                  <a16:creationId xmlns:a16="http://schemas.microsoft.com/office/drawing/2014/main" id="{85730292-18D5-4EF0-AC7E-4C9DFFAA27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098" y="2117265"/>
              <a:ext cx="848435" cy="8484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A835C1-0B68-41D2-A911-6E3EE0A083B9}"/>
                </a:ext>
              </a:extLst>
            </p:cNvPr>
            <p:cNvSpPr txBox="1"/>
            <p:nvPr/>
          </p:nvSpPr>
          <p:spPr>
            <a:xfrm>
              <a:off x="6844682" y="2918458"/>
              <a:ext cx="1257267" cy="369332"/>
            </a:xfrm>
            <a:prstGeom prst="rect">
              <a:avLst/>
            </a:prstGeom>
            <a:noFill/>
          </p:spPr>
          <p:txBody>
            <a:bodyPr wrap="none" rtlCol="0">
              <a:spAutoFit/>
            </a:bodyPr>
            <a:lstStyle/>
            <a:p>
              <a:r>
                <a:rPr lang="en-US" dirty="0"/>
                <a:t>Track-o-Bot</a:t>
              </a:r>
            </a:p>
          </p:txBody>
        </p:sp>
      </p:grpSp>
      <p:pic>
        <p:nvPicPr>
          <p:cNvPr id="10" name="Picture 2" descr="Image result for json">
            <a:extLst>
              <a:ext uri="{FF2B5EF4-FFF2-40B4-BE49-F238E27FC236}">
                <a16:creationId xmlns:a16="http://schemas.microsoft.com/office/drawing/2014/main" id="{3097A933-301A-4DB5-8509-F073AC15E9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904722"/>
            <a:ext cx="1711644" cy="67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5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040E-F4FF-4F12-83DC-73A57D4E46CA}"/>
              </a:ext>
            </a:extLst>
          </p:cNvPr>
          <p:cNvSpPr>
            <a:spLocks noGrp="1"/>
          </p:cNvSpPr>
          <p:nvPr>
            <p:ph type="title"/>
          </p:nvPr>
        </p:nvSpPr>
        <p:spPr>
          <a:xfrm>
            <a:off x="457200" y="274638"/>
            <a:ext cx="4953000" cy="1143000"/>
          </a:xfrm>
        </p:spPr>
        <p:txBody>
          <a:bodyPr>
            <a:normAutofit fontScale="90000"/>
          </a:bodyPr>
          <a:lstStyle/>
          <a:p>
            <a:r>
              <a:rPr lang="en-US" dirty="0"/>
              <a:t>JavaScript Object Notation</a:t>
            </a:r>
          </a:p>
        </p:txBody>
      </p:sp>
      <p:sp>
        <p:nvSpPr>
          <p:cNvPr id="3" name="Content Placeholder 2">
            <a:extLst>
              <a:ext uri="{FF2B5EF4-FFF2-40B4-BE49-F238E27FC236}">
                <a16:creationId xmlns:a16="http://schemas.microsoft.com/office/drawing/2014/main" id="{C55E3CBD-C2BE-4725-8C98-AC4AE18BECE9}"/>
              </a:ext>
            </a:extLst>
          </p:cNvPr>
          <p:cNvSpPr>
            <a:spLocks noGrp="1"/>
          </p:cNvSpPr>
          <p:nvPr>
            <p:ph idx="1"/>
          </p:nvPr>
        </p:nvSpPr>
        <p:spPr>
          <a:xfrm>
            <a:off x="457200" y="1524000"/>
            <a:ext cx="8229600" cy="2362200"/>
          </a:xfrm>
        </p:spPr>
        <p:txBody>
          <a:bodyPr>
            <a:normAutofit/>
          </a:bodyPr>
          <a:lstStyle/>
          <a:p>
            <a:r>
              <a:rPr lang="en-US" dirty="0"/>
              <a:t>Open-standard format</a:t>
            </a:r>
          </a:p>
          <a:p>
            <a:r>
              <a:rPr lang="en-US" dirty="0"/>
              <a:t>Encapsulate object (e.g., game, hand, player)</a:t>
            </a:r>
          </a:p>
          <a:p>
            <a:r>
              <a:rPr lang="en-US" dirty="0"/>
              <a:t>Human-readable text</a:t>
            </a:r>
          </a:p>
          <a:p>
            <a:r>
              <a:rPr lang="en-US" dirty="0"/>
              <a:t>Attribute-value pairs, built-in list</a:t>
            </a:r>
          </a:p>
          <a:p>
            <a:endParaRPr lang="en-US" dirty="0"/>
          </a:p>
          <a:p>
            <a:endParaRPr lang="en-US" dirty="0"/>
          </a:p>
        </p:txBody>
      </p:sp>
      <p:pic>
        <p:nvPicPr>
          <p:cNvPr id="4098" name="Picture 2" descr="Image result for json">
            <a:extLst>
              <a:ext uri="{FF2B5EF4-FFF2-40B4-BE49-F238E27FC236}">
                <a16:creationId xmlns:a16="http://schemas.microsoft.com/office/drawing/2014/main" id="{876DE516-47EC-4C4B-A1EB-805DBFD1D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331" y="432481"/>
            <a:ext cx="24984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51E432-33AF-4794-8B12-FC2B5C028436}"/>
              </a:ext>
            </a:extLst>
          </p:cNvPr>
          <p:cNvPicPr>
            <a:picLocks noChangeAspect="1"/>
          </p:cNvPicPr>
          <p:nvPr/>
        </p:nvPicPr>
        <p:blipFill>
          <a:blip r:embed="rId3"/>
          <a:stretch>
            <a:fillRect/>
          </a:stretch>
        </p:blipFill>
        <p:spPr>
          <a:xfrm>
            <a:off x="838200" y="4375659"/>
            <a:ext cx="3352800" cy="2238576"/>
          </a:xfrm>
          <a:prstGeom prst="rect">
            <a:avLst/>
          </a:prstGeom>
        </p:spPr>
      </p:pic>
      <p:sp>
        <p:nvSpPr>
          <p:cNvPr id="6" name="TextBox 5">
            <a:extLst>
              <a:ext uri="{FF2B5EF4-FFF2-40B4-BE49-F238E27FC236}">
                <a16:creationId xmlns:a16="http://schemas.microsoft.com/office/drawing/2014/main" id="{A5D3DF4C-C42F-4D16-BFDE-D5FECE6A058E}"/>
              </a:ext>
            </a:extLst>
          </p:cNvPr>
          <p:cNvSpPr txBox="1"/>
          <p:nvPr/>
        </p:nvSpPr>
        <p:spPr>
          <a:xfrm>
            <a:off x="3048000" y="3898605"/>
            <a:ext cx="2590800" cy="954107"/>
          </a:xfrm>
          <a:prstGeom prst="rect">
            <a:avLst/>
          </a:prstGeom>
          <a:noFill/>
          <a:ln w="19050">
            <a:solidFill>
              <a:schemeClr val="tx1"/>
            </a:solidFill>
            <a:prstDash val="sysDash"/>
          </a:ln>
        </p:spPr>
        <p:txBody>
          <a:bodyPr wrap="square" rtlCol="0">
            <a:spAutoFit/>
          </a:bodyPr>
          <a:lstStyle/>
          <a:p>
            <a:r>
              <a:rPr lang="en-US" sz="2000" dirty="0"/>
              <a:t>Outer is “games”</a:t>
            </a:r>
          </a:p>
          <a:p>
            <a:pPr marL="285750" indent="-285750">
              <a:buFontTx/>
              <a:buChar char="-"/>
            </a:pPr>
            <a:r>
              <a:rPr lang="en-US" dirty="0"/>
              <a:t>Array/List</a:t>
            </a:r>
          </a:p>
          <a:p>
            <a:pPr marL="285750" indent="-285750">
              <a:buFontTx/>
              <a:buChar char="-"/>
            </a:pPr>
            <a:r>
              <a:rPr lang="en-US" dirty="0">
                <a:solidFill>
                  <a:srgbClr val="002060"/>
                </a:solidFill>
                <a:latin typeface="Consolas" panose="020B0609020204030204" pitchFamily="49" charset="0"/>
              </a:rPr>
              <a:t>game[0]</a:t>
            </a:r>
            <a:r>
              <a:rPr lang="en-US" dirty="0">
                <a:solidFill>
                  <a:srgbClr val="002060"/>
                </a:solidFill>
              </a:rPr>
              <a:t> </a:t>
            </a:r>
            <a:r>
              <a:rPr lang="en-US" dirty="0"/>
              <a:t>is first game</a:t>
            </a:r>
          </a:p>
        </p:txBody>
      </p:sp>
      <p:grpSp>
        <p:nvGrpSpPr>
          <p:cNvPr id="7" name="Group 6">
            <a:extLst>
              <a:ext uri="{FF2B5EF4-FFF2-40B4-BE49-F238E27FC236}">
                <a16:creationId xmlns:a16="http://schemas.microsoft.com/office/drawing/2014/main" id="{F11CB9EC-6FB1-432D-9B22-85DC650E3598}"/>
              </a:ext>
            </a:extLst>
          </p:cNvPr>
          <p:cNvGrpSpPr/>
          <p:nvPr/>
        </p:nvGrpSpPr>
        <p:grpSpPr>
          <a:xfrm>
            <a:off x="4876800" y="5017901"/>
            <a:ext cx="3941989" cy="1616247"/>
            <a:chOff x="4876800" y="5017901"/>
            <a:chExt cx="3941989" cy="1616247"/>
          </a:xfrm>
        </p:grpSpPr>
        <p:pic>
          <p:nvPicPr>
            <p:cNvPr id="1026" name="Picture 2" descr="Related image">
              <a:extLst>
                <a:ext uri="{FF2B5EF4-FFF2-40B4-BE49-F238E27FC236}">
                  <a16:creationId xmlns:a16="http://schemas.microsoft.com/office/drawing/2014/main" id="{66C71552-1520-4D48-8DF5-4643D0C27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017901"/>
              <a:ext cx="3941989" cy="1459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9F46E7-1188-4CCE-9AE2-EE8D61499DF4}"/>
                </a:ext>
              </a:extLst>
            </p:cNvPr>
            <p:cNvSpPr/>
            <p:nvPr/>
          </p:nvSpPr>
          <p:spPr>
            <a:xfrm>
              <a:off x="4953000" y="6418704"/>
              <a:ext cx="3352800" cy="215444"/>
            </a:xfrm>
            <a:prstGeom prst="rect">
              <a:avLst/>
            </a:prstGeom>
          </p:spPr>
          <p:txBody>
            <a:bodyPr wrap="square">
              <a:spAutoFit/>
            </a:bodyPr>
            <a:lstStyle/>
            <a:p>
              <a:pPr algn="ctr"/>
              <a:r>
                <a:rPr lang="en-US" sz="800" dirty="0">
                  <a:solidFill>
                    <a:schemeClr val="bg1">
                      <a:lumMod val="65000"/>
                    </a:schemeClr>
                  </a:solidFill>
                </a:rPr>
                <a:t>https://www.javatpoint.com/images/core/array.gif </a:t>
              </a:r>
            </a:p>
          </p:txBody>
        </p:sp>
      </p:grpSp>
    </p:spTree>
    <p:extLst>
      <p:ext uri="{BB962C8B-B14F-4D97-AF65-F5344CB8AC3E}">
        <p14:creationId xmlns:p14="http://schemas.microsoft.com/office/powerpoint/2010/main" val="14496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75C0-82E4-422B-B97F-1A0AE8F06FCB}"/>
              </a:ext>
            </a:extLst>
          </p:cNvPr>
          <p:cNvSpPr>
            <a:spLocks noGrp="1"/>
          </p:cNvSpPr>
          <p:nvPr>
            <p:ph type="title"/>
          </p:nvPr>
        </p:nvSpPr>
        <p:spPr>
          <a:xfrm>
            <a:off x="457200" y="274638"/>
            <a:ext cx="3352800" cy="1143000"/>
          </a:xfrm>
        </p:spPr>
        <p:txBody>
          <a:bodyPr/>
          <a:lstStyle/>
          <a:p>
            <a:r>
              <a:rPr lang="en-US" dirty="0"/>
              <a:t>Parse</a:t>
            </a:r>
          </a:p>
        </p:txBody>
      </p:sp>
      <p:sp>
        <p:nvSpPr>
          <p:cNvPr id="3" name="Content Placeholder 2">
            <a:extLst>
              <a:ext uri="{FF2B5EF4-FFF2-40B4-BE49-F238E27FC236}">
                <a16:creationId xmlns:a16="http://schemas.microsoft.com/office/drawing/2014/main" id="{FEC7D370-5AC7-4A53-8658-A4EC45380CE4}"/>
              </a:ext>
            </a:extLst>
          </p:cNvPr>
          <p:cNvSpPr>
            <a:spLocks noGrp="1"/>
          </p:cNvSpPr>
          <p:nvPr>
            <p:ph idx="1"/>
          </p:nvPr>
        </p:nvSpPr>
        <p:spPr>
          <a:xfrm>
            <a:off x="72643" y="1417638"/>
            <a:ext cx="3429000" cy="1904999"/>
          </a:xfrm>
        </p:spPr>
        <p:txBody>
          <a:bodyPr>
            <a:normAutofit fontScale="85000" lnSpcReduction="20000"/>
          </a:bodyPr>
          <a:lstStyle/>
          <a:p>
            <a:r>
              <a:rPr lang="en-US" dirty="0"/>
              <a:t>Python script to show basics</a:t>
            </a:r>
          </a:p>
          <a:p>
            <a:r>
              <a:rPr lang="en-US" dirty="0"/>
              <a:t>Load “dictionary” from JSON</a:t>
            </a:r>
          </a:p>
          <a:p>
            <a:pPr lvl="1"/>
            <a:r>
              <a:rPr lang="en-US" dirty="0">
                <a:solidFill>
                  <a:srgbClr val="0070C0"/>
                </a:solidFill>
              </a:rPr>
              <a:t>Key</a:t>
            </a:r>
            <a:r>
              <a:rPr lang="en-US" dirty="0"/>
              <a:t> – </a:t>
            </a:r>
            <a:r>
              <a:rPr lang="en-US" dirty="0">
                <a:solidFill>
                  <a:srgbClr val="008000"/>
                </a:solidFill>
              </a:rPr>
              <a:t>Value</a:t>
            </a:r>
            <a:r>
              <a:rPr lang="en-US" dirty="0"/>
              <a:t> pair</a:t>
            </a:r>
          </a:p>
        </p:txBody>
      </p:sp>
      <p:sp>
        <p:nvSpPr>
          <p:cNvPr id="11" name="TextBox 10">
            <a:extLst>
              <a:ext uri="{FF2B5EF4-FFF2-40B4-BE49-F238E27FC236}">
                <a16:creationId xmlns:a16="http://schemas.microsoft.com/office/drawing/2014/main" id="{C8A6B267-BC4C-448B-83C8-9C21440DC4FC}"/>
              </a:ext>
            </a:extLst>
          </p:cNvPr>
          <p:cNvSpPr txBox="1"/>
          <p:nvPr/>
        </p:nvSpPr>
        <p:spPr>
          <a:xfrm>
            <a:off x="5988654" y="247509"/>
            <a:ext cx="914417" cy="461665"/>
          </a:xfrm>
          <a:prstGeom prst="rect">
            <a:avLst/>
          </a:prstGeom>
          <a:noFill/>
        </p:spPr>
        <p:txBody>
          <a:bodyPr wrap="none" rtlCol="0">
            <a:spAutoFit/>
          </a:bodyPr>
          <a:lstStyle/>
          <a:p>
            <a:r>
              <a:rPr lang="en-US" sz="2400" b="1" dirty="0"/>
              <a:t>Script</a:t>
            </a:r>
          </a:p>
        </p:txBody>
      </p:sp>
      <p:pic>
        <p:nvPicPr>
          <p:cNvPr id="4" name="Picture 3">
            <a:extLst>
              <a:ext uri="{FF2B5EF4-FFF2-40B4-BE49-F238E27FC236}">
                <a16:creationId xmlns:a16="http://schemas.microsoft.com/office/drawing/2014/main" id="{E1E26CB3-3BC8-45EE-9C8C-03B56D251A1D}"/>
              </a:ext>
            </a:extLst>
          </p:cNvPr>
          <p:cNvPicPr>
            <a:picLocks noChangeAspect="1"/>
          </p:cNvPicPr>
          <p:nvPr/>
        </p:nvPicPr>
        <p:blipFill>
          <a:blip r:embed="rId2"/>
          <a:stretch>
            <a:fillRect/>
          </a:stretch>
        </p:blipFill>
        <p:spPr>
          <a:xfrm>
            <a:off x="3983892" y="793186"/>
            <a:ext cx="4931508" cy="5860312"/>
          </a:xfrm>
          <a:prstGeom prst="rect">
            <a:avLst/>
          </a:prstGeom>
          <a:ln w="19050">
            <a:solidFill>
              <a:schemeClr val="accent1"/>
            </a:solidFill>
          </a:ln>
        </p:spPr>
      </p:pic>
      <p:pic>
        <p:nvPicPr>
          <p:cNvPr id="6" name="Picture 5">
            <a:extLst>
              <a:ext uri="{FF2B5EF4-FFF2-40B4-BE49-F238E27FC236}">
                <a16:creationId xmlns:a16="http://schemas.microsoft.com/office/drawing/2014/main" id="{A6124DF8-7C4E-4424-9DCA-6CCCC83EBA8A}"/>
              </a:ext>
            </a:extLst>
          </p:cNvPr>
          <p:cNvPicPr>
            <a:picLocks noChangeAspect="1"/>
          </p:cNvPicPr>
          <p:nvPr/>
        </p:nvPicPr>
        <p:blipFill>
          <a:blip r:embed="rId3"/>
          <a:stretch>
            <a:fillRect/>
          </a:stretch>
        </p:blipFill>
        <p:spPr>
          <a:xfrm>
            <a:off x="713192" y="3377662"/>
            <a:ext cx="2487208" cy="3275836"/>
          </a:xfrm>
          <a:prstGeom prst="rect">
            <a:avLst/>
          </a:prstGeom>
          <a:ln w="19050">
            <a:solidFill>
              <a:schemeClr val="tx1"/>
            </a:solidFill>
          </a:ln>
        </p:spPr>
      </p:pic>
    </p:spTree>
    <p:extLst>
      <p:ext uri="{BB962C8B-B14F-4D97-AF65-F5344CB8AC3E}">
        <p14:creationId xmlns:p14="http://schemas.microsoft.com/office/powerpoint/2010/main" val="202785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4736</TotalTime>
  <Words>1088</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Consolas</vt:lpstr>
      <vt:lpstr>Wingdings</vt:lpstr>
      <vt:lpstr>Office Theme</vt:lpstr>
      <vt:lpstr>Hearthstone Analytics</vt:lpstr>
      <vt:lpstr>Overview</vt:lpstr>
      <vt:lpstr>Hearthstone – Overview </vt:lpstr>
      <vt:lpstr>Hearthstone – Trailer</vt:lpstr>
      <vt:lpstr>Parts</vt:lpstr>
      <vt:lpstr>Hearthstone – Steps </vt:lpstr>
      <vt:lpstr>Hearthstone – Data</vt:lpstr>
      <vt:lpstr>JavaScript Object Notation</vt:lpstr>
      <vt:lpstr>Parse</vt:lpstr>
      <vt:lpstr>Analysis</vt:lpstr>
      <vt:lpstr>Part 1 – the Coin</vt:lpstr>
      <vt:lpstr>Part 2 – Heroes </vt:lpstr>
      <vt:lpstr>Part 3 – Play Rate</vt:lpstr>
      <vt:lpstr>Part 4 – Choice</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137</cp:revision>
  <cp:lastPrinted>2016-08-25T14:33:07Z</cp:lastPrinted>
  <dcterms:created xsi:type="dcterms:W3CDTF">2012-01-13T01:01:36Z</dcterms:created>
  <dcterms:modified xsi:type="dcterms:W3CDTF">2024-04-02T09:45:24Z</dcterms:modified>
</cp:coreProperties>
</file>