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4" r:id="rId3"/>
    <p:sldId id="275" r:id="rId4"/>
    <p:sldId id="276" r:id="rId5"/>
    <p:sldId id="285" r:id="rId6"/>
    <p:sldId id="286" r:id="rId7"/>
    <p:sldId id="287" r:id="rId8"/>
    <p:sldId id="273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008000"/>
    <a:srgbClr val="FF99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2" autoAdjust="0"/>
  </p:normalViewPr>
  <p:slideViewPr>
    <p:cSldViewPr>
      <p:cViewPr varScale="1">
        <p:scale>
          <a:sx n="54" d="100"/>
          <a:sy n="54" d="100"/>
        </p:scale>
        <p:origin x="7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837E6-FE4A-460D-B195-BE410E58F0F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C0558-F855-45ED-ACAF-E64734788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89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3E04472-30A7-4BFD-AE42-4B7DAF89721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E66B3BC-8BDF-474F-B3DF-8718E0B0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90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9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2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6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4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4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1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9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0C008-1EDC-44A7-AC30-7905F8BCA6C7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8077200" cy="1600200"/>
          </a:xfrm>
        </p:spPr>
        <p:txBody>
          <a:bodyPr>
            <a:normAutofit/>
          </a:bodyPr>
          <a:lstStyle/>
          <a:p>
            <a:r>
              <a:rPr lang="en-US" sz="5300" dirty="0"/>
              <a:t>Hearthstone</a:t>
            </a:r>
            <a:br>
              <a:rPr lang="en-US" dirty="0"/>
            </a:br>
            <a:r>
              <a:rPr lang="en-US" dirty="0"/>
              <a:t>Analytics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3886200"/>
            <a:ext cx="3962400" cy="17526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Project 3</a:t>
            </a:r>
          </a:p>
          <a:p>
            <a:endParaRPr lang="en-US" sz="3600" dirty="0">
              <a:solidFill>
                <a:srgbClr val="0070C0"/>
              </a:solidFill>
            </a:endParaRPr>
          </a:p>
          <a:p>
            <a:r>
              <a:rPr lang="en-US" sz="3600" dirty="0">
                <a:solidFill>
                  <a:srgbClr val="0070C0"/>
                </a:solidFill>
              </a:rPr>
              <a:t>IMGD 2905</a:t>
            </a:r>
          </a:p>
          <a:p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1DC185-DD48-484E-A03A-EC93AD199A4B}"/>
              </a:ext>
            </a:extLst>
          </p:cNvPr>
          <p:cNvSpPr txBox="1"/>
          <p:nvPr/>
        </p:nvSpPr>
        <p:spPr>
          <a:xfrm>
            <a:off x="3264199" y="454164"/>
            <a:ext cx="2768002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8000"/>
                </a:solidFill>
              </a:rPr>
              <a:t>Postmortem</a:t>
            </a:r>
          </a:p>
        </p:txBody>
      </p:sp>
      <p:pic>
        <p:nvPicPr>
          <p:cNvPr id="7" name="Picture 2" descr="HearthStone logo 2016.png">
            <a:extLst>
              <a:ext uri="{FF2B5EF4-FFF2-40B4-BE49-F238E27FC236}">
                <a16:creationId xmlns:a16="http://schemas.microsoft.com/office/drawing/2014/main" id="{BB3920C6-265B-4C69-996B-33668483D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77" y="3819303"/>
            <a:ext cx="3780117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75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1EBB-70CC-4567-B8FF-BF9B9BE27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Scores</a:t>
            </a:r>
          </a:p>
        </p:txBody>
      </p:sp>
      <p:pic>
        <p:nvPicPr>
          <p:cNvPr id="5" name="Picture 4" descr="A graph with a purple line&#10;&#10;Description automatically generated">
            <a:extLst>
              <a:ext uri="{FF2B5EF4-FFF2-40B4-BE49-F238E27FC236}">
                <a16:creationId xmlns:a16="http://schemas.microsoft.com/office/drawing/2014/main" id="{9AC22C30-4798-2279-103B-D0BB375AC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7800"/>
            <a:ext cx="6096000" cy="4572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AE9598-74F9-6528-7945-9930DE839F5D}"/>
              </a:ext>
            </a:extLst>
          </p:cNvPr>
          <p:cNvSpPr txBox="1"/>
          <p:nvPr/>
        </p:nvSpPr>
        <p:spPr>
          <a:xfrm>
            <a:off x="6400800" y="2133600"/>
            <a:ext cx="25908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400" dirty="0">
                <a:solidFill>
                  <a:prstClr val="black"/>
                </a:solidFill>
                <a:latin typeface="Lucida Console" panose="020B0609040504020204" pitchFamily="49" charset="0"/>
              </a:rPr>
              <a:t>      n: 15</a:t>
            </a:r>
          </a:p>
          <a:p>
            <a:r>
              <a:rPr lang="sv-SE" sz="2400" dirty="0">
                <a:solidFill>
                  <a:prstClr val="black"/>
                </a:solidFill>
                <a:latin typeface="Lucida Console" panose="020B0609040504020204" pitchFamily="49" charset="0"/>
              </a:rPr>
              <a:t>    min: 73</a:t>
            </a:r>
          </a:p>
          <a:p>
            <a:r>
              <a:rPr lang="sv-SE" sz="2400" dirty="0">
                <a:solidFill>
                  <a:prstClr val="black"/>
                </a:solidFill>
                <a:latin typeface="Lucida Console" panose="020B0609040504020204" pitchFamily="49" charset="0"/>
              </a:rPr>
              <a:t>    max: 98</a:t>
            </a:r>
          </a:p>
          <a:p>
            <a:r>
              <a:rPr lang="sv-SE" sz="2400" dirty="0">
                <a:solidFill>
                  <a:prstClr val="black"/>
                </a:solidFill>
                <a:latin typeface="Lucida Console" panose="020B0609040504020204" pitchFamily="49" charset="0"/>
              </a:rPr>
              <a:t> median: 91</a:t>
            </a:r>
          </a:p>
          <a:p>
            <a:r>
              <a:rPr lang="sv-SE" sz="2400" dirty="0">
                <a:solidFill>
                  <a:prstClr val="black"/>
                </a:solidFill>
                <a:latin typeface="Lucida Console" panose="020B0609040504020204" pitchFamily="49" charset="0"/>
              </a:rPr>
              <a:t>   mean: 8.9</a:t>
            </a:r>
          </a:p>
          <a:p>
            <a:r>
              <a:rPr lang="sv-SE" sz="2400" dirty="0">
                <a:solidFill>
                  <a:prstClr val="black"/>
                </a:solidFill>
                <a:latin typeface="Lucida Console" panose="020B0609040504020204" pitchFamily="49" charset="0"/>
              </a:rPr>
              <a:t>  stdev: 6.9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527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B8AEA-F45B-4CD6-B351-3A293910E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A255A-34E7-4D17-B790-460056A11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Some excellent chart techniques – properly selected, can differentiate trends, messages clear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Charts are </a:t>
            </a:r>
            <a:r>
              <a:rPr lang="en-US" dirty="0">
                <a:solidFill>
                  <a:srgbClr val="0070C0"/>
                </a:solidFill>
              </a:rPr>
              <a:t>10 times </a:t>
            </a:r>
            <a:r>
              <a:rPr lang="en-US" dirty="0"/>
              <a:t>better than just tables (a picture says a 1000 words)</a:t>
            </a:r>
          </a:p>
          <a:p>
            <a:pPr lvl="1"/>
            <a:r>
              <a:rPr lang="en-US" dirty="0"/>
              <a:t>Tables to provide summary statistics, charts for 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Provide background information (methods)</a:t>
            </a:r>
          </a:p>
          <a:p>
            <a:pPr lvl="1"/>
            <a:r>
              <a:rPr lang="en-US" dirty="0"/>
              <a:t>Game description </a:t>
            </a:r>
          </a:p>
          <a:p>
            <a:pPr lvl="1"/>
            <a:r>
              <a:rPr lang="en-US" dirty="0"/>
              <a:t>Dataset (where obtained), including </a:t>
            </a:r>
            <a:r>
              <a:rPr lang="en-US" dirty="0">
                <a:solidFill>
                  <a:srgbClr val="C00000"/>
                </a:solidFill>
              </a:rPr>
              <a:t>month and year</a:t>
            </a:r>
          </a:p>
          <a:p>
            <a:pPr lvl="1"/>
            <a:r>
              <a:rPr lang="en-US" dirty="0"/>
              <a:t>Size of dataset (e.g., number of games)</a:t>
            </a:r>
          </a:p>
          <a:p>
            <a:r>
              <a:rPr lang="en-US" dirty="0"/>
              <a:t>Consider (next slides): </a:t>
            </a:r>
          </a:p>
          <a:p>
            <a:pPr marL="457200" lvl="1" indent="0">
              <a:buNone/>
            </a:pPr>
            <a:r>
              <a:rPr lang="en-US" dirty="0"/>
              <a:t>a) ease of extracting information (units)</a:t>
            </a:r>
          </a:p>
          <a:p>
            <a:pPr marL="457200" lvl="1" indent="0">
              <a:buNone/>
            </a:pPr>
            <a:r>
              <a:rPr lang="en-US" dirty="0"/>
              <a:t>b) depth of analysis </a:t>
            </a:r>
          </a:p>
          <a:p>
            <a:pPr marL="457200" lvl="1" indent="0">
              <a:buNone/>
            </a:pPr>
            <a:r>
              <a:rPr lang="en-US" dirty="0"/>
              <a:t>c) combination of elements</a:t>
            </a:r>
          </a:p>
        </p:txBody>
      </p:sp>
    </p:spTree>
    <p:extLst>
      <p:ext uri="{BB962C8B-B14F-4D97-AF65-F5344CB8AC3E}">
        <p14:creationId xmlns:p14="http://schemas.microsoft.com/office/powerpoint/2010/main" val="190332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BF696-E944-4835-8953-79A968997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1 – The Coin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63983-BF9B-4837-822F-D8B5101FE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Main player vs. Opponent</a:t>
            </a:r>
          </a:p>
          <a:p>
            <a:pPr lvl="1"/>
            <a:r>
              <a:rPr lang="en-US" dirty="0"/>
              <a:t>They are both equal for analysis</a:t>
            </a:r>
          </a:p>
          <a:p>
            <a:pPr lvl="1"/>
            <a:r>
              <a:rPr lang="en-US" dirty="0"/>
              <a:t>i.e., main player winning isn’t of interest</a:t>
            </a:r>
          </a:p>
          <a:p>
            <a:pPr lvl="1"/>
            <a:r>
              <a:rPr lang="en-US" dirty="0"/>
              <a:t>Either can have coin</a:t>
            </a:r>
          </a:p>
          <a:p>
            <a:pPr lvl="1"/>
            <a:r>
              <a:rPr lang="en-US" dirty="0"/>
              <a:t>Want to know how many times (</a:t>
            </a:r>
            <a:r>
              <a:rPr lang="en-US" dirty="0" err="1"/>
              <a:t>nocoin</a:t>
            </a:r>
            <a:r>
              <a:rPr lang="en-US" dirty="0"/>
              <a:t> + win) versus (</a:t>
            </a:r>
            <a:r>
              <a:rPr lang="en-US" dirty="0" err="1"/>
              <a:t>nocoin</a:t>
            </a:r>
            <a:r>
              <a:rPr lang="en-US" dirty="0"/>
              <a:t> + lose)</a:t>
            </a:r>
          </a:p>
          <a:p>
            <a:pPr lvl="1"/>
            <a:r>
              <a:rPr lang="en-US" dirty="0"/>
              <a:t>But count isn’t particularly useful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U</a:t>
            </a:r>
            <a:r>
              <a:rPr lang="en-US" dirty="0"/>
              <a:t>se units easy to understand: </a:t>
            </a:r>
            <a:r>
              <a:rPr lang="en-US" dirty="0">
                <a:solidFill>
                  <a:srgbClr val="008000"/>
                </a:solidFill>
                <a:sym typeface="Wingdings" panose="05000000000000000000" pitchFamily="2" charset="2"/>
              </a:rPr>
              <a:t>percent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2" descr="Image result for the coin">
            <a:extLst>
              <a:ext uri="{FF2B5EF4-FFF2-40B4-BE49-F238E27FC236}">
                <a16:creationId xmlns:a16="http://schemas.microsoft.com/office/drawing/2014/main" id="{8FD0D6DF-836E-4E69-AABA-FD8358541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957" y="-34977"/>
            <a:ext cx="2043043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00ACA16-9614-4010-8334-33AFA29A4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352800"/>
            <a:ext cx="4343400" cy="2544178"/>
          </a:xfrm>
          <a:prstGeom prst="rect">
            <a:avLst/>
          </a:prstGeom>
          <a:ln w="1905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884803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AA3A7-99F2-4BAC-8DFF-CA644B15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 – Heroes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69BC5-5143-47E4-8DDD-D22D742C6A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989" y="1508760"/>
            <a:ext cx="4286825" cy="307427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Count of Heroes</a:t>
            </a:r>
          </a:p>
          <a:p>
            <a:r>
              <a:rPr lang="en-US" dirty="0">
                <a:solidFill>
                  <a:srgbClr val="0070C0"/>
                </a:solidFill>
              </a:rPr>
              <a:t>Pick rate </a:t>
            </a:r>
            <a:r>
              <a:rPr lang="en-US" dirty="0"/>
              <a:t>of Heroes</a:t>
            </a:r>
          </a:p>
          <a:p>
            <a:r>
              <a:rPr lang="en-US" dirty="0">
                <a:solidFill>
                  <a:srgbClr val="C00000"/>
                </a:solidFill>
              </a:rPr>
              <a:t>Win rate </a:t>
            </a:r>
            <a:r>
              <a:rPr lang="en-US" dirty="0"/>
              <a:t>of Heroes</a:t>
            </a:r>
          </a:p>
          <a:p>
            <a:r>
              <a:rPr lang="en-US" dirty="0"/>
              <a:t>Column charts fine</a:t>
            </a:r>
          </a:p>
          <a:p>
            <a:pPr lvl="1"/>
            <a:r>
              <a:rPr lang="en-US" dirty="0"/>
              <a:t>Consider </a:t>
            </a:r>
            <a:r>
              <a:rPr lang="en-US" dirty="0">
                <a:solidFill>
                  <a:srgbClr val="008000"/>
                </a:solidFill>
              </a:rPr>
              <a:t>order</a:t>
            </a:r>
          </a:p>
          <a:p>
            <a:pPr lvl="1"/>
            <a:r>
              <a:rPr lang="en-US" dirty="0"/>
              <a:t>But, could show </a:t>
            </a:r>
            <a:r>
              <a:rPr lang="en-US" dirty="0">
                <a:solidFill>
                  <a:srgbClr val="0070C0"/>
                </a:solidFill>
              </a:rPr>
              <a:t>distributions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CA4A06-7D86-45BC-BB88-00BD52FA0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286825" cy="287593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Relationship between </a:t>
            </a:r>
            <a:r>
              <a:rPr lang="en-US" dirty="0">
                <a:solidFill>
                  <a:srgbClr val="C00000"/>
                </a:solidFill>
              </a:rPr>
              <a:t>win rate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pick rate</a:t>
            </a:r>
          </a:p>
          <a:p>
            <a:pPr lvl="1"/>
            <a:r>
              <a:rPr lang="en-US" dirty="0"/>
              <a:t>Variation?</a:t>
            </a:r>
          </a:p>
          <a:p>
            <a:pPr lvl="1"/>
            <a:r>
              <a:rPr lang="en-US" dirty="0"/>
              <a:t>Correlation?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8A4087-AF76-4058-85EC-EFCEA6B9D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606338"/>
            <a:ext cx="5679611" cy="2875936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001186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4C9A-2200-409E-A320-78319AA46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742" y="25631"/>
            <a:ext cx="8229600" cy="1143000"/>
          </a:xfrm>
        </p:spPr>
        <p:txBody>
          <a:bodyPr/>
          <a:lstStyle/>
          <a:p>
            <a:r>
              <a:rPr lang="en-US" dirty="0"/>
              <a:t>Part 3 – Play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7648B-5602-46D8-8097-E0C9F057A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709" y="1295400"/>
            <a:ext cx="4501691" cy="5410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Length of games</a:t>
            </a:r>
          </a:p>
          <a:p>
            <a:r>
              <a:rPr lang="en-US" dirty="0"/>
              <a:t>Cards played</a:t>
            </a:r>
          </a:p>
          <a:p>
            <a:r>
              <a:rPr lang="en-US" dirty="0">
                <a:solidFill>
                  <a:srgbClr val="C00000"/>
                </a:solidFill>
              </a:rPr>
              <a:t>Rate</a:t>
            </a:r>
            <a:r>
              <a:rPr lang="en-US" dirty="0"/>
              <a:t> of play</a:t>
            </a:r>
          </a:p>
          <a:p>
            <a:r>
              <a:rPr lang="en-US" dirty="0"/>
              <a:t>Average ok</a:t>
            </a:r>
          </a:p>
          <a:p>
            <a:pPr lvl="1"/>
            <a:r>
              <a:rPr lang="en-US" dirty="0"/>
              <a:t>Measure of spread!</a:t>
            </a:r>
          </a:p>
          <a:p>
            <a:r>
              <a:rPr lang="en-US" dirty="0">
                <a:solidFill>
                  <a:srgbClr val="0070C0"/>
                </a:solidFill>
              </a:rPr>
              <a:t>Distributions</a:t>
            </a:r>
            <a:r>
              <a:rPr lang="en-US" dirty="0"/>
              <a:t> better</a:t>
            </a:r>
          </a:p>
          <a:p>
            <a:pPr lvl="1"/>
            <a:r>
              <a:rPr lang="en-US" dirty="0"/>
              <a:t>Boxplot or Histogram or CDF</a:t>
            </a:r>
          </a:p>
          <a:p>
            <a:r>
              <a:rPr lang="en-US" dirty="0">
                <a:solidFill>
                  <a:srgbClr val="C00000"/>
                </a:solidFill>
              </a:rPr>
              <a:t>Rate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Cards per second?</a:t>
            </a:r>
          </a:p>
          <a:p>
            <a:pPr lvl="2"/>
            <a:r>
              <a:rPr lang="en-US" dirty="0"/>
              <a:t>0.05 cards/second (awkward)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Cards per minute </a:t>
            </a:r>
            <a:r>
              <a:rPr lang="en-US" dirty="0"/>
              <a:t>or </a:t>
            </a:r>
            <a:r>
              <a:rPr lang="en-US" dirty="0">
                <a:solidFill>
                  <a:srgbClr val="008000"/>
                </a:solidFill>
              </a:rPr>
              <a:t>seconds per card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5D7380-8486-4C9C-941D-267114E6F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596" y="1171402"/>
            <a:ext cx="4274453" cy="2514600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71C1FF-29B4-4F2D-9076-E7B957A7F98A}"/>
              </a:ext>
            </a:extLst>
          </p:cNvPr>
          <p:cNvSpPr txBox="1"/>
          <p:nvPr/>
        </p:nvSpPr>
        <p:spPr>
          <a:xfrm>
            <a:off x="2743200" y="2362200"/>
            <a:ext cx="838691" cy="40011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Chart!</a:t>
            </a:r>
          </a:p>
        </p:txBody>
      </p:sp>
      <p:pic>
        <p:nvPicPr>
          <p:cNvPr id="7" name="Picture 6" descr="Chart, scatter chart&#10;&#10;Description automatically generated">
            <a:extLst>
              <a:ext uri="{FF2B5EF4-FFF2-40B4-BE49-F238E27FC236}">
                <a16:creationId xmlns:a16="http://schemas.microsoft.com/office/drawing/2014/main" id="{A1C0ADC9-9453-0240-226C-709A04C11B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109" y="3897218"/>
            <a:ext cx="4305425" cy="2562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221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14BC-6891-4048-9273-797DF44A4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4 -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586D1-76FC-43E2-94E8-A4FC5B0E7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61318"/>
            <a:ext cx="8229600" cy="4525963"/>
          </a:xfrm>
        </p:spPr>
        <p:txBody>
          <a:bodyPr/>
          <a:lstStyle/>
          <a:p>
            <a:r>
              <a:rPr lang="en-US" dirty="0"/>
              <a:t>Hero popularity over time</a:t>
            </a:r>
          </a:p>
          <a:p>
            <a:r>
              <a:rPr lang="en-US" dirty="0"/>
              <a:t>Effect of Coin on each Hero </a:t>
            </a:r>
          </a:p>
          <a:p>
            <a:r>
              <a:rPr lang="en-US" dirty="0"/>
              <a:t>Cards or Deck win rate/lose rate details </a:t>
            </a:r>
          </a:p>
          <a:p>
            <a:r>
              <a:rPr lang="en-US" dirty="0"/>
              <a:t>Card aspects </a:t>
            </a:r>
          </a:p>
          <a:p>
            <a:r>
              <a:rPr lang="en-US" dirty="0"/>
              <a:t>Hero win rate over time </a:t>
            </a:r>
          </a:p>
          <a:p>
            <a:r>
              <a:rPr lang="en-US" dirty="0"/>
              <a:t>Game length by Hero </a:t>
            </a:r>
          </a:p>
          <a:p>
            <a:r>
              <a:rPr lang="en-US" dirty="0"/>
              <a:t>Player rank by Hero choice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1A8EB4D-73F4-48B9-62B6-9C2B2F8413E6}"/>
              </a:ext>
            </a:extLst>
          </p:cNvPr>
          <p:cNvGrpSpPr/>
          <p:nvPr/>
        </p:nvGrpSpPr>
        <p:grpSpPr>
          <a:xfrm>
            <a:off x="6400800" y="3657600"/>
            <a:ext cx="2743200" cy="2958028"/>
            <a:chOff x="6448757" y="3810000"/>
            <a:chExt cx="2743200" cy="2958028"/>
          </a:xfrm>
        </p:grpSpPr>
        <p:pic>
          <p:nvPicPr>
            <p:cNvPr id="1026" name="Picture 2" descr="The Choice is Yours! | The Daniel Fast">
              <a:extLst>
                <a:ext uri="{FF2B5EF4-FFF2-40B4-BE49-F238E27FC236}">
                  <a16:creationId xmlns:a16="http://schemas.microsoft.com/office/drawing/2014/main" id="{523D28C6-FEFA-9F93-5936-DD0530E9E3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05027" y="3810000"/>
              <a:ext cx="2630660" cy="26306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DD97BAD-0569-6BE7-91E4-EB5A1B5E6CD6}"/>
                </a:ext>
              </a:extLst>
            </p:cNvPr>
            <p:cNvSpPr txBox="1"/>
            <p:nvPr/>
          </p:nvSpPr>
          <p:spPr>
            <a:xfrm>
              <a:off x="6448757" y="6583362"/>
              <a:ext cx="2743200" cy="1846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</a:rPr>
                <a:t>https://danielfast.files.wordpress.com/2014/03/choice-7697215_s.jpg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495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E089-79F6-4B05-99CF-8350B874D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5433"/>
            <a:ext cx="8229600" cy="11430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338B8-3F6B-4624-BF94-AEE1CD9F0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877" y="1295400"/>
            <a:ext cx="8406834" cy="3886200"/>
          </a:xfrm>
        </p:spPr>
        <p:txBody>
          <a:bodyPr>
            <a:normAutofit/>
          </a:bodyPr>
          <a:lstStyle/>
          <a:p>
            <a:r>
              <a:rPr lang="en-US" dirty="0"/>
              <a:t>These slides posted on </a:t>
            </a:r>
            <a:r>
              <a:rPr lang="en-US" dirty="0" err="1"/>
              <a:t>Proj</a:t>
            </a:r>
            <a:r>
              <a:rPr lang="en-US" dirty="0"/>
              <a:t> 3 Web page</a:t>
            </a:r>
          </a:p>
          <a:p>
            <a:r>
              <a:rPr lang="en-US" dirty="0"/>
              <a:t>Read over comments on your report</a:t>
            </a:r>
          </a:p>
          <a:p>
            <a:pPr lvl="1"/>
            <a:r>
              <a:rPr lang="en-US" dirty="0"/>
              <a:t>Ask if you have questions</a:t>
            </a:r>
          </a:p>
          <a:p>
            <a:r>
              <a:rPr lang="en-US" dirty="0"/>
              <a:t>Incorporate </a:t>
            </a:r>
            <a:r>
              <a:rPr lang="en-US" dirty="0">
                <a:solidFill>
                  <a:srgbClr val="008000"/>
                </a:solidFill>
              </a:rPr>
              <a:t>general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specific tips </a:t>
            </a:r>
            <a:r>
              <a:rPr lang="en-US" dirty="0"/>
              <a:t>into next project!</a:t>
            </a:r>
          </a:p>
          <a:p>
            <a:pPr lvl="1"/>
            <a:r>
              <a:rPr lang="en-US" dirty="0"/>
              <a:t>Re-review before turning in Project 4</a:t>
            </a:r>
          </a:p>
          <a:p>
            <a:r>
              <a:rPr lang="en-US" dirty="0"/>
              <a:t>Keep up the good work!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D34E815-C085-4952-B2D8-01670D6A1FFF}"/>
              </a:ext>
            </a:extLst>
          </p:cNvPr>
          <p:cNvGrpSpPr/>
          <p:nvPr/>
        </p:nvGrpSpPr>
        <p:grpSpPr>
          <a:xfrm>
            <a:off x="5867400" y="4648200"/>
            <a:ext cx="2920435" cy="2114367"/>
            <a:chOff x="5105400" y="4191000"/>
            <a:chExt cx="3682435" cy="2571567"/>
          </a:xfrm>
        </p:grpSpPr>
        <p:pic>
          <p:nvPicPr>
            <p:cNvPr id="6146" name="Picture 2" descr="Image result for hints">
              <a:extLst>
                <a:ext uri="{FF2B5EF4-FFF2-40B4-BE49-F238E27FC236}">
                  <a16:creationId xmlns:a16="http://schemas.microsoft.com/office/drawing/2014/main" id="{17CEB3A2-C76D-4C8F-B727-31C56DC671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4191000"/>
              <a:ext cx="3682435" cy="25715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557D7E1-E803-4192-83CF-90EA87F8E839}"/>
                </a:ext>
              </a:extLst>
            </p:cNvPr>
            <p:cNvSpPr/>
            <p:nvPr/>
          </p:nvSpPr>
          <p:spPr>
            <a:xfrm>
              <a:off x="7336693" y="6116236"/>
              <a:ext cx="143746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600" dirty="0">
                  <a:solidFill>
                    <a:schemeClr val="bg1">
                      <a:lumMod val="65000"/>
                    </a:schemeClr>
                  </a:solidFill>
                </a:rPr>
                <a:t>https://i0.wp.com/www.johnhardingestates.co.uk/wp-content/uploads/2018/02/John-Harding-Estates-Hints-and-Tips.png?fit=600%2C419</a:t>
              </a:r>
            </a:p>
            <a:p>
              <a:pPr algn="r"/>
              <a:endParaRPr lang="en-US" sz="6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257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4283</TotalTime>
  <Words>397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Lucida Console</vt:lpstr>
      <vt:lpstr>Wingdings</vt:lpstr>
      <vt:lpstr>Office Theme</vt:lpstr>
      <vt:lpstr>Hearthstone Analytics</vt:lpstr>
      <vt:lpstr>Scores</vt:lpstr>
      <vt:lpstr>General Comments</vt:lpstr>
      <vt:lpstr>Part 1 – The Coin</vt:lpstr>
      <vt:lpstr>Part 2 – Heroes </vt:lpstr>
      <vt:lpstr>Part 3 – Play Rates</vt:lpstr>
      <vt:lpstr>Part 4 - Choice</vt:lpstr>
      <vt:lpstr>Next Steps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</dc:title>
  <dc:creator>Mark Claypool</dc:creator>
  <cp:lastModifiedBy>Claypool, Mark</cp:lastModifiedBy>
  <cp:revision>148</cp:revision>
  <cp:lastPrinted>2020-05-04T13:50:51Z</cp:lastPrinted>
  <dcterms:created xsi:type="dcterms:W3CDTF">2012-01-13T01:01:36Z</dcterms:created>
  <dcterms:modified xsi:type="dcterms:W3CDTF">2024-04-26T11:23:56Z</dcterms:modified>
</cp:coreProperties>
</file>