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75" r:id="rId4"/>
    <p:sldId id="286" r:id="rId5"/>
    <p:sldId id="287" r:id="rId6"/>
    <p:sldId id="284" r:id="rId7"/>
    <p:sldId id="278" r:id="rId8"/>
    <p:sldId id="280" r:id="rId9"/>
    <p:sldId id="281" r:id="rId10"/>
    <p:sldId id="285" r:id="rId11"/>
    <p:sldId id="288" r:id="rId12"/>
    <p:sldId id="289" r:id="rId13"/>
    <p:sldId id="273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6699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2" autoAdjust="0"/>
  </p:normalViewPr>
  <p:slideViewPr>
    <p:cSldViewPr>
      <p:cViewPr varScale="1">
        <p:scale>
          <a:sx n="58" d="100"/>
          <a:sy n="58" d="100"/>
        </p:scale>
        <p:origin x="1157" y="3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837E6-FE4A-460D-B195-BE410E58F0F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0558-F855-45ED-ACAF-E64734788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89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E04472-30A7-4BFD-AE42-4B7DAF89721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66B3BC-8BDF-474F-B3DF-8718E0B0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9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9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4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C008-1EDC-44A7-AC30-7905F8BCA6C7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8077200" cy="1600200"/>
          </a:xfrm>
        </p:spPr>
        <p:txBody>
          <a:bodyPr>
            <a:normAutofit/>
          </a:bodyPr>
          <a:lstStyle/>
          <a:p>
            <a:r>
              <a:rPr lang="en-US" sz="5300" dirty="0" err="1"/>
              <a:t>Mazetool</a:t>
            </a:r>
            <a:br>
              <a:rPr lang="en-US" dirty="0"/>
            </a:br>
            <a:r>
              <a:rPr lang="en-US" dirty="0"/>
              <a:t>Analytics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3886200"/>
            <a:ext cx="3962400" cy="17526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Project 2</a:t>
            </a:r>
          </a:p>
          <a:p>
            <a:endParaRPr lang="en-US" sz="36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IMGD 2905</a:t>
            </a:r>
          </a:p>
          <a:p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DC185-DD48-484E-A03A-EC93AD199A4B}"/>
              </a:ext>
            </a:extLst>
          </p:cNvPr>
          <p:cNvSpPr txBox="1"/>
          <p:nvPr/>
        </p:nvSpPr>
        <p:spPr>
          <a:xfrm>
            <a:off x="3264199" y="454164"/>
            <a:ext cx="2768002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8000"/>
                </a:solidFill>
              </a:rPr>
              <a:t>Postmortem</a:t>
            </a:r>
          </a:p>
        </p:txBody>
      </p:sp>
      <p:pic>
        <p:nvPicPr>
          <p:cNvPr id="6" name="Picture 2" descr="[Mazetool]">
            <a:extLst>
              <a:ext uri="{FF2B5EF4-FFF2-40B4-BE49-F238E27FC236}">
                <a16:creationId xmlns:a16="http://schemas.microsoft.com/office/drawing/2014/main" id="{5889AC85-0D45-4345-AE18-B96CE1E50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657600"/>
            <a:ext cx="2493231" cy="249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755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DF86CC-8D50-4D4C-93F6-05E68FA4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4 – Choice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3222A0-B314-43FF-A2AE-D3EF34B1A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00200"/>
            <a:ext cx="7552669" cy="48768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8F9ACE-5393-4174-9DE8-F400D4945214}"/>
              </a:ext>
            </a:extLst>
          </p:cNvPr>
          <p:cNvSpPr txBox="1"/>
          <p:nvPr/>
        </p:nvSpPr>
        <p:spPr>
          <a:xfrm>
            <a:off x="6096000" y="2209800"/>
            <a:ext cx="3048000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Box-and-Whiskers to compare distributions</a:t>
            </a:r>
          </a:p>
          <a:p>
            <a:pPr algn="ctr"/>
            <a:r>
              <a:rPr lang="en-US" sz="2000" dirty="0"/>
              <a:t>(compare to histograms)</a:t>
            </a:r>
          </a:p>
        </p:txBody>
      </p:sp>
    </p:spTree>
    <p:extLst>
      <p:ext uri="{BB962C8B-B14F-4D97-AF65-F5344CB8AC3E}">
        <p14:creationId xmlns:p14="http://schemas.microsoft.com/office/powerpoint/2010/main" val="3236770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DF86CC-8D50-4D4C-93F6-05E68FA4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4 – Choice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E65F8B-551D-4707-BB9A-66BE4F7BF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805" y="1524000"/>
            <a:ext cx="7724390" cy="448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444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7943A-7541-4DFB-988B-6C570320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</p:spPr>
        <p:txBody>
          <a:bodyPr/>
          <a:lstStyle/>
          <a:p>
            <a:r>
              <a:rPr lang="en-US" dirty="0"/>
              <a:t>Part 4 – Choice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5AB3E-D150-4851-A48B-0EB776FE8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789" y="1401762"/>
            <a:ext cx="7842422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254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E089-79F6-4B05-99CF-8350B874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5433"/>
            <a:ext cx="8229600" cy="11430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338B8-3F6B-4624-BF94-AEE1CD9F0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77" y="1295400"/>
            <a:ext cx="8406834" cy="3886200"/>
          </a:xfrm>
        </p:spPr>
        <p:txBody>
          <a:bodyPr>
            <a:normAutofit/>
          </a:bodyPr>
          <a:lstStyle/>
          <a:p>
            <a:r>
              <a:rPr lang="en-US" dirty="0"/>
              <a:t>Read over comments on your report</a:t>
            </a:r>
          </a:p>
          <a:p>
            <a:pPr lvl="1"/>
            <a:r>
              <a:rPr lang="en-US" dirty="0"/>
              <a:t>Ask if you have questions</a:t>
            </a:r>
          </a:p>
          <a:p>
            <a:r>
              <a:rPr lang="en-US" dirty="0"/>
              <a:t>Incorporate </a:t>
            </a:r>
            <a:r>
              <a:rPr lang="en-US" dirty="0">
                <a:solidFill>
                  <a:srgbClr val="008000"/>
                </a:solidFill>
              </a:rPr>
              <a:t>general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specific tips </a:t>
            </a:r>
            <a:r>
              <a:rPr lang="en-US" dirty="0"/>
              <a:t>into next project!</a:t>
            </a:r>
          </a:p>
          <a:p>
            <a:pPr lvl="1"/>
            <a:r>
              <a:rPr lang="en-US" dirty="0"/>
              <a:t>Re-review before turning in Project 3</a:t>
            </a:r>
          </a:p>
          <a:p>
            <a:r>
              <a:rPr lang="en-US" dirty="0"/>
              <a:t>Keep up the good work!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D34E815-C085-4952-B2D8-01670D6A1FFF}"/>
              </a:ext>
            </a:extLst>
          </p:cNvPr>
          <p:cNvGrpSpPr/>
          <p:nvPr/>
        </p:nvGrpSpPr>
        <p:grpSpPr>
          <a:xfrm>
            <a:off x="5867400" y="4648200"/>
            <a:ext cx="2920435" cy="2114367"/>
            <a:chOff x="5105400" y="4191000"/>
            <a:chExt cx="3682435" cy="2571567"/>
          </a:xfrm>
        </p:grpSpPr>
        <p:pic>
          <p:nvPicPr>
            <p:cNvPr id="6146" name="Picture 2" descr="Image result for hints">
              <a:extLst>
                <a:ext uri="{FF2B5EF4-FFF2-40B4-BE49-F238E27FC236}">
                  <a16:creationId xmlns:a16="http://schemas.microsoft.com/office/drawing/2014/main" id="{17CEB3A2-C76D-4C8F-B727-31C56DC671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191000"/>
              <a:ext cx="3682435" cy="2571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57D7E1-E803-4192-83CF-90EA87F8E839}"/>
                </a:ext>
              </a:extLst>
            </p:cNvPr>
            <p:cNvSpPr/>
            <p:nvPr/>
          </p:nvSpPr>
          <p:spPr>
            <a:xfrm>
              <a:off x="7336693" y="6116236"/>
              <a:ext cx="143746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600" dirty="0">
                  <a:solidFill>
                    <a:schemeClr val="bg1">
                      <a:lumMod val="65000"/>
                    </a:schemeClr>
                  </a:solidFill>
                </a:rPr>
                <a:t>https://i0.wp.com/www.johnhardingestates.co.uk/wp-content/uploads/2018/02/John-Harding-Estates-Hints-and-Tips.png?fit=600%2C419</a:t>
              </a:r>
            </a:p>
            <a:p>
              <a:pPr algn="r"/>
              <a:endParaRPr lang="en-US" sz="6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257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1EBB-70CC-4567-B8FF-BF9B9BE27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08" y="175846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Scores</a:t>
            </a:r>
          </a:p>
        </p:txBody>
      </p:sp>
      <p:pic>
        <p:nvPicPr>
          <p:cNvPr id="6" name="Picture 5" descr="A graph of a graph&#10;&#10;Description automatically generated">
            <a:extLst>
              <a:ext uri="{FF2B5EF4-FFF2-40B4-BE49-F238E27FC236}">
                <a16:creationId xmlns:a16="http://schemas.microsoft.com/office/drawing/2014/main" id="{E7C4A79B-6061-C16C-F99A-C0575A734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08" y="1583271"/>
            <a:ext cx="6096000" cy="4572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BA474C-0104-460B-B913-34B2D1B085CB}"/>
              </a:ext>
            </a:extLst>
          </p:cNvPr>
          <p:cNvSpPr txBox="1"/>
          <p:nvPr/>
        </p:nvSpPr>
        <p:spPr>
          <a:xfrm>
            <a:off x="5791200" y="2299611"/>
            <a:ext cx="3048000" cy="1938992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    n:  15    </a:t>
            </a:r>
          </a:p>
          <a:p>
            <a:r>
              <a:rPr lang="en-US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  min:  52.5</a:t>
            </a:r>
          </a:p>
          <a:p>
            <a:r>
              <a:rPr lang="en-US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 mean:  79.6</a:t>
            </a:r>
          </a:p>
          <a:p>
            <a:r>
              <a:rPr lang="en-US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std dev:  12.1</a:t>
            </a:r>
          </a:p>
          <a:p>
            <a:r>
              <a:rPr lang="en-US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  max:  93.5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527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B8AEA-F45B-4CD6-B351-3A293910E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A255A-34E7-4D17-B790-460056A11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Better!</a:t>
            </a:r>
          </a:p>
          <a:p>
            <a:r>
              <a:rPr lang="en-US" dirty="0"/>
              <a:t>Provide details on data</a:t>
            </a:r>
          </a:p>
          <a:p>
            <a:pPr lvl="1"/>
            <a:r>
              <a:rPr lang="en-US" dirty="0"/>
              <a:t>Number of participants/runs for your maze, number of total runs, maybe even students in the class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context matters!</a:t>
            </a:r>
          </a:p>
          <a:p>
            <a:r>
              <a:rPr lang="en-US" dirty="0"/>
              <a:t>Double-down, make sure solid on fundamentals of </a:t>
            </a:r>
            <a:r>
              <a:rPr lang="en-US" dirty="0">
                <a:solidFill>
                  <a:srgbClr val="0070C0"/>
                </a:solidFill>
              </a:rPr>
              <a:t>drawing</a:t>
            </a:r>
            <a:r>
              <a:rPr lang="en-US" dirty="0"/>
              <a:t> and </a:t>
            </a:r>
            <a:r>
              <a:rPr lang="en-US" dirty="0">
                <a:solidFill>
                  <a:srgbClr val="008000"/>
                </a:solidFill>
              </a:rPr>
              <a:t>presenting</a:t>
            </a:r>
            <a:r>
              <a:rPr lang="en-US" dirty="0"/>
              <a:t> charts</a:t>
            </a:r>
          </a:p>
          <a:p>
            <a:pPr lvl="1"/>
            <a:r>
              <a:rPr lang="en-US" dirty="0"/>
              <a:t>Minimize “ink”, maximize information</a:t>
            </a:r>
          </a:p>
          <a:p>
            <a:pPr lvl="1"/>
            <a:r>
              <a:rPr lang="en-US" dirty="0"/>
              <a:t>Label axes, provide units, </a:t>
            </a:r>
            <a:r>
              <a:rPr lang="en-US" dirty="0">
                <a:solidFill>
                  <a:srgbClr val="C00000"/>
                </a:solidFill>
              </a:rPr>
              <a:t>clear message</a:t>
            </a:r>
          </a:p>
          <a:p>
            <a:pPr lvl="1"/>
            <a:r>
              <a:rPr lang="en-US" dirty="0"/>
              <a:t>Figure numbers and captions, refer to in text</a:t>
            </a:r>
          </a:p>
          <a:p>
            <a:pPr lvl="1"/>
            <a:r>
              <a:rPr lang="en-US" dirty="0"/>
              <a:t>Describe axes + data </a:t>
            </a:r>
            <a:r>
              <a:rPr lang="en-US" i="1" dirty="0"/>
              <a:t>before</a:t>
            </a:r>
            <a:r>
              <a:rPr lang="en-US" dirty="0"/>
              <a:t> message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32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67B8-A15F-4B05-9618-E1C61BF9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 – Maze Running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661AB9-CD25-499C-8399-91E40B246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73168"/>
            <a:ext cx="7369000" cy="40513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E5D69AD-73FA-4A46-B5B0-C66C5037D878}"/>
              </a:ext>
            </a:extLst>
          </p:cNvPr>
          <p:cNvSpPr txBox="1"/>
          <p:nvPr/>
        </p:nvSpPr>
        <p:spPr>
          <a:xfrm>
            <a:off x="5791200" y="3895694"/>
            <a:ext cx="3178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is happening during these flat parts?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23F84E-B8A1-4E25-99FE-94C7E78E9555}"/>
              </a:ext>
            </a:extLst>
          </p:cNvPr>
          <p:cNvSpPr txBox="1"/>
          <p:nvPr/>
        </p:nvSpPr>
        <p:spPr>
          <a:xfrm>
            <a:off x="1393766" y="5791200"/>
            <a:ext cx="2797233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Time versus clicks?</a:t>
            </a:r>
          </a:p>
        </p:txBody>
      </p:sp>
    </p:spTree>
    <p:extLst>
      <p:ext uri="{BB962C8B-B14F-4D97-AF65-F5344CB8AC3E}">
        <p14:creationId xmlns:p14="http://schemas.microsoft.com/office/powerpoint/2010/main" val="2576561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67B8-A15F-4B05-9618-E1C61BF9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 – Maze Running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8F9677-7D81-4417-A4BA-3DADF2F4F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88418"/>
            <a:ext cx="7772400" cy="46723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4D34EAF-D064-4D64-8FCF-C72B8929D58A}"/>
              </a:ext>
            </a:extLst>
          </p:cNvPr>
          <p:cNvSpPr txBox="1"/>
          <p:nvPr/>
        </p:nvSpPr>
        <p:spPr>
          <a:xfrm>
            <a:off x="1676400" y="5645307"/>
            <a:ext cx="2362199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about beginning?</a:t>
            </a:r>
          </a:p>
        </p:txBody>
      </p:sp>
    </p:spTree>
    <p:extLst>
      <p:ext uri="{BB962C8B-B14F-4D97-AF65-F5344CB8AC3E}">
        <p14:creationId xmlns:p14="http://schemas.microsoft.com/office/powerpoint/2010/main" val="180935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A27E-28BE-471B-A467-CAD19903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Beware of Outliers!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594FAC-5046-4084-8380-9B87C5A97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76400"/>
            <a:ext cx="7391400" cy="44163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6BBB0-265B-4F0C-920B-C62396EB585D}"/>
              </a:ext>
            </a:extLst>
          </p:cNvPr>
          <p:cNvSpPr txBox="1"/>
          <p:nvPr/>
        </p:nvSpPr>
        <p:spPr>
          <a:xfrm>
            <a:off x="3962400" y="2936855"/>
            <a:ext cx="3494739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What is this person doing?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068ABF7-D762-43E4-ACB6-27C037B905AA}"/>
              </a:ext>
            </a:extLst>
          </p:cNvPr>
          <p:cNvCxnSpPr>
            <a:cxnSpLocks/>
          </p:cNvCxnSpPr>
          <p:nvPr/>
        </p:nvCxnSpPr>
        <p:spPr>
          <a:xfrm flipH="1" flipV="1">
            <a:off x="5486400" y="2590800"/>
            <a:ext cx="304800" cy="228600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02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F8B7-1021-42BA-8AB7-6EC43C0F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r>
              <a:rPr lang="en-US" dirty="0"/>
              <a:t>Part 2 – Outlier Removed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6E551D-28FF-4726-B673-6039F5DB1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700" y="1414094"/>
            <a:ext cx="7858291" cy="46719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AE6728-7DCF-45F2-91C1-F694C12CFF62}"/>
              </a:ext>
            </a:extLst>
          </p:cNvPr>
          <p:cNvSpPr txBox="1"/>
          <p:nvPr/>
        </p:nvSpPr>
        <p:spPr>
          <a:xfrm>
            <a:off x="228600" y="685800"/>
            <a:ext cx="1697609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8000"/>
                </a:solidFill>
              </a:rPr>
              <a:t>Scale CDF to max (100)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05CCBA-F864-4E7A-9565-17C52BC96EAD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077405" y="1393686"/>
            <a:ext cx="315405" cy="1985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7299C6B-2121-466E-B544-D592DC258A60}"/>
              </a:ext>
            </a:extLst>
          </p:cNvPr>
          <p:cNvSpPr txBox="1"/>
          <p:nvPr/>
        </p:nvSpPr>
        <p:spPr>
          <a:xfrm>
            <a:off x="0" y="5303520"/>
            <a:ext cx="213360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8000"/>
                </a:solidFill>
              </a:rPr>
              <a:t>Units </a:t>
            </a:r>
            <a:r>
              <a:rPr lang="en-US" sz="2000" i="1" dirty="0">
                <a:solidFill>
                  <a:srgbClr val="008000"/>
                </a:solidFill>
              </a:rPr>
              <a:t>not</a:t>
            </a:r>
            <a:r>
              <a:rPr lang="en-US" sz="2000" dirty="0">
                <a:solidFill>
                  <a:srgbClr val="008000"/>
                </a:solidFill>
              </a:rPr>
              <a:t> fraction? </a:t>
            </a:r>
          </a:p>
          <a:p>
            <a:pPr algn="ctr"/>
            <a:r>
              <a:rPr lang="en-US" sz="2000" dirty="0">
                <a:solidFill>
                  <a:srgbClr val="008000"/>
                </a:solidFill>
              </a:rPr>
              <a:t>“Cumulative Distribution (percent)”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68BC0DB-B960-46EE-89AD-306CA287C076}"/>
              </a:ext>
            </a:extLst>
          </p:cNvPr>
          <p:cNvCxnSpPr>
            <a:cxnSpLocks/>
          </p:cNvCxnSpPr>
          <p:nvPr/>
        </p:nvCxnSpPr>
        <p:spPr>
          <a:xfrm flipV="1">
            <a:off x="803700" y="4572000"/>
            <a:ext cx="415500" cy="7315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84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D22C1-0370-4C34-BBC2-3552A39BD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3 – Comparing Radar Charts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4ADA08-1868-45BB-A34E-855C09F5D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171" y="2468562"/>
            <a:ext cx="5747657" cy="4114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6D4BC3-D1B2-4120-B02A-ED43640AE6A2}"/>
              </a:ext>
            </a:extLst>
          </p:cNvPr>
          <p:cNvSpPr txBox="1"/>
          <p:nvPr/>
        </p:nvSpPr>
        <p:spPr>
          <a:xfrm>
            <a:off x="1456691" y="1600200"/>
            <a:ext cx="6479274" cy="46166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Remember to tell how axes are normalized in text!</a:t>
            </a:r>
          </a:p>
        </p:txBody>
      </p:sp>
    </p:spTree>
    <p:extLst>
      <p:ext uri="{BB962C8B-B14F-4D97-AF65-F5344CB8AC3E}">
        <p14:creationId xmlns:p14="http://schemas.microsoft.com/office/powerpoint/2010/main" val="1251378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4CB5-8BC3-42AB-A4E1-C21D6D38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3 – Comparing Radar Charts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E50AC8-293E-4D1C-9CDF-768FEE204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525" y="3774852"/>
            <a:ext cx="3102428" cy="222105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29571C1-8CB3-92DB-6615-D866F7A810FB}"/>
              </a:ext>
            </a:extLst>
          </p:cNvPr>
          <p:cNvGrpSpPr/>
          <p:nvPr/>
        </p:nvGrpSpPr>
        <p:grpSpPr>
          <a:xfrm>
            <a:off x="24714" y="2514600"/>
            <a:ext cx="3724275" cy="2609290"/>
            <a:chOff x="609600" y="1522566"/>
            <a:chExt cx="3724275" cy="260929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553C489-8B23-42BB-B5A6-DDE64FB29A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" y="1541056"/>
              <a:ext cx="3724275" cy="25908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B6E316-7F66-63B3-A25A-901EC6BCC390}"/>
                </a:ext>
              </a:extLst>
            </p:cNvPr>
            <p:cNvSpPr txBox="1"/>
            <p:nvPr/>
          </p:nvSpPr>
          <p:spPr>
            <a:xfrm>
              <a:off x="1437928" y="1522566"/>
              <a:ext cx="206761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          Person A          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6F98958-758F-1704-5E83-B319C0D193A4}"/>
              </a:ext>
            </a:extLst>
          </p:cNvPr>
          <p:cNvGrpSpPr/>
          <p:nvPr/>
        </p:nvGrpSpPr>
        <p:grpSpPr>
          <a:xfrm>
            <a:off x="5534025" y="2255869"/>
            <a:ext cx="3609975" cy="2504943"/>
            <a:chOff x="4962527" y="1567769"/>
            <a:chExt cx="3609975" cy="250494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49A8C304-DEE0-4872-94A7-5CE4C14AE3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62527" y="1600200"/>
              <a:ext cx="3609975" cy="247251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721E7C5-A610-F010-F0F1-2F63B5B7D532}"/>
                </a:ext>
              </a:extLst>
            </p:cNvPr>
            <p:cNvSpPr txBox="1"/>
            <p:nvPr/>
          </p:nvSpPr>
          <p:spPr>
            <a:xfrm>
              <a:off x="5638455" y="1567769"/>
              <a:ext cx="206761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          Person B         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D861C46-D1F4-92B9-5968-74E86464F7E4}"/>
              </a:ext>
            </a:extLst>
          </p:cNvPr>
          <p:cNvSpPr txBox="1"/>
          <p:nvPr/>
        </p:nvSpPr>
        <p:spPr>
          <a:xfrm>
            <a:off x="2866367" y="1499379"/>
            <a:ext cx="3724275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Radar charts best when can compare one </a:t>
            </a:r>
            <a:r>
              <a:rPr lang="en-US" sz="2400" dirty="0" err="1"/>
              <a:t>one</a:t>
            </a:r>
            <a:r>
              <a:rPr lang="en-US" sz="2400" dirty="0"/>
              <a:t> page</a:t>
            </a:r>
          </a:p>
        </p:txBody>
      </p:sp>
    </p:spTree>
    <p:extLst>
      <p:ext uri="{BB962C8B-B14F-4D97-AF65-F5344CB8AC3E}">
        <p14:creationId xmlns:p14="http://schemas.microsoft.com/office/powerpoint/2010/main" val="4273733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4858</TotalTime>
  <Words>284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Lucida Console</vt:lpstr>
      <vt:lpstr>Wingdings</vt:lpstr>
      <vt:lpstr>Office Theme</vt:lpstr>
      <vt:lpstr>Mazetool Analytics</vt:lpstr>
      <vt:lpstr>Scores</vt:lpstr>
      <vt:lpstr>General Comments</vt:lpstr>
      <vt:lpstr>Part 1 – Maze Running</vt:lpstr>
      <vt:lpstr>Part 1 – Maze Running</vt:lpstr>
      <vt:lpstr>Part 2 – Beware of Outliers! </vt:lpstr>
      <vt:lpstr>Part 2 – Outlier Removed</vt:lpstr>
      <vt:lpstr>Part 3 – Comparing Radar Charts</vt:lpstr>
      <vt:lpstr>Part 3 – Comparing Radar Charts</vt:lpstr>
      <vt:lpstr>Part 4 – Choice </vt:lpstr>
      <vt:lpstr>Part 4 – Choice </vt:lpstr>
      <vt:lpstr>Part 4 – Choice </vt:lpstr>
      <vt:lpstr>Next Steps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</dc:title>
  <dc:creator>Mark Claypool</dc:creator>
  <cp:lastModifiedBy>Claypool, Mark</cp:lastModifiedBy>
  <cp:revision>141</cp:revision>
  <cp:lastPrinted>2016-08-25T14:33:07Z</cp:lastPrinted>
  <dcterms:created xsi:type="dcterms:W3CDTF">2012-01-13T01:01:36Z</dcterms:created>
  <dcterms:modified xsi:type="dcterms:W3CDTF">2024-04-11T11:09:17Z</dcterms:modified>
</cp:coreProperties>
</file>