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8" r:id="rId3"/>
    <p:sldId id="259" r:id="rId4"/>
    <p:sldId id="260" r:id="rId5"/>
    <p:sldId id="265" r:id="rId6"/>
    <p:sldId id="274" r:id="rId7"/>
    <p:sldId id="261" r:id="rId8"/>
    <p:sldId id="269" r:id="rId9"/>
    <p:sldId id="270" r:id="rId10"/>
    <p:sldId id="272" r:id="rId11"/>
    <p:sldId id="267" r:id="rId12"/>
    <p:sldId id="273" r:id="rId13"/>
    <p:sldId id="257" r:id="rId14"/>
    <p:sldId id="268"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1157"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3/12/2024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3/12/2024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6B3BC-8BDF-474F-B3DF-8718E0B078FB}" type="slidenum">
              <a:rPr lang="en-US" smtClean="0"/>
              <a:t>9</a:t>
            </a:fld>
            <a:endParaRPr lang="en-US"/>
          </a:p>
        </p:txBody>
      </p:sp>
    </p:spTree>
    <p:extLst>
      <p:ext uri="{BB962C8B-B14F-4D97-AF65-F5344CB8AC3E}">
        <p14:creationId xmlns:p14="http://schemas.microsoft.com/office/powerpoint/2010/main" val="67356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3/12/2024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eb.cs.wpi.edu/~imgd2905/d24/projects/proj1/#hints"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eb.cs.wpi.edu/~imgd2905/d24/projects/proj1/data.zip"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077200" cy="1600200"/>
          </a:xfrm>
        </p:spPr>
        <p:txBody>
          <a:bodyPr>
            <a:normAutofit fontScale="90000"/>
          </a:bodyPr>
          <a:lstStyle/>
          <a:p>
            <a:r>
              <a:rPr lang="en-US" sz="5300" dirty="0" err="1"/>
              <a:t>PlayerUnknown’s</a:t>
            </a:r>
            <a:r>
              <a:rPr lang="en-US" sz="5300" dirty="0"/>
              <a:t> Battlegrounds (PUBG)</a:t>
            </a:r>
            <a:br>
              <a:rPr lang="en-US" sz="5300" dirty="0"/>
            </a:br>
            <a:r>
              <a:rPr lang="en-US" dirty="0"/>
              <a:t>Analytics</a:t>
            </a:r>
            <a:endParaRPr lang="en-US" sz="4800" dirty="0"/>
          </a:p>
        </p:txBody>
      </p:sp>
      <p:sp>
        <p:nvSpPr>
          <p:cNvPr id="3" name="Subtitle 2"/>
          <p:cNvSpPr>
            <a:spLocks noGrp="1"/>
          </p:cNvSpPr>
          <p:nvPr>
            <p:ph type="subTitle" idx="1"/>
          </p:nvPr>
        </p:nvSpPr>
        <p:spPr>
          <a:xfrm>
            <a:off x="3743607" y="3429000"/>
            <a:ext cx="5105400" cy="1752600"/>
          </a:xfrm>
        </p:spPr>
        <p:txBody>
          <a:bodyPr>
            <a:noAutofit/>
          </a:bodyPr>
          <a:lstStyle/>
          <a:p>
            <a:r>
              <a:rPr lang="en-US" sz="4000" dirty="0">
                <a:solidFill>
                  <a:srgbClr val="0070C0"/>
                </a:solidFill>
              </a:rPr>
              <a:t>Project 1</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pic>
        <p:nvPicPr>
          <p:cNvPr id="1026" name="Picture 2">
            <a:extLst>
              <a:ext uri="{FF2B5EF4-FFF2-40B4-BE49-F238E27FC236}">
                <a16:creationId xmlns:a16="http://schemas.microsoft.com/office/drawing/2014/main" id="{A5F22276-255A-4DFD-A085-807B876CD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801" y="3124200"/>
            <a:ext cx="25336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850464-DA4A-40DF-A9C6-CAF9D377C4B9}"/>
              </a:ext>
            </a:extLst>
          </p:cNvPr>
          <p:cNvGrpSpPr/>
          <p:nvPr/>
        </p:nvGrpSpPr>
        <p:grpSpPr>
          <a:xfrm>
            <a:off x="5715000" y="1828800"/>
            <a:ext cx="3295650" cy="2375266"/>
            <a:chOff x="5791200" y="1981200"/>
            <a:chExt cx="3295650" cy="2375266"/>
          </a:xfrm>
        </p:grpSpPr>
        <p:pic>
          <p:nvPicPr>
            <p:cNvPr id="5126" name="Picture 6" descr="Image result for analysis question">
              <a:extLst>
                <a:ext uri="{FF2B5EF4-FFF2-40B4-BE49-F238E27FC236}">
                  <a16:creationId xmlns:a16="http://schemas.microsoft.com/office/drawing/2014/main" id="{B2236CCA-07CE-435D-A56C-364C29AB2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295650" cy="2036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62657A-0181-441A-BFAA-662F3DD8F306}"/>
                </a:ext>
              </a:extLst>
            </p:cNvPr>
            <p:cNvSpPr/>
            <p:nvPr/>
          </p:nvSpPr>
          <p:spPr>
            <a:xfrm>
              <a:off x="5838825" y="4017912"/>
              <a:ext cx="3200400" cy="338554"/>
            </a:xfrm>
            <a:prstGeom prst="rect">
              <a:avLst/>
            </a:prstGeom>
          </p:spPr>
          <p:txBody>
            <a:bodyPr wrap="square">
              <a:spAutoFit/>
            </a:bodyPr>
            <a:lstStyle/>
            <a:p>
              <a:pPr algn="ctr"/>
              <a:r>
                <a:rPr lang="en-US" sz="800" dirty="0">
                  <a:solidFill>
                    <a:schemeClr val="bg1">
                      <a:lumMod val="65000"/>
                    </a:schemeClr>
                  </a:solidFill>
                </a:rPr>
                <a:t>https://static1.squarespace.com/static/5947dbd14f14bc4eadcd0267/t/5a0d98c6ec212d61eecd0878/1510840528600/TOEFL+Question+analysis</a:t>
              </a:r>
            </a:p>
          </p:txBody>
        </p:sp>
      </p:grpSp>
      <p:sp>
        <p:nvSpPr>
          <p:cNvPr id="2" name="Title 1">
            <a:extLst>
              <a:ext uri="{FF2B5EF4-FFF2-40B4-BE49-F238E27FC236}">
                <a16:creationId xmlns:a16="http://schemas.microsoft.com/office/drawing/2014/main" id="{FCC79759-DD67-4C8B-A450-51A9AFC13813}"/>
              </a:ext>
            </a:extLst>
          </p:cNvPr>
          <p:cNvSpPr>
            <a:spLocks noGrp="1"/>
          </p:cNvSpPr>
          <p:nvPr>
            <p:ph type="title"/>
          </p:nvPr>
        </p:nvSpPr>
        <p:spPr/>
        <p:txBody>
          <a:bodyPr/>
          <a:lstStyle/>
          <a:p>
            <a:r>
              <a:rPr lang="en-US" dirty="0"/>
              <a:t>Part 4 – Your Choice</a:t>
            </a:r>
          </a:p>
        </p:txBody>
      </p:sp>
      <p:sp>
        <p:nvSpPr>
          <p:cNvPr id="5" name="Content Placeholder 4">
            <a:extLst>
              <a:ext uri="{FF2B5EF4-FFF2-40B4-BE49-F238E27FC236}">
                <a16:creationId xmlns:a16="http://schemas.microsoft.com/office/drawing/2014/main" id="{023AB72A-86D2-45C7-9870-D0D44A80C945}"/>
              </a:ext>
            </a:extLst>
          </p:cNvPr>
          <p:cNvSpPr>
            <a:spLocks noGrp="1"/>
          </p:cNvSpPr>
          <p:nvPr>
            <p:ph idx="1"/>
          </p:nvPr>
        </p:nvSpPr>
        <p:spPr/>
        <p:txBody>
          <a:bodyPr/>
          <a:lstStyle/>
          <a:p>
            <a:r>
              <a:rPr lang="en-US" dirty="0"/>
              <a:t>Pick other data </a:t>
            </a:r>
            <a:r>
              <a:rPr lang="en-US" i="1" dirty="0"/>
              <a:t>not yet analyzed</a:t>
            </a:r>
          </a:p>
          <a:p>
            <a:r>
              <a:rPr lang="en-US" dirty="0"/>
              <a:t>Analyze</a:t>
            </a:r>
          </a:p>
          <a:p>
            <a:pPr lvl="1"/>
            <a:r>
              <a:rPr lang="en-US" b="1" dirty="0"/>
              <a:t>Chart</a:t>
            </a:r>
          </a:p>
          <a:p>
            <a:pPr lvl="1"/>
            <a:r>
              <a:rPr lang="en-US" dirty="0"/>
              <a:t>Table</a:t>
            </a:r>
          </a:p>
          <a:p>
            <a:pPr lvl="1"/>
            <a:r>
              <a:rPr lang="en-US" dirty="0"/>
              <a:t>Summary stats</a:t>
            </a:r>
          </a:p>
          <a:p>
            <a:r>
              <a:rPr lang="en-US" dirty="0"/>
              <a:t>E.g., number of clicks, “thinking” time, “win” ratio</a:t>
            </a:r>
          </a:p>
          <a:p>
            <a:r>
              <a:rPr lang="en-US" dirty="0"/>
              <a:t>Feel free to be creative!</a:t>
            </a:r>
          </a:p>
        </p:txBody>
      </p:sp>
    </p:spTree>
    <p:extLst>
      <p:ext uri="{BB962C8B-B14F-4D97-AF65-F5344CB8AC3E}">
        <p14:creationId xmlns:p14="http://schemas.microsoft.com/office/powerpoint/2010/main" val="12827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Up</a:t>
            </a:r>
          </a:p>
        </p:txBody>
      </p:sp>
      <p:sp>
        <p:nvSpPr>
          <p:cNvPr id="5" name="Content Placeholder 4"/>
          <p:cNvSpPr>
            <a:spLocks noGrp="1"/>
          </p:cNvSpPr>
          <p:nvPr>
            <p:ph sz="half" idx="1"/>
          </p:nvPr>
        </p:nvSpPr>
        <p:spPr>
          <a:xfrm>
            <a:off x="457200" y="1600200"/>
            <a:ext cx="4038600" cy="4800600"/>
          </a:xfrm>
        </p:spPr>
        <p:txBody>
          <a:bodyPr>
            <a:normAutofit lnSpcReduction="10000"/>
          </a:bodyPr>
          <a:lstStyle/>
          <a:p>
            <a:r>
              <a:rPr lang="en-US" dirty="0">
                <a:solidFill>
                  <a:srgbClr val="008000"/>
                </a:solidFill>
              </a:rPr>
              <a:t>Short report</a:t>
            </a:r>
          </a:p>
          <a:p>
            <a:r>
              <a:rPr lang="en-US" dirty="0"/>
              <a:t>Content key, but structure and writing matter</a:t>
            </a:r>
          </a:p>
          <a:p>
            <a:r>
              <a:rPr lang="en-US" dirty="0"/>
              <a:t>Consider:</a:t>
            </a:r>
          </a:p>
          <a:p>
            <a:pPr lvl="1"/>
            <a:r>
              <a:rPr lang="en-US" dirty="0"/>
              <a:t>Ease of extracting information</a:t>
            </a:r>
          </a:p>
          <a:p>
            <a:pPr lvl="1"/>
            <a:r>
              <a:rPr lang="en-US" dirty="0"/>
              <a:t>Organization</a:t>
            </a:r>
          </a:p>
          <a:p>
            <a:pPr lvl="1"/>
            <a:r>
              <a:rPr lang="en-US" dirty="0"/>
              <a:t>Concise and precise</a:t>
            </a:r>
          </a:p>
          <a:p>
            <a:pPr lvl="1"/>
            <a:r>
              <a:rPr lang="en-US" dirty="0"/>
              <a:t>Clarity</a:t>
            </a:r>
          </a:p>
          <a:p>
            <a:pPr lvl="1"/>
            <a:r>
              <a:rPr lang="en-US" dirty="0"/>
              <a:t>Grammar/English</a:t>
            </a:r>
          </a:p>
        </p:txBody>
      </p:sp>
      <p:sp>
        <p:nvSpPr>
          <p:cNvPr id="6" name="Content Placeholder 5"/>
          <p:cNvSpPr>
            <a:spLocks noGrp="1"/>
          </p:cNvSpPr>
          <p:nvPr>
            <p:ph sz="half" idx="2"/>
          </p:nvPr>
        </p:nvSpPr>
        <p:spPr>
          <a:xfrm>
            <a:off x="4648200" y="2286000"/>
            <a:ext cx="4267200" cy="4495800"/>
          </a:xfrm>
        </p:spPr>
        <p:txBody>
          <a:bodyPr>
            <a:normAutofit lnSpcReduction="10000"/>
          </a:bodyPr>
          <a:lstStyle/>
          <a:p>
            <a:r>
              <a:rPr lang="en-US" dirty="0"/>
              <a:t>Graphs/tables:</a:t>
            </a:r>
          </a:p>
          <a:p>
            <a:pPr lvl="1"/>
            <a:r>
              <a:rPr lang="en-US" dirty="0"/>
              <a:t>Number and caption</a:t>
            </a:r>
          </a:p>
          <a:p>
            <a:pPr lvl="1"/>
            <a:r>
              <a:rPr lang="en-US" dirty="0"/>
              <a:t>Referred to by number</a:t>
            </a:r>
          </a:p>
          <a:p>
            <a:pPr lvl="1"/>
            <a:r>
              <a:rPr lang="en-US" dirty="0"/>
              <a:t>Labeled axes</a:t>
            </a:r>
          </a:p>
          <a:p>
            <a:pPr lvl="1"/>
            <a:r>
              <a:rPr lang="en-US" dirty="0"/>
              <a:t>Explained trend lines</a:t>
            </a:r>
          </a:p>
          <a:p>
            <a:pPr lvl="1"/>
            <a:r>
              <a:rPr lang="en-US" dirty="0"/>
              <a:t>Message</a:t>
            </a:r>
          </a:p>
          <a:p>
            <a:r>
              <a:rPr lang="en-US" dirty="0"/>
              <a:t>Whatever document tool you want (e.g., Word, sheets, markdown)</a:t>
            </a:r>
          </a:p>
          <a:p>
            <a:pPr marL="0" indent="0">
              <a:buNone/>
            </a:pPr>
            <a:r>
              <a:rPr lang="en-US" dirty="0">
                <a:sym typeface="Wingdings" panose="05000000000000000000" pitchFamily="2" charset="2"/>
              </a:rPr>
              <a:t> Generate </a:t>
            </a:r>
            <a:r>
              <a:rPr lang="en-US" dirty="0">
                <a:solidFill>
                  <a:srgbClr val="0070C0"/>
                </a:solidFill>
                <a:sym typeface="Wingdings" panose="05000000000000000000" pitchFamily="2" charset="2"/>
              </a:rPr>
              <a:t>PDF</a:t>
            </a:r>
            <a:endParaRPr lang="en-US" dirty="0">
              <a:solidFill>
                <a:srgbClr val="0070C0"/>
              </a:solidFill>
            </a:endParaRPr>
          </a:p>
          <a:p>
            <a:endParaRPr lang="en-US" dirty="0"/>
          </a:p>
          <a:p>
            <a:endParaRPr lang="en-US" dirty="0"/>
          </a:p>
        </p:txBody>
      </p:sp>
      <p:pic>
        <p:nvPicPr>
          <p:cNvPr id="1028" name="Picture 4" descr="Essay - Free education icons">
            <a:extLst>
              <a:ext uri="{FF2B5EF4-FFF2-40B4-BE49-F238E27FC236}">
                <a16:creationId xmlns:a16="http://schemas.microsoft.com/office/drawing/2014/main" id="{D22EE5B7-66A3-472A-8522-F483F5A7DF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04019"/>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C802929-6D2D-4C19-BAB3-D5766FB7B7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716" y="5715000"/>
            <a:ext cx="814684" cy="100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500"/>
                                        <p:tgtEl>
                                          <p:spTgt spid="6">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030"/>
                                        </p:tgtEl>
                                        <p:attrNameLst>
                                          <p:attrName>style.visibility</p:attrName>
                                        </p:attrNameLst>
                                      </p:cBhvr>
                                      <p:to>
                                        <p:strVal val="visible"/>
                                      </p:to>
                                    </p:set>
                                    <p:animEffect transition="in" filter="fade">
                                      <p:cBhvr>
                                        <p:cTn id="6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E089-79F6-4B05-99CF-8350B874D8E8}"/>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CE9338B8-3F6B-4624-BF94-AEE1CD9F06BF}"/>
              </a:ext>
            </a:extLst>
          </p:cNvPr>
          <p:cNvSpPr>
            <a:spLocks noGrp="1"/>
          </p:cNvSpPr>
          <p:nvPr>
            <p:ph idx="1"/>
          </p:nvPr>
        </p:nvSpPr>
        <p:spPr>
          <a:xfrm>
            <a:off x="470877" y="1295400"/>
            <a:ext cx="8406834" cy="3886200"/>
          </a:xfrm>
        </p:spPr>
        <p:txBody>
          <a:bodyPr>
            <a:normAutofit/>
          </a:bodyPr>
          <a:lstStyle/>
          <a:p>
            <a:r>
              <a:rPr lang="en-US" dirty="0"/>
              <a:t>Tips from previous years</a:t>
            </a:r>
          </a:p>
          <a:p>
            <a:pPr marL="0" indent="0">
              <a:buNone/>
            </a:pPr>
            <a:r>
              <a:rPr lang="en-US" sz="2400" dirty="0">
                <a:hlinkClick r:id="rId2"/>
              </a:rPr>
              <a:t>https://web.cs.wpi.edu/~imgd2905/d24/projects/proj1/#hints</a:t>
            </a:r>
            <a:r>
              <a:rPr lang="en-US" sz="2400" dirty="0"/>
              <a:t> </a:t>
            </a:r>
          </a:p>
          <a:p>
            <a:r>
              <a:rPr lang="en-US" dirty="0"/>
              <a:t>For most issues, will not be much penalty (yet)</a:t>
            </a:r>
          </a:p>
          <a:p>
            <a:pPr lvl="1"/>
            <a:r>
              <a:rPr lang="en-US" dirty="0"/>
              <a:t>Learning analytics pipeline is iterative</a:t>
            </a:r>
          </a:p>
          <a:p>
            <a:pPr lvl="1"/>
            <a:r>
              <a:rPr lang="en-US" dirty="0"/>
              <a:t>Will teach and reinforce</a:t>
            </a:r>
          </a:p>
          <a:p>
            <a:r>
              <a:rPr lang="en-US" dirty="0"/>
              <a:t>But start instilling good habits!</a:t>
            </a:r>
          </a:p>
        </p:txBody>
      </p:sp>
      <p:grpSp>
        <p:nvGrpSpPr>
          <p:cNvPr id="5" name="Group 4">
            <a:extLst>
              <a:ext uri="{FF2B5EF4-FFF2-40B4-BE49-F238E27FC236}">
                <a16:creationId xmlns:a16="http://schemas.microsoft.com/office/drawing/2014/main" id="{0D34E815-C085-4952-B2D8-01670D6A1FFF}"/>
              </a:ext>
            </a:extLst>
          </p:cNvPr>
          <p:cNvGrpSpPr/>
          <p:nvPr/>
        </p:nvGrpSpPr>
        <p:grpSpPr>
          <a:xfrm>
            <a:off x="5105400" y="4191000"/>
            <a:ext cx="3682435" cy="2571567"/>
            <a:chOff x="5105400" y="4191000"/>
            <a:chExt cx="3682435" cy="2571567"/>
          </a:xfrm>
        </p:grpSpPr>
        <p:pic>
          <p:nvPicPr>
            <p:cNvPr id="6146" name="Picture 2" descr="Image result for hints">
              <a:extLst>
                <a:ext uri="{FF2B5EF4-FFF2-40B4-BE49-F238E27FC236}">
                  <a16:creationId xmlns:a16="http://schemas.microsoft.com/office/drawing/2014/main" id="{17CEB3A2-C76D-4C8F-B727-31C56DC6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682435" cy="2571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57D7E1-E803-4192-83CF-90EA87F8E839}"/>
                </a:ext>
              </a:extLst>
            </p:cNvPr>
            <p:cNvSpPr/>
            <p:nvPr/>
          </p:nvSpPr>
          <p:spPr>
            <a:xfrm>
              <a:off x="7336693" y="6116236"/>
              <a:ext cx="1437465" cy="646331"/>
            </a:xfrm>
            <a:prstGeom prst="rect">
              <a:avLst/>
            </a:prstGeom>
          </p:spPr>
          <p:txBody>
            <a:bodyPr wrap="square">
              <a:spAutoFit/>
            </a:bodyPr>
            <a:lstStyle/>
            <a:p>
              <a:pPr algn="r"/>
              <a:r>
                <a:rPr lang="en-US" sz="600" dirty="0">
                  <a:solidFill>
                    <a:schemeClr val="bg1">
                      <a:lumMod val="65000"/>
                    </a:schemeClr>
                  </a:solidFill>
                </a:rPr>
                <a:t>https://i0.wp.com/www.johnhardingestates.co.uk/wp-content/uploads/2018/02/John-Harding-Estates-Hints-and-Tips.png?fit=600%2C419</a:t>
              </a:r>
            </a:p>
            <a:p>
              <a:pPr algn="r"/>
              <a:endParaRPr lang="en-US" sz="600" dirty="0">
                <a:solidFill>
                  <a:schemeClr val="bg1">
                    <a:lumMod val="65000"/>
                  </a:schemeClr>
                </a:solidFill>
              </a:endParaRPr>
            </a:p>
          </p:txBody>
        </p:sp>
      </p:grpSp>
      <p:pic>
        <p:nvPicPr>
          <p:cNvPr id="1026" name="Picture 2" descr="&quot;PUBG- Winner Winner, Chicken Dinner&quot; Postcard for Sale by ZinhoApparel |  Redbubble">
            <a:extLst>
              <a:ext uri="{FF2B5EF4-FFF2-40B4-BE49-F238E27FC236}">
                <a16:creationId xmlns:a16="http://schemas.microsoft.com/office/drawing/2014/main" id="{614ED446-6B29-7BB5-9684-5327FCABA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5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3" name="Content Placeholder 2"/>
          <p:cNvSpPr>
            <a:spLocks noGrp="1"/>
          </p:cNvSpPr>
          <p:nvPr>
            <p:ph sz="half" idx="2"/>
          </p:nvPr>
        </p:nvSpPr>
        <p:spPr>
          <a:xfrm>
            <a:off x="4648202" y="1752600"/>
            <a:ext cx="4468998" cy="4525963"/>
          </a:xfrm>
        </p:spPr>
        <p:txBody>
          <a:bodyPr>
            <a:normAutofit fontScale="92500" lnSpcReduction="10000"/>
          </a:bodyPr>
          <a:lstStyle/>
          <a:p>
            <a:r>
              <a:rPr lang="en-US" dirty="0"/>
              <a:t>Part 1 (Fight or Flight)	</a:t>
            </a:r>
            <a:r>
              <a:rPr lang="en-US" dirty="0">
                <a:solidFill>
                  <a:srgbClr val="008000"/>
                </a:solidFill>
              </a:rPr>
              <a:t>30%</a:t>
            </a:r>
            <a:r>
              <a:rPr lang="en-US" dirty="0"/>
              <a:t> </a:t>
            </a:r>
          </a:p>
          <a:p>
            <a:r>
              <a:rPr lang="en-US" dirty="0"/>
              <a:t>Part 2 (Game Time)	</a:t>
            </a:r>
            <a:r>
              <a:rPr lang="en-US" dirty="0">
                <a:solidFill>
                  <a:srgbClr val="008000"/>
                </a:solidFill>
              </a:rPr>
              <a:t>30%</a:t>
            </a:r>
          </a:p>
          <a:p>
            <a:r>
              <a:rPr lang="en-US" dirty="0"/>
              <a:t>Part 3 (Team Size)    	</a:t>
            </a:r>
            <a:r>
              <a:rPr lang="en-US" dirty="0">
                <a:solidFill>
                  <a:srgbClr val="008000"/>
                </a:solidFill>
              </a:rPr>
              <a:t>20%</a:t>
            </a:r>
          </a:p>
          <a:p>
            <a:r>
              <a:rPr lang="en-US" dirty="0"/>
              <a:t>Part 4 (Choice) 		</a:t>
            </a:r>
            <a:r>
              <a:rPr lang="en-US" dirty="0">
                <a:solidFill>
                  <a:srgbClr val="008000"/>
                </a:solidFill>
              </a:rPr>
              <a:t>10%</a:t>
            </a:r>
          </a:p>
          <a:p>
            <a:r>
              <a:rPr lang="en-US" dirty="0" err="1"/>
              <a:t>Misc</a:t>
            </a:r>
            <a:r>
              <a:rPr lang="en-US" dirty="0"/>
              <a:t>			</a:t>
            </a:r>
            <a:r>
              <a:rPr lang="en-US" dirty="0">
                <a:solidFill>
                  <a:srgbClr val="008000"/>
                </a:solidFill>
              </a:rPr>
              <a:t>10%</a:t>
            </a:r>
          </a:p>
          <a:p>
            <a:endParaRPr lang="en-US" dirty="0"/>
          </a:p>
          <a:p>
            <a:r>
              <a:rPr lang="en-US" dirty="0"/>
              <a:t>All visible in report!</a:t>
            </a:r>
          </a:p>
          <a:p>
            <a:endParaRPr lang="en-US" dirty="0"/>
          </a:p>
          <a:p>
            <a:r>
              <a:rPr lang="en-US" dirty="0"/>
              <a:t>(Late – </a:t>
            </a:r>
            <a:r>
              <a:rPr lang="en-US" dirty="0">
                <a:solidFill>
                  <a:srgbClr val="C00000"/>
                </a:solidFill>
              </a:rPr>
              <a:t>10% </a:t>
            </a:r>
            <a:r>
              <a:rPr lang="en-US" dirty="0"/>
              <a:t>per day if “significantly late”)</a:t>
            </a:r>
          </a:p>
        </p:txBody>
      </p:sp>
      <p:pic>
        <p:nvPicPr>
          <p:cNvPr id="6" name="Content Placeholder 5"/>
          <p:cNvPicPr>
            <a:picLocks noGrp="1" noChangeAspect="1"/>
          </p:cNvPicPr>
          <p:nvPr>
            <p:ph sz="half" idx="1"/>
          </p:nvPr>
        </p:nvPicPr>
        <p:blipFill>
          <a:blip r:embed="rId2"/>
          <a:stretch>
            <a:fillRect/>
          </a:stretch>
        </p:blipFill>
        <p:spPr>
          <a:xfrm>
            <a:off x="179200" y="1828800"/>
            <a:ext cx="4316600" cy="3733800"/>
          </a:xfrm>
          <a:prstGeom prst="rect">
            <a:avLst/>
          </a:prstGeom>
          <a:ln w="28575">
            <a:solidFill>
              <a:schemeClr val="tx1"/>
            </a:solidFill>
          </a:ln>
        </p:spPr>
      </p:pic>
    </p:spTree>
    <p:extLst>
      <p:ext uri="{BB962C8B-B14F-4D97-AF65-F5344CB8AC3E}">
        <p14:creationId xmlns:p14="http://schemas.microsoft.com/office/powerpoint/2010/main" val="864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a:t>Rubric</a:t>
            </a:r>
          </a:p>
        </p:txBody>
      </p:sp>
      <p:sp>
        <p:nvSpPr>
          <p:cNvPr id="5" name="Content Placeholder 4"/>
          <p:cNvSpPr>
            <a:spLocks noGrp="1"/>
          </p:cNvSpPr>
          <p:nvPr>
            <p:ph idx="1"/>
          </p:nvPr>
        </p:nvSpPr>
        <p:spPr>
          <a:xfrm>
            <a:off x="228600" y="914400"/>
            <a:ext cx="8610600" cy="5867400"/>
          </a:xfrm>
        </p:spPr>
        <p:txBody>
          <a:bodyPr>
            <a:normAutofit fontScale="92500" lnSpcReduction="10000"/>
          </a:bodyPr>
          <a:lstStyle/>
          <a:p>
            <a:pPr marL="0" indent="0">
              <a:buNone/>
            </a:pPr>
            <a:r>
              <a:rPr lang="en-US" sz="2000" b="1" dirty="0">
                <a:solidFill>
                  <a:srgbClr val="008000"/>
                </a:solidFill>
              </a:rPr>
              <a:t>100-90</a:t>
            </a:r>
            <a:r>
              <a:rPr lang="en-US" sz="2000" dirty="0">
                <a:solidFill>
                  <a:srgbClr val="008000"/>
                </a:solidFill>
              </a:rPr>
              <a:t>. </a:t>
            </a:r>
            <a:r>
              <a:rPr lang="en-US" sz="2000" dirty="0"/>
              <a:t>The submission clearly exceeds requirements. All parts of the project have been completed or nearly completed. The report is clearly organized and well-written, charts and tables are clearly labeled and described, and messages provided about each part of the analysis.</a:t>
            </a:r>
          </a:p>
          <a:p>
            <a:pPr marL="0" indent="0">
              <a:buNone/>
            </a:pPr>
            <a:r>
              <a:rPr lang="en-US" sz="2000" b="1" dirty="0">
                <a:solidFill>
                  <a:srgbClr val="669900"/>
                </a:solidFill>
              </a:rPr>
              <a:t>89-80</a:t>
            </a:r>
            <a:r>
              <a:rPr lang="en-US" sz="2000" dirty="0">
                <a:solidFill>
                  <a:srgbClr val="669900"/>
                </a:solidFill>
              </a:rPr>
              <a:t>. </a:t>
            </a:r>
            <a:r>
              <a:rPr lang="en-US" sz="2000" dirty="0"/>
              <a:t>The submission meets requirements. The first 3 parts of the project have been completed well, but not parts 4 or 5. The report is organized and well-written, charts and tables are labeled and described and messages provided about most of the analysis.</a:t>
            </a:r>
          </a:p>
          <a:p>
            <a:pPr marL="0" indent="0">
              <a:buNone/>
            </a:pPr>
            <a:r>
              <a:rPr lang="en-US" sz="2000" b="1" dirty="0">
                <a:solidFill>
                  <a:srgbClr val="CCCC00"/>
                </a:solidFill>
              </a:rPr>
              <a:t>79-70</a:t>
            </a:r>
            <a:r>
              <a:rPr lang="en-US" sz="2000" dirty="0">
                <a:solidFill>
                  <a:srgbClr val="CCCC00"/>
                </a:solidFill>
              </a:rPr>
              <a:t>. </a:t>
            </a:r>
            <a:r>
              <a:rPr lang="en-US" sz="2000" dirty="0"/>
              <a:t>The submission barely meets requirements. The first 2 parts of the project have been completed or nearly completed, but not parts 3 or 4. The report is semi-organized and semi-well-written, charts and tables are somewhat labeled and described, but parts may be missing. Messages are not always clearly provided for the analysis.</a:t>
            </a:r>
          </a:p>
          <a:p>
            <a:pPr marL="0" indent="0">
              <a:buNone/>
            </a:pPr>
            <a:r>
              <a:rPr lang="en-US" sz="2000" b="1" dirty="0">
                <a:solidFill>
                  <a:srgbClr val="FF9900"/>
                </a:solidFill>
              </a:rPr>
              <a:t>69-60</a:t>
            </a:r>
            <a:r>
              <a:rPr lang="en-US" sz="2000" dirty="0">
                <a:solidFill>
                  <a:srgbClr val="FF9900"/>
                </a:solidFill>
              </a:rPr>
              <a:t>. </a:t>
            </a:r>
            <a:r>
              <a:rPr lang="en-US" sz="2000" dirty="0"/>
              <a:t>The project fails to meet requirements in some places. The first part of the project has been completed or nearly completed, and maybe some of part 2, but not parts 3, 4 or 5. The report is not well-organized nor well-written, charts and tables are not labeled or may be missing. Messages are not always provided for the analysis.</a:t>
            </a:r>
          </a:p>
          <a:p>
            <a:pPr marL="0" indent="0">
              <a:buNone/>
            </a:pPr>
            <a:r>
              <a:rPr lang="en-US" sz="2000" b="1" dirty="0">
                <a:solidFill>
                  <a:srgbClr val="C00000"/>
                </a:solidFill>
              </a:rPr>
              <a:t>59-0</a:t>
            </a:r>
            <a:r>
              <a:rPr lang="en-US" sz="2000" dirty="0">
                <a:solidFill>
                  <a:srgbClr val="C00000"/>
                </a:solidFill>
              </a:rPr>
              <a:t>. </a:t>
            </a:r>
            <a:r>
              <a:rPr lang="en-US" sz="2000" dirty="0"/>
              <a:t>The project does not meet requirements. No part of the project has been completed. The report is not well-organized nor well-written, charts and tables are not labeled and/or are missing. Messages are not consistently provided for the analysis..</a:t>
            </a:r>
          </a:p>
        </p:txBody>
      </p:sp>
    </p:spTree>
    <p:extLst>
      <p:ext uri="{BB962C8B-B14F-4D97-AF65-F5344CB8AC3E}">
        <p14:creationId xmlns:p14="http://schemas.microsoft.com/office/powerpoint/2010/main" val="336780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09600" y="4428857"/>
            <a:ext cx="8229600" cy="2133601"/>
          </a:xfrm>
        </p:spPr>
        <p:txBody>
          <a:bodyPr>
            <a:normAutofit fontScale="92500" lnSpcReduction="20000"/>
          </a:bodyPr>
          <a:lstStyle/>
          <a:p>
            <a:r>
              <a:rPr lang="en-US" i="1" dirty="0"/>
              <a:t>Basic</a:t>
            </a:r>
            <a:r>
              <a:rPr lang="en-US" dirty="0"/>
              <a:t> analysis this project, but repeat (reinforcement) and do more for later projects</a:t>
            </a:r>
          </a:p>
          <a:p>
            <a:pPr lvl="1"/>
            <a:r>
              <a:rPr lang="en-US" dirty="0"/>
              <a:t>E.g., front end involves some scripting in Python</a:t>
            </a:r>
          </a:p>
          <a:p>
            <a:r>
              <a:rPr lang="en-US" dirty="0"/>
              <a:t>Goal of this (and most) projects </a:t>
            </a:r>
            <a:r>
              <a:rPr lang="en-US" dirty="0">
                <a:sym typeface="Wingdings" panose="05000000000000000000" pitchFamily="2" charset="2"/>
              </a:rPr>
              <a:t> </a:t>
            </a:r>
            <a:r>
              <a:rPr lang="en-US" i="1" dirty="0">
                <a:sym typeface="Wingdings" panose="05000000000000000000" pitchFamily="2" charset="2"/>
              </a:rPr>
              <a:t>time with tools</a:t>
            </a:r>
            <a:endParaRPr lang="en-US" i="1" dirty="0"/>
          </a:p>
        </p:txBody>
      </p:sp>
      <p:grpSp>
        <p:nvGrpSpPr>
          <p:cNvPr id="4" name="Group 3">
            <a:extLst>
              <a:ext uri="{FF2B5EF4-FFF2-40B4-BE49-F238E27FC236}">
                <a16:creationId xmlns:a16="http://schemas.microsoft.com/office/drawing/2014/main" id="{7A078D7A-82F9-45BF-937B-DE8CDA840F61}"/>
              </a:ext>
            </a:extLst>
          </p:cNvPr>
          <p:cNvGrpSpPr/>
          <p:nvPr/>
        </p:nvGrpSpPr>
        <p:grpSpPr>
          <a:xfrm>
            <a:off x="1687397" y="3124200"/>
            <a:ext cx="6368621" cy="977121"/>
            <a:chOff x="1687397" y="3124200"/>
            <a:chExt cx="6368621" cy="977121"/>
          </a:xfrm>
        </p:grpSpPr>
        <p:grpSp>
          <p:nvGrpSpPr>
            <p:cNvPr id="6" name="Group 5">
              <a:extLst>
                <a:ext uri="{FF2B5EF4-FFF2-40B4-BE49-F238E27FC236}">
                  <a16:creationId xmlns:a16="http://schemas.microsoft.com/office/drawing/2014/main" id="{971BC091-9C7E-460A-91B1-6C2486249590}"/>
                </a:ext>
              </a:extLst>
            </p:cNvPr>
            <p:cNvGrpSpPr/>
            <p:nvPr/>
          </p:nvGrpSpPr>
          <p:grpSpPr>
            <a:xfrm>
              <a:off x="3378768" y="3124200"/>
              <a:ext cx="4677250" cy="977121"/>
              <a:chOff x="2661146" y="3124200"/>
              <a:chExt cx="4677250" cy="977121"/>
            </a:xfrm>
          </p:grpSpPr>
          <p:pic>
            <p:nvPicPr>
              <p:cNvPr id="8" name="Picture 12" descr="https://c.s-microsoft.com/en-sa/CMSImages/lrn-exam-word-logo.png?version=1b223930-d340-e8cf-83da-9687fa6194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578" y="3124200"/>
                <a:ext cx="1883818" cy="977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414" y="3321181"/>
                <a:ext cx="1610628" cy="5831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2661146"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7378" y="3612760"/>
                <a:ext cx="381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2054" name="Picture 6" descr="Pubg Merchandise - Pubg Logo PNG Image | Transparent PNG Free Download on  SeekPNG">
              <a:extLst>
                <a:ext uri="{FF2B5EF4-FFF2-40B4-BE49-F238E27FC236}">
                  <a16:creationId xmlns:a16="http://schemas.microsoft.com/office/drawing/2014/main" id="{8780DC7B-4E1F-49B0-9D7A-607B00E0B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397" y="3124201"/>
              <a:ext cx="1576000" cy="9771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2">
            <a:extLst>
              <a:ext uri="{FF2B5EF4-FFF2-40B4-BE49-F238E27FC236}">
                <a16:creationId xmlns:a16="http://schemas.microsoft.com/office/drawing/2014/main" id="{B5619847-E6C2-F6A6-98F9-04EB41C89507}"/>
              </a:ext>
            </a:extLst>
          </p:cNvPr>
          <p:cNvSpPr txBox="1">
            <a:spLocks/>
          </p:cNvSpPr>
          <p:nvPr/>
        </p:nvSpPr>
        <p:spPr>
          <a:xfrm>
            <a:off x="609600" y="1417638"/>
            <a:ext cx="8229600" cy="17065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Set up tools for part of game analytics pipeline </a:t>
            </a:r>
          </a:p>
          <a:p>
            <a:r>
              <a:rPr lang="en-US" dirty="0"/>
              <a:t>Apply to </a:t>
            </a:r>
            <a:r>
              <a:rPr lang="en-US" i="1" dirty="0"/>
              <a:t>PUBG</a:t>
            </a:r>
          </a:p>
          <a:p>
            <a:r>
              <a:rPr lang="en-US" dirty="0"/>
              <a:t>Pipeline:</a:t>
            </a:r>
          </a:p>
          <a:p>
            <a:endParaRPr lang="en-US" dirty="0"/>
          </a:p>
          <a:p>
            <a:endParaRPr lang="en-US" dirty="0"/>
          </a:p>
          <a:p>
            <a:endParaRPr lang="en-US" dirty="0"/>
          </a:p>
        </p:txBody>
      </p:sp>
    </p:spTree>
    <p:extLst>
      <p:ext uri="{BB962C8B-B14F-4D97-AF65-F5344CB8AC3E}">
        <p14:creationId xmlns:p14="http://schemas.microsoft.com/office/powerpoint/2010/main" val="18075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a:xfrm>
            <a:off x="457200" y="1371600"/>
            <a:ext cx="8229600" cy="5029200"/>
          </a:xfrm>
        </p:spPr>
        <p:txBody>
          <a:bodyPr>
            <a:normAutofit/>
          </a:bodyPr>
          <a:lstStyle/>
          <a:p>
            <a:r>
              <a:rPr lang="en-US" dirty="0">
                <a:solidFill>
                  <a:srgbClr val="0070C0"/>
                </a:solidFill>
              </a:rPr>
              <a:t>Part 0 </a:t>
            </a:r>
            <a:r>
              <a:rPr lang="en-US" dirty="0"/>
              <a:t>- Learn PUBG, Prepare Analysis Setup</a:t>
            </a:r>
          </a:p>
          <a:p>
            <a:r>
              <a:rPr lang="en-US" dirty="0">
                <a:solidFill>
                  <a:srgbClr val="0070C0"/>
                </a:solidFill>
              </a:rPr>
              <a:t>Part 1 </a:t>
            </a:r>
            <a:r>
              <a:rPr lang="en-US" dirty="0"/>
              <a:t>- Fight or Flight Analysis</a:t>
            </a:r>
          </a:p>
          <a:p>
            <a:r>
              <a:rPr lang="en-US" dirty="0">
                <a:solidFill>
                  <a:srgbClr val="0070C0"/>
                </a:solidFill>
              </a:rPr>
              <a:t>Part 2 </a:t>
            </a:r>
            <a:r>
              <a:rPr lang="en-US" dirty="0"/>
              <a:t>- Game Time Analysis</a:t>
            </a:r>
          </a:p>
          <a:p>
            <a:r>
              <a:rPr lang="en-US" dirty="0">
                <a:solidFill>
                  <a:srgbClr val="0070C0"/>
                </a:solidFill>
              </a:rPr>
              <a:t>Part 3 </a:t>
            </a:r>
            <a:r>
              <a:rPr lang="en-US" dirty="0"/>
              <a:t>- Team Size</a:t>
            </a:r>
          </a:p>
          <a:p>
            <a:r>
              <a:rPr lang="en-US" dirty="0">
                <a:solidFill>
                  <a:srgbClr val="0070C0"/>
                </a:solidFill>
              </a:rPr>
              <a:t>Part 4 </a:t>
            </a:r>
            <a:r>
              <a:rPr lang="en-US" dirty="0"/>
              <a:t>- Your Choice Analysis</a:t>
            </a:r>
          </a:p>
          <a:p>
            <a:r>
              <a:rPr lang="en-US" dirty="0" err="1"/>
              <a:t>Writeup</a:t>
            </a:r>
            <a:endParaRPr lang="en-US" dirty="0"/>
          </a:p>
          <a:p>
            <a:r>
              <a:rPr lang="en-US" dirty="0"/>
              <a:t>(Submission and Grading)</a:t>
            </a:r>
          </a:p>
        </p:txBody>
      </p:sp>
      <p:grpSp>
        <p:nvGrpSpPr>
          <p:cNvPr id="5" name="Group 4">
            <a:extLst>
              <a:ext uri="{FF2B5EF4-FFF2-40B4-BE49-F238E27FC236}">
                <a16:creationId xmlns:a16="http://schemas.microsoft.com/office/drawing/2014/main" id="{7ECD4A17-77AE-4734-8A21-82DCD6648CE5}"/>
              </a:ext>
            </a:extLst>
          </p:cNvPr>
          <p:cNvGrpSpPr/>
          <p:nvPr/>
        </p:nvGrpSpPr>
        <p:grpSpPr>
          <a:xfrm>
            <a:off x="6477000" y="3505200"/>
            <a:ext cx="1905000" cy="2243554"/>
            <a:chOff x="6667500" y="4114800"/>
            <a:chExt cx="1905000" cy="2243554"/>
          </a:xfrm>
        </p:grpSpPr>
        <p:pic>
          <p:nvPicPr>
            <p:cNvPr id="1026" name="Picture 2" descr="Image result for sections checklist icon">
              <a:extLst>
                <a:ext uri="{FF2B5EF4-FFF2-40B4-BE49-F238E27FC236}">
                  <a16:creationId xmlns:a16="http://schemas.microsoft.com/office/drawing/2014/main" id="{ED9FAF02-A4B9-49A0-940C-49D54CB483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4114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40E6F8-7EA8-41A8-BE4E-B054CDC6B22E}"/>
                </a:ext>
              </a:extLst>
            </p:cNvPr>
            <p:cNvSpPr/>
            <p:nvPr/>
          </p:nvSpPr>
          <p:spPr>
            <a:xfrm>
              <a:off x="6667500" y="6019800"/>
              <a:ext cx="1905000" cy="338554"/>
            </a:xfrm>
            <a:prstGeom prst="rect">
              <a:avLst/>
            </a:prstGeom>
            <a:solidFill>
              <a:schemeClr val="bg1"/>
            </a:solidFill>
          </p:spPr>
          <p:txBody>
            <a:bodyPr wrap="square">
              <a:spAutoFit/>
            </a:bodyPr>
            <a:lstStyle/>
            <a:p>
              <a:pPr algn="ctr"/>
              <a:r>
                <a:rPr lang="en-US" sz="800" dirty="0">
                  <a:solidFill>
                    <a:schemeClr val="bg1">
                      <a:lumMod val="65000"/>
                    </a:schemeClr>
                  </a:solidFill>
                </a:rPr>
                <a:t>https://animalcare.umich.edu/sites/default/files/acu-generic-checklist-icon.png</a:t>
              </a:r>
            </a:p>
          </p:txBody>
        </p:sp>
      </p:gr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0 – Learn PUBG, Prepare Setup</a:t>
            </a:r>
          </a:p>
        </p:txBody>
      </p:sp>
      <p:sp>
        <p:nvSpPr>
          <p:cNvPr id="3" name="Content Placeholder 2"/>
          <p:cNvSpPr>
            <a:spLocks noGrp="1"/>
          </p:cNvSpPr>
          <p:nvPr>
            <p:ph idx="1"/>
          </p:nvPr>
        </p:nvSpPr>
        <p:spPr>
          <a:xfrm>
            <a:off x="457200" y="1591934"/>
            <a:ext cx="8229600" cy="4525963"/>
          </a:xfrm>
        </p:spPr>
        <p:txBody>
          <a:bodyPr>
            <a:normAutofit/>
          </a:bodyPr>
          <a:lstStyle/>
          <a:p>
            <a:r>
              <a:rPr lang="en-US" dirty="0"/>
              <a:t>Named “part 0” since don’t write up </a:t>
            </a:r>
            <a:r>
              <a:rPr lang="en-US" dirty="0">
                <a:sym typeface="Wingdings" panose="05000000000000000000" pitchFamily="2" charset="2"/>
              </a:rPr>
              <a:t> but foundational for rest of projects!</a:t>
            </a:r>
          </a:p>
          <a:p>
            <a:endParaRPr lang="en-US" dirty="0">
              <a:sym typeface="Wingdings" panose="05000000000000000000" pitchFamily="2" charset="2"/>
            </a:endParaRPr>
          </a:p>
          <a:p>
            <a:pPr marL="514350" indent="-514350">
              <a:buFont typeface="+mj-lt"/>
              <a:buAutoNum type="arabicPeriod"/>
            </a:pPr>
            <a:r>
              <a:rPr lang="en-US" dirty="0">
                <a:sym typeface="Wingdings" panose="05000000000000000000" pitchFamily="2" charset="2"/>
              </a:rPr>
              <a:t>Learn PUBG</a:t>
            </a:r>
          </a:p>
          <a:p>
            <a:pPr marL="514350" indent="-514350">
              <a:buFont typeface="+mj-lt"/>
              <a:buAutoNum type="arabicPeriod"/>
            </a:pPr>
            <a:r>
              <a:rPr lang="en-US" dirty="0">
                <a:sym typeface="Wingdings" panose="05000000000000000000" pitchFamily="2" charset="2"/>
              </a:rPr>
              <a:t>Install Spreadsheet</a:t>
            </a:r>
          </a:p>
          <a:p>
            <a:pPr marL="514350" indent="-514350">
              <a:buFont typeface="+mj-lt"/>
              <a:buAutoNum type="arabicPeriod"/>
            </a:pPr>
            <a:r>
              <a:rPr lang="en-US" dirty="0">
                <a:sym typeface="Wingdings" panose="05000000000000000000" pitchFamily="2" charset="2"/>
              </a:rPr>
              <a:t>Download dataset</a:t>
            </a:r>
          </a:p>
          <a:p>
            <a:pPr marL="514350" indent="-514350">
              <a:buFont typeface="+mj-lt"/>
              <a:buAutoNum type="arabicPeriod"/>
            </a:pPr>
            <a:r>
              <a:rPr lang="en-US" dirty="0">
                <a:sym typeface="Wingdings" panose="05000000000000000000" pitchFamily="2" charset="2"/>
              </a:rPr>
              <a:t>Analyze</a:t>
            </a:r>
          </a:p>
        </p:txBody>
      </p:sp>
      <p:pic>
        <p:nvPicPr>
          <p:cNvPr id="5" name="Picture 18" descr="Related image">
            <a:extLst>
              <a:ext uri="{FF2B5EF4-FFF2-40B4-BE49-F238E27FC236}">
                <a16:creationId xmlns:a16="http://schemas.microsoft.com/office/drawing/2014/main" id="{C45C3F41-5DD6-4C18-A660-94C885208A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6641">
            <a:off x="7470002" y="3731706"/>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ubg Merchandise - Pubg Logo PNG Image | Transparent PNG Free Download on  SeekPNG">
            <a:extLst>
              <a:ext uri="{FF2B5EF4-FFF2-40B4-BE49-F238E27FC236}">
                <a16:creationId xmlns:a16="http://schemas.microsoft.com/office/drawing/2014/main" id="{F82921EA-9B84-4FD3-A69F-1881B66C8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97150">
            <a:off x="5171003" y="2985940"/>
            <a:ext cx="1576000" cy="9771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hange Send to Compressed (zipped) Folder Icon in Windows | Tutorials">
            <a:extLst>
              <a:ext uri="{FF2B5EF4-FFF2-40B4-BE49-F238E27FC236}">
                <a16:creationId xmlns:a16="http://schemas.microsoft.com/office/drawing/2014/main" id="{19DAEF1C-B9CA-4423-A204-EFA574648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9194">
            <a:off x="5622746" y="4474029"/>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ta analysis - Free business and finance icons">
            <a:extLst>
              <a:ext uri="{FF2B5EF4-FFF2-40B4-BE49-F238E27FC236}">
                <a16:creationId xmlns:a16="http://schemas.microsoft.com/office/drawing/2014/main" id="{9367205E-CEFB-6FFA-F3BC-0FADCE9032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9358" y="4918817"/>
            <a:ext cx="933890" cy="93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810"/>
          </a:xfrm>
        </p:spPr>
        <p:txBody>
          <a:bodyPr>
            <a:normAutofit/>
          </a:bodyPr>
          <a:lstStyle/>
          <a:p>
            <a:r>
              <a:rPr lang="en-US" dirty="0"/>
              <a:t>Part 0 – Learn PUBG</a:t>
            </a:r>
          </a:p>
        </p:txBody>
      </p:sp>
      <p:sp>
        <p:nvSpPr>
          <p:cNvPr id="4" name="Content Placeholder 3"/>
          <p:cNvSpPr>
            <a:spLocks noGrp="1"/>
          </p:cNvSpPr>
          <p:nvPr>
            <p:ph sz="half" idx="1"/>
          </p:nvPr>
        </p:nvSpPr>
        <p:spPr>
          <a:xfrm>
            <a:off x="428779" y="1439079"/>
            <a:ext cx="3810000" cy="5257800"/>
          </a:xfrm>
        </p:spPr>
        <p:txBody>
          <a:bodyPr>
            <a:normAutofit/>
          </a:bodyPr>
          <a:lstStyle/>
          <a:p>
            <a:r>
              <a:rPr lang="en-US" dirty="0"/>
              <a:t>Battle Royale Shooter</a:t>
            </a:r>
          </a:p>
          <a:p>
            <a:r>
              <a:rPr lang="en-US" dirty="0"/>
              <a:t>Up to 100 players</a:t>
            </a:r>
          </a:p>
          <a:p>
            <a:pPr lvl="1"/>
            <a:r>
              <a:rPr lang="en-US" dirty="0"/>
              <a:t>Solo or teams of 2-4</a:t>
            </a:r>
          </a:p>
          <a:p>
            <a:r>
              <a:rPr lang="en-US" dirty="0"/>
              <a:t>Last one alive wins</a:t>
            </a:r>
          </a:p>
          <a:p>
            <a:r>
              <a:rPr lang="en-US" dirty="0"/>
              <a:t>Drop on island</a:t>
            </a:r>
          </a:p>
          <a:p>
            <a:r>
              <a:rPr lang="en-US" dirty="0"/>
              <a:t>Scavenge </a:t>
            </a:r>
            <a:r>
              <a:rPr lang="en-US" b="0" i="0" dirty="0">
                <a:solidFill>
                  <a:srgbClr val="000000"/>
                </a:solidFill>
                <a:effectLst/>
                <a:latin typeface="Times New Roman" panose="02020603050405020304" pitchFamily="18" charset="0"/>
              </a:rPr>
              <a:t>weapons, ammo, armor and first-aid kits</a:t>
            </a:r>
          </a:p>
          <a:p>
            <a:r>
              <a:rPr lang="en-US" dirty="0">
                <a:solidFill>
                  <a:srgbClr val="000000"/>
                </a:solidFill>
                <a:latin typeface="Times New Roman" panose="02020603050405020304" pitchFamily="18" charset="0"/>
              </a:rPr>
              <a:t>Hide and/or fight</a:t>
            </a:r>
          </a:p>
          <a:p>
            <a:r>
              <a:rPr lang="en-US" b="0" i="0" dirty="0">
                <a:solidFill>
                  <a:srgbClr val="000000"/>
                </a:solidFill>
                <a:effectLst/>
                <a:latin typeface="Times New Roman" panose="02020603050405020304" pitchFamily="18" charset="0"/>
              </a:rPr>
              <a:t>Map shrinks!</a:t>
            </a:r>
          </a:p>
        </p:txBody>
      </p:sp>
      <p:sp>
        <p:nvSpPr>
          <p:cNvPr id="3" name="Content Placeholder 2"/>
          <p:cNvSpPr>
            <a:spLocks noGrp="1"/>
          </p:cNvSpPr>
          <p:nvPr>
            <p:ph sz="half" idx="2"/>
          </p:nvPr>
        </p:nvSpPr>
        <p:spPr/>
        <p:txBody>
          <a:bodyPr>
            <a:normAutofit/>
          </a:bodyPr>
          <a:lstStyle/>
          <a:p>
            <a:endParaRPr lang="en-US" dirty="0"/>
          </a:p>
        </p:txBody>
      </p:sp>
      <p:pic>
        <p:nvPicPr>
          <p:cNvPr id="7" name="Picture 2" descr="pubg bluezone damage">
            <a:extLst>
              <a:ext uri="{FF2B5EF4-FFF2-40B4-BE49-F238E27FC236}">
                <a16:creationId xmlns:a16="http://schemas.microsoft.com/office/drawing/2014/main" id="{C9C9BF73-67DE-4CCC-A7C2-12AA614F75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5079" y="3367632"/>
            <a:ext cx="4339237"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BG: New State screenshots tease new things; Hindi support spotted in the  website code">
            <a:extLst>
              <a:ext uri="{FF2B5EF4-FFF2-40B4-BE49-F238E27FC236}">
                <a16:creationId xmlns:a16="http://schemas.microsoft.com/office/drawing/2014/main" id="{3AB60803-55CF-467E-85D3-8259A5DBD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1" y="1041953"/>
            <a:ext cx="4030133"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fade">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Part 0 – Prepare Analysis Setup</a:t>
            </a:r>
          </a:p>
        </p:txBody>
      </p:sp>
      <p:sp>
        <p:nvSpPr>
          <p:cNvPr id="3" name="Content Placeholder 2"/>
          <p:cNvSpPr>
            <a:spLocks noGrp="1"/>
          </p:cNvSpPr>
          <p:nvPr>
            <p:ph idx="1"/>
          </p:nvPr>
        </p:nvSpPr>
        <p:spPr>
          <a:xfrm>
            <a:off x="457200" y="1524000"/>
            <a:ext cx="8382000" cy="2362200"/>
          </a:xfrm>
        </p:spPr>
        <p:txBody>
          <a:bodyPr>
            <a:normAutofit/>
          </a:bodyPr>
          <a:lstStyle/>
          <a:p>
            <a:pPr marL="514350" indent="-514350">
              <a:buFont typeface="+mj-lt"/>
              <a:buAutoNum type="arabicPeriod"/>
            </a:pPr>
            <a:r>
              <a:rPr lang="en-US" sz="2800" dirty="0"/>
              <a:t>Install spreadsheet</a:t>
            </a:r>
          </a:p>
          <a:p>
            <a:pPr marL="514350" indent="-514350">
              <a:buFont typeface="+mj-lt"/>
              <a:buAutoNum type="arabicPeriod"/>
            </a:pPr>
            <a:r>
              <a:rPr lang="en-US" sz="2800" dirty="0"/>
              <a:t>Download dataset</a:t>
            </a:r>
          </a:p>
          <a:p>
            <a:pPr marL="914400" lvl="1" indent="-514350"/>
            <a:r>
              <a:rPr lang="en-US" sz="2400" dirty="0"/>
              <a:t>Condensed: 720k full </a:t>
            </a:r>
            <a:r>
              <a:rPr lang="en-US" sz="2400" dirty="0">
                <a:sym typeface="Wingdings" panose="05000000000000000000" pitchFamily="2" charset="2"/>
              </a:rPr>
              <a:t> 500k partial  1k partial</a:t>
            </a:r>
            <a:endParaRPr lang="en-US" sz="2400" dirty="0"/>
          </a:p>
          <a:p>
            <a:pPr marL="514350" indent="-514350">
              <a:buFont typeface="+mj-lt"/>
              <a:buAutoNum type="arabicPeriod"/>
            </a:pPr>
            <a:r>
              <a:rPr lang="en-US" sz="2800" dirty="0"/>
              <a:t>Try it ou</a:t>
            </a:r>
            <a:r>
              <a:rPr lang="en-US" dirty="0"/>
              <a:t>t</a:t>
            </a:r>
          </a:p>
        </p:txBody>
      </p:sp>
      <p:pic>
        <p:nvPicPr>
          <p:cNvPr id="8" name="Picture 18" descr="Related image">
            <a:extLst>
              <a:ext uri="{FF2B5EF4-FFF2-40B4-BE49-F238E27FC236}">
                <a16:creationId xmlns:a16="http://schemas.microsoft.com/office/drawing/2014/main" id="{8B753EA2-C4A0-4236-BB27-57A8909E01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03539">
            <a:off x="5840878" y="1560762"/>
            <a:ext cx="1610628" cy="5831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ange Send to Compressed (zipped) Folder Icon in Windows | Tutorials">
            <a:extLst>
              <a:ext uri="{FF2B5EF4-FFF2-40B4-BE49-F238E27FC236}">
                <a16:creationId xmlns:a16="http://schemas.microsoft.com/office/drawing/2014/main" id="{1C32B877-7536-4B38-B031-AA61B99A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9194">
            <a:off x="7826886" y="151659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16A542C1-5DD5-4241-B295-D13E7ED0AC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44" y="3886200"/>
            <a:ext cx="9031111"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C96067-7B85-4DBA-AD54-FC0EFA0CC7D5}"/>
              </a:ext>
            </a:extLst>
          </p:cNvPr>
          <p:cNvSpPr txBox="1"/>
          <p:nvPr/>
        </p:nvSpPr>
        <p:spPr>
          <a:xfrm>
            <a:off x="5704024" y="3011269"/>
            <a:ext cx="3374382" cy="646331"/>
          </a:xfrm>
          <a:prstGeom prst="rect">
            <a:avLst/>
          </a:prstGeom>
          <a:noFill/>
        </p:spPr>
        <p:txBody>
          <a:bodyPr wrap="square">
            <a:spAutoFit/>
          </a:bodyPr>
          <a:lstStyle/>
          <a:p>
            <a:pPr algn="ctr"/>
            <a:r>
              <a:rPr lang="en-US" dirty="0">
                <a:hlinkClick r:id="rId5"/>
              </a:rPr>
              <a:t>https://web.cs.wpi.edu/~imgd2905/d24/projects/proj1/data.zip</a:t>
            </a:r>
            <a:r>
              <a:rPr lang="en-US" dirty="0"/>
              <a:t> </a:t>
            </a:r>
          </a:p>
        </p:txBody>
      </p:sp>
    </p:spTree>
    <p:extLst>
      <p:ext uri="{BB962C8B-B14F-4D97-AF65-F5344CB8AC3E}">
        <p14:creationId xmlns:p14="http://schemas.microsoft.com/office/powerpoint/2010/main" val="7307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dirty="0"/>
              <a:t>Part 1 – Fight or Flight</a:t>
            </a:r>
          </a:p>
        </p:txBody>
      </p:sp>
      <p:sp>
        <p:nvSpPr>
          <p:cNvPr id="3" name="Content Placeholder 2"/>
          <p:cNvSpPr>
            <a:spLocks noGrp="1"/>
          </p:cNvSpPr>
          <p:nvPr>
            <p:ph sz="half" idx="1"/>
          </p:nvPr>
        </p:nvSpPr>
        <p:spPr>
          <a:xfrm>
            <a:off x="596297" y="4664666"/>
            <a:ext cx="4038600" cy="2239962"/>
          </a:xfrm>
        </p:spPr>
        <p:txBody>
          <a:bodyPr>
            <a:normAutofit/>
          </a:bodyPr>
          <a:lstStyle/>
          <a:p>
            <a:r>
              <a:rPr lang="en-US" dirty="0">
                <a:solidFill>
                  <a:srgbClr val="C00000"/>
                </a:solidFill>
              </a:rPr>
              <a:t>Distance</a:t>
            </a:r>
            <a:r>
              <a:rPr lang="en-US" dirty="0"/>
              <a:t> and Damage</a:t>
            </a:r>
          </a:p>
          <a:p>
            <a:r>
              <a:rPr lang="en-US" dirty="0">
                <a:solidFill>
                  <a:srgbClr val="008000"/>
                </a:solidFill>
              </a:rPr>
              <a:t>Tips</a:t>
            </a:r>
          </a:p>
          <a:p>
            <a:pPr lvl="1"/>
            <a:r>
              <a:rPr lang="en-US" dirty="0"/>
              <a:t>Select some columns</a:t>
            </a:r>
          </a:p>
          <a:p>
            <a:pPr lvl="1"/>
            <a:r>
              <a:rPr lang="en-US" dirty="0"/>
              <a:t>Charts</a:t>
            </a:r>
          </a:p>
        </p:txBody>
      </p:sp>
      <p:pic>
        <p:nvPicPr>
          <p:cNvPr id="6146" name="Picture 2">
            <a:extLst>
              <a:ext uri="{FF2B5EF4-FFF2-40B4-BE49-F238E27FC236}">
                <a16:creationId xmlns:a16="http://schemas.microsoft.com/office/drawing/2014/main" id="{1484D82C-90A0-405B-BC53-FBC543472C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3580" y="1417638"/>
            <a:ext cx="461042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F6F33F-46EC-49E0-BC78-DE36009CF155}"/>
              </a:ext>
            </a:extLst>
          </p:cNvPr>
          <p:cNvPicPr>
            <a:picLocks noChangeAspect="1"/>
          </p:cNvPicPr>
          <p:nvPr/>
        </p:nvPicPr>
        <p:blipFill>
          <a:blip r:embed="rId3"/>
          <a:stretch>
            <a:fillRect/>
          </a:stretch>
        </p:blipFill>
        <p:spPr>
          <a:xfrm>
            <a:off x="121347" y="3280935"/>
            <a:ext cx="4547941" cy="1264101"/>
          </a:xfrm>
          <a:prstGeom prst="rect">
            <a:avLst/>
          </a:prstGeom>
          <a:ln w="19050">
            <a:solidFill>
              <a:schemeClr val="tx1"/>
            </a:solidFill>
          </a:ln>
        </p:spPr>
      </p:pic>
      <p:sp>
        <p:nvSpPr>
          <p:cNvPr id="9" name="Content Placeholder 2">
            <a:extLst>
              <a:ext uri="{FF2B5EF4-FFF2-40B4-BE49-F238E27FC236}">
                <a16:creationId xmlns:a16="http://schemas.microsoft.com/office/drawing/2014/main" id="{58194754-B8C9-44B6-80D7-4194B5B43DC9}"/>
              </a:ext>
            </a:extLst>
          </p:cNvPr>
          <p:cNvSpPr txBox="1">
            <a:spLocks/>
          </p:cNvSpPr>
          <p:nvPr/>
        </p:nvSpPr>
        <p:spPr>
          <a:xfrm>
            <a:off x="4673138" y="4832147"/>
            <a:ext cx="4038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rgbClr val="008000"/>
                </a:solidFill>
              </a:rPr>
              <a:t>Explore</a:t>
            </a:r>
          </a:p>
          <a:p>
            <a:pPr lvl="1"/>
            <a:r>
              <a:rPr lang="en-US" dirty="0"/>
              <a:t>Trends?</a:t>
            </a:r>
          </a:p>
          <a:p>
            <a:pPr lvl="1"/>
            <a:r>
              <a:rPr lang="en-US" dirty="0"/>
              <a:t>Outliers?</a:t>
            </a:r>
          </a:p>
          <a:p>
            <a:pPr lvl="1"/>
            <a:r>
              <a:rPr lang="en-US" dirty="0"/>
              <a:t>Distance versus damage?</a:t>
            </a:r>
          </a:p>
        </p:txBody>
      </p:sp>
      <p:sp>
        <p:nvSpPr>
          <p:cNvPr id="4" name="Content Placeholder 2">
            <a:extLst>
              <a:ext uri="{FF2B5EF4-FFF2-40B4-BE49-F238E27FC236}">
                <a16:creationId xmlns:a16="http://schemas.microsoft.com/office/drawing/2014/main" id="{1B9FE39D-719E-EDAA-1A5C-829299EA3E4D}"/>
              </a:ext>
            </a:extLst>
          </p:cNvPr>
          <p:cNvSpPr txBox="1">
            <a:spLocks/>
          </p:cNvSpPr>
          <p:nvPr/>
        </p:nvSpPr>
        <p:spPr>
          <a:xfrm>
            <a:off x="609600" y="1570038"/>
            <a:ext cx="4038600" cy="171089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Basically, </a:t>
            </a:r>
            <a:r>
              <a:rPr lang="en-US" i="1" dirty="0"/>
              <a:t>run </a:t>
            </a:r>
            <a:r>
              <a:rPr lang="en-US" dirty="0"/>
              <a:t>or</a:t>
            </a:r>
            <a:r>
              <a:rPr lang="en-US" i="1" dirty="0"/>
              <a:t> hide</a:t>
            </a:r>
            <a:endParaRPr lang="en-US" dirty="0"/>
          </a:p>
          <a:p>
            <a:r>
              <a:rPr lang="en-US" dirty="0">
                <a:solidFill>
                  <a:srgbClr val="0070C0"/>
                </a:solidFill>
              </a:rPr>
              <a:t>Scatter plot</a:t>
            </a:r>
          </a:p>
          <a:p>
            <a:r>
              <a:rPr lang="en-US" dirty="0"/>
              <a:t>Comma Separated Values (csv)</a:t>
            </a:r>
          </a:p>
          <a:p>
            <a:endParaRPr lang="en-US" dirty="0"/>
          </a:p>
          <a:p>
            <a:endParaRPr lang="en-US" dirty="0"/>
          </a:p>
          <a:p>
            <a:endParaRPr lang="en-US" dirty="0"/>
          </a:p>
        </p:txBody>
      </p:sp>
    </p:spTree>
    <p:extLst>
      <p:ext uri="{BB962C8B-B14F-4D97-AF65-F5344CB8AC3E}">
        <p14:creationId xmlns:p14="http://schemas.microsoft.com/office/powerpoint/2010/main" val="35329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FEF7-6FB2-4DE3-80B6-CF92905DDBCA}"/>
              </a:ext>
            </a:extLst>
          </p:cNvPr>
          <p:cNvSpPr>
            <a:spLocks noGrp="1"/>
          </p:cNvSpPr>
          <p:nvPr>
            <p:ph type="title"/>
          </p:nvPr>
        </p:nvSpPr>
        <p:spPr/>
        <p:txBody>
          <a:bodyPr>
            <a:normAutofit/>
          </a:bodyPr>
          <a:lstStyle/>
          <a:p>
            <a:r>
              <a:rPr lang="en-US" dirty="0"/>
              <a:t>Part 2 – Game Time Analysis</a:t>
            </a:r>
          </a:p>
        </p:txBody>
      </p:sp>
      <p:sp>
        <p:nvSpPr>
          <p:cNvPr id="3" name="Content Placeholder 2">
            <a:extLst>
              <a:ext uri="{FF2B5EF4-FFF2-40B4-BE49-F238E27FC236}">
                <a16:creationId xmlns:a16="http://schemas.microsoft.com/office/drawing/2014/main" id="{147B7DC5-9197-4259-A387-670D02919B4D}"/>
              </a:ext>
            </a:extLst>
          </p:cNvPr>
          <p:cNvSpPr>
            <a:spLocks noGrp="1"/>
          </p:cNvSpPr>
          <p:nvPr>
            <p:ph sz="half" idx="1"/>
          </p:nvPr>
        </p:nvSpPr>
        <p:spPr>
          <a:xfrm>
            <a:off x="533400" y="3768865"/>
            <a:ext cx="4267200" cy="2860535"/>
          </a:xfrm>
        </p:spPr>
        <p:txBody>
          <a:bodyPr>
            <a:normAutofit/>
          </a:bodyPr>
          <a:lstStyle/>
          <a:p>
            <a:r>
              <a:rPr lang="en-US" dirty="0">
                <a:solidFill>
                  <a:srgbClr val="008000"/>
                </a:solidFill>
              </a:rPr>
              <a:t>Explore </a:t>
            </a:r>
          </a:p>
          <a:p>
            <a:pPr lvl="1"/>
            <a:r>
              <a:rPr lang="en-US" b="0" i="0" dirty="0">
                <a:solidFill>
                  <a:srgbClr val="000000"/>
                </a:solidFill>
                <a:effectLst/>
                <a:latin typeface="Times New Roman" panose="02020603050405020304" pitchFamily="18" charset="0"/>
              </a:rPr>
              <a:t>What do they tell you about data? </a:t>
            </a:r>
          </a:p>
          <a:p>
            <a:pPr lvl="1"/>
            <a:r>
              <a:rPr lang="en-US" b="0" i="0" dirty="0">
                <a:solidFill>
                  <a:srgbClr val="000000"/>
                </a:solidFill>
                <a:effectLst/>
                <a:latin typeface="Times New Roman" panose="02020603050405020304" pitchFamily="18" charset="0"/>
              </a:rPr>
              <a:t>Shape with bin size?</a:t>
            </a:r>
          </a:p>
          <a:p>
            <a:pPr lvl="1"/>
            <a:r>
              <a:rPr lang="en-US" b="0" i="0" dirty="0">
                <a:solidFill>
                  <a:srgbClr val="000000"/>
                </a:solidFill>
                <a:effectLst/>
                <a:latin typeface="Times New Roman" panose="02020603050405020304" pitchFamily="18" charset="0"/>
              </a:rPr>
              <a:t>Ends?</a:t>
            </a:r>
          </a:p>
        </p:txBody>
      </p:sp>
      <p:sp>
        <p:nvSpPr>
          <p:cNvPr id="5" name="Content Placeholder 4">
            <a:extLst>
              <a:ext uri="{FF2B5EF4-FFF2-40B4-BE49-F238E27FC236}">
                <a16:creationId xmlns:a16="http://schemas.microsoft.com/office/drawing/2014/main" id="{B0782748-3011-4ED6-9F81-4786612760A2}"/>
              </a:ext>
            </a:extLst>
          </p:cNvPr>
          <p:cNvSpPr>
            <a:spLocks noGrp="1"/>
          </p:cNvSpPr>
          <p:nvPr>
            <p:ph sz="half" idx="2"/>
          </p:nvPr>
        </p:nvSpPr>
        <p:spPr>
          <a:xfrm>
            <a:off x="4648200" y="1600201"/>
            <a:ext cx="4038600" cy="1295400"/>
          </a:xfrm>
        </p:spPr>
        <p:txBody>
          <a:bodyPr>
            <a:normAutofit/>
          </a:bodyPr>
          <a:lstStyle/>
          <a:p>
            <a:r>
              <a:rPr lang="en-US" dirty="0">
                <a:solidFill>
                  <a:srgbClr val="0070C0"/>
                </a:solidFill>
              </a:rPr>
              <a:t>Histogram</a:t>
            </a:r>
          </a:p>
        </p:txBody>
      </p:sp>
      <p:pic>
        <p:nvPicPr>
          <p:cNvPr id="7170" name="Picture 2">
            <a:extLst>
              <a:ext uri="{FF2B5EF4-FFF2-40B4-BE49-F238E27FC236}">
                <a16:creationId xmlns:a16="http://schemas.microsoft.com/office/drawing/2014/main" id="{0ABF764E-C329-4ED1-92EB-D79E33351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138" y="3352800"/>
            <a:ext cx="4416724"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74E0CF8-A3AE-ABB9-E454-874BA4F10D98}"/>
              </a:ext>
            </a:extLst>
          </p:cNvPr>
          <p:cNvSpPr txBox="1">
            <a:spLocks/>
          </p:cNvSpPr>
          <p:nvPr/>
        </p:nvSpPr>
        <p:spPr>
          <a:xfrm>
            <a:off x="609600" y="1752600"/>
            <a:ext cx="42672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Compute summary statistics</a:t>
            </a:r>
          </a:p>
          <a:p>
            <a:pPr lvl="1"/>
            <a:r>
              <a:rPr lang="en-US" dirty="0"/>
              <a:t>Avg, </a:t>
            </a:r>
            <a:r>
              <a:rPr lang="en-US" dirty="0" err="1"/>
              <a:t>stddev</a:t>
            </a:r>
            <a:r>
              <a:rPr lang="en-US" dirty="0"/>
              <a:t>, min, max</a:t>
            </a:r>
          </a:p>
          <a:p>
            <a:pPr lvl="1"/>
            <a:r>
              <a:rPr lang="en-US" dirty="0"/>
              <a:t>Excel formula</a:t>
            </a:r>
          </a:p>
        </p:txBody>
      </p:sp>
    </p:spTree>
    <p:extLst>
      <p:ext uri="{BB962C8B-B14F-4D97-AF65-F5344CB8AC3E}">
        <p14:creationId xmlns:p14="http://schemas.microsoft.com/office/powerpoint/2010/main" val="16248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24A15-DC67-4B05-A9F7-4BE4818F400A}"/>
              </a:ext>
            </a:extLst>
          </p:cNvPr>
          <p:cNvSpPr>
            <a:spLocks noGrp="1"/>
          </p:cNvSpPr>
          <p:nvPr>
            <p:ph type="title"/>
          </p:nvPr>
        </p:nvSpPr>
        <p:spPr/>
        <p:txBody>
          <a:bodyPr/>
          <a:lstStyle/>
          <a:p>
            <a:r>
              <a:rPr lang="en-US" dirty="0"/>
              <a:t>Part 3 –  Team Size</a:t>
            </a:r>
          </a:p>
        </p:txBody>
      </p:sp>
      <p:sp>
        <p:nvSpPr>
          <p:cNvPr id="3" name="Content Placeholder 2">
            <a:extLst>
              <a:ext uri="{FF2B5EF4-FFF2-40B4-BE49-F238E27FC236}">
                <a16:creationId xmlns:a16="http://schemas.microsoft.com/office/drawing/2014/main" id="{C7A7BE90-6780-4599-AE31-FDE53BAD2F81}"/>
              </a:ext>
            </a:extLst>
          </p:cNvPr>
          <p:cNvSpPr>
            <a:spLocks noGrp="1"/>
          </p:cNvSpPr>
          <p:nvPr>
            <p:ph sz="half" idx="1"/>
          </p:nvPr>
        </p:nvSpPr>
        <p:spPr/>
        <p:txBody>
          <a:bodyPr>
            <a:normAutofit/>
          </a:bodyPr>
          <a:lstStyle/>
          <a:p>
            <a:r>
              <a:rPr lang="en-US" dirty="0"/>
              <a:t>Analyze </a:t>
            </a:r>
            <a:r>
              <a:rPr lang="en-US" i="1" dirty="0"/>
              <a:t>Team Size</a:t>
            </a:r>
            <a:r>
              <a:rPr lang="en-US" dirty="0"/>
              <a:t> and length</a:t>
            </a:r>
          </a:p>
          <a:p>
            <a:pPr lvl="1"/>
            <a:r>
              <a:rPr lang="en-US" dirty="0"/>
              <a:t>Select some data</a:t>
            </a:r>
          </a:p>
          <a:p>
            <a:r>
              <a:rPr lang="en-US" dirty="0">
                <a:solidFill>
                  <a:srgbClr val="0070C0"/>
                </a:solidFill>
              </a:rPr>
              <a:t>Bar Chart</a:t>
            </a:r>
          </a:p>
        </p:txBody>
      </p:sp>
      <p:pic>
        <p:nvPicPr>
          <p:cNvPr id="8194" name="Picture 2">
            <a:extLst>
              <a:ext uri="{FF2B5EF4-FFF2-40B4-BE49-F238E27FC236}">
                <a16:creationId xmlns:a16="http://schemas.microsoft.com/office/drawing/2014/main" id="{69A725A9-775F-4F2D-A823-FA1910A31E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828800"/>
            <a:ext cx="4554252" cy="37030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289A921-A588-99ED-2016-6CC372E016D7}"/>
              </a:ext>
            </a:extLst>
          </p:cNvPr>
          <p:cNvSpPr txBox="1">
            <a:spLocks/>
          </p:cNvSpPr>
          <p:nvPr/>
        </p:nvSpPr>
        <p:spPr>
          <a:xfrm>
            <a:off x="457200" y="3730245"/>
            <a:ext cx="4038600" cy="2544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rgbClr val="008000"/>
                </a:solidFill>
              </a:rPr>
              <a:t>Explore:</a:t>
            </a:r>
          </a:p>
          <a:p>
            <a:pPr lvl="1"/>
            <a:r>
              <a:rPr lang="en-US" dirty="0"/>
              <a:t>Differences based on team size?</a:t>
            </a:r>
          </a:p>
          <a:p>
            <a:pPr lvl="1"/>
            <a:r>
              <a:rPr lang="en-US" dirty="0"/>
              <a:t>Features of game that explain?</a:t>
            </a:r>
          </a:p>
        </p:txBody>
      </p:sp>
    </p:spTree>
    <p:extLst>
      <p:ext uri="{BB962C8B-B14F-4D97-AF65-F5344CB8AC3E}">
        <p14:creationId xmlns:p14="http://schemas.microsoft.com/office/powerpoint/2010/main" val="22654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TotalTime>
  <Words>877</Words>
  <Application>Microsoft Office PowerPoint</Application>
  <PresentationFormat>On-screen Show (4:3)</PresentationFormat>
  <Paragraphs>123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Office Theme</vt:lpstr>
      <vt:lpstr>PlayerUnknown’s Battlegrounds (PUBG) Analytics</vt:lpstr>
      <vt:lpstr>Overview</vt:lpstr>
      <vt:lpstr>Parts</vt:lpstr>
      <vt:lpstr>Part 0 – Learn PUBG, Prepare Setup</vt:lpstr>
      <vt:lpstr>Part 0 – Learn PUBG</vt:lpstr>
      <vt:lpstr>Part 0 – Prepare Analysis Setup</vt:lpstr>
      <vt:lpstr>Part 1 – Fight or Flight</vt:lpstr>
      <vt:lpstr>Part 2 – Game Time Analysis</vt:lpstr>
      <vt:lpstr>Part 3 –  Team Size</vt:lpstr>
      <vt:lpstr>Part 4 – Your Choice</vt:lpstr>
      <vt:lpstr>Write Up</vt:lpstr>
      <vt:lpstr>Hints</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Claypool, Mark</cp:lastModifiedBy>
  <cp:revision>119</cp:revision>
  <cp:lastPrinted>2016-08-25T14:33:07Z</cp:lastPrinted>
  <dcterms:created xsi:type="dcterms:W3CDTF">2012-01-13T01:01:36Z</dcterms:created>
  <dcterms:modified xsi:type="dcterms:W3CDTF">2024-03-12T11:04:29Z</dcterms:modified>
</cp:coreProperties>
</file>