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88" r:id="rId4"/>
    <p:sldId id="289" r:id="rId5"/>
    <p:sldId id="290" r:id="rId6"/>
    <p:sldId id="291" r:id="rId7"/>
    <p:sldId id="292" r:id="rId8"/>
    <p:sldId id="293" r:id="rId9"/>
    <p:sldId id="294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  <a:srgbClr val="CCCC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23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837E6-FE4A-460D-B195-BE410E58F0F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C0558-F855-45ED-ACAF-E64734788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89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3E04472-30A7-4BFD-AE42-4B7DAF89721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E66B3BC-8BDF-474F-B3DF-8718E0B0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90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9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2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6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6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4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4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1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9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0C008-1EDC-44A7-AC30-7905F8BCA6C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399" y="685800"/>
            <a:ext cx="8077200" cy="1470025"/>
          </a:xfrm>
        </p:spPr>
        <p:txBody>
          <a:bodyPr>
            <a:normAutofit/>
          </a:bodyPr>
          <a:lstStyle/>
          <a:p>
            <a:r>
              <a:rPr lang="en-US" sz="4800" dirty="0"/>
              <a:t>Homework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399" y="2353314"/>
            <a:ext cx="5029200" cy="916474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IMGD 2905</a:t>
            </a:r>
          </a:p>
          <a:p>
            <a:endParaRPr lang="en-US" sz="3600" dirty="0">
              <a:solidFill>
                <a:srgbClr val="0070C0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8F56C41-43FA-472B-B75A-DCC9C6BFEC39}"/>
              </a:ext>
            </a:extLst>
          </p:cNvPr>
          <p:cNvGrpSpPr/>
          <p:nvPr/>
        </p:nvGrpSpPr>
        <p:grpSpPr>
          <a:xfrm>
            <a:off x="2980747" y="3628563"/>
            <a:ext cx="3182504" cy="2286000"/>
            <a:chOff x="2971800" y="3787775"/>
            <a:chExt cx="3182504" cy="2286000"/>
          </a:xfrm>
        </p:grpSpPr>
        <p:pic>
          <p:nvPicPr>
            <p:cNvPr id="1026" name="Picture 2" descr="[Pig]">
              <a:extLst>
                <a:ext uri="{FF2B5EF4-FFF2-40B4-BE49-F238E27FC236}">
                  <a16:creationId xmlns:a16="http://schemas.microsoft.com/office/drawing/2014/main" id="{36AC8E89-F4A0-44E7-B026-4F8F40CB62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3787775"/>
              <a:ext cx="1906058" cy="228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[Pig]">
              <a:extLst>
                <a:ext uri="{FF2B5EF4-FFF2-40B4-BE49-F238E27FC236}">
                  <a16:creationId xmlns:a16="http://schemas.microsoft.com/office/drawing/2014/main" id="{6A41D226-A927-4FFD-A4A0-DB960B214B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4664311"/>
              <a:ext cx="1125104" cy="1349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5D46580-2131-4882-A721-6FC7448EA1FC}"/>
              </a:ext>
            </a:extLst>
          </p:cNvPr>
          <p:cNvSpPr txBox="1"/>
          <p:nvPr/>
        </p:nvSpPr>
        <p:spPr>
          <a:xfrm>
            <a:off x="850596" y="6248400"/>
            <a:ext cx="744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*A group of older pigs is a “</a:t>
            </a:r>
            <a:r>
              <a:rPr lang="en-US" sz="2000" dirty="0">
                <a:solidFill>
                  <a:srgbClr val="008000"/>
                </a:solidFill>
              </a:rPr>
              <a:t>sounder</a:t>
            </a:r>
            <a:r>
              <a:rPr lang="en-US" sz="2000" dirty="0"/>
              <a:t>,, a group of young pigs is a “</a:t>
            </a:r>
            <a:r>
              <a:rPr lang="en-US" sz="2000" dirty="0">
                <a:solidFill>
                  <a:srgbClr val="008000"/>
                </a:solidFill>
              </a:rPr>
              <a:t>drift</a:t>
            </a:r>
            <a:r>
              <a:rPr lang="en-US" sz="20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4755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Analyze simple games of chance</a:t>
            </a:r>
          </a:p>
          <a:p>
            <a:pPr lvl="1"/>
            <a:r>
              <a:rPr lang="en-US" dirty="0"/>
              <a:t>Using theoretical and empirical methods (basic simulation)</a:t>
            </a:r>
          </a:p>
          <a:p>
            <a:r>
              <a:rPr lang="en-US" dirty="0"/>
              <a:t>Coin flip</a:t>
            </a:r>
          </a:p>
          <a:p>
            <a:r>
              <a:rPr lang="en-US" dirty="0"/>
              <a:t>Single die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481BC-C38C-48B5-B168-257F00B1FD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Analyze elementary and compound probability</a:t>
            </a:r>
          </a:p>
          <a:p>
            <a:r>
              <a:rPr lang="en-US" dirty="0"/>
              <a:t>Modify basic Python game script</a:t>
            </a:r>
          </a:p>
          <a:p>
            <a:r>
              <a:rPr lang="en-US" dirty="0"/>
              <a:t>Run games with different strategies</a:t>
            </a:r>
          </a:p>
          <a:p>
            <a:pPr lvl="1"/>
            <a:r>
              <a:rPr lang="en-US" dirty="0"/>
              <a:t>Record data</a:t>
            </a:r>
          </a:p>
          <a:p>
            <a:pPr lvl="1"/>
            <a:r>
              <a:rPr lang="en-US" dirty="0"/>
              <a:t>Analyze results</a:t>
            </a:r>
          </a:p>
        </p:txBody>
      </p:sp>
      <p:pic>
        <p:nvPicPr>
          <p:cNvPr id="8" name="Picture 12" descr="https://c.s-microsoft.com/en-sa/CMSImages/lrn-exam-word-logo.png?version=1b223930-d340-e8cf-83da-9687fa6194f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369" y="5528585"/>
            <a:ext cx="1883818" cy="97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6" descr="Image result for python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936" y="3039539"/>
            <a:ext cx="1452251" cy="42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8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354" y="5746247"/>
            <a:ext cx="1610628" cy="583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AC0F1A24-80A3-430E-9355-C346C0C34607}"/>
              </a:ext>
            </a:extLst>
          </p:cNvPr>
          <p:cNvGrpSpPr/>
          <p:nvPr/>
        </p:nvGrpSpPr>
        <p:grpSpPr>
          <a:xfrm>
            <a:off x="3352800" y="3249575"/>
            <a:ext cx="1219200" cy="1662410"/>
            <a:chOff x="233744" y="5147896"/>
            <a:chExt cx="1219200" cy="1662410"/>
          </a:xfrm>
        </p:grpSpPr>
        <p:pic>
          <p:nvPicPr>
            <p:cNvPr id="2050" name="Picture 2" descr="Related image">
              <a:extLst>
                <a:ext uri="{FF2B5EF4-FFF2-40B4-BE49-F238E27FC236}">
                  <a16:creationId xmlns:a16="http://schemas.microsoft.com/office/drawing/2014/main" id="{04D2917B-8E91-43CF-8974-DC618608A6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415" y="5147896"/>
              <a:ext cx="981858" cy="14335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C0B1BF-32DC-425A-9514-360D8DDE7BA0}"/>
                </a:ext>
              </a:extLst>
            </p:cNvPr>
            <p:cNvSpPr/>
            <p:nvPr/>
          </p:nvSpPr>
          <p:spPr>
            <a:xfrm>
              <a:off x="233744" y="6440974"/>
              <a:ext cx="12192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</a:rPr>
                <a:t>https://wp-media.patheos.com/blogs/sites/96/2013/03/Coin-Toss1.jpg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C98FE64-C1A6-4E67-8AC8-2D70976CF8C7}"/>
              </a:ext>
            </a:extLst>
          </p:cNvPr>
          <p:cNvGrpSpPr/>
          <p:nvPr/>
        </p:nvGrpSpPr>
        <p:grpSpPr>
          <a:xfrm>
            <a:off x="1295400" y="5069908"/>
            <a:ext cx="1625452" cy="1352677"/>
            <a:chOff x="3154050" y="5236206"/>
            <a:chExt cx="1625452" cy="135267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0BFEA7E-E495-41F3-BAE4-1BEA139CD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154050" y="5236206"/>
              <a:ext cx="1625452" cy="110219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E07430-CDD5-4172-9E6D-F5E46F69FA3E}"/>
                </a:ext>
              </a:extLst>
            </p:cNvPr>
            <p:cNvSpPr/>
            <p:nvPr/>
          </p:nvSpPr>
          <p:spPr>
            <a:xfrm>
              <a:off x="3189851" y="6311884"/>
              <a:ext cx="155385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</a:rPr>
                <a:t>https://michiganross.umich.edu/sites/default/files/images/articles/handondie.jpg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754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35154-62C0-4C14-BD38-87054B4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Piglet –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41F86-5232-4734-BFB2-1B326C746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Each turn, the pot starts empty</a:t>
            </a:r>
          </a:p>
          <a:p>
            <a:pPr lvl="1"/>
            <a:r>
              <a:rPr lang="en-US" dirty="0"/>
              <a:t>Player choice: </a:t>
            </a:r>
            <a:r>
              <a:rPr lang="en-US" i="1" dirty="0">
                <a:solidFill>
                  <a:srgbClr val="008000"/>
                </a:solidFill>
              </a:rPr>
              <a:t>go</a:t>
            </a:r>
            <a:r>
              <a:rPr lang="en-US" dirty="0"/>
              <a:t> or </a:t>
            </a:r>
            <a:r>
              <a:rPr lang="en-US" i="1" dirty="0">
                <a:solidFill>
                  <a:srgbClr val="0070C0"/>
                </a:solidFill>
              </a:rPr>
              <a:t>stay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If </a:t>
            </a:r>
            <a:r>
              <a:rPr lang="en-US" i="1" dirty="0">
                <a:solidFill>
                  <a:srgbClr val="0070C0"/>
                </a:solidFill>
              </a:rPr>
              <a:t>stay</a:t>
            </a:r>
            <a:r>
              <a:rPr lang="en-US" dirty="0"/>
              <a:t>, player adds pot to points and turn ends</a:t>
            </a:r>
          </a:p>
          <a:p>
            <a:pPr lvl="1"/>
            <a:r>
              <a:rPr lang="en-US" dirty="0"/>
              <a:t>If </a:t>
            </a:r>
            <a:r>
              <a:rPr lang="en-US" i="1" dirty="0">
                <a:solidFill>
                  <a:srgbClr val="008000"/>
                </a:solidFill>
              </a:rPr>
              <a:t>go</a:t>
            </a:r>
            <a:r>
              <a:rPr lang="en-US" dirty="0"/>
              <a:t>, player flips coin:</a:t>
            </a:r>
          </a:p>
          <a:p>
            <a:pPr lvl="2"/>
            <a:r>
              <a:rPr lang="en-US" i="1" dirty="0">
                <a:solidFill>
                  <a:srgbClr val="C00000"/>
                </a:solidFill>
              </a:rPr>
              <a:t>Tails</a:t>
            </a:r>
            <a:r>
              <a:rPr lang="en-US" dirty="0"/>
              <a:t> </a:t>
            </a:r>
            <a:r>
              <a:rPr lang="en-US" dirty="0">
                <a:solidFill>
                  <a:srgbClr val="C00000"/>
                </a:solidFill>
              </a:rPr>
              <a:t>busts</a:t>
            </a:r>
            <a:r>
              <a:rPr lang="en-US" dirty="0"/>
              <a:t> and pot empties and turn ends</a:t>
            </a:r>
          </a:p>
          <a:p>
            <a:pPr lvl="2"/>
            <a:r>
              <a:rPr lang="en-US" i="1" dirty="0">
                <a:solidFill>
                  <a:srgbClr val="008000"/>
                </a:solidFill>
              </a:rPr>
              <a:t>Heads</a:t>
            </a:r>
            <a:r>
              <a:rPr lang="en-US" dirty="0">
                <a:solidFill>
                  <a:srgbClr val="008000"/>
                </a:solidFill>
              </a:rPr>
              <a:t> add </a:t>
            </a:r>
            <a:r>
              <a:rPr lang="en-US" dirty="0"/>
              <a:t>2 to pot and go back to choice</a:t>
            </a:r>
          </a:p>
          <a:p>
            <a:r>
              <a:rPr lang="en-US" dirty="0"/>
              <a:t>Get to 10 points to win</a:t>
            </a:r>
          </a:p>
          <a:p>
            <a:r>
              <a:rPr lang="en-US" dirty="0"/>
              <a:t>Lower number of turns is better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Get coin and play Piglet (with friend) to get feel for game!</a:t>
            </a:r>
          </a:p>
          <a:p>
            <a:endParaRPr lang="en-US" dirty="0"/>
          </a:p>
        </p:txBody>
      </p:sp>
      <p:pic>
        <p:nvPicPr>
          <p:cNvPr id="5" name="Picture 4" descr="[Pig]">
            <a:extLst>
              <a:ext uri="{FF2B5EF4-FFF2-40B4-BE49-F238E27FC236}">
                <a16:creationId xmlns:a16="http://schemas.microsoft.com/office/drawing/2014/main" id="{EF3E773C-BDD0-439B-9474-BF19DA469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18258"/>
            <a:ext cx="546769" cy="65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irculating Coins | News Image Library | U.S. Mint">
            <a:extLst>
              <a:ext uri="{FF2B5EF4-FFF2-40B4-BE49-F238E27FC236}">
                <a16:creationId xmlns:a16="http://schemas.microsoft.com/office/drawing/2014/main" id="{72327C03-5499-41E9-85DF-37623C807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1242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Amazon.com: 10 Pounds (10 lbs; 4.5 kg) Copper Pennies 1909-1982 USA  American Coins Currency 4.5 Kilograms : Collectibles &amp; Fine Art">
            <a:extLst>
              <a:ext uri="{FF2B5EF4-FFF2-40B4-BE49-F238E27FC236}">
                <a16:creationId xmlns:a16="http://schemas.microsoft.com/office/drawing/2014/main" id="{8B28F44F-7BC3-4EFC-D51A-1C375A285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674678"/>
            <a:ext cx="1143000" cy="902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78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A4CB9-446C-4844-84A4-1D01F77BA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Piglet –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64163-A18E-454F-8BAF-97E0B002A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722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What is probability player </a:t>
            </a:r>
            <a:r>
              <a:rPr lang="en-US" dirty="0">
                <a:solidFill>
                  <a:srgbClr val="008000"/>
                </a:solidFill>
              </a:rPr>
              <a:t>wins</a:t>
            </a:r>
            <a:r>
              <a:rPr lang="en-US" dirty="0"/>
              <a:t> on their first turn?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expected number of points for first flip? </a:t>
            </a:r>
          </a:p>
          <a:p>
            <a:pPr marL="914400" lvl="1" indent="-514350"/>
            <a:r>
              <a:rPr lang="en-US" i="1" dirty="0"/>
              <a:t>Hint:</a:t>
            </a:r>
            <a:r>
              <a:rPr lang="en-US" dirty="0"/>
              <a:t> consider number of points if successful (heads), number of points if bust (tails) and likelihood of each.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Complete following table for 10 rows, also filling in all "Expected Points" columns.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flip coin only once and then pass, after 20 turns what is probability has 4 or fewer points? </a:t>
            </a:r>
          </a:p>
          <a:p>
            <a:pPr marL="914400" lvl="1" indent="-514350"/>
            <a:r>
              <a:rPr lang="en-US" i="1" dirty="0"/>
              <a:t>Hint:</a:t>
            </a:r>
            <a:r>
              <a:rPr lang="en-US" dirty="0"/>
              <a:t> think of kind of distribution and try out formula</a:t>
            </a:r>
          </a:p>
          <a:p>
            <a:endParaRPr lang="en-US" dirty="0"/>
          </a:p>
        </p:txBody>
      </p:sp>
      <p:pic>
        <p:nvPicPr>
          <p:cNvPr id="3074" name="Picture 2" descr="Image result for question mark">
            <a:extLst>
              <a:ext uri="{FF2B5EF4-FFF2-40B4-BE49-F238E27FC236}">
                <a16:creationId xmlns:a16="http://schemas.microsoft.com/office/drawing/2014/main" id="{F7C67025-70EF-4C24-95F9-3FFA1B15C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74626"/>
            <a:ext cx="824510" cy="124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0B528E6-0C21-46CB-838C-58C92A617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114800"/>
            <a:ext cx="5287344" cy="1143000"/>
          </a:xfrm>
          <a:prstGeom prst="rect">
            <a:avLst/>
          </a:prstGeom>
        </p:spPr>
      </p:pic>
      <p:pic>
        <p:nvPicPr>
          <p:cNvPr id="12" name="Picture 11" descr="[Pig]">
            <a:extLst>
              <a:ext uri="{FF2B5EF4-FFF2-40B4-BE49-F238E27FC236}">
                <a16:creationId xmlns:a16="http://schemas.microsoft.com/office/drawing/2014/main" id="{73703525-F722-4EFF-BC33-E81D8E74D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18258"/>
            <a:ext cx="546769" cy="65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7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85E33-D10D-442D-B1B0-A7DBC81F9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Piglet – Experiments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9BB3-2F95-43B8-9DAA-602CF26C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Copy and paste 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piglet.py</a:t>
            </a:r>
            <a:r>
              <a:rPr lang="en-US" dirty="0"/>
              <a:t> Python script (file or </a:t>
            </a:r>
            <a:r>
              <a:rPr lang="en-US" dirty="0" err="1"/>
              <a:t>Jupyter</a:t>
            </a:r>
            <a:r>
              <a:rPr lang="en-US" dirty="0"/>
              <a:t> notebook) </a:t>
            </a:r>
          </a:p>
          <a:p>
            <a:r>
              <a:rPr lang="en-US" dirty="0"/>
              <a:t>Run it</a:t>
            </a:r>
          </a:p>
          <a:p>
            <a:r>
              <a:rPr lang="en-US" dirty="0"/>
              <a:t>Study what it does</a:t>
            </a:r>
          </a:p>
          <a:p>
            <a:r>
              <a:rPr lang="en-US" dirty="0"/>
              <a:t>Run it some more </a:t>
            </a:r>
          </a:p>
          <a:p>
            <a:r>
              <a:rPr lang="en-US" dirty="0"/>
              <a:t>Repeat until you mostly understand it</a:t>
            </a:r>
          </a:p>
        </p:txBody>
      </p:sp>
      <p:pic>
        <p:nvPicPr>
          <p:cNvPr id="5122" name="Picture 2" descr="Image result for experiments cartoon">
            <a:extLst>
              <a:ext uri="{FF2B5EF4-FFF2-40B4-BE49-F238E27FC236}">
                <a16:creationId xmlns:a16="http://schemas.microsoft.com/office/drawing/2014/main" id="{37A0134D-EBA5-4952-B49A-140748374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84761"/>
            <a:ext cx="1113084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[Pig]">
            <a:extLst>
              <a:ext uri="{FF2B5EF4-FFF2-40B4-BE49-F238E27FC236}">
                <a16:creationId xmlns:a16="http://schemas.microsoft.com/office/drawing/2014/main" id="{44BF1B8E-08A7-4DB1-830B-187CA7491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18258"/>
            <a:ext cx="546769" cy="65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Image result for python logo">
            <a:extLst>
              <a:ext uri="{FF2B5EF4-FFF2-40B4-BE49-F238E27FC236}">
                <a16:creationId xmlns:a16="http://schemas.microsoft.com/office/drawing/2014/main" id="{D7F08A27-E338-4939-A563-9CEA3FC10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971800"/>
            <a:ext cx="1908614" cy="55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jupyter notebook logo">
            <a:extLst>
              <a:ext uri="{FF2B5EF4-FFF2-40B4-BE49-F238E27FC236}">
                <a16:creationId xmlns:a16="http://schemas.microsoft.com/office/drawing/2014/main" id="{A0895A10-F718-4667-A706-3FF817CA8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713561"/>
            <a:ext cx="1089942" cy="126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46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85E33-D10D-442D-B1B0-A7DBC81F9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Piglet – Experiments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9BB3-2F95-43B8-9DAA-602CF26C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two different bots that can be played (</a:t>
            </a:r>
            <a:r>
              <a:rPr lang="en-US" dirty="0">
                <a:solidFill>
                  <a:srgbClr val="0070C0"/>
                </a:solidFill>
              </a:rPr>
              <a:t>TIMID_BOT </a:t>
            </a:r>
            <a:r>
              <a:rPr lang="en-US" dirty="0"/>
              <a:t>or </a:t>
            </a:r>
            <a:r>
              <a:rPr lang="en-US" dirty="0">
                <a:solidFill>
                  <a:srgbClr val="008000"/>
                </a:solidFill>
              </a:rPr>
              <a:t>BRAVE_BOT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Which bot is better?</a:t>
            </a:r>
          </a:p>
          <a:p>
            <a:pPr lvl="1"/>
            <a:r>
              <a:rPr lang="en-US" dirty="0"/>
              <a:t>Run experiments that gather data needed to answer query</a:t>
            </a:r>
          </a:p>
          <a:p>
            <a:pPr lvl="1"/>
            <a:r>
              <a:rPr lang="en-US" dirty="0"/>
              <a:t>Analyze results: compute statistics, draw charts, and describe analysis</a:t>
            </a:r>
          </a:p>
          <a:p>
            <a:pPr lvl="1"/>
            <a:r>
              <a:rPr lang="en-US" dirty="0"/>
              <a:t>Provide conclusion from data</a:t>
            </a:r>
          </a:p>
        </p:txBody>
      </p:sp>
      <p:pic>
        <p:nvPicPr>
          <p:cNvPr id="5122" name="Picture 2" descr="Image result for experiments cartoon">
            <a:extLst>
              <a:ext uri="{FF2B5EF4-FFF2-40B4-BE49-F238E27FC236}">
                <a16:creationId xmlns:a16="http://schemas.microsoft.com/office/drawing/2014/main" id="{37A0134D-EBA5-4952-B49A-140748374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84761"/>
            <a:ext cx="1113084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[Pig]">
            <a:extLst>
              <a:ext uri="{FF2B5EF4-FFF2-40B4-BE49-F238E27FC236}">
                <a16:creationId xmlns:a16="http://schemas.microsoft.com/office/drawing/2014/main" id="{42D257CE-7770-43EF-9ED7-4568DE0E2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18258"/>
            <a:ext cx="546769" cy="65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23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0C7CD-25D6-4C1C-B2FD-9C0E0192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Pig – Rules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02726-671F-42B0-A910-5AF4B4DE3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Like Piglet, but roll </a:t>
            </a:r>
            <a:r>
              <a:rPr lang="en-US" u="sng" dirty="0"/>
              <a:t>one d6</a:t>
            </a:r>
          </a:p>
          <a:p>
            <a:r>
              <a:rPr lang="en-US" dirty="0"/>
              <a:t>Each turn, pot starts empty</a:t>
            </a:r>
          </a:p>
          <a:p>
            <a:pPr lvl="1"/>
            <a:r>
              <a:rPr lang="en-US" dirty="0"/>
              <a:t>Player choice: </a:t>
            </a:r>
            <a:r>
              <a:rPr lang="en-US" i="1" dirty="0">
                <a:solidFill>
                  <a:srgbClr val="008000"/>
                </a:solidFill>
              </a:rPr>
              <a:t>go</a:t>
            </a:r>
            <a:r>
              <a:rPr lang="en-US" dirty="0"/>
              <a:t> or </a:t>
            </a:r>
            <a:r>
              <a:rPr lang="en-US" i="1" dirty="0">
                <a:solidFill>
                  <a:srgbClr val="0070C0"/>
                </a:solidFill>
              </a:rPr>
              <a:t>stay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If </a:t>
            </a:r>
            <a:r>
              <a:rPr lang="en-US" i="1" dirty="0">
                <a:solidFill>
                  <a:srgbClr val="0070C0"/>
                </a:solidFill>
              </a:rPr>
              <a:t>stay</a:t>
            </a:r>
            <a:r>
              <a:rPr lang="en-US" dirty="0"/>
              <a:t>, player adds pot to points and turn ends</a:t>
            </a:r>
          </a:p>
          <a:p>
            <a:pPr lvl="1"/>
            <a:r>
              <a:rPr lang="en-US" dirty="0"/>
              <a:t>If </a:t>
            </a:r>
            <a:r>
              <a:rPr lang="en-US" i="1" dirty="0">
                <a:solidFill>
                  <a:srgbClr val="008000"/>
                </a:solidFill>
              </a:rPr>
              <a:t>go</a:t>
            </a:r>
            <a:r>
              <a:rPr lang="en-US" dirty="0"/>
              <a:t>, player rolls die:</a:t>
            </a:r>
          </a:p>
          <a:p>
            <a:pPr lvl="2"/>
            <a:r>
              <a:rPr lang="en-US" i="1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 busts </a:t>
            </a:r>
            <a:r>
              <a:rPr lang="en-US" dirty="0"/>
              <a:t>and pot empties and turn ends</a:t>
            </a:r>
          </a:p>
          <a:p>
            <a:pPr lvl="2"/>
            <a:r>
              <a:rPr lang="en-US" i="1" dirty="0">
                <a:solidFill>
                  <a:srgbClr val="008000"/>
                </a:solidFill>
              </a:rPr>
              <a:t>2-6</a:t>
            </a:r>
            <a:r>
              <a:rPr lang="en-US" dirty="0">
                <a:solidFill>
                  <a:srgbClr val="008000"/>
                </a:solidFill>
              </a:rPr>
              <a:t> add </a:t>
            </a:r>
            <a:r>
              <a:rPr lang="en-US" dirty="0"/>
              <a:t>number of pips to pot and go back to choice</a:t>
            </a:r>
          </a:p>
          <a:p>
            <a:r>
              <a:rPr lang="en-US" dirty="0"/>
              <a:t>Get to 50 points to win</a:t>
            </a:r>
          </a:p>
          <a:p>
            <a:r>
              <a:rPr lang="en-US" dirty="0"/>
              <a:t>Lower number of turns is better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Find die and play Pig (with friend) to get feel for game!</a:t>
            </a:r>
          </a:p>
        </p:txBody>
      </p:sp>
      <p:pic>
        <p:nvPicPr>
          <p:cNvPr id="4" name="Picture 3" descr="[Pig]">
            <a:extLst>
              <a:ext uri="{FF2B5EF4-FFF2-40B4-BE49-F238E27FC236}">
                <a16:creationId xmlns:a16="http://schemas.microsoft.com/office/drawing/2014/main" id="{DFBE880F-53FA-4DB5-9962-AFFA904E5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078"/>
            <a:ext cx="1125104" cy="13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ingle Die Stock Photos - Download 1,526 Royalty Free Photos">
            <a:extLst>
              <a:ext uri="{FF2B5EF4-FFF2-40B4-BE49-F238E27FC236}">
                <a16:creationId xmlns:a16="http://schemas.microsoft.com/office/drawing/2014/main" id="{0FE457CC-F2E8-4F6D-AB02-9A2966ACC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295400"/>
            <a:ext cx="1515539" cy="127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165AD-72C6-40E2-BC6B-F623B548C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Pig – Questions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4632C-25DE-4E98-9A14-6CEADABB6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/>
              <a:t>What is probability of not busting on single roll?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What is average pot if player does not bust on single roll?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What is expected number of points player gets for single roll?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What is probability of getting </a:t>
            </a:r>
            <a:r>
              <a:rPr lang="en-US" i="1" dirty="0"/>
              <a:t>exactly</a:t>
            </a:r>
            <a:r>
              <a:rPr lang="en-US" dirty="0"/>
              <a:t> 4 points on one turn? (</a:t>
            </a:r>
            <a:r>
              <a:rPr lang="en-US" i="1" dirty="0"/>
              <a:t>Optional</a:t>
            </a:r>
            <a:r>
              <a:rPr lang="en-US" dirty="0"/>
              <a:t> - what is the probability of doing so?)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Draw chart depicting expected number of points versus number of consecutive rolls.  </a:t>
            </a:r>
            <a:r>
              <a:rPr lang="en-US" i="1" dirty="0"/>
              <a:t>Hint: </a:t>
            </a:r>
            <a:r>
              <a:rPr lang="en-US" dirty="0"/>
              <a:t>see #3.</a:t>
            </a:r>
          </a:p>
        </p:txBody>
      </p:sp>
      <p:pic>
        <p:nvPicPr>
          <p:cNvPr id="4" name="Picture 3" descr="[Pig]">
            <a:extLst>
              <a:ext uri="{FF2B5EF4-FFF2-40B4-BE49-F238E27FC236}">
                <a16:creationId xmlns:a16="http://schemas.microsoft.com/office/drawing/2014/main" id="{A8DC544B-5F1F-4535-B100-8359CC1C6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078"/>
            <a:ext cx="1125104" cy="13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question mark">
            <a:extLst>
              <a:ext uri="{FF2B5EF4-FFF2-40B4-BE49-F238E27FC236}">
                <a16:creationId xmlns:a16="http://schemas.microsoft.com/office/drawing/2014/main" id="{A48345D4-45C4-4CF8-A951-75BB8E6F2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74626"/>
            <a:ext cx="824510" cy="124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79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31358-F818-4F36-94BD-35F7EAB38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Pig – Experiments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D2674-91C0-4A25-9325-1EF7ED4DC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Modify Piglet Python script from Part 1 to play Pig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dirty="0"/>
              <a:t>Which bot is better, </a:t>
            </a:r>
            <a:r>
              <a:rPr lang="en-US" dirty="0">
                <a:solidFill>
                  <a:srgbClr val="0070C0"/>
                </a:solidFill>
              </a:rPr>
              <a:t>TIMID_BOT </a:t>
            </a:r>
            <a:r>
              <a:rPr lang="en-US" dirty="0"/>
              <a:t>or </a:t>
            </a:r>
            <a:r>
              <a:rPr lang="en-US" dirty="0">
                <a:solidFill>
                  <a:srgbClr val="008000"/>
                </a:solidFill>
              </a:rPr>
              <a:t>BRAVE_BOT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Run experiments that gather data needed to answer this question</a:t>
            </a:r>
          </a:p>
          <a:p>
            <a:pPr lvl="1"/>
            <a:r>
              <a:rPr lang="en-US" dirty="0"/>
              <a:t>Analyze results: compute statistics, draw charts, and describe analysis</a:t>
            </a:r>
          </a:p>
          <a:p>
            <a:pPr lvl="1"/>
            <a:r>
              <a:rPr lang="en-US" dirty="0"/>
              <a:t>Provide conclusion from data</a:t>
            </a:r>
          </a:p>
          <a:p>
            <a:pPr marL="0" indent="0">
              <a:buNone/>
            </a:pPr>
            <a:r>
              <a:rPr lang="en-US" i="1" dirty="0"/>
              <a:t>Bonus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BETTER_BOT </a:t>
            </a:r>
            <a:r>
              <a:rPr lang="en-US" dirty="0"/>
              <a:t>that wins in fewer rolls than </a:t>
            </a:r>
            <a:r>
              <a:rPr lang="en-US" dirty="0">
                <a:solidFill>
                  <a:srgbClr val="0070C0"/>
                </a:solidFill>
              </a:rPr>
              <a:t>TIMID_BOT </a:t>
            </a:r>
            <a:r>
              <a:rPr lang="en-US" dirty="0"/>
              <a:t>or </a:t>
            </a:r>
            <a:r>
              <a:rPr lang="en-US" dirty="0">
                <a:solidFill>
                  <a:srgbClr val="008000"/>
                </a:solidFill>
              </a:rPr>
              <a:t>BRAVE_BOT</a:t>
            </a:r>
          </a:p>
          <a:p>
            <a:pPr lvl="1"/>
            <a:r>
              <a:rPr lang="en-US" dirty="0"/>
              <a:t>Once developed, describe logic behind your bot</a:t>
            </a:r>
          </a:p>
          <a:p>
            <a:pPr lvl="1"/>
            <a:r>
              <a:rPr lang="en-US" dirty="0"/>
              <a:t>Run experiments that gather data needed to evaluate your </a:t>
            </a:r>
            <a:r>
              <a:rPr lang="en-US" dirty="0">
                <a:solidFill>
                  <a:srgbClr val="C00000"/>
                </a:solidFill>
              </a:rPr>
              <a:t>BETTER_BOT </a:t>
            </a:r>
            <a:r>
              <a:rPr lang="en-US" dirty="0"/>
              <a:t>compared to other two bots</a:t>
            </a:r>
          </a:p>
          <a:p>
            <a:pPr lvl="1"/>
            <a:r>
              <a:rPr lang="en-US" dirty="0"/>
              <a:t>Draw charts, provide statistics and analyze data to support your comparison</a:t>
            </a:r>
          </a:p>
          <a:p>
            <a:endParaRPr lang="en-US" dirty="0"/>
          </a:p>
        </p:txBody>
      </p:sp>
      <p:pic>
        <p:nvPicPr>
          <p:cNvPr id="4" name="Picture 3" descr="[Pig]">
            <a:extLst>
              <a:ext uri="{FF2B5EF4-FFF2-40B4-BE49-F238E27FC236}">
                <a16:creationId xmlns:a16="http://schemas.microsoft.com/office/drawing/2014/main" id="{DAB2BB38-3D18-4E02-88D7-A3997453C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078"/>
            <a:ext cx="1125104" cy="13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experiments cartoon">
            <a:extLst>
              <a:ext uri="{FF2B5EF4-FFF2-40B4-BE49-F238E27FC236}">
                <a16:creationId xmlns:a16="http://schemas.microsoft.com/office/drawing/2014/main" id="{68B8DD45-BC0B-4DE8-A166-7BE8B01E6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84761"/>
            <a:ext cx="1113084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1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4733</TotalTime>
  <Words>636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Consolas</vt:lpstr>
      <vt:lpstr>Wingdings</vt:lpstr>
      <vt:lpstr>Office Theme</vt:lpstr>
      <vt:lpstr>Homework 2</vt:lpstr>
      <vt:lpstr>Overview</vt:lpstr>
      <vt:lpstr>Piglet – Rules</vt:lpstr>
      <vt:lpstr>Piglet – Questions</vt:lpstr>
      <vt:lpstr>Piglet – Experiments </vt:lpstr>
      <vt:lpstr>Piglet – Experiments </vt:lpstr>
      <vt:lpstr>Pig – Rules </vt:lpstr>
      <vt:lpstr>Pig – Questions </vt:lpstr>
      <vt:lpstr>Pig – Experiments 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</dc:title>
  <dc:creator>Mark Claypool</dc:creator>
  <cp:lastModifiedBy>Claypool, Mark</cp:lastModifiedBy>
  <cp:revision>154</cp:revision>
  <cp:lastPrinted>2016-08-25T14:33:07Z</cp:lastPrinted>
  <dcterms:created xsi:type="dcterms:W3CDTF">2012-01-13T01:01:36Z</dcterms:created>
  <dcterms:modified xsi:type="dcterms:W3CDTF">2024-04-05T11:50:48Z</dcterms:modified>
</cp:coreProperties>
</file>