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8" r:id="rId3"/>
    <p:sldId id="269" r:id="rId4"/>
    <p:sldId id="259" r:id="rId5"/>
    <p:sldId id="260" r:id="rId6"/>
    <p:sldId id="270" r:id="rId7"/>
    <p:sldId id="277" r:id="rId8"/>
    <p:sldId id="271" r:id="rId9"/>
    <p:sldId id="278" r:id="rId10"/>
    <p:sldId id="272" r:id="rId11"/>
    <p:sldId id="273" r:id="rId12"/>
    <p:sldId id="274" r:id="rId13"/>
    <p:sldId id="275" r:id="rId14"/>
    <p:sldId id="279" r:id="rId15"/>
    <p:sldId id="276" r:id="rId16"/>
    <p:sldId id="267" r:id="rId17"/>
    <p:sldId id="257" r:id="rId18"/>
    <p:sldId id="268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669900"/>
    <a:srgbClr val="CC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472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837E6-FE4A-460D-B195-BE410E58F0F7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C0558-F855-45ED-ACAF-E64734788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89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3E04472-30A7-4BFD-AE42-4B7DAF897217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E66B3BC-8BDF-474F-B3DF-8718E0B07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90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6B3BC-8BDF-474F-B3DF-8718E0B078F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177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6B3BC-8BDF-474F-B3DF-8718E0B078F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36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99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721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9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67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6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4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45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18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C008-1EDC-44A7-AC30-7905F8BCA6C7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49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0C008-1EDC-44A7-AC30-7905F8BCA6C7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C9293-5C27-409B-A660-D1E4A9C75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ps3.perlenspiel.net/examples/mazetool3/mazetool3.html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tinyurl.com/playmazes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otebook.cs.wpi.edu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eb.cs.wpi.edu/~imgd2905/d20/projects/proj2/#time" TargetMode="External"/><Relationship Id="rId2" Type="http://schemas.openxmlformats.org/officeDocument/2006/relationships/hyperlink" Target="http://web.cs.wpi.edu/~imgd2905/d20/projects/proj2/#writ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eb.cs.wpi.edu/~imgd2905/d20/projects/proj2/setup-python.html#tip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8077200" cy="1470025"/>
          </a:xfrm>
        </p:spPr>
        <p:txBody>
          <a:bodyPr>
            <a:normAutofit/>
          </a:bodyPr>
          <a:lstStyle/>
          <a:p>
            <a:r>
              <a:rPr lang="en-US" sz="4800" dirty="0" err="1"/>
              <a:t>Mazetool</a:t>
            </a:r>
            <a:r>
              <a:rPr lang="en-US" sz="4800" dirty="0"/>
              <a:t> Analytics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399" y="1638300"/>
            <a:ext cx="5029200" cy="175260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Project 2</a:t>
            </a:r>
          </a:p>
          <a:p>
            <a:endParaRPr lang="en-US" sz="3600" dirty="0">
              <a:solidFill>
                <a:srgbClr val="0070C0"/>
              </a:solidFill>
            </a:endParaRPr>
          </a:p>
          <a:p>
            <a:r>
              <a:rPr lang="en-US" sz="3600" dirty="0">
                <a:solidFill>
                  <a:srgbClr val="0070C0"/>
                </a:solidFill>
              </a:rPr>
              <a:t>IMGD 2905</a:t>
            </a:r>
          </a:p>
          <a:p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4" name="Picture 2" descr="[Mazetool]">
            <a:extLst>
              <a:ext uri="{FF2B5EF4-FFF2-40B4-BE49-F238E27FC236}">
                <a16:creationId xmlns:a16="http://schemas.microsoft.com/office/drawing/2014/main" id="{64971064-D869-7913-9F3A-831FBE910F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837" y="3962400"/>
            <a:ext cx="2410323" cy="241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755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2831" y="152400"/>
            <a:ext cx="8229600" cy="1143000"/>
          </a:xfrm>
        </p:spPr>
        <p:txBody>
          <a:bodyPr/>
          <a:lstStyle/>
          <a:p>
            <a:r>
              <a:rPr lang="en-US" dirty="0"/>
              <a:t>Part 1 - Maze Running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1999" y="1417638"/>
            <a:ext cx="7940431" cy="9143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Select “short” and “long” runs</a:t>
            </a:r>
          </a:p>
          <a:p>
            <a:r>
              <a:rPr lang="en-US" dirty="0"/>
              <a:t>Draw </a:t>
            </a:r>
            <a:r>
              <a:rPr lang="en-US" i="1" dirty="0"/>
              <a:t>time series </a:t>
            </a:r>
            <a:r>
              <a:rPr lang="en-US" dirty="0"/>
              <a:t>chart</a:t>
            </a:r>
          </a:p>
        </p:txBody>
      </p:sp>
      <p:pic>
        <p:nvPicPr>
          <p:cNvPr id="6146" name="Picture 2" descr="[distance-vs-time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802" y="2454274"/>
            <a:ext cx="4201701" cy="3489325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197802" y="6400800"/>
            <a:ext cx="4528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(Note Web page tip on “additional trend line”)</a:t>
            </a:r>
          </a:p>
        </p:txBody>
      </p:sp>
      <p:pic>
        <p:nvPicPr>
          <p:cNvPr id="2" name="Picture 1" descr="Chart, waterfall chart&#10;&#10;Description automatically generated">
            <a:extLst>
              <a:ext uri="{FF2B5EF4-FFF2-40B4-BE49-F238E27FC236}">
                <a16:creationId xmlns:a16="http://schemas.microsoft.com/office/drawing/2014/main" id="{05B42065-25F1-CABC-BB1A-E8354629B5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9305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Part 2 – Win Tally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270601"/>
            <a:ext cx="8229600" cy="1780597"/>
          </a:xfrm>
        </p:spPr>
        <p:txBody>
          <a:bodyPr/>
          <a:lstStyle/>
          <a:p>
            <a:r>
              <a:rPr lang="en-US" dirty="0"/>
              <a:t>Need formulas:</a:t>
            </a:r>
          </a:p>
          <a:p>
            <a:endParaRPr lang="en-US" dirty="0"/>
          </a:p>
        </p:txBody>
      </p:sp>
      <p:pic>
        <p:nvPicPr>
          <p:cNvPr id="7170" name="Picture 2" descr="[win-tally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000160"/>
            <a:ext cx="3348399" cy="2690813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[Spreadsheet Pie Sample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4" y="4953000"/>
            <a:ext cx="3534508" cy="956255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798" y="4345567"/>
            <a:ext cx="2971800" cy="3905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4087" y="1722834"/>
            <a:ext cx="1133475" cy="1219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34000" y="2297610"/>
            <a:ext cx="26228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Draw pie chart</a:t>
            </a:r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B6CF6666-B9F7-44DB-951E-B63B1DE69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743" y="3976234"/>
            <a:ext cx="33802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=IF(A1 &lt;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30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"yes", "no")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pic>
        <p:nvPicPr>
          <p:cNvPr id="5" name="Picture 4" descr="Chart, waterfall chart&#10;&#10;Description automatically generated">
            <a:extLst>
              <a:ext uri="{FF2B5EF4-FFF2-40B4-BE49-F238E27FC236}">
                <a16:creationId xmlns:a16="http://schemas.microsoft.com/office/drawing/2014/main" id="{72080560-8DFC-6CB2-196A-03F3B9E98E9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79445A8-C2B4-8921-B260-8255DC5D3B52}"/>
              </a:ext>
            </a:extLst>
          </p:cNvPr>
          <p:cNvSpPr txBox="1">
            <a:spLocks/>
          </p:cNvSpPr>
          <p:nvPr/>
        </p:nvSpPr>
        <p:spPr>
          <a:xfrm>
            <a:off x="381000" y="1090255"/>
            <a:ext cx="8229600" cy="956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Based on your “</a:t>
            </a:r>
            <a:r>
              <a:rPr lang="en-US" dirty="0">
                <a:solidFill>
                  <a:srgbClr val="008000"/>
                </a:solidFill>
              </a:rPr>
              <a:t>win</a:t>
            </a:r>
            <a:r>
              <a:rPr lang="en-US" dirty="0"/>
              <a:t>” time, compute tally</a:t>
            </a:r>
          </a:p>
        </p:txBody>
      </p:sp>
    </p:spTree>
    <p:extLst>
      <p:ext uri="{BB962C8B-B14F-4D97-AF65-F5344CB8AC3E}">
        <p14:creationId xmlns:p14="http://schemas.microsoft.com/office/powerpoint/2010/main" val="539193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4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2 – Maze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090" y="1417638"/>
            <a:ext cx="4419600" cy="2011362"/>
          </a:xfrm>
        </p:spPr>
        <p:txBody>
          <a:bodyPr>
            <a:normAutofit/>
          </a:bodyPr>
          <a:lstStyle/>
          <a:p>
            <a:r>
              <a:rPr lang="en-US" dirty="0"/>
              <a:t>Analyze completion times</a:t>
            </a:r>
          </a:p>
          <a:p>
            <a:pPr lvl="1"/>
            <a:r>
              <a:rPr lang="en-US" dirty="0"/>
              <a:t>Your maze compared to all (minus your) maze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3567002"/>
            <a:ext cx="1295400" cy="1393371"/>
          </a:xfrm>
          <a:prstGeom prst="rect">
            <a:avLst/>
          </a:prstGeom>
        </p:spPr>
      </p:pic>
      <p:pic>
        <p:nvPicPr>
          <p:cNvPr id="8194" name="Picture 2" descr="[times-distribution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056203"/>
            <a:ext cx="4495800" cy="3261372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220783" y="1886733"/>
            <a:ext cx="30862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Draw cumulative </a:t>
            </a:r>
          </a:p>
          <a:p>
            <a:pPr algn="ctr"/>
            <a:r>
              <a:rPr lang="en-US" sz="3200" dirty="0"/>
              <a:t>distribution chart</a:t>
            </a:r>
          </a:p>
        </p:txBody>
      </p:sp>
      <p:pic>
        <p:nvPicPr>
          <p:cNvPr id="5" name="Picture 4" descr="Chart, waterfall chart&#10;&#10;Description automatically generated">
            <a:extLst>
              <a:ext uri="{FF2B5EF4-FFF2-40B4-BE49-F238E27FC236}">
                <a16:creationId xmlns:a16="http://schemas.microsoft.com/office/drawing/2014/main" id="{9826D6A7-97FA-7A4F-4C15-681D553A2D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800E919-FDAA-9AFE-38BE-FC966233FC7D}"/>
              </a:ext>
            </a:extLst>
          </p:cNvPr>
          <p:cNvSpPr txBox="1">
            <a:spLocks/>
          </p:cNvSpPr>
          <p:nvPr/>
        </p:nvSpPr>
        <p:spPr>
          <a:xfrm>
            <a:off x="152400" y="5098375"/>
            <a:ext cx="441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Sort low to high</a:t>
            </a:r>
          </a:p>
          <a:p>
            <a:r>
              <a:rPr lang="en-US" dirty="0"/>
              <a:t>Compute percent</a:t>
            </a:r>
          </a:p>
        </p:txBody>
      </p:sp>
    </p:spTree>
    <p:extLst>
      <p:ext uri="{BB962C8B-B14F-4D97-AF65-F5344CB8AC3E}">
        <p14:creationId xmlns:p14="http://schemas.microsoft.com/office/powerpoint/2010/main" val="387858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3 – Maze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 </a:t>
            </a:r>
            <a:r>
              <a:rPr lang="en-US" dirty="0">
                <a:solidFill>
                  <a:srgbClr val="008000"/>
                </a:solidFill>
              </a:rPr>
              <a:t>your</a:t>
            </a:r>
            <a:r>
              <a:rPr lang="en-US" dirty="0"/>
              <a:t> maze, with </a:t>
            </a:r>
            <a:r>
              <a:rPr lang="en-US" dirty="0">
                <a:solidFill>
                  <a:srgbClr val="008000"/>
                </a:solidFill>
              </a:rPr>
              <a:t>all</a:t>
            </a:r>
            <a:r>
              <a:rPr lang="en-US" dirty="0"/>
              <a:t> mazes, and </a:t>
            </a:r>
            <a:r>
              <a:rPr lang="en-US" dirty="0">
                <a:solidFill>
                  <a:srgbClr val="008000"/>
                </a:solidFill>
              </a:rPr>
              <a:t>three other</a:t>
            </a:r>
            <a:r>
              <a:rPr lang="en-US" dirty="0"/>
              <a:t> mazes </a:t>
            </a:r>
          </a:p>
          <a:p>
            <a:r>
              <a:rPr lang="en-US" dirty="0"/>
              <a:t>Maximum: </a:t>
            </a:r>
            <a:r>
              <a:rPr lang="en-US" dirty="0">
                <a:solidFill>
                  <a:srgbClr val="0070C0"/>
                </a:solidFill>
              </a:rPr>
              <a:t>clicks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time</a:t>
            </a:r>
            <a:r>
              <a:rPr lang="en-US" dirty="0"/>
              <a:t>, </a:t>
            </a:r>
            <a:r>
              <a:rPr lang="en-US" dirty="0">
                <a:solidFill>
                  <a:srgbClr val="0070C0"/>
                </a:solidFill>
              </a:rPr>
              <a:t>spaces</a:t>
            </a:r>
          </a:p>
          <a:p>
            <a:pPr lvl="1"/>
            <a:r>
              <a:rPr lang="en-US" dirty="0"/>
              <a:t>Report in table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9218" name="Picture 2" descr="[radar-compare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114800"/>
            <a:ext cx="5092811" cy="2302368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56026" y="3440641"/>
            <a:ext cx="30007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Draw radar chart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5638800"/>
            <a:ext cx="2235201" cy="58821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10566" y="5073805"/>
            <a:ext cx="1138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/>
              <a:t>Normalize</a:t>
            </a: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473E92A4-6BB9-48F2-BEBD-75D62B0B4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31047"/>
            <a:ext cx="2590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Clicks, Spaces, Time,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7, 128, 72,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 </a:t>
            </a:r>
          </a:p>
        </p:txBody>
      </p:sp>
      <p:pic>
        <p:nvPicPr>
          <p:cNvPr id="4" name="Picture 3" descr="Chart, waterfall chart&#10;&#10;Description automatically generated">
            <a:extLst>
              <a:ext uri="{FF2B5EF4-FFF2-40B4-BE49-F238E27FC236}">
                <a16:creationId xmlns:a16="http://schemas.microsoft.com/office/drawing/2014/main" id="{D6D6ECC9-1FBB-34F7-B113-7EDF7118C7F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21286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D3599-3227-C877-895A-A8A365FE0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4 – Your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AC708-A521-F30D-45C4-3D7D00AAD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Pick other data </a:t>
            </a:r>
            <a:r>
              <a:rPr lang="en-US" i="1" dirty="0"/>
              <a:t>not yet analyzed</a:t>
            </a:r>
          </a:p>
          <a:p>
            <a:r>
              <a:rPr lang="en-US" dirty="0"/>
              <a:t>Analyze</a:t>
            </a:r>
          </a:p>
          <a:p>
            <a:pPr lvl="1"/>
            <a:r>
              <a:rPr lang="en-US" b="1" dirty="0"/>
              <a:t>Chart</a:t>
            </a:r>
          </a:p>
          <a:p>
            <a:pPr lvl="1"/>
            <a:r>
              <a:rPr lang="en-US" dirty="0"/>
              <a:t>Table</a:t>
            </a:r>
          </a:p>
          <a:p>
            <a:pPr lvl="1"/>
            <a:r>
              <a:rPr lang="en-US"/>
              <a:t>Summary stats</a:t>
            </a:r>
          </a:p>
          <a:p>
            <a:r>
              <a:rPr lang="en-US"/>
              <a:t>As </a:t>
            </a:r>
            <a:r>
              <a:rPr lang="en-US" dirty="0"/>
              <a:t>always, provide a figure number with caption and your interpretation.</a:t>
            </a:r>
          </a:p>
        </p:txBody>
      </p:sp>
    </p:spTree>
    <p:extLst>
      <p:ext uri="{BB962C8B-B14F-4D97-AF65-F5344CB8AC3E}">
        <p14:creationId xmlns:p14="http://schemas.microsoft.com/office/powerpoint/2010/main" val="2045113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6858000" cy="4754563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All </a:t>
            </a:r>
            <a:r>
              <a:rPr lang="en-US" dirty="0" err="1"/>
              <a:t>Mazetool</a:t>
            </a:r>
            <a:r>
              <a:rPr lang="en-US" dirty="0"/>
              <a:t> data will be available online</a:t>
            </a:r>
          </a:p>
          <a:p>
            <a:pPr lvl="1"/>
            <a:r>
              <a:rPr lang="en-US" dirty="0"/>
              <a:t>Note download time!</a:t>
            </a:r>
          </a:p>
          <a:p>
            <a:r>
              <a:rPr lang="en-US" dirty="0"/>
              <a:t>Keep organized!</a:t>
            </a:r>
          </a:p>
          <a:p>
            <a:pPr lvl="1"/>
            <a:r>
              <a:rPr lang="en-US" dirty="0"/>
              <a:t>One script, one task</a:t>
            </a:r>
          </a:p>
          <a:p>
            <a:pPr lvl="1"/>
            <a:r>
              <a:rPr lang="en-US" dirty="0"/>
              <a:t>Name script, output, excel same (e.g., exit-times)</a:t>
            </a:r>
          </a:p>
          <a:p>
            <a:pPr lvl="1"/>
            <a:r>
              <a:rPr lang="en-US" dirty="0"/>
              <a:t>README.txt with notes</a:t>
            </a:r>
          </a:p>
          <a:p>
            <a:r>
              <a:rPr lang="en-US" dirty="0"/>
              <a:t>Watch font sizes </a:t>
            </a:r>
            <a:r>
              <a:rPr lang="en-US" dirty="0">
                <a:sym typeface="Wingdings" panose="05000000000000000000" pitchFamily="2" charset="2"/>
              </a:rPr>
              <a:t> readable!  Chart checklist</a:t>
            </a:r>
          </a:p>
          <a:p>
            <a:r>
              <a:rPr lang="en-US" dirty="0">
                <a:sym typeface="Wingdings" panose="05000000000000000000" pitchFamily="2" charset="2"/>
              </a:rPr>
              <a:t>Python functions (totally optional)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  <a:sym typeface="Wingdings" panose="05000000000000000000" pitchFamily="2" charset="2"/>
              </a:rPr>
              <a:t>seconds = </a:t>
            </a:r>
            <a:r>
              <a:rPr lang="en-US" dirty="0" err="1">
                <a:latin typeface="Consolas" panose="020B0609020204030204" pitchFamily="49" charset="0"/>
                <a:sym typeface="Wingdings" panose="05000000000000000000" pitchFamily="2" charset="2"/>
              </a:rPr>
              <a:t>getSeconds</a:t>
            </a:r>
            <a:r>
              <a:rPr lang="en-US" dirty="0">
                <a:latin typeface="Consolas" panose="020B0609020204030204" pitchFamily="49" charset="0"/>
                <a:sym typeface="Wingdings" panose="05000000000000000000" pitchFamily="2" charset="2"/>
              </a:rPr>
              <a:t>(row[“time”])</a:t>
            </a:r>
          </a:p>
          <a:p>
            <a:r>
              <a:rPr lang="en-US" dirty="0">
                <a:sym typeface="Wingdings" panose="05000000000000000000" pitchFamily="2" charset="2"/>
              </a:rPr>
              <a:t>Pay attention to Project 1 comments!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CC36B67-C4C5-4856-9605-4D73374D31BA}"/>
              </a:ext>
            </a:extLst>
          </p:cNvPr>
          <p:cNvGrpSpPr/>
          <p:nvPr/>
        </p:nvGrpSpPr>
        <p:grpSpPr>
          <a:xfrm>
            <a:off x="7054936" y="1562100"/>
            <a:ext cx="1892128" cy="1866900"/>
            <a:chOff x="7242347" y="1581150"/>
            <a:chExt cx="1892128" cy="1866900"/>
          </a:xfrm>
        </p:grpSpPr>
        <p:pic>
          <p:nvPicPr>
            <p:cNvPr id="4098" name="Picture 2" descr="Image result for hints">
              <a:extLst>
                <a:ext uri="{FF2B5EF4-FFF2-40B4-BE49-F238E27FC236}">
                  <a16:creationId xmlns:a16="http://schemas.microsoft.com/office/drawing/2014/main" id="{E66670B4-1C70-4390-96A0-C5B6C574C8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42347" y="1581150"/>
              <a:ext cx="1892128" cy="1866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85C41EC-F001-4E43-8989-AA42E1BAC36B}"/>
                </a:ext>
              </a:extLst>
            </p:cNvPr>
            <p:cNvSpPr/>
            <p:nvPr/>
          </p:nvSpPr>
          <p:spPr>
            <a:xfrm>
              <a:off x="7404143" y="3156744"/>
              <a:ext cx="1568536" cy="2817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600" dirty="0">
                  <a:solidFill>
                    <a:schemeClr val="bg1">
                      <a:lumMod val="65000"/>
                    </a:schemeClr>
                  </a:solidFill>
                </a:rPr>
                <a:t>https://www.maloneri.com/wp-content/uploads/2015/05/tips-300x296.jpg</a:t>
              </a:r>
            </a:p>
          </p:txBody>
        </p:sp>
      </p:grpSp>
      <p:pic>
        <p:nvPicPr>
          <p:cNvPr id="6" name="Picture 5" descr="Chart, waterfall chart&#10;&#10;Description automatically generated">
            <a:extLst>
              <a:ext uri="{FF2B5EF4-FFF2-40B4-BE49-F238E27FC236}">
                <a16:creationId xmlns:a16="http://schemas.microsoft.com/office/drawing/2014/main" id="{EBF106BA-1CBD-DCEB-C9A8-60422136F0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6946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Up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Short report</a:t>
            </a:r>
          </a:p>
          <a:p>
            <a:r>
              <a:rPr lang="en-US" dirty="0"/>
              <a:t>Content key, but structure and writing matter</a:t>
            </a:r>
          </a:p>
          <a:p>
            <a:r>
              <a:rPr lang="en-US" dirty="0"/>
              <a:t>Consider:</a:t>
            </a:r>
          </a:p>
          <a:p>
            <a:pPr lvl="1"/>
            <a:r>
              <a:rPr lang="en-US" dirty="0"/>
              <a:t>Ease of extracting information</a:t>
            </a:r>
          </a:p>
          <a:p>
            <a:pPr lvl="1"/>
            <a:r>
              <a:rPr lang="en-US" dirty="0"/>
              <a:t>Organization</a:t>
            </a:r>
          </a:p>
          <a:p>
            <a:pPr lvl="1"/>
            <a:r>
              <a:rPr lang="en-US" dirty="0"/>
              <a:t>Concise and precise</a:t>
            </a:r>
          </a:p>
          <a:p>
            <a:pPr lvl="1"/>
            <a:r>
              <a:rPr lang="en-US" dirty="0"/>
              <a:t>Clarity</a:t>
            </a:r>
          </a:p>
          <a:p>
            <a:pPr lvl="1"/>
            <a:r>
              <a:rPr lang="en-US" dirty="0"/>
              <a:t>Grammar/English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Part 0 – Level design, too</a:t>
            </a:r>
          </a:p>
          <a:p>
            <a:r>
              <a:rPr lang="en-US" dirty="0"/>
              <a:t>Sections</a:t>
            </a:r>
          </a:p>
          <a:p>
            <a:pPr lvl="1"/>
            <a:r>
              <a:rPr lang="en-US" dirty="0"/>
              <a:t>Brief method, chart, message</a:t>
            </a:r>
          </a:p>
          <a:p>
            <a:r>
              <a:rPr lang="en-US" dirty="0"/>
              <a:t>Charts/tables:</a:t>
            </a:r>
          </a:p>
          <a:p>
            <a:pPr lvl="1"/>
            <a:r>
              <a:rPr lang="en-US" dirty="0"/>
              <a:t>Number and caption</a:t>
            </a:r>
          </a:p>
          <a:p>
            <a:pPr lvl="1"/>
            <a:r>
              <a:rPr lang="en-US" dirty="0"/>
              <a:t>Referred to by number</a:t>
            </a:r>
          </a:p>
          <a:p>
            <a:pPr lvl="1"/>
            <a:r>
              <a:rPr lang="en-US" dirty="0"/>
              <a:t>Labeled axes</a:t>
            </a:r>
          </a:p>
          <a:p>
            <a:pPr lvl="1"/>
            <a:r>
              <a:rPr lang="en-US" dirty="0"/>
              <a:t>Explained trend lines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Chart checklist</a:t>
            </a:r>
            <a:endParaRPr lang="en-US" i="1" dirty="0"/>
          </a:p>
          <a:p>
            <a:pPr lvl="1"/>
            <a:r>
              <a:rPr lang="en-US" i="1" dirty="0"/>
              <a:t>Message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09600" y="5895330"/>
            <a:ext cx="4038600" cy="461665"/>
          </a:xfrm>
          <a:prstGeom prst="rect">
            <a:avLst/>
          </a:prstGeom>
          <a:ln w="19050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Submit online via Canvas (PDF)</a:t>
            </a:r>
          </a:p>
        </p:txBody>
      </p:sp>
      <p:pic>
        <p:nvPicPr>
          <p:cNvPr id="4" name="Picture 3" descr="Chart, waterfall chart&#10;&#10;Description automatically generated">
            <a:extLst>
              <a:ext uri="{FF2B5EF4-FFF2-40B4-BE49-F238E27FC236}">
                <a16:creationId xmlns:a16="http://schemas.microsoft.com/office/drawing/2014/main" id="{CA270358-9702-8416-3B86-3738424604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1535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9154" y="152400"/>
            <a:ext cx="8229600" cy="1143000"/>
          </a:xfrm>
        </p:spPr>
        <p:txBody>
          <a:bodyPr/>
          <a:lstStyle/>
          <a:p>
            <a:r>
              <a:rPr lang="en-US" dirty="0"/>
              <a:t>Grading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54" y="1524000"/>
            <a:ext cx="8229600" cy="4708525"/>
          </a:xfrm>
        </p:spPr>
        <p:txBody>
          <a:bodyPr>
            <a:normAutofit/>
          </a:bodyPr>
          <a:lstStyle/>
          <a:p>
            <a:r>
              <a:rPr lang="en-US" dirty="0"/>
              <a:t>Intro (game, pipeline)	  </a:t>
            </a:r>
            <a:r>
              <a:rPr lang="en-US" dirty="0">
                <a:solidFill>
                  <a:srgbClr val="008000"/>
                </a:solidFill>
              </a:rPr>
              <a:t>3%</a:t>
            </a:r>
          </a:p>
          <a:p>
            <a:r>
              <a:rPr lang="en-US" dirty="0"/>
              <a:t>Part 0 (Level Design)   	  </a:t>
            </a:r>
            <a:r>
              <a:rPr lang="en-US" dirty="0">
                <a:solidFill>
                  <a:srgbClr val="008000"/>
                </a:solidFill>
              </a:rPr>
              <a:t>7%</a:t>
            </a:r>
            <a:r>
              <a:rPr lang="en-US" dirty="0"/>
              <a:t> </a:t>
            </a:r>
          </a:p>
          <a:p>
            <a:r>
              <a:rPr lang="en-US" dirty="0"/>
              <a:t>Part 1 (Maze Runs)    	</a:t>
            </a:r>
            <a:r>
              <a:rPr lang="en-US" dirty="0">
                <a:solidFill>
                  <a:srgbClr val="008000"/>
                </a:solidFill>
              </a:rPr>
              <a:t>35%</a:t>
            </a:r>
          </a:p>
          <a:p>
            <a:r>
              <a:rPr lang="en-US" dirty="0"/>
              <a:t>Part 2 (Win Tally)  		</a:t>
            </a:r>
            <a:r>
              <a:rPr lang="en-US" dirty="0">
                <a:solidFill>
                  <a:srgbClr val="008000"/>
                </a:solidFill>
              </a:rPr>
              <a:t>25%</a:t>
            </a:r>
          </a:p>
          <a:p>
            <a:r>
              <a:rPr lang="en-US" dirty="0"/>
              <a:t>Part 3 (Maze Times)   	</a:t>
            </a:r>
            <a:r>
              <a:rPr lang="en-US" dirty="0">
                <a:solidFill>
                  <a:srgbClr val="008000"/>
                </a:solidFill>
              </a:rPr>
              <a:t>20%</a:t>
            </a:r>
          </a:p>
          <a:p>
            <a:r>
              <a:rPr lang="en-US" dirty="0"/>
              <a:t>Part 4 (Maze Compare)  	</a:t>
            </a:r>
            <a:r>
              <a:rPr lang="en-US" dirty="0">
                <a:solidFill>
                  <a:srgbClr val="008000"/>
                </a:solidFill>
              </a:rPr>
              <a:t>10%</a:t>
            </a:r>
          </a:p>
          <a:p>
            <a:endParaRPr lang="en-US" dirty="0"/>
          </a:p>
          <a:p>
            <a:r>
              <a:rPr lang="en-US" dirty="0"/>
              <a:t>All visible in report!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 descr="Chart, waterfall chart&#10;&#10;Description automatically generated">
            <a:extLst>
              <a:ext uri="{FF2B5EF4-FFF2-40B4-BE49-F238E27FC236}">
                <a16:creationId xmlns:a16="http://schemas.microsoft.com/office/drawing/2014/main" id="{FB83AAE1-A6A4-B611-54C0-CBD67E0738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648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Rubric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219200"/>
            <a:ext cx="7924800" cy="5257800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>
                <a:solidFill>
                  <a:srgbClr val="008000"/>
                </a:solidFill>
              </a:rPr>
              <a:t>100-90</a:t>
            </a:r>
            <a:r>
              <a:rPr lang="en-US" dirty="0">
                <a:solidFill>
                  <a:srgbClr val="008000"/>
                </a:solidFill>
              </a:rPr>
              <a:t>. </a:t>
            </a:r>
            <a:r>
              <a:rPr lang="en-US" dirty="0"/>
              <a:t>The submission clearly exceeds requirements. All Parts of the project have been completed or nearly completed. The report is clearly organized and well-written, charts and tables are clearly labeled and described and messages provided about each Part of the analysis.</a:t>
            </a:r>
          </a:p>
          <a:p>
            <a:r>
              <a:rPr lang="en-US" b="1" dirty="0">
                <a:solidFill>
                  <a:srgbClr val="669900"/>
                </a:solidFill>
              </a:rPr>
              <a:t>89-80</a:t>
            </a:r>
            <a:r>
              <a:rPr lang="en-US" dirty="0">
                <a:solidFill>
                  <a:srgbClr val="669900"/>
                </a:solidFill>
              </a:rPr>
              <a:t>. </a:t>
            </a:r>
            <a:r>
              <a:rPr lang="en-US" dirty="0"/>
              <a:t>The submission meets requirements. Parts 0-3 of the project have been completed or nearly completed, but perhaps not Part 4. The report is organized and well-written, charts and tables are labeled and described and messages provided about most of the analysis.</a:t>
            </a:r>
          </a:p>
          <a:p>
            <a:r>
              <a:rPr lang="en-US" b="1" dirty="0">
                <a:solidFill>
                  <a:srgbClr val="CCCC00"/>
                </a:solidFill>
              </a:rPr>
              <a:t>79-70</a:t>
            </a:r>
            <a:r>
              <a:rPr lang="en-US" dirty="0">
                <a:solidFill>
                  <a:srgbClr val="CCCC00"/>
                </a:solidFill>
              </a:rPr>
              <a:t>. </a:t>
            </a:r>
            <a:r>
              <a:rPr lang="en-US" dirty="0"/>
              <a:t>The submission barely meets requirements. Parts 0-2 parts of the project have been completed or nearly completed, and some of Part 3, but not Part 4. The report is semi-organized and semi-well-written, charts and tables are somewhat labeled and described, but parts may be missing. Messages are not always clearly provided for the analysis.</a:t>
            </a:r>
          </a:p>
          <a:p>
            <a:r>
              <a:rPr lang="en-US" b="1" dirty="0">
                <a:solidFill>
                  <a:srgbClr val="FFC000"/>
                </a:solidFill>
              </a:rPr>
              <a:t>69-60</a:t>
            </a:r>
            <a:r>
              <a:rPr lang="en-US" dirty="0">
                <a:solidFill>
                  <a:srgbClr val="FFC000"/>
                </a:solidFill>
              </a:rPr>
              <a:t>. </a:t>
            </a:r>
            <a:r>
              <a:rPr lang="en-US" dirty="0"/>
              <a:t>The project fails to meet requirements in some places. Parts 0-1 of the project has been completed or nearly completed, and some of Part 2, but not Parts 3 or 4. The report is not well-organized nor well-written, charts and tables are not labeled or may be missing. Messages are not always provided for the analysis.</a:t>
            </a:r>
          </a:p>
          <a:p>
            <a:r>
              <a:rPr lang="en-US" b="1" dirty="0">
                <a:solidFill>
                  <a:srgbClr val="C00000"/>
                </a:solidFill>
              </a:rPr>
              <a:t>59-0</a:t>
            </a:r>
            <a:r>
              <a:rPr lang="en-US" dirty="0">
                <a:solidFill>
                  <a:srgbClr val="C00000"/>
                </a:solidFill>
              </a:rPr>
              <a:t>. </a:t>
            </a:r>
            <a:r>
              <a:rPr lang="en-US" dirty="0"/>
              <a:t>The project does not meet requirements. Besides Part 0, and maybe Part 1, no other part of the project has been completed. The report is not well-organized nor well-written, charts and tables are not labeled and/or are missing. Messages are not consistently provided for the analysis.</a:t>
            </a:r>
          </a:p>
        </p:txBody>
      </p:sp>
    </p:spTree>
    <p:extLst>
      <p:ext uri="{BB962C8B-B14F-4D97-AF65-F5344CB8AC3E}">
        <p14:creationId xmlns:p14="http://schemas.microsoft.com/office/powerpoint/2010/main" val="3367804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Use </a:t>
            </a:r>
            <a:r>
              <a:rPr lang="en-US" i="1" dirty="0"/>
              <a:t>complete</a:t>
            </a:r>
            <a:r>
              <a:rPr lang="en-US" dirty="0"/>
              <a:t> game analytics pipeline</a:t>
            </a:r>
          </a:p>
          <a:p>
            <a:pPr lvl="1"/>
            <a:r>
              <a:rPr lang="en-US" dirty="0"/>
              <a:t>Get your “arms around” full pipeline: simple game and level to how it went (adding game and scripting!)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New skills</a:t>
            </a:r>
          </a:p>
          <a:p>
            <a:r>
              <a:rPr lang="en-US" dirty="0"/>
              <a:t>Apply to </a:t>
            </a:r>
            <a:r>
              <a:rPr lang="en-US" i="1" dirty="0" err="1"/>
              <a:t>Mazetool</a:t>
            </a:r>
            <a:r>
              <a:rPr lang="en-US" dirty="0"/>
              <a:t> (</a:t>
            </a:r>
            <a:r>
              <a:rPr lang="en-US" dirty="0" err="1"/>
              <a:t>Perlenspiel</a:t>
            </a:r>
            <a:r>
              <a:rPr lang="en-US" dirty="0"/>
              <a:t> game)</a:t>
            </a:r>
            <a:endParaRPr lang="en-US" i="1" dirty="0"/>
          </a:p>
          <a:p>
            <a:r>
              <a:rPr lang="en-US" dirty="0"/>
              <a:t>Pipeline: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Here, have control over game level, access and understanding to “</a:t>
            </a:r>
            <a:r>
              <a:rPr lang="en-US" dirty="0">
                <a:solidFill>
                  <a:srgbClr val="0070C0"/>
                </a:solidFill>
              </a:rPr>
              <a:t>full</a:t>
            </a:r>
            <a:r>
              <a:rPr lang="en-US" dirty="0"/>
              <a:t>” game</a:t>
            </a:r>
          </a:p>
          <a:p>
            <a:r>
              <a:rPr lang="en-US" dirty="0">
                <a:solidFill>
                  <a:srgbClr val="0070C0"/>
                </a:solidFill>
              </a:rPr>
              <a:t>Reinforce analytics skills </a:t>
            </a:r>
            <a:r>
              <a:rPr lang="en-US" dirty="0"/>
              <a:t>(scripts, data, tools) </a:t>
            </a:r>
            <a:r>
              <a:rPr lang="en-US" dirty="0">
                <a:sym typeface="Wingdings" panose="05000000000000000000" pitchFamily="2" charset="2"/>
              </a:rPr>
              <a:t> preparing for own exploration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25A929D-1702-2A1B-CCEF-AD25B1AC2088}"/>
              </a:ext>
            </a:extLst>
          </p:cNvPr>
          <p:cNvGrpSpPr/>
          <p:nvPr/>
        </p:nvGrpSpPr>
        <p:grpSpPr>
          <a:xfrm>
            <a:off x="731699" y="3627849"/>
            <a:ext cx="7943556" cy="1176482"/>
            <a:chOff x="731699" y="3627849"/>
            <a:chExt cx="7943556" cy="1176482"/>
          </a:xfrm>
        </p:grpSpPr>
        <p:pic>
          <p:nvPicPr>
            <p:cNvPr id="8" name="Picture 12" descr="https://c.s-microsoft.com/en-sa/CMSImages/lrn-exam-word-logo.png?version=1b223930-d340-e8cf-83da-9687fa6194f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1437" y="3657600"/>
              <a:ext cx="1883818" cy="97712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8" descr="Related imag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3918" y="3854580"/>
              <a:ext cx="1610628" cy="5831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5" name="Straight Arrow Connector 14"/>
            <p:cNvCxnSpPr/>
            <p:nvPr/>
          </p:nvCxnSpPr>
          <p:spPr>
            <a:xfrm>
              <a:off x="1838437" y="4146160"/>
              <a:ext cx="3810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3810401" y="4146160"/>
              <a:ext cx="3810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6376243" y="4146159"/>
              <a:ext cx="3810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8" name="Picture 2" descr="[Mazetool]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699" y="3665225"/>
              <a:ext cx="1019174" cy="10191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Image result for python logo">
              <a:extLst>
                <a:ext uri="{FF2B5EF4-FFF2-40B4-BE49-F238E27FC236}">
                  <a16:creationId xmlns:a16="http://schemas.microsoft.com/office/drawing/2014/main" id="{4B31B421-45F9-4AD7-A2EE-C69DF889846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8437" y="3627849"/>
              <a:ext cx="2352964" cy="11764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4" name="Picture 3" descr="Chart, waterfall chart&#10;&#10;Description automatically generated">
            <a:extLst>
              <a:ext uri="{FF2B5EF4-FFF2-40B4-BE49-F238E27FC236}">
                <a16:creationId xmlns:a16="http://schemas.microsoft.com/office/drawing/2014/main" id="{1543C412-469E-C5A1-ED54-E30A868891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0754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28745"/>
            <a:ext cx="8229600" cy="1143000"/>
          </a:xfrm>
        </p:spPr>
        <p:txBody>
          <a:bodyPr/>
          <a:lstStyle/>
          <a:p>
            <a:r>
              <a:rPr lang="en-US" dirty="0" err="1"/>
              <a:t>Mazetool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45000" y="1195631"/>
            <a:ext cx="4191000" cy="520548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Provides events:</a:t>
            </a:r>
          </a:p>
          <a:p>
            <a:pPr lvl="1"/>
            <a:r>
              <a:rPr lang="en-US" dirty="0"/>
              <a:t>Clicks</a:t>
            </a:r>
          </a:p>
          <a:p>
            <a:pPr lvl="1"/>
            <a:r>
              <a:rPr lang="en-US" dirty="0"/>
              <a:t>Gold</a:t>
            </a:r>
          </a:p>
          <a:p>
            <a:pPr lvl="1"/>
            <a:r>
              <a:rPr lang="en-US" dirty="0"/>
              <a:t>Exit</a:t>
            </a:r>
          </a:p>
          <a:p>
            <a:r>
              <a:rPr lang="en-US" dirty="0"/>
              <a:t>Data:</a:t>
            </a:r>
          </a:p>
          <a:p>
            <a:pPr lvl="1"/>
            <a:r>
              <a:rPr lang="en-US" dirty="0"/>
              <a:t>Time</a:t>
            </a:r>
          </a:p>
          <a:p>
            <a:pPr lvl="1"/>
            <a:r>
              <a:rPr lang="en-US" dirty="0"/>
              <a:t>Spaces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67200" y="5085968"/>
            <a:ext cx="381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hlinkClick r:id="rId2"/>
              </a:rPr>
              <a:t>https://ps3.perlenspiel.net/examples/mazetool3/mazetool3.html</a:t>
            </a:r>
            <a:r>
              <a:rPr lang="en-US" sz="2000" dirty="0"/>
              <a:t> 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406400" y="1195631"/>
            <a:ext cx="4038600" cy="297978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Simple maze game</a:t>
            </a:r>
          </a:p>
          <a:p>
            <a:pPr lvl="1"/>
            <a:r>
              <a:rPr lang="en-US" dirty="0"/>
              <a:t>Get 10 gold pieces</a:t>
            </a:r>
          </a:p>
          <a:p>
            <a:pPr lvl="1"/>
            <a:r>
              <a:rPr lang="en-US" dirty="0"/>
              <a:t>Get to exit</a:t>
            </a:r>
          </a:p>
          <a:p>
            <a:r>
              <a:rPr lang="en-US" dirty="0"/>
              <a:t>Can create own level!</a:t>
            </a:r>
          </a:p>
          <a:p>
            <a:pPr lvl="1"/>
            <a:r>
              <a:rPr lang="en-US" dirty="0"/>
              <a:t>Re-generate maze</a:t>
            </a:r>
          </a:p>
          <a:p>
            <a:pPr lvl="1"/>
            <a:r>
              <a:rPr lang="en-US" dirty="0"/>
              <a:t>Move gold</a:t>
            </a:r>
          </a:p>
          <a:p>
            <a:pPr lvl="1"/>
            <a:r>
              <a:rPr lang="en-US" dirty="0"/>
              <a:t>Move start and exit</a:t>
            </a:r>
          </a:p>
        </p:txBody>
      </p:sp>
      <p:pic>
        <p:nvPicPr>
          <p:cNvPr id="3074" name="Picture 2" descr="[Mazetool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273111"/>
            <a:ext cx="2493231" cy="249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hart, waterfall chart&#10;&#10;Description automatically generated">
            <a:extLst>
              <a:ext uri="{FF2B5EF4-FFF2-40B4-BE49-F238E27FC236}">
                <a16:creationId xmlns:a16="http://schemas.microsoft.com/office/drawing/2014/main" id="{C6D9D628-FF2D-314B-4445-9970FE149B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08214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Part 0 – Design, Play, Tools</a:t>
            </a:r>
          </a:p>
          <a:p>
            <a:r>
              <a:rPr lang="en-US" dirty="0"/>
              <a:t>Part 1 – Maze Running</a:t>
            </a:r>
          </a:p>
          <a:p>
            <a:r>
              <a:rPr lang="en-US" dirty="0"/>
              <a:t>Part 2 – Win Tally</a:t>
            </a:r>
          </a:p>
          <a:p>
            <a:r>
              <a:rPr lang="en-US" dirty="0"/>
              <a:t>Part 3 – Maze Time</a:t>
            </a:r>
          </a:p>
          <a:p>
            <a:r>
              <a:rPr lang="en-US" dirty="0"/>
              <a:t>Part 4 – Maze Analysis</a:t>
            </a:r>
          </a:p>
          <a:p>
            <a:r>
              <a:rPr lang="en-US" dirty="0"/>
              <a:t>Hints</a:t>
            </a:r>
          </a:p>
          <a:p>
            <a:r>
              <a:rPr lang="en-US" dirty="0" err="1"/>
              <a:t>Writeup</a:t>
            </a:r>
            <a:r>
              <a:rPr lang="en-US" dirty="0"/>
              <a:t> and Submission</a:t>
            </a:r>
          </a:p>
          <a:p>
            <a:r>
              <a:rPr lang="en-US" dirty="0"/>
              <a:t>Grading</a:t>
            </a:r>
          </a:p>
        </p:txBody>
      </p:sp>
      <p:pic>
        <p:nvPicPr>
          <p:cNvPr id="4" name="Picture 3" descr="Chart, waterfall chart&#10;&#10;Description automatically generated">
            <a:extLst>
              <a:ext uri="{FF2B5EF4-FFF2-40B4-BE49-F238E27FC236}">
                <a16:creationId xmlns:a16="http://schemas.microsoft.com/office/drawing/2014/main" id="{FD4F5D64-056A-2698-7A93-7B129C0E3A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49349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0 –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114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Read </a:t>
            </a:r>
            <a:r>
              <a:rPr lang="en-US" dirty="0" err="1"/>
              <a:t>Mazetool</a:t>
            </a:r>
            <a:r>
              <a:rPr lang="en-US" dirty="0"/>
              <a:t> documentation</a:t>
            </a:r>
          </a:p>
          <a:p>
            <a:r>
              <a:rPr lang="en-US" dirty="0"/>
              <a:t>Play to understand game</a:t>
            </a:r>
          </a:p>
          <a:p>
            <a:pPr lvl="1"/>
            <a:r>
              <a:rPr lang="en-US" dirty="0"/>
              <a:t>3 to 5 random levels</a:t>
            </a:r>
          </a:p>
          <a:p>
            <a:pPr lvl="1"/>
            <a:r>
              <a:rPr lang="en-US" dirty="0"/>
              <a:t>2 to 4 custom levels</a:t>
            </a:r>
          </a:p>
          <a:p>
            <a:pPr lvl="1"/>
            <a:r>
              <a:rPr lang="en-US" dirty="0"/>
              <a:t>Look at data (email) </a:t>
            </a:r>
            <a:r>
              <a:rPr lang="en-US" dirty="0">
                <a:sym typeface="Wingdings" panose="05000000000000000000" pitchFamily="2" charset="2"/>
              </a:rPr>
              <a:t> understand content related to player experience</a:t>
            </a:r>
          </a:p>
          <a:p>
            <a:r>
              <a:rPr lang="en-US" dirty="0">
                <a:sym typeface="Wingdings" panose="05000000000000000000" pitchFamily="2" charset="2"/>
              </a:rPr>
              <a:t>Design </a:t>
            </a:r>
            <a:r>
              <a:rPr lang="en-US" i="1" dirty="0">
                <a:solidFill>
                  <a:srgbClr val="0070C0"/>
                </a:solidFill>
                <a:sym typeface="Wingdings" panose="05000000000000000000" pitchFamily="2" charset="2"/>
              </a:rPr>
              <a:t>one</a:t>
            </a:r>
            <a:r>
              <a:rPr lang="en-US" dirty="0">
                <a:solidFill>
                  <a:srgbClr val="0070C0"/>
                </a:solidFill>
                <a:sym typeface="Wingdings" panose="05000000000000000000" pitchFamily="2" charset="2"/>
              </a:rPr>
              <a:t> maze </a:t>
            </a:r>
            <a:r>
              <a:rPr lang="en-US" dirty="0">
                <a:sym typeface="Wingdings" panose="05000000000000000000" pitchFamily="2" charset="2"/>
              </a:rPr>
              <a:t>for user study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When tested (by you)</a:t>
            </a:r>
          </a:p>
          <a:p>
            <a:pPr marL="457200" lvl="1" indent="0">
              <a:buNone/>
            </a:pPr>
            <a:r>
              <a:rPr lang="en-US" dirty="0">
                <a:sym typeface="Wingdings" panose="05000000000000000000" pitchFamily="2" charset="2"/>
              </a:rPr>
              <a:t>  “Save”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10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ym typeface="Wingdings" panose="05000000000000000000" pitchFamily="2" charset="2"/>
              </a:rPr>
              <a:t>Take screenshot</a:t>
            </a:r>
          </a:p>
          <a:p>
            <a:r>
              <a:rPr lang="en-US" dirty="0"/>
              <a:t>Decide time to “win”</a:t>
            </a:r>
          </a:p>
          <a:p>
            <a:r>
              <a:rPr lang="en-US" dirty="0"/>
              <a:t>Determine shortest path in spaces</a:t>
            </a:r>
          </a:p>
          <a:p>
            <a:r>
              <a:rPr lang="en-US" dirty="0"/>
              <a:t>Determine fewest clicks</a:t>
            </a:r>
          </a:p>
          <a:p>
            <a:r>
              <a:rPr lang="en-US" dirty="0"/>
              <a:t>Determine shortest time either:</a:t>
            </a:r>
          </a:p>
          <a:p>
            <a:pPr lvl="1"/>
            <a:r>
              <a:rPr lang="en-US" dirty="0"/>
              <a:t>Measuring by running</a:t>
            </a:r>
          </a:p>
          <a:p>
            <a:pPr lvl="1"/>
            <a:r>
              <a:rPr lang="en-US" dirty="0"/>
              <a:t>Estimate based on spaces and speed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81200" y="6130071"/>
            <a:ext cx="5579156" cy="461665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Unlike for Project 1, you </a:t>
            </a:r>
            <a:r>
              <a:rPr lang="en-US" sz="2400" i="1" dirty="0"/>
              <a:t>do</a:t>
            </a:r>
            <a:r>
              <a:rPr lang="en-US" sz="2400" dirty="0"/>
              <a:t> write up Part 0!</a:t>
            </a:r>
          </a:p>
        </p:txBody>
      </p:sp>
      <p:pic>
        <p:nvPicPr>
          <p:cNvPr id="7" name="Picture 6" descr="Chart, waterfall chart&#10;&#10;Description automatically generated">
            <a:extLst>
              <a:ext uri="{FF2B5EF4-FFF2-40B4-BE49-F238E27FC236}">
                <a16:creationId xmlns:a16="http://schemas.microsoft.com/office/drawing/2014/main" id="{BB048FA2-C329-2CF3-15D2-FBA41348B2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195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0 – Play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267200" cy="4525963"/>
          </a:xfrm>
        </p:spPr>
        <p:txBody>
          <a:bodyPr>
            <a:normAutofit/>
          </a:bodyPr>
          <a:lstStyle/>
          <a:p>
            <a:r>
              <a:rPr lang="en-US" dirty="0"/>
              <a:t>Visit (note URL different!)</a:t>
            </a:r>
          </a:p>
          <a:p>
            <a:pPr marL="457200" lvl="1" indent="0">
              <a:buNone/>
            </a:pPr>
            <a:r>
              <a:rPr lang="en-US" sz="2200" dirty="0">
                <a:hlinkClick r:id="rId2"/>
              </a:rPr>
              <a:t>https://tinyurl.com/playmazes</a:t>
            </a:r>
            <a:r>
              <a:rPr lang="en-US" sz="2200" dirty="0"/>
              <a:t> </a:t>
            </a:r>
          </a:p>
          <a:p>
            <a:endParaRPr lang="en-US" dirty="0"/>
          </a:p>
          <a:p>
            <a:r>
              <a:rPr lang="en-US" dirty="0"/>
              <a:t>Use list of usernames</a:t>
            </a:r>
          </a:p>
          <a:p>
            <a:pPr lvl="1"/>
            <a:r>
              <a:rPr lang="en-US" dirty="0"/>
              <a:t>Shuffled</a:t>
            </a:r>
          </a:p>
          <a:p>
            <a:r>
              <a:rPr lang="en-US" dirty="0"/>
              <a:t>Enter first name</a:t>
            </a:r>
          </a:p>
          <a:p>
            <a:r>
              <a:rPr lang="en-US" dirty="0"/>
              <a:t>Play once!</a:t>
            </a:r>
          </a:p>
          <a:p>
            <a:r>
              <a:rPr lang="en-US" dirty="0"/>
              <a:t>Refresh browser</a:t>
            </a:r>
          </a:p>
          <a:p>
            <a:r>
              <a:rPr lang="en-US" dirty="0"/>
              <a:t>Repeat for all</a:t>
            </a:r>
          </a:p>
        </p:txBody>
      </p:sp>
      <p:pic>
        <p:nvPicPr>
          <p:cNvPr id="4" name="Picture 3" descr="Chart, waterfall chart&#10;&#10;Description automatically generated">
            <a:extLst>
              <a:ext uri="{FF2B5EF4-FFF2-40B4-BE49-F238E27FC236}">
                <a16:creationId xmlns:a16="http://schemas.microsoft.com/office/drawing/2014/main" id="{2C21D030-568E-25B4-3178-DBF7F92BA4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129021"/>
            <a:ext cx="1234281" cy="1234281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pic>
        <p:nvPicPr>
          <p:cNvPr id="1026" name="Picture 2" descr="Mega Maze - Davis Mega Farm Festival has the greatest corn maze">
            <a:extLst>
              <a:ext uri="{FF2B5EF4-FFF2-40B4-BE49-F238E27FC236}">
                <a16:creationId xmlns:a16="http://schemas.microsoft.com/office/drawing/2014/main" id="{2D453EF3-D8CB-8736-8EF2-2990577CF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905000"/>
            <a:ext cx="4048545" cy="2803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he 9 Best Corn Mazes in Massachusetts!">
            <a:extLst>
              <a:ext uri="{FF2B5EF4-FFF2-40B4-BE49-F238E27FC236}">
                <a16:creationId xmlns:a16="http://schemas.microsoft.com/office/drawing/2014/main" id="{AC9F32B2-82E1-12E9-256C-862102ED5D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384" y="4948816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381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F4FF3-C49E-4817-AC6E-FF9F8EDEF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5334000" cy="1143000"/>
          </a:xfrm>
        </p:spPr>
        <p:txBody>
          <a:bodyPr/>
          <a:lstStyle/>
          <a:p>
            <a:r>
              <a:rPr lang="en-US" dirty="0"/>
              <a:t>Part 0 – Analysis Tools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7A0D751-4C03-4AA2-8230-385C2830B5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2643" y="1395867"/>
            <a:ext cx="4038600" cy="4525963"/>
          </a:xfrm>
        </p:spPr>
        <p:txBody>
          <a:bodyPr/>
          <a:lstStyle/>
          <a:p>
            <a:r>
              <a:rPr lang="en-US" dirty="0"/>
              <a:t>Python </a:t>
            </a:r>
          </a:p>
          <a:p>
            <a:pPr lvl="1"/>
            <a:r>
              <a:rPr lang="en-US" dirty="0"/>
              <a:t>Scripting language</a:t>
            </a:r>
          </a:p>
          <a:p>
            <a:pPr lvl="1"/>
            <a:r>
              <a:rPr lang="en-US" dirty="0"/>
              <a:t>Easy for beginners</a:t>
            </a:r>
          </a:p>
          <a:p>
            <a:pPr lvl="1"/>
            <a:r>
              <a:rPr lang="en-US" dirty="0"/>
              <a:t>Powerful for expert users</a:t>
            </a:r>
          </a:p>
          <a:p>
            <a:pPr lvl="1"/>
            <a:r>
              <a:rPr lang="en-US" dirty="0"/>
              <a:t>Good data analytics tool</a:t>
            </a:r>
          </a:p>
          <a:p>
            <a:pPr lvl="1"/>
            <a:r>
              <a:rPr lang="en-US" dirty="0"/>
              <a:t>Good for some in-game behaviors, too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C9F77D-BD52-4AC0-893D-68D79506B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3643" y="1395867"/>
            <a:ext cx="4038600" cy="3938133"/>
          </a:xfrm>
        </p:spPr>
        <p:txBody>
          <a:bodyPr/>
          <a:lstStyle/>
          <a:p>
            <a:r>
              <a:rPr lang="en-US" dirty="0" err="1"/>
              <a:t>Jupyter</a:t>
            </a:r>
            <a:r>
              <a:rPr lang="en-US" dirty="0"/>
              <a:t> Notebooks</a:t>
            </a:r>
          </a:p>
          <a:p>
            <a:pPr lvl="1"/>
            <a:r>
              <a:rPr lang="en-US" dirty="0"/>
              <a:t>Environment for data analysis with Python</a:t>
            </a:r>
          </a:p>
        </p:txBody>
      </p:sp>
      <p:pic>
        <p:nvPicPr>
          <p:cNvPr id="2050" name="Picture 2" descr="https://web.cs.wpi.edu/~imgd2905/d19/projects/proj2/logo.png">
            <a:extLst>
              <a:ext uri="{FF2B5EF4-FFF2-40B4-BE49-F238E27FC236}">
                <a16:creationId xmlns:a16="http://schemas.microsoft.com/office/drawing/2014/main" id="{ABA7A2E2-CD1A-430C-A054-22000AACC9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858" y="287742"/>
            <a:ext cx="2481385" cy="110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40BB805-E7B5-4316-AA3D-2845BB3B5B39}"/>
              </a:ext>
            </a:extLst>
          </p:cNvPr>
          <p:cNvSpPr/>
          <p:nvPr/>
        </p:nvSpPr>
        <p:spPr>
          <a:xfrm>
            <a:off x="5486400" y="2694207"/>
            <a:ext cx="1880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[</a:t>
            </a:r>
            <a:r>
              <a:rPr lang="en-US" sz="2400" dirty="0" err="1">
                <a:hlinkClick r:id="rId3"/>
              </a:rPr>
              <a:t>JupyterHub</a:t>
            </a:r>
            <a:r>
              <a:rPr lang="en-US" sz="2400" dirty="0"/>
              <a:t>] </a:t>
            </a:r>
          </a:p>
        </p:txBody>
      </p:sp>
      <p:pic>
        <p:nvPicPr>
          <p:cNvPr id="2052" name="Picture 4" descr="https://web.cs.wpi.edu/~imgd2905/d19/projects/proj2/jupyter-main.png">
            <a:extLst>
              <a:ext uri="{FF2B5EF4-FFF2-40B4-BE49-F238E27FC236}">
                <a16:creationId xmlns:a16="http://schemas.microsoft.com/office/drawing/2014/main" id="{D09D8100-F6D6-424B-B1CA-46A386617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68" y="4934169"/>
            <a:ext cx="8220075" cy="1676400"/>
          </a:xfrm>
          <a:prstGeom prst="rect">
            <a:avLst/>
          </a:prstGeom>
          <a:noFill/>
          <a:ln w="952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8FA86AA-80BF-4A55-A39D-98CCAC80D3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30458" y="3299135"/>
            <a:ext cx="2084970" cy="1526940"/>
          </a:xfrm>
          <a:prstGeom prst="rect">
            <a:avLst/>
          </a:prstGeom>
          <a:ln w="95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62071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10000" cy="1143000"/>
          </a:xfrm>
        </p:spPr>
        <p:txBody>
          <a:bodyPr/>
          <a:lstStyle/>
          <a:p>
            <a:r>
              <a:rPr lang="en-US" dirty="0"/>
              <a:t>Part 0 – Tools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>
            <a:normAutofit/>
          </a:bodyPr>
          <a:lstStyle/>
          <a:p>
            <a:r>
              <a:rPr lang="en-US" dirty="0"/>
              <a:t>Upload “</a:t>
            </a:r>
            <a:r>
              <a:rPr lang="en-US" dirty="0">
                <a:solidFill>
                  <a:srgbClr val="0070C0"/>
                </a:solidFill>
              </a:rPr>
              <a:t>sample.csv</a:t>
            </a:r>
            <a:r>
              <a:rPr lang="en-US" dirty="0"/>
              <a:t>”</a:t>
            </a:r>
          </a:p>
          <a:p>
            <a:r>
              <a:rPr lang="en-US" dirty="0"/>
              <a:t>Apply “</a:t>
            </a:r>
            <a:r>
              <a:rPr lang="en-US" dirty="0">
                <a:solidFill>
                  <a:srgbClr val="008000"/>
                </a:solidFill>
              </a:rPr>
              <a:t>parse.py</a:t>
            </a:r>
            <a:r>
              <a:rPr lang="en-US" dirty="0"/>
              <a:t>”</a:t>
            </a:r>
          </a:p>
          <a:p>
            <a:r>
              <a:rPr lang="en-US" dirty="0"/>
              <a:t>Make sure it works</a:t>
            </a:r>
          </a:p>
          <a:p>
            <a:r>
              <a:rPr lang="en-US" dirty="0"/>
              <a:t>Understand each line!</a:t>
            </a:r>
          </a:p>
          <a:p>
            <a:r>
              <a:rPr lang="en-US" dirty="0"/>
              <a:t>Extract maze data (email)</a:t>
            </a:r>
          </a:p>
          <a:p>
            <a:pPr lvl="1"/>
            <a:r>
              <a:rPr lang="en-US" dirty="0"/>
              <a:t>Multiple files this time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 Will modify for your analysis (see next slide)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FCC80F-2E18-4D08-876B-64EA738352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6219" y="211721"/>
            <a:ext cx="4119181" cy="3438593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sp>
        <p:nvSpPr>
          <p:cNvPr id="12" name="Rectangle 2">
            <a:extLst>
              <a:ext uri="{FF2B5EF4-FFF2-40B4-BE49-F238E27FC236}">
                <a16:creationId xmlns:a16="http://schemas.microsoft.com/office/drawing/2014/main" id="{24BCF02F-AA2B-465D-8AB7-F8FA2F7DE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8059" y="3943350"/>
            <a:ext cx="2095500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Gold (time number):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01.586 1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01.786 2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38.518 10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-----------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Clicks (time spaces):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00.800 0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2.653 10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1:10.071 188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-----------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Exit (time spaces):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1:15.022 238</a:t>
            </a:r>
            <a:r>
              <a:rPr kumimoji="0" lang="en-US" alt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nsolas" panose="020B0609020204030204" pitchFamily="49" charset="0"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07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2C3B4-89D9-46DB-A339-06FDA71DB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0 – Useful Extensions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2E6ABF-57D8-43F9-8FCA-700FEED94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Write to file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http://web.cs.wpi.edu/~imgd2905/d20/projects/proj2/#write</a:t>
            </a:r>
            <a:r>
              <a:rPr lang="en-US" sz="2000" dirty="0"/>
              <a:t> </a:t>
            </a:r>
          </a:p>
          <a:p>
            <a:r>
              <a:rPr lang="en-US" dirty="0"/>
              <a:t>Convert time to single number</a:t>
            </a:r>
          </a:p>
          <a:p>
            <a:pPr marL="0" indent="0">
              <a:buNone/>
            </a:pPr>
            <a:r>
              <a:rPr lang="en-US" sz="2000" dirty="0">
                <a:hlinkClick r:id="rId3"/>
              </a:rPr>
              <a:t>http://web.cs.wpi.edu/~imgd2905/d20/projects/proj2/#time</a:t>
            </a:r>
            <a:r>
              <a:rPr lang="en-US" sz="2000" dirty="0"/>
              <a:t> </a:t>
            </a:r>
          </a:p>
          <a:p>
            <a:r>
              <a:rPr lang="en-US" dirty="0"/>
              <a:t>Zip/Unzip</a:t>
            </a:r>
          </a:p>
          <a:p>
            <a:pPr marL="0" indent="0">
              <a:buNone/>
            </a:pPr>
            <a:r>
              <a:rPr lang="en-US" sz="1900" dirty="0">
                <a:hlinkClick r:id="rId4"/>
              </a:rPr>
              <a:t>https://web.cs.wpi.edu/~imgd2905/d20/projects/proj2/setup-python.html#tips</a:t>
            </a:r>
            <a:r>
              <a:rPr lang="en-US" sz="1900" dirty="0"/>
              <a:t> </a:t>
            </a:r>
          </a:p>
          <a:p>
            <a:endParaRPr lang="en-US" dirty="0"/>
          </a:p>
          <a:p>
            <a:r>
              <a:rPr lang="en-US" dirty="0"/>
              <a:t>Python Help? </a:t>
            </a:r>
            <a:r>
              <a:rPr lang="en-US" dirty="0">
                <a:sym typeface="Wingdings" panose="05000000000000000000" pitchFamily="2" charset="2"/>
              </a:rPr>
              <a:t> Office Hours, ARC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956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3893</TotalTime>
  <Words>1146</Words>
  <Application>Microsoft Office PowerPoint</Application>
  <PresentationFormat>On-screen Show (4:3)</PresentationFormat>
  <Paragraphs>191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Consolas</vt:lpstr>
      <vt:lpstr>Office Theme</vt:lpstr>
      <vt:lpstr>Mazetool Analytics</vt:lpstr>
      <vt:lpstr>Overview</vt:lpstr>
      <vt:lpstr>Mazetool</vt:lpstr>
      <vt:lpstr>Parts</vt:lpstr>
      <vt:lpstr>Part 0 – Design</vt:lpstr>
      <vt:lpstr>Part 0 – Play</vt:lpstr>
      <vt:lpstr>Part 0 – Analysis Tools </vt:lpstr>
      <vt:lpstr>Part 0 – Tools </vt:lpstr>
      <vt:lpstr>Part 0 – Useful Extensions</vt:lpstr>
      <vt:lpstr>Part 1 - Maze Running</vt:lpstr>
      <vt:lpstr>Part 2 – Win Tally</vt:lpstr>
      <vt:lpstr>Part 2 – Maze Time</vt:lpstr>
      <vt:lpstr>Part 3 – Maze Analysis</vt:lpstr>
      <vt:lpstr>Part 4 – Your Choice</vt:lpstr>
      <vt:lpstr>Hints</vt:lpstr>
      <vt:lpstr>Write Up</vt:lpstr>
      <vt:lpstr>Grading</vt:lpstr>
      <vt:lpstr>Rubric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</dc:title>
  <dc:creator>Mark Claypool</dc:creator>
  <cp:lastModifiedBy>Claypool, Mark</cp:lastModifiedBy>
  <cp:revision>108</cp:revision>
  <cp:lastPrinted>2016-08-25T14:33:07Z</cp:lastPrinted>
  <dcterms:created xsi:type="dcterms:W3CDTF">2012-01-13T01:01:36Z</dcterms:created>
  <dcterms:modified xsi:type="dcterms:W3CDTF">2023-03-24T11:24:28Z</dcterms:modified>
</cp:coreProperties>
</file>