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C4_A779D177.xml" ContentType="application/vnd.ms-powerpoint.comments+xml"/>
  <Override PartName="/ppt/notesSlides/notesSlide2.xml" ContentType="application/vnd.openxmlformats-officedocument.presentationml.notesSlide+xml"/>
  <Override PartName="/ppt/comments/modernComment_199_81335EF1.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8_D1A304AB.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AA_D13D4AD7.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452" r:id="rId3"/>
    <p:sldId id="464" r:id="rId4"/>
    <p:sldId id="409" r:id="rId5"/>
    <p:sldId id="463" r:id="rId6"/>
    <p:sldId id="273" r:id="rId7"/>
    <p:sldId id="399" r:id="rId8"/>
    <p:sldId id="264" r:id="rId9"/>
    <p:sldId id="391" r:id="rId10"/>
    <p:sldId id="454" r:id="rId11"/>
    <p:sldId id="458" r:id="rId12"/>
    <p:sldId id="461" r:id="rId13"/>
    <p:sldId id="460" r:id="rId14"/>
    <p:sldId id="453" r:id="rId15"/>
    <p:sldId id="465" r:id="rId16"/>
    <p:sldId id="401" r:id="rId17"/>
    <p:sldId id="325" r:id="rId18"/>
    <p:sldId id="455" r:id="rId19"/>
    <p:sldId id="402" r:id="rId20"/>
    <p:sldId id="456" r:id="rId21"/>
    <p:sldId id="457" r:id="rId22"/>
    <p:sldId id="462" r:id="rId23"/>
    <p:sldId id="426" r:id="rId24"/>
    <p:sldId id="466" r:id="rId25"/>
    <p:sldId id="46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808C6A3C-B12B-F08F-2CCE-D7E8039B9240}" name="Liu, Shengmei" initials="LS" userId="S::sliu7@wpi.edu::51f13597-6378-4ad7-af3a-d61196e290a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8" autoAdjust="0"/>
    <p:restoredTop sz="94660"/>
  </p:normalViewPr>
  <p:slideViewPr>
    <p:cSldViewPr snapToGrid="0">
      <p:cViewPr varScale="1">
        <p:scale>
          <a:sx n="64" d="100"/>
          <a:sy n="64" d="100"/>
        </p:scale>
        <p:origin x="346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omments/modernComment_108_D1A304AB.xml><?xml version="1.0" encoding="utf-8"?>
<p188:cmLst xmlns:a="http://schemas.openxmlformats.org/drawingml/2006/main" xmlns:r="http://schemas.openxmlformats.org/officeDocument/2006/relationships" xmlns:p188="http://schemas.microsoft.com/office/powerpoint/2018/8/main">
  <p188:cm id="{08637919-49F7-4A42-83CD-6F4386456821}" authorId="{808C6A3C-B12B-F08F-2CCE-D7E8039B9240}" created="2022-12-12T18:02:14.005">
    <pc:sldMkLst xmlns:pc="http://schemas.microsoft.com/office/powerpoint/2013/main/command">
      <pc:docMk/>
      <pc:sldMk cId="3517121707" sldId="264"/>
    </pc:sldMkLst>
    <p188:txBody>
      <a:bodyPr/>
      <a:lstStyle/>
      <a:p>
        <a:r>
          <a:rPr lang="en-US"/>
          <a:t>Aiming != moving target selection</a:t>
        </a:r>
      </a:p>
    </p188:txBody>
  </p188:cm>
</p188:cmLst>
</file>

<file path=ppt/comments/modernComment_199_81335EF1.xml><?xml version="1.0" encoding="utf-8"?>
<p188:cmLst xmlns:a="http://schemas.openxmlformats.org/drawingml/2006/main" xmlns:r="http://schemas.openxmlformats.org/officeDocument/2006/relationships" xmlns:p188="http://schemas.microsoft.com/office/powerpoint/2018/8/main">
  <p188:cm id="{55ACF861-927E-2E46-94A0-B50053A0FDA6}" authorId="{808C6A3C-B12B-F08F-2CCE-D7E8039B9240}" created="2021-12-08T22:02:40.249">
    <pc:sldMkLst xmlns:pc="http://schemas.microsoft.com/office/powerpoint/2013/main/command">
      <pc:docMk/>
      <pc:sldMk cId="2167627505" sldId="409"/>
    </pc:sldMkLst>
    <p188:txBody>
      <a:bodyPr/>
      <a:lstStyle/>
      <a:p>
        <a:r>
          <a:rPr lang="en-US"/>
          <a:t>Game developer. Latency compensation. Network provider. Gamers. Hardware company. </a:t>
        </a:r>
      </a:p>
    </p188:txBody>
  </p188:cm>
  <p188:cm id="{A6248055-2D6C-6B4C-87EF-354344CE3A93}" authorId="{808C6A3C-B12B-F08F-2CCE-D7E8039B9240}" created="2022-12-12T17:50:40.326">
    <pc:sldMkLst xmlns:pc="http://schemas.microsoft.com/office/powerpoint/2013/main/command">
      <pc:docMk/>
      <pc:sldMk cId="2167627505" sldId="409"/>
    </pc:sldMkLst>
    <p188:txBody>
      <a:bodyPr/>
      <a:lstStyle/>
      <a:p>
        <a:r>
          <a:rPr lang="en-US"/>
          <a:t>One specific game, specific condition</a:t>
        </a:r>
      </a:p>
    </p188:txBody>
  </p188:cm>
  <p188:cm id="{02FD68C7-02E2-1441-990F-AA123C703CF1}" authorId="{808C6A3C-B12B-F08F-2CCE-D7E8039B9240}" created="2022-12-12T17:52:00.622">
    <pc:sldMkLst xmlns:pc="http://schemas.microsoft.com/office/powerpoint/2013/main/command">
      <pc:docMk/>
      <pc:sldMk cId="2167627505" sldId="409"/>
    </pc:sldMkLst>
    <p188:txBody>
      <a:bodyPr/>
      <a:lstStyle/>
      <a:p>
        <a:r>
          <a:rPr lang="en-US"/>
          <a:t>Combine 2 and 3, prob remove precision-deadline</a:t>
        </a:r>
      </a:p>
    </p188:txBody>
  </p188:cm>
</p188:cmLst>
</file>

<file path=ppt/comments/modernComment_1AA_D13D4AD7.xml><?xml version="1.0" encoding="utf-8"?>
<p188:cmLst xmlns:a="http://schemas.openxmlformats.org/drawingml/2006/main" xmlns:r="http://schemas.openxmlformats.org/officeDocument/2006/relationships" xmlns:p188="http://schemas.microsoft.com/office/powerpoint/2018/8/main">
  <p188:cm id="{BBC9E402-7697-8D4F-ABE2-18F5F1AD4558}" authorId="{808C6A3C-B12B-F08F-2CCE-D7E8039B9240}" created="2022-12-12T18:17:30.279">
    <pc:sldMkLst xmlns:pc="http://schemas.microsoft.com/office/powerpoint/2013/main/command">
      <pc:docMk/>
      <pc:sldMk cId="959925266" sldId="426"/>
    </pc:sldMkLst>
    <p188:txBody>
      <a:bodyPr/>
      <a:lstStyle/>
      <a:p>
        <a:r>
          <a:rPr lang="en-US"/>
          <a:t>Prune</a:t>
        </a:r>
      </a:p>
    </p188:txBody>
  </p188:cm>
</p188:cmLst>
</file>

<file path=ppt/comments/modernComment_1C4_A779D177.xml><?xml version="1.0" encoding="utf-8"?>
<p188:cmLst xmlns:a="http://schemas.openxmlformats.org/drawingml/2006/main" xmlns:r="http://schemas.openxmlformats.org/officeDocument/2006/relationships" xmlns:p188="http://schemas.microsoft.com/office/powerpoint/2018/8/main">
  <p188:cm id="{1CE6C1C8-8AB0-034B-B954-DC1B3A5775FF}" authorId="{808C6A3C-B12B-F08F-2CCE-D7E8039B9240}" created="2022-12-12T18:26:08.176">
    <pc:sldMkLst xmlns:pc="http://schemas.microsoft.com/office/powerpoint/2013/main/command">
      <pc:docMk/>
      <pc:sldMk cId="3731307516" sldId="451"/>
    </pc:sldMkLst>
    <p188:txBody>
      <a:bodyPr/>
      <a:lstStyle/>
      <a:p>
        <a:r>
          <a:rPr lang="en-US"/>
          <a:t>Slide 2</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7B70D-B32F-4C37-B305-3833ACC629F9}" type="datetimeFigureOut">
              <a:rPr lang="en-US" smtClean="0"/>
              <a:t>5/1/2023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BE76A2-D6A1-488B-A7FE-46959A86C258}" type="slidenum">
              <a:rPr lang="en-US" smtClean="0"/>
              <a:t>‹#›</a:t>
            </a:fld>
            <a:endParaRPr lang="en-US"/>
          </a:p>
        </p:txBody>
      </p:sp>
    </p:spTree>
    <p:extLst>
      <p:ext uri="{BB962C8B-B14F-4D97-AF65-F5344CB8AC3E}">
        <p14:creationId xmlns:p14="http://schemas.microsoft.com/office/powerpoint/2010/main" val="1140221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computer games, players give input and the game gives response. Latency is anything delays the input and makes the game less responsive. There are mainly two</a:t>
            </a:r>
            <a:r>
              <a:rPr lang="zh-CN" altLang="en-US" dirty="0"/>
              <a:t> </a:t>
            </a:r>
            <a:r>
              <a:rPr lang="en-US" altLang="zh-CN" dirty="0"/>
              <a:t>types</a:t>
            </a:r>
            <a:r>
              <a:rPr lang="zh-CN" altLang="en-US" dirty="0"/>
              <a:t> </a:t>
            </a:r>
            <a:r>
              <a:rPr lang="en-US" altLang="zh-CN" dirty="0"/>
              <a:t>of</a:t>
            </a:r>
            <a:r>
              <a:rPr lang="zh-CN" altLang="en-US" dirty="0"/>
              <a:t> </a:t>
            </a:r>
            <a:r>
              <a:rPr lang="en-US" altLang="zh-CN" dirty="0"/>
              <a:t>latency,</a:t>
            </a:r>
            <a:r>
              <a:rPr lang="zh-CN" altLang="en-US" dirty="0"/>
              <a:t> </a:t>
            </a:r>
            <a:r>
              <a:rPr lang="en-US" altLang="zh-CN" dirty="0"/>
              <a:t>local</a:t>
            </a:r>
            <a:r>
              <a:rPr lang="zh-CN" altLang="en-US" dirty="0"/>
              <a:t> </a:t>
            </a:r>
            <a:r>
              <a:rPr lang="en-US" altLang="zh-CN" dirty="0"/>
              <a:t>latency</a:t>
            </a:r>
            <a:r>
              <a:rPr lang="zh-CN" altLang="en-US" dirty="0"/>
              <a:t> </a:t>
            </a:r>
            <a:r>
              <a:rPr lang="en-US" altLang="zh-CN" dirty="0"/>
              <a:t>and</a:t>
            </a:r>
            <a:r>
              <a:rPr lang="zh-CN" altLang="en-US" dirty="0"/>
              <a:t> </a:t>
            </a:r>
            <a:r>
              <a:rPr lang="en-US" altLang="zh-CN" dirty="0"/>
              <a:t>network</a:t>
            </a:r>
            <a:r>
              <a:rPr lang="zh-CN" altLang="en-US" dirty="0"/>
              <a:t> </a:t>
            </a:r>
            <a:r>
              <a:rPr lang="en-US" altLang="zh-CN" dirty="0"/>
              <a:t>latency.</a:t>
            </a:r>
            <a:r>
              <a:rPr lang="zh-CN" altLang="en-US" dirty="0"/>
              <a:t> </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 Local</a:t>
            </a:r>
            <a:r>
              <a:rPr lang="zh-CN" altLang="en-US" dirty="0"/>
              <a:t> </a:t>
            </a:r>
            <a:r>
              <a:rPr lang="en-US" altLang="zh-CN" dirty="0"/>
              <a:t>latency</a:t>
            </a:r>
            <a:r>
              <a:rPr lang="zh-CN" altLang="en-US" dirty="0"/>
              <a:t> </a:t>
            </a:r>
            <a:r>
              <a:rPr lang="en-US" altLang="zh-CN" dirty="0"/>
              <a:t>denotes</a:t>
            </a:r>
            <a:r>
              <a:rPr lang="zh-CN" altLang="en-US" dirty="0"/>
              <a:t> </a:t>
            </a:r>
            <a:r>
              <a:rPr lang="en-US" altLang="zh-CN" dirty="0"/>
              <a:t>the</a:t>
            </a:r>
            <a:r>
              <a:rPr lang="zh-CN" altLang="en-US" dirty="0"/>
              <a:t> </a:t>
            </a:r>
            <a:r>
              <a:rPr lang="en-US" altLang="zh-CN" dirty="0"/>
              <a:t>system</a:t>
            </a:r>
            <a:r>
              <a:rPr lang="zh-CN" altLang="en-US" dirty="0"/>
              <a:t> </a:t>
            </a:r>
            <a:r>
              <a:rPr lang="en-US" altLang="zh-CN" dirty="0"/>
              <a:t>latency,</a:t>
            </a:r>
            <a:r>
              <a:rPr lang="zh-CN" altLang="en-US" dirty="0"/>
              <a:t> </a:t>
            </a:r>
            <a:r>
              <a:rPr lang="en-US" altLang="zh-CN" dirty="0"/>
              <a:t>which is</a:t>
            </a:r>
            <a:r>
              <a:rPr lang="zh-CN" altLang="en-US" dirty="0"/>
              <a:t> </a:t>
            </a:r>
            <a:r>
              <a:rPr lang="en-US" altLang="zh-CN" dirty="0"/>
              <a:t>mainly</a:t>
            </a:r>
            <a:r>
              <a:rPr lang="zh-CN" altLang="en-US" dirty="0"/>
              <a:t> </a:t>
            </a:r>
            <a:r>
              <a:rPr lang="en-US" altLang="zh-CN" dirty="0"/>
              <a:t>from</a:t>
            </a:r>
            <a:r>
              <a:rPr lang="zh-CN" altLang="en-US" dirty="0"/>
              <a:t> </a:t>
            </a:r>
            <a:r>
              <a:rPr lang="en-US" altLang="zh-CN" dirty="0"/>
              <a:t>the</a:t>
            </a:r>
            <a:r>
              <a:rPr lang="zh-CN" altLang="en-US" dirty="0"/>
              <a:t> </a:t>
            </a:r>
            <a:r>
              <a:rPr lang="en-US" altLang="zh-CN" dirty="0"/>
              <a:t>input</a:t>
            </a:r>
            <a:r>
              <a:rPr lang="zh-CN" altLang="en-US" dirty="0"/>
              <a:t> </a:t>
            </a:r>
            <a:r>
              <a:rPr lang="en-US" altLang="zh-CN" dirty="0"/>
              <a:t>devices,</a:t>
            </a:r>
            <a:r>
              <a:rPr lang="zh-CN" altLang="en-US" dirty="0"/>
              <a:t> </a:t>
            </a:r>
            <a:r>
              <a:rPr lang="en-US" altLang="zh-CN" dirty="0"/>
              <a:t>like</a:t>
            </a:r>
            <a:r>
              <a:rPr lang="zh-CN" altLang="en-US" dirty="0"/>
              <a:t> </a:t>
            </a:r>
            <a:r>
              <a:rPr lang="en-US" altLang="zh-CN" dirty="0"/>
              <a:t>the</a:t>
            </a:r>
            <a:r>
              <a:rPr lang="zh-CN" altLang="en-US" dirty="0"/>
              <a:t> </a:t>
            </a:r>
            <a:r>
              <a:rPr lang="en-US" altLang="zh-CN" dirty="0"/>
              <a:t>mouse</a:t>
            </a:r>
            <a:r>
              <a:rPr lang="zh-CN" altLang="en-US" dirty="0"/>
              <a:t> </a:t>
            </a:r>
            <a:r>
              <a:rPr lang="en-US" altLang="zh-CN" dirty="0"/>
              <a:t>and</a:t>
            </a:r>
            <a:r>
              <a:rPr lang="zh-CN" altLang="en-US" dirty="0"/>
              <a:t> </a:t>
            </a:r>
            <a:r>
              <a:rPr lang="en-US" altLang="zh-CN" dirty="0"/>
              <a:t>keyboard,</a:t>
            </a:r>
            <a:r>
              <a:rPr lang="zh-CN" altLang="en-US" dirty="0"/>
              <a:t> </a:t>
            </a:r>
            <a:r>
              <a:rPr lang="en-US" altLang="zh-CN" dirty="0"/>
              <a:t>and</a:t>
            </a:r>
            <a:r>
              <a:rPr lang="zh-CN" altLang="en-US" dirty="0"/>
              <a:t> </a:t>
            </a:r>
            <a:r>
              <a:rPr lang="en-US" altLang="zh-CN" dirty="0"/>
              <a:t>also</a:t>
            </a:r>
            <a:r>
              <a:rPr lang="zh-CN" altLang="en-US" dirty="0"/>
              <a:t> </a:t>
            </a:r>
            <a:r>
              <a:rPr lang="en-US" altLang="zh-CN" dirty="0"/>
              <a:t>the</a:t>
            </a:r>
            <a:r>
              <a:rPr lang="zh-CN" altLang="en-US" dirty="0"/>
              <a:t> </a:t>
            </a:r>
            <a:r>
              <a:rPr lang="en-US" altLang="zh-CN" dirty="0"/>
              <a:t>software</a:t>
            </a:r>
            <a:r>
              <a:rPr lang="zh-CN" altLang="en-US" dirty="0"/>
              <a:t> </a:t>
            </a:r>
            <a:r>
              <a:rPr lang="en-US" altLang="zh-CN" dirty="0"/>
              <a:t>and</a:t>
            </a:r>
            <a:r>
              <a:rPr lang="zh-CN" altLang="en-US" dirty="0"/>
              <a:t> </a:t>
            </a:r>
            <a:r>
              <a:rPr lang="en-US" altLang="zh-CN" dirty="0"/>
              <a:t>display.</a:t>
            </a:r>
            <a:r>
              <a:rPr lang="zh-CN" altLang="en-US" dirty="0"/>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It's the time between mouse clicking and the rendering on the screen. </a:t>
            </a:r>
          </a:p>
          <a:p>
            <a:endParaRPr lang="en-US" altLang="zh-CN" dirty="0"/>
          </a:p>
          <a:p>
            <a:r>
              <a:rPr lang="en-US" altLang="zh-CN" dirty="0"/>
              <a:t>Network</a:t>
            </a:r>
            <a:r>
              <a:rPr lang="zh-CN" altLang="en-US" dirty="0"/>
              <a:t> </a:t>
            </a:r>
            <a:r>
              <a:rPr lang="en-US" altLang="zh-CN" dirty="0"/>
              <a:t>latency</a:t>
            </a:r>
            <a:r>
              <a:rPr lang="zh-CN" altLang="en-US" dirty="0"/>
              <a:t> </a:t>
            </a:r>
            <a:r>
              <a:rPr lang="en-US" altLang="zh-CN" dirty="0"/>
              <a:t>is</a:t>
            </a:r>
            <a:r>
              <a:rPr lang="zh-CN" altLang="en-US" dirty="0"/>
              <a:t> </a:t>
            </a:r>
            <a:r>
              <a:rPr lang="en-US" altLang="zh-CN" dirty="0"/>
              <a:t>the</a:t>
            </a:r>
            <a:r>
              <a:rPr lang="zh-CN" altLang="en-US" dirty="0"/>
              <a:t> </a:t>
            </a:r>
            <a:r>
              <a:rPr lang="en-US" altLang="zh-CN" dirty="0"/>
              <a:t>RTT</a:t>
            </a:r>
            <a:r>
              <a:rPr lang="zh-CN" altLang="en-US" dirty="0"/>
              <a:t> </a:t>
            </a:r>
            <a:r>
              <a:rPr lang="en-US" altLang="zh-CN" dirty="0"/>
              <a:t>between</a:t>
            </a:r>
            <a:r>
              <a:rPr lang="zh-CN" altLang="en-US" dirty="0"/>
              <a:t> </a:t>
            </a:r>
            <a:r>
              <a:rPr lang="en-US" altLang="zh-CN" dirty="0"/>
              <a:t>the</a:t>
            </a:r>
            <a:r>
              <a:rPr lang="zh-CN" altLang="en-US" dirty="0"/>
              <a:t> </a:t>
            </a:r>
            <a:r>
              <a:rPr lang="en-US" altLang="zh-CN" dirty="0"/>
              <a:t>client</a:t>
            </a:r>
            <a:r>
              <a:rPr lang="zh-CN" altLang="en-US" dirty="0"/>
              <a:t> </a:t>
            </a:r>
            <a:r>
              <a:rPr lang="en-US" altLang="zh-CN" dirty="0"/>
              <a:t>and</a:t>
            </a:r>
            <a:r>
              <a:rPr lang="zh-CN" altLang="en-US" dirty="0"/>
              <a:t> </a:t>
            </a:r>
            <a:r>
              <a:rPr lang="en-US" altLang="zh-CN" dirty="0"/>
              <a:t>server.</a:t>
            </a:r>
            <a:r>
              <a:rPr lang="zh-CN" altLang="en-US" dirty="0"/>
              <a:t>  </a:t>
            </a:r>
            <a:r>
              <a:rPr lang="en-US" altLang="zh-CN" dirty="0"/>
              <a:t>For example, the uplink time is 20ms and the downlink time is 25ms. </a:t>
            </a:r>
          </a:p>
          <a:p>
            <a:endParaRPr lang="en-US" altLang="zh-CN" dirty="0"/>
          </a:p>
          <a:p>
            <a:r>
              <a:rPr lang="en-US" altLang="zh-CN" dirty="0"/>
              <a:t>The network latency would be 20+25 = 45 </a:t>
            </a:r>
            <a:r>
              <a:rPr lang="en-US" altLang="zh-CN" dirty="0" err="1"/>
              <a:t>ms.</a:t>
            </a:r>
            <a:r>
              <a:rPr lang="en-US" altLang="zh-CN" dirty="0"/>
              <a:t> </a:t>
            </a:r>
          </a:p>
          <a:p>
            <a:endParaRPr lang="en-US" dirty="0"/>
          </a:p>
          <a:p>
            <a:r>
              <a:rPr lang="en-US" dirty="0"/>
              <a:t>Both types of latency can affect player performance and player performance can affect player’s rank in the games.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D24FE-FCA3-0E4C-BB14-67EC1E6C25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971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30</a:t>
            </a:r>
            <a:r>
              <a:rPr lang="zh-CN" altLang="en-US" dirty="0"/>
              <a:t> </a:t>
            </a:r>
            <a:r>
              <a:rPr lang="en-US" altLang="zh-CN" dirty="0"/>
              <a:t>users</a:t>
            </a:r>
            <a:r>
              <a:rPr lang="zh-CN" altLang="en-US" dirty="0"/>
              <a:t> </a:t>
            </a:r>
            <a:r>
              <a:rPr lang="en-US" altLang="zh-CN" dirty="0"/>
              <a:t>were</a:t>
            </a:r>
            <a:r>
              <a:rPr lang="zh-CN" altLang="en-US" dirty="0"/>
              <a:t> </a:t>
            </a:r>
            <a:r>
              <a:rPr lang="en-US" altLang="zh-CN" dirty="0"/>
              <a:t>recruited</a:t>
            </a:r>
            <a:r>
              <a:rPr lang="zh-CN" altLang="en-US" dirty="0"/>
              <a:t> </a:t>
            </a:r>
            <a:r>
              <a:rPr lang="en-US" altLang="zh-CN" dirty="0"/>
              <a:t>from</a:t>
            </a:r>
            <a:r>
              <a:rPr lang="zh-CN" altLang="en-US" dirty="0"/>
              <a:t> </a:t>
            </a:r>
            <a:r>
              <a:rPr lang="en-US" altLang="zh-CN" dirty="0"/>
              <a:t>our</a:t>
            </a:r>
            <a:r>
              <a:rPr lang="zh-CN" altLang="en-US" dirty="0"/>
              <a:t> </a:t>
            </a:r>
            <a:r>
              <a:rPr lang="en-US" altLang="zh-CN" dirty="0"/>
              <a:t>university</a:t>
            </a:r>
            <a:r>
              <a:rPr lang="zh-CN" altLang="en-US" dirty="0"/>
              <a:t> </a:t>
            </a:r>
            <a:r>
              <a:rPr lang="en-US" altLang="zh-CN" dirty="0"/>
              <a:t>email</a:t>
            </a:r>
            <a:r>
              <a:rPr lang="zh-CN" altLang="en-US" dirty="0"/>
              <a:t> </a:t>
            </a:r>
            <a:r>
              <a:rPr lang="en-US" altLang="zh-CN" dirty="0"/>
              <a:t>list. They are of typical college age and we end up having a lot more males than females. On average they spent over 10 hours a week on video games. The values in the parathesis are standard deviations. The self-rated</a:t>
            </a:r>
            <a:r>
              <a:rPr lang="zh-CN" altLang="en-US" dirty="0"/>
              <a:t> </a:t>
            </a:r>
            <a:r>
              <a:rPr lang="en-US" altLang="zh-CN" dirty="0"/>
              <a:t>score</a:t>
            </a:r>
            <a:r>
              <a:rPr lang="zh-CN" altLang="en-US" dirty="0"/>
              <a:t> </a:t>
            </a:r>
            <a:r>
              <a:rPr lang="en-US" altLang="zh-CN" dirty="0"/>
              <a:t>in</a:t>
            </a:r>
            <a:r>
              <a:rPr lang="zh-CN" altLang="en-US" dirty="0"/>
              <a:t> </a:t>
            </a:r>
            <a:r>
              <a:rPr lang="en-US" altLang="zh-CN" dirty="0"/>
              <a:t>video</a:t>
            </a:r>
            <a:r>
              <a:rPr lang="zh-CN" altLang="en-US" dirty="0"/>
              <a:t> </a:t>
            </a:r>
            <a:r>
              <a:rPr lang="en-US" altLang="zh-CN" dirty="0"/>
              <a:t>games</a:t>
            </a:r>
            <a:r>
              <a:rPr lang="zh-CN" altLang="en-US" dirty="0"/>
              <a:t> </a:t>
            </a:r>
            <a:r>
              <a:rPr lang="en-US" altLang="zh-CN" dirty="0"/>
              <a:t>and</a:t>
            </a:r>
            <a:r>
              <a:rPr lang="zh-CN" altLang="en-US" dirty="0"/>
              <a:t> </a:t>
            </a:r>
            <a:r>
              <a:rPr lang="en-US" altLang="zh-CN" dirty="0"/>
              <a:t>fps</a:t>
            </a:r>
            <a:r>
              <a:rPr lang="zh-CN" altLang="en-US" dirty="0"/>
              <a:t> </a:t>
            </a:r>
            <a:r>
              <a:rPr lang="en-US" altLang="zh-CN" dirty="0"/>
              <a:t>lean</a:t>
            </a:r>
            <a:r>
              <a:rPr lang="zh-CN" altLang="en-US" dirty="0"/>
              <a:t> </a:t>
            </a:r>
            <a:r>
              <a:rPr lang="en-US" altLang="zh-CN" dirty="0"/>
              <a:t>towards</a:t>
            </a:r>
            <a:r>
              <a:rPr lang="zh-CN" altLang="en-US" dirty="0"/>
              <a:t> </a:t>
            </a:r>
            <a:r>
              <a:rPr lang="en-US" altLang="zh-CN" dirty="0"/>
              <a:t>to</a:t>
            </a:r>
            <a:r>
              <a:rPr lang="zh-CN" altLang="en-US" dirty="0"/>
              <a:t> </a:t>
            </a:r>
            <a:r>
              <a:rPr lang="en-US" altLang="zh-CN" dirty="0"/>
              <a:t>high</a:t>
            </a:r>
            <a:r>
              <a:rPr lang="zh-CN" altLang="en-US" dirty="0"/>
              <a:t> </a:t>
            </a:r>
            <a:r>
              <a:rPr lang="en-US" altLang="zh-CN" dirty="0"/>
              <a:t>skill, with both on a 5-point scale.</a:t>
            </a:r>
            <a:r>
              <a:rPr lang="zh-CN" altLang="en-US" dirty="0"/>
              <a:t> </a:t>
            </a:r>
            <a:r>
              <a:rPr lang="en-US" altLang="zh-CN" dirty="0"/>
              <a:t>The mean</a:t>
            </a:r>
            <a:r>
              <a:rPr lang="zh-CN" altLang="en-US" dirty="0"/>
              <a:t> </a:t>
            </a:r>
            <a:r>
              <a:rPr lang="en-US" altLang="zh-CN" dirty="0"/>
              <a:t>reaction</a:t>
            </a:r>
            <a:r>
              <a:rPr lang="zh-CN" altLang="en-US" dirty="0"/>
              <a:t> </a:t>
            </a:r>
            <a:r>
              <a:rPr lang="en-US" altLang="zh-CN" dirty="0"/>
              <a:t>time</a:t>
            </a:r>
            <a:r>
              <a:rPr lang="zh-CN" altLang="en-US" dirty="0"/>
              <a:t> </a:t>
            </a:r>
            <a:r>
              <a:rPr lang="en-US" altLang="zh-CN" dirty="0"/>
              <a:t>of</a:t>
            </a:r>
            <a:r>
              <a:rPr lang="zh-CN" altLang="en-US" dirty="0"/>
              <a:t> </a:t>
            </a:r>
            <a:r>
              <a:rPr lang="en-US" altLang="zh-CN" dirty="0"/>
              <a:t>the</a:t>
            </a:r>
            <a:r>
              <a:rPr lang="zh-CN" altLang="en-US" dirty="0"/>
              <a:t> </a:t>
            </a:r>
            <a:r>
              <a:rPr lang="en-US" altLang="zh-CN" dirty="0"/>
              <a:t>players</a:t>
            </a:r>
            <a:r>
              <a:rPr lang="zh-CN" altLang="en-US" dirty="0"/>
              <a:t> </a:t>
            </a:r>
            <a:r>
              <a:rPr lang="en-US" altLang="zh-CN" dirty="0"/>
              <a:t>is </a:t>
            </a:r>
            <a:r>
              <a:rPr lang="en-US" dirty="0"/>
              <a:t>about 227 </a:t>
            </a:r>
            <a:r>
              <a:rPr lang="en-US" dirty="0" err="1"/>
              <a:t>ms</a:t>
            </a:r>
            <a:r>
              <a:rPr lang="en-US" dirty="0"/>
              <a:t> which is </a:t>
            </a:r>
            <a:r>
              <a:rPr lang="en-US" altLang="zh-CN" dirty="0"/>
              <a:t>of</a:t>
            </a:r>
            <a:r>
              <a:rPr lang="zh-CN" altLang="en-US" dirty="0"/>
              <a:t> </a:t>
            </a:r>
            <a:r>
              <a:rPr lang="en-US" altLang="zh-CN" dirty="0"/>
              <a:t>typical</a:t>
            </a:r>
            <a:r>
              <a:rPr lang="zh-CN" altLang="en-US" dirty="0"/>
              <a:t> </a:t>
            </a:r>
            <a:r>
              <a:rPr lang="en-US" altLang="zh-CN" dirty="0"/>
              <a:t>gamers’</a:t>
            </a:r>
            <a:r>
              <a:rPr lang="zh-CN" altLang="en-US" dirty="0"/>
              <a:t> </a:t>
            </a:r>
            <a:r>
              <a:rPr lang="en-US" altLang="zh-CN" dirty="0"/>
              <a:t>reaction</a:t>
            </a:r>
            <a:r>
              <a:rPr lang="zh-CN" altLang="en-US" dirty="0"/>
              <a:t> </a:t>
            </a:r>
            <a:r>
              <a:rPr lang="en-US" altLang="zh-CN" dirty="0"/>
              <a:t>time</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A8798-4C52-2147-A9FA-8F53A3EC7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136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This</a:t>
            </a:r>
            <a:r>
              <a:rPr lang="zh-CN" altLang="en-US" dirty="0"/>
              <a:t> </a:t>
            </a:r>
            <a:r>
              <a:rPr lang="en-US" altLang="zh-CN" dirty="0"/>
              <a:t>figure</a:t>
            </a:r>
            <a:r>
              <a:rPr lang="zh-CN" altLang="en-US" dirty="0"/>
              <a:t> </a:t>
            </a:r>
            <a:r>
              <a:rPr lang="en-US" altLang="zh-CN" dirty="0"/>
              <a:t>depicts the cumulative distribution functions (CDF) of elapsed time. The x-axis is length of elapsed time in seconds and the y-axis is the cumulative distribution. The data is grouped for three</a:t>
            </a:r>
            <a:r>
              <a:rPr lang="zh-CN" altLang="en-US" dirty="0"/>
              <a:t> </a:t>
            </a:r>
            <a:r>
              <a:rPr lang="en-US" altLang="zh-CN" dirty="0"/>
              <a:t>different total latency conditions. From the graph, there is some visual separation of the lines based on latency, with lower latencies having shorter elapsed times (the lines are shifted up and to the left). </a:t>
            </a:r>
          </a:p>
          <a:p>
            <a:endParaRPr lang="en-US" dirty="0"/>
          </a:p>
          <a:p>
            <a:r>
              <a:rPr lang="en-US" altLang="zh-CN" dirty="0"/>
              <a:t>We</a:t>
            </a:r>
            <a:r>
              <a:rPr lang="zh-CN" altLang="en-US" dirty="0"/>
              <a:t> </a:t>
            </a:r>
            <a:r>
              <a:rPr lang="en-US" altLang="zh-CN" dirty="0"/>
              <a:t>tried</a:t>
            </a:r>
            <a:r>
              <a:rPr lang="zh-CN" altLang="en-US" dirty="0"/>
              <a:t> </a:t>
            </a:r>
            <a:r>
              <a:rPr lang="en-US" altLang="zh-CN" dirty="0"/>
              <a:t>different</a:t>
            </a:r>
            <a:r>
              <a:rPr lang="zh-CN" altLang="en-US" dirty="0"/>
              <a:t> </a:t>
            </a:r>
            <a:r>
              <a:rPr lang="en-US" altLang="zh-CN" dirty="0"/>
              <a:t>mathematical</a:t>
            </a:r>
            <a:r>
              <a:rPr lang="zh-CN" altLang="en-US" dirty="0"/>
              <a:t> </a:t>
            </a:r>
            <a:r>
              <a:rPr lang="en-US" altLang="zh-CN" dirty="0"/>
              <a:t>distribution</a:t>
            </a:r>
            <a:r>
              <a:rPr lang="zh-CN" altLang="en-US" dirty="0"/>
              <a:t> </a:t>
            </a:r>
            <a:r>
              <a:rPr lang="en-US" altLang="zh-CN" dirty="0"/>
              <a:t>to</a:t>
            </a:r>
            <a:r>
              <a:rPr lang="zh-CN" altLang="en-US" dirty="0"/>
              <a:t> </a:t>
            </a:r>
            <a:r>
              <a:rPr lang="en-US" altLang="zh-CN" dirty="0"/>
              <a:t>fit</a:t>
            </a:r>
            <a:r>
              <a:rPr lang="zh-CN" altLang="en-US" dirty="0"/>
              <a:t> </a:t>
            </a:r>
            <a:r>
              <a:rPr lang="en-US" altLang="zh-CN" dirty="0"/>
              <a:t>the</a:t>
            </a:r>
            <a:r>
              <a:rPr lang="zh-CN" altLang="en-US" dirty="0"/>
              <a:t> </a:t>
            </a:r>
            <a:r>
              <a:rPr lang="en-US" altLang="zh-CN" dirty="0"/>
              <a:t>data</a:t>
            </a:r>
            <a:r>
              <a:rPr lang="zh-CN" altLang="en-US" dirty="0"/>
              <a:t> </a:t>
            </a:r>
            <a:r>
              <a:rPr lang="en-US" altLang="zh-CN" dirty="0"/>
              <a:t>and</a:t>
            </a:r>
            <a:r>
              <a:rPr lang="zh-CN" altLang="en-US" dirty="0"/>
              <a:t> </a:t>
            </a:r>
            <a:r>
              <a:rPr lang="en-US" altLang="zh-CN" dirty="0"/>
              <a:t>exponential</a:t>
            </a:r>
            <a:r>
              <a:rPr lang="zh-CN" altLang="en-US" dirty="0"/>
              <a:t> </a:t>
            </a:r>
            <a:r>
              <a:rPr lang="en-US" altLang="zh-CN" dirty="0"/>
              <a:t>turns</a:t>
            </a:r>
            <a:r>
              <a:rPr lang="zh-CN" altLang="en-US" dirty="0"/>
              <a:t> </a:t>
            </a:r>
            <a:r>
              <a:rPr lang="en-US" altLang="zh-CN" dirty="0"/>
              <a:t>out</a:t>
            </a:r>
            <a:r>
              <a:rPr lang="zh-CN" altLang="en-US" dirty="0"/>
              <a:t> </a:t>
            </a:r>
            <a:r>
              <a:rPr lang="en-US" altLang="zh-CN" dirty="0"/>
              <a:t>to</a:t>
            </a:r>
            <a:r>
              <a:rPr lang="zh-CN" altLang="en-US" dirty="0"/>
              <a:t> </a:t>
            </a:r>
            <a:r>
              <a:rPr lang="en-US" altLang="zh-CN" dirty="0"/>
              <a:t>be</a:t>
            </a:r>
            <a:r>
              <a:rPr lang="zh-CN" altLang="en-US" dirty="0"/>
              <a:t> </a:t>
            </a:r>
            <a:r>
              <a:rPr lang="en-US" altLang="zh-CN" dirty="0"/>
              <a:t>the</a:t>
            </a:r>
            <a:r>
              <a:rPr lang="zh-CN" altLang="en-US" dirty="0"/>
              <a:t> </a:t>
            </a:r>
            <a:r>
              <a:rPr lang="en-US" altLang="zh-CN" dirty="0"/>
              <a:t>most</a:t>
            </a:r>
            <a:r>
              <a:rPr lang="zh-CN" altLang="en-US" dirty="0"/>
              <a:t> </a:t>
            </a:r>
            <a:r>
              <a:rPr lang="en-US" altLang="zh-CN" dirty="0"/>
              <a:t>parsimonious</a:t>
            </a:r>
            <a:r>
              <a:rPr lang="zh-CN" altLang="en-US" dirty="0"/>
              <a:t> </a:t>
            </a:r>
            <a:r>
              <a:rPr lang="en-US" altLang="zh-CN" dirty="0"/>
              <a:t>one.</a:t>
            </a:r>
            <a:r>
              <a:rPr lang="zh-CN" altLang="en-US" dirty="0"/>
              <a:t> </a:t>
            </a:r>
            <a:r>
              <a:rPr lang="en-US" altLang="zh-CN" dirty="0"/>
              <a:t>Below</a:t>
            </a:r>
            <a:r>
              <a:rPr lang="zh-CN" altLang="en-US" dirty="0"/>
              <a:t> </a:t>
            </a:r>
            <a:r>
              <a:rPr lang="en-US" altLang="zh-CN" dirty="0"/>
              <a:t>we</a:t>
            </a:r>
            <a:r>
              <a:rPr lang="zh-CN" altLang="en-US" dirty="0"/>
              <a:t> </a:t>
            </a:r>
            <a:r>
              <a:rPr lang="en-US" altLang="zh-CN" dirty="0"/>
              <a:t>have</a:t>
            </a:r>
            <a:r>
              <a:rPr lang="zh-CN" altLang="en-US" dirty="0"/>
              <a:t> </a:t>
            </a:r>
            <a:r>
              <a:rPr lang="en-US" altLang="zh-CN" dirty="0"/>
              <a:t>the</a:t>
            </a:r>
            <a:r>
              <a:rPr lang="zh-CN" altLang="en-US" dirty="0"/>
              <a:t> </a:t>
            </a:r>
            <a:r>
              <a:rPr lang="en-US" altLang="zh-CN" dirty="0"/>
              <a:t>equations,</a:t>
            </a:r>
            <a:r>
              <a:rPr lang="zh-CN" altLang="en-US" dirty="0"/>
              <a:t> </a:t>
            </a:r>
            <a:r>
              <a:rPr lang="en-US" altLang="zh-CN" dirty="0"/>
              <a:t>with</a:t>
            </a:r>
            <a:r>
              <a:rPr lang="zh-CN" altLang="en-US" dirty="0"/>
              <a:t> </a:t>
            </a:r>
            <a:r>
              <a:rPr lang="en-US" altLang="zh-CN" dirty="0"/>
              <a:t>local</a:t>
            </a:r>
            <a:r>
              <a:rPr lang="zh-CN" altLang="en-US" dirty="0"/>
              <a:t> </a:t>
            </a:r>
            <a:r>
              <a:rPr lang="en-US" altLang="zh-CN" dirty="0"/>
              <a:t>latency,</a:t>
            </a:r>
            <a:r>
              <a:rPr lang="zh-CN" altLang="en-US" dirty="0"/>
              <a:t> </a:t>
            </a:r>
            <a:r>
              <a:rPr lang="en-US" altLang="zh-CN" dirty="0"/>
              <a:t>network</a:t>
            </a:r>
            <a:r>
              <a:rPr lang="zh-CN" altLang="en-US" dirty="0"/>
              <a:t> </a:t>
            </a:r>
            <a:r>
              <a:rPr lang="en-US" altLang="zh-CN" dirty="0"/>
              <a:t>latency,</a:t>
            </a:r>
            <a:r>
              <a:rPr lang="zh-CN" altLang="en-US" dirty="0"/>
              <a:t> </a:t>
            </a:r>
            <a:r>
              <a:rPr lang="en-US" altLang="zh-CN" dirty="0"/>
              <a:t>firing</a:t>
            </a:r>
            <a:r>
              <a:rPr lang="zh-CN" altLang="en-US" dirty="0"/>
              <a:t> </a:t>
            </a:r>
            <a:r>
              <a:rPr lang="en-US" altLang="zh-CN" dirty="0"/>
              <a:t>rate,</a:t>
            </a:r>
            <a:r>
              <a:rPr lang="zh-CN" altLang="en-US" dirty="0"/>
              <a:t> </a:t>
            </a:r>
            <a:r>
              <a:rPr lang="en-US" altLang="zh-CN" dirty="0"/>
              <a:t>distance,</a:t>
            </a:r>
            <a:r>
              <a:rPr lang="zh-CN" altLang="en-US" dirty="0"/>
              <a:t> </a:t>
            </a:r>
            <a:r>
              <a:rPr lang="en-US" altLang="zh-CN" dirty="0"/>
              <a:t>target</a:t>
            </a:r>
            <a:r>
              <a:rPr lang="zh-CN" altLang="en-US" dirty="0"/>
              <a:t> </a:t>
            </a:r>
            <a:r>
              <a:rPr lang="en-US" altLang="zh-CN" dirty="0"/>
              <a:t>size</a:t>
            </a:r>
            <a:r>
              <a:rPr lang="zh-CN" altLang="en-US" dirty="0"/>
              <a:t> </a:t>
            </a:r>
            <a:r>
              <a:rPr lang="en-US" altLang="zh-CN" dirty="0"/>
              <a:t>and</a:t>
            </a:r>
            <a:r>
              <a:rPr lang="zh-CN" altLang="en-US" dirty="0"/>
              <a:t> </a:t>
            </a:r>
            <a:r>
              <a:rPr lang="en-US" altLang="zh-CN" dirty="0"/>
              <a:t>elapsed</a:t>
            </a:r>
            <a:r>
              <a:rPr lang="zh-CN" altLang="en-US" dirty="0"/>
              <a:t> </a:t>
            </a:r>
            <a:r>
              <a:rPr lang="en-US" altLang="zh-CN" dirty="0"/>
              <a:t>time</a:t>
            </a:r>
            <a:r>
              <a:rPr lang="zh-CN" altLang="en-US" dirty="0"/>
              <a:t> </a:t>
            </a:r>
            <a:r>
              <a:rPr lang="en-US" altLang="zh-CN" dirty="0"/>
              <a:t>as</a:t>
            </a:r>
            <a:r>
              <a:rPr lang="zh-CN" altLang="en-US" dirty="0"/>
              <a:t> </a:t>
            </a:r>
            <a:r>
              <a:rPr lang="en-US" altLang="zh-CN" dirty="0"/>
              <a:t>parameters.</a:t>
            </a:r>
            <a:r>
              <a:rPr lang="zh-CN" altLang="en-US" dirty="0"/>
              <a:t> </a:t>
            </a:r>
            <a:r>
              <a:rPr lang="en-US" altLang="zh-CN" dirty="0"/>
              <a:t>The</a:t>
            </a:r>
            <a:r>
              <a:rPr lang="zh-CN" altLang="en-US" dirty="0"/>
              <a:t> </a:t>
            </a:r>
            <a:r>
              <a:rPr lang="en-US" altLang="zh-CN" dirty="0"/>
              <a:t>model</a:t>
            </a:r>
            <a:r>
              <a:rPr lang="zh-CN" altLang="en-US" dirty="0"/>
              <a:t> </a:t>
            </a:r>
            <a:r>
              <a:rPr lang="en-US" altLang="zh-CN" dirty="0"/>
              <a:t>fits</a:t>
            </a:r>
            <a:r>
              <a:rPr lang="zh-CN" altLang="en-US" dirty="0"/>
              <a:t> </a:t>
            </a:r>
            <a:r>
              <a:rPr lang="en-US" altLang="zh-CN" dirty="0"/>
              <a:t>the</a:t>
            </a:r>
            <a:r>
              <a:rPr lang="zh-CN" altLang="en-US" dirty="0"/>
              <a:t> </a:t>
            </a:r>
            <a:r>
              <a:rPr lang="en-US" altLang="zh-CN" dirty="0"/>
              <a:t>data</a:t>
            </a:r>
            <a:r>
              <a:rPr lang="zh-CN" altLang="en-US" dirty="0"/>
              <a:t> </a:t>
            </a:r>
            <a:r>
              <a:rPr lang="en-US" altLang="zh-CN" dirty="0"/>
              <a:t>well</a:t>
            </a:r>
            <a:r>
              <a:rPr lang="zh-CN" altLang="en-US" dirty="0"/>
              <a:t> </a:t>
            </a:r>
            <a:r>
              <a:rPr lang="en-US" altLang="zh-CN" dirty="0"/>
              <a:t>with</a:t>
            </a:r>
            <a:r>
              <a:rPr lang="zh-CN" altLang="en-US" dirty="0"/>
              <a:t> </a:t>
            </a:r>
            <a:r>
              <a:rPr lang="en-US" altLang="zh-CN" dirty="0"/>
              <a:t>R2</a:t>
            </a:r>
            <a:r>
              <a:rPr lang="zh-CN" altLang="en-US" dirty="0"/>
              <a:t> </a:t>
            </a:r>
            <a:r>
              <a:rPr lang="en-US" altLang="zh-CN" dirty="0"/>
              <a:t>at</a:t>
            </a:r>
            <a:r>
              <a:rPr lang="zh-CN" altLang="en-US" dirty="0"/>
              <a:t> </a:t>
            </a:r>
            <a:r>
              <a:rPr lang="en-US" altLang="zh-CN" dirty="0"/>
              <a:t>0.98.</a:t>
            </a:r>
            <a:r>
              <a:rPr lang="zh-CN" altLang="en-US"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8A0D6-F2F0-334D-A06F-C7852B40AD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375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Computer games are one of the world’s most popular forms of entertainment</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Among the different</a:t>
            </a:r>
            <a:r>
              <a:rPr lang="zh-CN" alt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game genres, first-person shooter games</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also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known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fps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games,</a:t>
            </a:r>
            <a:r>
              <a:rPr lang="en-US" sz="1200" b="0" i="0" kern="1200" dirty="0">
                <a:solidFill>
                  <a:schemeClr val="tx1"/>
                </a:solidFill>
                <a:effectLst/>
                <a:latin typeface="+mn-lt"/>
                <a:ea typeface="+mn-ea"/>
                <a:cs typeface="+mn-cs"/>
              </a:rPr>
              <a:t> are some of the most popular. In</a:t>
            </a:r>
            <a:r>
              <a:rPr lang="zh-CN" alt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FPS games, players take on the first-person perspective of an avatar, and move and</a:t>
            </a:r>
            <a:r>
              <a:rPr lang="zh-CN" alt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shoot targets to accomplish tasks. Over 20% of sales of computer games were FPS</a:t>
            </a:r>
            <a:r>
              <a:rPr lang="zh-CN" alt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games and about one-third of all gamers like to play FPS games.</a:t>
            </a:r>
            <a:endParaRPr lang="en-US" altLang="zh-CN"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First-person shooter is considered the most sensitive to latency. 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picture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right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results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from</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our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previous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study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CSGO.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shows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100</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ms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reduce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latency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can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improve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player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performance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by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25%,</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pro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players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rank</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from</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50</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top</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3,</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and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competitive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rank</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by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8.</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The research</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revealed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that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latency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has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high</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impact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fps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players but it’s for one game with specific map and configurations. The study takes about one year and it only studied a deathmatch where 1 player play against 20 bots on map Mirage with AK47. The results may not generalize to other FPS games.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73CDDF-ED2D-4447-B7B8-5C8C2911D5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433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We want to study the impact of latency on general fps games, but there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are tons 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different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games,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like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Overwatch,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CSGO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err="1">
                <a:solidFill>
                  <a:schemeClr val="tx1"/>
                </a:solidFill>
                <a:effectLst/>
                <a:latin typeface="+mn-lt"/>
                <a:ea typeface="+mn-ea"/>
                <a:cs typeface="+mn-cs"/>
              </a:rPr>
              <a:t>valorant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much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more.</a:t>
            </a:r>
            <a:r>
              <a:rPr lang="zh-CN" altLang="en-US" sz="1200" b="0" i="0" u="none" strike="noStrike" kern="1200" dirty="0">
                <a:solidFill>
                  <a:schemeClr val="tx1"/>
                </a:solidFill>
                <a:effectLst/>
                <a:latin typeface="+mn-lt"/>
                <a:ea typeface="+mn-ea"/>
                <a:cs typeface="+mn-cs"/>
              </a:rPr>
              <a:t> </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games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may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have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different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play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mode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configurations. Different games may have different subset of weapons. In CSGO alone, there are 34 different weapons. The games may have different target size and speed too.</a:t>
            </a:r>
          </a:p>
          <a:p>
            <a:r>
              <a:rPr lang="en-US" altLang="zh-CN" sz="1200" b="0" i="0" u="none" strike="noStrike" kern="1200" dirty="0">
                <a:solidFill>
                  <a:schemeClr val="tx1"/>
                </a:solidFill>
                <a:effectLst/>
                <a:latin typeface="+mn-lt"/>
                <a:ea typeface="+mn-ea"/>
                <a:cs typeface="+mn-cs"/>
              </a:rPr>
              <a:t> For example, in game Overwatch, each character may have different size and speed and there are 36 playable hero in the game. </a:t>
            </a:r>
          </a:p>
          <a:p>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The game maps can be very different too. The maps may of different size, and they may have different terrains.  The distributions and shapes of obstacles can be different too. </a:t>
            </a:r>
            <a:r>
              <a:rPr lang="zh-CN" altLang="en-US" sz="1200" b="0" i="0" u="none" strike="noStrike" kern="1200" dirty="0">
                <a:solidFill>
                  <a:schemeClr val="tx1"/>
                </a:solidFill>
                <a:effectLst/>
                <a:latin typeface="+mn-lt"/>
                <a:ea typeface="+mn-ea"/>
                <a:cs typeface="+mn-cs"/>
              </a:rPr>
              <a:t> </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players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may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also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come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from</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different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skill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groups.</a:t>
            </a:r>
            <a:r>
              <a:rPr lang="zh-CN" altLang="en-US" sz="1200" b="0" i="0" u="none" strike="noStrike" kern="1200" dirty="0">
                <a:solidFill>
                  <a:schemeClr val="tx1"/>
                </a:solidFill>
                <a:effectLst/>
                <a:latin typeface="+mn-lt"/>
                <a:ea typeface="+mn-ea"/>
                <a:cs typeface="+mn-cs"/>
              </a:rPr>
              <a:t> </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Given the number of the parameter values, the number of combinations is numerous. The number will only get larger and larger with future games. It’s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not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possible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study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combinations.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there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way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study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impact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latency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FPS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gamers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without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need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running user studies for each condition?</a:t>
            </a:r>
            <a:r>
              <a:rPr lang="zh-CN" altLang="en-US"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39942-85F4-3A42-838C-9D809ED418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729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And</a:t>
            </a:r>
            <a:r>
              <a:rPr lang="zh-CN" altLang="en-US" dirty="0"/>
              <a:t> </a:t>
            </a:r>
            <a:r>
              <a:rPr lang="en-US" altLang="zh-CN" dirty="0"/>
              <a:t>here</a:t>
            </a:r>
            <a:r>
              <a:rPr lang="zh-CN" altLang="en-US" dirty="0"/>
              <a:t> </a:t>
            </a:r>
            <a:r>
              <a:rPr lang="en-US" altLang="zh-CN" dirty="0"/>
              <a:t>comes</a:t>
            </a:r>
            <a:r>
              <a:rPr lang="zh-CN" altLang="en-US" dirty="0"/>
              <a:t> </a:t>
            </a:r>
            <a:r>
              <a:rPr lang="en-US" altLang="zh-CN" dirty="0"/>
              <a:t>our</a:t>
            </a:r>
            <a:r>
              <a:rPr lang="zh-CN" altLang="en-US" dirty="0"/>
              <a:t> </a:t>
            </a:r>
            <a:r>
              <a:rPr lang="en-US" altLang="zh-CN" dirty="0"/>
              <a:t>approach.</a:t>
            </a:r>
            <a:r>
              <a:rPr lang="zh-CN" altLang="en-US" dirty="0"/>
              <a:t> </a:t>
            </a:r>
            <a:r>
              <a:rPr lang="en-US" altLang="zh-CN" dirty="0"/>
              <a:t>Our</a:t>
            </a:r>
            <a:r>
              <a:rPr lang="zh-CN" altLang="en-US" dirty="0"/>
              <a:t> </a:t>
            </a:r>
            <a:r>
              <a:rPr lang="en-US" altLang="zh-CN" dirty="0"/>
              <a:t>approach</a:t>
            </a:r>
            <a:r>
              <a:rPr lang="zh-CN" altLang="en-US" dirty="0"/>
              <a:t> </a:t>
            </a:r>
            <a:r>
              <a:rPr lang="en-US" altLang="zh-CN" dirty="0"/>
              <a:t>is</a:t>
            </a:r>
            <a:r>
              <a:rPr lang="zh-CN" altLang="en-US" dirty="0"/>
              <a:t> </a:t>
            </a:r>
            <a:r>
              <a:rPr lang="en-US" altLang="zh-CN" dirty="0"/>
              <a:t>to</a:t>
            </a:r>
            <a:r>
              <a:rPr lang="zh-CN" altLang="en-US" dirty="0"/>
              <a:t> </a:t>
            </a:r>
            <a:r>
              <a:rPr lang="en-US" altLang="zh-CN" dirty="0"/>
              <a:t>look</a:t>
            </a:r>
            <a:r>
              <a:rPr lang="zh-CN" altLang="en-US" dirty="0"/>
              <a:t> </a:t>
            </a:r>
            <a:r>
              <a:rPr lang="en-US" altLang="zh-CN" dirty="0"/>
              <a:t>at</a:t>
            </a:r>
            <a:r>
              <a:rPr lang="zh-CN" altLang="en-US" dirty="0"/>
              <a:t> </a:t>
            </a:r>
            <a:r>
              <a:rPr lang="en-US" altLang="zh-CN" dirty="0"/>
              <a:t>the</a:t>
            </a:r>
            <a:r>
              <a:rPr lang="zh-CN" altLang="en-US" dirty="0"/>
              <a:t> </a:t>
            </a:r>
            <a:r>
              <a:rPr lang="en-US" altLang="zh-CN" dirty="0"/>
              <a:t>building</a:t>
            </a:r>
            <a:r>
              <a:rPr lang="zh-CN" altLang="en-US" dirty="0"/>
              <a:t> </a:t>
            </a:r>
            <a:r>
              <a:rPr lang="en-US" altLang="zh-CN" dirty="0"/>
              <a:t>blocks</a:t>
            </a:r>
            <a:r>
              <a:rPr lang="zh-CN" altLang="en-US" dirty="0"/>
              <a:t> </a:t>
            </a:r>
            <a:r>
              <a:rPr lang="en-US" altLang="zh-CN" dirty="0"/>
              <a:t>for</a:t>
            </a:r>
            <a:r>
              <a:rPr lang="zh-CN" altLang="en-US" dirty="0"/>
              <a:t> </a:t>
            </a:r>
            <a:r>
              <a:rPr lang="en-US" altLang="zh-CN" dirty="0"/>
              <a:t>first-person shooter</a:t>
            </a:r>
            <a:r>
              <a:rPr lang="zh-CN" altLang="en-US" dirty="0"/>
              <a:t> </a:t>
            </a:r>
            <a:r>
              <a:rPr lang="en-US" altLang="zh-CN" dirty="0"/>
              <a:t>games, assemble the building blocks</a:t>
            </a:r>
            <a:r>
              <a:rPr lang="zh-CN" altLang="en-US" dirty="0"/>
              <a:t> </a:t>
            </a:r>
            <a:r>
              <a:rPr lang="en-US" altLang="zh-CN" dirty="0"/>
              <a:t>together</a:t>
            </a:r>
            <a:r>
              <a:rPr lang="zh-CN" altLang="en-US" dirty="0"/>
              <a:t> </a:t>
            </a:r>
            <a:r>
              <a:rPr lang="en-US" altLang="zh-CN" dirty="0"/>
              <a:t>and explore the space.</a:t>
            </a:r>
            <a:r>
              <a:rPr lang="zh-CN" altLang="en-US" dirty="0"/>
              <a:t> </a:t>
            </a:r>
            <a:endParaRPr lang="en-US" altLang="zh-CN" dirty="0"/>
          </a:p>
          <a:p>
            <a:endParaRPr lang="en-US" altLang="zh-CN" dirty="0"/>
          </a:p>
          <a:p>
            <a:r>
              <a:rPr lang="en-US" altLang="zh-CN" dirty="0"/>
              <a:t>The</a:t>
            </a:r>
            <a:r>
              <a:rPr lang="zh-CN" altLang="en-US" dirty="0"/>
              <a:t> </a:t>
            </a:r>
            <a:r>
              <a:rPr lang="en-US" altLang="zh-CN" dirty="0"/>
              <a:t>first</a:t>
            </a:r>
            <a:r>
              <a:rPr lang="zh-CN" altLang="en-US" dirty="0"/>
              <a:t> </a:t>
            </a:r>
            <a:r>
              <a:rPr lang="en-US" altLang="zh-CN" dirty="0"/>
              <a:t>step</a:t>
            </a:r>
            <a:r>
              <a:rPr lang="zh-CN" altLang="en-US" dirty="0"/>
              <a:t> </a:t>
            </a:r>
            <a:r>
              <a:rPr lang="en-US" altLang="zh-CN" dirty="0"/>
              <a:t>is</a:t>
            </a:r>
            <a:r>
              <a:rPr lang="zh-CN" altLang="en-US" dirty="0"/>
              <a:t> </a:t>
            </a:r>
            <a:r>
              <a:rPr lang="en-US" altLang="zh-CN" dirty="0"/>
              <a:t>to</a:t>
            </a:r>
            <a:r>
              <a:rPr lang="zh-CN" altLang="en-US" dirty="0"/>
              <a:t> </a:t>
            </a:r>
            <a:r>
              <a:rPr lang="en-US" altLang="zh-CN" dirty="0"/>
              <a:t>define</a:t>
            </a:r>
            <a:r>
              <a:rPr lang="zh-CN" altLang="en-US" dirty="0"/>
              <a:t> </a:t>
            </a:r>
            <a:r>
              <a:rPr lang="en-US" altLang="zh-CN" dirty="0"/>
              <a:t>the</a:t>
            </a:r>
            <a:r>
              <a:rPr lang="zh-CN" altLang="en-US" dirty="0"/>
              <a:t> </a:t>
            </a:r>
            <a:r>
              <a:rPr lang="en-US" altLang="zh-CN" dirty="0"/>
              <a:t>actions,</a:t>
            </a:r>
            <a:r>
              <a:rPr lang="zh-CN" altLang="en-US" dirty="0"/>
              <a:t> </a:t>
            </a:r>
            <a:r>
              <a:rPr lang="en-US" altLang="zh-CN" dirty="0"/>
              <a:t>which</a:t>
            </a:r>
            <a:r>
              <a:rPr lang="zh-CN" altLang="en-US" dirty="0"/>
              <a:t> </a:t>
            </a:r>
            <a:r>
              <a:rPr lang="en-US" altLang="zh-CN" dirty="0"/>
              <a:t>are</a:t>
            </a:r>
            <a:r>
              <a:rPr lang="zh-CN" altLang="en-US" dirty="0"/>
              <a:t> </a:t>
            </a:r>
            <a:r>
              <a:rPr lang="en-US" altLang="zh-CN" dirty="0"/>
              <a:t>the</a:t>
            </a:r>
            <a:r>
              <a:rPr lang="zh-CN" altLang="en-US" dirty="0"/>
              <a:t> </a:t>
            </a:r>
            <a:r>
              <a:rPr lang="en-US" altLang="zh-CN" dirty="0"/>
              <a:t>main</a:t>
            </a:r>
            <a:r>
              <a:rPr lang="zh-CN" altLang="en-US" dirty="0"/>
              <a:t> </a:t>
            </a:r>
            <a:r>
              <a:rPr lang="en-US" altLang="zh-CN" dirty="0"/>
              <a:t>player</a:t>
            </a:r>
            <a:r>
              <a:rPr lang="zh-CN" altLang="en-US" dirty="0"/>
              <a:t> </a:t>
            </a:r>
            <a:r>
              <a:rPr lang="en-US" altLang="zh-CN" dirty="0"/>
              <a:t>interactions</a:t>
            </a:r>
            <a:r>
              <a:rPr lang="zh-CN" altLang="en-US" dirty="0"/>
              <a:t> </a:t>
            </a:r>
            <a:r>
              <a:rPr lang="en-US" altLang="zh-CN" dirty="0"/>
              <a:t>in</a:t>
            </a:r>
            <a:r>
              <a:rPr lang="zh-CN" altLang="en-US" dirty="0"/>
              <a:t> </a:t>
            </a:r>
            <a:r>
              <a:rPr lang="en-US" altLang="zh-CN" dirty="0"/>
              <a:t>first-person</a:t>
            </a:r>
            <a:r>
              <a:rPr lang="zh-CN" altLang="en-US" dirty="0"/>
              <a:t> </a:t>
            </a:r>
            <a:r>
              <a:rPr lang="en-US" altLang="zh-CN" dirty="0"/>
              <a:t>shooter</a:t>
            </a:r>
            <a:r>
              <a:rPr lang="zh-CN" altLang="en-US" dirty="0"/>
              <a:t> </a:t>
            </a:r>
            <a:r>
              <a:rPr lang="en-US" altLang="zh-CN" dirty="0"/>
              <a:t>games.</a:t>
            </a:r>
            <a:r>
              <a:rPr lang="zh-CN" altLang="en-US" dirty="0"/>
              <a:t> </a:t>
            </a:r>
            <a:endParaRPr lang="en-US" altLang="zh-CN" dirty="0"/>
          </a:p>
          <a:p>
            <a:endParaRPr lang="en-US" altLang="zh-CN" dirty="0"/>
          </a:p>
          <a:p>
            <a:r>
              <a:rPr lang="en-US" altLang="zh-CN" dirty="0"/>
              <a:t>We</a:t>
            </a:r>
            <a:r>
              <a:rPr lang="zh-CN" altLang="en-US" dirty="0"/>
              <a:t> </a:t>
            </a:r>
            <a:r>
              <a:rPr lang="en-US" altLang="zh-CN" dirty="0"/>
              <a:t>want</a:t>
            </a:r>
            <a:r>
              <a:rPr lang="zh-CN" altLang="en-US" dirty="0"/>
              <a:t> </a:t>
            </a:r>
            <a:r>
              <a:rPr lang="en-US" altLang="zh-CN" dirty="0"/>
              <a:t>to</a:t>
            </a:r>
            <a:r>
              <a:rPr lang="zh-CN" altLang="en-US" dirty="0"/>
              <a:t> </a:t>
            </a:r>
            <a:r>
              <a:rPr lang="en-US" altLang="zh-CN" dirty="0"/>
              <a:t>gather</a:t>
            </a:r>
            <a:r>
              <a:rPr lang="zh-CN" altLang="en-US" dirty="0"/>
              <a:t> </a:t>
            </a:r>
            <a:r>
              <a:rPr lang="en-US" altLang="zh-CN" dirty="0"/>
              <a:t>data</a:t>
            </a:r>
            <a:r>
              <a:rPr lang="zh-CN" altLang="en-US" dirty="0"/>
              <a:t> </a:t>
            </a:r>
            <a:r>
              <a:rPr lang="en-US" altLang="zh-CN" dirty="0"/>
              <a:t>on</a:t>
            </a:r>
            <a:r>
              <a:rPr lang="zh-CN" altLang="en-US" dirty="0"/>
              <a:t> </a:t>
            </a:r>
            <a:r>
              <a:rPr lang="en-US" altLang="zh-CN" dirty="0"/>
              <a:t>the</a:t>
            </a:r>
            <a:r>
              <a:rPr lang="zh-CN" altLang="en-US" dirty="0"/>
              <a:t> </a:t>
            </a:r>
            <a:r>
              <a:rPr lang="en-US" altLang="zh-CN" dirty="0"/>
              <a:t>gaming</a:t>
            </a:r>
            <a:r>
              <a:rPr lang="zh-CN" altLang="en-US" dirty="0"/>
              <a:t> </a:t>
            </a:r>
            <a:r>
              <a:rPr lang="en-US" altLang="zh-CN" dirty="0"/>
              <a:t>actions</a:t>
            </a:r>
            <a:r>
              <a:rPr lang="zh-CN" altLang="en-US" dirty="0"/>
              <a:t> </a:t>
            </a:r>
            <a:r>
              <a:rPr lang="en-US" altLang="zh-CN" dirty="0"/>
              <a:t>with</a:t>
            </a:r>
            <a:r>
              <a:rPr lang="zh-CN" altLang="en-US" dirty="0"/>
              <a:t> </a:t>
            </a:r>
            <a:r>
              <a:rPr lang="en-US" altLang="zh-CN" dirty="0"/>
              <a:t>user</a:t>
            </a:r>
            <a:r>
              <a:rPr lang="zh-CN" altLang="en-US" dirty="0"/>
              <a:t> </a:t>
            </a:r>
            <a:r>
              <a:rPr lang="en-US" altLang="zh-CN" dirty="0"/>
              <a:t>studies,</a:t>
            </a:r>
            <a:r>
              <a:rPr lang="zh-CN" altLang="en-US" dirty="0"/>
              <a:t> </a:t>
            </a:r>
            <a:r>
              <a:rPr lang="en-US" altLang="zh-CN" dirty="0"/>
              <a:t>and</a:t>
            </a:r>
            <a:r>
              <a:rPr lang="zh-CN" altLang="en-US" dirty="0"/>
              <a:t> </a:t>
            </a:r>
            <a:r>
              <a:rPr lang="en-US" altLang="zh-CN" dirty="0"/>
              <a:t>build</a:t>
            </a:r>
            <a:r>
              <a:rPr lang="zh-CN" altLang="en-US" dirty="0"/>
              <a:t> </a:t>
            </a:r>
            <a:r>
              <a:rPr lang="en-US" altLang="zh-CN" dirty="0"/>
              <a:t>mathematical</a:t>
            </a:r>
            <a:r>
              <a:rPr lang="zh-CN" altLang="en-US" dirty="0"/>
              <a:t> </a:t>
            </a:r>
            <a:r>
              <a:rPr lang="en-US" altLang="zh-CN" dirty="0"/>
              <a:t>models</a:t>
            </a:r>
            <a:r>
              <a:rPr lang="zh-CN" altLang="en-US" dirty="0"/>
              <a:t> </a:t>
            </a:r>
            <a:r>
              <a:rPr lang="en-US" altLang="zh-CN" dirty="0"/>
              <a:t>for</a:t>
            </a:r>
            <a:r>
              <a:rPr lang="zh-CN" altLang="en-US" dirty="0"/>
              <a:t> </a:t>
            </a:r>
            <a:r>
              <a:rPr lang="en-US" altLang="zh-CN" dirty="0"/>
              <a:t>them, </a:t>
            </a:r>
          </a:p>
          <a:p>
            <a:endParaRPr lang="en-US" altLang="zh-CN" dirty="0"/>
          </a:p>
          <a:p>
            <a:r>
              <a:rPr lang="en-US" altLang="zh-CN" dirty="0"/>
              <a:t>repeat</a:t>
            </a:r>
            <a:r>
              <a:rPr lang="zh-CN" altLang="en-US" dirty="0"/>
              <a:t> </a:t>
            </a:r>
            <a:r>
              <a:rPr lang="en-US" altLang="zh-CN" dirty="0"/>
              <a:t>this</a:t>
            </a:r>
            <a:r>
              <a:rPr lang="zh-CN" altLang="en-US" dirty="0"/>
              <a:t> </a:t>
            </a:r>
            <a:r>
              <a:rPr lang="en-US" altLang="zh-CN" dirty="0"/>
              <a:t>for</a:t>
            </a:r>
            <a:r>
              <a:rPr lang="zh-CN" altLang="en-US" dirty="0"/>
              <a:t> </a:t>
            </a:r>
            <a:r>
              <a:rPr lang="en-US" altLang="zh-CN" dirty="0"/>
              <a:t>each</a:t>
            </a:r>
            <a:r>
              <a:rPr lang="zh-CN" altLang="en-US" dirty="0"/>
              <a:t> </a:t>
            </a:r>
            <a:r>
              <a:rPr lang="en-US" altLang="zh-CN" dirty="0"/>
              <a:t>action,</a:t>
            </a:r>
            <a:r>
              <a:rPr lang="zh-CN" altLang="en-US" dirty="0"/>
              <a:t> </a:t>
            </a:r>
            <a:endParaRPr lang="en-US" altLang="zh-CN" dirty="0"/>
          </a:p>
          <a:p>
            <a:endParaRPr lang="en-US" altLang="zh-CN" dirty="0"/>
          </a:p>
          <a:p>
            <a:r>
              <a:rPr lang="en-US" altLang="zh-CN" dirty="0"/>
              <a:t>and then integrate the models and simulate</a:t>
            </a:r>
            <a:r>
              <a:rPr lang="zh-CN" altLang="en-US" dirty="0"/>
              <a:t> </a:t>
            </a:r>
            <a:r>
              <a:rPr lang="en-US" altLang="zh-CN" dirty="0" err="1"/>
              <a:t>senarios</a:t>
            </a:r>
            <a:r>
              <a:rPr lang="zh-CN" altLang="en-US" dirty="0"/>
              <a:t> </a:t>
            </a:r>
            <a:r>
              <a:rPr lang="en-US" altLang="zh-CN" dirty="0"/>
              <a:t>in</a:t>
            </a:r>
            <a:r>
              <a:rPr lang="zh-CN" altLang="en-US" dirty="0"/>
              <a:t> </a:t>
            </a:r>
            <a:r>
              <a:rPr lang="en-US" altLang="zh-CN" dirty="0"/>
              <a:t>fps</a:t>
            </a:r>
            <a:r>
              <a:rPr lang="zh-CN" altLang="en-US" dirty="0"/>
              <a:t> </a:t>
            </a:r>
            <a:r>
              <a:rPr lang="en-US" altLang="zh-CN" dirty="0"/>
              <a:t>games.</a:t>
            </a:r>
          </a:p>
          <a:p>
            <a:endParaRPr lang="en-US" altLang="zh-CN" dirty="0"/>
          </a:p>
          <a:p>
            <a:r>
              <a:rPr lang="en-US" altLang="zh-CN" dirty="0"/>
              <a:t>We</a:t>
            </a:r>
            <a:r>
              <a:rPr lang="zh-CN" altLang="en-US" dirty="0"/>
              <a:t> </a:t>
            </a:r>
            <a:r>
              <a:rPr lang="en-US" altLang="zh-CN" dirty="0"/>
              <a:t>then</a:t>
            </a:r>
            <a:r>
              <a:rPr lang="zh-CN" altLang="en-US" dirty="0"/>
              <a:t> </a:t>
            </a:r>
            <a:r>
              <a:rPr lang="en-US" altLang="zh-CN" dirty="0"/>
              <a:t>validate</a:t>
            </a:r>
            <a:r>
              <a:rPr lang="zh-CN" altLang="en-US" dirty="0"/>
              <a:t> </a:t>
            </a:r>
            <a:r>
              <a:rPr lang="en-US" altLang="zh-CN" dirty="0"/>
              <a:t>the</a:t>
            </a:r>
            <a:r>
              <a:rPr lang="zh-CN" altLang="en-US" dirty="0"/>
              <a:t> </a:t>
            </a:r>
            <a:r>
              <a:rPr lang="en-US" altLang="zh-CN" dirty="0"/>
              <a:t>simulations</a:t>
            </a:r>
            <a:r>
              <a:rPr lang="zh-CN" altLang="en-US" dirty="0"/>
              <a:t> </a:t>
            </a:r>
            <a:r>
              <a:rPr lang="en-US" altLang="zh-CN" dirty="0"/>
              <a:t>with</a:t>
            </a:r>
            <a:r>
              <a:rPr lang="zh-CN" altLang="en-US" dirty="0"/>
              <a:t> </a:t>
            </a:r>
            <a:r>
              <a:rPr lang="en-US" altLang="zh-CN" dirty="0"/>
              <a:t>empirical</a:t>
            </a:r>
            <a:r>
              <a:rPr lang="zh-CN" altLang="en-US" dirty="0"/>
              <a:t> </a:t>
            </a:r>
            <a:r>
              <a:rPr lang="en-US" altLang="zh-CN" dirty="0"/>
              <a:t>first-person</a:t>
            </a:r>
            <a:r>
              <a:rPr lang="zh-CN" altLang="en-US" dirty="0"/>
              <a:t> </a:t>
            </a:r>
            <a:r>
              <a:rPr lang="en-US" altLang="zh-CN" dirty="0"/>
              <a:t>shooter</a:t>
            </a:r>
            <a:r>
              <a:rPr lang="zh-CN" altLang="en-US" dirty="0"/>
              <a:t> </a:t>
            </a:r>
            <a:r>
              <a:rPr lang="en-US" altLang="zh-CN" dirty="0"/>
              <a:t>game</a:t>
            </a:r>
            <a:r>
              <a:rPr lang="zh-CN" altLang="en-US" dirty="0"/>
              <a:t> </a:t>
            </a:r>
            <a:r>
              <a:rPr lang="en-US" altLang="zh-CN" dirty="0"/>
              <a:t>data.</a:t>
            </a:r>
            <a:r>
              <a:rPr lang="zh-CN" altLang="en-US" dirty="0"/>
              <a:t> </a:t>
            </a:r>
            <a:endParaRPr lang="en-US" altLang="zh-CN" dirty="0"/>
          </a:p>
          <a:p>
            <a:endParaRPr lang="en-US" altLang="zh-CN" dirty="0"/>
          </a:p>
          <a:p>
            <a:r>
              <a:rPr lang="en-US" altLang="zh-CN" dirty="0"/>
              <a:t>Finally</a:t>
            </a:r>
            <a:r>
              <a:rPr lang="zh-CN" altLang="en-US" dirty="0"/>
              <a:t> </a:t>
            </a:r>
            <a:r>
              <a:rPr lang="en-US" altLang="zh-CN" dirty="0"/>
              <a:t>we</a:t>
            </a:r>
            <a:r>
              <a:rPr lang="zh-CN" altLang="en-US" dirty="0"/>
              <a:t> </a:t>
            </a:r>
            <a:r>
              <a:rPr lang="en-US" altLang="zh-CN" dirty="0"/>
              <a:t>will</a:t>
            </a:r>
            <a:r>
              <a:rPr lang="zh-CN" altLang="en-US" dirty="0"/>
              <a:t> </a:t>
            </a:r>
            <a:r>
              <a:rPr lang="en-US" altLang="zh-CN" dirty="0"/>
              <a:t>be</a:t>
            </a:r>
            <a:r>
              <a:rPr lang="zh-CN" altLang="en-US" dirty="0"/>
              <a:t> </a:t>
            </a:r>
            <a:r>
              <a:rPr lang="en-US" altLang="zh-CN" dirty="0"/>
              <a:t>able</a:t>
            </a:r>
            <a:r>
              <a:rPr lang="zh-CN" altLang="en-US" dirty="0"/>
              <a:t> </a:t>
            </a:r>
            <a:r>
              <a:rPr lang="en-US" altLang="zh-CN" dirty="0"/>
              <a:t>to</a:t>
            </a:r>
            <a:r>
              <a:rPr lang="zh-CN" altLang="en-US" dirty="0"/>
              <a:t> </a:t>
            </a:r>
            <a:r>
              <a:rPr lang="en-US" altLang="zh-CN" dirty="0"/>
              <a:t>explore</a:t>
            </a:r>
            <a:r>
              <a:rPr lang="zh-CN" altLang="en-US" dirty="0"/>
              <a:t> </a:t>
            </a:r>
            <a:r>
              <a:rPr lang="en-US" altLang="zh-CN" dirty="0"/>
              <a:t>more</a:t>
            </a:r>
            <a:r>
              <a:rPr lang="zh-CN" altLang="en-US" dirty="0"/>
              <a:t> </a:t>
            </a:r>
            <a:r>
              <a:rPr lang="en-US" altLang="zh-CN" dirty="0"/>
              <a:t>fps</a:t>
            </a:r>
            <a:r>
              <a:rPr lang="zh-CN" altLang="en-US" dirty="0"/>
              <a:t> </a:t>
            </a:r>
            <a:r>
              <a:rPr lang="en-US" altLang="zh-CN" dirty="0"/>
              <a:t>game</a:t>
            </a:r>
            <a:r>
              <a:rPr lang="zh-CN" altLang="en-US" dirty="0"/>
              <a:t> </a:t>
            </a:r>
            <a:r>
              <a:rPr lang="en-US" altLang="zh-CN" dirty="0"/>
              <a:t>scenarios</a:t>
            </a:r>
            <a:r>
              <a:rPr lang="zh-CN" altLang="en-US" dirty="0"/>
              <a:t> </a:t>
            </a:r>
            <a:r>
              <a:rPr lang="en-US" altLang="zh-CN" dirty="0"/>
              <a:t>with</a:t>
            </a:r>
            <a:r>
              <a:rPr lang="zh-CN" altLang="en-US" dirty="0"/>
              <a:t> </a:t>
            </a:r>
            <a:r>
              <a:rPr lang="en-US" altLang="zh-CN" dirty="0"/>
              <a:t>the</a:t>
            </a:r>
            <a:r>
              <a:rPr lang="zh-CN" altLang="en-US" dirty="0"/>
              <a:t> </a:t>
            </a:r>
            <a:r>
              <a:rPr lang="en-US" altLang="zh-CN" dirty="0"/>
              <a:t>validated</a:t>
            </a:r>
            <a:r>
              <a:rPr lang="zh-CN" altLang="en-US" dirty="0"/>
              <a:t> </a:t>
            </a:r>
            <a:r>
              <a:rPr lang="en-US" altLang="zh-CN" dirty="0"/>
              <a:t>simulations without the need of running a whole user study for every single condition.</a:t>
            </a:r>
            <a:r>
              <a:rPr lang="zh-CN" altLang="en-US" dirty="0"/>
              <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39942-85F4-3A42-838C-9D809ED418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564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As</a:t>
            </a:r>
            <a:r>
              <a:rPr lang="zh-CN" altLang="en-US" dirty="0"/>
              <a:t> </a:t>
            </a:r>
            <a:r>
              <a:rPr lang="en-US" altLang="zh-CN" dirty="0"/>
              <a:t>I</a:t>
            </a:r>
            <a:r>
              <a:rPr lang="zh-CN" altLang="en-US" dirty="0"/>
              <a:t> </a:t>
            </a:r>
            <a:r>
              <a:rPr lang="en-US" altLang="zh-CN" dirty="0"/>
              <a:t>mentioned</a:t>
            </a:r>
            <a:r>
              <a:rPr lang="zh-CN" altLang="en-US" dirty="0"/>
              <a:t> </a:t>
            </a:r>
            <a:r>
              <a:rPr lang="en-US" altLang="zh-CN" dirty="0"/>
              <a:t>the</a:t>
            </a:r>
            <a:r>
              <a:rPr lang="zh-CN" altLang="en-US" dirty="0"/>
              <a:t> </a:t>
            </a:r>
            <a:r>
              <a:rPr lang="en-US" altLang="zh-CN" dirty="0"/>
              <a:t>first</a:t>
            </a:r>
            <a:r>
              <a:rPr lang="zh-CN" altLang="en-US" dirty="0"/>
              <a:t> </a:t>
            </a:r>
            <a:r>
              <a:rPr lang="en-US" altLang="zh-CN" dirty="0"/>
              <a:t>step</a:t>
            </a:r>
            <a:r>
              <a:rPr lang="zh-CN" altLang="en-US" dirty="0"/>
              <a:t> </a:t>
            </a:r>
            <a:r>
              <a:rPr lang="en-US" altLang="zh-CN" dirty="0"/>
              <a:t>is</a:t>
            </a:r>
            <a:r>
              <a:rPr lang="zh-CN" altLang="en-US" dirty="0"/>
              <a:t> </a:t>
            </a:r>
            <a:r>
              <a:rPr lang="en-US" altLang="zh-CN" dirty="0"/>
              <a:t>to</a:t>
            </a:r>
            <a:r>
              <a:rPr lang="zh-CN" altLang="en-US" dirty="0"/>
              <a:t> </a:t>
            </a:r>
            <a:r>
              <a:rPr lang="en-US" altLang="zh-CN" dirty="0"/>
              <a:t>define</a:t>
            </a:r>
            <a:r>
              <a:rPr lang="zh-CN" altLang="en-US" dirty="0"/>
              <a:t> </a:t>
            </a:r>
            <a:r>
              <a:rPr lang="en-US" altLang="zh-CN" dirty="0"/>
              <a:t>the</a:t>
            </a:r>
            <a:r>
              <a:rPr lang="zh-CN" altLang="en-US" dirty="0"/>
              <a:t> </a:t>
            </a:r>
            <a:r>
              <a:rPr lang="en-US" altLang="zh-CN" dirty="0"/>
              <a:t>game</a:t>
            </a:r>
            <a:r>
              <a:rPr lang="zh-CN" altLang="en-US" dirty="0"/>
              <a:t> </a:t>
            </a:r>
            <a:r>
              <a:rPr lang="en-US" altLang="zh-CN" dirty="0"/>
              <a:t>actions,</a:t>
            </a:r>
            <a:r>
              <a:rPr lang="zh-CN" altLang="en-US" dirty="0"/>
              <a:t> </a:t>
            </a:r>
            <a:r>
              <a:rPr lang="en-US" altLang="zh-CN" dirty="0"/>
              <a:t>and</a:t>
            </a:r>
            <a:r>
              <a:rPr lang="zh-CN" altLang="en-US" dirty="0"/>
              <a:t> </a:t>
            </a:r>
            <a:r>
              <a:rPr lang="en-US" altLang="zh-CN" dirty="0"/>
              <a:t>we</a:t>
            </a:r>
            <a:r>
              <a:rPr lang="zh-CN" altLang="en-US" dirty="0"/>
              <a:t> </a:t>
            </a:r>
            <a:r>
              <a:rPr lang="en-US" altLang="zh-CN" dirty="0"/>
              <a:t>find</a:t>
            </a:r>
            <a:r>
              <a:rPr lang="zh-CN" altLang="en-US" dirty="0"/>
              <a:t> </a:t>
            </a:r>
            <a:r>
              <a:rPr lang="en-US" altLang="zh-CN" dirty="0"/>
              <a:t>that</a:t>
            </a:r>
            <a:r>
              <a:rPr lang="zh-CN" altLang="en-US" dirty="0"/>
              <a:t> </a:t>
            </a:r>
            <a:r>
              <a:rPr lang="en-US" altLang="zh-CN" dirty="0"/>
              <a:t>there</a:t>
            </a:r>
            <a:r>
              <a:rPr lang="zh-CN" altLang="en-US" dirty="0"/>
              <a:t> </a:t>
            </a:r>
            <a:r>
              <a:rPr lang="en-US" altLang="zh-CN" dirty="0"/>
              <a:t>are</a:t>
            </a:r>
            <a:r>
              <a:rPr lang="zh-CN" altLang="en-US" dirty="0"/>
              <a:t> </a:t>
            </a:r>
            <a:r>
              <a:rPr lang="en-US" altLang="zh-CN" dirty="0"/>
              <a:t>two</a:t>
            </a:r>
            <a:r>
              <a:rPr lang="zh-CN" altLang="en-US" dirty="0"/>
              <a:t> </a:t>
            </a:r>
            <a:r>
              <a:rPr lang="en-US" altLang="zh-CN" dirty="0"/>
              <a:t>of</a:t>
            </a:r>
            <a:r>
              <a:rPr lang="zh-CN" altLang="en-US" dirty="0"/>
              <a:t> </a:t>
            </a:r>
            <a:r>
              <a:rPr lang="en-US" altLang="zh-CN" dirty="0"/>
              <a:t>them</a:t>
            </a:r>
            <a:r>
              <a:rPr lang="zh-CN" altLang="en-US" dirty="0"/>
              <a:t> </a:t>
            </a:r>
            <a:r>
              <a:rPr lang="en-US" altLang="zh-CN" dirty="0"/>
              <a:t>in</a:t>
            </a:r>
            <a:r>
              <a:rPr lang="zh-CN" altLang="en-US" dirty="0"/>
              <a:t> </a:t>
            </a:r>
            <a:r>
              <a:rPr lang="en-US" altLang="zh-CN" dirty="0"/>
              <a:t>first-person</a:t>
            </a:r>
            <a:r>
              <a:rPr lang="zh-CN" altLang="en-US" dirty="0"/>
              <a:t> </a:t>
            </a:r>
            <a:r>
              <a:rPr lang="en-US" altLang="zh-CN" dirty="0"/>
              <a:t>shooting</a:t>
            </a:r>
            <a:r>
              <a:rPr lang="zh-CN" altLang="en-US" dirty="0"/>
              <a:t> </a:t>
            </a:r>
            <a:r>
              <a:rPr lang="en-US" altLang="zh-CN" dirty="0"/>
              <a:t>games</a:t>
            </a:r>
            <a:r>
              <a:rPr lang="zh-CN" altLang="en-US" dirty="0"/>
              <a:t> </a:t>
            </a:r>
            <a:r>
              <a:rPr lang="en-US" altLang="zh-CN" dirty="0"/>
              <a:t>–</a:t>
            </a:r>
            <a:r>
              <a:rPr lang="zh-CN" altLang="en-US" dirty="0"/>
              <a:t> </a:t>
            </a:r>
            <a:r>
              <a:rPr lang="en-US" altLang="zh-CN" dirty="0"/>
              <a:t>aiming</a:t>
            </a:r>
            <a:r>
              <a:rPr lang="zh-CN" altLang="en-US" dirty="0"/>
              <a:t> </a:t>
            </a:r>
            <a:r>
              <a:rPr lang="en-US" altLang="zh-CN" dirty="0"/>
              <a:t>and</a:t>
            </a:r>
            <a:r>
              <a:rPr lang="zh-CN" altLang="en-US" dirty="0"/>
              <a:t> </a:t>
            </a:r>
            <a:r>
              <a:rPr lang="en-US" altLang="zh-CN" dirty="0"/>
              <a:t>moving.</a:t>
            </a:r>
            <a:r>
              <a:rPr lang="zh-CN" altLang="en-US" dirty="0"/>
              <a:t> </a:t>
            </a:r>
            <a:r>
              <a:rPr lang="en-US" altLang="zh-CN" dirty="0"/>
              <a:t>The</a:t>
            </a:r>
            <a:r>
              <a:rPr lang="zh-CN" altLang="en-US" dirty="0"/>
              <a:t> </a:t>
            </a:r>
            <a:r>
              <a:rPr lang="en-US" altLang="zh-CN" dirty="0"/>
              <a:t>first</a:t>
            </a:r>
            <a:r>
              <a:rPr lang="zh-CN" altLang="en-US" dirty="0"/>
              <a:t> </a:t>
            </a:r>
            <a:r>
              <a:rPr lang="en-US" altLang="zh-CN" dirty="0"/>
              <a:t>one</a:t>
            </a:r>
            <a:r>
              <a:rPr lang="zh-CN" altLang="en-US" dirty="0"/>
              <a:t> </a:t>
            </a:r>
            <a:r>
              <a:rPr lang="en-US" altLang="zh-CN" dirty="0"/>
              <a:t>is</a:t>
            </a:r>
            <a:r>
              <a:rPr lang="zh-CN" altLang="en-US" dirty="0"/>
              <a:t> </a:t>
            </a:r>
            <a:r>
              <a:rPr lang="en-US" altLang="zh-CN" dirty="0"/>
              <a:t>aiming and we call it selection.</a:t>
            </a:r>
            <a:r>
              <a:rPr lang="zh-CN" altLang="en-US" dirty="0"/>
              <a:t> </a:t>
            </a:r>
            <a:endParaRPr lang="en-US" altLang="zh-CN" dirty="0"/>
          </a:p>
          <a:p>
            <a:endParaRPr lang="en-US" altLang="zh-CN" dirty="0"/>
          </a:p>
          <a:p>
            <a:r>
              <a:rPr lang="en-US" altLang="zh-CN" dirty="0"/>
              <a:t>Selection in first-person shooter games </a:t>
            </a:r>
            <a:r>
              <a:rPr lang="en-US" dirty="0"/>
              <a:t>means click</a:t>
            </a:r>
            <a:r>
              <a:rPr lang="en-US" altLang="zh-CN" dirty="0"/>
              <a:t>ing</a:t>
            </a:r>
            <a:r>
              <a:rPr lang="en-US" dirty="0"/>
              <a:t> or press</a:t>
            </a:r>
            <a:r>
              <a:rPr lang="en-US" altLang="zh-CN" dirty="0"/>
              <a:t>ing</a:t>
            </a:r>
            <a:r>
              <a:rPr lang="en-US" dirty="0"/>
              <a:t> the moving target on the screen with a pointing device. </a:t>
            </a:r>
            <a:r>
              <a:rPr lang="en-US" altLang="zh-CN" dirty="0"/>
              <a:t>In</a:t>
            </a:r>
            <a:r>
              <a:rPr lang="zh-CN" altLang="en-US" dirty="0"/>
              <a:t> </a:t>
            </a:r>
            <a:r>
              <a:rPr lang="en-US" altLang="zh-CN" dirty="0"/>
              <a:t>FPS</a:t>
            </a:r>
            <a:r>
              <a:rPr lang="zh-CN" altLang="en-US" dirty="0"/>
              <a:t> </a:t>
            </a:r>
            <a:r>
              <a:rPr lang="en-US" altLang="zh-CN" dirty="0"/>
              <a:t>games,</a:t>
            </a:r>
            <a:r>
              <a:rPr lang="zh-CN" altLang="en-US" dirty="0"/>
              <a:t> </a:t>
            </a:r>
            <a:r>
              <a:rPr lang="en-US" altLang="zh-CN" dirty="0"/>
              <a:t>you</a:t>
            </a:r>
            <a:r>
              <a:rPr lang="zh-CN" altLang="en-US" dirty="0"/>
              <a:t> </a:t>
            </a:r>
            <a:r>
              <a:rPr lang="en-US" altLang="zh-CN" dirty="0"/>
              <a:t>got</a:t>
            </a:r>
            <a:r>
              <a:rPr lang="zh-CN" altLang="en-US" dirty="0"/>
              <a:t> </a:t>
            </a:r>
            <a:r>
              <a:rPr lang="en-US" altLang="zh-CN" dirty="0"/>
              <a:t>to</a:t>
            </a:r>
            <a:r>
              <a:rPr lang="zh-CN" altLang="en-US" dirty="0"/>
              <a:t> </a:t>
            </a:r>
            <a:r>
              <a:rPr lang="en-US" altLang="zh-CN" dirty="0"/>
              <a:t>put cursor on the enemies and click</a:t>
            </a:r>
            <a:r>
              <a:rPr lang="zh-CN" altLang="en-US" dirty="0"/>
              <a:t> </a:t>
            </a:r>
            <a:r>
              <a:rPr lang="en-US" altLang="zh-CN" dirty="0"/>
              <a:t>on</a:t>
            </a:r>
            <a:r>
              <a:rPr lang="zh-CN" altLang="en-US" dirty="0"/>
              <a:t> </a:t>
            </a:r>
            <a:r>
              <a:rPr lang="en-US" altLang="zh-CN" dirty="0"/>
              <a:t>the</a:t>
            </a:r>
            <a:r>
              <a:rPr lang="zh-CN" altLang="en-US" dirty="0"/>
              <a:t> </a:t>
            </a:r>
            <a:r>
              <a:rPr lang="en-US" altLang="zh-CN" dirty="0"/>
              <a:t>enemies, like what the person is trying to do in this clip.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C5DD0-E585-4E49-BCFF-3926388EFF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683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Talking</a:t>
            </a:r>
            <a:r>
              <a:rPr lang="zh-CN" altLang="en-US" dirty="0"/>
              <a:t> </a:t>
            </a:r>
            <a:r>
              <a:rPr lang="en-US" altLang="zh-CN" dirty="0"/>
              <a:t>about</a:t>
            </a:r>
            <a:r>
              <a:rPr lang="zh-CN" altLang="en-US" dirty="0"/>
              <a:t> </a:t>
            </a:r>
            <a:r>
              <a:rPr lang="en-US" altLang="zh-CN" dirty="0"/>
              <a:t>navigation</a:t>
            </a:r>
            <a:r>
              <a:rPr lang="zh-CN" altLang="en-US" dirty="0"/>
              <a:t> </a:t>
            </a:r>
            <a:r>
              <a:rPr lang="en-US" altLang="zh-CN" dirty="0"/>
              <a:t>in</a:t>
            </a:r>
            <a:r>
              <a:rPr lang="zh-CN" altLang="en-US" dirty="0"/>
              <a:t> </a:t>
            </a:r>
            <a:r>
              <a:rPr lang="en-US" altLang="zh-CN" dirty="0"/>
              <a:t>games,</a:t>
            </a:r>
            <a:r>
              <a:rPr lang="zh-CN" altLang="en-US" dirty="0"/>
              <a:t> </a:t>
            </a:r>
            <a:r>
              <a:rPr lang="en-US" altLang="zh-CN" dirty="0"/>
              <a:t>normally</a:t>
            </a:r>
            <a:r>
              <a:rPr lang="zh-CN" altLang="en-US" dirty="0"/>
              <a:t> </a:t>
            </a:r>
            <a:r>
              <a:rPr lang="en-US" altLang="zh-CN" dirty="0"/>
              <a:t>it</a:t>
            </a:r>
            <a:r>
              <a:rPr lang="zh-CN" altLang="en-US" dirty="0"/>
              <a:t> </a:t>
            </a:r>
            <a:r>
              <a:rPr lang="en-US" altLang="zh-CN" dirty="0"/>
              <a:t>means</a:t>
            </a:r>
            <a:r>
              <a:rPr lang="zh-CN" altLang="en-US" dirty="0"/>
              <a:t> </a:t>
            </a:r>
            <a:r>
              <a:rPr lang="en-US" sz="1200" b="0" i="0" kern="1200" dirty="0">
                <a:solidFill>
                  <a:schemeClr val="tx1"/>
                </a:solidFill>
                <a:effectLst/>
                <a:latin typeface="+mn-lt"/>
                <a:ea typeface="+mn-ea"/>
                <a:cs typeface="+mn-cs"/>
              </a:rPr>
              <a:t>controlling an avatar to move from one position in a virtual</a:t>
            </a:r>
            <a:br>
              <a:rPr lang="en-US" dirty="0"/>
            </a:br>
            <a:r>
              <a:rPr lang="en-US" sz="1200" b="0" i="0" kern="1200" dirty="0">
                <a:solidFill>
                  <a:schemeClr val="tx1"/>
                </a:solidFill>
                <a:effectLst/>
                <a:latin typeface="+mn-lt"/>
                <a:ea typeface="+mn-ea"/>
                <a:cs typeface="+mn-cs"/>
              </a:rPr>
              <a:t>world to another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position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constrainted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paths</a:t>
            </a:r>
            <a:r>
              <a:rPr lang="en-US" altLang="zh-CN" dirty="0"/>
              <a:t>,</a:t>
            </a:r>
            <a:r>
              <a:rPr lang="zh-CN" altLang="en-US" dirty="0"/>
              <a:t> </a:t>
            </a:r>
            <a:r>
              <a:rPr lang="en-US" altLang="zh-CN" dirty="0"/>
              <a:t>as</a:t>
            </a:r>
            <a:r>
              <a:rPr lang="zh-CN" altLang="en-US" dirty="0"/>
              <a:t> </a:t>
            </a:r>
            <a:r>
              <a:rPr lang="en-US" altLang="zh-CN" dirty="0"/>
              <a:t>in</a:t>
            </a:r>
            <a:r>
              <a:rPr lang="zh-CN" altLang="en-US" dirty="0"/>
              <a:t> </a:t>
            </a:r>
            <a:r>
              <a:rPr lang="en-US" altLang="zh-CN" dirty="0"/>
              <a:t>the</a:t>
            </a:r>
            <a:r>
              <a:rPr lang="zh-CN" altLang="en-US" dirty="0"/>
              <a:t> </a:t>
            </a:r>
            <a:r>
              <a:rPr lang="en-US" altLang="zh-CN" dirty="0"/>
              <a:t>racing</a:t>
            </a:r>
            <a:r>
              <a:rPr lang="zh-CN" altLang="en-US" dirty="0"/>
              <a:t> </a:t>
            </a:r>
            <a:r>
              <a:rPr lang="en-US" altLang="zh-CN" dirty="0"/>
              <a:t>car</a:t>
            </a:r>
            <a:r>
              <a:rPr lang="zh-CN" altLang="en-US" dirty="0"/>
              <a:t> </a:t>
            </a:r>
            <a:r>
              <a:rPr lang="en-US" altLang="zh-CN" dirty="0"/>
              <a:t>games.</a:t>
            </a:r>
            <a:r>
              <a:rPr lang="zh-CN" altLang="en-US" baseline="0" dirty="0"/>
              <a:t> </a:t>
            </a:r>
            <a:endParaRPr lang="en-US" altLang="zh-CN" baseline="0" dirty="0"/>
          </a:p>
          <a:p>
            <a:endParaRPr lang="en-US" altLang="zh-CN" baseline="0" dirty="0"/>
          </a:p>
          <a:p>
            <a:r>
              <a:rPr lang="en-US" altLang="zh-CN" baseline="0" dirty="0"/>
              <a:t>I</a:t>
            </a:r>
            <a:r>
              <a:rPr lang="en-US" altLang="zh-CN" dirty="0"/>
              <a:t>t</a:t>
            </a:r>
            <a:r>
              <a:rPr lang="zh-CN" altLang="en-US" dirty="0"/>
              <a:t> </a:t>
            </a:r>
            <a:r>
              <a:rPr lang="en-US" altLang="zh-CN" dirty="0"/>
              <a:t>manifests</a:t>
            </a:r>
            <a:r>
              <a:rPr lang="zh-CN" altLang="en-US" dirty="0"/>
              <a:t> </a:t>
            </a:r>
            <a:r>
              <a:rPr lang="en-US" altLang="zh-CN" dirty="0"/>
              <a:t>differently</a:t>
            </a:r>
            <a:r>
              <a:rPr lang="zh-CN" altLang="en-US" dirty="0"/>
              <a:t> </a:t>
            </a:r>
            <a:r>
              <a:rPr lang="en-US" altLang="zh-CN" dirty="0"/>
              <a:t>in</a:t>
            </a:r>
            <a:r>
              <a:rPr lang="zh-CN" altLang="en-US" dirty="0"/>
              <a:t> </a:t>
            </a:r>
            <a:r>
              <a:rPr lang="en-US" altLang="zh-CN" dirty="0"/>
              <a:t>FPS</a:t>
            </a:r>
            <a:r>
              <a:rPr lang="zh-CN" altLang="en-US" dirty="0"/>
              <a:t> </a:t>
            </a:r>
            <a:r>
              <a:rPr lang="en-US" altLang="zh-CN" dirty="0"/>
              <a:t>games,</a:t>
            </a:r>
            <a:r>
              <a:rPr lang="en-US" altLang="zh-CN" baseline="0" dirty="0"/>
              <a:t> where </a:t>
            </a:r>
            <a:r>
              <a:rPr lang="en-US" altLang="zh-CN" dirty="0"/>
              <a:t>navigation</a:t>
            </a:r>
            <a:r>
              <a:rPr lang="zh-CN" altLang="en-US" dirty="0"/>
              <a:t> </a:t>
            </a:r>
            <a:r>
              <a:rPr lang="en-US" altLang="zh-CN" dirty="0"/>
              <a:t>refers</a:t>
            </a:r>
            <a:r>
              <a:rPr lang="zh-CN" altLang="en-US" dirty="0"/>
              <a:t> </a:t>
            </a:r>
            <a:r>
              <a:rPr lang="en-US" altLang="zh-CN" dirty="0"/>
              <a:t>to </a:t>
            </a:r>
          </a:p>
          <a:p>
            <a:endParaRPr lang="en-US" altLang="zh-CN" dirty="0"/>
          </a:p>
          <a:p>
            <a:r>
              <a:rPr lang="en-US" altLang="zh-CN" dirty="0"/>
              <a:t>move and</a:t>
            </a:r>
            <a:r>
              <a:rPr lang="zh-CN" altLang="en-US" dirty="0"/>
              <a:t> </a:t>
            </a:r>
            <a:r>
              <a:rPr lang="en-US" altLang="zh-CN" dirty="0"/>
              <a:t>get</a:t>
            </a:r>
            <a:r>
              <a:rPr lang="zh-CN" altLang="en-US" dirty="0"/>
              <a:t> </a:t>
            </a:r>
            <a:r>
              <a:rPr lang="en-US" altLang="zh-CN" dirty="0"/>
              <a:t>into</a:t>
            </a:r>
            <a:r>
              <a:rPr lang="zh-CN" altLang="en-US" dirty="0"/>
              <a:t> </a:t>
            </a:r>
            <a:r>
              <a:rPr lang="en-US" altLang="zh-CN" dirty="0"/>
              <a:t>position,</a:t>
            </a:r>
            <a:r>
              <a:rPr lang="zh-CN" altLang="en-US" dirty="0"/>
              <a:t> </a:t>
            </a:r>
            <a:endParaRPr lang="en-US" altLang="zh-CN" dirty="0"/>
          </a:p>
          <a:p>
            <a:endParaRPr lang="en-US" altLang="zh-CN" dirty="0"/>
          </a:p>
          <a:p>
            <a:r>
              <a:rPr lang="en-US" altLang="zh-CN" dirty="0"/>
              <a:t>to</a:t>
            </a:r>
            <a:r>
              <a:rPr lang="zh-CN" altLang="en-US" dirty="0"/>
              <a:t> </a:t>
            </a:r>
            <a:r>
              <a:rPr lang="en-US" altLang="zh-CN" dirty="0"/>
              <a:t>shoot</a:t>
            </a:r>
            <a:r>
              <a:rPr lang="zh-CN" altLang="en-US" dirty="0"/>
              <a:t> </a:t>
            </a:r>
            <a:r>
              <a:rPr lang="en-US" altLang="zh-CN" dirty="0"/>
              <a:t>opponents,</a:t>
            </a:r>
            <a:r>
              <a:rPr lang="zh-CN" altLang="en-US" dirty="0"/>
              <a:t> </a:t>
            </a:r>
            <a:endParaRPr lang="en-US" altLang="zh-CN" dirty="0"/>
          </a:p>
          <a:p>
            <a:endParaRPr lang="en-US" altLang="zh-CN" dirty="0"/>
          </a:p>
          <a:p>
            <a:r>
              <a:rPr lang="en-US" altLang="zh-CN" dirty="0"/>
              <a:t>or</a:t>
            </a:r>
            <a:r>
              <a:rPr lang="zh-CN" altLang="en-US" dirty="0"/>
              <a:t> </a:t>
            </a:r>
            <a:r>
              <a:rPr lang="en-US" altLang="zh-CN" dirty="0"/>
              <a:t>avoid</a:t>
            </a:r>
            <a:r>
              <a:rPr lang="zh-CN" altLang="en-US" dirty="0"/>
              <a:t> </a:t>
            </a:r>
            <a:r>
              <a:rPr lang="en-US" altLang="zh-CN" dirty="0"/>
              <a:t>been</a:t>
            </a:r>
            <a:r>
              <a:rPr lang="zh-CN" altLang="en-US" dirty="0"/>
              <a:t> </a:t>
            </a:r>
            <a:r>
              <a:rPr lang="en-US" altLang="zh-CN" dirty="0"/>
              <a:t>shot.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A8798-4C52-2147-A9FA-8F53A3EC7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321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And</a:t>
            </a:r>
            <a:r>
              <a:rPr lang="zh-CN" altLang="en-US" dirty="0"/>
              <a:t> </a:t>
            </a:r>
            <a:r>
              <a:rPr lang="en-US" altLang="zh-CN" dirty="0"/>
              <a:t>here</a:t>
            </a:r>
            <a:r>
              <a:rPr lang="zh-CN" altLang="en-US" dirty="0"/>
              <a:t> </a:t>
            </a:r>
            <a:r>
              <a:rPr lang="en-US" altLang="zh-CN" dirty="0"/>
              <a:t>comes</a:t>
            </a:r>
            <a:r>
              <a:rPr lang="zh-CN" altLang="en-US" dirty="0"/>
              <a:t> </a:t>
            </a:r>
            <a:r>
              <a:rPr lang="en-US" altLang="zh-CN" dirty="0"/>
              <a:t>our</a:t>
            </a:r>
            <a:r>
              <a:rPr lang="zh-CN" altLang="en-US" dirty="0"/>
              <a:t> </a:t>
            </a:r>
            <a:r>
              <a:rPr lang="en-US" altLang="zh-CN" dirty="0"/>
              <a:t>approach.</a:t>
            </a:r>
            <a:r>
              <a:rPr lang="zh-CN" altLang="en-US" dirty="0"/>
              <a:t> </a:t>
            </a:r>
            <a:r>
              <a:rPr lang="en-US" altLang="zh-CN" dirty="0"/>
              <a:t>Our</a:t>
            </a:r>
            <a:r>
              <a:rPr lang="zh-CN" altLang="en-US" dirty="0"/>
              <a:t> </a:t>
            </a:r>
            <a:r>
              <a:rPr lang="en-US" altLang="zh-CN" dirty="0"/>
              <a:t>approach</a:t>
            </a:r>
            <a:r>
              <a:rPr lang="zh-CN" altLang="en-US" dirty="0"/>
              <a:t> </a:t>
            </a:r>
            <a:r>
              <a:rPr lang="en-US" altLang="zh-CN" dirty="0"/>
              <a:t>is</a:t>
            </a:r>
            <a:r>
              <a:rPr lang="zh-CN" altLang="en-US" dirty="0"/>
              <a:t> </a:t>
            </a:r>
            <a:r>
              <a:rPr lang="en-US" altLang="zh-CN" dirty="0"/>
              <a:t>to</a:t>
            </a:r>
            <a:r>
              <a:rPr lang="zh-CN" altLang="en-US" dirty="0"/>
              <a:t> </a:t>
            </a:r>
            <a:r>
              <a:rPr lang="en-US" altLang="zh-CN" dirty="0"/>
              <a:t>look</a:t>
            </a:r>
            <a:r>
              <a:rPr lang="zh-CN" altLang="en-US" dirty="0"/>
              <a:t> </a:t>
            </a:r>
            <a:r>
              <a:rPr lang="en-US" altLang="zh-CN" dirty="0"/>
              <a:t>at</a:t>
            </a:r>
            <a:r>
              <a:rPr lang="zh-CN" altLang="en-US" dirty="0"/>
              <a:t> </a:t>
            </a:r>
            <a:r>
              <a:rPr lang="en-US" altLang="zh-CN" dirty="0"/>
              <a:t>the</a:t>
            </a:r>
            <a:r>
              <a:rPr lang="zh-CN" altLang="en-US" dirty="0"/>
              <a:t> </a:t>
            </a:r>
            <a:r>
              <a:rPr lang="en-US" altLang="zh-CN" dirty="0"/>
              <a:t>building</a:t>
            </a:r>
            <a:r>
              <a:rPr lang="zh-CN" altLang="en-US" dirty="0"/>
              <a:t> </a:t>
            </a:r>
            <a:r>
              <a:rPr lang="en-US" altLang="zh-CN" dirty="0"/>
              <a:t>blocks</a:t>
            </a:r>
            <a:r>
              <a:rPr lang="zh-CN" altLang="en-US" dirty="0"/>
              <a:t> </a:t>
            </a:r>
            <a:r>
              <a:rPr lang="en-US" altLang="zh-CN" dirty="0"/>
              <a:t>for</a:t>
            </a:r>
            <a:r>
              <a:rPr lang="zh-CN" altLang="en-US" dirty="0"/>
              <a:t> </a:t>
            </a:r>
            <a:r>
              <a:rPr lang="en-US" altLang="zh-CN" dirty="0"/>
              <a:t>first-person shooter</a:t>
            </a:r>
            <a:r>
              <a:rPr lang="zh-CN" altLang="en-US" dirty="0"/>
              <a:t> </a:t>
            </a:r>
            <a:r>
              <a:rPr lang="en-US" altLang="zh-CN" dirty="0"/>
              <a:t>games, assemble the building blocks</a:t>
            </a:r>
            <a:r>
              <a:rPr lang="zh-CN" altLang="en-US" dirty="0"/>
              <a:t> </a:t>
            </a:r>
            <a:r>
              <a:rPr lang="en-US" altLang="zh-CN" dirty="0"/>
              <a:t>together</a:t>
            </a:r>
            <a:r>
              <a:rPr lang="zh-CN" altLang="en-US" dirty="0"/>
              <a:t> </a:t>
            </a:r>
            <a:r>
              <a:rPr lang="en-US" altLang="zh-CN" dirty="0"/>
              <a:t>and explore the space.</a:t>
            </a:r>
            <a:r>
              <a:rPr lang="zh-CN" altLang="en-US" dirty="0"/>
              <a:t> </a:t>
            </a:r>
            <a:endParaRPr lang="en-US" altLang="zh-CN" dirty="0"/>
          </a:p>
          <a:p>
            <a:endParaRPr lang="en-US" altLang="zh-CN" dirty="0"/>
          </a:p>
          <a:p>
            <a:r>
              <a:rPr lang="en-US" altLang="zh-CN" dirty="0"/>
              <a:t>The</a:t>
            </a:r>
            <a:r>
              <a:rPr lang="zh-CN" altLang="en-US" dirty="0"/>
              <a:t> </a:t>
            </a:r>
            <a:r>
              <a:rPr lang="en-US" altLang="zh-CN" dirty="0"/>
              <a:t>first</a:t>
            </a:r>
            <a:r>
              <a:rPr lang="zh-CN" altLang="en-US" dirty="0"/>
              <a:t> </a:t>
            </a:r>
            <a:r>
              <a:rPr lang="en-US" altLang="zh-CN" dirty="0"/>
              <a:t>step</a:t>
            </a:r>
            <a:r>
              <a:rPr lang="zh-CN" altLang="en-US" dirty="0"/>
              <a:t> </a:t>
            </a:r>
            <a:r>
              <a:rPr lang="en-US" altLang="zh-CN" dirty="0"/>
              <a:t>is</a:t>
            </a:r>
            <a:r>
              <a:rPr lang="zh-CN" altLang="en-US" dirty="0"/>
              <a:t> </a:t>
            </a:r>
            <a:r>
              <a:rPr lang="en-US" altLang="zh-CN" dirty="0"/>
              <a:t>to</a:t>
            </a:r>
            <a:r>
              <a:rPr lang="zh-CN" altLang="en-US" dirty="0"/>
              <a:t> </a:t>
            </a:r>
            <a:r>
              <a:rPr lang="en-US" altLang="zh-CN" dirty="0"/>
              <a:t>define</a:t>
            </a:r>
            <a:r>
              <a:rPr lang="zh-CN" altLang="en-US" dirty="0"/>
              <a:t> </a:t>
            </a:r>
            <a:r>
              <a:rPr lang="en-US" altLang="zh-CN" dirty="0"/>
              <a:t>the</a:t>
            </a:r>
            <a:r>
              <a:rPr lang="zh-CN" altLang="en-US" dirty="0"/>
              <a:t> </a:t>
            </a:r>
            <a:r>
              <a:rPr lang="en-US" altLang="zh-CN" dirty="0"/>
              <a:t>actions,</a:t>
            </a:r>
            <a:r>
              <a:rPr lang="zh-CN" altLang="en-US" dirty="0"/>
              <a:t> </a:t>
            </a:r>
            <a:r>
              <a:rPr lang="en-US" altLang="zh-CN" dirty="0"/>
              <a:t>which</a:t>
            </a:r>
            <a:r>
              <a:rPr lang="zh-CN" altLang="en-US" dirty="0"/>
              <a:t> </a:t>
            </a:r>
            <a:r>
              <a:rPr lang="en-US" altLang="zh-CN" dirty="0"/>
              <a:t>are</a:t>
            </a:r>
            <a:r>
              <a:rPr lang="zh-CN" altLang="en-US" dirty="0"/>
              <a:t> </a:t>
            </a:r>
            <a:r>
              <a:rPr lang="en-US" altLang="zh-CN" dirty="0"/>
              <a:t>the</a:t>
            </a:r>
            <a:r>
              <a:rPr lang="zh-CN" altLang="en-US" dirty="0"/>
              <a:t> </a:t>
            </a:r>
            <a:r>
              <a:rPr lang="en-US" altLang="zh-CN" dirty="0"/>
              <a:t>main</a:t>
            </a:r>
            <a:r>
              <a:rPr lang="zh-CN" altLang="en-US" dirty="0"/>
              <a:t> </a:t>
            </a:r>
            <a:r>
              <a:rPr lang="en-US" altLang="zh-CN" dirty="0"/>
              <a:t>player</a:t>
            </a:r>
            <a:r>
              <a:rPr lang="zh-CN" altLang="en-US" dirty="0"/>
              <a:t> </a:t>
            </a:r>
            <a:r>
              <a:rPr lang="en-US" altLang="zh-CN" dirty="0"/>
              <a:t>interactions</a:t>
            </a:r>
            <a:r>
              <a:rPr lang="zh-CN" altLang="en-US" dirty="0"/>
              <a:t> </a:t>
            </a:r>
            <a:r>
              <a:rPr lang="en-US" altLang="zh-CN" dirty="0"/>
              <a:t>in</a:t>
            </a:r>
            <a:r>
              <a:rPr lang="zh-CN" altLang="en-US" dirty="0"/>
              <a:t> </a:t>
            </a:r>
            <a:r>
              <a:rPr lang="en-US" altLang="zh-CN" dirty="0"/>
              <a:t>first-person</a:t>
            </a:r>
            <a:r>
              <a:rPr lang="zh-CN" altLang="en-US" dirty="0"/>
              <a:t> </a:t>
            </a:r>
            <a:r>
              <a:rPr lang="en-US" altLang="zh-CN" dirty="0"/>
              <a:t>shooter</a:t>
            </a:r>
            <a:r>
              <a:rPr lang="zh-CN" altLang="en-US" dirty="0"/>
              <a:t> </a:t>
            </a:r>
            <a:r>
              <a:rPr lang="en-US" altLang="zh-CN" dirty="0"/>
              <a:t>games.</a:t>
            </a:r>
            <a:r>
              <a:rPr lang="zh-CN" altLang="en-US" dirty="0"/>
              <a:t> </a:t>
            </a:r>
            <a:endParaRPr lang="en-US" altLang="zh-CN" dirty="0"/>
          </a:p>
          <a:p>
            <a:endParaRPr lang="en-US" altLang="zh-CN" dirty="0"/>
          </a:p>
          <a:p>
            <a:r>
              <a:rPr lang="en-US" altLang="zh-CN" dirty="0"/>
              <a:t>We</a:t>
            </a:r>
            <a:r>
              <a:rPr lang="zh-CN" altLang="en-US" dirty="0"/>
              <a:t> </a:t>
            </a:r>
            <a:r>
              <a:rPr lang="en-US" altLang="zh-CN" dirty="0"/>
              <a:t>want</a:t>
            </a:r>
            <a:r>
              <a:rPr lang="zh-CN" altLang="en-US" dirty="0"/>
              <a:t> </a:t>
            </a:r>
            <a:r>
              <a:rPr lang="en-US" altLang="zh-CN" dirty="0"/>
              <a:t>to</a:t>
            </a:r>
            <a:r>
              <a:rPr lang="zh-CN" altLang="en-US" dirty="0"/>
              <a:t> </a:t>
            </a:r>
            <a:r>
              <a:rPr lang="en-US" altLang="zh-CN" dirty="0"/>
              <a:t>gather</a:t>
            </a:r>
            <a:r>
              <a:rPr lang="zh-CN" altLang="en-US" dirty="0"/>
              <a:t> </a:t>
            </a:r>
            <a:r>
              <a:rPr lang="en-US" altLang="zh-CN" dirty="0"/>
              <a:t>data</a:t>
            </a:r>
            <a:r>
              <a:rPr lang="zh-CN" altLang="en-US" dirty="0"/>
              <a:t> </a:t>
            </a:r>
            <a:r>
              <a:rPr lang="en-US" altLang="zh-CN" dirty="0"/>
              <a:t>on</a:t>
            </a:r>
            <a:r>
              <a:rPr lang="zh-CN" altLang="en-US" dirty="0"/>
              <a:t> </a:t>
            </a:r>
            <a:r>
              <a:rPr lang="en-US" altLang="zh-CN" dirty="0"/>
              <a:t>the</a:t>
            </a:r>
            <a:r>
              <a:rPr lang="zh-CN" altLang="en-US" dirty="0"/>
              <a:t> </a:t>
            </a:r>
            <a:r>
              <a:rPr lang="en-US" altLang="zh-CN" dirty="0"/>
              <a:t>gaming</a:t>
            </a:r>
            <a:r>
              <a:rPr lang="zh-CN" altLang="en-US" dirty="0"/>
              <a:t> </a:t>
            </a:r>
            <a:r>
              <a:rPr lang="en-US" altLang="zh-CN" dirty="0"/>
              <a:t>actions</a:t>
            </a:r>
            <a:r>
              <a:rPr lang="zh-CN" altLang="en-US" dirty="0"/>
              <a:t> </a:t>
            </a:r>
            <a:r>
              <a:rPr lang="en-US" altLang="zh-CN" dirty="0"/>
              <a:t>with</a:t>
            </a:r>
            <a:r>
              <a:rPr lang="zh-CN" altLang="en-US" dirty="0"/>
              <a:t> </a:t>
            </a:r>
            <a:r>
              <a:rPr lang="en-US" altLang="zh-CN" dirty="0"/>
              <a:t>user</a:t>
            </a:r>
            <a:r>
              <a:rPr lang="zh-CN" altLang="en-US" dirty="0"/>
              <a:t> </a:t>
            </a:r>
            <a:r>
              <a:rPr lang="en-US" altLang="zh-CN" dirty="0"/>
              <a:t>studies,</a:t>
            </a:r>
            <a:r>
              <a:rPr lang="zh-CN" altLang="en-US" dirty="0"/>
              <a:t> </a:t>
            </a:r>
            <a:r>
              <a:rPr lang="en-US" altLang="zh-CN" dirty="0"/>
              <a:t>and</a:t>
            </a:r>
            <a:r>
              <a:rPr lang="zh-CN" altLang="en-US" dirty="0"/>
              <a:t> </a:t>
            </a:r>
            <a:r>
              <a:rPr lang="en-US" altLang="zh-CN" dirty="0"/>
              <a:t>build</a:t>
            </a:r>
            <a:r>
              <a:rPr lang="zh-CN" altLang="en-US" dirty="0"/>
              <a:t> </a:t>
            </a:r>
            <a:r>
              <a:rPr lang="en-US" altLang="zh-CN" dirty="0"/>
              <a:t>mathematical</a:t>
            </a:r>
            <a:r>
              <a:rPr lang="zh-CN" altLang="en-US" dirty="0"/>
              <a:t> </a:t>
            </a:r>
            <a:r>
              <a:rPr lang="en-US" altLang="zh-CN" dirty="0"/>
              <a:t>models</a:t>
            </a:r>
            <a:r>
              <a:rPr lang="zh-CN" altLang="en-US" dirty="0"/>
              <a:t> </a:t>
            </a:r>
            <a:r>
              <a:rPr lang="en-US" altLang="zh-CN" dirty="0"/>
              <a:t>for</a:t>
            </a:r>
            <a:r>
              <a:rPr lang="zh-CN" altLang="en-US" dirty="0"/>
              <a:t> </a:t>
            </a:r>
            <a:r>
              <a:rPr lang="en-US" altLang="zh-CN" dirty="0"/>
              <a:t>them, </a:t>
            </a:r>
          </a:p>
          <a:p>
            <a:endParaRPr lang="en-US" altLang="zh-CN" dirty="0"/>
          </a:p>
          <a:p>
            <a:r>
              <a:rPr lang="en-US" altLang="zh-CN" dirty="0"/>
              <a:t>repeat</a:t>
            </a:r>
            <a:r>
              <a:rPr lang="zh-CN" altLang="en-US" dirty="0"/>
              <a:t> </a:t>
            </a:r>
            <a:r>
              <a:rPr lang="en-US" altLang="zh-CN" dirty="0"/>
              <a:t>this</a:t>
            </a:r>
            <a:r>
              <a:rPr lang="zh-CN" altLang="en-US" dirty="0"/>
              <a:t> </a:t>
            </a:r>
            <a:r>
              <a:rPr lang="en-US" altLang="zh-CN" dirty="0"/>
              <a:t>for</a:t>
            </a:r>
            <a:r>
              <a:rPr lang="zh-CN" altLang="en-US" dirty="0"/>
              <a:t> </a:t>
            </a:r>
            <a:r>
              <a:rPr lang="en-US" altLang="zh-CN" dirty="0"/>
              <a:t>each</a:t>
            </a:r>
            <a:r>
              <a:rPr lang="zh-CN" altLang="en-US" dirty="0"/>
              <a:t> </a:t>
            </a:r>
            <a:r>
              <a:rPr lang="en-US" altLang="zh-CN" dirty="0"/>
              <a:t>action,</a:t>
            </a:r>
            <a:r>
              <a:rPr lang="zh-CN" altLang="en-US" dirty="0"/>
              <a:t> </a:t>
            </a:r>
            <a:endParaRPr lang="en-US" altLang="zh-CN" dirty="0"/>
          </a:p>
          <a:p>
            <a:endParaRPr lang="en-US" altLang="zh-CN" dirty="0"/>
          </a:p>
          <a:p>
            <a:r>
              <a:rPr lang="en-US" altLang="zh-CN" dirty="0"/>
              <a:t>and then integrate the models and simulate</a:t>
            </a:r>
            <a:r>
              <a:rPr lang="zh-CN" altLang="en-US" dirty="0"/>
              <a:t> </a:t>
            </a:r>
            <a:r>
              <a:rPr lang="en-US" altLang="zh-CN" dirty="0" err="1"/>
              <a:t>senarios</a:t>
            </a:r>
            <a:r>
              <a:rPr lang="zh-CN" altLang="en-US" dirty="0"/>
              <a:t> </a:t>
            </a:r>
            <a:r>
              <a:rPr lang="en-US" altLang="zh-CN" dirty="0"/>
              <a:t>in</a:t>
            </a:r>
            <a:r>
              <a:rPr lang="zh-CN" altLang="en-US" dirty="0"/>
              <a:t> </a:t>
            </a:r>
            <a:r>
              <a:rPr lang="en-US" altLang="zh-CN" dirty="0"/>
              <a:t>fps</a:t>
            </a:r>
            <a:r>
              <a:rPr lang="zh-CN" altLang="en-US" dirty="0"/>
              <a:t> </a:t>
            </a:r>
            <a:r>
              <a:rPr lang="en-US" altLang="zh-CN" dirty="0"/>
              <a:t>games.</a:t>
            </a:r>
          </a:p>
          <a:p>
            <a:endParaRPr lang="en-US" altLang="zh-CN" dirty="0"/>
          </a:p>
          <a:p>
            <a:r>
              <a:rPr lang="en-US" altLang="zh-CN" dirty="0"/>
              <a:t>We</a:t>
            </a:r>
            <a:r>
              <a:rPr lang="zh-CN" altLang="en-US" dirty="0"/>
              <a:t> </a:t>
            </a:r>
            <a:r>
              <a:rPr lang="en-US" altLang="zh-CN" dirty="0"/>
              <a:t>then</a:t>
            </a:r>
            <a:r>
              <a:rPr lang="zh-CN" altLang="en-US" dirty="0"/>
              <a:t> </a:t>
            </a:r>
            <a:r>
              <a:rPr lang="en-US" altLang="zh-CN" dirty="0"/>
              <a:t>validate</a:t>
            </a:r>
            <a:r>
              <a:rPr lang="zh-CN" altLang="en-US" dirty="0"/>
              <a:t> </a:t>
            </a:r>
            <a:r>
              <a:rPr lang="en-US" altLang="zh-CN" dirty="0"/>
              <a:t>the</a:t>
            </a:r>
            <a:r>
              <a:rPr lang="zh-CN" altLang="en-US" dirty="0"/>
              <a:t> </a:t>
            </a:r>
            <a:r>
              <a:rPr lang="en-US" altLang="zh-CN" dirty="0"/>
              <a:t>simulations</a:t>
            </a:r>
            <a:r>
              <a:rPr lang="zh-CN" altLang="en-US" dirty="0"/>
              <a:t> </a:t>
            </a:r>
            <a:r>
              <a:rPr lang="en-US" altLang="zh-CN" dirty="0"/>
              <a:t>with</a:t>
            </a:r>
            <a:r>
              <a:rPr lang="zh-CN" altLang="en-US" dirty="0"/>
              <a:t> </a:t>
            </a:r>
            <a:r>
              <a:rPr lang="en-US" altLang="zh-CN" dirty="0"/>
              <a:t>empirical</a:t>
            </a:r>
            <a:r>
              <a:rPr lang="zh-CN" altLang="en-US" dirty="0"/>
              <a:t> </a:t>
            </a:r>
            <a:r>
              <a:rPr lang="en-US" altLang="zh-CN" dirty="0"/>
              <a:t>first-person</a:t>
            </a:r>
            <a:r>
              <a:rPr lang="zh-CN" altLang="en-US" dirty="0"/>
              <a:t> </a:t>
            </a:r>
            <a:r>
              <a:rPr lang="en-US" altLang="zh-CN" dirty="0"/>
              <a:t>shooter</a:t>
            </a:r>
            <a:r>
              <a:rPr lang="zh-CN" altLang="en-US" dirty="0"/>
              <a:t> </a:t>
            </a:r>
            <a:r>
              <a:rPr lang="en-US" altLang="zh-CN" dirty="0"/>
              <a:t>game</a:t>
            </a:r>
            <a:r>
              <a:rPr lang="zh-CN" altLang="en-US" dirty="0"/>
              <a:t> </a:t>
            </a:r>
            <a:r>
              <a:rPr lang="en-US" altLang="zh-CN" dirty="0"/>
              <a:t>data.</a:t>
            </a:r>
            <a:r>
              <a:rPr lang="zh-CN" altLang="en-US" dirty="0"/>
              <a:t> </a:t>
            </a:r>
            <a:endParaRPr lang="en-US" altLang="zh-CN" dirty="0"/>
          </a:p>
          <a:p>
            <a:endParaRPr lang="en-US" altLang="zh-CN" dirty="0"/>
          </a:p>
          <a:p>
            <a:r>
              <a:rPr lang="en-US" altLang="zh-CN" dirty="0"/>
              <a:t>Finally</a:t>
            </a:r>
            <a:r>
              <a:rPr lang="zh-CN" altLang="en-US" dirty="0"/>
              <a:t> </a:t>
            </a:r>
            <a:r>
              <a:rPr lang="en-US" altLang="zh-CN" dirty="0"/>
              <a:t>we</a:t>
            </a:r>
            <a:r>
              <a:rPr lang="zh-CN" altLang="en-US" dirty="0"/>
              <a:t> </a:t>
            </a:r>
            <a:r>
              <a:rPr lang="en-US" altLang="zh-CN" dirty="0"/>
              <a:t>will</a:t>
            </a:r>
            <a:r>
              <a:rPr lang="zh-CN" altLang="en-US" dirty="0"/>
              <a:t> </a:t>
            </a:r>
            <a:r>
              <a:rPr lang="en-US" altLang="zh-CN" dirty="0"/>
              <a:t>be</a:t>
            </a:r>
            <a:r>
              <a:rPr lang="zh-CN" altLang="en-US" dirty="0"/>
              <a:t> </a:t>
            </a:r>
            <a:r>
              <a:rPr lang="en-US" altLang="zh-CN" dirty="0"/>
              <a:t>able</a:t>
            </a:r>
            <a:r>
              <a:rPr lang="zh-CN" altLang="en-US" dirty="0"/>
              <a:t> </a:t>
            </a:r>
            <a:r>
              <a:rPr lang="en-US" altLang="zh-CN" dirty="0"/>
              <a:t>to</a:t>
            </a:r>
            <a:r>
              <a:rPr lang="zh-CN" altLang="en-US" dirty="0"/>
              <a:t> </a:t>
            </a:r>
            <a:r>
              <a:rPr lang="en-US" altLang="zh-CN" dirty="0"/>
              <a:t>explore</a:t>
            </a:r>
            <a:r>
              <a:rPr lang="zh-CN" altLang="en-US" dirty="0"/>
              <a:t> </a:t>
            </a:r>
            <a:r>
              <a:rPr lang="en-US" altLang="zh-CN" dirty="0"/>
              <a:t>more</a:t>
            </a:r>
            <a:r>
              <a:rPr lang="zh-CN" altLang="en-US" dirty="0"/>
              <a:t> </a:t>
            </a:r>
            <a:r>
              <a:rPr lang="en-US" altLang="zh-CN" dirty="0"/>
              <a:t>fps</a:t>
            </a:r>
            <a:r>
              <a:rPr lang="zh-CN" altLang="en-US" dirty="0"/>
              <a:t> </a:t>
            </a:r>
            <a:r>
              <a:rPr lang="en-US" altLang="zh-CN" dirty="0"/>
              <a:t>game</a:t>
            </a:r>
            <a:r>
              <a:rPr lang="zh-CN" altLang="en-US" dirty="0"/>
              <a:t> </a:t>
            </a:r>
            <a:r>
              <a:rPr lang="en-US" altLang="zh-CN" dirty="0"/>
              <a:t>scenarios</a:t>
            </a:r>
            <a:r>
              <a:rPr lang="zh-CN" altLang="en-US" dirty="0"/>
              <a:t> </a:t>
            </a:r>
            <a:r>
              <a:rPr lang="en-US" altLang="zh-CN" dirty="0"/>
              <a:t>with</a:t>
            </a:r>
            <a:r>
              <a:rPr lang="zh-CN" altLang="en-US" dirty="0"/>
              <a:t> </a:t>
            </a:r>
            <a:r>
              <a:rPr lang="en-US" altLang="zh-CN" dirty="0"/>
              <a:t>the</a:t>
            </a:r>
            <a:r>
              <a:rPr lang="zh-CN" altLang="en-US" dirty="0"/>
              <a:t> </a:t>
            </a:r>
            <a:r>
              <a:rPr lang="en-US" altLang="zh-CN" dirty="0"/>
              <a:t>validated</a:t>
            </a:r>
            <a:r>
              <a:rPr lang="zh-CN" altLang="en-US" dirty="0"/>
              <a:t> </a:t>
            </a:r>
            <a:r>
              <a:rPr lang="en-US" altLang="zh-CN" dirty="0"/>
              <a:t>simulations without the need of running a whole user study for every single condition.</a:t>
            </a:r>
            <a:r>
              <a:rPr lang="zh-CN" altLang="en-US" dirty="0"/>
              <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39942-85F4-3A42-838C-9D809ED418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282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compare the impact of </a:t>
            </a:r>
            <a:r>
              <a:rPr lang="en-US" altLang="zh-CN" dirty="0"/>
              <a:t>latency</a:t>
            </a:r>
            <a:r>
              <a:rPr lang="zh-CN" altLang="en-US" dirty="0"/>
              <a:t> </a:t>
            </a:r>
            <a:r>
              <a:rPr lang="en-US" dirty="0"/>
              <a:t>on </a:t>
            </a:r>
            <a:r>
              <a:rPr lang="en-US" altLang="zh-CN" dirty="0"/>
              <a:t>first-person</a:t>
            </a:r>
            <a:r>
              <a:rPr lang="zh-CN" altLang="en-US" dirty="0"/>
              <a:t> </a:t>
            </a:r>
            <a:r>
              <a:rPr lang="en-US" altLang="zh-CN" dirty="0"/>
              <a:t>navigation</a:t>
            </a:r>
            <a:r>
              <a:rPr lang="en-US" dirty="0"/>
              <a:t>, we designed </a:t>
            </a:r>
            <a:r>
              <a:rPr lang="en-US" altLang="zh-CN" dirty="0"/>
              <a:t>a</a:t>
            </a:r>
            <a:r>
              <a:rPr lang="zh-CN" altLang="en-US" dirty="0"/>
              <a:t> </a:t>
            </a:r>
            <a:r>
              <a:rPr lang="en-US" altLang="zh-CN" dirty="0"/>
              <a:t>user</a:t>
            </a:r>
            <a:r>
              <a:rPr lang="zh-CN" altLang="en-US" dirty="0"/>
              <a:t> </a:t>
            </a:r>
            <a:r>
              <a:rPr lang="en-US" altLang="zh-CN" dirty="0"/>
              <a:t>study</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a:t>
            </a:r>
            <a:r>
              <a:rPr lang="zh-CN" altLang="en-US" dirty="0"/>
              <a:t> </a:t>
            </a:r>
            <a:r>
              <a:rPr lang="en-US" altLang="zh-CN" dirty="0"/>
              <a:t>first</a:t>
            </a:r>
            <a:r>
              <a:rPr lang="zh-CN" altLang="en-US" dirty="0"/>
              <a:t> </a:t>
            </a:r>
            <a:r>
              <a:rPr lang="en-US" altLang="zh-CN" dirty="0"/>
              <a:t>built</a:t>
            </a:r>
            <a:r>
              <a:rPr lang="zh-CN" altLang="en-US" dirty="0"/>
              <a:t> </a:t>
            </a:r>
            <a:r>
              <a:rPr lang="en-US" altLang="zh-CN" dirty="0"/>
              <a:t>a</a:t>
            </a:r>
            <a:r>
              <a:rPr lang="zh-CN" altLang="en-US" dirty="0"/>
              <a:t> </a:t>
            </a:r>
            <a:r>
              <a:rPr lang="en-US" altLang="zh-CN" dirty="0"/>
              <a:t>custom</a:t>
            </a:r>
            <a:r>
              <a:rPr lang="zh-CN" altLang="en-US" dirty="0"/>
              <a:t> </a:t>
            </a:r>
            <a:r>
              <a:rPr lang="en-US" altLang="zh-CN" dirty="0"/>
              <a:t>game</a:t>
            </a:r>
            <a:r>
              <a:rPr lang="zh-CN" altLang="en-US" dirty="0"/>
              <a:t> </a:t>
            </a:r>
            <a:r>
              <a:rPr lang="en-US" altLang="zh-CN" dirty="0"/>
              <a:t>with</a:t>
            </a:r>
            <a:r>
              <a:rPr lang="zh-CN" altLang="en-US" dirty="0"/>
              <a:t> </a:t>
            </a:r>
            <a:r>
              <a:rPr lang="en-US" altLang="zh-CN" dirty="0"/>
              <a:t>Unity</a:t>
            </a:r>
            <a:r>
              <a:rPr lang="zh-CN" altLang="en-US" dirty="0"/>
              <a:t> </a:t>
            </a:r>
            <a:r>
              <a:rPr lang="en-US" sz="1200" b="0" i="0" kern="1200" dirty="0">
                <a:solidFill>
                  <a:schemeClr val="tx1"/>
                </a:solidFill>
                <a:effectLst/>
                <a:latin typeface="+mn-lt"/>
                <a:ea typeface="+mn-ea"/>
                <a:cs typeface="+mn-cs"/>
              </a:rPr>
              <a:t>that isolated the action of navigation in</a:t>
            </a:r>
            <a:r>
              <a:rPr lang="zh-CN" alt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 first-person shooter-type setting.</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en-US" sz="1200" b="0" i="0" kern="1200" dirty="0">
                <a:solidFill>
                  <a:schemeClr val="tx1"/>
                </a:solidFill>
                <a:effectLst/>
                <a:latin typeface="+mn-lt"/>
                <a:ea typeface="+mn-ea"/>
                <a:cs typeface="+mn-cs"/>
              </a:rPr>
              <a:t> game is a two-player game called “hide and seek</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 map is as the picture on the left which is a single room with many obstacles.</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Here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short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video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game.</a:t>
            </a:r>
            <a:r>
              <a:rPr lang="zh-CN" alt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any given time, one player is the hider and the other player is the seeker. In a frame, if the seeker can see any part of the</a:t>
            </a:r>
            <a:r>
              <a:rPr lang="zh-CN" alt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hider, the seeker earns a point; otherwise, the hider earns a point. The roles switch frequently and randomly. Each player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seeks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for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half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time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and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hides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for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half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time</a:t>
            </a:r>
            <a:r>
              <a:rPr lang="en-US" sz="1200" b="0" i="0" kern="1200" dirty="0">
                <a:solidFill>
                  <a:schemeClr val="tx1"/>
                </a:solidFill>
                <a:effectLst/>
                <a:latin typeface="+mn-lt"/>
                <a:ea typeface="+mn-ea"/>
                <a:cs typeface="+mn-cs"/>
              </a:rPr>
              <a:t>. When the timer runs out, the player with more points wins.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Our user study was conducted in a dedicated, on-campus</a:t>
            </a:r>
            <a:r>
              <a:rPr lang="zh-CN" alt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computer lab using a client-server architectur</a:t>
            </a:r>
            <a:r>
              <a:rPr lang="en-US" altLang="zh-CN" sz="1200" b="0" i="0" kern="1200" dirty="0">
                <a:solidFill>
                  <a:schemeClr val="tx1"/>
                </a:solidFill>
                <a:effectLst/>
                <a:latin typeface="+mn-lt"/>
                <a:ea typeface="+mn-ea"/>
                <a:cs typeface="+mn-cs"/>
              </a:rPr>
              <a:t>e.</a:t>
            </a:r>
            <a:r>
              <a:rPr lang="zh-CN" alt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server hosts the game and is connected via high-speed LAN to the client. The client is equipped</a:t>
            </a:r>
            <a:r>
              <a:rPr lang="zh-CN" alt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with a gaming mouse and high-refresh rate monitor so as to</a:t>
            </a:r>
            <a:r>
              <a:rPr lang="zh-CN" alt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minimize local system latency. </a:t>
            </a:r>
            <a:r>
              <a:rPr lang="en-US" altLang="zh-CN" sz="1200" b="0" i="0" kern="1200" dirty="0">
                <a:solidFill>
                  <a:schemeClr val="tx1"/>
                </a:solidFill>
                <a:effectLst/>
                <a:latin typeface="+mn-lt"/>
                <a:ea typeface="+mn-ea"/>
                <a:cs typeface="+mn-cs"/>
              </a:rPr>
              <a:t>All</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PCs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are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with</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latest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Linux</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system</a:t>
            </a:r>
            <a:r>
              <a:rPr 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participants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play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client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with</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controlled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amount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local</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latency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and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network</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latency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indicated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by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left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gray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box.</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have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player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play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control</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without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any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extra</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latency,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which</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me.</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The testing flow is automated and self-contained, players click on the start button once and the flow will keep</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going. </a:t>
            </a:r>
            <a:endParaRPr lang="en-US" sz="1200" b="0" i="0" kern="1200" dirty="0">
              <a:solidFill>
                <a:schemeClr val="tx1"/>
              </a:solidFill>
              <a:effectLst/>
              <a:latin typeface="+mn-lt"/>
              <a:ea typeface="+mn-ea"/>
              <a:cs typeface="+mn-cs"/>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20FBA-1237-4496-96FD-9CDEF0A383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149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types of system would cause different local latencies.  The latency for gaming system are mainly in a range of 0 -100</a:t>
            </a:r>
            <a:r>
              <a:rPr lang="zh-CN" altLang="en-US" dirty="0"/>
              <a:t> </a:t>
            </a:r>
            <a:r>
              <a:rPr lang="en-US" altLang="zh-CN" dirty="0" err="1"/>
              <a:t>ms</a:t>
            </a:r>
            <a:r>
              <a:rPr lang="en-US" dirty="0" err="1"/>
              <a:t>.</a:t>
            </a:r>
            <a:r>
              <a:rPr lang="en-US" dirty="0"/>
              <a:t> Normal PCs are like 100-200 </a:t>
            </a:r>
            <a:r>
              <a:rPr lang="en-US" dirty="0" err="1"/>
              <a:t>ms.</a:t>
            </a:r>
            <a:r>
              <a:rPr lang="en-US" dirty="0"/>
              <a:t> Consoles and TVs would have latencies even higher.  </a:t>
            </a:r>
          </a:p>
          <a:p>
            <a:endParaRPr lang="en-US" dirty="0"/>
          </a:p>
          <a:p>
            <a:r>
              <a:rPr lang="en-US" dirty="0"/>
              <a:t>The base local latency of the gaming system was measured at 2</a:t>
            </a:r>
            <a:r>
              <a:rPr lang="en-US" altLang="zh-CN" dirty="0"/>
              <a:t>2</a:t>
            </a:r>
            <a:r>
              <a:rPr lang="en-US" dirty="0"/>
              <a:t> </a:t>
            </a:r>
            <a:r>
              <a:rPr lang="en-US" dirty="0" err="1"/>
              <a:t>ms.</a:t>
            </a:r>
            <a:r>
              <a:rPr lang="en-US" dirty="0"/>
              <a:t>  </a:t>
            </a:r>
            <a:r>
              <a:rPr lang="en-US" altLang="zh-CN" dirty="0"/>
              <a:t>It’s</a:t>
            </a:r>
            <a:r>
              <a:rPr lang="zh-CN" altLang="en-US" dirty="0"/>
              <a:t> </a:t>
            </a:r>
            <a:r>
              <a:rPr lang="en-US" altLang="zh-CN" dirty="0"/>
              <a:t>captured</a:t>
            </a:r>
            <a:r>
              <a:rPr lang="zh-CN" altLang="en-US" dirty="0"/>
              <a:t> </a:t>
            </a:r>
            <a:r>
              <a:rPr lang="en-US" altLang="zh-CN" dirty="0"/>
              <a:t>by</a:t>
            </a:r>
            <a:r>
              <a:rPr lang="zh-CN" altLang="en-US" dirty="0"/>
              <a:t> </a:t>
            </a:r>
            <a:r>
              <a:rPr lang="en-US" altLang="zh-CN" dirty="0"/>
              <a:t>a</a:t>
            </a:r>
            <a:r>
              <a:rPr lang="zh-CN" altLang="en-US" dirty="0"/>
              <a:t> </a:t>
            </a:r>
            <a:r>
              <a:rPr lang="en-US" altLang="zh-CN" dirty="0"/>
              <a:t>high</a:t>
            </a:r>
            <a:r>
              <a:rPr lang="zh-CN" altLang="en-US" dirty="0"/>
              <a:t> </a:t>
            </a:r>
            <a:r>
              <a:rPr lang="en-US" altLang="zh-CN" dirty="0"/>
              <a:t>speed</a:t>
            </a:r>
            <a:r>
              <a:rPr lang="zh-CN" altLang="en-US" dirty="0"/>
              <a:t> </a:t>
            </a:r>
            <a:r>
              <a:rPr lang="en-US" altLang="zh-CN" dirty="0"/>
              <a:t>camera</a:t>
            </a:r>
            <a:r>
              <a:rPr lang="zh-CN" altLang="en-US" dirty="0"/>
              <a:t> </a:t>
            </a:r>
            <a:r>
              <a:rPr lang="en-US" altLang="zh-CN" dirty="0"/>
              <a:t>with</a:t>
            </a:r>
            <a:r>
              <a:rPr lang="zh-CN" altLang="en-US" dirty="0"/>
              <a:t> </a:t>
            </a:r>
            <a:r>
              <a:rPr lang="en-US" altLang="zh-CN" dirty="0"/>
              <a:t>1000</a:t>
            </a:r>
            <a:r>
              <a:rPr lang="zh-CN" altLang="en-US" dirty="0"/>
              <a:t> </a:t>
            </a:r>
            <a:r>
              <a:rPr lang="en-US" altLang="zh-CN" dirty="0"/>
              <a:t>f/s.</a:t>
            </a:r>
            <a:r>
              <a:rPr lang="zh-CN" altLang="en-US" dirty="0"/>
              <a:t> </a:t>
            </a:r>
            <a:r>
              <a:rPr lang="en-US" altLang="zh-CN" dirty="0"/>
              <a:t>We</a:t>
            </a:r>
            <a:r>
              <a:rPr lang="zh-CN" altLang="en-US" dirty="0"/>
              <a:t> </a:t>
            </a:r>
            <a:r>
              <a:rPr lang="en-US" altLang="zh-CN" dirty="0"/>
              <a:t>have</a:t>
            </a:r>
            <a:r>
              <a:rPr lang="zh-CN" altLang="en-US" dirty="0"/>
              <a:t> </a:t>
            </a:r>
            <a:r>
              <a:rPr lang="en-US" altLang="zh-CN" dirty="0"/>
              <a:t>3</a:t>
            </a:r>
            <a:r>
              <a:rPr lang="zh-CN" altLang="en-US" dirty="0"/>
              <a:t> </a:t>
            </a:r>
            <a:r>
              <a:rPr lang="en-US" altLang="zh-CN" dirty="0"/>
              <a:t>shuffled</a:t>
            </a:r>
            <a:r>
              <a:rPr lang="zh-CN" altLang="en-US" dirty="0"/>
              <a:t> </a:t>
            </a:r>
            <a:r>
              <a:rPr lang="en-US" altLang="zh-CN" dirty="0"/>
              <a:t>total</a:t>
            </a:r>
            <a:r>
              <a:rPr lang="zh-CN" altLang="en-US" dirty="0"/>
              <a:t> </a:t>
            </a:r>
            <a:r>
              <a:rPr lang="en-US" altLang="zh-CN" dirty="0"/>
              <a:t>local</a:t>
            </a:r>
            <a:r>
              <a:rPr lang="zh-CN" altLang="en-US" dirty="0"/>
              <a:t> </a:t>
            </a:r>
            <a:r>
              <a:rPr lang="en-US" altLang="zh-CN" dirty="0"/>
              <a:t>latency</a:t>
            </a:r>
            <a:r>
              <a:rPr lang="zh-CN" altLang="en-US" dirty="0"/>
              <a:t> </a:t>
            </a:r>
            <a:r>
              <a:rPr lang="en-US" altLang="zh-CN" dirty="0"/>
              <a:t>values</a:t>
            </a:r>
            <a:r>
              <a:rPr lang="zh-CN" altLang="en-US" dirty="0"/>
              <a:t> </a:t>
            </a:r>
            <a:r>
              <a:rPr lang="en-US" altLang="zh-CN" dirty="0"/>
              <a:t>and</a:t>
            </a:r>
            <a:r>
              <a:rPr lang="zh-CN" altLang="en-US" dirty="0"/>
              <a:t> </a:t>
            </a:r>
            <a:r>
              <a:rPr lang="en-US" altLang="zh-CN" dirty="0"/>
              <a:t>they</a:t>
            </a:r>
            <a:r>
              <a:rPr lang="zh-CN" altLang="en-US" dirty="0"/>
              <a:t> </a:t>
            </a:r>
            <a:r>
              <a:rPr lang="en-US" altLang="zh-CN" dirty="0"/>
              <a:t>are</a:t>
            </a:r>
            <a:r>
              <a:rPr lang="zh-CN" altLang="en-US" dirty="0"/>
              <a:t> </a:t>
            </a:r>
            <a:r>
              <a:rPr lang="en-US" altLang="zh-CN" dirty="0"/>
              <a:t>25</a:t>
            </a:r>
            <a:r>
              <a:rPr lang="zh-CN" altLang="en-US" dirty="0"/>
              <a:t> </a:t>
            </a:r>
            <a:r>
              <a:rPr lang="en-US" altLang="zh-CN" dirty="0"/>
              <a:t>100</a:t>
            </a:r>
            <a:r>
              <a:rPr lang="zh-CN" altLang="en-US" dirty="0"/>
              <a:t> </a:t>
            </a:r>
            <a:r>
              <a:rPr lang="en-US" altLang="zh-CN" dirty="0"/>
              <a:t>and</a:t>
            </a:r>
            <a:r>
              <a:rPr lang="zh-CN" altLang="en-US" dirty="0"/>
              <a:t> </a:t>
            </a:r>
            <a:r>
              <a:rPr lang="en-US" altLang="zh-CN" dirty="0"/>
              <a:t>175</a:t>
            </a:r>
            <a:r>
              <a:rPr lang="zh-CN" altLang="en-US" dirty="0"/>
              <a:t> </a:t>
            </a:r>
            <a:r>
              <a:rPr lang="en-US" altLang="zh-CN" dirty="0" err="1"/>
              <a:t>ms.</a:t>
            </a:r>
            <a:r>
              <a:rPr lang="zh-CN" altLang="en-US"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Normally speaking, network latency from 0 to 100 indicates a good internet connection, moderate internet connection may have latency between 100 and 200 </a:t>
            </a:r>
            <a:r>
              <a:rPr lang="en-US" dirty="0" err="1"/>
              <a:t>ms.</a:t>
            </a:r>
            <a:r>
              <a:rPr lang="en-US" dirty="0"/>
              <a:t>  And bad internet connections would cause even higher network latency.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base round trip time for the LAN in the study was less than 1 </a:t>
            </a:r>
            <a:r>
              <a:rPr lang="en-US" dirty="0" err="1"/>
              <a:t>ms.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t>
            </a:r>
            <a:r>
              <a:rPr lang="en-US" altLang="zh-CN" dirty="0"/>
              <a:t>3</a:t>
            </a:r>
            <a:r>
              <a:rPr lang="en-US" dirty="0"/>
              <a:t> shuffled total </a:t>
            </a:r>
            <a:r>
              <a:rPr lang="en-US" altLang="zh-CN" dirty="0"/>
              <a:t>network</a:t>
            </a:r>
            <a:r>
              <a:rPr lang="en-US" dirty="0"/>
              <a:t> values for the rounds, and they are </a:t>
            </a:r>
            <a:r>
              <a:rPr lang="en-US" altLang="zh-CN" dirty="0"/>
              <a:t>0</a:t>
            </a:r>
            <a:r>
              <a:rPr lang="zh-CN" altLang="en-US" dirty="0"/>
              <a:t> </a:t>
            </a:r>
            <a:r>
              <a:rPr lang="en-US" altLang="zh-CN" dirty="0"/>
              <a:t>100</a:t>
            </a:r>
            <a:r>
              <a:rPr lang="zh-CN" altLang="en-US" dirty="0"/>
              <a:t> </a:t>
            </a:r>
            <a:r>
              <a:rPr lang="en-US" altLang="zh-CN" dirty="0"/>
              <a:t>and</a:t>
            </a:r>
            <a:r>
              <a:rPr lang="zh-CN" altLang="en-US" dirty="0"/>
              <a:t> </a:t>
            </a:r>
            <a:r>
              <a:rPr lang="en-US" altLang="zh-CN" dirty="0"/>
              <a:t>200</a:t>
            </a:r>
            <a:r>
              <a:rPr lang="en-US" dirty="0"/>
              <a:t>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each combo of latency, we have 3 trials. With 27 rounds in total and 40 seconds per round, the testing procedure lasts about 30 min for each player.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20FBA-1237-4496-96FD-9CDEF0A383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843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FC1EA-9221-36F9-75E2-ED8599E412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038023-9F12-1216-7402-413591A70A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2C8139-324C-0C8D-5D34-BC25D8B7E5B0}"/>
              </a:ext>
            </a:extLst>
          </p:cNvPr>
          <p:cNvSpPr>
            <a:spLocks noGrp="1"/>
          </p:cNvSpPr>
          <p:nvPr>
            <p:ph type="dt" sz="half" idx="10"/>
          </p:nvPr>
        </p:nvSpPr>
        <p:spPr/>
        <p:txBody>
          <a:bodyPr/>
          <a:lstStyle/>
          <a:p>
            <a:fld id="{B9066AF8-BB2E-486B-84D1-3AA3406E780C}" type="datetimeFigureOut">
              <a:rPr lang="en-US" smtClean="0"/>
              <a:t>5/1/2023</a:t>
            </a:fld>
            <a:endParaRPr lang="en-US"/>
          </a:p>
        </p:txBody>
      </p:sp>
      <p:sp>
        <p:nvSpPr>
          <p:cNvPr id="5" name="Footer Placeholder 4">
            <a:extLst>
              <a:ext uri="{FF2B5EF4-FFF2-40B4-BE49-F238E27FC236}">
                <a16:creationId xmlns:a16="http://schemas.microsoft.com/office/drawing/2014/main" id="{04407F02-C785-562E-752F-6ECB7D3035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E2429-16CF-B3A6-6CEE-E1BB3E57E9B2}"/>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167070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2090D-AD2F-013B-2C0F-47BF84047B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C91686-42E8-7FE7-D98A-97B0AFE8CD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28EB5-CF0E-3BE9-E0A2-AD8C679C2581}"/>
              </a:ext>
            </a:extLst>
          </p:cNvPr>
          <p:cNvSpPr>
            <a:spLocks noGrp="1"/>
          </p:cNvSpPr>
          <p:nvPr>
            <p:ph type="dt" sz="half" idx="10"/>
          </p:nvPr>
        </p:nvSpPr>
        <p:spPr/>
        <p:txBody>
          <a:bodyPr/>
          <a:lstStyle/>
          <a:p>
            <a:fld id="{B9066AF8-BB2E-486B-84D1-3AA3406E780C}" type="datetimeFigureOut">
              <a:rPr lang="en-US" smtClean="0"/>
              <a:t>5/1/2023</a:t>
            </a:fld>
            <a:endParaRPr lang="en-US"/>
          </a:p>
        </p:txBody>
      </p:sp>
      <p:sp>
        <p:nvSpPr>
          <p:cNvPr id="5" name="Footer Placeholder 4">
            <a:extLst>
              <a:ext uri="{FF2B5EF4-FFF2-40B4-BE49-F238E27FC236}">
                <a16:creationId xmlns:a16="http://schemas.microsoft.com/office/drawing/2014/main" id="{9F75676E-A4EC-A6A2-4C2A-73728DFE0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FA991-0CEF-06A2-62D8-9FE700052201}"/>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2933084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927F8E-1025-6943-325C-337113F36A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12D957-6905-830D-5921-7DEB0EDEB6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7BBCA-C863-0E21-56B5-A37BC3278E8B}"/>
              </a:ext>
            </a:extLst>
          </p:cNvPr>
          <p:cNvSpPr>
            <a:spLocks noGrp="1"/>
          </p:cNvSpPr>
          <p:nvPr>
            <p:ph type="dt" sz="half" idx="10"/>
          </p:nvPr>
        </p:nvSpPr>
        <p:spPr/>
        <p:txBody>
          <a:bodyPr/>
          <a:lstStyle/>
          <a:p>
            <a:fld id="{B9066AF8-BB2E-486B-84D1-3AA3406E780C}" type="datetimeFigureOut">
              <a:rPr lang="en-US" smtClean="0"/>
              <a:t>5/1/2023</a:t>
            </a:fld>
            <a:endParaRPr lang="en-US"/>
          </a:p>
        </p:txBody>
      </p:sp>
      <p:sp>
        <p:nvSpPr>
          <p:cNvPr id="5" name="Footer Placeholder 4">
            <a:extLst>
              <a:ext uri="{FF2B5EF4-FFF2-40B4-BE49-F238E27FC236}">
                <a16:creationId xmlns:a16="http://schemas.microsoft.com/office/drawing/2014/main" id="{3D2FE416-7686-6EA2-1C07-C518C86E3C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2AC11-C514-48F8-35A7-A6675C8A867D}"/>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1416065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49CCFB6-3D68-442A-B2D4-1BE5BDC8AFF6}" type="slidenum">
              <a:rPr lang="en-US" smtClean="0"/>
              <a:t>‹#›</a:t>
            </a:fld>
            <a:endParaRPr lang="en-US"/>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solidFill>
                  <a:schemeClr val="tx2"/>
                </a:solidFill>
              </a:defRPr>
            </a:lvl2pPr>
            <a:lvl3pPr>
              <a:defRPr sz="2400">
                <a:solidFill>
                  <a:schemeClr val="tx2"/>
                </a:solidFill>
              </a:defRPr>
            </a:lvl3pPr>
            <a:lvl4pPr>
              <a:defRPr sz="2133">
                <a:solidFill>
                  <a:schemeClr val="tx2"/>
                </a:solidFill>
              </a:defRPr>
            </a:lvl4pPr>
            <a:lvl5pPr>
              <a:defRPr>
                <a:solidFill>
                  <a:schemeClr val="tx2"/>
                </a:solidFill>
              </a:defRPr>
            </a:lvl5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291784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54C6-D34E-6B01-EEA0-32E17DAD56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59AA6A-0117-5E90-3CB3-7C8C3A90AC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C7A1C-6158-02D2-7876-C6E65AFB465A}"/>
              </a:ext>
            </a:extLst>
          </p:cNvPr>
          <p:cNvSpPr>
            <a:spLocks noGrp="1"/>
          </p:cNvSpPr>
          <p:nvPr>
            <p:ph type="dt" sz="half" idx="10"/>
          </p:nvPr>
        </p:nvSpPr>
        <p:spPr/>
        <p:txBody>
          <a:bodyPr/>
          <a:lstStyle/>
          <a:p>
            <a:fld id="{B9066AF8-BB2E-486B-84D1-3AA3406E780C}" type="datetimeFigureOut">
              <a:rPr lang="en-US" smtClean="0"/>
              <a:t>5/1/2023</a:t>
            </a:fld>
            <a:endParaRPr lang="en-US"/>
          </a:p>
        </p:txBody>
      </p:sp>
      <p:sp>
        <p:nvSpPr>
          <p:cNvPr id="5" name="Footer Placeholder 4">
            <a:extLst>
              <a:ext uri="{FF2B5EF4-FFF2-40B4-BE49-F238E27FC236}">
                <a16:creationId xmlns:a16="http://schemas.microsoft.com/office/drawing/2014/main" id="{2AA9CEA6-226B-1C3E-5C1F-F577E2571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F15E7-75D1-5EBA-FE9D-8D355CFCEEC4}"/>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1172260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D5D09-E9FB-79F5-C9A6-5A3E130E2D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D2F75F-A63E-7E29-AEC3-AAD4DE9DCD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C18A22-FDD1-2973-99AA-1E052A73EE71}"/>
              </a:ext>
            </a:extLst>
          </p:cNvPr>
          <p:cNvSpPr>
            <a:spLocks noGrp="1"/>
          </p:cNvSpPr>
          <p:nvPr>
            <p:ph type="dt" sz="half" idx="10"/>
          </p:nvPr>
        </p:nvSpPr>
        <p:spPr/>
        <p:txBody>
          <a:bodyPr/>
          <a:lstStyle/>
          <a:p>
            <a:fld id="{B9066AF8-BB2E-486B-84D1-3AA3406E780C}" type="datetimeFigureOut">
              <a:rPr lang="en-US" smtClean="0"/>
              <a:t>5/1/2023</a:t>
            </a:fld>
            <a:endParaRPr lang="en-US"/>
          </a:p>
        </p:txBody>
      </p:sp>
      <p:sp>
        <p:nvSpPr>
          <p:cNvPr id="5" name="Footer Placeholder 4">
            <a:extLst>
              <a:ext uri="{FF2B5EF4-FFF2-40B4-BE49-F238E27FC236}">
                <a16:creationId xmlns:a16="http://schemas.microsoft.com/office/drawing/2014/main" id="{D2F29AEF-11B1-05C7-D4B0-83ED770DD9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B286C-B3AF-6D84-A890-7C9E250BFBAF}"/>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2022702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00DA-71CA-6E81-864B-D7BD6092F7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544283-E888-F91E-3191-4AC43D4D12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6DF815-53BA-2553-FB5F-619FFC1D6F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62F818-8DD7-FB96-9383-79FD74129C63}"/>
              </a:ext>
            </a:extLst>
          </p:cNvPr>
          <p:cNvSpPr>
            <a:spLocks noGrp="1"/>
          </p:cNvSpPr>
          <p:nvPr>
            <p:ph type="dt" sz="half" idx="10"/>
          </p:nvPr>
        </p:nvSpPr>
        <p:spPr/>
        <p:txBody>
          <a:bodyPr/>
          <a:lstStyle/>
          <a:p>
            <a:fld id="{B9066AF8-BB2E-486B-84D1-3AA3406E780C}" type="datetimeFigureOut">
              <a:rPr lang="en-US" smtClean="0"/>
              <a:t>5/1/2023</a:t>
            </a:fld>
            <a:endParaRPr lang="en-US"/>
          </a:p>
        </p:txBody>
      </p:sp>
      <p:sp>
        <p:nvSpPr>
          <p:cNvPr id="6" name="Footer Placeholder 5">
            <a:extLst>
              <a:ext uri="{FF2B5EF4-FFF2-40B4-BE49-F238E27FC236}">
                <a16:creationId xmlns:a16="http://schemas.microsoft.com/office/drawing/2014/main" id="{71D573D1-D90F-D9A8-9C0E-D2B3F7E2A1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AA822-ECFC-302C-19AE-72C87AB18BD6}"/>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394916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A026C-7BBF-31D6-82D8-6574CB8BE0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1EF107-8C38-EFC9-E096-7D0B14BDC1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B15EA7-55B9-7E80-6C05-64521CEB0F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ADD881-11C4-2530-E87E-418FFE1200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642192-A4AF-5AAD-C007-00167A8794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2555B3-656E-9DAE-3B23-35118D940567}"/>
              </a:ext>
            </a:extLst>
          </p:cNvPr>
          <p:cNvSpPr>
            <a:spLocks noGrp="1"/>
          </p:cNvSpPr>
          <p:nvPr>
            <p:ph type="dt" sz="half" idx="10"/>
          </p:nvPr>
        </p:nvSpPr>
        <p:spPr/>
        <p:txBody>
          <a:bodyPr/>
          <a:lstStyle/>
          <a:p>
            <a:fld id="{B9066AF8-BB2E-486B-84D1-3AA3406E780C}" type="datetimeFigureOut">
              <a:rPr lang="en-US" smtClean="0"/>
              <a:t>5/1/2023</a:t>
            </a:fld>
            <a:endParaRPr lang="en-US"/>
          </a:p>
        </p:txBody>
      </p:sp>
      <p:sp>
        <p:nvSpPr>
          <p:cNvPr id="8" name="Footer Placeholder 7">
            <a:extLst>
              <a:ext uri="{FF2B5EF4-FFF2-40B4-BE49-F238E27FC236}">
                <a16:creationId xmlns:a16="http://schemas.microsoft.com/office/drawing/2014/main" id="{CF2A79CC-9D20-E8DB-A21F-2CE8F6BEF2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278E5D-4506-5D59-8649-8DD6EC7387DA}"/>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2281368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0C9F4-DD88-6463-9F2C-4F838BCEF1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24FBB4-E952-44F6-B011-6ECAA48A6196}"/>
              </a:ext>
            </a:extLst>
          </p:cNvPr>
          <p:cNvSpPr>
            <a:spLocks noGrp="1"/>
          </p:cNvSpPr>
          <p:nvPr>
            <p:ph type="dt" sz="half" idx="10"/>
          </p:nvPr>
        </p:nvSpPr>
        <p:spPr/>
        <p:txBody>
          <a:bodyPr/>
          <a:lstStyle/>
          <a:p>
            <a:fld id="{B9066AF8-BB2E-486B-84D1-3AA3406E780C}" type="datetimeFigureOut">
              <a:rPr lang="en-US" smtClean="0"/>
              <a:t>5/1/2023</a:t>
            </a:fld>
            <a:endParaRPr lang="en-US"/>
          </a:p>
        </p:txBody>
      </p:sp>
      <p:sp>
        <p:nvSpPr>
          <p:cNvPr id="4" name="Footer Placeholder 3">
            <a:extLst>
              <a:ext uri="{FF2B5EF4-FFF2-40B4-BE49-F238E27FC236}">
                <a16:creationId xmlns:a16="http://schemas.microsoft.com/office/drawing/2014/main" id="{2BF2401F-6ED3-323F-7403-22AD4542E0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467D3A-AFC2-8621-0F57-5D0D2ED88636}"/>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28784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2F3CBE-F55F-477B-450B-80548FDE670B}"/>
              </a:ext>
            </a:extLst>
          </p:cNvPr>
          <p:cNvSpPr>
            <a:spLocks noGrp="1"/>
          </p:cNvSpPr>
          <p:nvPr>
            <p:ph type="dt" sz="half" idx="10"/>
          </p:nvPr>
        </p:nvSpPr>
        <p:spPr/>
        <p:txBody>
          <a:bodyPr/>
          <a:lstStyle/>
          <a:p>
            <a:fld id="{B9066AF8-BB2E-486B-84D1-3AA3406E780C}" type="datetimeFigureOut">
              <a:rPr lang="en-US" smtClean="0"/>
              <a:t>5/1/2023</a:t>
            </a:fld>
            <a:endParaRPr lang="en-US"/>
          </a:p>
        </p:txBody>
      </p:sp>
      <p:sp>
        <p:nvSpPr>
          <p:cNvPr id="3" name="Footer Placeholder 2">
            <a:extLst>
              <a:ext uri="{FF2B5EF4-FFF2-40B4-BE49-F238E27FC236}">
                <a16:creationId xmlns:a16="http://schemas.microsoft.com/office/drawing/2014/main" id="{4CE68AF6-43CF-D8DA-AF9A-F65FA5200E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DA21A2-B678-B92F-8CB8-2E21B2483F58}"/>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78521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FE44F-144B-1169-B2A9-CA682068E3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264857-1EF0-BE8F-0997-6C78AFDCFD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C9B2D9-79E5-4EBB-B1AF-31C40F84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778EB6-0AD9-AB9D-8535-D891CF8AC5C6}"/>
              </a:ext>
            </a:extLst>
          </p:cNvPr>
          <p:cNvSpPr>
            <a:spLocks noGrp="1"/>
          </p:cNvSpPr>
          <p:nvPr>
            <p:ph type="dt" sz="half" idx="10"/>
          </p:nvPr>
        </p:nvSpPr>
        <p:spPr/>
        <p:txBody>
          <a:bodyPr/>
          <a:lstStyle/>
          <a:p>
            <a:fld id="{B9066AF8-BB2E-486B-84D1-3AA3406E780C}" type="datetimeFigureOut">
              <a:rPr lang="en-US" smtClean="0"/>
              <a:t>5/1/2023</a:t>
            </a:fld>
            <a:endParaRPr lang="en-US"/>
          </a:p>
        </p:txBody>
      </p:sp>
      <p:sp>
        <p:nvSpPr>
          <p:cNvPr id="6" name="Footer Placeholder 5">
            <a:extLst>
              <a:ext uri="{FF2B5EF4-FFF2-40B4-BE49-F238E27FC236}">
                <a16:creationId xmlns:a16="http://schemas.microsoft.com/office/drawing/2014/main" id="{E54EF1E1-D410-1F7D-FE98-6963ED5F6B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65449-41EC-0E15-74D1-7E9C8CFC60CE}"/>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591974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782D-9FC1-EBEF-2744-348F1C8EFE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9EB2E1-2E39-F3E5-F008-2F5C93BE05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1BAF7D-770D-4CD7-7891-BC20A4E53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D3670-5BE1-5767-97A5-5BE3E1DF3A3B}"/>
              </a:ext>
            </a:extLst>
          </p:cNvPr>
          <p:cNvSpPr>
            <a:spLocks noGrp="1"/>
          </p:cNvSpPr>
          <p:nvPr>
            <p:ph type="dt" sz="half" idx="10"/>
          </p:nvPr>
        </p:nvSpPr>
        <p:spPr/>
        <p:txBody>
          <a:bodyPr/>
          <a:lstStyle/>
          <a:p>
            <a:fld id="{B9066AF8-BB2E-486B-84D1-3AA3406E780C}" type="datetimeFigureOut">
              <a:rPr lang="en-US" smtClean="0"/>
              <a:t>5/1/2023</a:t>
            </a:fld>
            <a:endParaRPr lang="en-US"/>
          </a:p>
        </p:txBody>
      </p:sp>
      <p:sp>
        <p:nvSpPr>
          <p:cNvPr id="6" name="Footer Placeholder 5">
            <a:extLst>
              <a:ext uri="{FF2B5EF4-FFF2-40B4-BE49-F238E27FC236}">
                <a16:creationId xmlns:a16="http://schemas.microsoft.com/office/drawing/2014/main" id="{23C42402-C3C5-7A59-88F2-6A8C40EEA0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285B25-C35F-EABC-4484-EE583211F10E}"/>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4223484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C1A153-DF33-4540-30CE-4BAC5BBEC6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52413-5F38-9717-41F4-EEC22B29DE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AAA42-CEAC-EFCF-C4C7-F690B5DE48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66AF8-BB2E-486B-84D1-3AA3406E780C}" type="datetimeFigureOut">
              <a:rPr lang="en-US" smtClean="0"/>
              <a:t>5/1/2023</a:t>
            </a:fld>
            <a:endParaRPr lang="en-US"/>
          </a:p>
        </p:txBody>
      </p:sp>
      <p:sp>
        <p:nvSpPr>
          <p:cNvPr id="5" name="Footer Placeholder 4">
            <a:extLst>
              <a:ext uri="{FF2B5EF4-FFF2-40B4-BE49-F238E27FC236}">
                <a16:creationId xmlns:a16="http://schemas.microsoft.com/office/drawing/2014/main" id="{28D22AC6-622D-929B-C8A1-BCED868C41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352158-1128-1DC0-D5C6-C2174DAC60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4B08C-72AC-476D-9173-B0DFABD73A0C}" type="slidenum">
              <a:rPr lang="en-US" smtClean="0"/>
              <a:t>‹#›</a:t>
            </a:fld>
            <a:endParaRPr lang="en-US"/>
          </a:p>
        </p:txBody>
      </p:sp>
    </p:spTree>
    <p:extLst>
      <p:ext uri="{BB962C8B-B14F-4D97-AF65-F5344CB8AC3E}">
        <p14:creationId xmlns:p14="http://schemas.microsoft.com/office/powerpoint/2010/main" val="1463564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cs.wpi.edu/~claypool"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145/3519023"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hyperlink" Target="https://web.cs.wpi.edu/~imgd2905/d23/groupwork/13-lag-design/handout.html"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3.emf"/><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C4_A779D177.xml"/><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emf"/></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18/10/relationships/comments" Target="../comments/modernComment_1AA_D13D4AD7.xml"/><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2" Type="http://schemas.openxmlformats.org/officeDocument/2006/relationships/hyperlink" Target="http://www.cs.wpi.edu/~claypool"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microsoft.com/office/2018/10/relationships/comments" Target="../comments/modernComment_199_81335EF1.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08_D1A304AB.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4.gif"/></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DBF2-7B49-DF22-F04D-B03D88266015}"/>
              </a:ext>
            </a:extLst>
          </p:cNvPr>
          <p:cNvSpPr>
            <a:spLocks noGrp="1"/>
          </p:cNvSpPr>
          <p:nvPr>
            <p:ph type="ctrTitle"/>
          </p:nvPr>
        </p:nvSpPr>
        <p:spPr>
          <a:xfrm>
            <a:off x="1739053" y="117259"/>
            <a:ext cx="9144000" cy="2387600"/>
          </a:xfrm>
        </p:spPr>
        <p:txBody>
          <a:bodyPr>
            <a:normAutofit fontScale="90000"/>
          </a:bodyPr>
          <a:lstStyle/>
          <a:p>
            <a:r>
              <a:rPr lang="en-US" b="1" i="0" dirty="0">
                <a:solidFill>
                  <a:srgbClr val="000000"/>
                </a:solidFill>
                <a:effectLst/>
                <a:latin typeface="+mn-lt"/>
              </a:rPr>
              <a:t>The Impact of Latency on Target Selection in First-Person Shooter Games</a:t>
            </a:r>
            <a:endParaRPr lang="en-US" dirty="0">
              <a:latin typeface="+mn-lt"/>
            </a:endParaRPr>
          </a:p>
        </p:txBody>
      </p:sp>
      <p:sp>
        <p:nvSpPr>
          <p:cNvPr id="3" name="Subtitle 2">
            <a:extLst>
              <a:ext uri="{FF2B5EF4-FFF2-40B4-BE49-F238E27FC236}">
                <a16:creationId xmlns:a16="http://schemas.microsoft.com/office/drawing/2014/main" id="{531E4646-BF3A-FF93-27D2-73A957D33D7C}"/>
              </a:ext>
            </a:extLst>
          </p:cNvPr>
          <p:cNvSpPr>
            <a:spLocks noGrp="1"/>
          </p:cNvSpPr>
          <p:nvPr>
            <p:ph type="subTitle" idx="1"/>
          </p:nvPr>
        </p:nvSpPr>
        <p:spPr>
          <a:xfrm>
            <a:off x="1739053" y="2621223"/>
            <a:ext cx="9144000" cy="617624"/>
          </a:xfrm>
        </p:spPr>
        <p:txBody>
          <a:bodyPr>
            <a:normAutofit/>
          </a:bodyPr>
          <a:lstStyle/>
          <a:p>
            <a:r>
              <a:rPr lang="en-US" sz="2800" b="0" i="0" dirty="0" err="1">
                <a:solidFill>
                  <a:srgbClr val="000000"/>
                </a:solidFill>
                <a:effectLst/>
              </a:rPr>
              <a:t>Shengmei</a:t>
            </a:r>
            <a:r>
              <a:rPr lang="en-US" sz="2800" b="0" i="0" dirty="0">
                <a:solidFill>
                  <a:srgbClr val="000000"/>
                </a:solidFill>
                <a:effectLst/>
              </a:rPr>
              <a:t> Liu, and </a:t>
            </a:r>
            <a:r>
              <a:rPr lang="en-US" sz="2800" b="0" i="0" dirty="0">
                <a:effectLst/>
                <a:hlinkClick r:id="rId2"/>
              </a:rPr>
              <a:t>Mark Claypool</a:t>
            </a:r>
            <a:endParaRPr lang="en-US" sz="2800" dirty="0"/>
          </a:p>
        </p:txBody>
      </p:sp>
      <p:pic>
        <p:nvPicPr>
          <p:cNvPr id="16" name="Picture 15">
            <a:extLst>
              <a:ext uri="{FF2B5EF4-FFF2-40B4-BE49-F238E27FC236}">
                <a16:creationId xmlns:a16="http://schemas.microsoft.com/office/drawing/2014/main" id="{C62F2332-322E-E239-6E91-A4879EA630DB}"/>
              </a:ext>
            </a:extLst>
          </p:cNvPr>
          <p:cNvPicPr>
            <a:picLocks noChangeAspect="1"/>
          </p:cNvPicPr>
          <p:nvPr/>
        </p:nvPicPr>
        <p:blipFill>
          <a:blip r:embed="rId3"/>
          <a:stretch>
            <a:fillRect/>
          </a:stretch>
        </p:blipFill>
        <p:spPr>
          <a:xfrm>
            <a:off x="3605033" y="3465329"/>
            <a:ext cx="5412040" cy="943176"/>
          </a:xfrm>
          <a:prstGeom prst="rect">
            <a:avLst/>
          </a:prstGeom>
        </p:spPr>
      </p:pic>
      <p:pic>
        <p:nvPicPr>
          <p:cNvPr id="18" name="Picture 17">
            <a:extLst>
              <a:ext uri="{FF2B5EF4-FFF2-40B4-BE49-F238E27FC236}">
                <a16:creationId xmlns:a16="http://schemas.microsoft.com/office/drawing/2014/main" id="{1F71D5F2-1AAD-AEBE-F3F3-06658887CD7B}"/>
              </a:ext>
            </a:extLst>
          </p:cNvPr>
          <p:cNvPicPr>
            <a:picLocks noChangeAspect="1"/>
          </p:cNvPicPr>
          <p:nvPr/>
        </p:nvPicPr>
        <p:blipFill>
          <a:blip r:embed="rId4"/>
          <a:stretch>
            <a:fillRect/>
          </a:stretch>
        </p:blipFill>
        <p:spPr>
          <a:xfrm>
            <a:off x="3605033" y="4652331"/>
            <a:ext cx="5412040" cy="2088410"/>
          </a:xfrm>
          <a:prstGeom prst="rect">
            <a:avLst/>
          </a:prstGeom>
        </p:spPr>
      </p:pic>
    </p:spTree>
    <p:extLst>
      <p:ext uri="{BB962C8B-B14F-4D97-AF65-F5344CB8AC3E}">
        <p14:creationId xmlns:p14="http://schemas.microsoft.com/office/powerpoint/2010/main" val="425829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5168D-65C1-9B48-8815-40055F5E2918}"/>
              </a:ext>
            </a:extLst>
          </p:cNvPr>
          <p:cNvSpPr>
            <a:spLocks noGrp="1"/>
          </p:cNvSpPr>
          <p:nvPr>
            <p:ph type="title"/>
          </p:nvPr>
        </p:nvSpPr>
        <p:spPr>
          <a:xfrm>
            <a:off x="49391" y="764381"/>
            <a:ext cx="2610701" cy="5329238"/>
          </a:xfrm>
        </p:spPr>
        <p:txBody>
          <a:bodyPr>
            <a:noAutofit/>
          </a:bodyPr>
          <a:lstStyle/>
          <a:p>
            <a:pPr algn="ctr"/>
            <a:r>
              <a:rPr lang="en-US" altLang="zh-CN" sz="4000" b="1" dirty="0"/>
              <a:t>Approach</a:t>
            </a:r>
            <a:br>
              <a:rPr lang="en-US" sz="4000" b="1" dirty="0"/>
            </a:br>
            <a:endParaRPr lang="en-US" sz="4000" b="1" dirty="0"/>
          </a:p>
        </p:txBody>
      </p:sp>
      <p:sp>
        <p:nvSpPr>
          <p:cNvPr id="4" name="Slide Number Placeholder 3">
            <a:extLst>
              <a:ext uri="{FF2B5EF4-FFF2-40B4-BE49-F238E27FC236}">
                <a16:creationId xmlns:a16="http://schemas.microsoft.com/office/drawing/2014/main" id="{ADC061CE-360A-894D-90E1-4B8009295476}"/>
              </a:ext>
            </a:extLst>
          </p:cNvPr>
          <p:cNvSpPr>
            <a:spLocks noGrp="1"/>
          </p:cNvSpPr>
          <p:nvPr>
            <p:ph type="sldNum" sz="quarter" idx="12"/>
          </p:nvPr>
        </p:nvSpPr>
        <p:spPr>
          <a:xfrm>
            <a:off x="9191625" y="637477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1FA7-5734-A44A-94E4-746D3BABF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344985C4-938B-7F45-81F3-A6F382AB5FAF}"/>
              </a:ext>
            </a:extLst>
          </p:cNvPr>
          <p:cNvCxnSpPr>
            <a:cxnSpLocks/>
          </p:cNvCxnSpPr>
          <p:nvPr/>
        </p:nvCxnSpPr>
        <p:spPr>
          <a:xfrm>
            <a:off x="5976266" y="4339899"/>
            <a:ext cx="0" cy="535385"/>
          </a:xfrm>
          <a:prstGeom prst="line">
            <a:avLst/>
          </a:prstGeom>
          <a:noFill/>
          <a:ln w="25400" cap="flat" cmpd="sng" algn="ctr">
            <a:solidFill>
              <a:srgbClr val="4F81BD">
                <a:shade val="95000"/>
                <a:satMod val="105000"/>
              </a:srgbClr>
            </a:solidFill>
            <a:prstDash val="solid"/>
            <a:tailEnd type="arrow"/>
          </a:ln>
          <a:effectLst/>
        </p:spPr>
      </p:cxnSp>
      <p:sp>
        <p:nvSpPr>
          <p:cNvPr id="33" name="Rectangle 32">
            <a:extLst>
              <a:ext uri="{FF2B5EF4-FFF2-40B4-BE49-F238E27FC236}">
                <a16:creationId xmlns:a16="http://schemas.microsoft.com/office/drawing/2014/main" id="{78F45D84-3E8E-6947-9E27-697C21A7F338}"/>
              </a:ext>
            </a:extLst>
          </p:cNvPr>
          <p:cNvSpPr/>
          <p:nvPr/>
        </p:nvSpPr>
        <p:spPr>
          <a:xfrm>
            <a:off x="3939557" y="6063371"/>
            <a:ext cx="4073417" cy="736698"/>
          </a:xfrm>
          <a:prstGeom prst="rect">
            <a:avLst/>
          </a:prstGeom>
          <a:solidFill>
            <a:srgbClr val="1F497D">
              <a:lumMod val="60000"/>
              <a:lumOff val="40000"/>
              <a:alpha val="52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Explore game</a:t>
            </a:r>
            <a:r>
              <a:rPr kumimoji="0" lang="zh-CN" altLang="en-US" sz="20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0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scenarios</a:t>
            </a: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grpSp>
        <p:nvGrpSpPr>
          <p:cNvPr id="39" name="Group 38">
            <a:extLst>
              <a:ext uri="{FF2B5EF4-FFF2-40B4-BE49-F238E27FC236}">
                <a16:creationId xmlns:a16="http://schemas.microsoft.com/office/drawing/2014/main" id="{A9215CE1-AE5E-C64C-9993-C8B319EFCB2C}"/>
              </a:ext>
            </a:extLst>
          </p:cNvPr>
          <p:cNvGrpSpPr/>
          <p:nvPr/>
        </p:nvGrpSpPr>
        <p:grpSpPr>
          <a:xfrm>
            <a:off x="3222366" y="3151202"/>
            <a:ext cx="5471940" cy="1175443"/>
            <a:chOff x="3222366" y="3151202"/>
            <a:chExt cx="5471940" cy="1175443"/>
          </a:xfrm>
        </p:grpSpPr>
        <p:sp>
          <p:nvSpPr>
            <p:cNvPr id="31" name="Rectangle 30">
              <a:extLst>
                <a:ext uri="{FF2B5EF4-FFF2-40B4-BE49-F238E27FC236}">
                  <a16:creationId xmlns:a16="http://schemas.microsoft.com/office/drawing/2014/main" id="{2EA00B6E-3F04-EC46-80C2-0B5936B95DA4}"/>
                </a:ext>
              </a:extLst>
            </p:cNvPr>
            <p:cNvSpPr/>
            <p:nvPr/>
          </p:nvSpPr>
          <p:spPr>
            <a:xfrm>
              <a:off x="3222366" y="3663983"/>
              <a:ext cx="5471940" cy="662662"/>
            </a:xfrm>
            <a:prstGeom prst="rect">
              <a:avLst/>
            </a:prstGeom>
            <a:solidFill>
              <a:srgbClr val="1F497D">
                <a:lumMod val="60000"/>
                <a:lumOff val="40000"/>
                <a:alpha val="52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Simulate scenarios using models</a:t>
              </a: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8D5650D0-AB54-714E-95B4-63252DC8AEE2}"/>
                </a:ext>
              </a:extLst>
            </p:cNvPr>
            <p:cNvCxnSpPr>
              <a:cxnSpLocks/>
            </p:cNvCxnSpPr>
            <p:nvPr/>
          </p:nvCxnSpPr>
          <p:spPr>
            <a:xfrm>
              <a:off x="5976266" y="3151202"/>
              <a:ext cx="0" cy="509558"/>
            </a:xfrm>
            <a:prstGeom prst="line">
              <a:avLst/>
            </a:prstGeom>
            <a:noFill/>
            <a:ln w="25400" cap="flat" cmpd="sng" algn="ctr">
              <a:solidFill>
                <a:srgbClr val="4F81BD">
                  <a:shade val="95000"/>
                  <a:satMod val="105000"/>
                </a:srgbClr>
              </a:solidFill>
              <a:prstDash val="solid"/>
              <a:tailEnd type="arrow"/>
            </a:ln>
            <a:effectLst/>
          </p:spPr>
        </p:cxnSp>
      </p:grpSp>
      <p:sp>
        <p:nvSpPr>
          <p:cNvPr id="29" name="Rectangle 28">
            <a:extLst>
              <a:ext uri="{FF2B5EF4-FFF2-40B4-BE49-F238E27FC236}">
                <a16:creationId xmlns:a16="http://schemas.microsoft.com/office/drawing/2014/main" id="{42B3DF5D-E477-C64A-91A3-BE30994294AC}"/>
              </a:ext>
            </a:extLst>
          </p:cNvPr>
          <p:cNvSpPr/>
          <p:nvPr/>
        </p:nvSpPr>
        <p:spPr>
          <a:xfrm>
            <a:off x="4313727" y="4894532"/>
            <a:ext cx="3325078" cy="596215"/>
          </a:xfrm>
          <a:prstGeom prst="rect">
            <a:avLst/>
          </a:prstGeom>
          <a:solidFill>
            <a:srgbClr val="1F497D">
              <a:lumMod val="60000"/>
              <a:lumOff val="40000"/>
              <a:alpha val="52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Validate simulations</a:t>
            </a: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30" name="Straight Connector 29">
            <a:extLst>
              <a:ext uri="{FF2B5EF4-FFF2-40B4-BE49-F238E27FC236}">
                <a16:creationId xmlns:a16="http://schemas.microsoft.com/office/drawing/2014/main" id="{9867891C-984A-8C41-A7B3-63A067149A08}"/>
              </a:ext>
            </a:extLst>
          </p:cNvPr>
          <p:cNvCxnSpPr>
            <a:cxnSpLocks/>
          </p:cNvCxnSpPr>
          <p:nvPr/>
        </p:nvCxnSpPr>
        <p:spPr>
          <a:xfrm>
            <a:off x="5976266" y="5508676"/>
            <a:ext cx="0" cy="535385"/>
          </a:xfrm>
          <a:prstGeom prst="line">
            <a:avLst/>
          </a:prstGeom>
          <a:noFill/>
          <a:ln w="25400" cap="flat" cmpd="sng" algn="ctr">
            <a:solidFill>
              <a:srgbClr val="4F81BD">
                <a:shade val="95000"/>
                <a:satMod val="105000"/>
              </a:srgbClr>
            </a:solidFill>
            <a:prstDash val="solid"/>
            <a:tailEnd type="arrow"/>
          </a:ln>
          <a:effectLst/>
        </p:spPr>
      </p:cxnSp>
      <p:sp>
        <p:nvSpPr>
          <p:cNvPr id="25" name="Rectangle 24">
            <a:extLst>
              <a:ext uri="{FF2B5EF4-FFF2-40B4-BE49-F238E27FC236}">
                <a16:creationId xmlns:a16="http://schemas.microsoft.com/office/drawing/2014/main" id="{199E6EF6-0F19-FE4E-9795-9D5C1BF1A238}"/>
              </a:ext>
            </a:extLst>
          </p:cNvPr>
          <p:cNvSpPr/>
          <p:nvPr/>
        </p:nvSpPr>
        <p:spPr>
          <a:xfrm>
            <a:off x="4295797" y="1445154"/>
            <a:ext cx="3325078" cy="596215"/>
          </a:xfrm>
          <a:prstGeom prst="rect">
            <a:avLst/>
          </a:prstGeom>
          <a:solidFill>
            <a:srgbClr val="1F497D">
              <a:lumMod val="60000"/>
              <a:lumOff val="40000"/>
              <a:alpha val="52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Gather data</a:t>
            </a: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9C050877-DE4E-6242-A181-4ED1581B0DDB}"/>
              </a:ext>
            </a:extLst>
          </p:cNvPr>
          <p:cNvSpPr/>
          <p:nvPr/>
        </p:nvSpPr>
        <p:spPr>
          <a:xfrm>
            <a:off x="4295797" y="2537058"/>
            <a:ext cx="3325078" cy="596215"/>
          </a:xfrm>
          <a:prstGeom prst="rect">
            <a:avLst/>
          </a:prstGeom>
          <a:solidFill>
            <a:srgbClr val="1F497D">
              <a:lumMod val="60000"/>
              <a:lumOff val="40000"/>
              <a:alpha val="52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Build m</a:t>
            </a:r>
            <a:r>
              <a:rPr kumimoji="0" lang="en-US" altLang="zh-CN" sz="2000" b="0" i="0" u="none" strike="noStrike" kern="0" cap="none" spc="0" normalizeH="0" baseline="0" noProof="0" dirty="0" err="1">
                <a:ln>
                  <a:noFill/>
                </a:ln>
                <a:solidFill>
                  <a:prstClr val="black"/>
                </a:solidFill>
                <a:effectLst/>
                <a:uLnTx/>
                <a:uFillTx/>
                <a:latin typeface="Calibri"/>
                <a:ea typeface="宋体" panose="02010600030101010101" pitchFamily="2" charset="-122"/>
                <a:cs typeface="+mn-cs"/>
              </a:rPr>
              <a:t>odels</a:t>
            </a: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28" name="Straight Connector 27">
            <a:extLst>
              <a:ext uri="{FF2B5EF4-FFF2-40B4-BE49-F238E27FC236}">
                <a16:creationId xmlns:a16="http://schemas.microsoft.com/office/drawing/2014/main" id="{4B356C70-BE72-C343-B1F2-9544B460B031}"/>
              </a:ext>
            </a:extLst>
          </p:cNvPr>
          <p:cNvCxnSpPr>
            <a:cxnSpLocks/>
          </p:cNvCxnSpPr>
          <p:nvPr/>
        </p:nvCxnSpPr>
        <p:spPr>
          <a:xfrm>
            <a:off x="5979517" y="2052152"/>
            <a:ext cx="0" cy="474359"/>
          </a:xfrm>
          <a:prstGeom prst="line">
            <a:avLst/>
          </a:prstGeom>
          <a:noFill/>
          <a:ln w="25400" cap="flat" cmpd="sng" algn="ctr">
            <a:solidFill>
              <a:srgbClr val="4F81BD">
                <a:shade val="95000"/>
                <a:satMod val="105000"/>
              </a:srgbClr>
            </a:solidFill>
            <a:prstDash val="solid"/>
            <a:tailEnd type="arrow"/>
          </a:ln>
          <a:effectLst/>
        </p:spPr>
      </p:cxnSp>
      <p:grpSp>
        <p:nvGrpSpPr>
          <p:cNvPr id="38" name="Group 37">
            <a:extLst>
              <a:ext uri="{FF2B5EF4-FFF2-40B4-BE49-F238E27FC236}">
                <a16:creationId xmlns:a16="http://schemas.microsoft.com/office/drawing/2014/main" id="{C4DF56C8-1B49-704A-A3F7-6CD7BC72AAA1}"/>
              </a:ext>
            </a:extLst>
          </p:cNvPr>
          <p:cNvGrpSpPr/>
          <p:nvPr/>
        </p:nvGrpSpPr>
        <p:grpSpPr>
          <a:xfrm>
            <a:off x="7620875" y="1743262"/>
            <a:ext cx="2137475" cy="1091904"/>
            <a:chOff x="7620875" y="1743262"/>
            <a:chExt cx="2137475" cy="1091904"/>
          </a:xfrm>
        </p:grpSpPr>
        <p:cxnSp>
          <p:nvCxnSpPr>
            <p:cNvPr id="36" name="Elbow Connector 35">
              <a:extLst>
                <a:ext uri="{FF2B5EF4-FFF2-40B4-BE49-F238E27FC236}">
                  <a16:creationId xmlns:a16="http://schemas.microsoft.com/office/drawing/2014/main" id="{17212BAF-27D2-594E-8A06-954AA62D8C44}"/>
                </a:ext>
              </a:extLst>
            </p:cNvPr>
            <p:cNvCxnSpPr>
              <a:cxnSpLocks/>
              <a:stCxn id="26" idx="3"/>
              <a:endCxn id="25" idx="3"/>
            </p:cNvCxnSpPr>
            <p:nvPr/>
          </p:nvCxnSpPr>
          <p:spPr>
            <a:xfrm flipV="1">
              <a:off x="7620875" y="1743262"/>
              <a:ext cx="12700" cy="1091904"/>
            </a:xfrm>
            <a:prstGeom prst="bentConnector3">
              <a:avLst>
                <a:gd name="adj1" fmla="val 6035291"/>
              </a:avLst>
            </a:prstGeom>
            <a:noFill/>
            <a:ln w="25400" cap="flat" cmpd="sng" algn="ctr">
              <a:solidFill>
                <a:srgbClr val="4F81BD">
                  <a:shade val="95000"/>
                  <a:satMod val="105000"/>
                </a:srgbClr>
              </a:solidFill>
              <a:prstDash val="solid"/>
              <a:tailEnd type="triangle"/>
            </a:ln>
            <a:effectLst/>
          </p:spPr>
        </p:cxnSp>
        <p:sp>
          <p:nvSpPr>
            <p:cNvPr id="37" name="TextBox 36">
              <a:extLst>
                <a:ext uri="{FF2B5EF4-FFF2-40B4-BE49-F238E27FC236}">
                  <a16:creationId xmlns:a16="http://schemas.microsoft.com/office/drawing/2014/main" id="{DE149C88-C959-3B43-9E92-FBD04C0A1536}"/>
                </a:ext>
              </a:extLst>
            </p:cNvPr>
            <p:cNvSpPr txBox="1"/>
            <p:nvPr/>
          </p:nvSpPr>
          <p:spPr>
            <a:xfrm>
              <a:off x="8373034" y="1921292"/>
              <a:ext cx="138531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Repeat</a:t>
              </a:r>
              <a:r>
                <a:rPr kumimoji="0" lang="zh-CN" altLang="en-US"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for</a:t>
              </a:r>
              <a:r>
                <a:rPr kumimoji="0" lang="zh-CN" altLang="en-US"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endPar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each</a:t>
              </a:r>
              <a:r>
                <a:rPr kumimoji="0" lang="zh-CN" altLang="en-US"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action</a:t>
              </a: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sp>
        <p:nvSpPr>
          <p:cNvPr id="3" name="Rectangle 2">
            <a:extLst>
              <a:ext uri="{FF2B5EF4-FFF2-40B4-BE49-F238E27FC236}">
                <a16:creationId xmlns:a16="http://schemas.microsoft.com/office/drawing/2014/main" id="{0407D5C7-3375-DFEE-B538-641E8B633190}"/>
              </a:ext>
            </a:extLst>
          </p:cNvPr>
          <p:cNvSpPr/>
          <p:nvPr/>
        </p:nvSpPr>
        <p:spPr>
          <a:xfrm>
            <a:off x="3503482" y="93059"/>
            <a:ext cx="1288392" cy="763309"/>
          </a:xfrm>
          <a:prstGeom prst="rect">
            <a:avLst/>
          </a:prstGeom>
          <a:solidFill>
            <a:srgbClr val="FFC0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Navigation</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8E24A5EA-6525-A068-B75B-07588B71DD04}"/>
              </a:ext>
            </a:extLst>
          </p:cNvPr>
          <p:cNvSpPr/>
          <p:nvPr/>
        </p:nvSpPr>
        <p:spPr>
          <a:xfrm>
            <a:off x="6976679" y="121964"/>
            <a:ext cx="1288392" cy="763310"/>
          </a:xfrm>
          <a:prstGeom prst="rect">
            <a:avLst/>
          </a:prstGeom>
          <a:solidFill>
            <a:schemeClr val="accent6">
              <a:lumMod val="75000"/>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Selection</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BC2691F0-1706-A1A7-5ECA-66E6671B8A43}"/>
              </a:ext>
            </a:extLst>
          </p:cNvPr>
          <p:cNvCxnSpPr>
            <a:cxnSpLocks/>
            <a:stCxn id="3" idx="2"/>
            <a:endCxn id="25" idx="0"/>
          </p:cNvCxnSpPr>
          <p:nvPr/>
        </p:nvCxnSpPr>
        <p:spPr>
          <a:xfrm>
            <a:off x="4147678" y="856368"/>
            <a:ext cx="1810658" cy="588786"/>
          </a:xfrm>
          <a:prstGeom prst="line">
            <a:avLst/>
          </a:prstGeom>
          <a:ln w="25400">
            <a:tailEnd type="arrow" w="lg" len="lg"/>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75F21FB-5B45-EE1A-144F-0767CF348B24}"/>
              </a:ext>
            </a:extLst>
          </p:cNvPr>
          <p:cNvCxnSpPr>
            <a:cxnSpLocks/>
            <a:stCxn id="5" idx="2"/>
            <a:endCxn id="25" idx="0"/>
          </p:cNvCxnSpPr>
          <p:nvPr/>
        </p:nvCxnSpPr>
        <p:spPr>
          <a:xfrm flipH="1">
            <a:off x="5958336" y="885274"/>
            <a:ext cx="1662539" cy="559880"/>
          </a:xfrm>
          <a:prstGeom prst="line">
            <a:avLst/>
          </a:prstGeom>
          <a:ln w="25400">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F0495275-0282-8648-2A51-1D5D6968349C}"/>
              </a:ext>
            </a:extLst>
          </p:cNvPr>
          <p:cNvSpPr/>
          <p:nvPr/>
        </p:nvSpPr>
        <p:spPr>
          <a:xfrm>
            <a:off x="6631782" y="-9857"/>
            <a:ext cx="2003586" cy="111949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484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A720-C153-C906-A951-3D9EFE975E7F}"/>
              </a:ext>
            </a:extLst>
          </p:cNvPr>
          <p:cNvSpPr>
            <a:spLocks noGrp="1"/>
          </p:cNvSpPr>
          <p:nvPr>
            <p:ph type="title"/>
          </p:nvPr>
        </p:nvSpPr>
        <p:spPr>
          <a:xfrm>
            <a:off x="838200" y="67979"/>
            <a:ext cx="10515600" cy="1325563"/>
          </a:xfrm>
        </p:spPr>
        <p:txBody>
          <a:bodyPr/>
          <a:lstStyle/>
          <a:p>
            <a:r>
              <a:rPr lang="en-US" dirty="0"/>
              <a:t>Latency Compensation Techniques</a:t>
            </a:r>
          </a:p>
        </p:txBody>
      </p:sp>
      <p:sp>
        <p:nvSpPr>
          <p:cNvPr id="3" name="Content Placeholder 2">
            <a:extLst>
              <a:ext uri="{FF2B5EF4-FFF2-40B4-BE49-F238E27FC236}">
                <a16:creationId xmlns:a16="http://schemas.microsoft.com/office/drawing/2014/main" id="{3770CC5F-1A3F-456D-D32D-35BFEC122850}"/>
              </a:ext>
            </a:extLst>
          </p:cNvPr>
          <p:cNvSpPr>
            <a:spLocks noGrp="1"/>
          </p:cNvSpPr>
          <p:nvPr>
            <p:ph idx="1"/>
          </p:nvPr>
        </p:nvSpPr>
        <p:spPr/>
        <p:txBody>
          <a:bodyPr/>
          <a:lstStyle/>
          <a:p>
            <a:endParaRPr lang="en-US" dirty="0"/>
          </a:p>
        </p:txBody>
      </p:sp>
      <p:pic>
        <p:nvPicPr>
          <p:cNvPr id="3074" name="Picture 2" descr="[Icon]">
            <a:extLst>
              <a:ext uri="{FF2B5EF4-FFF2-40B4-BE49-F238E27FC236}">
                <a16:creationId xmlns:a16="http://schemas.microsoft.com/office/drawing/2014/main" id="{9601A0F7-4AB7-33CA-6D00-346382168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17" y="1371601"/>
            <a:ext cx="11921766" cy="36153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D37D4E-2624-D07C-85DA-5E26E4FA2C77}"/>
              </a:ext>
            </a:extLst>
          </p:cNvPr>
          <p:cNvSpPr txBox="1"/>
          <p:nvPr/>
        </p:nvSpPr>
        <p:spPr>
          <a:xfrm>
            <a:off x="8471007" y="5669131"/>
            <a:ext cx="3429000" cy="1015663"/>
          </a:xfrm>
          <a:prstGeom prst="rect">
            <a:avLst/>
          </a:prstGeom>
          <a:noFill/>
          <a:ln w="19050">
            <a:solidFill>
              <a:schemeClr val="tx1"/>
            </a:solidFill>
            <a:prstDash val="sysDot"/>
          </a:ln>
        </p:spPr>
        <p:txBody>
          <a:bodyPr wrap="square">
            <a:spAutoFit/>
          </a:bodyPr>
          <a:lstStyle/>
          <a:p>
            <a:r>
              <a:rPr lang="en-US" sz="1200" dirty="0" err="1"/>
              <a:t>Shengmei</a:t>
            </a:r>
            <a:r>
              <a:rPr lang="en-US" sz="1200" dirty="0"/>
              <a:t> Liu, </a:t>
            </a:r>
            <a:r>
              <a:rPr lang="en-US" sz="1200" dirty="0" err="1"/>
              <a:t>Xiaokun</a:t>
            </a:r>
            <a:r>
              <a:rPr lang="en-US" sz="1200" dirty="0"/>
              <a:t> Xu and Mark Claypool</a:t>
            </a:r>
          </a:p>
          <a:p>
            <a:r>
              <a:rPr lang="en-US" sz="1200" dirty="0"/>
              <a:t>“A Survey and Taxonomy of Latency Compensation Techniques for Network Computer Games”, </a:t>
            </a:r>
            <a:r>
              <a:rPr lang="en-US" sz="1200" i="1" dirty="0"/>
              <a:t>ACM Computing Surveys, </a:t>
            </a:r>
            <a:r>
              <a:rPr lang="en-US" sz="1200" dirty="0"/>
              <a:t>Article 243, Volume 54, Issue 11S, January 2022 </a:t>
            </a:r>
            <a:r>
              <a:rPr lang="en-US" sz="1200" dirty="0">
                <a:hlinkClick r:id="rId3"/>
              </a:rPr>
              <a:t>https://doi.org/10.1145/3519023</a:t>
            </a:r>
            <a:r>
              <a:rPr lang="en-US" sz="1200" dirty="0"/>
              <a:t> </a:t>
            </a:r>
          </a:p>
        </p:txBody>
      </p:sp>
      <p:sp>
        <p:nvSpPr>
          <p:cNvPr id="7" name="Oval 6">
            <a:extLst>
              <a:ext uri="{FF2B5EF4-FFF2-40B4-BE49-F238E27FC236}">
                <a16:creationId xmlns:a16="http://schemas.microsoft.com/office/drawing/2014/main" id="{8959D53E-0E79-D30D-130E-1C6D307041B9}"/>
              </a:ext>
            </a:extLst>
          </p:cNvPr>
          <p:cNvSpPr/>
          <p:nvPr/>
        </p:nvSpPr>
        <p:spPr>
          <a:xfrm>
            <a:off x="1682803" y="3242662"/>
            <a:ext cx="1680879" cy="914400"/>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2776A4-9321-CE36-D9D4-A0E0239C61AA}"/>
              </a:ext>
            </a:extLst>
          </p:cNvPr>
          <p:cNvSpPr/>
          <p:nvPr/>
        </p:nvSpPr>
        <p:spPr>
          <a:xfrm>
            <a:off x="3103068" y="3219109"/>
            <a:ext cx="1680879"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B867BD-98A0-3AB7-A5B5-BEB3D1A349FD}"/>
              </a:ext>
            </a:extLst>
          </p:cNvPr>
          <p:cNvSpPr/>
          <p:nvPr/>
        </p:nvSpPr>
        <p:spPr>
          <a:xfrm>
            <a:off x="3633267" y="4041802"/>
            <a:ext cx="1680879" cy="914400"/>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633AD0B-D0AB-4942-8302-61E89295C2E9}"/>
              </a:ext>
            </a:extLst>
          </p:cNvPr>
          <p:cNvSpPr/>
          <p:nvPr/>
        </p:nvSpPr>
        <p:spPr>
          <a:xfrm>
            <a:off x="7315200" y="3264212"/>
            <a:ext cx="1155807"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08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3CE97-4FE8-7FBD-C84E-9335ACCA8151}"/>
              </a:ext>
            </a:extLst>
          </p:cNvPr>
          <p:cNvSpPr>
            <a:spLocks noGrp="1"/>
          </p:cNvSpPr>
          <p:nvPr>
            <p:ph type="title"/>
          </p:nvPr>
        </p:nvSpPr>
        <p:spPr/>
        <p:txBody>
          <a:bodyPr/>
          <a:lstStyle/>
          <a:p>
            <a:r>
              <a:rPr lang="en-US" b="1" dirty="0"/>
              <a:t>Latency Compensation – </a:t>
            </a:r>
            <a:r>
              <a:rPr lang="en-US" b="1" dirty="0">
                <a:solidFill>
                  <a:srgbClr val="C00000"/>
                </a:solidFill>
              </a:rPr>
              <a:t>Self-prediction</a:t>
            </a:r>
          </a:p>
        </p:txBody>
      </p:sp>
      <p:pic>
        <p:nvPicPr>
          <p:cNvPr id="6" name="Picture 5">
            <a:extLst>
              <a:ext uri="{FF2B5EF4-FFF2-40B4-BE49-F238E27FC236}">
                <a16:creationId xmlns:a16="http://schemas.microsoft.com/office/drawing/2014/main" id="{CF7DAF7B-EB1C-9201-0A66-4362DD9A7ED6}"/>
              </a:ext>
            </a:extLst>
          </p:cNvPr>
          <p:cNvPicPr>
            <a:picLocks noChangeAspect="1"/>
          </p:cNvPicPr>
          <p:nvPr/>
        </p:nvPicPr>
        <p:blipFill>
          <a:blip r:embed="rId2"/>
          <a:stretch>
            <a:fillRect/>
          </a:stretch>
        </p:blipFill>
        <p:spPr>
          <a:xfrm>
            <a:off x="1238396" y="2568680"/>
            <a:ext cx="2038551" cy="2568428"/>
          </a:xfrm>
          <a:prstGeom prst="rect">
            <a:avLst/>
          </a:prstGeom>
        </p:spPr>
      </p:pic>
      <p:pic>
        <p:nvPicPr>
          <p:cNvPr id="8" name="Picture 7">
            <a:extLst>
              <a:ext uri="{FF2B5EF4-FFF2-40B4-BE49-F238E27FC236}">
                <a16:creationId xmlns:a16="http://schemas.microsoft.com/office/drawing/2014/main" id="{C1B646AE-D5DD-78DC-BDE2-C2303A2505BB}"/>
              </a:ext>
            </a:extLst>
          </p:cNvPr>
          <p:cNvPicPr>
            <a:picLocks noChangeAspect="1"/>
          </p:cNvPicPr>
          <p:nvPr/>
        </p:nvPicPr>
        <p:blipFill>
          <a:blip r:embed="rId3"/>
          <a:stretch>
            <a:fillRect/>
          </a:stretch>
        </p:blipFill>
        <p:spPr>
          <a:xfrm>
            <a:off x="3672769" y="4754015"/>
            <a:ext cx="1552832" cy="566673"/>
          </a:xfrm>
          <a:prstGeom prst="rect">
            <a:avLst/>
          </a:prstGeom>
        </p:spPr>
      </p:pic>
      <p:pic>
        <p:nvPicPr>
          <p:cNvPr id="10" name="Picture 9">
            <a:extLst>
              <a:ext uri="{FF2B5EF4-FFF2-40B4-BE49-F238E27FC236}">
                <a16:creationId xmlns:a16="http://schemas.microsoft.com/office/drawing/2014/main" id="{A39DC6AF-09D6-0BB3-1EB8-359FB6A61185}"/>
              </a:ext>
            </a:extLst>
          </p:cNvPr>
          <p:cNvPicPr>
            <a:picLocks noChangeAspect="1"/>
          </p:cNvPicPr>
          <p:nvPr/>
        </p:nvPicPr>
        <p:blipFill>
          <a:blip r:embed="rId4"/>
          <a:stretch>
            <a:fillRect/>
          </a:stretch>
        </p:blipFill>
        <p:spPr>
          <a:xfrm>
            <a:off x="3748969" y="2937894"/>
            <a:ext cx="1435081" cy="1413004"/>
          </a:xfrm>
          <a:prstGeom prst="rect">
            <a:avLst/>
          </a:prstGeom>
        </p:spPr>
      </p:pic>
      <p:pic>
        <p:nvPicPr>
          <p:cNvPr id="12" name="Picture 11">
            <a:extLst>
              <a:ext uri="{FF2B5EF4-FFF2-40B4-BE49-F238E27FC236}">
                <a16:creationId xmlns:a16="http://schemas.microsoft.com/office/drawing/2014/main" id="{0122615C-0F26-B75C-2CA8-C0F65F4663BF}"/>
              </a:ext>
            </a:extLst>
          </p:cNvPr>
          <p:cNvPicPr>
            <a:picLocks noChangeAspect="1"/>
          </p:cNvPicPr>
          <p:nvPr/>
        </p:nvPicPr>
        <p:blipFill>
          <a:blip r:embed="rId5"/>
          <a:stretch>
            <a:fillRect/>
          </a:stretch>
        </p:blipFill>
        <p:spPr>
          <a:xfrm>
            <a:off x="5621423" y="2892495"/>
            <a:ext cx="1751534" cy="2244613"/>
          </a:xfrm>
          <a:prstGeom prst="rect">
            <a:avLst/>
          </a:prstGeom>
        </p:spPr>
      </p:pic>
      <p:pic>
        <p:nvPicPr>
          <p:cNvPr id="14" name="Picture 13">
            <a:extLst>
              <a:ext uri="{FF2B5EF4-FFF2-40B4-BE49-F238E27FC236}">
                <a16:creationId xmlns:a16="http://schemas.microsoft.com/office/drawing/2014/main" id="{A9620777-7D56-1C7C-84AE-4FEE6BC162B0}"/>
              </a:ext>
            </a:extLst>
          </p:cNvPr>
          <p:cNvPicPr>
            <a:picLocks noChangeAspect="1"/>
          </p:cNvPicPr>
          <p:nvPr/>
        </p:nvPicPr>
        <p:blipFill>
          <a:blip r:embed="rId6"/>
          <a:stretch>
            <a:fillRect/>
          </a:stretch>
        </p:blipFill>
        <p:spPr>
          <a:xfrm>
            <a:off x="8090005" y="1728693"/>
            <a:ext cx="2965835" cy="2119504"/>
          </a:xfrm>
          <a:prstGeom prst="rect">
            <a:avLst/>
          </a:prstGeom>
        </p:spPr>
      </p:pic>
      <p:pic>
        <p:nvPicPr>
          <p:cNvPr id="18" name="Picture 17">
            <a:extLst>
              <a:ext uri="{FF2B5EF4-FFF2-40B4-BE49-F238E27FC236}">
                <a16:creationId xmlns:a16="http://schemas.microsoft.com/office/drawing/2014/main" id="{793A3DDB-BDB9-F7E9-F435-E4F8A7E4857C}"/>
              </a:ext>
            </a:extLst>
          </p:cNvPr>
          <p:cNvPicPr>
            <a:picLocks noChangeAspect="1"/>
          </p:cNvPicPr>
          <p:nvPr/>
        </p:nvPicPr>
        <p:blipFill>
          <a:blip r:embed="rId7"/>
          <a:stretch>
            <a:fillRect/>
          </a:stretch>
        </p:blipFill>
        <p:spPr>
          <a:xfrm>
            <a:off x="8090005" y="4141036"/>
            <a:ext cx="3017350" cy="2207817"/>
          </a:xfrm>
          <a:prstGeom prst="rect">
            <a:avLst/>
          </a:prstGeom>
        </p:spPr>
      </p:pic>
      <p:sp>
        <p:nvSpPr>
          <p:cNvPr id="19" name="TextBox 18">
            <a:extLst>
              <a:ext uri="{FF2B5EF4-FFF2-40B4-BE49-F238E27FC236}">
                <a16:creationId xmlns:a16="http://schemas.microsoft.com/office/drawing/2014/main" id="{685A841C-4C88-2400-064B-87BF7A56AE50}"/>
              </a:ext>
            </a:extLst>
          </p:cNvPr>
          <p:cNvSpPr txBox="1"/>
          <p:nvPr/>
        </p:nvSpPr>
        <p:spPr>
          <a:xfrm>
            <a:off x="5552181" y="2337847"/>
            <a:ext cx="2017668" cy="461665"/>
          </a:xfrm>
          <a:prstGeom prst="rect">
            <a:avLst/>
          </a:prstGeom>
          <a:noFill/>
        </p:spPr>
        <p:txBody>
          <a:bodyPr wrap="none" rtlCol="0">
            <a:spAutoFit/>
          </a:bodyPr>
          <a:lstStyle/>
          <a:p>
            <a:r>
              <a:rPr lang="en-US" sz="2400" dirty="0">
                <a:solidFill>
                  <a:srgbClr val="C00000"/>
                </a:solidFill>
              </a:rPr>
              <a:t>Self-prediction</a:t>
            </a:r>
          </a:p>
        </p:txBody>
      </p:sp>
    </p:spTree>
    <p:extLst>
      <p:ext uri="{BB962C8B-B14F-4D97-AF65-F5344CB8AC3E}">
        <p14:creationId xmlns:p14="http://schemas.microsoft.com/office/powerpoint/2010/main" val="377350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850A8-1339-811E-082A-20A2C358A051}"/>
              </a:ext>
            </a:extLst>
          </p:cNvPr>
          <p:cNvSpPr>
            <a:spLocks noGrp="1"/>
          </p:cNvSpPr>
          <p:nvPr>
            <p:ph type="title"/>
          </p:nvPr>
        </p:nvSpPr>
        <p:spPr>
          <a:xfrm>
            <a:off x="838200" y="68196"/>
            <a:ext cx="10515600" cy="1325563"/>
          </a:xfrm>
        </p:spPr>
        <p:txBody>
          <a:bodyPr/>
          <a:lstStyle/>
          <a:p>
            <a:r>
              <a:rPr lang="en-US" dirty="0"/>
              <a:t>Latency Compensation – </a:t>
            </a:r>
            <a:r>
              <a:rPr lang="en-US" dirty="0">
                <a:solidFill>
                  <a:srgbClr val="C00000"/>
                </a:solidFill>
              </a:rPr>
              <a:t>Time Warp</a:t>
            </a:r>
          </a:p>
        </p:txBody>
      </p:sp>
      <p:pic>
        <p:nvPicPr>
          <p:cNvPr id="6" name="Picture 5">
            <a:extLst>
              <a:ext uri="{FF2B5EF4-FFF2-40B4-BE49-F238E27FC236}">
                <a16:creationId xmlns:a16="http://schemas.microsoft.com/office/drawing/2014/main" id="{561E294C-A0A5-6085-7627-FD25747A1AAD}"/>
              </a:ext>
            </a:extLst>
          </p:cNvPr>
          <p:cNvPicPr>
            <a:picLocks noChangeAspect="1"/>
          </p:cNvPicPr>
          <p:nvPr/>
        </p:nvPicPr>
        <p:blipFill>
          <a:blip r:embed="rId2"/>
          <a:stretch>
            <a:fillRect/>
          </a:stretch>
        </p:blipFill>
        <p:spPr>
          <a:xfrm>
            <a:off x="3211839" y="1227997"/>
            <a:ext cx="5931471" cy="1325563"/>
          </a:xfrm>
          <a:prstGeom prst="rect">
            <a:avLst/>
          </a:prstGeom>
        </p:spPr>
      </p:pic>
      <p:pic>
        <p:nvPicPr>
          <p:cNvPr id="8" name="Picture 7">
            <a:extLst>
              <a:ext uri="{FF2B5EF4-FFF2-40B4-BE49-F238E27FC236}">
                <a16:creationId xmlns:a16="http://schemas.microsoft.com/office/drawing/2014/main" id="{BF38B3C9-A602-3B79-7978-51872AA4E6BE}"/>
              </a:ext>
            </a:extLst>
          </p:cNvPr>
          <p:cNvPicPr>
            <a:picLocks noChangeAspect="1"/>
          </p:cNvPicPr>
          <p:nvPr/>
        </p:nvPicPr>
        <p:blipFill>
          <a:blip r:embed="rId3"/>
          <a:stretch>
            <a:fillRect/>
          </a:stretch>
        </p:blipFill>
        <p:spPr>
          <a:xfrm>
            <a:off x="3253789" y="2561820"/>
            <a:ext cx="5973419" cy="1040314"/>
          </a:xfrm>
          <a:prstGeom prst="rect">
            <a:avLst/>
          </a:prstGeom>
        </p:spPr>
      </p:pic>
      <p:pic>
        <p:nvPicPr>
          <p:cNvPr id="10" name="Picture 9">
            <a:extLst>
              <a:ext uri="{FF2B5EF4-FFF2-40B4-BE49-F238E27FC236}">
                <a16:creationId xmlns:a16="http://schemas.microsoft.com/office/drawing/2014/main" id="{2A454EAF-DF42-E073-50D5-B54FF07DE2C6}"/>
              </a:ext>
            </a:extLst>
          </p:cNvPr>
          <p:cNvPicPr>
            <a:picLocks noChangeAspect="1"/>
          </p:cNvPicPr>
          <p:nvPr/>
        </p:nvPicPr>
        <p:blipFill>
          <a:blip r:embed="rId4"/>
          <a:stretch>
            <a:fillRect/>
          </a:stretch>
        </p:blipFill>
        <p:spPr>
          <a:xfrm>
            <a:off x="3253789" y="3610393"/>
            <a:ext cx="5914693" cy="1082263"/>
          </a:xfrm>
          <a:prstGeom prst="rect">
            <a:avLst/>
          </a:prstGeom>
        </p:spPr>
      </p:pic>
      <p:pic>
        <p:nvPicPr>
          <p:cNvPr id="12" name="Picture 11">
            <a:extLst>
              <a:ext uri="{FF2B5EF4-FFF2-40B4-BE49-F238E27FC236}">
                <a16:creationId xmlns:a16="http://schemas.microsoft.com/office/drawing/2014/main" id="{F4C91123-1C01-F967-16CD-09B27BA89F4E}"/>
              </a:ext>
            </a:extLst>
          </p:cNvPr>
          <p:cNvPicPr>
            <a:picLocks noChangeAspect="1"/>
          </p:cNvPicPr>
          <p:nvPr/>
        </p:nvPicPr>
        <p:blipFill>
          <a:blip r:embed="rId5"/>
          <a:stretch>
            <a:fillRect/>
          </a:stretch>
        </p:blipFill>
        <p:spPr>
          <a:xfrm>
            <a:off x="3337686" y="4700915"/>
            <a:ext cx="5805624" cy="1048704"/>
          </a:xfrm>
          <a:prstGeom prst="rect">
            <a:avLst/>
          </a:prstGeom>
        </p:spPr>
      </p:pic>
      <p:pic>
        <p:nvPicPr>
          <p:cNvPr id="14" name="Picture 13">
            <a:extLst>
              <a:ext uri="{FF2B5EF4-FFF2-40B4-BE49-F238E27FC236}">
                <a16:creationId xmlns:a16="http://schemas.microsoft.com/office/drawing/2014/main" id="{CCA12F18-4B78-7F25-4309-B08F4BFA96DA}"/>
              </a:ext>
            </a:extLst>
          </p:cNvPr>
          <p:cNvPicPr>
            <a:picLocks noChangeAspect="1"/>
          </p:cNvPicPr>
          <p:nvPr/>
        </p:nvPicPr>
        <p:blipFill>
          <a:blip r:embed="rId6"/>
          <a:stretch>
            <a:fillRect/>
          </a:stretch>
        </p:blipFill>
        <p:spPr>
          <a:xfrm>
            <a:off x="3253789" y="5757879"/>
            <a:ext cx="5973418" cy="1031925"/>
          </a:xfrm>
          <a:prstGeom prst="rect">
            <a:avLst/>
          </a:prstGeom>
        </p:spPr>
      </p:pic>
    </p:spTree>
    <p:extLst>
      <p:ext uri="{BB962C8B-B14F-4D97-AF65-F5344CB8AC3E}">
        <p14:creationId xmlns:p14="http://schemas.microsoft.com/office/powerpoint/2010/main" val="423487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D8BAD-D0FC-FD13-361F-B5D310E74618}"/>
              </a:ext>
            </a:extLst>
          </p:cNvPr>
          <p:cNvSpPr>
            <a:spLocks noGrp="1"/>
          </p:cNvSpPr>
          <p:nvPr>
            <p:ph type="title"/>
          </p:nvPr>
        </p:nvSpPr>
        <p:spPr/>
        <p:txBody>
          <a:bodyPr/>
          <a:lstStyle/>
          <a:p>
            <a:pPr algn="ctr"/>
            <a:r>
              <a:rPr lang="en-US" b="1" dirty="0"/>
              <a:t>Group Work – </a:t>
            </a:r>
            <a:br>
              <a:rPr lang="en-US" b="1" dirty="0"/>
            </a:br>
            <a:r>
              <a:rPr lang="en-US" b="1" dirty="0"/>
              <a:t>Latency and First-Person Target Selection</a:t>
            </a:r>
          </a:p>
        </p:txBody>
      </p:sp>
      <p:pic>
        <p:nvPicPr>
          <p:cNvPr id="4" name="Picture 10" descr="http://cad.ca/wp-content/uploads/2014/11/meeting-icon-240-300x300.png">
            <a:extLst>
              <a:ext uri="{FF2B5EF4-FFF2-40B4-BE49-F238E27FC236}">
                <a16:creationId xmlns:a16="http://schemas.microsoft.com/office/drawing/2014/main" id="{93E683C5-DB14-CAD7-1960-64985D187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5819" y="2158704"/>
            <a:ext cx="2938987" cy="29389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A43BC7-0A11-32AB-38C1-06FEE5C6406D}"/>
              </a:ext>
            </a:extLst>
          </p:cNvPr>
          <p:cNvSpPr txBox="1"/>
          <p:nvPr/>
        </p:nvSpPr>
        <p:spPr>
          <a:xfrm>
            <a:off x="3047376" y="5232628"/>
            <a:ext cx="6097248" cy="707886"/>
          </a:xfrm>
          <a:prstGeom prst="rect">
            <a:avLst/>
          </a:prstGeom>
          <a:noFill/>
        </p:spPr>
        <p:txBody>
          <a:bodyPr wrap="square">
            <a:spAutoFit/>
          </a:bodyPr>
          <a:lstStyle/>
          <a:p>
            <a:pPr algn="ctr"/>
            <a:r>
              <a:rPr lang="en-US" sz="2000" dirty="0">
                <a:hlinkClick r:id="rId3"/>
              </a:rPr>
              <a:t>https://web.cs.wpi.edu/~imgd2905/d23/groupwork/13-lag-design/handout.html</a:t>
            </a:r>
            <a:r>
              <a:rPr lang="en-US" sz="2000" dirty="0"/>
              <a:t> </a:t>
            </a:r>
          </a:p>
        </p:txBody>
      </p:sp>
    </p:spTree>
    <p:extLst>
      <p:ext uri="{BB962C8B-B14F-4D97-AF65-F5344CB8AC3E}">
        <p14:creationId xmlns:p14="http://schemas.microsoft.com/office/powerpoint/2010/main" val="3421884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D8BAD-D0FC-FD13-361F-B5D310E74618}"/>
              </a:ext>
            </a:extLst>
          </p:cNvPr>
          <p:cNvSpPr>
            <a:spLocks noGrp="1"/>
          </p:cNvSpPr>
          <p:nvPr>
            <p:ph type="title"/>
          </p:nvPr>
        </p:nvSpPr>
        <p:spPr/>
        <p:txBody>
          <a:bodyPr/>
          <a:lstStyle/>
          <a:p>
            <a:pPr algn="ctr"/>
            <a:r>
              <a:rPr lang="en-US" b="1" dirty="0"/>
              <a:t>Group Work – </a:t>
            </a:r>
            <a:br>
              <a:rPr lang="en-US" b="1" dirty="0"/>
            </a:br>
            <a:r>
              <a:rPr lang="en-US" b="1" dirty="0"/>
              <a:t>Latency and First-Person Target Selection</a:t>
            </a:r>
          </a:p>
        </p:txBody>
      </p:sp>
      <p:sp>
        <p:nvSpPr>
          <p:cNvPr id="3" name="Content Placeholder 2">
            <a:extLst>
              <a:ext uri="{FF2B5EF4-FFF2-40B4-BE49-F238E27FC236}">
                <a16:creationId xmlns:a16="http://schemas.microsoft.com/office/drawing/2014/main" id="{F38A98B4-215B-F99C-6FC6-CC4AA0CDD7B0}"/>
              </a:ext>
            </a:extLst>
          </p:cNvPr>
          <p:cNvSpPr>
            <a:spLocks noGrp="1"/>
          </p:cNvSpPr>
          <p:nvPr>
            <p:ph idx="1"/>
          </p:nvPr>
        </p:nvSpPr>
        <p:spPr>
          <a:xfrm>
            <a:off x="838200" y="1825625"/>
            <a:ext cx="7952615" cy="4351338"/>
          </a:xfrm>
        </p:spPr>
        <p:txBody>
          <a:bodyPr>
            <a:normAutofit/>
          </a:bodyPr>
          <a:lstStyle/>
          <a:p>
            <a:pPr marL="0" indent="0">
              <a:buNone/>
            </a:pPr>
            <a:r>
              <a:rPr lang="en-US" dirty="0"/>
              <a:t>Build a model for predicting performance of target selection for first-person shooter games with latency. </a:t>
            </a:r>
          </a:p>
          <a:p>
            <a:endParaRPr lang="en-US" dirty="0"/>
          </a:p>
          <a:p>
            <a:r>
              <a:rPr lang="en-US" b="1" dirty="0"/>
              <a:t>Design experiments. I</a:t>
            </a:r>
            <a:r>
              <a:rPr lang="en-US" dirty="0"/>
              <a:t>ndependent variables? Dependent variables? How and where do you gather data? Control conditions?</a:t>
            </a:r>
          </a:p>
          <a:p>
            <a:r>
              <a:rPr lang="en-US" b="1" dirty="0"/>
              <a:t>Gather data. </a:t>
            </a:r>
            <a:r>
              <a:rPr lang="en-US" dirty="0"/>
              <a:t>How do you get users?</a:t>
            </a:r>
          </a:p>
          <a:p>
            <a:r>
              <a:rPr lang="en-US" b="1" dirty="0"/>
              <a:t>Analyze data</a:t>
            </a:r>
            <a:r>
              <a:rPr lang="en-US" dirty="0"/>
              <a:t>. Analysis? Models?</a:t>
            </a:r>
          </a:p>
          <a:p>
            <a:endParaRPr lang="en-US" dirty="0"/>
          </a:p>
          <a:p>
            <a:endParaRPr lang="en-US" dirty="0"/>
          </a:p>
        </p:txBody>
      </p:sp>
      <p:pic>
        <p:nvPicPr>
          <p:cNvPr id="4" name="Picture 10" descr="http://cad.ca/wp-content/uploads/2014/11/meeting-icon-240-300x300.png">
            <a:extLst>
              <a:ext uri="{FF2B5EF4-FFF2-40B4-BE49-F238E27FC236}">
                <a16:creationId xmlns:a16="http://schemas.microsoft.com/office/drawing/2014/main" id="{93E683C5-DB14-CAD7-1960-64985D187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0815" y="2053773"/>
            <a:ext cx="2938987" cy="2938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115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194E1C-691B-4981-ABA5-993D138FEB4B}"/>
              </a:ext>
            </a:extLst>
          </p:cNvPr>
          <p:cNvSpPr>
            <a:spLocks noGrp="1"/>
          </p:cNvSpPr>
          <p:nvPr>
            <p:ph type="title"/>
          </p:nvPr>
        </p:nvSpPr>
        <p:spPr>
          <a:xfrm>
            <a:off x="-80011" y="-184256"/>
            <a:ext cx="12192000" cy="1158240"/>
          </a:xfrm>
        </p:spPr>
        <p:txBody>
          <a:bodyPr>
            <a:normAutofit/>
          </a:bodyPr>
          <a:lstStyle/>
          <a:p>
            <a:r>
              <a:rPr lang="en-US" sz="4000" b="1" dirty="0">
                <a:solidFill>
                  <a:schemeClr val="tx1"/>
                </a:solidFill>
                <a:latin typeface="+mj-lt"/>
              </a:rPr>
              <a:t>     User Study</a:t>
            </a:r>
          </a:p>
        </p:txBody>
      </p:sp>
      <p:sp>
        <p:nvSpPr>
          <p:cNvPr id="4" name="Content Placeholder 3">
            <a:extLst>
              <a:ext uri="{FF2B5EF4-FFF2-40B4-BE49-F238E27FC236}">
                <a16:creationId xmlns:a16="http://schemas.microsoft.com/office/drawing/2014/main" id="{77D981A4-5A10-4C61-AA7E-8185905E3E1E}"/>
              </a:ext>
            </a:extLst>
          </p:cNvPr>
          <p:cNvSpPr>
            <a:spLocks noGrp="1"/>
          </p:cNvSpPr>
          <p:nvPr>
            <p:ph sz="quarter" idx="13"/>
          </p:nvPr>
        </p:nvSpPr>
        <p:spPr>
          <a:xfrm>
            <a:off x="324537" y="973984"/>
            <a:ext cx="10970683" cy="5806690"/>
          </a:xfrm>
        </p:spPr>
        <p:txBody>
          <a:bodyPr>
            <a:noAutofit/>
          </a:bodyPr>
          <a:lstStyle/>
          <a:p>
            <a:pPr marL="342900" indent="-342900">
              <a:spcBef>
                <a:spcPts val="600"/>
              </a:spcBef>
              <a:buFont typeface="Arial" panose="020B0604020202020204" pitchFamily="34" charset="0"/>
              <a:buChar char="•"/>
            </a:pPr>
            <a:r>
              <a:rPr lang="en-US" sz="2400" dirty="0">
                <a:solidFill>
                  <a:schemeClr val="tx1"/>
                </a:solidFill>
              </a:rPr>
              <a:t>Custom FPS game</a:t>
            </a:r>
          </a:p>
          <a:p>
            <a:pPr marL="342900" indent="-342900">
              <a:spcBef>
                <a:spcPts val="600"/>
              </a:spcBef>
              <a:buFont typeface="Arial" panose="020B0604020202020204" pitchFamily="34" charset="0"/>
              <a:buChar char="•"/>
            </a:pPr>
            <a:endParaRPr lang="en-US" sz="2400" dirty="0">
              <a:solidFill>
                <a:schemeClr val="tx1"/>
              </a:solidFill>
            </a:endParaRPr>
          </a:p>
          <a:p>
            <a:pPr marL="342900" indent="-342900">
              <a:spcBef>
                <a:spcPts val="600"/>
              </a:spcBef>
              <a:buFont typeface="Arial" panose="020B0604020202020204" pitchFamily="34" charset="0"/>
              <a:buChar char="•"/>
            </a:pPr>
            <a:endParaRPr lang="en-US" sz="2400" dirty="0">
              <a:solidFill>
                <a:schemeClr val="tx1"/>
              </a:solidFill>
            </a:endParaRPr>
          </a:p>
          <a:p>
            <a:pPr marL="342900" indent="-342900">
              <a:spcBef>
                <a:spcPts val="600"/>
              </a:spcBef>
              <a:buFont typeface="Arial" panose="020B0604020202020204" pitchFamily="34" charset="0"/>
              <a:buChar char="•"/>
            </a:pPr>
            <a:endParaRPr lang="en-US" sz="2400" dirty="0">
              <a:solidFill>
                <a:schemeClr val="tx1"/>
              </a:solidFill>
            </a:endParaRPr>
          </a:p>
          <a:p>
            <a:pPr marL="0" lvl="1" indent="0">
              <a:spcBef>
                <a:spcPts val="600"/>
              </a:spcBef>
              <a:buNone/>
            </a:pPr>
            <a:endParaRPr lang="en-US" dirty="0">
              <a:solidFill>
                <a:schemeClr val="tx1"/>
              </a:solidFill>
            </a:endParaRPr>
          </a:p>
          <a:p>
            <a:pPr marL="0" lvl="1" indent="0">
              <a:spcBef>
                <a:spcPts val="600"/>
              </a:spcBef>
              <a:buNone/>
            </a:pPr>
            <a:endParaRPr lang="en-US" dirty="0">
              <a:solidFill>
                <a:schemeClr val="tx1"/>
              </a:solidFill>
            </a:endParaRPr>
          </a:p>
          <a:p>
            <a:pPr marL="342900" lvl="1" indent="-342900">
              <a:spcBef>
                <a:spcPts val="600"/>
              </a:spcBef>
            </a:pPr>
            <a:r>
              <a:rPr lang="en-US" dirty="0">
                <a:solidFill>
                  <a:schemeClr val="tx1"/>
                </a:solidFill>
              </a:rPr>
              <a:t>Client-server architecture</a:t>
            </a:r>
          </a:p>
          <a:p>
            <a:pPr marL="342900" lvl="1" indent="-342900">
              <a:spcBef>
                <a:spcPts val="600"/>
              </a:spcBef>
            </a:pPr>
            <a:endParaRPr lang="en-US" dirty="0">
              <a:solidFill>
                <a:schemeClr val="tx1"/>
              </a:solidFill>
            </a:endParaRPr>
          </a:p>
          <a:p>
            <a:pPr marL="342900" lvl="1" indent="-342900">
              <a:spcBef>
                <a:spcPts val="600"/>
              </a:spcBef>
            </a:pPr>
            <a:endParaRPr lang="en-US" dirty="0">
              <a:solidFill>
                <a:schemeClr val="tx1"/>
              </a:solidFill>
            </a:endParaRPr>
          </a:p>
          <a:p>
            <a:pPr marL="342900" lvl="1" indent="-342900">
              <a:spcBef>
                <a:spcPts val="600"/>
              </a:spcBef>
            </a:pPr>
            <a:endParaRPr lang="en-US" dirty="0">
              <a:solidFill>
                <a:schemeClr val="tx1"/>
              </a:solidFill>
            </a:endParaRPr>
          </a:p>
          <a:p>
            <a:pPr marL="342900" lvl="1" indent="-342900">
              <a:spcBef>
                <a:spcPts val="600"/>
              </a:spcBef>
            </a:pPr>
            <a:endParaRPr lang="en-US" dirty="0">
              <a:solidFill>
                <a:schemeClr val="tx1"/>
              </a:solidFill>
            </a:endParaRPr>
          </a:p>
          <a:p>
            <a:pPr marL="342900" lvl="1" indent="-342900">
              <a:spcBef>
                <a:spcPts val="600"/>
              </a:spcBef>
            </a:pPr>
            <a:endParaRPr lang="en-US" dirty="0">
              <a:solidFill>
                <a:schemeClr val="tx1"/>
              </a:solidFill>
            </a:endParaRPr>
          </a:p>
          <a:p>
            <a:pPr marL="342900" lvl="1" indent="-342900">
              <a:spcBef>
                <a:spcPts val="600"/>
              </a:spcBef>
            </a:pPr>
            <a:endParaRPr lang="en-US" dirty="0">
              <a:solidFill>
                <a:schemeClr val="tx1"/>
              </a:solidFill>
            </a:endParaRPr>
          </a:p>
          <a:p>
            <a:pPr marL="342900" lvl="1" indent="-342900">
              <a:spcBef>
                <a:spcPts val="600"/>
              </a:spcBef>
            </a:pPr>
            <a:r>
              <a:rPr lang="en-US" dirty="0">
                <a:solidFill>
                  <a:schemeClr val="tx1"/>
                </a:solidFill>
              </a:rPr>
              <a:t>Latency compensation: </a:t>
            </a:r>
            <a:r>
              <a:rPr lang="en-US" dirty="0">
                <a:solidFill>
                  <a:srgbClr val="C00000"/>
                </a:solidFill>
              </a:rPr>
              <a:t>time warp</a:t>
            </a:r>
            <a:r>
              <a:rPr lang="en-US" dirty="0">
                <a:solidFill>
                  <a:schemeClr val="tx1"/>
                </a:solidFill>
              </a:rPr>
              <a:t>, </a:t>
            </a:r>
            <a:r>
              <a:rPr lang="en-US" dirty="0">
                <a:solidFill>
                  <a:srgbClr val="0070C0"/>
                </a:solidFill>
              </a:rPr>
              <a:t>self-prediction</a:t>
            </a:r>
          </a:p>
          <a:p>
            <a:pPr marL="342900" lvl="1" indent="-342900">
              <a:spcBef>
                <a:spcPts val="600"/>
              </a:spcBef>
            </a:pPr>
            <a:endParaRPr lang="en-US" dirty="0">
              <a:solidFill>
                <a:schemeClr val="tx1"/>
              </a:solidFill>
            </a:endParaRPr>
          </a:p>
          <a:p>
            <a:pPr marL="342900" lvl="1" indent="-342900">
              <a:spcBef>
                <a:spcPts val="600"/>
              </a:spcBef>
            </a:pPr>
            <a:endParaRPr lang="en-US" dirty="0">
              <a:solidFill>
                <a:schemeClr val="tx1"/>
              </a:solidFill>
            </a:endParaRPr>
          </a:p>
          <a:p>
            <a:pPr marL="342900" lvl="1" indent="-342900">
              <a:spcBef>
                <a:spcPts val="600"/>
              </a:spcBef>
            </a:pPr>
            <a:endParaRPr lang="en-US" dirty="0">
              <a:solidFill>
                <a:schemeClr val="tx1"/>
              </a:solidFill>
            </a:endParaRPr>
          </a:p>
          <a:p>
            <a:pPr marL="342900" lvl="1" indent="-342900">
              <a:spcBef>
                <a:spcPts val="600"/>
              </a:spcBef>
            </a:pPr>
            <a:endParaRPr lang="en-US" dirty="0">
              <a:solidFill>
                <a:schemeClr val="tx1"/>
              </a:solidFill>
            </a:endParaRPr>
          </a:p>
          <a:p>
            <a:pPr marL="342900" lvl="1" indent="-342900">
              <a:spcBef>
                <a:spcPts val="600"/>
              </a:spcBef>
            </a:pPr>
            <a:endParaRPr lang="en-US" dirty="0">
              <a:solidFill>
                <a:schemeClr val="tx1"/>
              </a:solidFill>
            </a:endParaRPr>
          </a:p>
          <a:p>
            <a:pPr marL="342900" lvl="1" indent="-342900">
              <a:spcBef>
                <a:spcPts val="600"/>
              </a:spcBef>
            </a:pPr>
            <a:endParaRPr lang="en-US" dirty="0">
              <a:solidFill>
                <a:schemeClr val="tx1"/>
              </a:solidFill>
            </a:endParaRPr>
          </a:p>
          <a:p>
            <a:pPr marL="342900" lvl="1" indent="-342900">
              <a:spcBef>
                <a:spcPts val="600"/>
              </a:spcBef>
            </a:pPr>
            <a:endParaRPr lang="en-US" dirty="0">
              <a:solidFill>
                <a:schemeClr val="tx1"/>
              </a:solidFill>
            </a:endParaRPr>
          </a:p>
          <a:p>
            <a:pPr marL="342900" lvl="1" indent="-342900">
              <a:spcBef>
                <a:spcPts val="600"/>
              </a:spcBef>
            </a:pPr>
            <a:endParaRPr lang="en-US" dirty="0">
              <a:solidFill>
                <a:schemeClr val="tx1"/>
              </a:solidFill>
            </a:endParaRPr>
          </a:p>
          <a:p>
            <a:pPr marL="342900" lvl="1" indent="-342900">
              <a:spcBef>
                <a:spcPts val="600"/>
              </a:spcBef>
            </a:pPr>
            <a:endParaRPr lang="en-US" dirty="0">
              <a:solidFill>
                <a:schemeClr val="tx1"/>
              </a:solidFill>
            </a:endParaRPr>
          </a:p>
          <a:p>
            <a:pPr marL="342900" lvl="1" indent="-342900">
              <a:spcBef>
                <a:spcPts val="600"/>
              </a:spcBef>
            </a:pPr>
            <a:endParaRPr lang="en-US" dirty="0">
              <a:solidFill>
                <a:schemeClr val="tx1"/>
              </a:solidFill>
            </a:endParaRPr>
          </a:p>
          <a:p>
            <a:pPr marL="0" lvl="1" indent="0">
              <a:spcBef>
                <a:spcPts val="600"/>
              </a:spcBef>
              <a:buNone/>
            </a:pPr>
            <a:endParaRPr lang="en-US" dirty="0">
              <a:solidFill>
                <a:schemeClr val="tx1"/>
              </a:solidFill>
            </a:endParaRPr>
          </a:p>
          <a:p>
            <a:pPr marL="0" lvl="1" indent="0">
              <a:spcBef>
                <a:spcPts val="600"/>
              </a:spcBef>
              <a:buNone/>
            </a:pPr>
            <a:endParaRPr lang="en-US" dirty="0">
              <a:solidFill>
                <a:schemeClr val="tx1"/>
              </a:solidFill>
            </a:endParaRPr>
          </a:p>
          <a:p>
            <a:pPr marL="342900" lvl="1" indent="-342900">
              <a:spcBef>
                <a:spcPts val="600"/>
              </a:spcBef>
            </a:pPr>
            <a:endParaRPr lang="en-US" dirty="0">
              <a:solidFill>
                <a:schemeClr val="tx1"/>
              </a:solidFill>
            </a:endParaRPr>
          </a:p>
          <a:p>
            <a:pPr marL="300559" lvl="1" indent="0">
              <a:spcBef>
                <a:spcPts val="600"/>
              </a:spcBef>
              <a:buNone/>
            </a:pPr>
            <a:endParaRPr lang="en-US" dirty="0">
              <a:solidFill>
                <a:schemeClr val="tx1"/>
              </a:solidFill>
            </a:endParaRPr>
          </a:p>
          <a:p>
            <a:pPr marL="342900" indent="-342900">
              <a:spcBef>
                <a:spcPts val="600"/>
              </a:spcBef>
              <a:buFont typeface="Arial" panose="020B0604020202020204" pitchFamily="34" charset="0"/>
              <a:buChar char="•"/>
            </a:pPr>
            <a:endParaRPr lang="en-US" sz="2400" dirty="0">
              <a:solidFill>
                <a:schemeClr val="tx1"/>
              </a:solidFill>
            </a:endParaRPr>
          </a:p>
          <a:p>
            <a:pPr marL="0" indent="0">
              <a:spcBef>
                <a:spcPts val="600"/>
              </a:spcBef>
              <a:buNone/>
            </a:pPr>
            <a:r>
              <a:rPr lang="en-US" sz="2400" dirty="0">
                <a:solidFill>
                  <a:schemeClr val="tx1"/>
                </a:solidFill>
              </a:rPr>
              <a:t> </a:t>
            </a:r>
          </a:p>
          <a:p>
            <a:pPr marL="342900" indent="-342900">
              <a:spcBef>
                <a:spcPts val="600"/>
              </a:spcBef>
              <a:buFont typeface="Arial" panose="020B0604020202020204" pitchFamily="34" charset="0"/>
              <a:buChar char="•"/>
            </a:pPr>
            <a:endParaRPr lang="en-US" sz="2400" dirty="0">
              <a:solidFill>
                <a:schemeClr val="tx1"/>
              </a:solidFill>
            </a:endParaRPr>
          </a:p>
        </p:txBody>
      </p:sp>
      <p:sp>
        <p:nvSpPr>
          <p:cNvPr id="9" name="Rectangle 8">
            <a:extLst>
              <a:ext uri="{FF2B5EF4-FFF2-40B4-BE49-F238E27FC236}">
                <a16:creationId xmlns:a16="http://schemas.microsoft.com/office/drawing/2014/main" id="{70A6909B-0EA3-B842-BC75-E2552704F014}"/>
              </a:ext>
            </a:extLst>
          </p:cNvPr>
          <p:cNvSpPr/>
          <p:nvPr/>
        </p:nvSpPr>
        <p:spPr>
          <a:xfrm>
            <a:off x="2671011" y="4367463"/>
            <a:ext cx="757989" cy="288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64AD0CC2-C185-7ADC-8B32-BF72230B5DF5}"/>
              </a:ext>
            </a:extLst>
          </p:cNvPr>
          <p:cNvPicPr>
            <a:picLocks noChangeAspect="1"/>
          </p:cNvPicPr>
          <p:nvPr/>
        </p:nvPicPr>
        <p:blipFill>
          <a:blip r:embed="rId3"/>
          <a:stretch>
            <a:fillRect/>
          </a:stretch>
        </p:blipFill>
        <p:spPr>
          <a:xfrm>
            <a:off x="5640634" y="973984"/>
            <a:ext cx="5167357" cy="2775562"/>
          </a:xfrm>
          <a:prstGeom prst="rect">
            <a:avLst/>
          </a:prstGeom>
        </p:spPr>
      </p:pic>
      <p:pic>
        <p:nvPicPr>
          <p:cNvPr id="2050" name="Picture 2">
            <a:extLst>
              <a:ext uri="{FF2B5EF4-FFF2-40B4-BE49-F238E27FC236}">
                <a16:creationId xmlns:a16="http://schemas.microsoft.com/office/drawing/2014/main" id="{59678E60-AD93-9AED-67C0-AE65EB443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3681" y="1557206"/>
            <a:ext cx="2444099" cy="8888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8FE28E8-A308-A434-EE7A-5D7C9545909B}"/>
              </a:ext>
            </a:extLst>
          </p:cNvPr>
          <p:cNvPicPr>
            <a:picLocks noChangeAspect="1"/>
          </p:cNvPicPr>
          <p:nvPr/>
        </p:nvPicPr>
        <p:blipFill>
          <a:blip r:embed="rId5"/>
          <a:stretch>
            <a:fillRect/>
          </a:stretch>
        </p:blipFill>
        <p:spPr>
          <a:xfrm>
            <a:off x="1050223" y="4035298"/>
            <a:ext cx="3756652" cy="1616592"/>
          </a:xfrm>
          <a:prstGeom prst="rect">
            <a:avLst/>
          </a:prstGeom>
        </p:spPr>
      </p:pic>
    </p:spTree>
    <p:extLst>
      <p:ext uri="{BB962C8B-B14F-4D97-AF65-F5344CB8AC3E}">
        <p14:creationId xmlns:p14="http://schemas.microsoft.com/office/powerpoint/2010/main" val="404514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13" end="13"/>
                                            </p:txEl>
                                          </p:spTgt>
                                        </p:tgtEl>
                                        <p:attrNameLst>
                                          <p:attrName>style.visibility</p:attrName>
                                        </p:attrNameLst>
                                      </p:cBhvr>
                                      <p:to>
                                        <p:strVal val="visible"/>
                                      </p:to>
                                    </p:set>
                                    <p:animEffect transition="in" filter="fade">
                                      <p:cBhvr>
                                        <p:cTn id="32"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A7F7D7-829F-4D52-B7A6-B64FC61BBE1A}"/>
              </a:ext>
            </a:extLst>
          </p:cNvPr>
          <p:cNvSpPr>
            <a:spLocks noGrp="1"/>
          </p:cNvSpPr>
          <p:nvPr>
            <p:ph type="sldNum" sz="quarter" idx="12"/>
          </p:nvPr>
        </p:nvSpPr>
        <p:spPr>
          <a:xfrm>
            <a:off x="8982582" y="641531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CCFB6-3D68-442A-B2D4-1BE5BDC8AFF6}" type="slidenum">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77D981A4-5A10-4C61-AA7E-8185905E3E1E}"/>
              </a:ext>
            </a:extLst>
          </p:cNvPr>
          <p:cNvSpPr>
            <a:spLocks noGrp="1"/>
          </p:cNvSpPr>
          <p:nvPr>
            <p:ph sz="quarter" idx="13"/>
          </p:nvPr>
        </p:nvSpPr>
        <p:spPr>
          <a:xfrm>
            <a:off x="679393" y="839716"/>
            <a:ext cx="10970683" cy="5935661"/>
          </a:xfrm>
        </p:spPr>
        <p:txBody>
          <a:bodyPr>
            <a:noAutofit/>
          </a:bodyPr>
          <a:lstStyle/>
          <a:p>
            <a:pPr>
              <a:spcBef>
                <a:spcPts val="600"/>
              </a:spcBef>
            </a:pPr>
            <a:r>
              <a:rPr lang="en-US" altLang="zh-CN" sz="2200" dirty="0"/>
              <a:t>Local</a:t>
            </a:r>
            <a:r>
              <a:rPr lang="zh-CN" altLang="en-US" sz="2200" dirty="0"/>
              <a:t> </a:t>
            </a:r>
            <a:r>
              <a:rPr lang="en-US" altLang="zh-CN" sz="2200" dirty="0"/>
              <a:t>latency</a:t>
            </a:r>
            <a:endParaRPr lang="en-US" sz="2200" dirty="0"/>
          </a:p>
          <a:p>
            <a:pPr marL="342900" lvl="1" indent="-342900">
              <a:spcBef>
                <a:spcPts val="600"/>
              </a:spcBef>
            </a:pPr>
            <a:endParaRPr lang="en-US" sz="2200" dirty="0">
              <a:solidFill>
                <a:srgbClr val="0071C5"/>
              </a:solidFill>
            </a:endParaRPr>
          </a:p>
          <a:p>
            <a:pPr marL="342900" lvl="1" indent="-342900">
              <a:spcBef>
                <a:spcPts val="600"/>
              </a:spcBef>
            </a:pPr>
            <a:endParaRPr lang="en-US" sz="2200" dirty="0">
              <a:solidFill>
                <a:srgbClr val="0071C5"/>
              </a:solidFill>
            </a:endParaRPr>
          </a:p>
          <a:p>
            <a:pPr marL="342900" lvl="1" indent="-342900">
              <a:spcBef>
                <a:spcPts val="600"/>
              </a:spcBef>
            </a:pPr>
            <a:endParaRPr lang="en-US" sz="2200" dirty="0">
              <a:solidFill>
                <a:srgbClr val="0071C5"/>
              </a:solidFill>
            </a:endParaRPr>
          </a:p>
          <a:p>
            <a:pPr marL="0" lvl="1" indent="0">
              <a:spcBef>
                <a:spcPts val="600"/>
              </a:spcBef>
              <a:buNone/>
            </a:pPr>
            <a:endParaRPr lang="en-US" sz="2200" dirty="0">
              <a:solidFill>
                <a:srgbClr val="0071C5"/>
              </a:solidFill>
            </a:endParaRPr>
          </a:p>
          <a:p>
            <a:pPr marL="0" indent="0">
              <a:spcBef>
                <a:spcPts val="600"/>
              </a:spcBef>
              <a:buNone/>
            </a:pPr>
            <a:endParaRPr lang="en-US" altLang="zh-CN" sz="2200" dirty="0"/>
          </a:p>
          <a:p>
            <a:pPr marL="342900" indent="-342900">
              <a:spcBef>
                <a:spcPts val="600"/>
              </a:spcBef>
            </a:pPr>
            <a:r>
              <a:rPr lang="en-US" altLang="zh-CN" sz="2200" dirty="0"/>
              <a:t>Network</a:t>
            </a:r>
            <a:r>
              <a:rPr lang="zh-CN" altLang="en-US" sz="2200" dirty="0"/>
              <a:t> </a:t>
            </a:r>
            <a:r>
              <a:rPr lang="en-US" altLang="zh-CN" sz="2200" dirty="0"/>
              <a:t>latency</a:t>
            </a:r>
          </a:p>
          <a:p>
            <a:pPr marL="342900" indent="-342900">
              <a:spcBef>
                <a:spcPts val="600"/>
              </a:spcBef>
            </a:pPr>
            <a:endParaRPr lang="en-US" altLang="zh-CN" sz="2200" dirty="0"/>
          </a:p>
          <a:p>
            <a:pPr marL="342900" indent="-342900">
              <a:spcBef>
                <a:spcPts val="600"/>
              </a:spcBef>
            </a:pPr>
            <a:endParaRPr lang="en-US" altLang="zh-CN" sz="2200" dirty="0"/>
          </a:p>
          <a:p>
            <a:pPr marL="342900" indent="-342900">
              <a:spcBef>
                <a:spcPts val="600"/>
              </a:spcBef>
            </a:pPr>
            <a:endParaRPr lang="en-US" altLang="zh-CN" sz="2200" dirty="0"/>
          </a:p>
          <a:p>
            <a:pPr marL="342900" indent="-342900">
              <a:spcBef>
                <a:spcPts val="600"/>
              </a:spcBef>
            </a:pPr>
            <a:endParaRPr lang="en-US" altLang="zh-CN" sz="2200" dirty="0"/>
          </a:p>
          <a:p>
            <a:pPr marL="0" indent="0">
              <a:spcBef>
                <a:spcPts val="600"/>
              </a:spcBef>
              <a:buNone/>
            </a:pPr>
            <a:endParaRPr lang="en-US" sz="2200" dirty="0"/>
          </a:p>
          <a:p>
            <a:pPr marL="0" indent="0">
              <a:spcBef>
                <a:spcPts val="600"/>
              </a:spcBef>
              <a:buNone/>
            </a:pPr>
            <a:endParaRPr lang="en-US" sz="2200" dirty="0"/>
          </a:p>
          <a:p>
            <a:pPr marL="0" indent="0">
              <a:spcBef>
                <a:spcPts val="600"/>
              </a:spcBef>
              <a:buNone/>
            </a:pPr>
            <a:endParaRPr lang="en-US" sz="2200" dirty="0">
              <a:solidFill>
                <a:schemeClr val="accent6">
                  <a:lumMod val="75000"/>
                </a:schemeClr>
              </a:solidFill>
            </a:endParaRPr>
          </a:p>
          <a:p>
            <a:pPr marL="342900" indent="-342900">
              <a:spcBef>
                <a:spcPts val="600"/>
              </a:spcBef>
            </a:pPr>
            <a:endParaRPr lang="en-US" altLang="zh-CN" sz="2200" dirty="0"/>
          </a:p>
          <a:p>
            <a:pPr marL="0" lvl="1" indent="0">
              <a:spcBef>
                <a:spcPts val="600"/>
              </a:spcBef>
              <a:buNone/>
            </a:pPr>
            <a:endParaRPr lang="en-US" sz="2200" dirty="0">
              <a:solidFill>
                <a:schemeClr val="accent6">
                  <a:lumMod val="75000"/>
                </a:schemeClr>
              </a:solidFill>
            </a:endParaRPr>
          </a:p>
          <a:p>
            <a:pPr marL="300559" lvl="1" indent="0">
              <a:spcBef>
                <a:spcPts val="600"/>
              </a:spcBef>
              <a:buNone/>
            </a:pPr>
            <a:endParaRPr lang="en-US" sz="2200" dirty="0"/>
          </a:p>
          <a:p>
            <a:pPr marL="342900" indent="-342900">
              <a:spcBef>
                <a:spcPts val="600"/>
              </a:spcBef>
              <a:buFont typeface="Arial" panose="020B0604020202020204" pitchFamily="34" charset="0"/>
              <a:buChar char="•"/>
            </a:pPr>
            <a:endParaRPr lang="en-US" sz="2200" dirty="0"/>
          </a:p>
          <a:p>
            <a:pPr marL="0" indent="0">
              <a:spcBef>
                <a:spcPts val="600"/>
              </a:spcBef>
              <a:buNone/>
            </a:pPr>
            <a:r>
              <a:rPr lang="en-US" sz="2200" dirty="0"/>
              <a:t> </a:t>
            </a:r>
          </a:p>
          <a:p>
            <a:pPr marL="342900" indent="-342900">
              <a:spcBef>
                <a:spcPts val="600"/>
              </a:spcBef>
              <a:buFont typeface="Arial" panose="020B0604020202020204" pitchFamily="34" charset="0"/>
              <a:buChar char="•"/>
            </a:pPr>
            <a:endParaRPr lang="en-US" sz="2200" dirty="0"/>
          </a:p>
        </p:txBody>
      </p:sp>
      <p:grpSp>
        <p:nvGrpSpPr>
          <p:cNvPr id="13" name="Group 12">
            <a:extLst>
              <a:ext uri="{FF2B5EF4-FFF2-40B4-BE49-F238E27FC236}">
                <a16:creationId xmlns:a16="http://schemas.microsoft.com/office/drawing/2014/main" id="{873EE2BF-3AFB-FF43-B534-EC710980BE70}"/>
              </a:ext>
            </a:extLst>
          </p:cNvPr>
          <p:cNvGrpSpPr/>
          <p:nvPr/>
        </p:nvGrpSpPr>
        <p:grpSpPr>
          <a:xfrm>
            <a:off x="931898" y="1708411"/>
            <a:ext cx="9071007" cy="1299613"/>
            <a:chOff x="1620807" y="3761982"/>
            <a:chExt cx="9071007" cy="1299613"/>
          </a:xfrm>
        </p:grpSpPr>
        <p:sp>
          <p:nvSpPr>
            <p:cNvPr id="14" name="Right Arrow 13">
              <a:extLst>
                <a:ext uri="{FF2B5EF4-FFF2-40B4-BE49-F238E27FC236}">
                  <a16:creationId xmlns:a16="http://schemas.microsoft.com/office/drawing/2014/main" id="{0C5C5CD8-3A13-CE48-BECB-C3174C8A758B}"/>
                </a:ext>
              </a:extLst>
            </p:cNvPr>
            <p:cNvSpPr/>
            <p:nvPr/>
          </p:nvSpPr>
          <p:spPr>
            <a:xfrm>
              <a:off x="1788318" y="4416164"/>
              <a:ext cx="8615363" cy="2884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DB8EB8BB-CAEC-6347-947E-D2B67F27275D}"/>
                </a:ext>
              </a:extLst>
            </p:cNvPr>
            <p:cNvCxnSpPr>
              <a:cxnSpLocks/>
            </p:cNvCxnSpPr>
            <p:nvPr/>
          </p:nvCxnSpPr>
          <p:spPr>
            <a:xfrm flipH="1" flipV="1">
              <a:off x="1785938" y="4183059"/>
              <a:ext cx="2380" cy="331265"/>
            </a:xfrm>
            <a:prstGeom prst="line">
              <a:avLst/>
            </a:prstGeom>
            <a:ln w="25400">
              <a:solidFill>
                <a:srgbClr val="FF0000"/>
              </a:solidFill>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125EFD33-2B0C-8649-9AEA-E9CEB1489701}"/>
                </a:ext>
              </a:extLst>
            </p:cNvPr>
            <p:cNvSpPr txBox="1"/>
            <p:nvPr/>
          </p:nvSpPr>
          <p:spPr>
            <a:xfrm>
              <a:off x="1620807" y="3774039"/>
              <a:ext cx="340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17" name="Straight Connector 16">
              <a:extLst>
                <a:ext uri="{FF2B5EF4-FFF2-40B4-BE49-F238E27FC236}">
                  <a16:creationId xmlns:a16="http://schemas.microsoft.com/office/drawing/2014/main" id="{765775D6-769C-894C-B330-757DE5CBE280}"/>
                </a:ext>
              </a:extLst>
            </p:cNvPr>
            <p:cNvCxnSpPr>
              <a:cxnSpLocks/>
            </p:cNvCxnSpPr>
            <p:nvPr/>
          </p:nvCxnSpPr>
          <p:spPr>
            <a:xfrm flipH="1" flipV="1">
              <a:off x="4366640" y="4168771"/>
              <a:ext cx="2380" cy="331265"/>
            </a:xfrm>
            <a:prstGeom prst="line">
              <a:avLst/>
            </a:prstGeom>
            <a:ln w="254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A62A7DC9-9C97-E64C-B391-53B21904522F}"/>
                </a:ext>
              </a:extLst>
            </p:cNvPr>
            <p:cNvCxnSpPr>
              <a:cxnSpLocks/>
            </p:cNvCxnSpPr>
            <p:nvPr/>
          </p:nvCxnSpPr>
          <p:spPr>
            <a:xfrm flipH="1" flipV="1">
              <a:off x="6947342" y="4171946"/>
              <a:ext cx="2380" cy="331265"/>
            </a:xfrm>
            <a:prstGeom prst="line">
              <a:avLst/>
            </a:prstGeom>
            <a:ln w="254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1B8C2AAD-93EA-7247-8D3C-1FDA3C1BEAF9}"/>
                </a:ext>
              </a:extLst>
            </p:cNvPr>
            <p:cNvCxnSpPr>
              <a:cxnSpLocks/>
            </p:cNvCxnSpPr>
            <p:nvPr/>
          </p:nvCxnSpPr>
          <p:spPr>
            <a:xfrm flipH="1" flipV="1">
              <a:off x="9528045" y="4171947"/>
              <a:ext cx="2380" cy="331265"/>
            </a:xfrm>
            <a:prstGeom prst="line">
              <a:avLst/>
            </a:prstGeom>
            <a:ln w="25400">
              <a:solidFill>
                <a:srgbClr val="FF0000"/>
              </a:solidFill>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077DF231-0763-5440-86A5-280AAC2112BC}"/>
                </a:ext>
              </a:extLst>
            </p:cNvPr>
            <p:cNvSpPr txBox="1"/>
            <p:nvPr/>
          </p:nvSpPr>
          <p:spPr>
            <a:xfrm>
              <a:off x="4041642" y="3774038"/>
              <a:ext cx="6511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21" name="TextBox 20">
              <a:extLst>
                <a:ext uri="{FF2B5EF4-FFF2-40B4-BE49-F238E27FC236}">
                  <a16:creationId xmlns:a16="http://schemas.microsoft.com/office/drawing/2014/main" id="{B4D6907F-922D-8A43-B4EE-95376A5E90DC}"/>
                </a:ext>
              </a:extLst>
            </p:cNvPr>
            <p:cNvSpPr txBox="1"/>
            <p:nvPr/>
          </p:nvSpPr>
          <p:spPr>
            <a:xfrm>
              <a:off x="6590769" y="3761982"/>
              <a:ext cx="6511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200</a:t>
              </a:r>
            </a:p>
          </p:txBody>
        </p:sp>
        <p:sp>
          <p:nvSpPr>
            <p:cNvPr id="22" name="TextBox 21">
              <a:extLst>
                <a:ext uri="{FF2B5EF4-FFF2-40B4-BE49-F238E27FC236}">
                  <a16:creationId xmlns:a16="http://schemas.microsoft.com/office/drawing/2014/main" id="{0042F619-83A1-8547-8F3B-7F91C177404B}"/>
                </a:ext>
              </a:extLst>
            </p:cNvPr>
            <p:cNvSpPr txBox="1"/>
            <p:nvPr/>
          </p:nvSpPr>
          <p:spPr>
            <a:xfrm>
              <a:off x="9207235" y="3774037"/>
              <a:ext cx="6511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300</a:t>
              </a:r>
            </a:p>
          </p:txBody>
        </p:sp>
        <p:sp>
          <p:nvSpPr>
            <p:cNvPr id="23" name="TextBox 22">
              <a:extLst>
                <a:ext uri="{FF2B5EF4-FFF2-40B4-BE49-F238E27FC236}">
                  <a16:creationId xmlns:a16="http://schemas.microsoft.com/office/drawing/2014/main" id="{C7507955-7796-464A-AD3B-91FD696D79B8}"/>
                </a:ext>
              </a:extLst>
            </p:cNvPr>
            <p:cNvSpPr txBox="1"/>
            <p:nvPr/>
          </p:nvSpPr>
          <p:spPr>
            <a:xfrm>
              <a:off x="9955715" y="3975388"/>
              <a:ext cx="7360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(ms)</a:t>
              </a:r>
            </a:p>
          </p:txBody>
        </p:sp>
        <p:sp>
          <p:nvSpPr>
            <p:cNvPr id="24" name="TextBox 23">
              <a:extLst>
                <a:ext uri="{FF2B5EF4-FFF2-40B4-BE49-F238E27FC236}">
                  <a16:creationId xmlns:a16="http://schemas.microsoft.com/office/drawing/2014/main" id="{3468E599-F7FF-CC42-9595-4D9531B3BC20}"/>
                </a:ext>
              </a:extLst>
            </p:cNvPr>
            <p:cNvSpPr txBox="1"/>
            <p:nvPr/>
          </p:nvSpPr>
          <p:spPr>
            <a:xfrm>
              <a:off x="2269810" y="4661485"/>
              <a:ext cx="17718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Gaming system</a:t>
              </a:r>
            </a:p>
          </p:txBody>
        </p:sp>
        <p:sp>
          <p:nvSpPr>
            <p:cNvPr id="25" name="TextBox 24">
              <a:extLst>
                <a:ext uri="{FF2B5EF4-FFF2-40B4-BE49-F238E27FC236}">
                  <a16:creationId xmlns:a16="http://schemas.microsoft.com/office/drawing/2014/main" id="{DE813FA6-80ED-7F46-87A6-761CA14A51A6}"/>
                </a:ext>
              </a:extLst>
            </p:cNvPr>
            <p:cNvSpPr txBox="1"/>
            <p:nvPr/>
          </p:nvSpPr>
          <p:spPr>
            <a:xfrm>
              <a:off x="4935669" y="4661485"/>
              <a:ext cx="13901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Normal PCs</a:t>
              </a:r>
            </a:p>
          </p:txBody>
        </p:sp>
        <p:sp>
          <p:nvSpPr>
            <p:cNvPr id="26" name="TextBox 25">
              <a:extLst>
                <a:ext uri="{FF2B5EF4-FFF2-40B4-BE49-F238E27FC236}">
                  <a16:creationId xmlns:a16="http://schemas.microsoft.com/office/drawing/2014/main" id="{FFEB686C-CC95-DC42-A4F2-98900204B6B3}"/>
                </a:ext>
              </a:extLst>
            </p:cNvPr>
            <p:cNvSpPr txBox="1"/>
            <p:nvPr/>
          </p:nvSpPr>
          <p:spPr>
            <a:xfrm>
              <a:off x="7308386" y="4661485"/>
              <a:ext cx="18906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Console, TV, etc.</a:t>
              </a:r>
            </a:p>
          </p:txBody>
        </p:sp>
      </p:grpSp>
      <p:grpSp>
        <p:nvGrpSpPr>
          <p:cNvPr id="45" name="Group 44">
            <a:extLst>
              <a:ext uri="{FF2B5EF4-FFF2-40B4-BE49-F238E27FC236}">
                <a16:creationId xmlns:a16="http://schemas.microsoft.com/office/drawing/2014/main" id="{ECC9B9E5-25B2-3849-AE8E-2F8D5B8E598A}"/>
              </a:ext>
            </a:extLst>
          </p:cNvPr>
          <p:cNvGrpSpPr/>
          <p:nvPr/>
        </p:nvGrpSpPr>
        <p:grpSpPr>
          <a:xfrm>
            <a:off x="931898" y="3914890"/>
            <a:ext cx="9071007" cy="1607389"/>
            <a:chOff x="1620807" y="3761982"/>
            <a:chExt cx="9071007" cy="1607389"/>
          </a:xfrm>
        </p:grpSpPr>
        <p:sp>
          <p:nvSpPr>
            <p:cNvPr id="46" name="Right Arrow 45">
              <a:extLst>
                <a:ext uri="{FF2B5EF4-FFF2-40B4-BE49-F238E27FC236}">
                  <a16:creationId xmlns:a16="http://schemas.microsoft.com/office/drawing/2014/main" id="{3A16319D-BCA3-3046-9AC3-40D07551FD62}"/>
                </a:ext>
              </a:extLst>
            </p:cNvPr>
            <p:cNvSpPr/>
            <p:nvPr/>
          </p:nvSpPr>
          <p:spPr>
            <a:xfrm>
              <a:off x="1788318" y="4416164"/>
              <a:ext cx="8615363" cy="2884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Straight Connector 46">
              <a:extLst>
                <a:ext uri="{FF2B5EF4-FFF2-40B4-BE49-F238E27FC236}">
                  <a16:creationId xmlns:a16="http://schemas.microsoft.com/office/drawing/2014/main" id="{DD4B6622-69D3-A742-A35D-CB33FF4BF7A3}"/>
                </a:ext>
              </a:extLst>
            </p:cNvPr>
            <p:cNvCxnSpPr>
              <a:cxnSpLocks/>
            </p:cNvCxnSpPr>
            <p:nvPr/>
          </p:nvCxnSpPr>
          <p:spPr>
            <a:xfrm flipH="1" flipV="1">
              <a:off x="1785938" y="4183059"/>
              <a:ext cx="2380" cy="331265"/>
            </a:xfrm>
            <a:prstGeom prst="line">
              <a:avLst/>
            </a:prstGeom>
            <a:ln w="25400">
              <a:solidFill>
                <a:srgbClr val="FF0000"/>
              </a:solidFill>
            </a:ln>
          </p:spPr>
          <p:style>
            <a:lnRef idx="1">
              <a:schemeClr val="accent2"/>
            </a:lnRef>
            <a:fillRef idx="0">
              <a:schemeClr val="accent2"/>
            </a:fillRef>
            <a:effectRef idx="0">
              <a:schemeClr val="accent2"/>
            </a:effectRef>
            <a:fontRef idx="minor">
              <a:schemeClr val="tx1"/>
            </a:fontRef>
          </p:style>
        </p:cxnSp>
        <p:sp>
          <p:nvSpPr>
            <p:cNvPr id="48" name="TextBox 47">
              <a:extLst>
                <a:ext uri="{FF2B5EF4-FFF2-40B4-BE49-F238E27FC236}">
                  <a16:creationId xmlns:a16="http://schemas.microsoft.com/office/drawing/2014/main" id="{DDED447F-9CDC-C14C-978C-952DC31ED522}"/>
                </a:ext>
              </a:extLst>
            </p:cNvPr>
            <p:cNvSpPr txBox="1"/>
            <p:nvPr/>
          </p:nvSpPr>
          <p:spPr>
            <a:xfrm>
              <a:off x="1620807" y="3774039"/>
              <a:ext cx="340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49" name="Straight Connector 48">
              <a:extLst>
                <a:ext uri="{FF2B5EF4-FFF2-40B4-BE49-F238E27FC236}">
                  <a16:creationId xmlns:a16="http://schemas.microsoft.com/office/drawing/2014/main" id="{672E21FA-1DA5-814A-AFC2-7EA0F799FC8D}"/>
                </a:ext>
              </a:extLst>
            </p:cNvPr>
            <p:cNvCxnSpPr>
              <a:cxnSpLocks/>
            </p:cNvCxnSpPr>
            <p:nvPr/>
          </p:nvCxnSpPr>
          <p:spPr>
            <a:xfrm flipH="1" flipV="1">
              <a:off x="4366640" y="4168771"/>
              <a:ext cx="2380" cy="331265"/>
            </a:xfrm>
            <a:prstGeom prst="line">
              <a:avLst/>
            </a:prstGeom>
            <a:ln w="254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C5A29AA1-76B8-F34A-BD36-A954727D7404}"/>
                </a:ext>
              </a:extLst>
            </p:cNvPr>
            <p:cNvCxnSpPr>
              <a:cxnSpLocks/>
            </p:cNvCxnSpPr>
            <p:nvPr/>
          </p:nvCxnSpPr>
          <p:spPr>
            <a:xfrm flipH="1" flipV="1">
              <a:off x="6947342" y="4171946"/>
              <a:ext cx="2380" cy="331265"/>
            </a:xfrm>
            <a:prstGeom prst="line">
              <a:avLst/>
            </a:prstGeom>
            <a:ln w="254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2246AB9C-E3AD-1640-874B-EB7BC39E32AC}"/>
                </a:ext>
              </a:extLst>
            </p:cNvPr>
            <p:cNvCxnSpPr>
              <a:cxnSpLocks/>
            </p:cNvCxnSpPr>
            <p:nvPr/>
          </p:nvCxnSpPr>
          <p:spPr>
            <a:xfrm flipH="1" flipV="1">
              <a:off x="9528045" y="4171947"/>
              <a:ext cx="2380" cy="331265"/>
            </a:xfrm>
            <a:prstGeom prst="line">
              <a:avLst/>
            </a:prstGeom>
            <a:ln w="25400">
              <a:solidFill>
                <a:srgbClr val="FF0000"/>
              </a:solidFill>
            </a:ln>
          </p:spPr>
          <p:style>
            <a:lnRef idx="1">
              <a:schemeClr val="accent2"/>
            </a:lnRef>
            <a:fillRef idx="0">
              <a:schemeClr val="accent2"/>
            </a:fillRef>
            <a:effectRef idx="0">
              <a:schemeClr val="accent2"/>
            </a:effectRef>
            <a:fontRef idx="minor">
              <a:schemeClr val="tx1"/>
            </a:fontRef>
          </p:style>
        </p:cxnSp>
        <p:sp>
          <p:nvSpPr>
            <p:cNvPr id="52" name="TextBox 51">
              <a:extLst>
                <a:ext uri="{FF2B5EF4-FFF2-40B4-BE49-F238E27FC236}">
                  <a16:creationId xmlns:a16="http://schemas.microsoft.com/office/drawing/2014/main" id="{A4879B8A-FD4F-C64E-A1B1-17015466C7C2}"/>
                </a:ext>
              </a:extLst>
            </p:cNvPr>
            <p:cNvSpPr txBox="1"/>
            <p:nvPr/>
          </p:nvSpPr>
          <p:spPr>
            <a:xfrm>
              <a:off x="4041642" y="3774038"/>
              <a:ext cx="6511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53" name="TextBox 52">
              <a:extLst>
                <a:ext uri="{FF2B5EF4-FFF2-40B4-BE49-F238E27FC236}">
                  <a16:creationId xmlns:a16="http://schemas.microsoft.com/office/drawing/2014/main" id="{FC00147E-805C-AA43-8653-26B133417AD5}"/>
                </a:ext>
              </a:extLst>
            </p:cNvPr>
            <p:cNvSpPr txBox="1"/>
            <p:nvPr/>
          </p:nvSpPr>
          <p:spPr>
            <a:xfrm>
              <a:off x="6590769" y="3761982"/>
              <a:ext cx="6511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200</a:t>
              </a:r>
            </a:p>
          </p:txBody>
        </p:sp>
        <p:sp>
          <p:nvSpPr>
            <p:cNvPr id="54" name="TextBox 53">
              <a:extLst>
                <a:ext uri="{FF2B5EF4-FFF2-40B4-BE49-F238E27FC236}">
                  <a16:creationId xmlns:a16="http://schemas.microsoft.com/office/drawing/2014/main" id="{124F8135-5B74-EE41-8944-975F2E399180}"/>
                </a:ext>
              </a:extLst>
            </p:cNvPr>
            <p:cNvSpPr txBox="1"/>
            <p:nvPr/>
          </p:nvSpPr>
          <p:spPr>
            <a:xfrm>
              <a:off x="9207235" y="3774037"/>
              <a:ext cx="6511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300</a:t>
              </a:r>
            </a:p>
          </p:txBody>
        </p:sp>
        <p:sp>
          <p:nvSpPr>
            <p:cNvPr id="55" name="TextBox 54">
              <a:extLst>
                <a:ext uri="{FF2B5EF4-FFF2-40B4-BE49-F238E27FC236}">
                  <a16:creationId xmlns:a16="http://schemas.microsoft.com/office/drawing/2014/main" id="{C3C2AC97-E863-5146-99CD-8AA4D51390D2}"/>
                </a:ext>
              </a:extLst>
            </p:cNvPr>
            <p:cNvSpPr txBox="1"/>
            <p:nvPr/>
          </p:nvSpPr>
          <p:spPr>
            <a:xfrm>
              <a:off x="9955715" y="3975388"/>
              <a:ext cx="7360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(ms)</a:t>
              </a:r>
            </a:p>
          </p:txBody>
        </p:sp>
        <p:sp>
          <p:nvSpPr>
            <p:cNvPr id="56" name="TextBox 55">
              <a:extLst>
                <a:ext uri="{FF2B5EF4-FFF2-40B4-BE49-F238E27FC236}">
                  <a16:creationId xmlns:a16="http://schemas.microsoft.com/office/drawing/2014/main" id="{AE4DFCE1-E690-DA4F-82DC-FDF0FB19526B}"/>
                </a:ext>
              </a:extLst>
            </p:cNvPr>
            <p:cNvSpPr txBox="1"/>
            <p:nvPr/>
          </p:nvSpPr>
          <p:spPr>
            <a:xfrm>
              <a:off x="1620807" y="4679707"/>
              <a:ext cx="290489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Good</a:t>
              </a:r>
              <a:r>
                <a:rPr kumimoji="0" lang="zh-CN" altLang="en-US"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endPar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Internet</a:t>
              </a:r>
              <a:r>
                <a:rPr kumimoji="0" lang="zh-CN" altLang="en-US"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Connection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2484B714-DE97-D847-AD8E-A3AF5BDD8444}"/>
                </a:ext>
              </a:extLst>
            </p:cNvPr>
            <p:cNvSpPr txBox="1"/>
            <p:nvPr/>
          </p:nvSpPr>
          <p:spPr>
            <a:xfrm>
              <a:off x="4553651" y="4661485"/>
              <a:ext cx="225196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Moderate</a:t>
              </a:r>
              <a:r>
                <a:rPr kumimoji="0" lang="zh-CN" altLang="en-US"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endPar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Internet</a:t>
              </a:r>
              <a:r>
                <a:rPr kumimoji="0" lang="zh-CN" altLang="en-US"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connection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54EB9196-5CF3-AE47-A469-068D81E2C4ED}"/>
                </a:ext>
              </a:extLst>
            </p:cNvPr>
            <p:cNvSpPr txBox="1"/>
            <p:nvPr/>
          </p:nvSpPr>
          <p:spPr>
            <a:xfrm>
              <a:off x="7900608" y="4661485"/>
              <a:ext cx="7040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Other</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0" name="Title 1">
            <a:extLst>
              <a:ext uri="{FF2B5EF4-FFF2-40B4-BE49-F238E27FC236}">
                <a16:creationId xmlns:a16="http://schemas.microsoft.com/office/drawing/2014/main" id="{0C25EE5B-C261-4848-A9D3-82B791214F90}"/>
              </a:ext>
            </a:extLst>
          </p:cNvPr>
          <p:cNvSpPr>
            <a:spLocks noGrp="1"/>
          </p:cNvSpPr>
          <p:nvPr>
            <p:ph type="title"/>
          </p:nvPr>
        </p:nvSpPr>
        <p:spPr>
          <a:xfrm>
            <a:off x="888803" y="-162786"/>
            <a:ext cx="10455803" cy="1325563"/>
          </a:xfrm>
        </p:spPr>
        <p:txBody>
          <a:bodyPr>
            <a:normAutofit/>
          </a:bodyPr>
          <a:lstStyle/>
          <a:p>
            <a:r>
              <a:rPr lang="en-US" sz="4000" b="1" dirty="0">
                <a:solidFill>
                  <a:schemeClr val="tx1"/>
                </a:solidFill>
                <a:latin typeface="+mj-lt"/>
              </a:rPr>
              <a:t>Latency Values</a:t>
            </a:r>
          </a:p>
        </p:txBody>
      </p:sp>
      <p:grpSp>
        <p:nvGrpSpPr>
          <p:cNvPr id="11" name="Group 10">
            <a:extLst>
              <a:ext uri="{FF2B5EF4-FFF2-40B4-BE49-F238E27FC236}">
                <a16:creationId xmlns:a16="http://schemas.microsoft.com/office/drawing/2014/main" id="{5ED79119-CA57-766C-1469-B39668B3A345}"/>
              </a:ext>
            </a:extLst>
          </p:cNvPr>
          <p:cNvGrpSpPr/>
          <p:nvPr/>
        </p:nvGrpSpPr>
        <p:grpSpPr>
          <a:xfrm>
            <a:off x="1437187" y="1237057"/>
            <a:ext cx="2589205" cy="1224283"/>
            <a:chOff x="1437187" y="1237057"/>
            <a:chExt cx="2589205" cy="1224283"/>
          </a:xfrm>
        </p:grpSpPr>
        <p:grpSp>
          <p:nvGrpSpPr>
            <p:cNvPr id="27" name="Group 26">
              <a:extLst>
                <a:ext uri="{FF2B5EF4-FFF2-40B4-BE49-F238E27FC236}">
                  <a16:creationId xmlns:a16="http://schemas.microsoft.com/office/drawing/2014/main" id="{4CEC0B79-2DFF-D142-9162-27DFD43C84FA}"/>
                </a:ext>
              </a:extLst>
            </p:cNvPr>
            <p:cNvGrpSpPr/>
            <p:nvPr/>
          </p:nvGrpSpPr>
          <p:grpSpPr>
            <a:xfrm>
              <a:off x="1437187" y="1497420"/>
              <a:ext cx="509019" cy="944279"/>
              <a:chOff x="2219282" y="3325987"/>
              <a:chExt cx="509019" cy="1174048"/>
            </a:xfrm>
          </p:grpSpPr>
          <p:sp>
            <p:nvSpPr>
              <p:cNvPr id="28" name="Down Arrow 27">
                <a:extLst>
                  <a:ext uri="{FF2B5EF4-FFF2-40B4-BE49-F238E27FC236}">
                    <a16:creationId xmlns:a16="http://schemas.microsoft.com/office/drawing/2014/main" id="{EFC230CD-EC9B-E949-ABFB-54876C83B61D}"/>
                  </a:ext>
                </a:extLst>
              </p:cNvPr>
              <p:cNvSpPr/>
              <p:nvPr/>
            </p:nvSpPr>
            <p:spPr>
              <a:xfrm>
                <a:off x="2317538" y="3754507"/>
                <a:ext cx="213191" cy="7455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78144CC-FB57-9140-9AA1-E0284EE85CC1}"/>
                  </a:ext>
                </a:extLst>
              </p:cNvPr>
              <p:cNvSpPr txBox="1"/>
              <p:nvPr/>
            </p:nvSpPr>
            <p:spPr>
              <a:xfrm>
                <a:off x="2219282" y="3325987"/>
                <a:ext cx="509019" cy="49746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22</a:t>
                </a:r>
              </a:p>
            </p:txBody>
          </p:sp>
        </p:grpSp>
        <p:grpSp>
          <p:nvGrpSpPr>
            <p:cNvPr id="88" name="Group 87">
              <a:extLst>
                <a:ext uri="{FF2B5EF4-FFF2-40B4-BE49-F238E27FC236}">
                  <a16:creationId xmlns:a16="http://schemas.microsoft.com/office/drawing/2014/main" id="{8C7A0016-3004-174A-A571-EB7A3EB2DE3B}"/>
                </a:ext>
              </a:extLst>
            </p:cNvPr>
            <p:cNvGrpSpPr/>
            <p:nvPr/>
          </p:nvGrpSpPr>
          <p:grpSpPr>
            <a:xfrm>
              <a:off x="1554017" y="1248670"/>
              <a:ext cx="444352" cy="1168781"/>
              <a:chOff x="2816538" y="4040977"/>
              <a:chExt cx="444352" cy="854318"/>
            </a:xfrm>
          </p:grpSpPr>
          <p:cxnSp>
            <p:nvCxnSpPr>
              <p:cNvPr id="89" name="Straight Arrow Connector 88">
                <a:extLst>
                  <a:ext uri="{FF2B5EF4-FFF2-40B4-BE49-F238E27FC236}">
                    <a16:creationId xmlns:a16="http://schemas.microsoft.com/office/drawing/2014/main" id="{4F94BD56-E662-1841-A366-844DEF585FBA}"/>
                  </a:ext>
                </a:extLst>
              </p:cNvPr>
              <p:cNvCxnSpPr>
                <a:cxnSpLocks/>
              </p:cNvCxnSpPr>
              <p:nvPr/>
            </p:nvCxnSpPr>
            <p:spPr>
              <a:xfrm>
                <a:off x="3028225" y="4283966"/>
                <a:ext cx="0" cy="611329"/>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826FD344-3260-994A-AB01-CF6D175A3F76}"/>
                  </a:ext>
                </a:extLst>
              </p:cNvPr>
              <p:cNvSpPr txBox="1"/>
              <p:nvPr/>
            </p:nvSpPr>
            <p:spPr>
              <a:xfrm>
                <a:off x="2816538" y="4040977"/>
                <a:ext cx="444352" cy="2924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70AD47">
                        <a:lumMod val="75000"/>
                      </a:srgbClr>
                    </a:solidFill>
                    <a:effectLst/>
                    <a:uLnTx/>
                    <a:uFillTx/>
                    <a:latin typeface="Calibri" panose="020F0502020204030204"/>
                    <a:ea typeface="等线" panose="02010600030101010101" pitchFamily="2" charset="-122"/>
                    <a:cs typeface="+mn-cs"/>
                  </a:rPr>
                  <a:t>25</a:t>
                </a:r>
                <a:endParaRPr kumimoji="0" lang="en-US" sz="2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grpSp>
          <p:nvGrpSpPr>
            <p:cNvPr id="97" name="Group 96">
              <a:extLst>
                <a:ext uri="{FF2B5EF4-FFF2-40B4-BE49-F238E27FC236}">
                  <a16:creationId xmlns:a16="http://schemas.microsoft.com/office/drawing/2014/main" id="{9C9FEF3C-5413-DD47-ABFF-66006F95E6CC}"/>
                </a:ext>
              </a:extLst>
            </p:cNvPr>
            <p:cNvGrpSpPr/>
            <p:nvPr/>
          </p:nvGrpSpPr>
          <p:grpSpPr>
            <a:xfrm>
              <a:off x="2135674" y="1237057"/>
              <a:ext cx="444352" cy="1187379"/>
              <a:chOff x="812462" y="4029512"/>
              <a:chExt cx="444352" cy="867912"/>
            </a:xfrm>
          </p:grpSpPr>
          <p:cxnSp>
            <p:nvCxnSpPr>
              <p:cNvPr id="98" name="Straight Arrow Connector 97">
                <a:extLst>
                  <a:ext uri="{FF2B5EF4-FFF2-40B4-BE49-F238E27FC236}">
                    <a16:creationId xmlns:a16="http://schemas.microsoft.com/office/drawing/2014/main" id="{24C56C33-0C9A-E648-9510-365C45C3FC3E}"/>
                  </a:ext>
                </a:extLst>
              </p:cNvPr>
              <p:cNvCxnSpPr>
                <a:cxnSpLocks/>
              </p:cNvCxnSpPr>
              <p:nvPr/>
            </p:nvCxnSpPr>
            <p:spPr>
              <a:xfrm>
                <a:off x="1052312" y="4286095"/>
                <a:ext cx="0" cy="611329"/>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7A282E81-5389-2F43-89DD-F72ED4D64870}"/>
                  </a:ext>
                </a:extLst>
              </p:cNvPr>
              <p:cNvSpPr txBox="1"/>
              <p:nvPr/>
            </p:nvSpPr>
            <p:spPr>
              <a:xfrm>
                <a:off x="812462" y="4029512"/>
                <a:ext cx="444352" cy="2924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70AD47">
                        <a:lumMod val="75000"/>
                      </a:srgbClr>
                    </a:solidFill>
                    <a:effectLst/>
                    <a:uLnTx/>
                    <a:uFillTx/>
                    <a:latin typeface="Calibri" panose="020F0502020204030204"/>
                    <a:ea typeface="等线" panose="02010600030101010101" pitchFamily="2" charset="-122"/>
                    <a:cs typeface="+mn-cs"/>
                  </a:rPr>
                  <a:t>50</a:t>
                </a:r>
                <a:endParaRPr kumimoji="0" lang="en-US" sz="2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grpSp>
          <p:nvGrpSpPr>
            <p:cNvPr id="100" name="Group 99">
              <a:extLst>
                <a:ext uri="{FF2B5EF4-FFF2-40B4-BE49-F238E27FC236}">
                  <a16:creationId xmlns:a16="http://schemas.microsoft.com/office/drawing/2014/main" id="{CC73415E-38F3-8D47-8BB3-CA0437AC8498}"/>
                </a:ext>
              </a:extLst>
            </p:cNvPr>
            <p:cNvGrpSpPr/>
            <p:nvPr/>
          </p:nvGrpSpPr>
          <p:grpSpPr>
            <a:xfrm>
              <a:off x="2745493" y="1246253"/>
              <a:ext cx="444352" cy="1215087"/>
              <a:chOff x="771119" y="4022052"/>
              <a:chExt cx="444352" cy="888165"/>
            </a:xfrm>
          </p:grpSpPr>
          <p:cxnSp>
            <p:nvCxnSpPr>
              <p:cNvPr id="101" name="Straight Arrow Connector 100">
                <a:extLst>
                  <a:ext uri="{FF2B5EF4-FFF2-40B4-BE49-F238E27FC236}">
                    <a16:creationId xmlns:a16="http://schemas.microsoft.com/office/drawing/2014/main" id="{9715DDBC-745F-AC4B-8913-30350FC75C06}"/>
                  </a:ext>
                </a:extLst>
              </p:cNvPr>
              <p:cNvCxnSpPr>
                <a:cxnSpLocks/>
              </p:cNvCxnSpPr>
              <p:nvPr/>
            </p:nvCxnSpPr>
            <p:spPr>
              <a:xfrm>
                <a:off x="990653" y="4298888"/>
                <a:ext cx="0" cy="611329"/>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DE8948E3-41DC-184F-898E-C0937109AB4C}"/>
                  </a:ext>
                </a:extLst>
              </p:cNvPr>
              <p:cNvSpPr txBox="1"/>
              <p:nvPr/>
            </p:nvSpPr>
            <p:spPr>
              <a:xfrm>
                <a:off x="771119" y="4022052"/>
                <a:ext cx="444352" cy="2924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70AD47">
                        <a:lumMod val="75000"/>
                      </a:srgbClr>
                    </a:solidFill>
                    <a:effectLst/>
                    <a:uLnTx/>
                    <a:uFillTx/>
                    <a:latin typeface="Calibri" panose="020F0502020204030204"/>
                    <a:ea typeface="等线" panose="02010600030101010101" pitchFamily="2" charset="-122"/>
                    <a:cs typeface="+mn-cs"/>
                  </a:rPr>
                  <a:t>75</a:t>
                </a:r>
                <a:endParaRPr kumimoji="0" lang="en-US" sz="2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9E713C64-583A-E755-2F6E-78E02E3012FB}"/>
                </a:ext>
              </a:extLst>
            </p:cNvPr>
            <p:cNvGrpSpPr/>
            <p:nvPr/>
          </p:nvGrpSpPr>
          <p:grpSpPr>
            <a:xfrm>
              <a:off x="3452196" y="1246253"/>
              <a:ext cx="574196" cy="1215087"/>
              <a:chOff x="771119" y="4022052"/>
              <a:chExt cx="574196" cy="888165"/>
            </a:xfrm>
          </p:grpSpPr>
          <p:cxnSp>
            <p:nvCxnSpPr>
              <p:cNvPr id="8" name="Straight Arrow Connector 7">
                <a:extLst>
                  <a:ext uri="{FF2B5EF4-FFF2-40B4-BE49-F238E27FC236}">
                    <a16:creationId xmlns:a16="http://schemas.microsoft.com/office/drawing/2014/main" id="{DFDB1871-26DF-E4D5-72F6-8ED32E71AB38}"/>
                  </a:ext>
                </a:extLst>
              </p:cNvPr>
              <p:cNvCxnSpPr>
                <a:cxnSpLocks/>
              </p:cNvCxnSpPr>
              <p:nvPr/>
            </p:nvCxnSpPr>
            <p:spPr>
              <a:xfrm>
                <a:off x="990653" y="4298888"/>
                <a:ext cx="0" cy="611329"/>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E2C1275-EE5B-5EE5-E474-C5141106892B}"/>
                  </a:ext>
                </a:extLst>
              </p:cNvPr>
              <p:cNvSpPr txBox="1"/>
              <p:nvPr/>
            </p:nvSpPr>
            <p:spPr>
              <a:xfrm>
                <a:off x="771119" y="4022052"/>
                <a:ext cx="574196" cy="2924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70AD47">
                        <a:lumMod val="75000"/>
                      </a:srgbClr>
                    </a:solidFill>
                    <a:effectLst/>
                    <a:uLnTx/>
                    <a:uFillTx/>
                    <a:latin typeface="Calibri" panose="020F0502020204030204"/>
                    <a:ea typeface="等线" panose="02010600030101010101" pitchFamily="2" charset="-122"/>
                    <a:cs typeface="+mn-cs"/>
                  </a:rPr>
                  <a:t>100</a:t>
                </a:r>
                <a:endParaRPr kumimoji="0" lang="en-US" sz="2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grpSp>
      <p:grpSp>
        <p:nvGrpSpPr>
          <p:cNvPr id="32" name="Group 31">
            <a:extLst>
              <a:ext uri="{FF2B5EF4-FFF2-40B4-BE49-F238E27FC236}">
                <a16:creationId xmlns:a16="http://schemas.microsoft.com/office/drawing/2014/main" id="{2C67D805-1CE1-1ED6-9528-CA95DCA2A8A5}"/>
              </a:ext>
            </a:extLst>
          </p:cNvPr>
          <p:cNvGrpSpPr/>
          <p:nvPr/>
        </p:nvGrpSpPr>
        <p:grpSpPr>
          <a:xfrm>
            <a:off x="901582" y="3483955"/>
            <a:ext cx="4387578" cy="1207778"/>
            <a:chOff x="901582" y="3483955"/>
            <a:chExt cx="4387578" cy="1207778"/>
          </a:xfrm>
        </p:grpSpPr>
        <p:grpSp>
          <p:nvGrpSpPr>
            <p:cNvPr id="59" name="Group 58">
              <a:extLst>
                <a:ext uri="{FF2B5EF4-FFF2-40B4-BE49-F238E27FC236}">
                  <a16:creationId xmlns:a16="http://schemas.microsoft.com/office/drawing/2014/main" id="{BE452128-B607-9D4C-8C1E-1B9DC59B5067}"/>
                </a:ext>
              </a:extLst>
            </p:cNvPr>
            <p:cNvGrpSpPr/>
            <p:nvPr/>
          </p:nvGrpSpPr>
          <p:grpSpPr>
            <a:xfrm>
              <a:off x="920694" y="3818089"/>
              <a:ext cx="442750" cy="836351"/>
              <a:chOff x="2189409" y="3059963"/>
              <a:chExt cx="540783" cy="1440073"/>
            </a:xfrm>
          </p:grpSpPr>
          <p:sp>
            <p:nvSpPr>
              <p:cNvPr id="60" name="Down Arrow 59">
                <a:extLst>
                  <a:ext uri="{FF2B5EF4-FFF2-40B4-BE49-F238E27FC236}">
                    <a16:creationId xmlns:a16="http://schemas.microsoft.com/office/drawing/2014/main" id="{5FC01748-732A-4D43-99A7-328AEC699F31}"/>
                  </a:ext>
                </a:extLst>
              </p:cNvPr>
              <p:cNvSpPr/>
              <p:nvPr/>
            </p:nvSpPr>
            <p:spPr>
              <a:xfrm>
                <a:off x="2317538" y="3521628"/>
                <a:ext cx="23939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E7C9480B-CFFA-2A4D-A50E-1ECDBC517227}"/>
                  </a:ext>
                </a:extLst>
              </p:cNvPr>
              <p:cNvSpPr txBox="1"/>
              <p:nvPr/>
            </p:nvSpPr>
            <p:spPr>
              <a:xfrm>
                <a:off x="2189409" y="3059963"/>
                <a:ext cx="540783" cy="68893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cs"/>
                  </a:rPr>
                  <a:t>&lt;1</a:t>
                </a:r>
                <a:endPar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64" name="Group 63">
              <a:extLst>
                <a:ext uri="{FF2B5EF4-FFF2-40B4-BE49-F238E27FC236}">
                  <a16:creationId xmlns:a16="http://schemas.microsoft.com/office/drawing/2014/main" id="{1C7EF5AF-CEE1-744A-8F8E-7BAD5471D8A9}"/>
                </a:ext>
              </a:extLst>
            </p:cNvPr>
            <p:cNvGrpSpPr/>
            <p:nvPr/>
          </p:nvGrpSpPr>
          <p:grpSpPr>
            <a:xfrm>
              <a:off x="901582" y="3483955"/>
              <a:ext cx="314510" cy="1183277"/>
              <a:chOff x="1525201" y="4030381"/>
              <a:chExt cx="314510" cy="864914"/>
            </a:xfrm>
          </p:grpSpPr>
          <p:cxnSp>
            <p:nvCxnSpPr>
              <p:cNvPr id="9" name="Straight Arrow Connector 8">
                <a:extLst>
                  <a:ext uri="{FF2B5EF4-FFF2-40B4-BE49-F238E27FC236}">
                    <a16:creationId xmlns:a16="http://schemas.microsoft.com/office/drawing/2014/main" id="{3721D1E7-499D-894A-A12B-42D6B5B0A759}"/>
                  </a:ext>
                </a:extLst>
              </p:cNvPr>
              <p:cNvCxnSpPr>
                <a:cxnSpLocks/>
              </p:cNvCxnSpPr>
              <p:nvPr/>
            </p:nvCxnSpPr>
            <p:spPr>
              <a:xfrm>
                <a:off x="1734553" y="4283966"/>
                <a:ext cx="0" cy="611329"/>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CF08940-3677-F14A-AC2D-AFFB634B97E8}"/>
                  </a:ext>
                </a:extLst>
              </p:cNvPr>
              <p:cNvSpPr txBox="1"/>
              <p:nvPr/>
            </p:nvSpPr>
            <p:spPr>
              <a:xfrm>
                <a:off x="1525201" y="4030381"/>
                <a:ext cx="314510" cy="2924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70AD47">
                        <a:lumMod val="75000"/>
                      </a:srgbClr>
                    </a:solidFill>
                    <a:effectLst/>
                    <a:uLnTx/>
                    <a:uFillTx/>
                    <a:latin typeface="Calibri" panose="020F0502020204030204"/>
                    <a:ea typeface="等线" panose="02010600030101010101" pitchFamily="2" charset="-122"/>
                    <a:cs typeface="+mn-cs"/>
                  </a:rPr>
                  <a:t>0</a:t>
                </a:r>
                <a:endParaRPr kumimoji="0" lang="en-US" sz="2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grpSp>
          <p:nvGrpSpPr>
            <p:cNvPr id="82" name="Group 81">
              <a:extLst>
                <a:ext uri="{FF2B5EF4-FFF2-40B4-BE49-F238E27FC236}">
                  <a16:creationId xmlns:a16="http://schemas.microsoft.com/office/drawing/2014/main" id="{19BA5E27-8B52-464E-98BF-DD4ADC4B1A09}"/>
                </a:ext>
              </a:extLst>
            </p:cNvPr>
            <p:cNvGrpSpPr/>
            <p:nvPr/>
          </p:nvGrpSpPr>
          <p:grpSpPr>
            <a:xfrm>
              <a:off x="2070228" y="3485841"/>
              <a:ext cx="444352" cy="1154472"/>
              <a:chOff x="2149948" y="4051436"/>
              <a:chExt cx="444352" cy="843859"/>
            </a:xfrm>
          </p:grpSpPr>
          <p:cxnSp>
            <p:nvCxnSpPr>
              <p:cNvPr id="83" name="Straight Arrow Connector 82">
                <a:extLst>
                  <a:ext uri="{FF2B5EF4-FFF2-40B4-BE49-F238E27FC236}">
                    <a16:creationId xmlns:a16="http://schemas.microsoft.com/office/drawing/2014/main" id="{76132E73-4026-3146-BCA0-7265C10C15E5}"/>
                  </a:ext>
                </a:extLst>
              </p:cNvPr>
              <p:cNvCxnSpPr>
                <a:cxnSpLocks/>
              </p:cNvCxnSpPr>
              <p:nvPr/>
            </p:nvCxnSpPr>
            <p:spPr>
              <a:xfrm>
                <a:off x="2391789" y="4283966"/>
                <a:ext cx="0" cy="611329"/>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6630068F-774C-304D-82F2-0E9B1C332DE6}"/>
                  </a:ext>
                </a:extLst>
              </p:cNvPr>
              <p:cNvSpPr txBox="1"/>
              <p:nvPr/>
            </p:nvSpPr>
            <p:spPr>
              <a:xfrm>
                <a:off x="2149948" y="4051436"/>
                <a:ext cx="444352" cy="2924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70AD47">
                        <a:lumMod val="75000"/>
                      </a:srgbClr>
                    </a:solidFill>
                    <a:effectLst/>
                    <a:uLnTx/>
                    <a:uFillTx/>
                    <a:latin typeface="Calibri" panose="020F0502020204030204"/>
                    <a:ea typeface="等线" panose="02010600030101010101" pitchFamily="2" charset="-122"/>
                    <a:cs typeface="+mn-cs"/>
                  </a:rPr>
                  <a:t>50</a:t>
                </a:r>
                <a:endParaRPr kumimoji="0" lang="en-US" sz="2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grpSp>
          <p:nvGrpSpPr>
            <p:cNvPr id="85" name="Group 84">
              <a:extLst>
                <a:ext uri="{FF2B5EF4-FFF2-40B4-BE49-F238E27FC236}">
                  <a16:creationId xmlns:a16="http://schemas.microsoft.com/office/drawing/2014/main" id="{449A9F2B-D442-F741-974F-0EF8C0E78A17}"/>
                </a:ext>
              </a:extLst>
            </p:cNvPr>
            <p:cNvGrpSpPr/>
            <p:nvPr/>
          </p:nvGrpSpPr>
          <p:grpSpPr>
            <a:xfrm>
              <a:off x="3400418" y="3539613"/>
              <a:ext cx="574196" cy="1152120"/>
              <a:chOff x="3373777" y="4053155"/>
              <a:chExt cx="574196" cy="842140"/>
            </a:xfrm>
          </p:grpSpPr>
          <p:cxnSp>
            <p:nvCxnSpPr>
              <p:cNvPr id="86" name="Straight Arrow Connector 85">
                <a:extLst>
                  <a:ext uri="{FF2B5EF4-FFF2-40B4-BE49-F238E27FC236}">
                    <a16:creationId xmlns:a16="http://schemas.microsoft.com/office/drawing/2014/main" id="{D256B766-2582-3E47-B916-6CE0E5A2C90B}"/>
                  </a:ext>
                </a:extLst>
              </p:cNvPr>
              <p:cNvCxnSpPr>
                <a:cxnSpLocks/>
              </p:cNvCxnSpPr>
              <p:nvPr/>
            </p:nvCxnSpPr>
            <p:spPr>
              <a:xfrm>
                <a:off x="3634815" y="4283966"/>
                <a:ext cx="0" cy="611329"/>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66BCC709-9CFB-674E-9251-E2AF29D7A36F}"/>
                  </a:ext>
                </a:extLst>
              </p:cNvPr>
              <p:cNvSpPr txBox="1"/>
              <p:nvPr/>
            </p:nvSpPr>
            <p:spPr>
              <a:xfrm>
                <a:off x="3373777" y="4053155"/>
                <a:ext cx="574196" cy="2924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70AD47">
                        <a:lumMod val="75000"/>
                      </a:srgbClr>
                    </a:solidFill>
                    <a:effectLst/>
                    <a:uLnTx/>
                    <a:uFillTx/>
                    <a:latin typeface="Calibri" panose="020F0502020204030204"/>
                    <a:ea typeface="等线" panose="02010600030101010101" pitchFamily="2" charset="-122"/>
                    <a:cs typeface="+mn-cs"/>
                  </a:rPr>
                  <a:t>100</a:t>
                </a:r>
                <a:endParaRPr kumimoji="0" lang="en-US" sz="2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9D060658-5BF1-FA0E-A37B-E9BB7F4C2BF1}"/>
                </a:ext>
              </a:extLst>
            </p:cNvPr>
            <p:cNvGrpSpPr/>
            <p:nvPr/>
          </p:nvGrpSpPr>
          <p:grpSpPr>
            <a:xfrm>
              <a:off x="4714964" y="3483955"/>
              <a:ext cx="574196" cy="1154472"/>
              <a:chOff x="2149948" y="4051436"/>
              <a:chExt cx="574196" cy="843859"/>
            </a:xfrm>
          </p:grpSpPr>
          <p:cxnSp>
            <p:nvCxnSpPr>
              <p:cNvPr id="30" name="Straight Arrow Connector 29">
                <a:extLst>
                  <a:ext uri="{FF2B5EF4-FFF2-40B4-BE49-F238E27FC236}">
                    <a16:creationId xmlns:a16="http://schemas.microsoft.com/office/drawing/2014/main" id="{6258F224-78F8-5565-DD7C-60180E48BA54}"/>
                  </a:ext>
                </a:extLst>
              </p:cNvPr>
              <p:cNvCxnSpPr>
                <a:cxnSpLocks/>
              </p:cNvCxnSpPr>
              <p:nvPr/>
            </p:nvCxnSpPr>
            <p:spPr>
              <a:xfrm>
                <a:off x="2391789" y="4283966"/>
                <a:ext cx="0" cy="611329"/>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F4175CC-F3D2-6D5D-4A91-160B9D40428B}"/>
                  </a:ext>
                </a:extLst>
              </p:cNvPr>
              <p:cNvSpPr txBox="1"/>
              <p:nvPr/>
            </p:nvSpPr>
            <p:spPr>
              <a:xfrm>
                <a:off x="2149948" y="4051436"/>
                <a:ext cx="574196" cy="2924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70AD47">
                        <a:lumMod val="75000"/>
                      </a:srgbClr>
                    </a:solidFill>
                    <a:effectLst/>
                    <a:uLnTx/>
                    <a:uFillTx/>
                    <a:latin typeface="Calibri" panose="020F0502020204030204"/>
                    <a:ea typeface="等线" panose="02010600030101010101" pitchFamily="2" charset="-122"/>
                    <a:cs typeface="+mn-cs"/>
                  </a:rPr>
                  <a:t>150</a:t>
                </a:r>
                <a:endParaRPr kumimoji="0" lang="en-US" sz="2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60804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8FAC80-4529-166F-294D-1573AF592F6E}"/>
              </a:ext>
            </a:extLst>
          </p:cNvPr>
          <p:cNvSpPr>
            <a:spLocks noGrp="1"/>
          </p:cNvSpPr>
          <p:nvPr>
            <p:ph type="title"/>
          </p:nvPr>
        </p:nvSpPr>
        <p:spPr/>
        <p:txBody>
          <a:bodyPr/>
          <a:lstStyle/>
          <a:p>
            <a:r>
              <a:rPr lang="en-US" b="1" dirty="0"/>
              <a:t>Experimental Parameters</a:t>
            </a:r>
          </a:p>
        </p:txBody>
      </p:sp>
      <p:pic>
        <p:nvPicPr>
          <p:cNvPr id="6" name="Picture 5">
            <a:extLst>
              <a:ext uri="{FF2B5EF4-FFF2-40B4-BE49-F238E27FC236}">
                <a16:creationId xmlns:a16="http://schemas.microsoft.com/office/drawing/2014/main" id="{0C8EB4CC-59B2-3204-EE32-CD009B019FCA}"/>
              </a:ext>
            </a:extLst>
          </p:cNvPr>
          <p:cNvPicPr>
            <a:picLocks noChangeAspect="1"/>
          </p:cNvPicPr>
          <p:nvPr/>
        </p:nvPicPr>
        <p:blipFill>
          <a:blip r:embed="rId2"/>
          <a:stretch>
            <a:fillRect/>
          </a:stretch>
        </p:blipFill>
        <p:spPr>
          <a:xfrm>
            <a:off x="1375110" y="1690688"/>
            <a:ext cx="10141896" cy="3266776"/>
          </a:xfrm>
          <a:prstGeom prst="rect">
            <a:avLst/>
          </a:prstGeom>
        </p:spPr>
      </p:pic>
      <p:sp>
        <p:nvSpPr>
          <p:cNvPr id="11" name="Content Placeholder 3">
            <a:extLst>
              <a:ext uri="{FF2B5EF4-FFF2-40B4-BE49-F238E27FC236}">
                <a16:creationId xmlns:a16="http://schemas.microsoft.com/office/drawing/2014/main" id="{0A3656B3-799B-C667-3F4A-38AB1AF3E2F6}"/>
              </a:ext>
            </a:extLst>
          </p:cNvPr>
          <p:cNvSpPr txBox="1">
            <a:spLocks/>
          </p:cNvSpPr>
          <p:nvPr/>
        </p:nvSpPr>
        <p:spPr>
          <a:xfrm>
            <a:off x="3422044" y="4888074"/>
            <a:ext cx="6344048" cy="1332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71C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33"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3 trials for each, </a:t>
            </a:r>
            <a:r>
              <a:rPr lang="en-US" sz="3200" dirty="0">
                <a:solidFill>
                  <a:srgbClr val="0070C0"/>
                </a:solidFill>
                <a:latin typeface="Calibri" panose="020F0502020204030204"/>
              </a:rPr>
              <a:t>30 seconds/trial</a:t>
            </a: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33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5367" y="115174"/>
            <a:ext cx="10972800" cy="1158240"/>
          </a:xfrm>
        </p:spPr>
        <p:txBody>
          <a:bodyPr>
            <a:normAutofit/>
          </a:bodyPr>
          <a:lstStyle/>
          <a:p>
            <a:r>
              <a:rPr lang="en-US" sz="4000" b="1" dirty="0">
                <a:solidFill>
                  <a:schemeClr val="tx1"/>
                </a:solidFill>
                <a:latin typeface="+mj-lt"/>
              </a:rPr>
              <a:t>Demographics</a:t>
            </a:r>
          </a:p>
        </p:txBody>
      </p:sp>
      <p:pic>
        <p:nvPicPr>
          <p:cNvPr id="7" name="Picture 6">
            <a:extLst>
              <a:ext uri="{FF2B5EF4-FFF2-40B4-BE49-F238E27FC236}">
                <a16:creationId xmlns:a16="http://schemas.microsoft.com/office/drawing/2014/main" id="{F29745FF-E903-1B0C-231A-25E5214724CB}"/>
              </a:ext>
            </a:extLst>
          </p:cNvPr>
          <p:cNvPicPr>
            <a:picLocks noChangeAspect="1"/>
          </p:cNvPicPr>
          <p:nvPr/>
        </p:nvPicPr>
        <p:blipFill>
          <a:blip r:embed="rId3"/>
          <a:stretch>
            <a:fillRect/>
          </a:stretch>
        </p:blipFill>
        <p:spPr>
          <a:xfrm>
            <a:off x="666299" y="1803922"/>
            <a:ext cx="10599360" cy="1548140"/>
          </a:xfrm>
          <a:prstGeom prst="rect">
            <a:avLst/>
          </a:prstGeom>
        </p:spPr>
      </p:pic>
      <p:pic>
        <p:nvPicPr>
          <p:cNvPr id="9" name="Picture 8">
            <a:extLst>
              <a:ext uri="{FF2B5EF4-FFF2-40B4-BE49-F238E27FC236}">
                <a16:creationId xmlns:a16="http://schemas.microsoft.com/office/drawing/2014/main" id="{4A5AE71C-854A-54DA-3C65-2BE502C69F0A}"/>
              </a:ext>
            </a:extLst>
          </p:cNvPr>
          <p:cNvPicPr>
            <a:picLocks noChangeAspect="1"/>
          </p:cNvPicPr>
          <p:nvPr/>
        </p:nvPicPr>
        <p:blipFill>
          <a:blip r:embed="rId4"/>
          <a:stretch>
            <a:fillRect/>
          </a:stretch>
        </p:blipFill>
        <p:spPr>
          <a:xfrm>
            <a:off x="2900591" y="4280008"/>
            <a:ext cx="5448832" cy="2138966"/>
          </a:xfrm>
          <a:prstGeom prst="rect">
            <a:avLst/>
          </a:prstGeom>
        </p:spPr>
      </p:pic>
    </p:spTree>
    <p:extLst>
      <p:ext uri="{BB962C8B-B14F-4D97-AF65-F5344CB8AC3E}">
        <p14:creationId xmlns:p14="http://schemas.microsoft.com/office/powerpoint/2010/main" val="316243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ow Fast Does Your PC Really Need to Be?">
            <a:extLst>
              <a:ext uri="{FF2B5EF4-FFF2-40B4-BE49-F238E27FC236}">
                <a16:creationId xmlns:a16="http://schemas.microsoft.com/office/drawing/2014/main" id="{CC1B9FD3-29B8-B445-AB70-1196203A57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917" y="998295"/>
            <a:ext cx="3708015" cy="227390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500F1419-4D37-DC4B-8A0C-6F8C4EB1C502}"/>
              </a:ext>
            </a:extLst>
          </p:cNvPr>
          <p:cNvGrpSpPr/>
          <p:nvPr/>
        </p:nvGrpSpPr>
        <p:grpSpPr>
          <a:xfrm>
            <a:off x="2862238" y="1871476"/>
            <a:ext cx="1364191" cy="1644982"/>
            <a:chOff x="3022668" y="1682057"/>
            <a:chExt cx="1531965" cy="1817453"/>
          </a:xfrm>
        </p:grpSpPr>
        <p:cxnSp>
          <p:nvCxnSpPr>
            <p:cNvPr id="13" name="Elbow Connector 12">
              <a:extLst>
                <a:ext uri="{FF2B5EF4-FFF2-40B4-BE49-F238E27FC236}">
                  <a16:creationId xmlns:a16="http://schemas.microsoft.com/office/drawing/2014/main" id="{BA4B8A14-5A35-A044-AE8E-6B73B2E20809}"/>
                </a:ext>
              </a:extLst>
            </p:cNvPr>
            <p:cNvCxnSpPr>
              <a:cxnSpLocks/>
            </p:cNvCxnSpPr>
            <p:nvPr/>
          </p:nvCxnSpPr>
          <p:spPr>
            <a:xfrm rot="16200000" flipV="1">
              <a:off x="2767976" y="1936749"/>
              <a:ext cx="1178041" cy="668658"/>
            </a:xfrm>
            <a:prstGeom prst="bentConnector3">
              <a:avLst>
                <a:gd name="adj1" fmla="val 99899"/>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40A4351-3CDE-9640-BBC0-C046441031A4}"/>
                </a:ext>
              </a:extLst>
            </p:cNvPr>
            <p:cNvSpPr txBox="1"/>
            <p:nvPr/>
          </p:nvSpPr>
          <p:spPr>
            <a:xfrm>
              <a:off x="3029087" y="3099400"/>
              <a:ext cx="15255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Local latency</a:t>
              </a:r>
            </a:p>
          </p:txBody>
        </p:sp>
      </p:grpSp>
      <p:pic>
        <p:nvPicPr>
          <p:cNvPr id="15" name="Picture 14" descr="Diagram&#10;&#10;Description automatically generated with low confidence">
            <a:extLst>
              <a:ext uri="{FF2B5EF4-FFF2-40B4-BE49-F238E27FC236}">
                <a16:creationId xmlns:a16="http://schemas.microsoft.com/office/drawing/2014/main" id="{24152FCB-72E7-AE45-A941-8EB39F1C27D9}"/>
              </a:ext>
            </a:extLst>
          </p:cNvPr>
          <p:cNvPicPr>
            <a:picLocks noChangeAspect="1"/>
          </p:cNvPicPr>
          <p:nvPr/>
        </p:nvPicPr>
        <p:blipFill>
          <a:blip r:embed="rId5"/>
          <a:stretch>
            <a:fillRect/>
          </a:stretch>
        </p:blipFill>
        <p:spPr>
          <a:xfrm>
            <a:off x="177999" y="4068527"/>
            <a:ext cx="4939850" cy="2032190"/>
          </a:xfrm>
          <a:prstGeom prst="rect">
            <a:avLst/>
          </a:prstGeom>
        </p:spPr>
      </p:pic>
      <p:grpSp>
        <p:nvGrpSpPr>
          <p:cNvPr id="33" name="Group 32">
            <a:extLst>
              <a:ext uri="{FF2B5EF4-FFF2-40B4-BE49-F238E27FC236}">
                <a16:creationId xmlns:a16="http://schemas.microsoft.com/office/drawing/2014/main" id="{4A78CB3B-7DF0-5446-B48E-FC322A2AD5F4}"/>
              </a:ext>
            </a:extLst>
          </p:cNvPr>
          <p:cNvGrpSpPr/>
          <p:nvPr/>
        </p:nvGrpSpPr>
        <p:grpSpPr>
          <a:xfrm>
            <a:off x="1943764" y="5474702"/>
            <a:ext cx="1677499" cy="1131603"/>
            <a:chOff x="2236850" y="1941174"/>
            <a:chExt cx="1677499" cy="1131603"/>
          </a:xfrm>
        </p:grpSpPr>
        <p:sp>
          <p:nvSpPr>
            <p:cNvPr id="16" name="TextBox 15">
              <a:extLst>
                <a:ext uri="{FF2B5EF4-FFF2-40B4-BE49-F238E27FC236}">
                  <a16:creationId xmlns:a16="http://schemas.microsoft.com/office/drawing/2014/main" id="{EEF49540-7891-DA4F-8B32-D6F26E6060DC}"/>
                </a:ext>
              </a:extLst>
            </p:cNvPr>
            <p:cNvSpPr txBox="1"/>
            <p:nvPr/>
          </p:nvSpPr>
          <p:spPr>
            <a:xfrm>
              <a:off x="2236850" y="2672667"/>
              <a:ext cx="16774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cs"/>
                </a:rPr>
                <a:t>Network</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 latency</a:t>
              </a:r>
            </a:p>
          </p:txBody>
        </p:sp>
        <p:grpSp>
          <p:nvGrpSpPr>
            <p:cNvPr id="32" name="Group 31">
              <a:extLst>
                <a:ext uri="{FF2B5EF4-FFF2-40B4-BE49-F238E27FC236}">
                  <a16:creationId xmlns:a16="http://schemas.microsoft.com/office/drawing/2014/main" id="{43B44B7E-C4F0-4343-B680-9B8797445AE4}"/>
                </a:ext>
              </a:extLst>
            </p:cNvPr>
            <p:cNvGrpSpPr/>
            <p:nvPr/>
          </p:nvGrpSpPr>
          <p:grpSpPr>
            <a:xfrm>
              <a:off x="2984530" y="1941174"/>
              <a:ext cx="461665" cy="942065"/>
              <a:chOff x="2984530" y="1941174"/>
              <a:chExt cx="461665" cy="942065"/>
            </a:xfrm>
          </p:grpSpPr>
          <p:sp>
            <p:nvSpPr>
              <p:cNvPr id="30" name="TextBox 29">
                <a:extLst>
                  <a:ext uri="{FF2B5EF4-FFF2-40B4-BE49-F238E27FC236}">
                    <a16:creationId xmlns:a16="http://schemas.microsoft.com/office/drawing/2014/main" id="{D59BE944-4B2D-044C-9523-EED76B9F6EFE}"/>
                  </a:ext>
                </a:extLst>
              </p:cNvPr>
              <p:cNvSpPr txBox="1"/>
              <p:nvPr/>
            </p:nvSpPr>
            <p:spPr>
              <a:xfrm>
                <a:off x="2987833" y="1941174"/>
                <a:ext cx="3349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5A0FC6BE-431B-7C4A-AD91-C69D9F559193}"/>
                  </a:ext>
                </a:extLst>
              </p:cNvPr>
              <p:cNvSpPr txBox="1"/>
              <p:nvPr/>
            </p:nvSpPr>
            <p:spPr>
              <a:xfrm rot="5400000">
                <a:off x="3043913" y="2480956"/>
                <a:ext cx="342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sp>
        <p:nvSpPr>
          <p:cNvPr id="34" name="Title 1">
            <a:extLst>
              <a:ext uri="{FF2B5EF4-FFF2-40B4-BE49-F238E27FC236}">
                <a16:creationId xmlns:a16="http://schemas.microsoft.com/office/drawing/2014/main" id="{068ABF97-9E44-DB41-842C-2498494082E5}"/>
              </a:ext>
            </a:extLst>
          </p:cNvPr>
          <p:cNvSpPr txBox="1">
            <a:spLocks/>
          </p:cNvSpPr>
          <p:nvPr/>
        </p:nvSpPr>
        <p:spPr>
          <a:xfrm>
            <a:off x="571988" y="222580"/>
            <a:ext cx="10455803" cy="62573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j-ea"/>
                <a:cs typeface="+mj-cs"/>
              </a:rPr>
              <a:t>Types of Latency</a:t>
            </a:r>
          </a:p>
        </p:txBody>
      </p:sp>
      <p:grpSp>
        <p:nvGrpSpPr>
          <p:cNvPr id="3" name="Group 2">
            <a:extLst>
              <a:ext uri="{FF2B5EF4-FFF2-40B4-BE49-F238E27FC236}">
                <a16:creationId xmlns:a16="http://schemas.microsoft.com/office/drawing/2014/main" id="{EEFE238D-C6D8-5F33-8703-CA4606DAC31C}"/>
              </a:ext>
            </a:extLst>
          </p:cNvPr>
          <p:cNvGrpSpPr/>
          <p:nvPr/>
        </p:nvGrpSpPr>
        <p:grpSpPr>
          <a:xfrm>
            <a:off x="6022526" y="3451702"/>
            <a:ext cx="5485219" cy="3270438"/>
            <a:chOff x="1981200" y="3636915"/>
            <a:chExt cx="5485219" cy="3270438"/>
          </a:xfrm>
        </p:grpSpPr>
        <p:pic>
          <p:nvPicPr>
            <p:cNvPr id="4" name="Picture 3">
              <a:extLst>
                <a:ext uri="{FF2B5EF4-FFF2-40B4-BE49-F238E27FC236}">
                  <a16:creationId xmlns:a16="http://schemas.microsoft.com/office/drawing/2014/main" id="{6C928088-D875-9BD2-5C57-880BDF924B2B}"/>
                </a:ext>
              </a:extLst>
            </p:cNvPr>
            <p:cNvPicPr>
              <a:picLocks noChangeAspect="1"/>
            </p:cNvPicPr>
            <p:nvPr/>
          </p:nvPicPr>
          <p:blipFill>
            <a:blip r:embed="rId6"/>
            <a:stretch>
              <a:fillRect/>
            </a:stretch>
          </p:blipFill>
          <p:spPr>
            <a:xfrm>
              <a:off x="1981200" y="4091140"/>
              <a:ext cx="4646452" cy="2357391"/>
            </a:xfrm>
            <a:prstGeom prst="rect">
              <a:avLst/>
            </a:prstGeom>
          </p:spPr>
        </p:pic>
        <p:sp>
          <p:nvSpPr>
            <p:cNvPr id="5" name="TextBox 4">
              <a:extLst>
                <a:ext uri="{FF2B5EF4-FFF2-40B4-BE49-F238E27FC236}">
                  <a16:creationId xmlns:a16="http://schemas.microsoft.com/office/drawing/2014/main" id="{D28A53FF-5125-A7A3-BB7E-636885B5154C}"/>
                </a:ext>
              </a:extLst>
            </p:cNvPr>
            <p:cNvSpPr txBox="1"/>
            <p:nvPr/>
          </p:nvSpPr>
          <p:spPr>
            <a:xfrm rot="5400000">
              <a:off x="6235056" y="4915892"/>
              <a:ext cx="1754839" cy="707886"/>
            </a:xfrm>
            <a:prstGeom prst="rect">
              <a:avLst/>
            </a:prstGeom>
            <a:noFill/>
          </p:spPr>
          <p:txBody>
            <a:bodyPr wrap="none" rtlCol="0">
              <a:spAutoFit/>
            </a:bodyPr>
            <a:lstStyle/>
            <a:p>
              <a:pPr algn="ctr"/>
              <a:r>
                <a:rPr lang="en-US" sz="2000" dirty="0"/>
                <a:t>Physics </a:t>
              </a:r>
            </a:p>
            <a:p>
              <a:pPr algn="ctr"/>
              <a:r>
                <a:rPr lang="en-US" sz="2000" dirty="0"/>
                <a:t>(speed of light)</a:t>
              </a:r>
            </a:p>
          </p:txBody>
        </p:sp>
        <p:sp>
          <p:nvSpPr>
            <p:cNvPr id="6" name="TextBox 5">
              <a:extLst>
                <a:ext uri="{FF2B5EF4-FFF2-40B4-BE49-F238E27FC236}">
                  <a16:creationId xmlns:a16="http://schemas.microsoft.com/office/drawing/2014/main" id="{B6211CBE-EB61-224B-7D7C-398ADF27E985}"/>
                </a:ext>
              </a:extLst>
            </p:cNvPr>
            <p:cNvSpPr txBox="1"/>
            <p:nvPr/>
          </p:nvSpPr>
          <p:spPr>
            <a:xfrm>
              <a:off x="2333181" y="3636915"/>
              <a:ext cx="3942490" cy="400110"/>
            </a:xfrm>
            <a:prstGeom prst="rect">
              <a:avLst/>
            </a:prstGeom>
            <a:noFill/>
          </p:spPr>
          <p:txBody>
            <a:bodyPr wrap="none" rtlCol="0">
              <a:spAutoFit/>
            </a:bodyPr>
            <a:lstStyle/>
            <a:p>
              <a:r>
                <a:rPr lang="en-US" sz="2000" dirty="0"/>
                <a:t>Computer – Hardware and Software</a:t>
              </a:r>
            </a:p>
          </p:txBody>
        </p:sp>
        <p:sp>
          <p:nvSpPr>
            <p:cNvPr id="7" name="TextBox 6">
              <a:extLst>
                <a:ext uri="{FF2B5EF4-FFF2-40B4-BE49-F238E27FC236}">
                  <a16:creationId xmlns:a16="http://schemas.microsoft.com/office/drawing/2014/main" id="{F2540C5D-A4DE-0D06-98C9-3C94F2C0D976}"/>
                </a:ext>
              </a:extLst>
            </p:cNvPr>
            <p:cNvSpPr txBox="1"/>
            <p:nvPr/>
          </p:nvSpPr>
          <p:spPr>
            <a:xfrm>
              <a:off x="2247164" y="6507243"/>
              <a:ext cx="4114524" cy="400110"/>
            </a:xfrm>
            <a:prstGeom prst="rect">
              <a:avLst/>
            </a:prstGeom>
            <a:noFill/>
          </p:spPr>
          <p:txBody>
            <a:bodyPr wrap="none" rtlCol="0">
              <a:spAutoFit/>
            </a:bodyPr>
            <a:lstStyle/>
            <a:p>
              <a:r>
                <a:rPr lang="en-US" sz="2000" dirty="0"/>
                <a:t>Human Physiology – Sense, Think, Act</a:t>
              </a:r>
            </a:p>
          </p:txBody>
        </p:sp>
      </p:grpSp>
      <p:pic>
        <p:nvPicPr>
          <p:cNvPr id="4104" name="Picture 8" descr="NVIDIA Reflex Tested: Low Latency, Precision Gaming At 360Hz | HotHardware">
            <a:extLst>
              <a:ext uri="{FF2B5EF4-FFF2-40B4-BE49-F238E27FC236}">
                <a16:creationId xmlns:a16="http://schemas.microsoft.com/office/drawing/2014/main" id="{D98D8A42-4AC7-386F-765B-E98FB79155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3170" y="633784"/>
            <a:ext cx="6753225"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77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4"/>
                                        </p:tgtEl>
                                        <p:attrNameLst>
                                          <p:attrName>style.visibility</p:attrName>
                                        </p:attrNameLst>
                                      </p:cBhvr>
                                      <p:to>
                                        <p:strVal val="visible"/>
                                      </p:to>
                                    </p:set>
                                    <p:animEffect transition="in" filter="fade">
                                      <p:cBhvr>
                                        <p:cTn id="17" dur="500"/>
                                        <p:tgtEl>
                                          <p:spTgt spid="41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1376E-FCAC-811F-BE50-19F1096972C2}"/>
              </a:ext>
            </a:extLst>
          </p:cNvPr>
          <p:cNvSpPr>
            <a:spLocks noGrp="1"/>
          </p:cNvSpPr>
          <p:nvPr>
            <p:ph type="title"/>
          </p:nvPr>
        </p:nvSpPr>
        <p:spPr/>
        <p:txBody>
          <a:bodyPr/>
          <a:lstStyle/>
          <a:p>
            <a:r>
              <a:rPr lang="en-US" b="1" dirty="0"/>
              <a:t>Versus network latency without Latency Compensation</a:t>
            </a:r>
          </a:p>
        </p:txBody>
      </p:sp>
      <p:pic>
        <p:nvPicPr>
          <p:cNvPr id="6" name="Picture 5">
            <a:extLst>
              <a:ext uri="{FF2B5EF4-FFF2-40B4-BE49-F238E27FC236}">
                <a16:creationId xmlns:a16="http://schemas.microsoft.com/office/drawing/2014/main" id="{1D428AB3-E77A-B4A2-57CB-88CABC17A8A7}"/>
              </a:ext>
            </a:extLst>
          </p:cNvPr>
          <p:cNvPicPr>
            <a:picLocks noChangeAspect="1"/>
          </p:cNvPicPr>
          <p:nvPr/>
        </p:nvPicPr>
        <p:blipFill>
          <a:blip r:embed="rId2"/>
          <a:stretch>
            <a:fillRect/>
          </a:stretch>
        </p:blipFill>
        <p:spPr>
          <a:xfrm>
            <a:off x="312375" y="1934403"/>
            <a:ext cx="3989609" cy="3989609"/>
          </a:xfrm>
          <a:prstGeom prst="rect">
            <a:avLst/>
          </a:prstGeom>
        </p:spPr>
      </p:pic>
      <p:pic>
        <p:nvPicPr>
          <p:cNvPr id="8" name="Picture 7">
            <a:extLst>
              <a:ext uri="{FF2B5EF4-FFF2-40B4-BE49-F238E27FC236}">
                <a16:creationId xmlns:a16="http://schemas.microsoft.com/office/drawing/2014/main" id="{964087D9-C663-F533-DAD8-160750A6B015}"/>
              </a:ext>
            </a:extLst>
          </p:cNvPr>
          <p:cNvPicPr>
            <a:picLocks noChangeAspect="1"/>
          </p:cNvPicPr>
          <p:nvPr/>
        </p:nvPicPr>
        <p:blipFill>
          <a:blip r:embed="rId3"/>
          <a:stretch>
            <a:fillRect/>
          </a:stretch>
        </p:blipFill>
        <p:spPr>
          <a:xfrm>
            <a:off x="4301984" y="1934402"/>
            <a:ext cx="3989609" cy="3989609"/>
          </a:xfrm>
          <a:prstGeom prst="rect">
            <a:avLst/>
          </a:prstGeom>
        </p:spPr>
      </p:pic>
      <p:pic>
        <p:nvPicPr>
          <p:cNvPr id="10" name="Picture 9">
            <a:extLst>
              <a:ext uri="{FF2B5EF4-FFF2-40B4-BE49-F238E27FC236}">
                <a16:creationId xmlns:a16="http://schemas.microsoft.com/office/drawing/2014/main" id="{E5C25514-13B1-9EB4-9E00-25BB5FFCE99D}"/>
              </a:ext>
            </a:extLst>
          </p:cNvPr>
          <p:cNvPicPr>
            <a:picLocks noChangeAspect="1"/>
          </p:cNvPicPr>
          <p:nvPr/>
        </p:nvPicPr>
        <p:blipFill>
          <a:blip r:embed="rId4"/>
          <a:stretch>
            <a:fillRect/>
          </a:stretch>
        </p:blipFill>
        <p:spPr>
          <a:xfrm>
            <a:off x="8202392" y="1934402"/>
            <a:ext cx="3989608" cy="3989608"/>
          </a:xfrm>
          <a:prstGeom prst="rect">
            <a:avLst/>
          </a:prstGeom>
        </p:spPr>
      </p:pic>
    </p:spTree>
    <p:extLst>
      <p:ext uri="{BB962C8B-B14F-4D97-AF65-F5344CB8AC3E}">
        <p14:creationId xmlns:p14="http://schemas.microsoft.com/office/powerpoint/2010/main" val="182981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48937-7F2E-8CC7-7493-975D457CE401}"/>
              </a:ext>
            </a:extLst>
          </p:cNvPr>
          <p:cNvSpPr>
            <a:spLocks noGrp="1"/>
          </p:cNvSpPr>
          <p:nvPr>
            <p:ph type="title"/>
          </p:nvPr>
        </p:nvSpPr>
        <p:spPr/>
        <p:txBody>
          <a:bodyPr/>
          <a:lstStyle/>
          <a:p>
            <a:r>
              <a:rPr lang="en-US" b="1" dirty="0"/>
              <a:t>Versus Network Latency with Latency Compensation</a:t>
            </a:r>
          </a:p>
        </p:txBody>
      </p:sp>
      <p:pic>
        <p:nvPicPr>
          <p:cNvPr id="4" name="Picture 3">
            <a:extLst>
              <a:ext uri="{FF2B5EF4-FFF2-40B4-BE49-F238E27FC236}">
                <a16:creationId xmlns:a16="http://schemas.microsoft.com/office/drawing/2014/main" id="{5D60AED6-1577-4A9F-1B2D-564ACED359C2}"/>
              </a:ext>
            </a:extLst>
          </p:cNvPr>
          <p:cNvPicPr>
            <a:picLocks noChangeAspect="1"/>
          </p:cNvPicPr>
          <p:nvPr/>
        </p:nvPicPr>
        <p:blipFill>
          <a:blip r:embed="rId2"/>
          <a:stretch>
            <a:fillRect/>
          </a:stretch>
        </p:blipFill>
        <p:spPr>
          <a:xfrm>
            <a:off x="270801" y="2176153"/>
            <a:ext cx="3800159" cy="3800159"/>
          </a:xfrm>
          <a:prstGeom prst="rect">
            <a:avLst/>
          </a:prstGeom>
        </p:spPr>
      </p:pic>
      <p:pic>
        <p:nvPicPr>
          <p:cNvPr id="8" name="Picture 7">
            <a:extLst>
              <a:ext uri="{FF2B5EF4-FFF2-40B4-BE49-F238E27FC236}">
                <a16:creationId xmlns:a16="http://schemas.microsoft.com/office/drawing/2014/main" id="{A762D7A9-9D04-84F3-8A3B-07456815C0F1}"/>
              </a:ext>
            </a:extLst>
          </p:cNvPr>
          <p:cNvPicPr>
            <a:picLocks noChangeAspect="1"/>
          </p:cNvPicPr>
          <p:nvPr/>
        </p:nvPicPr>
        <p:blipFill>
          <a:blip r:embed="rId3"/>
          <a:stretch>
            <a:fillRect/>
          </a:stretch>
        </p:blipFill>
        <p:spPr>
          <a:xfrm>
            <a:off x="4409953" y="2176152"/>
            <a:ext cx="3800159" cy="3800159"/>
          </a:xfrm>
          <a:prstGeom prst="rect">
            <a:avLst/>
          </a:prstGeom>
        </p:spPr>
      </p:pic>
      <p:pic>
        <p:nvPicPr>
          <p:cNvPr id="11" name="Picture 10">
            <a:extLst>
              <a:ext uri="{FF2B5EF4-FFF2-40B4-BE49-F238E27FC236}">
                <a16:creationId xmlns:a16="http://schemas.microsoft.com/office/drawing/2014/main" id="{E3A4F844-48B8-5E25-D789-8ABED3905765}"/>
              </a:ext>
            </a:extLst>
          </p:cNvPr>
          <p:cNvPicPr>
            <a:picLocks noChangeAspect="1"/>
          </p:cNvPicPr>
          <p:nvPr/>
        </p:nvPicPr>
        <p:blipFill>
          <a:blip r:embed="rId4"/>
          <a:stretch>
            <a:fillRect/>
          </a:stretch>
        </p:blipFill>
        <p:spPr>
          <a:xfrm>
            <a:off x="8202389" y="2176152"/>
            <a:ext cx="3718810" cy="3718810"/>
          </a:xfrm>
          <a:prstGeom prst="rect">
            <a:avLst/>
          </a:prstGeom>
        </p:spPr>
      </p:pic>
    </p:spTree>
    <p:extLst>
      <p:ext uri="{BB962C8B-B14F-4D97-AF65-F5344CB8AC3E}">
        <p14:creationId xmlns:p14="http://schemas.microsoft.com/office/powerpoint/2010/main" val="138647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2A481-6975-3C16-EDEA-C30FC6336440}"/>
              </a:ext>
            </a:extLst>
          </p:cNvPr>
          <p:cNvSpPr>
            <a:spLocks noGrp="1"/>
          </p:cNvSpPr>
          <p:nvPr>
            <p:ph type="title"/>
          </p:nvPr>
        </p:nvSpPr>
        <p:spPr/>
        <p:txBody>
          <a:bodyPr/>
          <a:lstStyle/>
          <a:p>
            <a:r>
              <a:rPr lang="en-US" b="1" dirty="0"/>
              <a:t>Versus Target Motion</a:t>
            </a:r>
          </a:p>
        </p:txBody>
      </p:sp>
      <p:pic>
        <p:nvPicPr>
          <p:cNvPr id="12" name="Picture 11">
            <a:extLst>
              <a:ext uri="{FF2B5EF4-FFF2-40B4-BE49-F238E27FC236}">
                <a16:creationId xmlns:a16="http://schemas.microsoft.com/office/drawing/2014/main" id="{DCF085AD-2DD1-CCC4-27CC-D5FC76E278BF}"/>
              </a:ext>
            </a:extLst>
          </p:cNvPr>
          <p:cNvPicPr>
            <a:picLocks noChangeAspect="1"/>
          </p:cNvPicPr>
          <p:nvPr/>
        </p:nvPicPr>
        <p:blipFill>
          <a:blip r:embed="rId2"/>
          <a:stretch>
            <a:fillRect/>
          </a:stretch>
        </p:blipFill>
        <p:spPr>
          <a:xfrm>
            <a:off x="6186520" y="1540786"/>
            <a:ext cx="2891673" cy="5140751"/>
          </a:xfrm>
          <a:prstGeom prst="rect">
            <a:avLst/>
          </a:prstGeom>
        </p:spPr>
      </p:pic>
      <p:pic>
        <p:nvPicPr>
          <p:cNvPr id="14" name="Picture 13">
            <a:extLst>
              <a:ext uri="{FF2B5EF4-FFF2-40B4-BE49-F238E27FC236}">
                <a16:creationId xmlns:a16="http://schemas.microsoft.com/office/drawing/2014/main" id="{55C513C5-DDE8-A01A-38DB-E0B3011044B3}"/>
              </a:ext>
            </a:extLst>
          </p:cNvPr>
          <p:cNvPicPr>
            <a:picLocks noChangeAspect="1"/>
          </p:cNvPicPr>
          <p:nvPr/>
        </p:nvPicPr>
        <p:blipFill>
          <a:blip r:embed="rId3"/>
          <a:stretch>
            <a:fillRect/>
          </a:stretch>
        </p:blipFill>
        <p:spPr>
          <a:xfrm>
            <a:off x="2548328" y="1431560"/>
            <a:ext cx="2653696" cy="5307392"/>
          </a:xfrm>
          <a:prstGeom prst="rect">
            <a:avLst/>
          </a:prstGeom>
        </p:spPr>
      </p:pic>
    </p:spTree>
    <p:extLst>
      <p:ext uri="{BB962C8B-B14F-4D97-AF65-F5344CB8AC3E}">
        <p14:creationId xmlns:p14="http://schemas.microsoft.com/office/powerpoint/2010/main" val="345494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5E6A7-C035-B912-E3BB-BD23E46A5DA8}"/>
              </a:ext>
            </a:extLst>
          </p:cNvPr>
          <p:cNvSpPr>
            <a:spLocks noGrp="1"/>
          </p:cNvSpPr>
          <p:nvPr>
            <p:ph type="title"/>
          </p:nvPr>
        </p:nvSpPr>
        <p:spPr>
          <a:xfrm>
            <a:off x="838200" y="136525"/>
            <a:ext cx="10515600" cy="1325563"/>
          </a:xfrm>
        </p:spPr>
        <p:txBody>
          <a:bodyPr/>
          <a:lstStyle/>
          <a:p>
            <a:r>
              <a:rPr lang="en-US" altLang="zh-CN" b="1" dirty="0"/>
              <a:t>Selection Models</a:t>
            </a:r>
            <a:endParaRPr lang="en-US" sz="2800" b="1" i="1" dirty="0"/>
          </a:p>
        </p:txBody>
      </p:sp>
      <p:pic>
        <p:nvPicPr>
          <p:cNvPr id="12" name="Picture 11" descr="Text, letter&#10;&#10;Description automatically generated">
            <a:extLst>
              <a:ext uri="{FF2B5EF4-FFF2-40B4-BE49-F238E27FC236}">
                <a16:creationId xmlns:a16="http://schemas.microsoft.com/office/drawing/2014/main" id="{21DEB7E1-8B17-25D1-3C8A-1BDE6B8053EB}"/>
              </a:ext>
            </a:extLst>
          </p:cNvPr>
          <p:cNvPicPr>
            <a:picLocks noChangeAspect="1"/>
          </p:cNvPicPr>
          <p:nvPr/>
        </p:nvPicPr>
        <p:blipFill>
          <a:blip r:embed="rId4"/>
          <a:stretch>
            <a:fillRect/>
          </a:stretch>
        </p:blipFill>
        <p:spPr>
          <a:xfrm>
            <a:off x="416012" y="5434012"/>
            <a:ext cx="8470900" cy="1104900"/>
          </a:xfrm>
          <a:prstGeom prst="rect">
            <a:avLst/>
          </a:prstGeom>
        </p:spPr>
      </p:pic>
      <p:sp>
        <p:nvSpPr>
          <p:cNvPr id="3" name="TextBox 2">
            <a:extLst>
              <a:ext uri="{FF2B5EF4-FFF2-40B4-BE49-F238E27FC236}">
                <a16:creationId xmlns:a16="http://schemas.microsoft.com/office/drawing/2014/main" id="{A22197C9-9624-2B12-A105-1F64F1B64ACA}"/>
              </a:ext>
            </a:extLst>
          </p:cNvPr>
          <p:cNvSpPr txBox="1"/>
          <p:nvPr/>
        </p:nvSpPr>
        <p:spPr>
          <a:xfrm>
            <a:off x="7319862" y="5937696"/>
            <a:ext cx="12907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70C0"/>
                </a:solidFill>
                <a:effectLst/>
                <a:uLnTx/>
                <a:uFillTx/>
                <a:latin typeface="Calibri" panose="020F0502020204030204"/>
                <a:ea typeface="等线" panose="02010600030101010101" pitchFamily="2" charset="-122"/>
                <a:cs typeface="+mn-cs"/>
              </a:rPr>
              <a:t>R</a:t>
            </a:r>
            <a:r>
              <a:rPr kumimoji="0" lang="en-US" altLang="zh-CN" sz="2400" b="0" i="0" u="none" strike="noStrike" kern="1200" cap="none" spc="0" normalizeH="0" baseline="30000" noProof="0" dirty="0">
                <a:ln>
                  <a:noFill/>
                </a:ln>
                <a:solidFill>
                  <a:srgbClr val="0070C0"/>
                </a:solidFill>
                <a:effectLst/>
                <a:uLnTx/>
                <a:uFillTx/>
                <a:latin typeface="Calibri" panose="020F0502020204030204"/>
                <a:ea typeface="等线" panose="02010600030101010101" pitchFamily="2" charset="-122"/>
                <a:cs typeface="+mn-cs"/>
              </a:rPr>
              <a:t>2</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0.98</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447F886-D18D-556F-DEE3-225D485BC9CB}"/>
              </a:ext>
            </a:extLst>
          </p:cNvPr>
          <p:cNvPicPr>
            <a:picLocks noChangeAspect="1"/>
          </p:cNvPicPr>
          <p:nvPr/>
        </p:nvPicPr>
        <p:blipFill>
          <a:blip r:embed="rId5"/>
          <a:stretch>
            <a:fillRect/>
          </a:stretch>
        </p:blipFill>
        <p:spPr>
          <a:xfrm>
            <a:off x="3958150" y="1066855"/>
            <a:ext cx="2413754" cy="3862006"/>
          </a:xfrm>
          <a:prstGeom prst="rect">
            <a:avLst/>
          </a:prstGeom>
        </p:spPr>
      </p:pic>
      <p:pic>
        <p:nvPicPr>
          <p:cNvPr id="9" name="Picture 8">
            <a:extLst>
              <a:ext uri="{FF2B5EF4-FFF2-40B4-BE49-F238E27FC236}">
                <a16:creationId xmlns:a16="http://schemas.microsoft.com/office/drawing/2014/main" id="{EDB31CBE-CFCC-8A74-9C76-8C3F5E4C3C8A}"/>
              </a:ext>
            </a:extLst>
          </p:cNvPr>
          <p:cNvPicPr>
            <a:picLocks noChangeAspect="1"/>
          </p:cNvPicPr>
          <p:nvPr/>
        </p:nvPicPr>
        <p:blipFill>
          <a:blip r:embed="rId6"/>
          <a:stretch>
            <a:fillRect/>
          </a:stretch>
        </p:blipFill>
        <p:spPr>
          <a:xfrm>
            <a:off x="1005417" y="1034777"/>
            <a:ext cx="2413754" cy="3862006"/>
          </a:xfrm>
          <a:prstGeom prst="rect">
            <a:avLst/>
          </a:prstGeom>
        </p:spPr>
      </p:pic>
      <p:pic>
        <p:nvPicPr>
          <p:cNvPr id="11" name="Picture 10">
            <a:extLst>
              <a:ext uri="{FF2B5EF4-FFF2-40B4-BE49-F238E27FC236}">
                <a16:creationId xmlns:a16="http://schemas.microsoft.com/office/drawing/2014/main" id="{26330FE4-04D5-5D99-EB63-9EB598D01FD9}"/>
              </a:ext>
            </a:extLst>
          </p:cNvPr>
          <p:cNvPicPr>
            <a:picLocks noChangeAspect="1"/>
          </p:cNvPicPr>
          <p:nvPr/>
        </p:nvPicPr>
        <p:blipFill>
          <a:blip r:embed="rId7"/>
          <a:stretch>
            <a:fillRect/>
          </a:stretch>
        </p:blipFill>
        <p:spPr>
          <a:xfrm>
            <a:off x="6878921" y="1616625"/>
            <a:ext cx="4847636" cy="635303"/>
          </a:xfrm>
          <a:prstGeom prst="rect">
            <a:avLst/>
          </a:prstGeom>
        </p:spPr>
      </p:pic>
      <p:pic>
        <p:nvPicPr>
          <p:cNvPr id="14" name="Picture 13">
            <a:extLst>
              <a:ext uri="{FF2B5EF4-FFF2-40B4-BE49-F238E27FC236}">
                <a16:creationId xmlns:a16="http://schemas.microsoft.com/office/drawing/2014/main" id="{52A1AAEA-E093-1D65-7271-91FF65A560B6}"/>
              </a:ext>
            </a:extLst>
          </p:cNvPr>
          <p:cNvPicPr>
            <a:picLocks noChangeAspect="1"/>
          </p:cNvPicPr>
          <p:nvPr/>
        </p:nvPicPr>
        <p:blipFill>
          <a:blip r:embed="rId8"/>
          <a:stretch>
            <a:fillRect/>
          </a:stretch>
        </p:blipFill>
        <p:spPr>
          <a:xfrm>
            <a:off x="6645245" y="2741784"/>
            <a:ext cx="5314989" cy="1747850"/>
          </a:xfrm>
          <a:prstGeom prst="rect">
            <a:avLst/>
          </a:prstGeom>
        </p:spPr>
      </p:pic>
    </p:spTree>
    <p:extLst>
      <p:ext uri="{BB962C8B-B14F-4D97-AF65-F5344CB8AC3E}">
        <p14:creationId xmlns:p14="http://schemas.microsoft.com/office/powerpoint/2010/main" val="351045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4C9B3-CFD5-BF83-5CE2-C1BE3E0F89C9}"/>
              </a:ext>
            </a:extLst>
          </p:cNvPr>
          <p:cNvSpPr>
            <a:spLocks noGrp="1"/>
          </p:cNvSpPr>
          <p:nvPr>
            <p:ph type="title"/>
          </p:nvPr>
        </p:nvSpPr>
        <p:spPr/>
        <p:txBody>
          <a:bodyPr/>
          <a:lstStyle/>
          <a:p>
            <a:r>
              <a:rPr lang="en-US" b="1" dirty="0"/>
              <a:t>Next Steps</a:t>
            </a:r>
          </a:p>
        </p:txBody>
      </p:sp>
      <p:sp>
        <p:nvSpPr>
          <p:cNvPr id="3" name="Content Placeholder 2">
            <a:extLst>
              <a:ext uri="{FF2B5EF4-FFF2-40B4-BE49-F238E27FC236}">
                <a16:creationId xmlns:a16="http://schemas.microsoft.com/office/drawing/2014/main" id="{70481F1E-B1D2-49C5-AC1C-77C14D5E4A0A}"/>
              </a:ext>
            </a:extLst>
          </p:cNvPr>
          <p:cNvSpPr>
            <a:spLocks noGrp="1"/>
          </p:cNvSpPr>
          <p:nvPr>
            <p:ph idx="1"/>
          </p:nvPr>
        </p:nvSpPr>
        <p:spPr>
          <a:xfrm>
            <a:off x="838200" y="1825625"/>
            <a:ext cx="5210839" cy="4351338"/>
          </a:xfrm>
        </p:spPr>
        <p:txBody>
          <a:bodyPr/>
          <a:lstStyle/>
          <a:p>
            <a:r>
              <a:rPr lang="en-US" dirty="0"/>
              <a:t>Combine model with Navigation model</a:t>
            </a:r>
          </a:p>
          <a:p>
            <a:r>
              <a:rPr lang="en-US" dirty="0"/>
              <a:t>Simulate FPS games</a:t>
            </a:r>
          </a:p>
          <a:p>
            <a:r>
              <a:rPr lang="en-US" dirty="0"/>
              <a:t>Validate simulations</a:t>
            </a:r>
          </a:p>
          <a:p>
            <a:r>
              <a:rPr lang="en-US" dirty="0"/>
              <a:t>Explore!</a:t>
            </a:r>
          </a:p>
          <a:p>
            <a:endParaRPr lang="en-US" dirty="0"/>
          </a:p>
          <a:p>
            <a:r>
              <a:rPr lang="en-US" dirty="0"/>
              <a:t>Spoilers </a:t>
            </a:r>
            <a:r>
              <a:rPr lang="en-US" dirty="0">
                <a:sym typeface="Wingdings" panose="05000000000000000000" pitchFamily="2" charset="2"/>
              </a:rPr>
              <a:t> </a:t>
            </a:r>
            <a:endParaRPr lang="en-US" dirty="0"/>
          </a:p>
        </p:txBody>
      </p:sp>
      <p:pic>
        <p:nvPicPr>
          <p:cNvPr id="6" name="Picture 5" descr="A picture containing text, case&#10;&#10;Description automatically generated">
            <a:extLst>
              <a:ext uri="{FF2B5EF4-FFF2-40B4-BE49-F238E27FC236}">
                <a16:creationId xmlns:a16="http://schemas.microsoft.com/office/drawing/2014/main" id="{A26FA9D9-EFC8-D8AC-AB02-71D7513D561C}"/>
              </a:ext>
            </a:extLst>
          </p:cNvPr>
          <p:cNvPicPr>
            <a:picLocks noChangeAspect="1"/>
          </p:cNvPicPr>
          <p:nvPr/>
        </p:nvPicPr>
        <p:blipFill rotWithShape="1">
          <a:blip r:embed="rId2"/>
          <a:srcRect l="16913" r="17188" b="2"/>
          <a:stretch/>
        </p:blipFill>
        <p:spPr>
          <a:xfrm>
            <a:off x="7210641" y="-100333"/>
            <a:ext cx="3446116" cy="3582042"/>
          </a:xfrm>
          <a:prstGeom prst="rect">
            <a:avLst/>
          </a:prstGeom>
        </p:spPr>
      </p:pic>
      <p:grpSp>
        <p:nvGrpSpPr>
          <p:cNvPr id="16" name="Group 15">
            <a:extLst>
              <a:ext uri="{FF2B5EF4-FFF2-40B4-BE49-F238E27FC236}">
                <a16:creationId xmlns:a16="http://schemas.microsoft.com/office/drawing/2014/main" id="{D16F5FA8-78F0-2F44-0E63-273340572A68}"/>
              </a:ext>
            </a:extLst>
          </p:cNvPr>
          <p:cNvGrpSpPr/>
          <p:nvPr/>
        </p:nvGrpSpPr>
        <p:grpSpPr>
          <a:xfrm>
            <a:off x="8116941" y="927394"/>
            <a:ext cx="1320194" cy="1526588"/>
            <a:chOff x="7071289" y="1064136"/>
            <a:chExt cx="1320194" cy="1526588"/>
          </a:xfrm>
        </p:grpSpPr>
        <p:pic>
          <p:nvPicPr>
            <p:cNvPr id="7" name="Graphic 6" descr="User outline">
              <a:extLst>
                <a:ext uri="{FF2B5EF4-FFF2-40B4-BE49-F238E27FC236}">
                  <a16:creationId xmlns:a16="http://schemas.microsoft.com/office/drawing/2014/main" id="{B692ECB8-F761-4325-0F22-482D190694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1289" y="1064136"/>
              <a:ext cx="400794" cy="400794"/>
            </a:xfrm>
            <a:prstGeom prst="rect">
              <a:avLst/>
            </a:prstGeom>
          </p:spPr>
        </p:pic>
        <p:pic>
          <p:nvPicPr>
            <p:cNvPr id="8" name="Graphic 7" descr="User outline">
              <a:extLst>
                <a:ext uri="{FF2B5EF4-FFF2-40B4-BE49-F238E27FC236}">
                  <a16:creationId xmlns:a16="http://schemas.microsoft.com/office/drawing/2014/main" id="{244F69B5-12BF-A467-99F5-DDAACB26E2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90689" y="2189930"/>
              <a:ext cx="400794" cy="400794"/>
            </a:xfrm>
            <a:prstGeom prst="rect">
              <a:avLst/>
            </a:prstGeom>
          </p:spPr>
        </p:pic>
      </p:grpSp>
      <p:cxnSp>
        <p:nvCxnSpPr>
          <p:cNvPr id="9" name="Straight Connector 8">
            <a:extLst>
              <a:ext uri="{FF2B5EF4-FFF2-40B4-BE49-F238E27FC236}">
                <a16:creationId xmlns:a16="http://schemas.microsoft.com/office/drawing/2014/main" id="{F2E88852-E77F-6154-D215-6C8CD41167DB}"/>
              </a:ext>
            </a:extLst>
          </p:cNvPr>
          <p:cNvCxnSpPr>
            <a:cxnSpLocks/>
          </p:cNvCxnSpPr>
          <p:nvPr/>
        </p:nvCxnSpPr>
        <p:spPr>
          <a:xfrm>
            <a:off x="8441031" y="1395137"/>
            <a:ext cx="658716" cy="72500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2A85F4-E3B9-7C97-6235-E97B1B73FD45}"/>
              </a:ext>
            </a:extLst>
          </p:cNvPr>
          <p:cNvCxnSpPr>
            <a:cxnSpLocks/>
          </p:cNvCxnSpPr>
          <p:nvPr/>
        </p:nvCxnSpPr>
        <p:spPr>
          <a:xfrm>
            <a:off x="8504943" y="1355813"/>
            <a:ext cx="658716" cy="725000"/>
          </a:xfrm>
          <a:prstGeom prst="line">
            <a:avLst/>
          </a:prstGeom>
          <a:ln w="2222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1" name="Graphic 10" descr="Close with solid fill">
            <a:extLst>
              <a:ext uri="{FF2B5EF4-FFF2-40B4-BE49-F238E27FC236}">
                <a16:creationId xmlns:a16="http://schemas.microsoft.com/office/drawing/2014/main" id="{7016D72F-1D08-D920-1AC0-8789D90510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36341" y="2053188"/>
            <a:ext cx="495368" cy="495368"/>
          </a:xfrm>
          <a:prstGeom prst="rect">
            <a:avLst/>
          </a:prstGeom>
        </p:spPr>
      </p:pic>
      <p:pic>
        <p:nvPicPr>
          <p:cNvPr id="5" name="Picture 4">
            <a:extLst>
              <a:ext uri="{FF2B5EF4-FFF2-40B4-BE49-F238E27FC236}">
                <a16:creationId xmlns:a16="http://schemas.microsoft.com/office/drawing/2014/main" id="{9DC74923-F2F2-04BF-7CC5-D646D2CD297D}"/>
              </a:ext>
            </a:extLst>
          </p:cNvPr>
          <p:cNvPicPr>
            <a:picLocks noChangeAspect="1"/>
          </p:cNvPicPr>
          <p:nvPr/>
        </p:nvPicPr>
        <p:blipFill>
          <a:blip r:embed="rId9"/>
          <a:stretch>
            <a:fillRect/>
          </a:stretch>
        </p:blipFill>
        <p:spPr>
          <a:xfrm>
            <a:off x="5927804" y="1757637"/>
            <a:ext cx="5425996" cy="4930394"/>
          </a:xfrm>
          <a:prstGeom prst="rect">
            <a:avLst/>
          </a:prstGeom>
          <a:ln w="19050">
            <a:solidFill>
              <a:schemeClr val="tx1"/>
            </a:solidFill>
          </a:ln>
        </p:spPr>
      </p:pic>
    </p:spTree>
    <p:extLst>
      <p:ext uri="{BB962C8B-B14F-4D97-AF65-F5344CB8AC3E}">
        <p14:creationId xmlns:p14="http://schemas.microsoft.com/office/powerpoint/2010/main" val="62100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DBF2-7B49-DF22-F04D-B03D88266015}"/>
              </a:ext>
            </a:extLst>
          </p:cNvPr>
          <p:cNvSpPr>
            <a:spLocks noGrp="1"/>
          </p:cNvSpPr>
          <p:nvPr>
            <p:ph type="ctrTitle"/>
          </p:nvPr>
        </p:nvSpPr>
        <p:spPr>
          <a:xfrm>
            <a:off x="1583960" y="2750237"/>
            <a:ext cx="9144000" cy="2387600"/>
          </a:xfrm>
        </p:spPr>
        <p:txBody>
          <a:bodyPr>
            <a:normAutofit fontScale="90000"/>
          </a:bodyPr>
          <a:lstStyle/>
          <a:p>
            <a:r>
              <a:rPr lang="en-US" b="1" i="0" dirty="0">
                <a:solidFill>
                  <a:srgbClr val="000000"/>
                </a:solidFill>
                <a:effectLst/>
                <a:latin typeface="+mn-lt"/>
              </a:rPr>
              <a:t>The Impact of Latency on Target Selection in First-Person Shooter Games</a:t>
            </a:r>
            <a:endParaRPr lang="en-US" dirty="0">
              <a:latin typeface="+mn-lt"/>
            </a:endParaRPr>
          </a:p>
        </p:txBody>
      </p:sp>
      <p:sp>
        <p:nvSpPr>
          <p:cNvPr id="3" name="Subtitle 2">
            <a:extLst>
              <a:ext uri="{FF2B5EF4-FFF2-40B4-BE49-F238E27FC236}">
                <a16:creationId xmlns:a16="http://schemas.microsoft.com/office/drawing/2014/main" id="{531E4646-BF3A-FF93-27D2-73A957D33D7C}"/>
              </a:ext>
            </a:extLst>
          </p:cNvPr>
          <p:cNvSpPr>
            <a:spLocks noGrp="1"/>
          </p:cNvSpPr>
          <p:nvPr>
            <p:ph type="subTitle" idx="1"/>
          </p:nvPr>
        </p:nvSpPr>
        <p:spPr>
          <a:xfrm>
            <a:off x="1583960" y="5254201"/>
            <a:ext cx="9144000" cy="617624"/>
          </a:xfrm>
        </p:spPr>
        <p:txBody>
          <a:bodyPr>
            <a:normAutofit/>
          </a:bodyPr>
          <a:lstStyle/>
          <a:p>
            <a:r>
              <a:rPr lang="en-US" sz="2800" b="0" i="0" dirty="0" err="1">
                <a:solidFill>
                  <a:srgbClr val="000000"/>
                </a:solidFill>
                <a:effectLst/>
              </a:rPr>
              <a:t>Shengmei</a:t>
            </a:r>
            <a:r>
              <a:rPr lang="en-US" sz="2800" b="0" i="0" dirty="0">
                <a:solidFill>
                  <a:srgbClr val="000000"/>
                </a:solidFill>
                <a:effectLst/>
              </a:rPr>
              <a:t> Liu, and </a:t>
            </a:r>
            <a:r>
              <a:rPr lang="en-US" sz="2800" b="0" i="0" dirty="0">
                <a:effectLst/>
                <a:hlinkClick r:id="rId2"/>
              </a:rPr>
              <a:t>Mark Claypool</a:t>
            </a:r>
            <a:endParaRPr lang="en-US" sz="2800" dirty="0"/>
          </a:p>
        </p:txBody>
      </p:sp>
      <p:sp>
        <p:nvSpPr>
          <p:cNvPr id="4" name="TextBox 3">
            <a:extLst>
              <a:ext uri="{FF2B5EF4-FFF2-40B4-BE49-F238E27FC236}">
                <a16:creationId xmlns:a16="http://schemas.microsoft.com/office/drawing/2014/main" id="{1F989795-0B23-4AE8-692E-90AF742DC5D9}"/>
              </a:ext>
            </a:extLst>
          </p:cNvPr>
          <p:cNvSpPr txBox="1"/>
          <p:nvPr/>
        </p:nvSpPr>
        <p:spPr>
          <a:xfrm>
            <a:off x="3544949" y="986175"/>
            <a:ext cx="5102102" cy="707886"/>
          </a:xfrm>
          <a:prstGeom prst="rect">
            <a:avLst/>
          </a:prstGeom>
          <a:solidFill>
            <a:schemeClr val="bg1">
              <a:lumMod val="85000"/>
            </a:schemeClr>
          </a:solidFill>
          <a:ln w="12700">
            <a:solidFill>
              <a:schemeClr val="tx1"/>
            </a:solidFill>
          </a:ln>
        </p:spPr>
        <p:txBody>
          <a:bodyPr wrap="none" rtlCol="0">
            <a:spAutoFit/>
          </a:bodyPr>
          <a:lstStyle/>
          <a:p>
            <a:r>
              <a:rPr lang="en-US" sz="4000" dirty="0"/>
              <a:t>Thank-you!  Questions?</a:t>
            </a:r>
          </a:p>
        </p:txBody>
      </p:sp>
    </p:spTree>
    <p:extLst>
      <p:ext uri="{BB962C8B-B14F-4D97-AF65-F5344CB8AC3E}">
        <p14:creationId xmlns:p14="http://schemas.microsoft.com/office/powerpoint/2010/main" val="2320021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A5D75-2583-6E4E-F643-3D742170F1F8}"/>
              </a:ext>
            </a:extLst>
          </p:cNvPr>
          <p:cNvSpPr>
            <a:spLocks noGrp="1"/>
          </p:cNvSpPr>
          <p:nvPr>
            <p:ph type="title"/>
          </p:nvPr>
        </p:nvSpPr>
        <p:spPr>
          <a:xfrm>
            <a:off x="755754" y="0"/>
            <a:ext cx="10515600" cy="1325563"/>
          </a:xfrm>
        </p:spPr>
        <p:txBody>
          <a:bodyPr/>
          <a:lstStyle/>
          <a:p>
            <a:r>
              <a:rPr lang="en-US" b="1" dirty="0"/>
              <a:t>Latency and Users</a:t>
            </a:r>
          </a:p>
        </p:txBody>
      </p:sp>
      <p:pic>
        <p:nvPicPr>
          <p:cNvPr id="4" name="Picture 2" descr="Fitts's Law and Its Applications in UX">
            <a:extLst>
              <a:ext uri="{FF2B5EF4-FFF2-40B4-BE49-F238E27FC236}">
                <a16:creationId xmlns:a16="http://schemas.microsoft.com/office/drawing/2014/main" id="{8A54348D-38B5-692C-22BA-A926D67E3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942" y="4213828"/>
            <a:ext cx="4321763" cy="15971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nline! Cybernetic Understanding of Fitts' Law">
            <a:extLst>
              <a:ext uri="{FF2B5EF4-FFF2-40B4-BE49-F238E27FC236}">
                <a16:creationId xmlns:a16="http://schemas.microsoft.com/office/drawing/2014/main" id="{D76BC2BE-B023-D842-DD54-E943A3423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635" y="1143000"/>
            <a:ext cx="6667500" cy="4572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122" name="Picture 2" descr="Fitts' Law">
            <a:extLst>
              <a:ext uri="{FF2B5EF4-FFF2-40B4-BE49-F238E27FC236}">
                <a16:creationId xmlns:a16="http://schemas.microsoft.com/office/drawing/2014/main" id="{CD27E66C-A627-650D-CBB4-3C8FB618E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821" y="1583009"/>
            <a:ext cx="4377884" cy="25198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988DD4A-73FD-CD56-7719-04A04BC6EF5D}"/>
              </a:ext>
            </a:extLst>
          </p:cNvPr>
          <p:cNvSpPr txBox="1"/>
          <p:nvPr/>
        </p:nvSpPr>
        <p:spPr>
          <a:xfrm>
            <a:off x="598821" y="1690688"/>
            <a:ext cx="1894173" cy="400110"/>
          </a:xfrm>
          <a:prstGeom prst="rect">
            <a:avLst/>
          </a:prstGeom>
          <a:noFill/>
        </p:spPr>
        <p:txBody>
          <a:bodyPr wrap="none" rtlCol="0">
            <a:spAutoFit/>
          </a:bodyPr>
          <a:lstStyle/>
          <a:p>
            <a:r>
              <a:rPr lang="en-US" sz="2000" dirty="0" err="1"/>
              <a:t>Fitt’s</a:t>
            </a:r>
            <a:r>
              <a:rPr lang="en-US" sz="2000" dirty="0"/>
              <a:t> Law (1954)</a:t>
            </a:r>
          </a:p>
        </p:txBody>
      </p:sp>
    </p:spTree>
    <p:extLst>
      <p:ext uri="{BB962C8B-B14F-4D97-AF65-F5344CB8AC3E}">
        <p14:creationId xmlns:p14="http://schemas.microsoft.com/office/powerpoint/2010/main" val="299373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FA847-F02E-46C3-ABDF-7D6BC4C412CA}"/>
              </a:ext>
            </a:extLst>
          </p:cNvPr>
          <p:cNvSpPr>
            <a:spLocks noGrp="1"/>
          </p:cNvSpPr>
          <p:nvPr>
            <p:ph type="title"/>
          </p:nvPr>
        </p:nvSpPr>
        <p:spPr>
          <a:xfrm>
            <a:off x="430851" y="0"/>
            <a:ext cx="10972800" cy="1143000"/>
          </a:xfrm>
        </p:spPr>
        <p:txBody>
          <a:bodyPr>
            <a:normAutofit/>
          </a:bodyPr>
          <a:lstStyle/>
          <a:p>
            <a:r>
              <a:rPr lang="en-US" altLang="zh-CN" b="1" dirty="0"/>
              <a:t>Latency</a:t>
            </a:r>
            <a:r>
              <a:rPr lang="zh-CN" altLang="en-US" b="1" dirty="0"/>
              <a:t> </a:t>
            </a:r>
            <a:r>
              <a:rPr lang="en-US" altLang="zh-CN" b="1" dirty="0"/>
              <a:t>and</a:t>
            </a:r>
            <a:r>
              <a:rPr lang="zh-CN" altLang="en-US" b="1" dirty="0"/>
              <a:t> </a:t>
            </a:r>
            <a:r>
              <a:rPr lang="en-US" altLang="zh-CN" b="1" dirty="0"/>
              <a:t>Gamers</a:t>
            </a:r>
            <a:endParaRPr lang="en-US" b="1" dirty="0"/>
          </a:p>
        </p:txBody>
      </p:sp>
      <p:grpSp>
        <p:nvGrpSpPr>
          <p:cNvPr id="17" name="Group 16">
            <a:extLst>
              <a:ext uri="{FF2B5EF4-FFF2-40B4-BE49-F238E27FC236}">
                <a16:creationId xmlns:a16="http://schemas.microsoft.com/office/drawing/2014/main" id="{6179D747-D093-194F-BDEC-5EA358EDB5C5}"/>
              </a:ext>
            </a:extLst>
          </p:cNvPr>
          <p:cNvGrpSpPr/>
          <p:nvPr/>
        </p:nvGrpSpPr>
        <p:grpSpPr>
          <a:xfrm>
            <a:off x="7752523" y="1361126"/>
            <a:ext cx="3939080" cy="4872697"/>
            <a:chOff x="6834426" y="1663153"/>
            <a:chExt cx="3371234" cy="4193880"/>
          </a:xfrm>
        </p:grpSpPr>
        <p:pic>
          <p:nvPicPr>
            <p:cNvPr id="15" name="Picture 14">
              <a:extLst>
                <a:ext uri="{FF2B5EF4-FFF2-40B4-BE49-F238E27FC236}">
                  <a16:creationId xmlns:a16="http://schemas.microsoft.com/office/drawing/2014/main" id="{0671C700-690C-B244-8A82-4FA44F0E6939}"/>
                </a:ext>
              </a:extLst>
            </p:cNvPr>
            <p:cNvPicPr>
              <a:picLocks noChangeAspect="1"/>
            </p:cNvPicPr>
            <p:nvPr/>
          </p:nvPicPr>
          <p:blipFill rotWithShape="1">
            <a:blip r:embed="rId4"/>
            <a:srcRect b="16390"/>
            <a:stretch/>
          </p:blipFill>
          <p:spPr>
            <a:xfrm>
              <a:off x="6834426" y="1663153"/>
              <a:ext cx="3371234" cy="3647709"/>
            </a:xfrm>
            <a:prstGeom prst="rect">
              <a:avLst/>
            </a:prstGeom>
          </p:spPr>
        </p:pic>
        <p:sp>
          <p:nvSpPr>
            <p:cNvPr id="16" name="TextBox 15">
              <a:extLst>
                <a:ext uri="{FF2B5EF4-FFF2-40B4-BE49-F238E27FC236}">
                  <a16:creationId xmlns:a16="http://schemas.microsoft.com/office/drawing/2014/main" id="{98A3068A-46E3-D84B-AF6D-219A2E4B7C4C}"/>
                </a:ext>
              </a:extLst>
            </p:cNvPr>
            <p:cNvSpPr txBox="1"/>
            <p:nvPr/>
          </p:nvSpPr>
          <p:spPr>
            <a:xfrm>
              <a:off x="7672503" y="5487701"/>
              <a:ext cx="16950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[Liu</a:t>
              </a: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et</a:t>
              </a: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al.,</a:t>
              </a: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2021]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3" name="Picture 2" descr="Depressed NEET">
            <a:extLst>
              <a:ext uri="{FF2B5EF4-FFF2-40B4-BE49-F238E27FC236}">
                <a16:creationId xmlns:a16="http://schemas.microsoft.com/office/drawing/2014/main" id="{64B1DFB6-47BF-9667-8C5B-178C583DB6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97" y="1494317"/>
            <a:ext cx="6884993" cy="3869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62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55BCF-FA50-096A-3237-D5B1158448BA}"/>
              </a:ext>
            </a:extLst>
          </p:cNvPr>
          <p:cNvSpPr>
            <a:spLocks noGrp="1"/>
          </p:cNvSpPr>
          <p:nvPr>
            <p:ph type="title"/>
          </p:nvPr>
        </p:nvSpPr>
        <p:spPr/>
        <p:txBody>
          <a:bodyPr/>
          <a:lstStyle/>
          <a:p>
            <a:r>
              <a:rPr lang="en-US" altLang="zh-CN" b="1" dirty="0"/>
              <a:t>Latency</a:t>
            </a:r>
            <a:r>
              <a:rPr lang="zh-CN" altLang="en-US" b="1" dirty="0"/>
              <a:t> </a:t>
            </a:r>
            <a:r>
              <a:rPr lang="en-US" altLang="zh-CN" b="1" dirty="0"/>
              <a:t>and</a:t>
            </a:r>
            <a:r>
              <a:rPr lang="zh-CN" altLang="en-US" b="1" dirty="0"/>
              <a:t> </a:t>
            </a:r>
            <a:r>
              <a:rPr lang="en-US" altLang="zh-CN" b="1" dirty="0"/>
              <a:t>Gamers</a:t>
            </a:r>
            <a:endParaRPr lang="en-US" b="1" dirty="0"/>
          </a:p>
        </p:txBody>
      </p:sp>
      <p:pic>
        <p:nvPicPr>
          <p:cNvPr id="4" name="Picture 3">
            <a:extLst>
              <a:ext uri="{FF2B5EF4-FFF2-40B4-BE49-F238E27FC236}">
                <a16:creationId xmlns:a16="http://schemas.microsoft.com/office/drawing/2014/main" id="{36DEF10B-E5E6-5418-99C6-7F9EF63E2FD1}"/>
              </a:ext>
            </a:extLst>
          </p:cNvPr>
          <p:cNvPicPr>
            <a:picLocks noChangeAspect="1"/>
          </p:cNvPicPr>
          <p:nvPr/>
        </p:nvPicPr>
        <p:blipFill>
          <a:blip r:embed="rId2"/>
          <a:stretch>
            <a:fillRect/>
          </a:stretch>
        </p:blipFill>
        <p:spPr>
          <a:xfrm>
            <a:off x="838199" y="1976426"/>
            <a:ext cx="6079435" cy="4093217"/>
          </a:xfrm>
          <a:prstGeom prst="rect">
            <a:avLst/>
          </a:prstGeom>
        </p:spPr>
      </p:pic>
      <p:pic>
        <p:nvPicPr>
          <p:cNvPr id="6" name="Picture 5">
            <a:extLst>
              <a:ext uri="{FF2B5EF4-FFF2-40B4-BE49-F238E27FC236}">
                <a16:creationId xmlns:a16="http://schemas.microsoft.com/office/drawing/2014/main" id="{47C520D5-B1C4-D8C0-C562-4D1B5B4D1A4E}"/>
              </a:ext>
            </a:extLst>
          </p:cNvPr>
          <p:cNvPicPr>
            <a:picLocks noChangeAspect="1"/>
          </p:cNvPicPr>
          <p:nvPr/>
        </p:nvPicPr>
        <p:blipFill>
          <a:blip r:embed="rId3"/>
          <a:stretch>
            <a:fillRect/>
          </a:stretch>
        </p:blipFill>
        <p:spPr>
          <a:xfrm>
            <a:off x="7827038" y="1690688"/>
            <a:ext cx="2827711" cy="4431274"/>
          </a:xfrm>
          <a:prstGeom prst="rect">
            <a:avLst/>
          </a:prstGeom>
        </p:spPr>
      </p:pic>
      <p:sp>
        <p:nvSpPr>
          <p:cNvPr id="9" name="TextBox 8">
            <a:extLst>
              <a:ext uri="{FF2B5EF4-FFF2-40B4-BE49-F238E27FC236}">
                <a16:creationId xmlns:a16="http://schemas.microsoft.com/office/drawing/2014/main" id="{C54C3613-3971-9AE0-6D6F-75D88271A7D8}"/>
              </a:ext>
            </a:extLst>
          </p:cNvPr>
          <p:cNvSpPr txBox="1"/>
          <p:nvPr/>
        </p:nvSpPr>
        <p:spPr>
          <a:xfrm>
            <a:off x="2472856" y="6170715"/>
            <a:ext cx="2143151" cy="461665"/>
          </a:xfrm>
          <a:prstGeom prst="rect">
            <a:avLst/>
          </a:prstGeom>
          <a:noFill/>
        </p:spPr>
        <p:txBody>
          <a:bodyPr wrap="none" rtlCol="0">
            <a:spAutoFit/>
          </a:bodyPr>
          <a:lstStyle/>
          <a:p>
            <a:r>
              <a:rPr lang="en-US" sz="2400" dirty="0">
                <a:solidFill>
                  <a:srgbClr val="C00000"/>
                </a:solidFill>
              </a:rPr>
              <a:t>Responsiveness</a:t>
            </a:r>
          </a:p>
        </p:txBody>
      </p:sp>
      <p:sp>
        <p:nvSpPr>
          <p:cNvPr id="10" name="TextBox 9">
            <a:extLst>
              <a:ext uri="{FF2B5EF4-FFF2-40B4-BE49-F238E27FC236}">
                <a16:creationId xmlns:a16="http://schemas.microsoft.com/office/drawing/2014/main" id="{5ECA05A1-BD01-2E38-8AA5-369D7235EA0E}"/>
              </a:ext>
            </a:extLst>
          </p:cNvPr>
          <p:cNvSpPr txBox="1"/>
          <p:nvPr/>
        </p:nvSpPr>
        <p:spPr>
          <a:xfrm>
            <a:off x="7899994" y="6170715"/>
            <a:ext cx="3287438" cy="461665"/>
          </a:xfrm>
          <a:prstGeom prst="rect">
            <a:avLst/>
          </a:prstGeom>
          <a:noFill/>
        </p:spPr>
        <p:txBody>
          <a:bodyPr wrap="none" rtlCol="0">
            <a:spAutoFit/>
          </a:bodyPr>
          <a:lstStyle/>
          <a:p>
            <a:r>
              <a:rPr lang="en-US" sz="2400" dirty="0">
                <a:solidFill>
                  <a:srgbClr val="C00000"/>
                </a:solidFill>
              </a:rPr>
              <a:t>Consistency and Fairness</a:t>
            </a:r>
          </a:p>
        </p:txBody>
      </p:sp>
    </p:spTree>
    <p:extLst>
      <p:ext uri="{BB962C8B-B14F-4D97-AF65-F5344CB8AC3E}">
        <p14:creationId xmlns:p14="http://schemas.microsoft.com/office/powerpoint/2010/main" val="75826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6CCA8-9228-2D44-A3CF-AFF3A1A292C5}"/>
              </a:ext>
            </a:extLst>
          </p:cNvPr>
          <p:cNvSpPr>
            <a:spLocks noGrp="1"/>
          </p:cNvSpPr>
          <p:nvPr>
            <p:ph type="title"/>
          </p:nvPr>
        </p:nvSpPr>
        <p:spPr>
          <a:xfrm>
            <a:off x="838200" y="-290860"/>
            <a:ext cx="10515600" cy="1325563"/>
          </a:xfrm>
        </p:spPr>
        <p:txBody>
          <a:bodyPr/>
          <a:lstStyle/>
          <a:p>
            <a:r>
              <a:rPr lang="en-US" b="1" dirty="0"/>
              <a:t>First-Person Shooter Variety</a:t>
            </a:r>
          </a:p>
        </p:txBody>
      </p:sp>
      <p:sp>
        <p:nvSpPr>
          <p:cNvPr id="4" name="Slide Number Placeholder 3">
            <a:extLst>
              <a:ext uri="{FF2B5EF4-FFF2-40B4-BE49-F238E27FC236}">
                <a16:creationId xmlns:a16="http://schemas.microsoft.com/office/drawing/2014/main" id="{5AF77C32-C51E-524B-9B95-B8AC47C7B1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1FA7-5734-A44A-94E4-746D3BABF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36F3DBA9-6308-8C41-B5B2-2F5BEBD6DDF7}"/>
              </a:ext>
            </a:extLst>
          </p:cNvPr>
          <p:cNvGrpSpPr/>
          <p:nvPr/>
        </p:nvGrpSpPr>
        <p:grpSpPr>
          <a:xfrm>
            <a:off x="589362" y="692209"/>
            <a:ext cx="10482181" cy="2023151"/>
            <a:chOff x="609600" y="1018619"/>
            <a:chExt cx="10482181" cy="2023151"/>
          </a:xfrm>
        </p:grpSpPr>
        <p:sp>
          <p:nvSpPr>
            <p:cNvPr id="5" name="TextBox 4">
              <a:extLst>
                <a:ext uri="{FF2B5EF4-FFF2-40B4-BE49-F238E27FC236}">
                  <a16:creationId xmlns:a16="http://schemas.microsoft.com/office/drawing/2014/main" id="{F31BD513-6AB4-2E4F-A39E-243384FDAA53}"/>
                </a:ext>
              </a:extLst>
            </p:cNvPr>
            <p:cNvSpPr txBox="1"/>
            <p:nvPr/>
          </p:nvSpPr>
          <p:spPr>
            <a:xfrm>
              <a:off x="609600" y="1743076"/>
              <a:ext cx="740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Games</a:t>
              </a:r>
            </a:p>
          </p:txBody>
        </p:sp>
        <p:pic>
          <p:nvPicPr>
            <p:cNvPr id="2050" name="Picture 2" descr="Overwatch (video game) - Wikipedia">
              <a:extLst>
                <a:ext uri="{FF2B5EF4-FFF2-40B4-BE49-F238E27FC236}">
                  <a16:creationId xmlns:a16="http://schemas.microsoft.com/office/drawing/2014/main" id="{D6230D11-7201-D041-91C9-B40E9B218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324" y="1018619"/>
              <a:ext cx="1419225" cy="202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SGO Update Log: All details about the Oct. 6 Update » TalkEsport">
              <a:extLst>
                <a:ext uri="{FF2B5EF4-FFF2-40B4-BE49-F238E27FC236}">
                  <a16:creationId xmlns:a16="http://schemas.microsoft.com/office/drawing/2014/main" id="{9947F158-7EEC-7244-9D07-464297B76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2736" y="1325563"/>
              <a:ext cx="2587827" cy="14540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ALORANT - Home | Facebook">
              <a:extLst>
                <a:ext uri="{FF2B5EF4-FFF2-40B4-BE49-F238E27FC236}">
                  <a16:creationId xmlns:a16="http://schemas.microsoft.com/office/drawing/2014/main" id="{560BCC3B-9312-5240-B3D5-A637030852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750" y="1639333"/>
              <a:ext cx="2152650" cy="9461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sports Explained: Rainbow Six Siege | KemperLesnik">
              <a:extLst>
                <a:ext uri="{FF2B5EF4-FFF2-40B4-BE49-F238E27FC236}">
                  <a16:creationId xmlns:a16="http://schemas.microsoft.com/office/drawing/2014/main" id="{7A5B15AA-AA7D-624E-9636-2FAC48805B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7161" y="1389796"/>
              <a:ext cx="2367079" cy="13255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5338F47-A82A-1A4E-8C96-2D5348EE630D}"/>
                </a:ext>
              </a:extLst>
            </p:cNvPr>
            <p:cNvSpPr txBox="1"/>
            <p:nvPr/>
          </p:nvSpPr>
          <p:spPr>
            <a:xfrm>
              <a:off x="10633001" y="1814334"/>
              <a:ext cx="4587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grpSp>
        <p:nvGrpSpPr>
          <p:cNvPr id="17" name="Group 16">
            <a:extLst>
              <a:ext uri="{FF2B5EF4-FFF2-40B4-BE49-F238E27FC236}">
                <a16:creationId xmlns:a16="http://schemas.microsoft.com/office/drawing/2014/main" id="{7BD95779-7468-2C4B-8CAF-C84F3DF8CDCA}"/>
              </a:ext>
            </a:extLst>
          </p:cNvPr>
          <p:cNvGrpSpPr/>
          <p:nvPr/>
        </p:nvGrpSpPr>
        <p:grpSpPr>
          <a:xfrm>
            <a:off x="589362" y="2674446"/>
            <a:ext cx="7769282" cy="1072873"/>
            <a:chOff x="588508" y="3295927"/>
            <a:chExt cx="7769282" cy="1072873"/>
          </a:xfrm>
        </p:grpSpPr>
        <p:sp>
          <p:nvSpPr>
            <p:cNvPr id="7" name="TextBox 6">
              <a:extLst>
                <a:ext uri="{FF2B5EF4-FFF2-40B4-BE49-F238E27FC236}">
                  <a16:creationId xmlns:a16="http://schemas.microsoft.com/office/drawing/2014/main" id="{EB070D95-7870-EF4A-8190-A43072A19B89}"/>
                </a:ext>
              </a:extLst>
            </p:cNvPr>
            <p:cNvSpPr txBox="1"/>
            <p:nvPr/>
          </p:nvSpPr>
          <p:spPr>
            <a:xfrm>
              <a:off x="588508" y="3656290"/>
              <a:ext cx="10626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Weapons</a:t>
              </a:r>
            </a:p>
          </p:txBody>
        </p:sp>
        <p:pic>
          <p:nvPicPr>
            <p:cNvPr id="9" name="Picture 8" descr="A close-up of a gun&#10;&#10;Description automatically generated with low confidence">
              <a:extLst>
                <a:ext uri="{FF2B5EF4-FFF2-40B4-BE49-F238E27FC236}">
                  <a16:creationId xmlns:a16="http://schemas.microsoft.com/office/drawing/2014/main" id="{FE1FEB8A-AB70-6649-883B-93D95170C87C}"/>
                </a:ext>
              </a:extLst>
            </p:cNvPr>
            <p:cNvPicPr>
              <a:picLocks noChangeAspect="1"/>
            </p:cNvPicPr>
            <p:nvPr/>
          </p:nvPicPr>
          <p:blipFill>
            <a:blip r:embed="rId7"/>
            <a:stretch>
              <a:fillRect/>
            </a:stretch>
          </p:blipFill>
          <p:spPr>
            <a:xfrm>
              <a:off x="1651171" y="3429000"/>
              <a:ext cx="1841500" cy="939800"/>
            </a:xfrm>
            <a:prstGeom prst="rect">
              <a:avLst/>
            </a:prstGeom>
          </p:spPr>
        </p:pic>
        <p:pic>
          <p:nvPicPr>
            <p:cNvPr id="11" name="Picture 10" descr="A picture containing gun&#10;&#10;Description automatically generated">
              <a:extLst>
                <a:ext uri="{FF2B5EF4-FFF2-40B4-BE49-F238E27FC236}">
                  <a16:creationId xmlns:a16="http://schemas.microsoft.com/office/drawing/2014/main" id="{4AA7C965-3BE3-6B43-A837-E1E9D88E0BB3}"/>
                </a:ext>
              </a:extLst>
            </p:cNvPr>
            <p:cNvPicPr>
              <a:picLocks noChangeAspect="1"/>
            </p:cNvPicPr>
            <p:nvPr/>
          </p:nvPicPr>
          <p:blipFill rotWithShape="1">
            <a:blip r:embed="rId8"/>
            <a:srcRect b="4002"/>
            <a:stretch/>
          </p:blipFill>
          <p:spPr>
            <a:xfrm>
              <a:off x="3492671" y="3295927"/>
              <a:ext cx="1866900" cy="1072873"/>
            </a:xfrm>
            <a:prstGeom prst="rect">
              <a:avLst/>
            </a:prstGeom>
          </p:spPr>
        </p:pic>
        <p:pic>
          <p:nvPicPr>
            <p:cNvPr id="13" name="Picture 12" descr="A picture containing weapon, gun&#10;&#10;Description automatically generated">
              <a:extLst>
                <a:ext uri="{FF2B5EF4-FFF2-40B4-BE49-F238E27FC236}">
                  <a16:creationId xmlns:a16="http://schemas.microsoft.com/office/drawing/2014/main" id="{96E9BB25-8A9E-554D-BEE4-26B651046F2B}"/>
                </a:ext>
              </a:extLst>
            </p:cNvPr>
            <p:cNvPicPr>
              <a:picLocks noChangeAspect="1"/>
            </p:cNvPicPr>
            <p:nvPr/>
          </p:nvPicPr>
          <p:blipFill>
            <a:blip r:embed="rId9"/>
            <a:stretch>
              <a:fillRect/>
            </a:stretch>
          </p:blipFill>
          <p:spPr>
            <a:xfrm>
              <a:off x="5315350" y="3594100"/>
              <a:ext cx="1320800" cy="774700"/>
            </a:xfrm>
            <a:prstGeom prst="rect">
              <a:avLst/>
            </a:prstGeom>
          </p:spPr>
        </p:pic>
        <p:pic>
          <p:nvPicPr>
            <p:cNvPr id="15" name="Picture 14" descr="A picture containing weapon, gun&#10;&#10;Description automatically generated">
              <a:extLst>
                <a:ext uri="{FF2B5EF4-FFF2-40B4-BE49-F238E27FC236}">
                  <a16:creationId xmlns:a16="http://schemas.microsoft.com/office/drawing/2014/main" id="{8EE55A57-17D1-E345-82DB-325B598A734D}"/>
                </a:ext>
              </a:extLst>
            </p:cNvPr>
            <p:cNvPicPr>
              <a:picLocks noChangeAspect="1"/>
            </p:cNvPicPr>
            <p:nvPr/>
          </p:nvPicPr>
          <p:blipFill>
            <a:blip r:embed="rId10"/>
            <a:stretch>
              <a:fillRect/>
            </a:stretch>
          </p:blipFill>
          <p:spPr>
            <a:xfrm>
              <a:off x="6832431" y="3629145"/>
              <a:ext cx="889000" cy="685800"/>
            </a:xfrm>
            <a:prstGeom prst="rect">
              <a:avLst/>
            </a:prstGeom>
          </p:spPr>
        </p:pic>
        <p:sp>
          <p:nvSpPr>
            <p:cNvPr id="20" name="TextBox 19">
              <a:extLst>
                <a:ext uri="{FF2B5EF4-FFF2-40B4-BE49-F238E27FC236}">
                  <a16:creationId xmlns:a16="http://schemas.microsoft.com/office/drawing/2014/main" id="{DF966FFE-1FD1-7C4E-8583-82E425F54290}"/>
                </a:ext>
              </a:extLst>
            </p:cNvPr>
            <p:cNvSpPr txBox="1"/>
            <p:nvPr/>
          </p:nvSpPr>
          <p:spPr>
            <a:xfrm>
              <a:off x="7899010" y="3656290"/>
              <a:ext cx="4587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grpSp>
        <p:nvGrpSpPr>
          <p:cNvPr id="21" name="Group 20">
            <a:extLst>
              <a:ext uri="{FF2B5EF4-FFF2-40B4-BE49-F238E27FC236}">
                <a16:creationId xmlns:a16="http://schemas.microsoft.com/office/drawing/2014/main" id="{2EE1BEFB-ECB8-AE4D-B664-3D9E4E3C9FEE}"/>
              </a:ext>
            </a:extLst>
          </p:cNvPr>
          <p:cNvGrpSpPr/>
          <p:nvPr/>
        </p:nvGrpSpPr>
        <p:grpSpPr>
          <a:xfrm>
            <a:off x="838200" y="3920754"/>
            <a:ext cx="7716570" cy="1183244"/>
            <a:chOff x="768396" y="4384123"/>
            <a:chExt cx="7716570" cy="1183244"/>
          </a:xfrm>
        </p:grpSpPr>
        <p:sp>
          <p:nvSpPr>
            <p:cNvPr id="16" name="TextBox 15">
              <a:extLst>
                <a:ext uri="{FF2B5EF4-FFF2-40B4-BE49-F238E27FC236}">
                  <a16:creationId xmlns:a16="http://schemas.microsoft.com/office/drawing/2014/main" id="{D3C7DC16-1B9D-3941-A7FD-4E97FD7594CC}"/>
                </a:ext>
              </a:extLst>
            </p:cNvPr>
            <p:cNvSpPr txBox="1"/>
            <p:nvPr/>
          </p:nvSpPr>
          <p:spPr>
            <a:xfrm>
              <a:off x="768396" y="4757737"/>
              <a:ext cx="7028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Maps</a:t>
              </a:r>
            </a:p>
          </p:txBody>
        </p:sp>
        <p:pic>
          <p:nvPicPr>
            <p:cNvPr id="2058" name="Picture 10" descr="Beginner's Guide to CSGO Map Pools - How to Pick and Ban CSGO Maps">
              <a:extLst>
                <a:ext uri="{FF2B5EF4-FFF2-40B4-BE49-F238E27FC236}">
                  <a16:creationId xmlns:a16="http://schemas.microsoft.com/office/drawing/2014/main" id="{B15A3E27-F019-044B-90EB-AC196902824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208" t="2422" r="25018" b="50000"/>
            <a:stretch/>
          </p:blipFill>
          <p:spPr bwMode="auto">
            <a:xfrm>
              <a:off x="1727322" y="4384123"/>
              <a:ext cx="6272213" cy="118324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D5F6151-8950-9749-8993-6A6B5C1C556F}"/>
                </a:ext>
              </a:extLst>
            </p:cNvPr>
            <p:cNvSpPr txBox="1"/>
            <p:nvPr/>
          </p:nvSpPr>
          <p:spPr>
            <a:xfrm>
              <a:off x="8026186" y="4637508"/>
              <a:ext cx="4587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grpSp>
        <p:nvGrpSpPr>
          <p:cNvPr id="24" name="Group 23">
            <a:extLst>
              <a:ext uri="{FF2B5EF4-FFF2-40B4-BE49-F238E27FC236}">
                <a16:creationId xmlns:a16="http://schemas.microsoft.com/office/drawing/2014/main" id="{6583C186-01BC-304A-8109-18ACA8368F68}"/>
              </a:ext>
            </a:extLst>
          </p:cNvPr>
          <p:cNvGrpSpPr/>
          <p:nvPr/>
        </p:nvGrpSpPr>
        <p:grpSpPr>
          <a:xfrm>
            <a:off x="838200" y="5313469"/>
            <a:ext cx="9696282" cy="1217705"/>
            <a:chOff x="768396" y="5329228"/>
            <a:chExt cx="9696282" cy="1217705"/>
          </a:xfrm>
        </p:grpSpPr>
        <p:grpSp>
          <p:nvGrpSpPr>
            <p:cNvPr id="23" name="Group 22">
              <a:extLst>
                <a:ext uri="{FF2B5EF4-FFF2-40B4-BE49-F238E27FC236}">
                  <a16:creationId xmlns:a16="http://schemas.microsoft.com/office/drawing/2014/main" id="{E741105F-2D78-8841-8AAB-2933EAFC7125}"/>
                </a:ext>
              </a:extLst>
            </p:cNvPr>
            <p:cNvGrpSpPr/>
            <p:nvPr/>
          </p:nvGrpSpPr>
          <p:grpSpPr>
            <a:xfrm>
              <a:off x="768396" y="5329228"/>
              <a:ext cx="9268382" cy="1217705"/>
              <a:chOff x="768396" y="5621244"/>
              <a:chExt cx="9268382" cy="1217705"/>
            </a:xfrm>
          </p:grpSpPr>
          <p:sp>
            <p:nvSpPr>
              <p:cNvPr id="22" name="TextBox 21">
                <a:extLst>
                  <a:ext uri="{FF2B5EF4-FFF2-40B4-BE49-F238E27FC236}">
                    <a16:creationId xmlns:a16="http://schemas.microsoft.com/office/drawing/2014/main" id="{3DE1EE81-DB1E-FD41-A079-4A23A97788E5}"/>
                  </a:ext>
                </a:extLst>
              </p:cNvPr>
              <p:cNvSpPr txBox="1"/>
              <p:nvPr/>
            </p:nvSpPr>
            <p:spPr>
              <a:xfrm>
                <a:off x="768396" y="5933223"/>
                <a:ext cx="6431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Skills</a:t>
                </a:r>
              </a:p>
            </p:txBody>
          </p:sp>
          <p:pic>
            <p:nvPicPr>
              <p:cNvPr id="2060" name="Picture 12" descr="Overwatch 2' new tiered ranking system; game director defends suspension  policy">
                <a:extLst>
                  <a:ext uri="{FF2B5EF4-FFF2-40B4-BE49-F238E27FC236}">
                    <a16:creationId xmlns:a16="http://schemas.microsoft.com/office/drawing/2014/main" id="{5FCE905E-524C-8A4B-86F2-3284DF87923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867" t="38899" r="3673" b="35375"/>
              <a:stretch/>
            </p:blipFill>
            <p:spPr bwMode="auto">
              <a:xfrm>
                <a:off x="1727322" y="5621244"/>
                <a:ext cx="8309456" cy="1217705"/>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a:extLst>
                <a:ext uri="{FF2B5EF4-FFF2-40B4-BE49-F238E27FC236}">
                  <a16:creationId xmlns:a16="http://schemas.microsoft.com/office/drawing/2014/main" id="{33D9D574-961D-2F43-A2EE-F7AE04DD8CB8}"/>
                </a:ext>
              </a:extLst>
            </p:cNvPr>
            <p:cNvSpPr txBox="1"/>
            <p:nvPr/>
          </p:nvSpPr>
          <p:spPr>
            <a:xfrm>
              <a:off x="10005898" y="5666458"/>
              <a:ext cx="4587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Tree>
    <p:extLst>
      <p:ext uri="{BB962C8B-B14F-4D97-AF65-F5344CB8AC3E}">
        <p14:creationId xmlns:p14="http://schemas.microsoft.com/office/powerpoint/2010/main" val="20797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5168D-65C1-9B48-8815-40055F5E2918}"/>
              </a:ext>
            </a:extLst>
          </p:cNvPr>
          <p:cNvSpPr>
            <a:spLocks noGrp="1"/>
          </p:cNvSpPr>
          <p:nvPr>
            <p:ph type="title"/>
          </p:nvPr>
        </p:nvSpPr>
        <p:spPr>
          <a:xfrm>
            <a:off x="49391" y="764381"/>
            <a:ext cx="2610701" cy="5329238"/>
          </a:xfrm>
        </p:spPr>
        <p:txBody>
          <a:bodyPr>
            <a:noAutofit/>
          </a:bodyPr>
          <a:lstStyle/>
          <a:p>
            <a:pPr algn="ctr"/>
            <a:r>
              <a:rPr lang="en-US" altLang="zh-CN" sz="4000" b="1" dirty="0"/>
              <a:t>Approach</a:t>
            </a:r>
            <a:br>
              <a:rPr lang="en-US" sz="4000" b="1" dirty="0"/>
            </a:br>
            <a:endParaRPr lang="en-US" sz="4000" b="1" dirty="0"/>
          </a:p>
        </p:txBody>
      </p:sp>
      <p:sp>
        <p:nvSpPr>
          <p:cNvPr id="4" name="Slide Number Placeholder 3">
            <a:extLst>
              <a:ext uri="{FF2B5EF4-FFF2-40B4-BE49-F238E27FC236}">
                <a16:creationId xmlns:a16="http://schemas.microsoft.com/office/drawing/2014/main" id="{ADC061CE-360A-894D-90E1-4B8009295476}"/>
              </a:ext>
            </a:extLst>
          </p:cNvPr>
          <p:cNvSpPr>
            <a:spLocks noGrp="1"/>
          </p:cNvSpPr>
          <p:nvPr>
            <p:ph type="sldNum" sz="quarter" idx="12"/>
          </p:nvPr>
        </p:nvSpPr>
        <p:spPr>
          <a:xfrm>
            <a:off x="9191625" y="637477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91FA7-5734-A44A-94E4-746D3BABF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344985C4-938B-7F45-81F3-A6F382AB5FAF}"/>
              </a:ext>
            </a:extLst>
          </p:cNvPr>
          <p:cNvCxnSpPr>
            <a:cxnSpLocks/>
          </p:cNvCxnSpPr>
          <p:nvPr/>
        </p:nvCxnSpPr>
        <p:spPr>
          <a:xfrm>
            <a:off x="5976266" y="4339899"/>
            <a:ext cx="0" cy="535385"/>
          </a:xfrm>
          <a:prstGeom prst="line">
            <a:avLst/>
          </a:prstGeom>
          <a:noFill/>
          <a:ln w="25400" cap="flat" cmpd="sng" algn="ctr">
            <a:solidFill>
              <a:srgbClr val="4F81BD">
                <a:shade val="95000"/>
                <a:satMod val="105000"/>
              </a:srgbClr>
            </a:solidFill>
            <a:prstDash val="solid"/>
            <a:tailEnd type="arrow"/>
          </a:ln>
          <a:effectLst/>
        </p:spPr>
      </p:cxnSp>
      <p:sp>
        <p:nvSpPr>
          <p:cNvPr id="33" name="Rectangle 32">
            <a:extLst>
              <a:ext uri="{FF2B5EF4-FFF2-40B4-BE49-F238E27FC236}">
                <a16:creationId xmlns:a16="http://schemas.microsoft.com/office/drawing/2014/main" id="{78F45D84-3E8E-6947-9E27-697C21A7F338}"/>
              </a:ext>
            </a:extLst>
          </p:cNvPr>
          <p:cNvSpPr/>
          <p:nvPr/>
        </p:nvSpPr>
        <p:spPr>
          <a:xfrm>
            <a:off x="3939557" y="6063371"/>
            <a:ext cx="4073417" cy="736698"/>
          </a:xfrm>
          <a:prstGeom prst="rect">
            <a:avLst/>
          </a:prstGeom>
          <a:solidFill>
            <a:srgbClr val="1F497D">
              <a:lumMod val="60000"/>
              <a:lumOff val="40000"/>
              <a:alpha val="52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Explore game</a:t>
            </a:r>
            <a:r>
              <a:rPr kumimoji="0" lang="zh-CN" altLang="en-US" sz="20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0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scenarios</a:t>
            </a: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grpSp>
        <p:nvGrpSpPr>
          <p:cNvPr id="39" name="Group 38">
            <a:extLst>
              <a:ext uri="{FF2B5EF4-FFF2-40B4-BE49-F238E27FC236}">
                <a16:creationId xmlns:a16="http://schemas.microsoft.com/office/drawing/2014/main" id="{A9215CE1-AE5E-C64C-9993-C8B319EFCB2C}"/>
              </a:ext>
            </a:extLst>
          </p:cNvPr>
          <p:cNvGrpSpPr/>
          <p:nvPr/>
        </p:nvGrpSpPr>
        <p:grpSpPr>
          <a:xfrm>
            <a:off x="3222366" y="3151202"/>
            <a:ext cx="5471940" cy="1175443"/>
            <a:chOff x="3222366" y="3151202"/>
            <a:chExt cx="5471940" cy="1175443"/>
          </a:xfrm>
        </p:grpSpPr>
        <p:sp>
          <p:nvSpPr>
            <p:cNvPr id="31" name="Rectangle 30">
              <a:extLst>
                <a:ext uri="{FF2B5EF4-FFF2-40B4-BE49-F238E27FC236}">
                  <a16:creationId xmlns:a16="http://schemas.microsoft.com/office/drawing/2014/main" id="{2EA00B6E-3F04-EC46-80C2-0B5936B95DA4}"/>
                </a:ext>
              </a:extLst>
            </p:cNvPr>
            <p:cNvSpPr/>
            <p:nvPr/>
          </p:nvSpPr>
          <p:spPr>
            <a:xfrm>
              <a:off x="3222366" y="3663983"/>
              <a:ext cx="5471940" cy="662662"/>
            </a:xfrm>
            <a:prstGeom prst="rect">
              <a:avLst/>
            </a:prstGeom>
            <a:solidFill>
              <a:srgbClr val="1F497D">
                <a:lumMod val="60000"/>
                <a:lumOff val="40000"/>
                <a:alpha val="52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Simulate scenarios using models</a:t>
              </a: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8D5650D0-AB54-714E-95B4-63252DC8AEE2}"/>
                </a:ext>
              </a:extLst>
            </p:cNvPr>
            <p:cNvCxnSpPr>
              <a:cxnSpLocks/>
            </p:cNvCxnSpPr>
            <p:nvPr/>
          </p:nvCxnSpPr>
          <p:spPr>
            <a:xfrm>
              <a:off x="5976266" y="3151202"/>
              <a:ext cx="0" cy="509558"/>
            </a:xfrm>
            <a:prstGeom prst="line">
              <a:avLst/>
            </a:prstGeom>
            <a:noFill/>
            <a:ln w="25400" cap="flat" cmpd="sng" algn="ctr">
              <a:solidFill>
                <a:srgbClr val="4F81BD">
                  <a:shade val="95000"/>
                  <a:satMod val="105000"/>
                </a:srgbClr>
              </a:solidFill>
              <a:prstDash val="solid"/>
              <a:tailEnd type="arrow"/>
            </a:ln>
            <a:effectLst/>
          </p:spPr>
        </p:cxnSp>
      </p:grpSp>
      <p:sp>
        <p:nvSpPr>
          <p:cNvPr id="29" name="Rectangle 28">
            <a:extLst>
              <a:ext uri="{FF2B5EF4-FFF2-40B4-BE49-F238E27FC236}">
                <a16:creationId xmlns:a16="http://schemas.microsoft.com/office/drawing/2014/main" id="{42B3DF5D-E477-C64A-91A3-BE30994294AC}"/>
              </a:ext>
            </a:extLst>
          </p:cNvPr>
          <p:cNvSpPr/>
          <p:nvPr/>
        </p:nvSpPr>
        <p:spPr>
          <a:xfrm>
            <a:off x="4313727" y="4894532"/>
            <a:ext cx="3325078" cy="596215"/>
          </a:xfrm>
          <a:prstGeom prst="rect">
            <a:avLst/>
          </a:prstGeom>
          <a:solidFill>
            <a:srgbClr val="1F497D">
              <a:lumMod val="60000"/>
              <a:lumOff val="40000"/>
              <a:alpha val="52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Validate simulations</a:t>
            </a: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30" name="Straight Connector 29">
            <a:extLst>
              <a:ext uri="{FF2B5EF4-FFF2-40B4-BE49-F238E27FC236}">
                <a16:creationId xmlns:a16="http://schemas.microsoft.com/office/drawing/2014/main" id="{9867891C-984A-8C41-A7B3-63A067149A08}"/>
              </a:ext>
            </a:extLst>
          </p:cNvPr>
          <p:cNvCxnSpPr>
            <a:cxnSpLocks/>
          </p:cNvCxnSpPr>
          <p:nvPr/>
        </p:nvCxnSpPr>
        <p:spPr>
          <a:xfrm>
            <a:off x="5976266" y="5508676"/>
            <a:ext cx="0" cy="535385"/>
          </a:xfrm>
          <a:prstGeom prst="line">
            <a:avLst/>
          </a:prstGeom>
          <a:noFill/>
          <a:ln w="25400" cap="flat" cmpd="sng" algn="ctr">
            <a:solidFill>
              <a:srgbClr val="4F81BD">
                <a:shade val="95000"/>
                <a:satMod val="105000"/>
              </a:srgbClr>
            </a:solidFill>
            <a:prstDash val="solid"/>
            <a:tailEnd type="arrow"/>
          </a:ln>
          <a:effectLst/>
        </p:spPr>
      </p:cxnSp>
      <p:sp>
        <p:nvSpPr>
          <p:cNvPr id="25" name="Rectangle 24">
            <a:extLst>
              <a:ext uri="{FF2B5EF4-FFF2-40B4-BE49-F238E27FC236}">
                <a16:creationId xmlns:a16="http://schemas.microsoft.com/office/drawing/2014/main" id="{199E6EF6-0F19-FE4E-9795-9D5C1BF1A238}"/>
              </a:ext>
            </a:extLst>
          </p:cNvPr>
          <p:cNvSpPr/>
          <p:nvPr/>
        </p:nvSpPr>
        <p:spPr>
          <a:xfrm>
            <a:off x="4295797" y="1445154"/>
            <a:ext cx="3325078" cy="596215"/>
          </a:xfrm>
          <a:prstGeom prst="rect">
            <a:avLst/>
          </a:prstGeom>
          <a:solidFill>
            <a:srgbClr val="1F497D">
              <a:lumMod val="60000"/>
              <a:lumOff val="40000"/>
              <a:alpha val="52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Gather data</a:t>
            </a: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9C050877-DE4E-6242-A181-4ED1581B0DDB}"/>
              </a:ext>
            </a:extLst>
          </p:cNvPr>
          <p:cNvSpPr/>
          <p:nvPr/>
        </p:nvSpPr>
        <p:spPr>
          <a:xfrm>
            <a:off x="4295797" y="2537058"/>
            <a:ext cx="3325078" cy="596215"/>
          </a:xfrm>
          <a:prstGeom prst="rect">
            <a:avLst/>
          </a:prstGeom>
          <a:solidFill>
            <a:srgbClr val="1F497D">
              <a:lumMod val="60000"/>
              <a:lumOff val="40000"/>
              <a:alpha val="52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Build m</a:t>
            </a:r>
            <a:r>
              <a:rPr kumimoji="0" lang="en-US" altLang="zh-CN" sz="2000" b="0" i="0" u="none" strike="noStrike" kern="0" cap="none" spc="0" normalizeH="0" baseline="0" noProof="0" dirty="0" err="1">
                <a:ln>
                  <a:noFill/>
                </a:ln>
                <a:solidFill>
                  <a:prstClr val="black"/>
                </a:solidFill>
                <a:effectLst/>
                <a:uLnTx/>
                <a:uFillTx/>
                <a:latin typeface="Calibri"/>
                <a:ea typeface="宋体" panose="02010600030101010101" pitchFamily="2" charset="-122"/>
                <a:cs typeface="+mn-cs"/>
              </a:rPr>
              <a:t>odels</a:t>
            </a: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28" name="Straight Connector 27">
            <a:extLst>
              <a:ext uri="{FF2B5EF4-FFF2-40B4-BE49-F238E27FC236}">
                <a16:creationId xmlns:a16="http://schemas.microsoft.com/office/drawing/2014/main" id="{4B356C70-BE72-C343-B1F2-9544B460B031}"/>
              </a:ext>
            </a:extLst>
          </p:cNvPr>
          <p:cNvCxnSpPr>
            <a:cxnSpLocks/>
          </p:cNvCxnSpPr>
          <p:nvPr/>
        </p:nvCxnSpPr>
        <p:spPr>
          <a:xfrm>
            <a:off x="5979517" y="2052152"/>
            <a:ext cx="0" cy="474359"/>
          </a:xfrm>
          <a:prstGeom prst="line">
            <a:avLst/>
          </a:prstGeom>
          <a:noFill/>
          <a:ln w="25400" cap="flat" cmpd="sng" algn="ctr">
            <a:solidFill>
              <a:srgbClr val="4F81BD">
                <a:shade val="95000"/>
                <a:satMod val="105000"/>
              </a:srgbClr>
            </a:solidFill>
            <a:prstDash val="solid"/>
            <a:tailEnd type="arrow"/>
          </a:ln>
          <a:effectLst/>
        </p:spPr>
      </p:cxnSp>
      <p:grpSp>
        <p:nvGrpSpPr>
          <p:cNvPr id="38" name="Group 37">
            <a:extLst>
              <a:ext uri="{FF2B5EF4-FFF2-40B4-BE49-F238E27FC236}">
                <a16:creationId xmlns:a16="http://schemas.microsoft.com/office/drawing/2014/main" id="{C4DF56C8-1B49-704A-A3F7-6CD7BC72AAA1}"/>
              </a:ext>
            </a:extLst>
          </p:cNvPr>
          <p:cNvGrpSpPr/>
          <p:nvPr/>
        </p:nvGrpSpPr>
        <p:grpSpPr>
          <a:xfrm>
            <a:off x="7620875" y="1743262"/>
            <a:ext cx="2137475" cy="1091904"/>
            <a:chOff x="7620875" y="1743262"/>
            <a:chExt cx="2137475" cy="1091904"/>
          </a:xfrm>
        </p:grpSpPr>
        <p:cxnSp>
          <p:nvCxnSpPr>
            <p:cNvPr id="36" name="Elbow Connector 35">
              <a:extLst>
                <a:ext uri="{FF2B5EF4-FFF2-40B4-BE49-F238E27FC236}">
                  <a16:creationId xmlns:a16="http://schemas.microsoft.com/office/drawing/2014/main" id="{17212BAF-27D2-594E-8A06-954AA62D8C44}"/>
                </a:ext>
              </a:extLst>
            </p:cNvPr>
            <p:cNvCxnSpPr>
              <a:cxnSpLocks/>
              <a:stCxn id="26" idx="3"/>
              <a:endCxn id="25" idx="3"/>
            </p:cNvCxnSpPr>
            <p:nvPr/>
          </p:nvCxnSpPr>
          <p:spPr>
            <a:xfrm flipV="1">
              <a:off x="7620875" y="1743262"/>
              <a:ext cx="12700" cy="1091904"/>
            </a:xfrm>
            <a:prstGeom prst="bentConnector3">
              <a:avLst>
                <a:gd name="adj1" fmla="val 6035291"/>
              </a:avLst>
            </a:prstGeom>
            <a:noFill/>
            <a:ln w="25400" cap="flat" cmpd="sng" algn="ctr">
              <a:solidFill>
                <a:srgbClr val="4F81BD">
                  <a:shade val="95000"/>
                  <a:satMod val="105000"/>
                </a:srgbClr>
              </a:solidFill>
              <a:prstDash val="solid"/>
              <a:tailEnd type="triangle"/>
            </a:ln>
            <a:effectLst/>
          </p:spPr>
        </p:cxnSp>
        <p:sp>
          <p:nvSpPr>
            <p:cNvPr id="37" name="TextBox 36">
              <a:extLst>
                <a:ext uri="{FF2B5EF4-FFF2-40B4-BE49-F238E27FC236}">
                  <a16:creationId xmlns:a16="http://schemas.microsoft.com/office/drawing/2014/main" id="{DE149C88-C959-3B43-9E92-FBD04C0A1536}"/>
                </a:ext>
              </a:extLst>
            </p:cNvPr>
            <p:cNvSpPr txBox="1"/>
            <p:nvPr/>
          </p:nvSpPr>
          <p:spPr>
            <a:xfrm>
              <a:off x="8373034" y="1921292"/>
              <a:ext cx="138531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Repeat</a:t>
              </a:r>
              <a:r>
                <a:rPr kumimoji="0" lang="zh-CN" altLang="en-US"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for</a:t>
              </a:r>
              <a:r>
                <a:rPr kumimoji="0" lang="zh-CN" altLang="en-US"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endPar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each</a:t>
              </a:r>
              <a:r>
                <a:rPr kumimoji="0" lang="zh-CN" altLang="en-US"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action</a:t>
              </a: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sp>
        <p:nvSpPr>
          <p:cNvPr id="3" name="Rectangle 2">
            <a:extLst>
              <a:ext uri="{FF2B5EF4-FFF2-40B4-BE49-F238E27FC236}">
                <a16:creationId xmlns:a16="http://schemas.microsoft.com/office/drawing/2014/main" id="{0407D5C7-3375-DFEE-B538-641E8B633190}"/>
              </a:ext>
            </a:extLst>
          </p:cNvPr>
          <p:cNvSpPr/>
          <p:nvPr/>
        </p:nvSpPr>
        <p:spPr>
          <a:xfrm>
            <a:off x="3503482" y="93059"/>
            <a:ext cx="1288392" cy="763309"/>
          </a:xfrm>
          <a:prstGeom prst="rect">
            <a:avLst/>
          </a:prstGeom>
          <a:solidFill>
            <a:srgbClr val="FFC0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Navigation</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8E24A5EA-6525-A068-B75B-07588B71DD04}"/>
              </a:ext>
            </a:extLst>
          </p:cNvPr>
          <p:cNvSpPr/>
          <p:nvPr/>
        </p:nvSpPr>
        <p:spPr>
          <a:xfrm>
            <a:off x="6976679" y="121964"/>
            <a:ext cx="1288392" cy="763310"/>
          </a:xfrm>
          <a:prstGeom prst="rect">
            <a:avLst/>
          </a:prstGeom>
          <a:solidFill>
            <a:schemeClr val="accent6">
              <a:lumMod val="75000"/>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Selection</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BC2691F0-1706-A1A7-5ECA-66E6671B8A43}"/>
              </a:ext>
            </a:extLst>
          </p:cNvPr>
          <p:cNvCxnSpPr>
            <a:cxnSpLocks/>
            <a:stCxn id="3" idx="2"/>
            <a:endCxn id="25" idx="0"/>
          </p:cNvCxnSpPr>
          <p:nvPr/>
        </p:nvCxnSpPr>
        <p:spPr>
          <a:xfrm>
            <a:off x="4147678" y="856368"/>
            <a:ext cx="1810658" cy="588786"/>
          </a:xfrm>
          <a:prstGeom prst="line">
            <a:avLst/>
          </a:prstGeom>
          <a:ln w="25400">
            <a:tailEnd type="arrow" w="lg" len="lg"/>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75F21FB-5B45-EE1A-144F-0767CF348B24}"/>
              </a:ext>
            </a:extLst>
          </p:cNvPr>
          <p:cNvCxnSpPr>
            <a:cxnSpLocks/>
            <a:stCxn id="5" idx="2"/>
            <a:endCxn id="25" idx="0"/>
          </p:cNvCxnSpPr>
          <p:nvPr/>
        </p:nvCxnSpPr>
        <p:spPr>
          <a:xfrm flipH="1">
            <a:off x="5958336" y="885274"/>
            <a:ext cx="1662539" cy="559880"/>
          </a:xfrm>
          <a:prstGeom prst="line">
            <a:avLst/>
          </a:prstGeom>
          <a:ln w="25400">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55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9"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586" y="-22969"/>
            <a:ext cx="10515600" cy="1325563"/>
          </a:xfrm>
        </p:spPr>
        <p:txBody>
          <a:bodyPr>
            <a:normAutofit/>
          </a:bodyPr>
          <a:lstStyle/>
          <a:p>
            <a:pPr algn="ctr"/>
            <a:r>
              <a:rPr lang="en-US" b="1" dirty="0"/>
              <a:t>Gaming Actions - Selection</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10058-B278-4D36-9F8C-11FF0C178C1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2" descr="Target Aim GIF - Target Aim Shoot - Discover &amp; Share GIFs">
            <a:extLst>
              <a:ext uri="{FF2B5EF4-FFF2-40B4-BE49-F238E27FC236}">
                <a16:creationId xmlns:a16="http://schemas.microsoft.com/office/drawing/2014/main" id="{6108EEEC-8A4A-9310-9576-6D887534AD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0332" y="1658118"/>
            <a:ext cx="7451336" cy="469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12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76D2A-CAE9-8245-8F97-25B20D273FBC}"/>
              </a:ext>
            </a:extLst>
          </p:cNvPr>
          <p:cNvSpPr>
            <a:spLocks noGrp="1"/>
          </p:cNvSpPr>
          <p:nvPr>
            <p:ph type="title"/>
          </p:nvPr>
        </p:nvSpPr>
        <p:spPr>
          <a:xfrm>
            <a:off x="838200" y="-121894"/>
            <a:ext cx="10515600" cy="1325563"/>
          </a:xfrm>
        </p:spPr>
        <p:txBody>
          <a:bodyPr/>
          <a:lstStyle/>
          <a:p>
            <a:pPr algn="ctr"/>
            <a:r>
              <a:rPr lang="en-US" b="1" dirty="0"/>
              <a:t>Gaming Actions - First-person Navigation</a:t>
            </a:r>
          </a:p>
        </p:txBody>
      </p:sp>
      <p:grpSp>
        <p:nvGrpSpPr>
          <p:cNvPr id="21" name="Group 20">
            <a:extLst>
              <a:ext uri="{FF2B5EF4-FFF2-40B4-BE49-F238E27FC236}">
                <a16:creationId xmlns:a16="http://schemas.microsoft.com/office/drawing/2014/main" id="{95F257C5-C6DA-934B-B7C4-51636A277C4E}"/>
              </a:ext>
            </a:extLst>
          </p:cNvPr>
          <p:cNvGrpSpPr/>
          <p:nvPr/>
        </p:nvGrpSpPr>
        <p:grpSpPr>
          <a:xfrm>
            <a:off x="7137430" y="3632778"/>
            <a:ext cx="4655886" cy="3225220"/>
            <a:chOff x="6509519" y="3117797"/>
            <a:chExt cx="4954419" cy="3611063"/>
          </a:xfrm>
        </p:grpSpPr>
        <p:pic>
          <p:nvPicPr>
            <p:cNvPr id="3" name="Picture 2">
              <a:extLst>
                <a:ext uri="{FF2B5EF4-FFF2-40B4-BE49-F238E27FC236}">
                  <a16:creationId xmlns:a16="http://schemas.microsoft.com/office/drawing/2014/main" id="{7D89462E-BDF7-1044-B6A1-8B898F618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474" y="4007801"/>
              <a:ext cx="4677464" cy="2721059"/>
            </a:xfrm>
            <a:prstGeom prst="rect">
              <a:avLst/>
            </a:prstGeom>
            <a:noFill/>
            <a:extLst>
              <a:ext uri="{909E8E84-426E-40DD-AFC4-6F175D3DCCD1}">
                <a14:hiddenFill xmlns:a14="http://schemas.microsoft.com/office/drawing/2010/main">
                  <a:solidFill>
                    <a:srgbClr val="FFFFFF"/>
                  </a:solidFill>
                </a14:hiddenFill>
              </a:ext>
            </a:extLst>
          </p:spPr>
        </p:pic>
        <p:sp>
          <p:nvSpPr>
            <p:cNvPr id="22" name="Down Arrow 21">
              <a:extLst>
                <a:ext uri="{FF2B5EF4-FFF2-40B4-BE49-F238E27FC236}">
                  <a16:creationId xmlns:a16="http://schemas.microsoft.com/office/drawing/2014/main" id="{817A6F8D-0E86-414B-9C3E-720CC163899C}"/>
                </a:ext>
              </a:extLst>
            </p:cNvPr>
            <p:cNvSpPr/>
            <p:nvPr/>
          </p:nvSpPr>
          <p:spPr>
            <a:xfrm rot="19768512">
              <a:off x="6509519" y="3117797"/>
              <a:ext cx="402978" cy="7332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Slide Number Placeholder 22">
            <a:extLst>
              <a:ext uri="{FF2B5EF4-FFF2-40B4-BE49-F238E27FC236}">
                <a16:creationId xmlns:a16="http://schemas.microsoft.com/office/drawing/2014/main" id="{1C73D278-889B-4544-A0EA-EDAA5120AE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874CC-ACB9-AB4F-AFD3-037A36F63A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2829E7F-3666-4D47-86EA-50BE819D0C45}"/>
              </a:ext>
            </a:extLst>
          </p:cNvPr>
          <p:cNvGrpSpPr/>
          <p:nvPr/>
        </p:nvGrpSpPr>
        <p:grpSpPr>
          <a:xfrm>
            <a:off x="1111858" y="3634592"/>
            <a:ext cx="4580478" cy="3223408"/>
            <a:chOff x="725258" y="3152893"/>
            <a:chExt cx="4993010" cy="3593893"/>
          </a:xfrm>
        </p:grpSpPr>
        <p:sp>
          <p:nvSpPr>
            <p:cNvPr id="18" name="Down Arrow 17">
              <a:extLst>
                <a:ext uri="{FF2B5EF4-FFF2-40B4-BE49-F238E27FC236}">
                  <a16:creationId xmlns:a16="http://schemas.microsoft.com/office/drawing/2014/main" id="{F4C4BD1D-A9E2-BD4F-A34D-668C77A19B7E}"/>
                </a:ext>
              </a:extLst>
            </p:cNvPr>
            <p:cNvSpPr/>
            <p:nvPr/>
          </p:nvSpPr>
          <p:spPr>
            <a:xfrm rot="1759667">
              <a:off x="5272190" y="3152893"/>
              <a:ext cx="446078" cy="6875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4" descr="Play CS:GO For Money! 5 Best Ways To Get Paid Playing CS:GO - Elecspo">
              <a:extLst>
                <a:ext uri="{FF2B5EF4-FFF2-40B4-BE49-F238E27FC236}">
                  <a16:creationId xmlns:a16="http://schemas.microsoft.com/office/drawing/2014/main" id="{77403AB7-9D86-A74B-8F19-BE98A00196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58" y="3958524"/>
              <a:ext cx="4956910" cy="2788262"/>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Best Runboost Csgo GIFs | Gfycat">
            <a:extLst>
              <a:ext uri="{FF2B5EF4-FFF2-40B4-BE49-F238E27FC236}">
                <a16:creationId xmlns:a16="http://schemas.microsoft.com/office/drawing/2014/main" id="{C0FDE614-FE25-884E-2911-6769820ED4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8922" y="860607"/>
            <a:ext cx="4831877" cy="27132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2CFE2D-C6F7-8019-E11B-9DE54DFE015F}"/>
              </a:ext>
            </a:extLst>
          </p:cNvPr>
          <p:cNvSpPr txBox="1"/>
          <p:nvPr/>
        </p:nvSpPr>
        <p:spPr>
          <a:xfrm>
            <a:off x="1578745" y="3880437"/>
            <a:ext cx="3646704" cy="461665"/>
          </a:xfrm>
          <a:prstGeom prst="rect">
            <a:avLst/>
          </a:prstGeom>
          <a:noFill/>
        </p:spPr>
        <p:txBody>
          <a:bodyPr wrap="none" rtlCol="0">
            <a:spAutoFit/>
          </a:bodyPr>
          <a:lstStyle/>
          <a:p>
            <a:r>
              <a:rPr lang="en-US" sz="2400" dirty="0">
                <a:solidFill>
                  <a:srgbClr val="0070C0"/>
                </a:solidFill>
              </a:rPr>
              <a:t>Move into position to shoot</a:t>
            </a:r>
          </a:p>
        </p:txBody>
      </p:sp>
      <p:sp>
        <p:nvSpPr>
          <p:cNvPr id="6" name="TextBox 5">
            <a:extLst>
              <a:ext uri="{FF2B5EF4-FFF2-40B4-BE49-F238E27FC236}">
                <a16:creationId xmlns:a16="http://schemas.microsoft.com/office/drawing/2014/main" id="{FC631815-E94D-F87E-ED99-CDBDF7A2233E}"/>
              </a:ext>
            </a:extLst>
          </p:cNvPr>
          <p:cNvSpPr txBox="1"/>
          <p:nvPr/>
        </p:nvSpPr>
        <p:spPr>
          <a:xfrm>
            <a:off x="7791357" y="3921830"/>
            <a:ext cx="3348032" cy="461665"/>
          </a:xfrm>
          <a:prstGeom prst="rect">
            <a:avLst/>
          </a:prstGeom>
          <a:noFill/>
        </p:spPr>
        <p:txBody>
          <a:bodyPr wrap="none" rtlCol="0">
            <a:spAutoFit/>
          </a:bodyPr>
          <a:lstStyle/>
          <a:p>
            <a:r>
              <a:rPr lang="en-US" sz="2400" dirty="0">
                <a:solidFill>
                  <a:srgbClr val="0070C0"/>
                </a:solidFill>
              </a:rPr>
              <a:t>Move to avoid being shot</a:t>
            </a:r>
          </a:p>
        </p:txBody>
      </p:sp>
    </p:spTree>
    <p:extLst>
      <p:ext uri="{BB962C8B-B14F-4D97-AF65-F5344CB8AC3E}">
        <p14:creationId xmlns:p14="http://schemas.microsoft.com/office/powerpoint/2010/main" val="210889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TotalTime>
  <Words>2080</Words>
  <Application>Microsoft Office PowerPoint</Application>
  <PresentationFormat>Widescreen</PresentationFormat>
  <Paragraphs>271</Paragraphs>
  <Slides>25</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Intel Clear</vt:lpstr>
      <vt:lpstr>Office Theme</vt:lpstr>
      <vt:lpstr>The Impact of Latency on Target Selection in First-Person Shooter Games</vt:lpstr>
      <vt:lpstr>PowerPoint Presentation</vt:lpstr>
      <vt:lpstr>Latency and Users</vt:lpstr>
      <vt:lpstr>Latency and Gamers</vt:lpstr>
      <vt:lpstr>Latency and Gamers</vt:lpstr>
      <vt:lpstr>First-Person Shooter Variety</vt:lpstr>
      <vt:lpstr>Approach </vt:lpstr>
      <vt:lpstr>Gaming Actions - Selection</vt:lpstr>
      <vt:lpstr>Gaming Actions - First-person Navigation</vt:lpstr>
      <vt:lpstr>Approach </vt:lpstr>
      <vt:lpstr>Latency Compensation Techniques</vt:lpstr>
      <vt:lpstr>Latency Compensation – Self-prediction</vt:lpstr>
      <vt:lpstr>Latency Compensation – Time Warp</vt:lpstr>
      <vt:lpstr>Group Work –  Latency and First-Person Target Selection</vt:lpstr>
      <vt:lpstr>Group Work –  Latency and First-Person Target Selection</vt:lpstr>
      <vt:lpstr>     User Study</vt:lpstr>
      <vt:lpstr>Latency Values</vt:lpstr>
      <vt:lpstr>Experimental Parameters</vt:lpstr>
      <vt:lpstr>Demographics</vt:lpstr>
      <vt:lpstr>Versus network latency without Latency Compensation</vt:lpstr>
      <vt:lpstr>Versus Network Latency with Latency Compensation</vt:lpstr>
      <vt:lpstr>Versus Target Motion</vt:lpstr>
      <vt:lpstr>Selection Models</vt:lpstr>
      <vt:lpstr>Next Steps</vt:lpstr>
      <vt:lpstr>The Impact of Latency on Target Selection in First-Person Shooter Games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of Latency on Target Selection in First-Person Shooter Games</dc:title>
  <dc:creator>Claypool, Mark</dc:creator>
  <cp:lastModifiedBy>Claypool, Mark</cp:lastModifiedBy>
  <cp:revision>11</cp:revision>
  <dcterms:created xsi:type="dcterms:W3CDTF">2023-05-02T00:53:15Z</dcterms:created>
  <dcterms:modified xsi:type="dcterms:W3CDTF">2023-05-02T12:17:59Z</dcterms:modified>
</cp:coreProperties>
</file>