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94" r:id="rId3"/>
    <p:sldId id="314" r:id="rId4"/>
    <p:sldId id="293" r:id="rId5"/>
    <p:sldId id="347" r:id="rId6"/>
    <p:sldId id="307" r:id="rId7"/>
    <p:sldId id="309" r:id="rId8"/>
    <p:sldId id="348" r:id="rId9"/>
    <p:sldId id="310" r:id="rId10"/>
    <p:sldId id="350" r:id="rId11"/>
    <p:sldId id="311" r:id="rId12"/>
    <p:sldId id="308" r:id="rId13"/>
    <p:sldId id="396" r:id="rId14"/>
    <p:sldId id="401" r:id="rId15"/>
    <p:sldId id="397" r:id="rId16"/>
    <p:sldId id="402" r:id="rId17"/>
    <p:sldId id="398" r:id="rId18"/>
    <p:sldId id="399" r:id="rId19"/>
    <p:sldId id="400" r:id="rId20"/>
    <p:sldId id="312" r:id="rId21"/>
    <p:sldId id="372" r:id="rId22"/>
    <p:sldId id="317" r:id="rId23"/>
    <p:sldId id="373" r:id="rId24"/>
    <p:sldId id="319" r:id="rId25"/>
    <p:sldId id="387" r:id="rId26"/>
    <p:sldId id="386" r:id="rId27"/>
    <p:sldId id="389" r:id="rId28"/>
    <p:sldId id="351" r:id="rId29"/>
    <p:sldId id="403" r:id="rId30"/>
    <p:sldId id="384" r:id="rId31"/>
    <p:sldId id="346" r:id="rId32"/>
    <p:sldId id="391" r:id="rId33"/>
    <p:sldId id="390" r:id="rId34"/>
    <p:sldId id="352" r:id="rId35"/>
    <p:sldId id="344" r:id="rId36"/>
    <p:sldId id="326" r:id="rId37"/>
    <p:sldId id="355" r:id="rId38"/>
    <p:sldId id="356" r:id="rId39"/>
    <p:sldId id="382" r:id="rId40"/>
    <p:sldId id="328" r:id="rId41"/>
    <p:sldId id="353" r:id="rId42"/>
    <p:sldId id="362" r:id="rId43"/>
    <p:sldId id="360" r:id="rId44"/>
    <p:sldId id="363" r:id="rId45"/>
    <p:sldId id="359" r:id="rId46"/>
    <p:sldId id="383" r:id="rId47"/>
    <p:sldId id="404" r:id="rId48"/>
    <p:sldId id="364" r:id="rId49"/>
    <p:sldId id="358" r:id="rId50"/>
    <p:sldId id="394" r:id="rId51"/>
    <p:sldId id="393" r:id="rId52"/>
    <p:sldId id="408" r:id="rId53"/>
    <p:sldId id="375" r:id="rId54"/>
    <p:sldId id="392" r:id="rId55"/>
    <p:sldId id="341" r:id="rId56"/>
    <p:sldId id="376" r:id="rId57"/>
    <p:sldId id="367" r:id="rId58"/>
    <p:sldId id="381" r:id="rId59"/>
    <p:sldId id="377" r:id="rId60"/>
    <p:sldId id="409" r:id="rId61"/>
    <p:sldId id="410" r:id="rId62"/>
    <p:sldId id="379" r:id="rId63"/>
    <p:sldId id="380" r:id="rId64"/>
    <p:sldId id="385" r:id="rId65"/>
    <p:sldId id="405" r:id="rId66"/>
    <p:sldId id="406" r:id="rId67"/>
    <p:sldId id="407" r:id="rId6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94660"/>
  </p:normalViewPr>
  <p:slideViewPr>
    <p:cSldViewPr>
      <p:cViewPr varScale="1">
        <p:scale>
          <a:sx n="59" d="100"/>
          <a:sy n="59" d="100"/>
        </p:scale>
        <p:origin x="46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1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emonstrations.wolfram.com/LawOfLargeNumbersDiceRollingExampl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emonstrations.wolfram.com/LawOfLargeNumbersDiceRollingExampl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eb.cs.wpi.edu/~imgd2905/d23/groupwork/7-std-error/handou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o.org/demos/dice-roll-statistics/" TargetMode="External"/><Relationship Id="rId2" Type="http://schemas.openxmlformats.org/officeDocument/2006/relationships/hyperlink" Target="https://web.cs.wpi.edu/~imgd2905/d23/groupwork/6-prob-dist/handou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eb.cs.wpi.edu/~imgd2905/d23/groupwork/9-conf-interp/handout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s.wpi.edu/~imgd2905/d23/groupwork/10-hypo-testing/handout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Inferential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72500" y="3070225"/>
            <a:ext cx="2199000" cy="2839383"/>
            <a:chOff x="3501883" y="3276600"/>
            <a:chExt cx="2199000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738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501883" y="3276600"/>
              <a:ext cx="2199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6 &amp;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(3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1d6, sample thrice and sum (i.e., roll 3 dice)</a:t>
            </a:r>
          </a:p>
          <a:p>
            <a:r>
              <a:rPr lang="en-US" dirty="0"/>
              <a:t>What is probability distribution of values?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62200" y="3429000"/>
            <a:ext cx="4286250" cy="2925291"/>
            <a:chOff x="2397125" y="1828800"/>
            <a:chExt cx="4286250" cy="29252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7125" y="1828800"/>
              <a:ext cx="4286250" cy="28098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780690" y="4523259"/>
              <a:ext cx="351912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http://www.investopedia.com/articles/06/probabilitydistribution.asp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34200" y="4419600"/>
            <a:ext cx="198120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What’s happening to the shape?</a:t>
            </a:r>
          </a:p>
        </p:txBody>
      </p:sp>
    </p:spTree>
    <p:extLst>
      <p:ext uri="{BB962C8B-B14F-4D97-AF65-F5344CB8AC3E}">
        <p14:creationId xmlns:p14="http://schemas.microsoft.com/office/powerpoint/2010/main" val="165532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(3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1d6, sample thrice and sum (i.e., roll 3 dice)</a:t>
            </a:r>
          </a:p>
          <a:p>
            <a:r>
              <a:rPr lang="en-US" dirty="0"/>
              <a:t>What is probability distribution of values?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18459"/>
            <a:ext cx="6832726" cy="2630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5943600"/>
            <a:ext cx="2971800" cy="830997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What’s happening to the shape?</a:t>
            </a:r>
          </a:p>
        </p:txBody>
      </p:sp>
    </p:spTree>
    <p:extLst>
      <p:ext uri="{BB962C8B-B14F-4D97-AF65-F5344CB8AC3E}">
        <p14:creationId xmlns:p14="http://schemas.microsoft.com/office/powerpoint/2010/main" val="116542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(4 of 4)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1309687"/>
            <a:ext cx="8581293" cy="1194078"/>
          </a:xfrm>
        </p:spPr>
        <p:txBody>
          <a:bodyPr>
            <a:normAutofit fontScale="92500"/>
          </a:bodyPr>
          <a:lstStyle/>
          <a:p>
            <a:r>
              <a:rPr lang="en-US" dirty="0"/>
              <a:t>Same holds for general experiments with dice (i.e., observing </a:t>
            </a:r>
            <a:r>
              <a:rPr lang="en-US" dirty="0">
                <a:solidFill>
                  <a:srgbClr val="008000"/>
                </a:solidFill>
              </a:rPr>
              <a:t>sample sum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of dice rolls)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8600" y="2503765"/>
            <a:ext cx="6477000" cy="3441978"/>
            <a:chOff x="838200" y="2134577"/>
            <a:chExt cx="7086600" cy="37467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134577"/>
              <a:ext cx="7086600" cy="35433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667000" y="5650523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http://www.muelaner.com/uncertainty-of-measurement/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50231" y="6096000"/>
            <a:ext cx="5794856" cy="70788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Ok, neat – for “square” distributions (e.g., d6).</a:t>
            </a:r>
          </a:p>
          <a:p>
            <a:r>
              <a:rPr lang="en-US" sz="2000" dirty="0"/>
              <a:t>But what about experiments with </a:t>
            </a:r>
            <a:r>
              <a:rPr lang="en-US" sz="2000" dirty="0">
                <a:solidFill>
                  <a:srgbClr val="0070C0"/>
                </a:solidFill>
              </a:rPr>
              <a:t>other distributions</a:t>
            </a:r>
            <a:r>
              <a:rPr lang="en-US" sz="2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EB305-7FEA-4B28-AD19-A0E862A86DBD}"/>
              </a:ext>
            </a:extLst>
          </p:cNvPr>
          <p:cNvSpPr txBox="1"/>
          <p:nvPr/>
        </p:nvSpPr>
        <p:spPr>
          <a:xfrm>
            <a:off x="6934201" y="3200400"/>
            <a:ext cx="2133600" cy="175432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/>
              <a:t>Resulting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follows a normal distribution</a:t>
            </a:r>
          </a:p>
          <a:p>
            <a:r>
              <a:rPr lang="en-US" dirty="0">
                <a:sym typeface="Wingdings" panose="05000000000000000000" pitchFamily="2" charset="2"/>
              </a:rPr>
              <a:t> Even though base distribution is uniform!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8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CF74A4-4D27-4FB1-A480-04A12DCB4B3B}"/>
              </a:ext>
            </a:extLst>
          </p:cNvPr>
          <p:cNvSpPr/>
          <p:nvPr/>
        </p:nvSpPr>
        <p:spPr>
          <a:xfrm>
            <a:off x="4419600" y="457200"/>
            <a:ext cx="1066800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6781800" y="381000"/>
            <a:ext cx="2133600" cy="599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6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CF74A4-4D27-4FB1-A480-04A12DCB4B3B}"/>
              </a:ext>
            </a:extLst>
          </p:cNvPr>
          <p:cNvSpPr/>
          <p:nvPr/>
        </p:nvSpPr>
        <p:spPr>
          <a:xfrm>
            <a:off x="4419600" y="1981200"/>
            <a:ext cx="1066800" cy="426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6781800" y="381000"/>
            <a:ext cx="2133600" cy="599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1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6781800" y="450828"/>
            <a:ext cx="2133600" cy="5922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2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6781800" y="2133600"/>
            <a:ext cx="2133600" cy="4239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09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7848600" y="2258292"/>
            <a:ext cx="1066800" cy="411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4648200"/>
            <a:ext cx="41910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7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501"/>
            <a:ext cx="8229600" cy="533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statistics to infer population parameters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71600" y="1956900"/>
            <a:ext cx="6133565" cy="3767434"/>
            <a:chOff x="1371600" y="2133600"/>
            <a:chExt cx="6133565" cy="37674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2133600"/>
              <a:ext cx="6133565" cy="354230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87170" y="5670202"/>
              <a:ext cx="550242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http://3.bp.blogspot.com/_94E2PdKwaXE/S-xQRuoiKAI/AAAAAAAAABY/xvDRcG_Mcj0/s1600/120909_0159_1.png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356ADE-EAFD-C94E-B7E9-CFA1CD7F8E7B}"/>
              </a:ext>
            </a:extLst>
          </p:cNvPr>
          <p:cNvGrpSpPr/>
          <p:nvPr/>
        </p:nvGrpSpPr>
        <p:grpSpPr>
          <a:xfrm>
            <a:off x="2930405" y="5257800"/>
            <a:ext cx="3015954" cy="1361420"/>
            <a:chOff x="2930405" y="5257800"/>
            <a:chExt cx="3015954" cy="13614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4119AB-4451-DD13-A37B-07DBBD2C37D6}"/>
                </a:ext>
              </a:extLst>
            </p:cNvPr>
            <p:cNvSpPr txBox="1"/>
            <p:nvPr/>
          </p:nvSpPr>
          <p:spPr>
            <a:xfrm>
              <a:off x="2930405" y="6096000"/>
              <a:ext cx="3015954" cy="523220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Inferential statistics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FE37B4C-7997-101A-032B-40CC1A40E37E}"/>
                </a:ext>
              </a:extLst>
            </p:cNvPr>
            <p:cNvCxnSpPr/>
            <p:nvPr/>
          </p:nvCxnSpPr>
          <p:spPr>
            <a:xfrm flipV="1">
              <a:off x="4438382" y="5257800"/>
              <a:ext cx="0" cy="609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24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“large enough” sample size,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Sum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mean</a:t>
            </a:r>
            <a:r>
              <a:rPr lang="en-US" dirty="0">
                <a:sym typeface="Wingdings" panose="05000000000000000000" pitchFamily="2" charset="2"/>
              </a:rPr>
              <a:t>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683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0B73C5A-5ECD-4BB1-B102-9FC54F99080B}"/>
              </a:ext>
            </a:extLst>
          </p:cNvPr>
          <p:cNvGrpSpPr/>
          <p:nvPr/>
        </p:nvGrpSpPr>
        <p:grpSpPr>
          <a:xfrm>
            <a:off x="4666213" y="1652167"/>
            <a:ext cx="4005918" cy="3238500"/>
            <a:chOff x="10758530" y="3030049"/>
            <a:chExt cx="4005918" cy="32385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E83ACE-5FF7-483A-B079-50D9F9B3B00B}"/>
                </a:ext>
              </a:extLst>
            </p:cNvPr>
            <p:cNvGrpSpPr/>
            <p:nvPr/>
          </p:nvGrpSpPr>
          <p:grpSpPr>
            <a:xfrm>
              <a:off x="10758530" y="3030049"/>
              <a:ext cx="4005918" cy="3238500"/>
              <a:chOff x="4680882" y="1714500"/>
              <a:chExt cx="4005918" cy="32385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CB7CC09-7723-4469-B9FF-C14997BAD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0882" y="1714500"/>
                <a:ext cx="4005918" cy="32385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6B1E37-2D7F-4216-841A-2AF311E93038}"/>
                  </a:ext>
                </a:extLst>
              </p:cNvPr>
              <p:cNvSpPr txBox="1"/>
              <p:nvPr/>
            </p:nvSpPr>
            <p:spPr>
              <a:xfrm>
                <a:off x="6228781" y="3565742"/>
                <a:ext cx="370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04EEED-56A8-4B7A-A07F-2D61EF3B9618}"/>
                  </a:ext>
                </a:extLst>
              </p:cNvPr>
              <p:cNvSpPr txBox="1"/>
              <p:nvPr/>
            </p:nvSpPr>
            <p:spPr>
              <a:xfrm>
                <a:off x="7162800" y="3769667"/>
                <a:ext cx="370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B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E90650-B2D5-4947-8295-859E893D8979}"/>
                </a:ext>
              </a:extLst>
            </p:cNvPr>
            <p:cNvSpPr/>
            <p:nvPr/>
          </p:nvSpPr>
          <p:spPr>
            <a:xfrm>
              <a:off x="11340001" y="3171654"/>
              <a:ext cx="3366600" cy="2693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B0358E-5772-49F5-8F49-7D788AC57602}"/>
              </a:ext>
            </a:extLst>
          </p:cNvPr>
          <p:cNvGrpSpPr/>
          <p:nvPr/>
        </p:nvGrpSpPr>
        <p:grpSpPr>
          <a:xfrm>
            <a:off x="4666213" y="1652167"/>
            <a:ext cx="4005918" cy="3238500"/>
            <a:chOff x="4680882" y="1714500"/>
            <a:chExt cx="4005918" cy="32385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B32359-0348-42D1-8210-359D9C1BA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0882" y="1714500"/>
              <a:ext cx="4005918" cy="32385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845B39-E948-4951-ADDE-436021E47D12}"/>
                </a:ext>
              </a:extLst>
            </p:cNvPr>
            <p:cNvSpPr txBox="1"/>
            <p:nvPr/>
          </p:nvSpPr>
          <p:spPr>
            <a:xfrm>
              <a:off x="6228781" y="3565742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94B0E1-EF19-496A-B8D3-B88A6CFB77E5}"/>
                </a:ext>
              </a:extLst>
            </p:cNvPr>
            <p:cNvSpPr txBox="1"/>
            <p:nvPr/>
          </p:nvSpPr>
          <p:spPr>
            <a:xfrm>
              <a:off x="7162800" y="3769667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care about </a:t>
            </a:r>
            <a:r>
              <a:rPr lang="en-US" dirty="0">
                <a:solidFill>
                  <a:srgbClr val="008000"/>
                </a:solidFill>
              </a:rPr>
              <a:t>sample means </a:t>
            </a:r>
            <a:r>
              <a:rPr lang="en-US" dirty="0"/>
              <a:t>following </a:t>
            </a:r>
            <a:r>
              <a:rPr lang="en-US" dirty="0">
                <a:solidFill>
                  <a:srgbClr val="0070C0"/>
                </a:solidFill>
              </a:rPr>
              <a:t>Normal distribution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/>
          <a:p>
            <a:r>
              <a:rPr lang="en-US" dirty="0"/>
              <a:t>What if we had only a </a:t>
            </a:r>
            <a:r>
              <a:rPr lang="en-US" dirty="0">
                <a:solidFill>
                  <a:srgbClr val="008000"/>
                </a:solidFill>
              </a:rPr>
              <a:t>sample mean </a:t>
            </a:r>
            <a:r>
              <a:rPr lang="en-US" dirty="0"/>
              <a:t>and no measure of spread</a:t>
            </a:r>
          </a:p>
          <a:p>
            <a:pPr lvl="1"/>
            <a:r>
              <a:rPr lang="en-US" dirty="0"/>
              <a:t>e.g., mean score is 3</a:t>
            </a:r>
          </a:p>
          <a:p>
            <a:r>
              <a:rPr lang="en-US" dirty="0"/>
              <a:t>What can we say about </a:t>
            </a:r>
            <a:r>
              <a:rPr lang="en-US" dirty="0">
                <a:solidFill>
                  <a:srgbClr val="7030A0"/>
                </a:solidFill>
              </a:rPr>
              <a:t>population mean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Not a whole lot!</a:t>
            </a:r>
          </a:p>
          <a:p>
            <a:pPr lvl="1"/>
            <a:r>
              <a:rPr lang="en-US" dirty="0"/>
              <a:t>Yes, </a:t>
            </a:r>
            <a:r>
              <a:rPr lang="en-US" dirty="0">
                <a:solidFill>
                  <a:srgbClr val="7030A0"/>
                </a:solidFill>
              </a:rPr>
              <a:t>population mean </a:t>
            </a:r>
            <a:r>
              <a:rPr lang="en-US" dirty="0"/>
              <a:t>could be 6.  But could be 0.  How likely are each?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No idea!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4D4B49-F68B-434C-AD5E-E0755899C9B5}"/>
              </a:ext>
            </a:extLst>
          </p:cNvPr>
          <p:cNvGrpSpPr/>
          <p:nvPr/>
        </p:nvGrpSpPr>
        <p:grpSpPr>
          <a:xfrm>
            <a:off x="5513416" y="4674289"/>
            <a:ext cx="2835135" cy="1523143"/>
            <a:chOff x="5293748" y="4649299"/>
            <a:chExt cx="2835135" cy="1523143"/>
          </a:xfrm>
        </p:grpSpPr>
        <p:sp>
          <p:nvSpPr>
            <p:cNvPr id="5" name="TextBox 4"/>
            <p:cNvSpPr txBox="1"/>
            <p:nvPr/>
          </p:nvSpPr>
          <p:spPr>
            <a:xfrm>
              <a:off x="5517207" y="5226309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</a:rPr>
                <a:t>Sample mean</a:t>
              </a:r>
            </a:p>
          </p:txBody>
        </p:sp>
        <p:cxnSp>
          <p:nvCxnSpPr>
            <p:cNvPr id="6" name="Straight Arrow Connector 5"/>
            <p:cNvCxnSpPr>
              <a:cxnSpLocks/>
              <a:stCxn id="5" idx="0"/>
            </p:cNvCxnSpPr>
            <p:nvPr/>
          </p:nvCxnSpPr>
          <p:spPr>
            <a:xfrm flipV="1">
              <a:off x="6599395" y="4649299"/>
              <a:ext cx="111921" cy="577010"/>
            </a:xfrm>
            <a:prstGeom prst="straightConnector1">
              <a:avLst/>
            </a:prstGeom>
            <a:ln w="762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293748" y="5649222"/>
              <a:ext cx="28351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</a:rPr>
                <a:t>Population mean?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0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care about </a:t>
            </a:r>
            <a:r>
              <a:rPr lang="en-US" dirty="0">
                <a:solidFill>
                  <a:srgbClr val="008000"/>
                </a:solidFill>
              </a:rPr>
              <a:t>sample means </a:t>
            </a:r>
            <a:r>
              <a:rPr lang="en-US" dirty="0"/>
              <a:t>following </a:t>
            </a:r>
            <a:r>
              <a:rPr lang="en-US" dirty="0">
                <a:solidFill>
                  <a:srgbClr val="0070C0"/>
                </a:solidFill>
              </a:rPr>
              <a:t>Normal distribution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1"/>
            <a:ext cx="8382000" cy="609600"/>
          </a:xfrm>
        </p:spPr>
        <p:txBody>
          <a:bodyPr>
            <a:normAutofit/>
          </a:bodyPr>
          <a:lstStyle/>
          <a:p>
            <a:r>
              <a:rPr lang="en-US" dirty="0"/>
              <a:t>Remember this?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30232"/>
            <a:ext cx="4343400" cy="278726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28DDB1-564A-405A-8DA6-4F0D189CD92C}"/>
              </a:ext>
            </a:extLst>
          </p:cNvPr>
          <p:cNvGrpSpPr/>
          <p:nvPr/>
        </p:nvGrpSpPr>
        <p:grpSpPr>
          <a:xfrm>
            <a:off x="4902200" y="2243394"/>
            <a:ext cx="4064000" cy="4523323"/>
            <a:chOff x="4902200" y="2243394"/>
            <a:chExt cx="4064000" cy="4523323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902200" y="5577682"/>
              <a:ext cx="4064000" cy="11890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Allows us to predict </a:t>
              </a:r>
              <a:r>
                <a:rPr lang="en-US" dirty="0">
                  <a:solidFill>
                    <a:srgbClr val="0070C0"/>
                  </a:solidFill>
                </a:rPr>
                <a:t>range</a:t>
              </a:r>
              <a:r>
                <a:rPr lang="en-US" dirty="0"/>
                <a:t> to bound </a:t>
              </a:r>
              <a:r>
                <a:rPr lang="en-US" dirty="0">
                  <a:solidFill>
                    <a:srgbClr val="7030A0"/>
                  </a:solidFill>
                </a:rPr>
                <a:t>population mean</a:t>
              </a:r>
            </a:p>
            <a:p>
              <a:pPr marL="0" indent="0" algn="ctr">
                <a:buNone/>
              </a:pPr>
              <a:r>
                <a:rPr lang="en-US" dirty="0"/>
                <a:t>(see next slide)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53000" y="2243394"/>
              <a:ext cx="3962400" cy="3074098"/>
              <a:chOff x="4902200" y="2356339"/>
              <a:chExt cx="3962400" cy="30740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2200" y="2356339"/>
                <a:ext cx="3962400" cy="288038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284177" y="5199605"/>
                <a:ext cx="3198446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http://www.six-sigma-material.com/images/PopSamples.GIF</a:t>
                </a:r>
              </a:p>
            </p:txBody>
          </p:sp>
        </p:grp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577850" y="5668964"/>
            <a:ext cx="3492500" cy="1189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With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standard deviation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86200" y="6172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2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2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 we care about </a:t>
            </a:r>
            <a:r>
              <a:rPr lang="en-US" dirty="0">
                <a:solidFill>
                  <a:srgbClr val="008000"/>
                </a:solidFill>
              </a:rPr>
              <a:t>sample means </a:t>
            </a:r>
            <a:r>
              <a:rPr lang="en-US" dirty="0"/>
              <a:t>following </a:t>
            </a:r>
            <a:r>
              <a:rPr lang="en-US" dirty="0">
                <a:solidFill>
                  <a:srgbClr val="0070C0"/>
                </a:solidFill>
              </a:rPr>
              <a:t>Normal distribution</a:t>
            </a:r>
            <a:r>
              <a:rPr lang="en-US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26403"/>
            <a:ext cx="6248400" cy="42125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2670103-F31B-CAD2-6F97-5493F6844844}"/>
              </a:ext>
            </a:extLst>
          </p:cNvPr>
          <p:cNvGrpSpPr/>
          <p:nvPr/>
        </p:nvGrpSpPr>
        <p:grpSpPr>
          <a:xfrm>
            <a:off x="3299353" y="5382251"/>
            <a:ext cx="2461153" cy="1475749"/>
            <a:chOff x="3299353" y="5382251"/>
            <a:chExt cx="2461153" cy="1475749"/>
          </a:xfrm>
        </p:grpSpPr>
        <p:sp>
          <p:nvSpPr>
            <p:cNvPr id="9" name="TextBox 8"/>
            <p:cNvSpPr txBox="1"/>
            <p:nvPr/>
          </p:nvSpPr>
          <p:spPr>
            <a:xfrm>
              <a:off x="3299353" y="6027003"/>
              <a:ext cx="24611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Probable range of </a:t>
              </a:r>
              <a:r>
                <a:rPr lang="en-US" sz="2400" dirty="0">
                  <a:solidFill>
                    <a:srgbClr val="7030A0"/>
                  </a:solidFill>
                </a:rPr>
                <a:t>population mean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812256" y="5382251"/>
              <a:ext cx="328113" cy="588095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3756553" y="5382251"/>
              <a:ext cx="328113" cy="588095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8CA4568-D389-CF9E-CB07-361280DCE695}"/>
              </a:ext>
            </a:extLst>
          </p:cNvPr>
          <p:cNvGrpSpPr/>
          <p:nvPr/>
        </p:nvGrpSpPr>
        <p:grpSpPr>
          <a:xfrm>
            <a:off x="2053430" y="4175768"/>
            <a:ext cx="2312723" cy="1123733"/>
            <a:chOff x="2053430" y="4175768"/>
            <a:chExt cx="2312723" cy="1123733"/>
          </a:xfrm>
        </p:grpSpPr>
        <p:sp>
          <p:nvSpPr>
            <p:cNvPr id="7" name="TextBox 6"/>
            <p:cNvSpPr txBox="1"/>
            <p:nvPr/>
          </p:nvSpPr>
          <p:spPr>
            <a:xfrm>
              <a:off x="2053430" y="4175768"/>
              <a:ext cx="1142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000"/>
                  </a:solidFill>
                </a:rPr>
                <a:t>Sample mean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070753" y="4693529"/>
              <a:ext cx="1295400" cy="605972"/>
            </a:xfrm>
            <a:prstGeom prst="straightConnector1">
              <a:avLst/>
            </a:prstGeom>
            <a:ln w="762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7673A8-CC90-4657-B69E-5432EBB1529A}"/>
              </a:ext>
            </a:extLst>
          </p:cNvPr>
          <p:cNvSpPr txBox="1"/>
          <p:nvPr/>
        </p:nvSpPr>
        <p:spPr>
          <a:xfrm>
            <a:off x="6019800" y="5667991"/>
            <a:ext cx="3048001" cy="70788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Actual </a:t>
            </a:r>
            <a:r>
              <a:rPr lang="en-US" sz="2000" dirty="0">
                <a:solidFill>
                  <a:srgbClr val="7030A0"/>
                </a:solidFill>
              </a:rPr>
              <a:t>population mean </a:t>
            </a:r>
            <a:r>
              <a:rPr lang="en-US" sz="2000" dirty="0"/>
              <a:t>(probably) in this range!</a:t>
            </a:r>
          </a:p>
        </p:txBody>
      </p:sp>
    </p:spTree>
    <p:extLst>
      <p:ext uri="{BB962C8B-B14F-4D97-AF65-F5344CB8AC3E}">
        <p14:creationId xmlns:p14="http://schemas.microsoft.com/office/powerpoint/2010/main" val="7391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Foundation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Inferring Population Parameters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3295668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8B3E-3164-42E3-BCA2-9D6ECB57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Population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82CC-628E-4164-B402-2A703F13D4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Underlying data follows  uniform probability distribution (d6)</a:t>
            </a:r>
          </a:p>
          <a:p>
            <a:pPr lvl="1"/>
            <a:r>
              <a:rPr lang="en-US" dirty="0"/>
              <a:t>But assume population mean unknown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E692CEF-C12D-4CE1-B125-BD9BC924A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3521015"/>
            <a:ext cx="4495800" cy="315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Sample</a:t>
            </a:r>
            <a:r>
              <a:rPr lang="en-US" dirty="0"/>
              <a:t>	    </a:t>
            </a:r>
            <a:r>
              <a:rPr lang="en-US" u="sng" dirty="0"/>
              <a:t>Sample Mean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 </a:t>
            </a:r>
            <a:r>
              <a:rPr lang="en-US" dirty="0"/>
              <a:t>d6  				</a:t>
            </a:r>
            <a:r>
              <a:rPr lang="en-US" dirty="0">
                <a:solidFill>
                  <a:srgbClr val="008000"/>
                </a:solidFill>
              </a:rPr>
              <a:t>4.0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2 </a:t>
            </a:r>
            <a:r>
              <a:rPr lang="en-US" dirty="0"/>
              <a:t>d6 (4 + 2) / 2 = 		</a:t>
            </a:r>
            <a:r>
              <a:rPr lang="en-US" dirty="0">
                <a:solidFill>
                  <a:srgbClr val="008000"/>
                </a:solidFill>
              </a:rPr>
              <a:t>3.0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3 </a:t>
            </a:r>
            <a:r>
              <a:rPr lang="en-US" dirty="0"/>
              <a:t>d6 (1 + 6 + 2) / 3 =	</a:t>
            </a:r>
            <a:r>
              <a:rPr lang="en-US" dirty="0">
                <a:solidFill>
                  <a:srgbClr val="008000"/>
                </a:solidFill>
              </a:rPr>
              <a:t>2.3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4 </a:t>
            </a:r>
            <a:r>
              <a:rPr lang="en-US" dirty="0"/>
              <a:t>d6 (4 + 4 + 2 + 3) / 4 =	</a:t>
            </a:r>
            <a:r>
              <a:rPr lang="en-US" dirty="0">
                <a:solidFill>
                  <a:srgbClr val="008000"/>
                </a:solidFill>
              </a:rPr>
              <a:t>3.3</a:t>
            </a:r>
          </a:p>
        </p:txBody>
      </p:sp>
      <p:pic>
        <p:nvPicPr>
          <p:cNvPr id="12" name="Picture 3" descr="D6, 16mm, White">
            <a:extLst>
              <a:ext uri="{FF2B5EF4-FFF2-40B4-BE49-F238E27FC236}">
                <a16:creationId xmlns:a16="http://schemas.microsoft.com/office/drawing/2014/main" id="{794F175E-3FBE-4A0A-83A6-E720E2286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1763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90B65D-FAB4-4981-B83A-CC82773B9E0B}"/>
              </a:ext>
            </a:extLst>
          </p:cNvPr>
          <p:cNvSpPr txBox="1"/>
          <p:nvPr/>
        </p:nvSpPr>
        <p:spPr>
          <a:xfrm>
            <a:off x="838200" y="4267200"/>
            <a:ext cx="3276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How do we estimate the population mean?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9CE03F-A734-4FA0-A8B0-37B04FA7F377}"/>
              </a:ext>
            </a:extLst>
          </p:cNvPr>
          <p:cNvSpPr txBox="1"/>
          <p:nvPr/>
        </p:nvSpPr>
        <p:spPr>
          <a:xfrm>
            <a:off x="6003042" y="2875320"/>
            <a:ext cx="1633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(Example)</a:t>
            </a:r>
          </a:p>
        </p:txBody>
      </p:sp>
    </p:spTree>
    <p:extLst>
      <p:ext uri="{BB962C8B-B14F-4D97-AF65-F5344CB8AC3E}">
        <p14:creationId xmlns:p14="http://schemas.microsoft.com/office/powerpoint/2010/main" val="28281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8B3E-3164-42E3-BCA2-9D6ECB57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70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Estimating Population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82CC-628E-4164-B402-2A703F13D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6" y="1395303"/>
            <a:ext cx="3467073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Q: What happens as </a:t>
            </a:r>
            <a:r>
              <a:rPr lang="en-US" i="1" dirty="0">
                <a:solidFill>
                  <a:srgbClr val="008000"/>
                </a:solidFill>
              </a:rPr>
              <a:t>sample size </a:t>
            </a:r>
            <a:r>
              <a:rPr lang="en-US" i="1" dirty="0"/>
              <a:t>increases?</a:t>
            </a:r>
          </a:p>
          <a:p>
            <a:pPr marL="0" indent="0">
              <a:buNone/>
            </a:pPr>
            <a:r>
              <a:rPr lang="en-US" i="1" dirty="0"/>
              <a:t>Q: How big a sample do we need?</a:t>
            </a:r>
          </a:p>
          <a:p>
            <a:pPr marL="457200" lvl="1" indent="0">
              <a:buNone/>
            </a:pPr>
            <a:r>
              <a:rPr lang="en-US" dirty="0"/>
              <a:t>Depends upon how much varies</a:t>
            </a:r>
          </a:p>
          <a:p>
            <a:pPr marL="0" indent="0">
              <a:buNone/>
            </a:pPr>
            <a:r>
              <a:rPr lang="en-US" dirty="0"/>
              <a:t>Values that are not the mean are an “error” </a:t>
            </a:r>
            <a:r>
              <a:rPr lang="en-US" dirty="0">
                <a:sym typeface="Wingdings" panose="05000000000000000000" pitchFamily="2" charset="2"/>
              </a:rPr>
              <a:t> sampling error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A9271-193E-4213-870D-DE50D225B3A6}"/>
              </a:ext>
            </a:extLst>
          </p:cNvPr>
          <p:cNvSpPr txBox="1"/>
          <p:nvPr/>
        </p:nvSpPr>
        <p:spPr>
          <a:xfrm>
            <a:off x="598715" y="6039966"/>
            <a:ext cx="39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https://demonstrations.wolfram.com/LawOfLargeNumbersDiceRollingExample/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205AB-1208-4B01-A370-CE8295A89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72" y="1151343"/>
            <a:ext cx="4081606" cy="187483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88662D-DEE3-4830-9F76-D87BF51EFA73}"/>
              </a:ext>
            </a:extLst>
          </p:cNvPr>
          <p:cNvSpPr/>
          <p:nvPr/>
        </p:nvSpPr>
        <p:spPr>
          <a:xfrm>
            <a:off x="99062" y="3352800"/>
            <a:ext cx="4495800" cy="3333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98E61C-CD16-451B-989C-16AE817F0F8A}"/>
              </a:ext>
            </a:extLst>
          </p:cNvPr>
          <p:cNvSpPr txBox="1"/>
          <p:nvPr/>
        </p:nvSpPr>
        <p:spPr>
          <a:xfrm>
            <a:off x="7315200" y="1049650"/>
            <a:ext cx="182880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Sample size </a:t>
            </a:r>
            <a:r>
              <a:rPr lang="en-US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550321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8B3E-3164-42E3-BCA2-9D6ECB57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70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Estimating Population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82CC-628E-4164-B402-2A703F13D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6" y="1395303"/>
            <a:ext cx="3543273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Q: What happens as </a:t>
            </a:r>
            <a:r>
              <a:rPr lang="en-US" i="1" dirty="0">
                <a:solidFill>
                  <a:srgbClr val="008000"/>
                </a:solidFill>
              </a:rPr>
              <a:t>sample size </a:t>
            </a:r>
            <a:r>
              <a:rPr lang="en-US" i="1" dirty="0"/>
              <a:t>increases?</a:t>
            </a:r>
          </a:p>
          <a:p>
            <a:pPr marL="0" indent="0">
              <a:buNone/>
            </a:pPr>
            <a:r>
              <a:rPr lang="en-US" i="1" dirty="0"/>
              <a:t>Q: How big a sample do we need?</a:t>
            </a:r>
          </a:p>
          <a:p>
            <a:pPr marL="457200" lvl="1" indent="0">
              <a:buNone/>
            </a:pPr>
            <a:r>
              <a:rPr lang="en-US" dirty="0"/>
              <a:t>Depends upon how much varies</a:t>
            </a:r>
          </a:p>
          <a:p>
            <a:pPr marL="0" indent="0">
              <a:buNone/>
            </a:pPr>
            <a:r>
              <a:rPr lang="en-US" dirty="0"/>
              <a:t>Values that are not the mean contribute to “error”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sampling error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A9271-193E-4213-870D-DE50D225B3A6}"/>
              </a:ext>
            </a:extLst>
          </p:cNvPr>
          <p:cNvSpPr txBox="1"/>
          <p:nvPr/>
        </p:nvSpPr>
        <p:spPr>
          <a:xfrm>
            <a:off x="598715" y="6039966"/>
            <a:ext cx="39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https://demonstrations.wolfram.com/LawOfLargeNumbersDiceRollingExample/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86AD29-AF2E-3CBB-ADD7-824D71278DE9}"/>
              </a:ext>
            </a:extLst>
          </p:cNvPr>
          <p:cNvGrpSpPr/>
          <p:nvPr/>
        </p:nvGrpSpPr>
        <p:grpSpPr>
          <a:xfrm>
            <a:off x="4821372" y="1049650"/>
            <a:ext cx="4322628" cy="1976527"/>
            <a:chOff x="4821372" y="1049650"/>
            <a:chExt cx="4322628" cy="19765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B205AB-1208-4B01-A370-CE8295A8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1372" y="1151343"/>
              <a:ext cx="4081606" cy="187483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90DE0B-F3AA-47BB-8824-4B3C774E0236}"/>
                </a:ext>
              </a:extLst>
            </p:cNvPr>
            <p:cNvSpPr txBox="1"/>
            <p:nvPr/>
          </p:nvSpPr>
          <p:spPr>
            <a:xfrm>
              <a:off x="7315200" y="1049650"/>
              <a:ext cx="18288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Sample size </a:t>
              </a:r>
              <a:r>
                <a:rPr lang="en-US" dirty="0"/>
                <a:t>50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C0F973-3341-7684-7BC9-2FFD69BB7DFE}"/>
              </a:ext>
            </a:extLst>
          </p:cNvPr>
          <p:cNvGrpSpPr/>
          <p:nvPr/>
        </p:nvGrpSpPr>
        <p:grpSpPr>
          <a:xfrm>
            <a:off x="4889167" y="3060735"/>
            <a:ext cx="4254834" cy="1874833"/>
            <a:chOff x="4889167" y="3060735"/>
            <a:chExt cx="4254834" cy="18748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5B892B-ED2D-4416-8838-16F5E6B0A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9167" y="3060735"/>
              <a:ext cx="4074893" cy="187483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84C4EF-91C9-4745-B569-A6FCB23FA526}"/>
                </a:ext>
              </a:extLst>
            </p:cNvPr>
            <p:cNvSpPr txBox="1"/>
            <p:nvPr/>
          </p:nvSpPr>
          <p:spPr>
            <a:xfrm>
              <a:off x="7315201" y="3173212"/>
              <a:ext cx="18288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Sample size </a:t>
              </a:r>
              <a:r>
                <a:rPr lang="en-US" dirty="0"/>
                <a:t>500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50DB06-DC20-4545-24D9-2FBE5C5BA7A9}"/>
              </a:ext>
            </a:extLst>
          </p:cNvPr>
          <p:cNvGrpSpPr/>
          <p:nvPr/>
        </p:nvGrpSpPr>
        <p:grpSpPr>
          <a:xfrm>
            <a:off x="4868861" y="4901827"/>
            <a:ext cx="4275139" cy="1874834"/>
            <a:chOff x="4868861" y="4901827"/>
            <a:chExt cx="4275139" cy="18748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B3884B-0413-4AD9-A687-204BC0A77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8861" y="4901827"/>
              <a:ext cx="4095199" cy="18748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653846-9FE1-4000-88DF-6D5C6AF967FC}"/>
                </a:ext>
              </a:extLst>
            </p:cNvPr>
            <p:cNvSpPr txBox="1"/>
            <p:nvPr/>
          </p:nvSpPr>
          <p:spPr>
            <a:xfrm>
              <a:off x="7315200" y="5198970"/>
              <a:ext cx="18288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Sample size </a:t>
              </a:r>
              <a:r>
                <a:rPr lang="en-US" dirty="0"/>
                <a:t>5000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3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391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Error from estimating </a:t>
            </a:r>
            <a:r>
              <a:rPr lang="en-US" dirty="0">
                <a:solidFill>
                  <a:srgbClr val="008000"/>
                </a:solidFill>
              </a:rPr>
              <a:t>population</a:t>
            </a:r>
            <a:r>
              <a:rPr lang="en-US" dirty="0"/>
              <a:t> parameters from </a:t>
            </a:r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statistics is </a:t>
            </a:r>
            <a:r>
              <a:rPr lang="en-US" dirty="0">
                <a:solidFill>
                  <a:srgbClr val="C00000"/>
                </a:solidFill>
              </a:rPr>
              <a:t>sampling error</a:t>
            </a:r>
          </a:p>
          <a:p>
            <a:r>
              <a:rPr lang="en-US" dirty="0"/>
              <a:t>Exact error often cannot be known (do not know population parameters)</a:t>
            </a:r>
          </a:p>
          <a:p>
            <a:r>
              <a:rPr lang="en-US" dirty="0"/>
              <a:t>But </a:t>
            </a:r>
            <a:r>
              <a:rPr lang="en-US" i="1" dirty="0"/>
              <a:t>size</a:t>
            </a:r>
            <a:r>
              <a:rPr lang="en-US" dirty="0"/>
              <a:t> of error based on: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Variation in population </a:t>
            </a:r>
            <a:r>
              <a:rPr lang="en-US" dirty="0"/>
              <a:t>(</a:t>
            </a:r>
            <a:r>
              <a:rPr lang="el-GR" dirty="0">
                <a:solidFill>
                  <a:srgbClr val="0070C0"/>
                </a:solidFill>
              </a:rPr>
              <a:t>σ</a:t>
            </a:r>
            <a:r>
              <a:rPr lang="en-US" dirty="0"/>
              <a:t>)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itself – more variation,  more sample statistic variation (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Sample size (N) </a:t>
            </a:r>
            <a:r>
              <a:rPr lang="en-US" dirty="0"/>
              <a:t>– larger sample, lower error</a:t>
            </a:r>
          </a:p>
          <a:p>
            <a:pPr lvl="2"/>
            <a:r>
              <a:rPr lang="en-US" i="1" dirty="0"/>
              <a:t>Q: Why can’t we just make sample size super large</a:t>
            </a:r>
            <a:r>
              <a:rPr lang="en-US" dirty="0"/>
              <a:t>?</a:t>
            </a:r>
          </a:p>
          <a:p>
            <a:r>
              <a:rPr lang="en-US" dirty="0"/>
              <a:t>How much does it vary?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C00000"/>
                </a:solidFill>
              </a:rPr>
              <a:t>Standard error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771DE-1158-55A5-84F1-EA2370973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779" y="535775"/>
            <a:ext cx="1728800" cy="16716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960B9D-5C31-41B9-1969-E785D9693101}"/>
              </a:ext>
            </a:extLst>
          </p:cNvPr>
          <p:cNvGrpSpPr/>
          <p:nvPr/>
        </p:nvGrpSpPr>
        <p:grpSpPr>
          <a:xfrm>
            <a:off x="7436779" y="2109575"/>
            <a:ext cx="1609737" cy="2952974"/>
            <a:chOff x="7436779" y="2109575"/>
            <a:chExt cx="1609737" cy="295297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2E680D3-B54D-8FFE-25E7-63BFF7A11EEF}"/>
                </a:ext>
              </a:extLst>
            </p:cNvPr>
            <p:cNvGrpSpPr/>
            <p:nvPr/>
          </p:nvGrpSpPr>
          <p:grpSpPr>
            <a:xfrm>
              <a:off x="7436779" y="3059668"/>
              <a:ext cx="1609737" cy="2002881"/>
              <a:chOff x="7436779" y="3059668"/>
              <a:chExt cx="1609737" cy="200288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31C9D3B-D09B-E526-429F-9188DA3E6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6779" y="3429000"/>
                <a:ext cx="1609737" cy="1633549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5F7C22-BA65-2C62-EDA2-CABB408285E5}"/>
                  </a:ext>
                </a:extLst>
              </p:cNvPr>
              <p:cNvSpPr txBox="1"/>
              <p:nvPr/>
            </p:nvSpPr>
            <p:spPr>
              <a:xfrm>
                <a:off x="7558350" y="3059668"/>
                <a:ext cx="1366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low variance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E94CD3-FA53-A0BE-8217-BC9597876602}"/>
                </a:ext>
              </a:extLst>
            </p:cNvPr>
            <p:cNvSpPr txBox="1"/>
            <p:nvPr/>
          </p:nvSpPr>
          <p:spPr>
            <a:xfrm>
              <a:off x="7584573" y="2109575"/>
              <a:ext cx="1433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 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4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94971"/>
            <a:ext cx="4382477" cy="287702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Amount </a:t>
            </a:r>
            <a:r>
              <a:rPr lang="en-US" altLang="en-US" dirty="0">
                <a:solidFill>
                  <a:srgbClr val="0070C0"/>
                </a:solidFill>
              </a:rPr>
              <a:t>sample means </a:t>
            </a:r>
            <a:r>
              <a:rPr lang="en-US" altLang="en-US" dirty="0"/>
              <a:t>will vary from experiment to experiment of same size</a:t>
            </a:r>
          </a:p>
          <a:p>
            <a:pPr lvl="1"/>
            <a:r>
              <a:rPr lang="en-US" altLang="en-US" i="1" dirty="0"/>
              <a:t>Standard deviation of the sample means</a:t>
            </a:r>
          </a:p>
          <a:p>
            <a:r>
              <a:rPr lang="en-US" altLang="en-US" dirty="0"/>
              <a:t>Also, likelihood that sample statistic is near population parameter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02495-9432-4A5C-9FC6-42AB5A85E933}"/>
              </a:ext>
            </a:extLst>
          </p:cNvPr>
          <p:cNvSpPr txBox="1"/>
          <p:nvPr/>
        </p:nvSpPr>
        <p:spPr>
          <a:xfrm>
            <a:off x="4488960" y="5289231"/>
            <a:ext cx="4578840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 what? Reason about population mean</a:t>
            </a:r>
          </a:p>
          <a:p>
            <a:r>
              <a:rPr lang="en-US" sz="2000" dirty="0"/>
              <a:t>e.g., </a:t>
            </a:r>
            <a:r>
              <a:rPr lang="en-US" sz="2000" dirty="0">
                <a:solidFill>
                  <a:srgbClr val="008000"/>
                </a:solidFill>
              </a:rPr>
              <a:t>95% confident </a:t>
            </a:r>
            <a:r>
              <a:rPr lang="en-US" sz="2000" dirty="0"/>
              <a:t>that sample mean is within </a:t>
            </a:r>
            <a:r>
              <a:rPr lang="en-US" sz="2000" dirty="0">
                <a:solidFill>
                  <a:srgbClr val="0070C0"/>
                </a:solidFill>
              </a:rPr>
              <a:t>~ 2 SE’s</a:t>
            </a:r>
          </a:p>
          <a:p>
            <a:r>
              <a:rPr lang="en-US" sz="2000" dirty="0"/>
              <a:t>(where does this come from?)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C31646-B149-4F9C-B2FC-A7C80322AC41}"/>
              </a:ext>
            </a:extLst>
          </p:cNvPr>
          <p:cNvGrpSpPr/>
          <p:nvPr/>
        </p:nvGrpSpPr>
        <p:grpSpPr>
          <a:xfrm>
            <a:off x="4909038" y="1943100"/>
            <a:ext cx="3962400" cy="2971800"/>
            <a:chOff x="4909038" y="1943100"/>
            <a:chExt cx="3962400" cy="2971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1DBDCB-3C48-405F-99A7-D090FF7E7CCF}"/>
                </a:ext>
              </a:extLst>
            </p:cNvPr>
            <p:cNvGrpSpPr/>
            <p:nvPr/>
          </p:nvGrpSpPr>
          <p:grpSpPr>
            <a:xfrm>
              <a:off x="4909038" y="1943100"/>
              <a:ext cx="3962400" cy="2971800"/>
              <a:chOff x="4909038" y="1943100"/>
              <a:chExt cx="3962400" cy="29718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038" y="1943100"/>
                <a:ext cx="3962400" cy="297180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B89458-A49D-4B90-AEB2-0B0DC287D9D8}"/>
                  </a:ext>
                </a:extLst>
              </p:cNvPr>
              <p:cNvSpPr txBox="1"/>
              <p:nvPr/>
            </p:nvSpPr>
            <p:spPr>
              <a:xfrm>
                <a:off x="7086600" y="2133600"/>
                <a:ext cx="533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u="sng" dirty="0">
                    <a:solidFill>
                      <a:srgbClr val="FF0000"/>
                    </a:solidFill>
                  </a:rPr>
                  <a:t>s </a:t>
                </a:r>
                <a:r>
                  <a:rPr lang="en-US" sz="3200" u="sng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p:grp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5369A971-05A0-42B8-B567-63CF6C93D7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62600" y="3657600"/>
            <a:ext cx="251802" cy="386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118440" imgH="182160" progId="Paint.Picture">
                    <p:embed/>
                  </p:oleObj>
                </mc:Choice>
                <mc:Fallback>
                  <p:oleObj name="Bitmap Image" r:id="rId3" imgW="118440" imgH="182160" progId="Paint.Picture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5369A971-05A0-42B8-B567-63CF6C93D76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62600" y="3657600"/>
                          <a:ext cx="251802" cy="3860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B9F0D18-B08B-4A88-B3D0-CC1A4042DFE7}"/>
              </a:ext>
            </a:extLst>
          </p:cNvPr>
          <p:cNvSpPr txBox="1">
            <a:spLocks/>
          </p:cNvSpPr>
          <p:nvPr/>
        </p:nvSpPr>
        <p:spPr>
          <a:xfrm>
            <a:off x="534867" y="4500047"/>
            <a:ext cx="3700096" cy="16764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What does the size of the standard error depend upon?  (Hint: see formula above)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09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Foundation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Inferring Population Parameters </a:t>
            </a:r>
          </a:p>
          <a:p>
            <a:r>
              <a:rPr lang="en-US" dirty="0"/>
              <a:t>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2428323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94971"/>
            <a:ext cx="4382477" cy="287702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Amount </a:t>
            </a:r>
            <a:r>
              <a:rPr lang="en-US" altLang="en-US" dirty="0">
                <a:solidFill>
                  <a:srgbClr val="0070C0"/>
                </a:solidFill>
              </a:rPr>
              <a:t>sample means </a:t>
            </a:r>
            <a:r>
              <a:rPr lang="en-US" altLang="en-US" dirty="0"/>
              <a:t>will vary from experiment to experiment of same size</a:t>
            </a:r>
          </a:p>
          <a:p>
            <a:pPr lvl="1"/>
            <a:r>
              <a:rPr lang="en-US" altLang="en-US" i="1" dirty="0"/>
              <a:t>Standard deviation of the sample means</a:t>
            </a:r>
          </a:p>
          <a:p>
            <a:r>
              <a:rPr lang="en-US" altLang="en-US" dirty="0"/>
              <a:t>Also, likelihood that sample statistic is near population parameter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02495-9432-4A5C-9FC6-42AB5A85E933}"/>
              </a:ext>
            </a:extLst>
          </p:cNvPr>
          <p:cNvSpPr txBox="1"/>
          <p:nvPr/>
        </p:nvSpPr>
        <p:spPr>
          <a:xfrm>
            <a:off x="4488960" y="5289231"/>
            <a:ext cx="4578840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 what? Reason about population mean</a:t>
            </a:r>
          </a:p>
          <a:p>
            <a:r>
              <a:rPr lang="en-US" sz="2000" dirty="0"/>
              <a:t>e.g., </a:t>
            </a:r>
            <a:r>
              <a:rPr lang="en-US" sz="2000" dirty="0">
                <a:solidFill>
                  <a:srgbClr val="008000"/>
                </a:solidFill>
              </a:rPr>
              <a:t>95% confident </a:t>
            </a:r>
            <a:r>
              <a:rPr lang="en-US" sz="2000" dirty="0"/>
              <a:t>that sample mean is within </a:t>
            </a:r>
            <a:r>
              <a:rPr lang="en-US" sz="2000" dirty="0">
                <a:solidFill>
                  <a:srgbClr val="0070C0"/>
                </a:solidFill>
              </a:rPr>
              <a:t>~ 2 SE’s</a:t>
            </a:r>
          </a:p>
          <a:p>
            <a:r>
              <a:rPr lang="en-US" sz="2000" dirty="0"/>
              <a:t>(where does this come from?)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C31646-B149-4F9C-B2FC-A7C80322AC41}"/>
              </a:ext>
            </a:extLst>
          </p:cNvPr>
          <p:cNvGrpSpPr/>
          <p:nvPr/>
        </p:nvGrpSpPr>
        <p:grpSpPr>
          <a:xfrm>
            <a:off x="4909038" y="1943100"/>
            <a:ext cx="3962400" cy="2971800"/>
            <a:chOff x="4909038" y="1943100"/>
            <a:chExt cx="3962400" cy="2971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1DBDCB-3C48-405F-99A7-D090FF7E7CCF}"/>
                </a:ext>
              </a:extLst>
            </p:cNvPr>
            <p:cNvGrpSpPr/>
            <p:nvPr/>
          </p:nvGrpSpPr>
          <p:grpSpPr>
            <a:xfrm>
              <a:off x="4909038" y="1943100"/>
              <a:ext cx="3962400" cy="2971800"/>
              <a:chOff x="4909038" y="1943100"/>
              <a:chExt cx="3962400" cy="29718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038" y="1943100"/>
                <a:ext cx="3962400" cy="297180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B89458-A49D-4B90-AEB2-0B0DC287D9D8}"/>
                  </a:ext>
                </a:extLst>
              </p:cNvPr>
              <p:cNvSpPr txBox="1"/>
              <p:nvPr/>
            </p:nvSpPr>
            <p:spPr>
              <a:xfrm>
                <a:off x="7086600" y="2133600"/>
                <a:ext cx="533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u="sng" dirty="0">
                    <a:solidFill>
                      <a:srgbClr val="FF0000"/>
                    </a:solidFill>
                  </a:rPr>
                  <a:t>s </a:t>
                </a:r>
                <a:r>
                  <a:rPr lang="en-US" sz="3200" u="sng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p:grp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5369A971-05A0-42B8-B567-63CF6C93D7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8455144"/>
                </p:ext>
              </p:extLst>
            </p:nvPr>
          </p:nvGraphicFramePr>
          <p:xfrm>
            <a:off x="5562600" y="3657600"/>
            <a:ext cx="251802" cy="386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118440" imgH="182160" progId="Paint.Picture">
                    <p:embed/>
                  </p:oleObj>
                </mc:Choice>
                <mc:Fallback>
                  <p:oleObj name="Bitmap Image" r:id="rId3" imgW="118440" imgH="18216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62600" y="3657600"/>
                          <a:ext cx="251802" cy="3860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5F2237-7E7B-467C-82DC-54EBFE025173}"/>
              </a:ext>
            </a:extLst>
          </p:cNvPr>
          <p:cNvGrpSpPr/>
          <p:nvPr/>
        </p:nvGrpSpPr>
        <p:grpSpPr>
          <a:xfrm>
            <a:off x="534867" y="4500047"/>
            <a:ext cx="3700096" cy="2134790"/>
            <a:chOff x="357447" y="4419600"/>
            <a:chExt cx="3700096" cy="2134790"/>
          </a:xfrm>
        </p:grpSpPr>
        <p:sp>
          <p:nvSpPr>
            <p:cNvPr id="8" name="TextBox 7"/>
            <p:cNvSpPr txBox="1"/>
            <p:nvPr/>
          </p:nvSpPr>
          <p:spPr>
            <a:xfrm>
              <a:off x="1338379" y="6154280"/>
              <a:ext cx="1738233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(Example next)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1B9F0D18-B08B-4A88-B3D0-CC1A4042DFE7}"/>
                </a:ext>
              </a:extLst>
            </p:cNvPr>
            <p:cNvSpPr txBox="1">
              <a:spLocks/>
            </p:cNvSpPr>
            <p:nvPr/>
          </p:nvSpPr>
          <p:spPr>
            <a:xfrm>
              <a:off x="357447" y="4419600"/>
              <a:ext cx="3700096" cy="1676400"/>
            </a:xfrm>
            <a:prstGeom prst="rect">
              <a:avLst/>
            </a:prstGeom>
            <a:ln w="19050">
              <a:solidFill>
                <a:schemeClr val="tx1"/>
              </a:solidFill>
              <a:prstDash val="sysDot"/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/>
                <a:t>Depends upon </a:t>
              </a:r>
              <a:r>
                <a:rPr lang="en-US" altLang="en-US" sz="2400" dirty="0">
                  <a:solidFill>
                    <a:srgbClr val="008000"/>
                  </a:solidFill>
                </a:rPr>
                <a:t>sample size (N)</a:t>
              </a:r>
            </a:p>
            <a:p>
              <a:r>
                <a:rPr lang="en-US" altLang="en-US" sz="2400" dirty="0"/>
                <a:t>Depends upon standard deviation </a:t>
              </a:r>
              <a:r>
                <a:rPr lang="en-US" sz="2400" dirty="0"/>
                <a:t>(</a:t>
              </a:r>
              <a:r>
                <a:rPr lang="en-US" sz="2400" dirty="0">
                  <a:solidFill>
                    <a:srgbClr val="008000"/>
                  </a:solidFill>
                </a:rPr>
                <a:t>s</a:t>
              </a:r>
              <a:r>
                <a:rPr lang="en-US" sz="2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385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96"/>
            <a:ext cx="8229600" cy="682404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Error (2 of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" y="6623611"/>
            <a:ext cx="2971800" cy="234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http://www.biostathandbook.com/standarderror.html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9" y="833932"/>
            <a:ext cx="3050305" cy="27730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57600" y="1023570"/>
            <a:ext cx="5181600" cy="2447925"/>
            <a:chOff x="3933092" y="2934139"/>
            <a:chExt cx="5181600" cy="2447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092" y="2934139"/>
              <a:ext cx="5181600" cy="24479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81549" y="3040202"/>
              <a:ext cx="37235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standard error, 100 experiments, N=3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681023B-B6FE-4E70-B127-DBC17162D890}"/>
              </a:ext>
            </a:extLst>
          </p:cNvPr>
          <p:cNvGrpSpPr/>
          <p:nvPr/>
        </p:nvGrpSpPr>
        <p:grpSpPr>
          <a:xfrm>
            <a:off x="4191000" y="5926168"/>
            <a:ext cx="2804881" cy="584775"/>
            <a:chOff x="4191000" y="5926168"/>
            <a:chExt cx="2804881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32C102-C7B1-4086-BC1D-A9DBF2F69D30}"/>
                </a:ext>
              </a:extLst>
            </p:cNvPr>
            <p:cNvSpPr txBox="1"/>
            <p:nvPr/>
          </p:nvSpPr>
          <p:spPr>
            <a:xfrm>
              <a:off x="4800600" y="5926168"/>
              <a:ext cx="2195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Groupwork!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DBFE783F-8A47-4A1C-8629-CAC8E0788869}"/>
                </a:ext>
              </a:extLst>
            </p:cNvPr>
            <p:cNvSpPr/>
            <p:nvPr/>
          </p:nvSpPr>
          <p:spPr>
            <a:xfrm>
              <a:off x="4191000" y="6028055"/>
              <a:ext cx="533400" cy="381000"/>
            </a:xfrm>
            <a:prstGeom prst="rightArrow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B85439B-7BA2-4EEB-B697-1FF99A02FDC4}"/>
              </a:ext>
            </a:extLst>
          </p:cNvPr>
          <p:cNvSpPr txBox="1"/>
          <p:nvPr/>
        </p:nvSpPr>
        <p:spPr>
          <a:xfrm>
            <a:off x="346923" y="4099610"/>
            <a:ext cx="2910254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If </a:t>
            </a:r>
            <a:r>
              <a:rPr lang="en-US" sz="2000" dirty="0">
                <a:solidFill>
                  <a:srgbClr val="008000"/>
                </a:solidFill>
              </a:rPr>
              <a:t>N = 20</a:t>
            </a:r>
            <a:r>
              <a:rPr lang="en-US" sz="2000" dirty="0"/>
              <a:t>:</a:t>
            </a:r>
          </a:p>
          <a:p>
            <a:pPr algn="ctr"/>
            <a:r>
              <a:rPr lang="en-US" sz="2000" dirty="0"/>
              <a:t>What will happen to x’s?</a:t>
            </a:r>
          </a:p>
          <a:p>
            <a:pPr algn="ctr"/>
            <a:r>
              <a:rPr lang="en-US" sz="2000" dirty="0"/>
              <a:t>What will happen to dots?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85B62D-7606-4F94-BED9-0114B742D754}"/>
              </a:ext>
            </a:extLst>
          </p:cNvPr>
          <p:cNvSpPr txBox="1"/>
          <p:nvPr/>
        </p:nvSpPr>
        <p:spPr>
          <a:xfrm>
            <a:off x="4387238" y="4037111"/>
            <a:ext cx="3961179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If </a:t>
            </a:r>
            <a:r>
              <a:rPr lang="en-US" sz="2000" dirty="0">
                <a:solidFill>
                  <a:srgbClr val="008000"/>
                </a:solidFill>
              </a:rPr>
              <a:t>N=20</a:t>
            </a:r>
            <a:r>
              <a:rPr lang="en-US" sz="2000" dirty="0"/>
              <a:t>: </a:t>
            </a:r>
          </a:p>
          <a:p>
            <a:pPr algn="ctr"/>
            <a:r>
              <a:rPr lang="en-US" sz="2000" dirty="0"/>
              <a:t>What will happen to means?</a:t>
            </a:r>
          </a:p>
          <a:p>
            <a:pPr algn="ctr"/>
            <a:r>
              <a:rPr lang="en-US" sz="2000" dirty="0"/>
              <a:t>What will happen to bars?</a:t>
            </a:r>
          </a:p>
          <a:p>
            <a:pPr algn="ctr"/>
            <a:r>
              <a:rPr lang="en-US" sz="2000" dirty="0"/>
              <a:t>How many will cross the blue line?</a:t>
            </a:r>
          </a:p>
        </p:txBody>
      </p:sp>
    </p:spTree>
    <p:extLst>
      <p:ext uri="{BB962C8B-B14F-4D97-AF65-F5344CB8AC3E}">
        <p14:creationId xmlns:p14="http://schemas.microsoft.com/office/powerpoint/2010/main" val="1916285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7403"/>
            <a:ext cx="8229600" cy="2971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many of the bars intersect the blue?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 graphs look like N = 20?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Now, how many bars intersect?</a:t>
            </a:r>
          </a:p>
          <a:p>
            <a:r>
              <a:rPr lang="en-US" dirty="0"/>
              <a:t>Standard Error</a:t>
            </a:r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https://web.cs.wpi.edu/~imgd2905/d23/groupwork/7-std-error/handout.html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203B07-33F9-4ED1-8200-F5BC5CA09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174" y="5043981"/>
            <a:ext cx="1848734" cy="16806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FCF216-2ACD-4531-8CAA-50B5C0D93C9A}"/>
              </a:ext>
            </a:extLst>
          </p:cNvPr>
          <p:cNvGrpSpPr/>
          <p:nvPr/>
        </p:nvGrpSpPr>
        <p:grpSpPr>
          <a:xfrm>
            <a:off x="3962400" y="4916520"/>
            <a:ext cx="4002092" cy="1833068"/>
            <a:chOff x="3933092" y="2934139"/>
            <a:chExt cx="5181600" cy="24479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AEA688-BAE7-45B8-AB21-3CFA9B8AD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092" y="2934139"/>
              <a:ext cx="5181600" cy="24479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518E7B-9B09-45FD-ACA1-6D72AF1EBA87}"/>
                </a:ext>
              </a:extLst>
            </p:cNvPr>
            <p:cNvSpPr txBox="1"/>
            <p:nvPr/>
          </p:nvSpPr>
          <p:spPr>
            <a:xfrm>
              <a:off x="4781548" y="3040202"/>
              <a:ext cx="3723543" cy="3699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standard error, 100 experiments, N=3</a:t>
              </a:r>
            </a:p>
          </p:txBody>
        </p:sp>
      </p:grpSp>
      <p:pic>
        <p:nvPicPr>
          <p:cNvPr id="10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A5889B9C-2BDB-4D01-A875-19ECD779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20" y="124690"/>
            <a:ext cx="2050473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30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96"/>
            <a:ext cx="8229600" cy="682404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Error (2 of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" y="6623611"/>
            <a:ext cx="2971800" cy="234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http://www.biostathandbook.com/standarderror.html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9" y="833932"/>
            <a:ext cx="3050305" cy="27730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57600" y="1023570"/>
            <a:ext cx="5181600" cy="2447925"/>
            <a:chOff x="3933092" y="2934139"/>
            <a:chExt cx="5181600" cy="2447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092" y="2934139"/>
              <a:ext cx="5181600" cy="24479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81549" y="3040202"/>
              <a:ext cx="37235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standard error, 100 experiments, N=3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6923" y="4099610"/>
            <a:ext cx="2910254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If </a:t>
            </a:r>
            <a:r>
              <a:rPr lang="en-US" sz="2000" dirty="0">
                <a:solidFill>
                  <a:srgbClr val="008000"/>
                </a:solidFill>
              </a:rPr>
              <a:t>N = 20</a:t>
            </a:r>
            <a:r>
              <a:rPr lang="en-US" sz="2000" dirty="0"/>
              <a:t>:</a:t>
            </a:r>
          </a:p>
          <a:p>
            <a:pPr algn="ctr"/>
            <a:r>
              <a:rPr lang="en-US" sz="2000" dirty="0"/>
              <a:t>What will happen to x’s?</a:t>
            </a:r>
          </a:p>
          <a:p>
            <a:pPr algn="ctr"/>
            <a:r>
              <a:rPr lang="en-US" sz="2000" dirty="0"/>
              <a:t>What will happen to dots?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7238" y="4037111"/>
            <a:ext cx="3961179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If </a:t>
            </a:r>
            <a:r>
              <a:rPr lang="en-US" sz="2000" dirty="0">
                <a:solidFill>
                  <a:srgbClr val="008000"/>
                </a:solidFill>
              </a:rPr>
              <a:t>N=20</a:t>
            </a:r>
            <a:r>
              <a:rPr lang="en-US" sz="2000" dirty="0"/>
              <a:t>: </a:t>
            </a:r>
          </a:p>
          <a:p>
            <a:pPr algn="ctr"/>
            <a:r>
              <a:rPr lang="en-US" sz="2000" dirty="0"/>
              <a:t>What will happen to means?</a:t>
            </a:r>
          </a:p>
          <a:p>
            <a:pPr algn="ctr"/>
            <a:r>
              <a:rPr lang="en-US" sz="2000" dirty="0"/>
              <a:t>What will happen to bars?</a:t>
            </a:r>
          </a:p>
          <a:p>
            <a:pPr algn="ctr"/>
            <a:r>
              <a:rPr lang="en-US" sz="2000" dirty="0"/>
              <a:t>How many will cross the blue line?</a:t>
            </a:r>
          </a:p>
        </p:txBody>
      </p:sp>
    </p:spTree>
    <p:extLst>
      <p:ext uri="{BB962C8B-B14F-4D97-AF65-F5344CB8AC3E}">
        <p14:creationId xmlns:p14="http://schemas.microsoft.com/office/powerpoint/2010/main" val="2034101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96"/>
            <a:ext cx="8229600" cy="682404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Error (2 of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" y="6623611"/>
            <a:ext cx="2971800" cy="234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http://www.biostathandbook.com/standarderror.html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9" y="833932"/>
            <a:ext cx="3050305" cy="27730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57600" y="1023570"/>
            <a:ext cx="5181600" cy="2447925"/>
            <a:chOff x="3933092" y="2934139"/>
            <a:chExt cx="5181600" cy="2447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092" y="2934139"/>
              <a:ext cx="5181600" cy="24479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81549" y="3040202"/>
              <a:ext cx="37235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standard error, 100 experiments, N=3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49" y="3563780"/>
            <a:ext cx="3050305" cy="26537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57600"/>
            <a:ext cx="5181600" cy="2447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79924" y="3734373"/>
            <a:ext cx="3902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 error, 100 experiments, </a:t>
            </a:r>
            <a:r>
              <a:rPr lang="en-US" dirty="0">
                <a:solidFill>
                  <a:srgbClr val="008000"/>
                </a:solidFill>
              </a:rPr>
              <a:t>N=20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6354834"/>
            <a:ext cx="5803768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Estimate population parameter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C00000"/>
                </a:solidFill>
              </a:rPr>
              <a:t>confidence interval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500F7-2BC2-4459-B449-7EE1CF5DD87A}"/>
              </a:ext>
            </a:extLst>
          </p:cNvPr>
          <p:cNvSpPr txBox="1"/>
          <p:nvPr/>
        </p:nvSpPr>
        <p:spPr>
          <a:xfrm>
            <a:off x="4583112" y="5359035"/>
            <a:ext cx="373380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many cross the blue line?</a:t>
            </a:r>
          </a:p>
        </p:txBody>
      </p:sp>
    </p:spTree>
    <p:extLst>
      <p:ext uri="{BB962C8B-B14F-4D97-AF65-F5344CB8AC3E}">
        <p14:creationId xmlns:p14="http://schemas.microsoft.com/office/powerpoint/2010/main" val="253343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31" y="41277"/>
            <a:ext cx="8229600" cy="1116500"/>
          </a:xfrm>
        </p:spPr>
        <p:txBody>
          <a:bodyPr>
            <a:normAutofit/>
          </a:bodyPr>
          <a:lstStyle/>
          <a:p>
            <a:r>
              <a:rPr lang="en-US" dirty="0"/>
              <a:t>Confidence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Range of values with specific certainty that population parameter is within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C00000"/>
                </a:solidFill>
              </a:rPr>
              <a:t>90%</a:t>
            </a:r>
            <a:r>
              <a:rPr lang="en-US" dirty="0"/>
              <a:t> confidence interval for mean </a:t>
            </a:r>
            <a:r>
              <a:rPr lang="en-US" i="1" dirty="0"/>
              <a:t>League of Legends </a:t>
            </a:r>
            <a:r>
              <a:rPr lang="en-US" dirty="0"/>
              <a:t>match duration: [</a:t>
            </a:r>
            <a:r>
              <a:rPr lang="en-US" dirty="0">
                <a:solidFill>
                  <a:srgbClr val="008000"/>
                </a:solidFill>
              </a:rPr>
              <a:t>28.5</a:t>
            </a:r>
            <a:r>
              <a:rPr lang="en-US" dirty="0"/>
              <a:t> minutes, </a:t>
            </a:r>
            <a:r>
              <a:rPr lang="en-US" dirty="0">
                <a:solidFill>
                  <a:srgbClr val="0070C0"/>
                </a:solidFill>
              </a:rPr>
              <a:t>32.5</a:t>
            </a:r>
            <a:r>
              <a:rPr lang="en-US" dirty="0"/>
              <a:t> minutes]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71722" y="2743200"/>
            <a:ext cx="5648156" cy="4026078"/>
            <a:chOff x="1600200" y="2590800"/>
            <a:chExt cx="5648156" cy="40260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2590800"/>
              <a:ext cx="5648156" cy="369863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19400" y="624754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28.5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3797" y="6247546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32.5</a:t>
              </a:r>
            </a:p>
          </p:txBody>
        </p:sp>
        <p:cxnSp>
          <p:nvCxnSpPr>
            <p:cNvPr id="8" name="Straight Arrow Connector 7"/>
            <p:cNvCxnSpPr>
              <a:stCxn id="5" idx="0"/>
            </p:cNvCxnSpPr>
            <p:nvPr/>
          </p:nvCxnSpPr>
          <p:spPr>
            <a:xfrm flipV="1">
              <a:off x="3116116" y="5923153"/>
              <a:ext cx="84284" cy="324393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3690150" y="5923153"/>
              <a:ext cx="43650" cy="32353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00400" y="2743200"/>
              <a:ext cx="0" cy="3179953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690150" y="2743199"/>
              <a:ext cx="0" cy="3179953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257801" y="3352800"/>
            <a:ext cx="3276600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</a:t>
            </a:r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of durations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interval containing mean </a:t>
            </a:r>
            <a:r>
              <a:rPr lang="en-US" dirty="0">
                <a:solidFill>
                  <a:srgbClr val="008000"/>
                </a:solidFill>
              </a:rPr>
              <a:t>population</a:t>
            </a:r>
            <a:r>
              <a:rPr lang="en-US" dirty="0"/>
              <a:t> duration (</a:t>
            </a:r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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(with </a:t>
            </a:r>
            <a:r>
              <a:rPr lang="en-US" dirty="0">
                <a:solidFill>
                  <a:srgbClr val="C00000"/>
                </a:solidFill>
              </a:rPr>
              <a:t>90%</a:t>
            </a:r>
            <a:r>
              <a:rPr lang="en-US" dirty="0"/>
              <a:t> confidence)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1" y="4770297"/>
            <a:ext cx="3581396" cy="84023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In general:</a:t>
            </a:r>
          </a:p>
          <a:p>
            <a:pPr algn="ctr">
              <a:lnSpc>
                <a:spcPct val="90000"/>
              </a:lnSpc>
            </a:pPr>
            <a:r>
              <a:rPr lang="en-US" altLang="en-US" dirty="0"/>
              <a:t>probability of </a:t>
            </a:r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</a:t>
            </a:r>
            <a:r>
              <a:rPr lang="en-US" altLang="en-US" dirty="0"/>
              <a:t> in interval [</a:t>
            </a:r>
            <a:r>
              <a:rPr lang="en-US" altLang="en-US" dirty="0">
                <a:solidFill>
                  <a:srgbClr val="008000"/>
                </a:solidFill>
              </a:rPr>
              <a:t>c</a:t>
            </a:r>
            <a:r>
              <a:rPr lang="en-US" altLang="en-US" baseline="-25000" dirty="0">
                <a:solidFill>
                  <a:srgbClr val="008000"/>
                </a:solidFill>
              </a:rPr>
              <a:t>1</a:t>
            </a:r>
            <a:r>
              <a:rPr lang="en-US" altLang="en-US" dirty="0"/>
              <a:t>,</a:t>
            </a:r>
            <a:r>
              <a:rPr lang="en-US" altLang="en-US" dirty="0">
                <a:solidFill>
                  <a:srgbClr val="0070C0"/>
                </a:solidFill>
              </a:rPr>
              <a:t>c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dirty="0"/>
              <a:t>] with </a:t>
            </a:r>
            <a:r>
              <a:rPr lang="en-US" altLang="en-US" dirty="0">
                <a:solidFill>
                  <a:srgbClr val="C00000"/>
                </a:solidFill>
              </a:rPr>
              <a:t>A </a:t>
            </a:r>
            <a:r>
              <a:rPr lang="en-US" altLang="en-US" dirty="0"/>
              <a:t>confidence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1B2AE5-A7D3-47E5-A667-A503152FD211}"/>
              </a:ext>
            </a:extLst>
          </p:cNvPr>
          <p:cNvSpPr txBox="1"/>
          <p:nvPr/>
        </p:nvSpPr>
        <p:spPr>
          <a:xfrm>
            <a:off x="1853922" y="4770297"/>
            <a:ext cx="917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Mean: 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</a:rPr>
              <a:t>30.5</a:t>
            </a:r>
          </a:p>
        </p:txBody>
      </p:sp>
    </p:spTree>
    <p:extLst>
      <p:ext uri="{BB962C8B-B14F-4D97-AF65-F5344CB8AC3E}">
        <p14:creationId xmlns:p14="http://schemas.microsoft.com/office/powerpoint/2010/main" val="14662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6" grpId="0" animBg="1"/>
      <p:bldP spid="7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Confidence Interval for Mean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43025"/>
            <a:ext cx="4038600" cy="35051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Probability of </a:t>
            </a:r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</a:t>
            </a:r>
            <a:r>
              <a:rPr lang="en-US" altLang="en-US" dirty="0"/>
              <a:t> in interval [c</a:t>
            </a:r>
            <a:r>
              <a:rPr lang="en-US" altLang="en-US" baseline="-25000" dirty="0"/>
              <a:t>1</a:t>
            </a:r>
            <a:r>
              <a:rPr lang="en-US" altLang="en-US" dirty="0"/>
              <a:t>,c</a:t>
            </a:r>
            <a:r>
              <a:rPr lang="en-US" altLang="en-US" baseline="-25000" dirty="0"/>
              <a:t>2</a:t>
            </a:r>
            <a:r>
              <a:rPr lang="en-US" altLang="en-US" dirty="0"/>
              <a:t>]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P(c</a:t>
            </a:r>
            <a:r>
              <a:rPr lang="en-US" altLang="en-US" baseline="-25000" dirty="0">
                <a:solidFill>
                  <a:srgbClr val="0070C0"/>
                </a:solidFill>
              </a:rPr>
              <a:t>1 </a:t>
            </a:r>
            <a:r>
              <a:rPr lang="en-US" altLang="en-US" u="sng" dirty="0">
                <a:solidFill>
                  <a:srgbClr val="0070C0"/>
                </a:solidFill>
              </a:rPr>
              <a:t>&lt;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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u="sng" dirty="0">
                <a:solidFill>
                  <a:srgbClr val="0070C0"/>
                </a:solidFill>
              </a:rPr>
              <a:t>&lt;</a:t>
            </a:r>
            <a:r>
              <a:rPr lang="en-US" altLang="en-US" dirty="0">
                <a:solidFill>
                  <a:srgbClr val="0070C0"/>
                </a:solidFill>
              </a:rPr>
              <a:t> c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/>
              <a:t>= 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ym typeface="Symbol" panose="05050102010706020507" pitchFamily="18" charset="2"/>
              </a:rPr>
              <a:t>[c1, c2] is </a:t>
            </a:r>
            <a:r>
              <a:rPr lang="en-US" altLang="en-US" i="1" dirty="0">
                <a:sym typeface="Symbol" panose="05050102010706020507" pitchFamily="18" charset="2"/>
              </a:rPr>
              <a:t>confidence interval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is </a:t>
            </a:r>
            <a:r>
              <a:rPr lang="en-US" altLang="en-US" i="1" dirty="0">
                <a:sym typeface="Symbol" panose="05050102010706020507" pitchFamily="18" charset="2"/>
              </a:rPr>
              <a:t>significance level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ym typeface="Symbol" panose="05050102010706020507" pitchFamily="18" charset="2"/>
              </a:rPr>
              <a:t>100(1-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) is </a:t>
            </a:r>
            <a:r>
              <a:rPr lang="en-US" altLang="en-US" i="1" dirty="0">
                <a:sym typeface="Symbol" panose="05050102010706020507" pitchFamily="18" charset="2"/>
              </a:rPr>
              <a:t>confidence level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Typically want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small so confidence level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90%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95%</a:t>
            </a:r>
            <a:r>
              <a:rPr lang="en-US" altLang="en-US" dirty="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or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99%</a:t>
            </a:r>
            <a:r>
              <a:rPr lang="en-US" altLang="en-US" dirty="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(more on effect later)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343026"/>
            <a:ext cx="4038600" cy="3200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Say,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= 0.1. Could do </a:t>
            </a:r>
            <a:r>
              <a:rPr lang="en-US" altLang="en-US" i="1" dirty="0">
                <a:sym typeface="Symbol" panose="05050102010706020507" pitchFamily="18" charset="2"/>
              </a:rPr>
              <a:t>k</a:t>
            </a:r>
            <a:r>
              <a:rPr lang="en-US" altLang="en-US" dirty="0">
                <a:sym typeface="Symbol" panose="05050102010706020507" pitchFamily="18" charset="2"/>
              </a:rPr>
              <a:t> experiments (size </a:t>
            </a:r>
            <a:r>
              <a:rPr lang="en-US" altLang="en-US" dirty="0">
                <a:solidFill>
                  <a:srgbClr val="008000"/>
                </a:solidFill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), find sample means, sort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Graph distribution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Interval from distribution: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Lower bound:   </a:t>
            </a:r>
            <a:r>
              <a:rPr lang="en-US" altLang="en-US" dirty="0">
                <a:solidFill>
                  <a:srgbClr val="008000"/>
                </a:solidFill>
                <a:sym typeface="Symbol" panose="05050102010706020507" pitchFamily="18" charset="2"/>
              </a:rPr>
              <a:t>5%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Upper bound: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95%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90% </a:t>
            </a:r>
            <a:r>
              <a:rPr lang="en-US" altLang="en-US" dirty="0">
                <a:sym typeface="Symbol" panose="05050102010706020507" pitchFamily="18" charset="2"/>
              </a:rPr>
              <a:t>confidence interval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069" y="5334000"/>
            <a:ext cx="3872861" cy="7571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400" dirty="0">
                <a:sym typeface="Symbol" panose="05050102010706020507" pitchFamily="18" charset="2"/>
              </a:rPr>
              <a:t>So, do we have to do </a:t>
            </a:r>
            <a:r>
              <a:rPr lang="en-US" altLang="en-US" sz="2400" i="1" dirty="0">
                <a:sym typeface="Symbol" panose="05050102010706020507" pitchFamily="18" charset="2"/>
              </a:rPr>
              <a:t>k</a:t>
            </a:r>
            <a:r>
              <a:rPr lang="en-US" altLang="en-US" sz="2400" dirty="0">
                <a:sym typeface="Symbol" panose="05050102010706020507" pitchFamily="18" charset="2"/>
              </a:rPr>
              <a:t> experiments, each of size </a:t>
            </a:r>
            <a:r>
              <a:rPr lang="en-US" altLang="en-US" sz="2400" i="1" dirty="0">
                <a:solidFill>
                  <a:srgbClr val="00800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400" i="1" dirty="0">
                <a:sym typeface="Symbol" panose="05050102010706020507" pitchFamily="18" charset="2"/>
              </a:rPr>
              <a:t>?!</a:t>
            </a:r>
            <a:endParaRPr lang="en-US" altLang="en-US" sz="2400" dirty="0">
              <a:sym typeface="Symbol" panose="05050102010706020507" pitchFamily="18" charset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24400" y="4267200"/>
            <a:ext cx="4114800" cy="2573982"/>
            <a:chOff x="4724400" y="4267200"/>
            <a:chExt cx="4114800" cy="25739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88" y="4267200"/>
              <a:ext cx="3324225" cy="23431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724400" y="6610350"/>
              <a:ext cx="4114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http://www.comfsm.fm/~dleeling/statistics/notes009_normalcurve90.png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7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267200" cy="33580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Estimate interval from 1 experiment, size </a:t>
                </a:r>
                <a:r>
                  <a:rPr lang="en-US" i="1" dirty="0">
                    <a:solidFill>
                      <a:srgbClr val="008000"/>
                    </a:solidFill>
                  </a:rPr>
                  <a:t>n</a:t>
                </a:r>
              </a:p>
              <a:p>
                <a:r>
                  <a:rPr lang="en-US" dirty="0"/>
                  <a:t>Compute sample mean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/>
                  <a:t>, sample standard error (SE)</a:t>
                </a:r>
              </a:p>
              <a:p>
                <a:r>
                  <a:rPr lang="en-US" dirty="0"/>
                  <a:t>Multiply SE by 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dirty="0"/>
                  <a:t> distribution</a:t>
                </a:r>
              </a:p>
              <a:p>
                <a:r>
                  <a:rPr lang="en-US" dirty="0"/>
                  <a:t>Add/subtract from sample mean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Confidence interval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267200" cy="3358025"/>
              </a:xfrm>
              <a:blipFill>
                <a:blip r:embed="rId2"/>
                <a:stretch>
                  <a:fillRect l="-2571" t="-2909" r="-200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463" y="3412898"/>
            <a:ext cx="3838575" cy="9432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CD47AE8-06AC-45DB-8E77-4DFD841EAA79}"/>
              </a:ext>
            </a:extLst>
          </p:cNvPr>
          <p:cNvGrpSpPr/>
          <p:nvPr/>
        </p:nvGrpSpPr>
        <p:grpSpPr>
          <a:xfrm>
            <a:off x="5995903" y="1598380"/>
            <a:ext cx="1709806" cy="1754420"/>
            <a:chOff x="5995903" y="1598380"/>
            <a:chExt cx="1709806" cy="17544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903" y="1598380"/>
              <a:ext cx="1709806" cy="1146907"/>
            </a:xfrm>
            <a:prstGeom prst="rect">
              <a:avLst/>
            </a:prstGeom>
            <a:ln w="19050">
              <a:solidFill>
                <a:schemeClr val="tx1"/>
              </a:solidFill>
              <a:prstDash val="sysDash"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6850805" y="2969980"/>
              <a:ext cx="1" cy="38282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002494" y="4609396"/>
            <a:ext cx="18469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e.g., mean 30.5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</a:t>
            </a:r>
            <a:r>
              <a:rPr lang="en-US" sz="2000" dirty="0"/>
              <a:t> x SE = 2</a:t>
            </a:r>
          </a:p>
          <a:p>
            <a:r>
              <a:rPr lang="en-US" sz="2000" dirty="0"/>
              <a:t>30.5 -  2 = 28.5</a:t>
            </a:r>
          </a:p>
          <a:p>
            <a:r>
              <a:rPr lang="en-US" sz="2000" dirty="0"/>
              <a:t>30.5 + 2 =  32.5</a:t>
            </a:r>
          </a:p>
          <a:p>
            <a:r>
              <a:rPr lang="en-US" sz="2000" dirty="0"/>
              <a:t>[</a:t>
            </a:r>
            <a:r>
              <a:rPr lang="en-US" sz="2000" dirty="0">
                <a:solidFill>
                  <a:srgbClr val="008000"/>
                </a:solidFill>
              </a:rPr>
              <a:t>28.5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70C0"/>
                </a:solidFill>
              </a:rPr>
              <a:t>32.5</a:t>
            </a:r>
            <a:r>
              <a:rPr lang="en-US" sz="2000" dirty="0"/>
              <a:t>]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42111F-797F-493D-9768-05F0D7757F79}"/>
              </a:ext>
            </a:extLst>
          </p:cNvPr>
          <p:cNvSpPr txBox="1">
            <a:spLocks/>
          </p:cNvSpPr>
          <p:nvPr/>
        </p:nvSpPr>
        <p:spPr>
          <a:xfrm>
            <a:off x="457200" y="5121915"/>
            <a:ext cx="4267200" cy="1325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ym typeface="Wingdings" panose="05000000000000000000" pitchFamily="2" charset="2"/>
              </a:rPr>
              <a:t>Ok, 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t</a:t>
            </a:r>
            <a:r>
              <a:rPr lang="en-US" dirty="0">
                <a:sym typeface="Wingdings" panose="05000000000000000000" pitchFamily="2" charset="2"/>
              </a:rPr>
              <a:t> distribution?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Function, parameterized by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i="1" dirty="0">
                <a:solidFill>
                  <a:srgbClr val="008000"/>
                </a:solidFill>
                <a:sym typeface="Wingdings" panose="05000000000000000000" pitchFamily="2" charset="2"/>
              </a:rPr>
              <a:t>n</a:t>
            </a: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C495F24-3CEA-132D-3A27-62845E9E6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4486332"/>
            <a:ext cx="2294526" cy="23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0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 </a:t>
            </a:r>
            <a:r>
              <a:rPr lang="en-US" dirty="0"/>
              <a:t>distribution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62200"/>
            <a:ext cx="8382000" cy="1811743"/>
          </a:xfrm>
        </p:spPr>
        <p:txBody>
          <a:bodyPr>
            <a:normAutofit/>
          </a:bodyPr>
          <a:lstStyle/>
          <a:p>
            <a:r>
              <a:rPr lang="en-US" dirty="0"/>
              <a:t>Looks like standard normal, but bit “squashed”</a:t>
            </a:r>
          </a:p>
          <a:p>
            <a:r>
              <a:rPr lang="en-US" dirty="0"/>
              <a:t>Gets more less squashed as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gets larger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771900" y="3428313"/>
            <a:ext cx="5372100" cy="3072506"/>
            <a:chOff x="3886200" y="2286000"/>
            <a:chExt cx="5372100" cy="3072506"/>
          </a:xfrm>
        </p:grpSpPr>
        <p:pic>
          <p:nvPicPr>
            <p:cNvPr id="10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286000"/>
              <a:ext cx="5372100" cy="286512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705350" y="5127674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http://ci.columbia.edu/ci/premba_test/c0331/images/s7/6317178747.gif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9727" y="5715000"/>
            <a:ext cx="3886200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ym typeface="Symbol" panose="05050102010706020507" pitchFamily="18" charset="2"/>
              </a:rPr>
              <a:t>aka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student’s </a:t>
            </a:r>
            <a:r>
              <a:rPr lang="en-US" altLang="en-US" i="1" dirty="0">
                <a:solidFill>
                  <a:srgbClr val="0070C0"/>
                </a:solidFill>
                <a:sym typeface="Symbol" panose="05050102010706020507" pitchFamily="18" charset="2"/>
              </a:rPr>
              <a:t>t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 distribution</a:t>
            </a:r>
            <a:r>
              <a:rPr lang="en-US" altLang="en-US" dirty="0">
                <a:sym typeface="Symbol" panose="05050102010706020507" pitchFamily="18" charset="2"/>
              </a:rPr>
              <a:t> (“student” was anonymous name used when published by William </a:t>
            </a:r>
            <a:r>
              <a:rPr lang="en-US" altLang="en-US" dirty="0" err="1">
                <a:sym typeface="Symbol" panose="05050102010706020507" pitchFamily="18" charset="2"/>
              </a:rPr>
              <a:t>Gosset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457200" y="3152823"/>
            <a:ext cx="4110404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Note, can use standard normal (z distribution) when large enough sample size (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= 30+)</a:t>
            </a:r>
          </a:p>
        </p:txBody>
      </p:sp>
    </p:spTree>
    <p:extLst>
      <p:ext uri="{BB962C8B-B14F-4D97-AF65-F5344CB8AC3E}">
        <p14:creationId xmlns:p14="http://schemas.microsoft.com/office/powerpoint/2010/main" val="42485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132F-F993-4284-9272-0C1D39F9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7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Computing a Confidence Interval –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BC8AB-B308-40EC-94B1-B0AEE8BC5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600200"/>
            <a:ext cx="5943600" cy="4525963"/>
          </a:xfrm>
        </p:spPr>
        <p:txBody>
          <a:bodyPr/>
          <a:lstStyle/>
          <a:p>
            <a:r>
              <a:rPr lang="en-US" dirty="0"/>
              <a:t>Suppose gathered game times in a user study (e.g., for your MQP)</a:t>
            </a:r>
          </a:p>
          <a:p>
            <a:r>
              <a:rPr lang="en-US" dirty="0"/>
              <a:t>Can compute sample mean, yes</a:t>
            </a:r>
          </a:p>
          <a:p>
            <a:r>
              <a:rPr lang="en-US" dirty="0"/>
              <a:t>But really want to know where population mean is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Bound with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confidence interval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5E001526-71DC-4431-A40A-7BBABEE9C53A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1066800"/>
            <a:ext cx="1379538" cy="5702300"/>
            <a:chOff x="363" y="672"/>
            <a:chExt cx="869" cy="3592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0AC688F4-361C-4234-B7C3-2F87BA35B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104"/>
              <a:ext cx="320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dirty="0"/>
                <a:t>3.2</a:t>
              </a:r>
            </a:p>
            <a:p>
              <a:r>
                <a:rPr lang="en-US" altLang="en-US" sz="2000" dirty="0"/>
                <a:t>4.1</a:t>
              </a:r>
            </a:p>
            <a:p>
              <a:r>
                <a:rPr lang="en-US" altLang="en-US" sz="2000" dirty="0"/>
                <a:t>3.3</a:t>
              </a:r>
            </a:p>
            <a:p>
              <a:r>
                <a:rPr lang="en-US" altLang="en-US" sz="2000" dirty="0"/>
                <a:t>2.8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3.1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4.8</a:t>
              </a:r>
            </a:p>
            <a:p>
              <a:r>
                <a:rPr lang="en-US" altLang="en-US" sz="2000" dirty="0"/>
                <a:t>4.9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3.7</a:t>
              </a:r>
            </a:p>
            <a:p>
              <a:r>
                <a:rPr lang="en-US" altLang="en-US" sz="2000" dirty="0"/>
                <a:t>3.4</a:t>
              </a:r>
            </a:p>
            <a:p>
              <a:r>
                <a:rPr lang="en-US" altLang="en-US" sz="2000" dirty="0"/>
                <a:t>5.6</a:t>
              </a:r>
            </a:p>
            <a:p>
              <a:r>
                <a:rPr lang="en-US" altLang="en-US" sz="2000" dirty="0"/>
                <a:t>3.1</a:t>
              </a:r>
            </a:p>
          </p:txBody>
        </p:sp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5172A05C-BD0B-4FF3-9CAD-2D71F5944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104"/>
              <a:ext cx="320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4.4</a:t>
              </a:r>
            </a:p>
            <a:p>
              <a:r>
                <a:rPr lang="en-US" altLang="en-US" sz="2000" dirty="0"/>
                <a:t>3.8</a:t>
              </a:r>
            </a:p>
            <a:p>
              <a:r>
                <a:rPr lang="en-US" altLang="en-US" sz="2000" dirty="0"/>
                <a:t>2.8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2.8</a:t>
              </a:r>
            </a:p>
            <a:p>
              <a:r>
                <a:rPr lang="en-US" altLang="en-US" sz="2000" dirty="0"/>
                <a:t>2.9</a:t>
              </a:r>
            </a:p>
            <a:p>
              <a:r>
                <a:rPr lang="en-US" altLang="en-US" sz="2000" dirty="0"/>
                <a:t>1.9</a:t>
              </a:r>
            </a:p>
            <a:p>
              <a:r>
                <a:rPr lang="en-US" altLang="en-US" sz="2000" dirty="0"/>
                <a:t>5.9</a:t>
              </a:r>
            </a:p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dirty="0"/>
                <a:t>3.2</a:t>
              </a:r>
            </a:p>
            <a:p>
              <a:r>
                <a:rPr lang="en-US" altLang="en-US" sz="2000" dirty="0"/>
                <a:t>4.1</a:t>
              </a:r>
            </a:p>
            <a:p>
              <a:r>
                <a:rPr lang="en-US" altLang="en-US" sz="2000" dirty="0"/>
                <a:t>5.3</a:t>
              </a:r>
            </a:p>
            <a:p>
              <a:r>
                <a:rPr lang="en-US" altLang="en-US" sz="2000" dirty="0"/>
                <a:t>3.6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2.7</a:t>
              </a:r>
            </a:p>
            <a:p>
              <a:r>
                <a:rPr lang="en-US" altLang="en-US" sz="2000" dirty="0"/>
                <a:t>3.9</a:t>
              </a:r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0F647E4C-A7D0-41D3-B0BA-E1FABC89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" y="672"/>
              <a:ext cx="86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dirty="0"/>
                <a:t>(Unsorted)</a:t>
              </a:r>
            </a:p>
            <a:p>
              <a:pPr algn="ctr"/>
              <a:r>
                <a:rPr lang="en-US" altLang="en-US" sz="2000" u="sng" dirty="0"/>
                <a:t>Game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66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2971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Remember, </a:t>
            </a:r>
            <a:r>
              <a:rPr lang="en-US" i="1" dirty="0"/>
              <a:t>probability distribution</a:t>
            </a:r>
            <a:r>
              <a:rPr lang="en-US" dirty="0"/>
              <a:t> shows possible outcomes on x-axis and probability of each on y-axis.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probability distribution of 1 d6?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probability distribution of 2 d6?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probability distribution of 3 d6?</a:t>
            </a:r>
          </a:p>
          <a:p>
            <a:pPr marL="0" indent="0">
              <a:buNone/>
            </a:pPr>
            <a:r>
              <a:rPr lang="en-US" dirty="0"/>
              <a:t>Icebreaker, Groupwork, Questions</a:t>
            </a:r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https://web.cs.wpi.edu/~imgd2905/d23/groupwork/6-prob-dist/handout.html</a:t>
            </a:r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455BB8-7EFA-435C-B8E7-6E84BB0958C2}"/>
              </a:ext>
            </a:extLst>
          </p:cNvPr>
          <p:cNvSpPr/>
          <p:nvPr/>
        </p:nvSpPr>
        <p:spPr>
          <a:xfrm>
            <a:off x="3730520" y="5829699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https://academo.org/demos/dice-roll-statistics/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DE6F7-6D4F-4343-BB7F-F2A573E3F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5275384"/>
            <a:ext cx="1641582" cy="1477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7" name="Picture 3" descr="D6, 16mm, White">
            <a:extLst>
              <a:ext uri="{FF2B5EF4-FFF2-40B4-BE49-F238E27FC236}">
                <a16:creationId xmlns:a16="http://schemas.microsoft.com/office/drawing/2014/main" id="{616FF0FF-DC18-4651-8933-C6B568572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93" y="320040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7955290B-0FBE-40A9-ACE1-BDD137DE9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20" y="124690"/>
            <a:ext cx="2050473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Computing a Confidence Interval –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38400" y="1524000"/>
                <a:ext cx="6400800" cy="4648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dirty="0"/>
                  <a:t> = 3.90, </a:t>
                </a:r>
                <a:r>
                  <a:rPr lang="en-US" altLang="en-US" dirty="0" err="1"/>
                  <a:t>stddev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s</a:t>
                </a:r>
                <a:r>
                  <a:rPr lang="en-US" altLang="en-US" dirty="0"/>
                  <a:t>=0.95, </a:t>
                </a:r>
                <a:r>
                  <a:rPr lang="en-US" altLang="en-US" i="1" dirty="0">
                    <a:solidFill>
                      <a:srgbClr val="008000"/>
                    </a:solidFill>
                  </a:rPr>
                  <a:t>n</a:t>
                </a:r>
                <a:r>
                  <a:rPr lang="en-US" altLang="en-US" dirty="0"/>
                  <a:t>=32</a:t>
                </a:r>
              </a:p>
              <a:p>
                <a:pPr marL="342900" lvl="1" indent="-342900"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en-US" altLang="en-US" dirty="0"/>
                  <a:t>A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90% </a:t>
                </a:r>
                <a:r>
                  <a:rPr lang="en-US" altLang="en-US" dirty="0"/>
                  <a:t>confidence interval (</a:t>
                </a:r>
                <a:r>
                  <a:rPr lang="en-US" altLang="en-US" dirty="0">
                    <a:sym typeface="Symbol" panose="05050102010706020507" pitchFamily="18" charset="2"/>
                  </a:rPr>
                  <a:t> is 0</a:t>
                </a:r>
                <a:r>
                  <a:rPr lang="en-US" altLang="en-US" dirty="0"/>
                  <a:t>.1) for population mean (</a:t>
                </a:r>
                <a:r>
                  <a:rPr lang="en-US" altLang="en-US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</a:t>
                </a:r>
                <a:r>
                  <a:rPr lang="en-US" altLang="en-US" dirty="0"/>
                  <a:t>):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3.90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1.696×0.95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/>
                  <a:t>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       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[3.62, 4.19]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With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90% </a:t>
                </a:r>
                <a:r>
                  <a:rPr lang="en-US" altLang="en-US" dirty="0"/>
                  <a:t>confidence, </a:t>
                </a:r>
                <a:r>
                  <a:rPr lang="en-US" altLang="en-US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</a:t>
                </a:r>
                <a:r>
                  <a:rPr lang="en-US" altLang="en-US" dirty="0"/>
                  <a:t> in that interval.  Chance of error 10%.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But, what does that mean?</a:t>
                </a:r>
              </a:p>
            </p:txBody>
          </p:sp>
        </mc:Choice>
        <mc:Fallback xmlns="">
          <p:sp>
            <p:nvSpPr>
              <p:cNvPr id="358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38400" y="1524000"/>
                <a:ext cx="6400800" cy="4648200"/>
              </a:xfrm>
              <a:blipFill>
                <a:blip r:embed="rId2"/>
                <a:stretch>
                  <a:fillRect l="-2190" t="-2621" b="-3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8405" name="Group 5"/>
          <p:cNvGrpSpPr>
            <a:grpSpLocks/>
          </p:cNvGrpSpPr>
          <p:nvPr/>
        </p:nvGrpSpPr>
        <p:grpSpPr bwMode="auto">
          <a:xfrm>
            <a:off x="576263" y="1066800"/>
            <a:ext cx="1379538" cy="5702300"/>
            <a:chOff x="363" y="672"/>
            <a:chExt cx="869" cy="3592"/>
          </a:xfrm>
        </p:grpSpPr>
        <p:sp>
          <p:nvSpPr>
            <p:cNvPr id="358406" name="Text Box 6"/>
            <p:cNvSpPr txBox="1">
              <a:spLocks noChangeArrowheads="1"/>
            </p:cNvSpPr>
            <p:nvPr/>
          </p:nvSpPr>
          <p:spPr bwMode="auto">
            <a:xfrm>
              <a:off x="864" y="1104"/>
              <a:ext cx="320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dirty="0"/>
                <a:t>4.1</a:t>
              </a:r>
            </a:p>
            <a:p>
              <a:r>
                <a:rPr lang="en-US" altLang="en-US" sz="2000" dirty="0"/>
                <a:t>4.1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4.4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4.8</a:t>
              </a:r>
            </a:p>
            <a:p>
              <a:r>
                <a:rPr lang="en-US" altLang="en-US" sz="2000" dirty="0"/>
                <a:t>4.9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5.3</a:t>
              </a:r>
            </a:p>
            <a:p>
              <a:r>
                <a:rPr lang="en-US" altLang="en-US" sz="2000" dirty="0"/>
                <a:t>5.6</a:t>
              </a:r>
            </a:p>
            <a:p>
              <a:r>
                <a:rPr lang="en-US" altLang="en-US" sz="2000" dirty="0"/>
                <a:t>5.9</a:t>
              </a:r>
            </a:p>
          </p:txBody>
        </p:sp>
        <p:sp>
          <p:nvSpPr>
            <p:cNvPr id="358407" name="Text Box 7"/>
            <p:cNvSpPr txBox="1">
              <a:spLocks noChangeArrowheads="1"/>
            </p:cNvSpPr>
            <p:nvPr/>
          </p:nvSpPr>
          <p:spPr bwMode="auto">
            <a:xfrm>
              <a:off x="432" y="1104"/>
              <a:ext cx="320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1.9</a:t>
              </a:r>
            </a:p>
            <a:p>
              <a:r>
                <a:rPr lang="en-US" altLang="en-US" sz="2000"/>
                <a:t>2.7</a:t>
              </a:r>
            </a:p>
            <a:p>
              <a:r>
                <a:rPr lang="en-US" altLang="en-US" sz="2000"/>
                <a:t>2.8</a:t>
              </a:r>
            </a:p>
            <a:p>
              <a:r>
                <a:rPr lang="en-US" altLang="en-US" sz="2000"/>
                <a:t>2.8</a:t>
              </a:r>
            </a:p>
            <a:p>
              <a:r>
                <a:rPr lang="en-US" altLang="en-US" sz="2000"/>
                <a:t>2.8</a:t>
              </a:r>
            </a:p>
            <a:p>
              <a:r>
                <a:rPr lang="en-US" altLang="en-US" sz="2000"/>
                <a:t>2.9</a:t>
              </a:r>
            </a:p>
            <a:p>
              <a:r>
                <a:rPr lang="en-US" altLang="en-US" sz="2000"/>
                <a:t>3.1</a:t>
              </a:r>
            </a:p>
            <a:p>
              <a:r>
                <a:rPr lang="en-US" altLang="en-US" sz="2000"/>
                <a:t>3.1</a:t>
              </a:r>
            </a:p>
            <a:p>
              <a:r>
                <a:rPr lang="en-US" altLang="en-US" sz="2000"/>
                <a:t>3.2</a:t>
              </a:r>
            </a:p>
            <a:p>
              <a:r>
                <a:rPr lang="en-US" altLang="en-US" sz="2000"/>
                <a:t>3.2</a:t>
              </a:r>
            </a:p>
            <a:p>
              <a:r>
                <a:rPr lang="en-US" altLang="en-US" sz="2000"/>
                <a:t>3.3</a:t>
              </a:r>
            </a:p>
            <a:p>
              <a:r>
                <a:rPr lang="en-US" altLang="en-US" sz="2000"/>
                <a:t>3.4</a:t>
              </a:r>
            </a:p>
            <a:p>
              <a:r>
                <a:rPr lang="en-US" altLang="en-US" sz="2000"/>
                <a:t>3.6</a:t>
              </a:r>
            </a:p>
            <a:p>
              <a:r>
                <a:rPr lang="en-US" altLang="en-US" sz="2000"/>
                <a:t>3.7</a:t>
              </a:r>
            </a:p>
            <a:p>
              <a:r>
                <a:rPr lang="en-US" altLang="en-US" sz="2000"/>
                <a:t>3.8</a:t>
              </a:r>
            </a:p>
            <a:p>
              <a:r>
                <a:rPr lang="en-US" altLang="en-US" sz="2000"/>
                <a:t>3.9</a:t>
              </a:r>
            </a:p>
          </p:txBody>
        </p:sp>
        <p:sp>
          <p:nvSpPr>
            <p:cNvPr id="358408" name="Text Box 8"/>
            <p:cNvSpPr txBox="1">
              <a:spLocks noChangeArrowheads="1"/>
            </p:cNvSpPr>
            <p:nvPr/>
          </p:nvSpPr>
          <p:spPr bwMode="auto">
            <a:xfrm>
              <a:off x="363" y="672"/>
              <a:ext cx="86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dirty="0"/>
                <a:t>(Sorted)</a:t>
              </a:r>
            </a:p>
            <a:p>
              <a:pPr algn="ctr"/>
              <a:r>
                <a:rPr lang="en-US" altLang="en-US" sz="2000" u="sng" dirty="0"/>
                <a:t>Game Time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00" y="6172200"/>
            <a:ext cx="5231881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(See next slide for depiction of meaning)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37799" y="2743200"/>
            <a:ext cx="1866449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Need t</a:t>
            </a:r>
          </a:p>
          <a:p>
            <a:pPr algn="ctr"/>
            <a:r>
              <a:rPr lang="en-US" dirty="0">
                <a:latin typeface="Consolas" panose="020B0609020204030204" pitchFamily="49" charset="0"/>
              </a:rPr>
              <a:t>=TINV(0.1,31)</a:t>
            </a:r>
          </a:p>
          <a:p>
            <a:pPr algn="ctr"/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</a:rPr>
              <a:t> 1.696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776983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uiExpand="1" build="p"/>
      <p:bldP spid="4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Meaning of Confidence Interval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endParaRPr lang="en-US" altLang="en-US" dirty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74" y="3836987"/>
            <a:ext cx="7299325" cy="2895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u="sng" dirty="0"/>
              <a:t>Experiment/Sample</a:t>
            </a:r>
            <a:r>
              <a:rPr lang="en-US" altLang="en-US" sz="2000" dirty="0"/>
              <a:t>			</a:t>
            </a:r>
            <a:r>
              <a:rPr lang="en-US" altLang="en-US" sz="2000" u="sng" dirty="0"/>
              <a:t>Includes </a:t>
            </a:r>
            <a:r>
              <a:rPr lang="en-US" altLang="en-US" sz="2000" u="sng" dirty="0">
                <a:solidFill>
                  <a:srgbClr val="0070C0"/>
                </a:solidFill>
                <a:sym typeface="Symbol" panose="05050102010706020507" pitchFamily="18" charset="2"/>
              </a:rPr>
              <a:t></a:t>
            </a:r>
            <a:r>
              <a:rPr lang="en-US" altLang="en-US" sz="2000" u="sng" dirty="0">
                <a:sym typeface="Symbol" panose="05050102010706020507" pitchFamily="18" charset="2"/>
              </a:rPr>
              <a:t>?</a:t>
            </a:r>
            <a:endParaRPr lang="en-US" altLang="en-US" sz="20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1						</a:t>
            </a:r>
            <a:r>
              <a:rPr lang="en-US" altLang="en-US" sz="2000" dirty="0">
                <a:solidFill>
                  <a:srgbClr val="008000"/>
                </a:solidFill>
              </a:rPr>
              <a:t>yes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2						</a:t>
            </a:r>
            <a:r>
              <a:rPr lang="en-US" altLang="en-US" sz="2000" dirty="0">
                <a:solidFill>
                  <a:srgbClr val="008000"/>
                </a:solidFill>
              </a:rPr>
              <a:t>yes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3						</a:t>
            </a:r>
            <a:r>
              <a:rPr lang="en-US" altLang="en-US" sz="2000" dirty="0">
                <a:solidFill>
                  <a:srgbClr val="C00000"/>
                </a:solidFill>
              </a:rPr>
              <a:t>no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…								e.g.,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100					</a:t>
            </a:r>
            <a:r>
              <a:rPr lang="en-US" altLang="en-US" sz="2000" dirty="0">
                <a:solidFill>
                  <a:srgbClr val="008000"/>
                </a:solidFill>
              </a:rPr>
              <a:t>yes</a:t>
            </a:r>
            <a:r>
              <a:rPr lang="en-US" altLang="en-US" sz="2000" dirty="0">
                <a:solidFill>
                  <a:srgbClr val="009900"/>
                </a:solidFill>
              </a:rPr>
              <a:t>	             </a:t>
            </a:r>
            <a:r>
              <a:rPr lang="en-US" altLang="en-US" sz="2000" u="sng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sz="2000" u="sng" dirty="0">
                <a:sym typeface="Symbol" panose="05050102010706020507" pitchFamily="18" charset="2"/>
              </a:rPr>
              <a:t>=0.1</a:t>
            </a:r>
            <a:endParaRPr lang="en-US" altLang="en-US" sz="20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Total					</a:t>
            </a:r>
            <a:r>
              <a:rPr lang="en-US" altLang="en-US" sz="2000" dirty="0">
                <a:solidFill>
                  <a:srgbClr val="008000"/>
                </a:solidFill>
              </a:rPr>
              <a:t>yes</a:t>
            </a:r>
            <a:r>
              <a:rPr lang="en-US" altLang="en-US" sz="2000" dirty="0"/>
              <a:t> </a:t>
            </a:r>
            <a:r>
              <a:rPr lang="en-US" altLang="en-US" sz="2000" u="sng" dirty="0"/>
              <a:t>&gt;</a:t>
            </a:r>
            <a:r>
              <a:rPr lang="en-US" altLang="en-US" sz="2000" dirty="0"/>
              <a:t> 100 (1-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/>
              <a:t>) 	90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Total					</a:t>
            </a:r>
            <a:r>
              <a:rPr lang="en-US" altLang="en-US" sz="2000" dirty="0">
                <a:solidFill>
                  <a:srgbClr val="C00000"/>
                </a:solidFill>
              </a:rPr>
              <a:t>no</a:t>
            </a:r>
            <a:r>
              <a:rPr lang="en-US" altLang="en-US" sz="2000" dirty="0"/>
              <a:t>  &lt; 100 </a:t>
            </a:r>
            <a:r>
              <a:rPr lang="en-US" altLang="en-US" sz="2000" dirty="0">
                <a:sym typeface="Symbol" panose="05050102010706020507" pitchFamily="18" charset="2"/>
              </a:rPr>
              <a:t>	10</a:t>
            </a:r>
          </a:p>
        </p:txBody>
      </p:sp>
      <p:grpSp>
        <p:nvGrpSpPr>
          <p:cNvPr id="359451" name="Group 27"/>
          <p:cNvGrpSpPr>
            <a:grpSpLocks/>
          </p:cNvGrpSpPr>
          <p:nvPr/>
        </p:nvGrpSpPr>
        <p:grpSpPr bwMode="auto">
          <a:xfrm>
            <a:off x="228600" y="1120775"/>
            <a:ext cx="7331075" cy="5611812"/>
            <a:chOff x="326" y="689"/>
            <a:chExt cx="4618" cy="3535"/>
          </a:xfrm>
        </p:grpSpPr>
        <p:sp>
          <p:nvSpPr>
            <p:cNvPr id="359434" name="Line 10"/>
            <p:cNvSpPr>
              <a:spLocks noChangeShapeType="1"/>
            </p:cNvSpPr>
            <p:nvPr/>
          </p:nvSpPr>
          <p:spPr bwMode="auto">
            <a:xfrm>
              <a:off x="2880" y="1104"/>
              <a:ext cx="0" cy="3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450" name="Group 26"/>
            <p:cNvGrpSpPr>
              <a:grpSpLocks/>
            </p:cNvGrpSpPr>
            <p:nvPr/>
          </p:nvGrpSpPr>
          <p:grpSpPr bwMode="auto">
            <a:xfrm>
              <a:off x="672" y="816"/>
              <a:ext cx="4176" cy="1344"/>
              <a:chOff x="672" y="816"/>
              <a:chExt cx="4176" cy="1344"/>
            </a:xfrm>
          </p:grpSpPr>
          <p:sp>
            <p:nvSpPr>
              <p:cNvPr id="359428" name="Line 4"/>
              <p:cNvSpPr>
                <a:spLocks noChangeShapeType="1"/>
              </p:cNvSpPr>
              <p:nvPr/>
            </p:nvSpPr>
            <p:spPr bwMode="auto">
              <a:xfrm>
                <a:off x="672" y="816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9" name="Line 5"/>
              <p:cNvSpPr>
                <a:spLocks noChangeShapeType="1"/>
              </p:cNvSpPr>
              <p:nvPr/>
            </p:nvSpPr>
            <p:spPr bwMode="auto">
              <a:xfrm>
                <a:off x="672" y="2160"/>
                <a:ext cx="4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430" name="Text Box 6"/>
            <p:cNvSpPr txBox="1">
              <a:spLocks noChangeArrowheads="1"/>
            </p:cNvSpPr>
            <p:nvPr/>
          </p:nvSpPr>
          <p:spPr bwMode="auto">
            <a:xfrm>
              <a:off x="326" y="1353"/>
              <a:ext cx="3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/>
                <a:t>f(x)</a:t>
              </a:r>
            </a:p>
          </p:txBody>
        </p:sp>
        <p:grpSp>
          <p:nvGrpSpPr>
            <p:cNvPr id="359433" name="Group 9"/>
            <p:cNvGrpSpPr>
              <a:grpSpLocks/>
            </p:cNvGrpSpPr>
            <p:nvPr/>
          </p:nvGrpSpPr>
          <p:grpSpPr bwMode="auto">
            <a:xfrm>
              <a:off x="816" y="960"/>
              <a:ext cx="4128" cy="1112"/>
              <a:chOff x="768" y="960"/>
              <a:chExt cx="4128" cy="1112"/>
            </a:xfrm>
          </p:grpSpPr>
          <p:sp>
            <p:nvSpPr>
              <p:cNvPr id="359431" name="Freeform 7"/>
              <p:cNvSpPr>
                <a:spLocks/>
              </p:cNvSpPr>
              <p:nvPr/>
            </p:nvSpPr>
            <p:spPr bwMode="auto">
              <a:xfrm>
                <a:off x="768" y="976"/>
                <a:ext cx="2064" cy="1096"/>
              </a:xfrm>
              <a:custGeom>
                <a:avLst/>
                <a:gdLst>
                  <a:gd name="T0" fmla="*/ 0 w 2064"/>
                  <a:gd name="T1" fmla="*/ 1088 h 1096"/>
                  <a:gd name="T2" fmla="*/ 528 w 2064"/>
                  <a:gd name="T3" fmla="*/ 1088 h 1096"/>
                  <a:gd name="T4" fmla="*/ 1056 w 2064"/>
                  <a:gd name="T5" fmla="*/ 1040 h 1096"/>
                  <a:gd name="T6" fmla="*/ 1392 w 2064"/>
                  <a:gd name="T7" fmla="*/ 944 h 1096"/>
                  <a:gd name="T8" fmla="*/ 1776 w 2064"/>
                  <a:gd name="T9" fmla="*/ 512 h 1096"/>
                  <a:gd name="T10" fmla="*/ 2016 w 2064"/>
                  <a:gd name="T11" fmla="*/ 80 h 1096"/>
                  <a:gd name="T12" fmla="*/ 2064 w 2064"/>
                  <a:gd name="T13" fmla="*/ 32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4" h="1096">
                    <a:moveTo>
                      <a:pt x="0" y="1088"/>
                    </a:moveTo>
                    <a:cubicBezTo>
                      <a:pt x="176" y="1092"/>
                      <a:pt x="352" y="1096"/>
                      <a:pt x="528" y="1088"/>
                    </a:cubicBezTo>
                    <a:cubicBezTo>
                      <a:pt x="704" y="1080"/>
                      <a:pt x="912" y="1064"/>
                      <a:pt x="1056" y="1040"/>
                    </a:cubicBezTo>
                    <a:cubicBezTo>
                      <a:pt x="1200" y="1016"/>
                      <a:pt x="1272" y="1032"/>
                      <a:pt x="1392" y="944"/>
                    </a:cubicBezTo>
                    <a:cubicBezTo>
                      <a:pt x="1512" y="856"/>
                      <a:pt x="1672" y="656"/>
                      <a:pt x="1776" y="512"/>
                    </a:cubicBezTo>
                    <a:cubicBezTo>
                      <a:pt x="1880" y="368"/>
                      <a:pt x="1968" y="160"/>
                      <a:pt x="2016" y="80"/>
                    </a:cubicBezTo>
                    <a:cubicBezTo>
                      <a:pt x="2064" y="0"/>
                      <a:pt x="2056" y="40"/>
                      <a:pt x="2064" y="32"/>
                    </a:cubicBezTo>
                  </a:path>
                </a:pathLst>
              </a:custGeom>
              <a:noFill/>
              <a:ln w="57150" cmpd="sng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2" name="Freeform 8"/>
              <p:cNvSpPr>
                <a:spLocks/>
              </p:cNvSpPr>
              <p:nvPr/>
            </p:nvSpPr>
            <p:spPr bwMode="auto">
              <a:xfrm flipH="1">
                <a:off x="2832" y="960"/>
                <a:ext cx="2064" cy="1096"/>
              </a:xfrm>
              <a:custGeom>
                <a:avLst/>
                <a:gdLst>
                  <a:gd name="T0" fmla="*/ 0 w 2064"/>
                  <a:gd name="T1" fmla="*/ 1088 h 1096"/>
                  <a:gd name="T2" fmla="*/ 528 w 2064"/>
                  <a:gd name="T3" fmla="*/ 1088 h 1096"/>
                  <a:gd name="T4" fmla="*/ 1056 w 2064"/>
                  <a:gd name="T5" fmla="*/ 1040 h 1096"/>
                  <a:gd name="T6" fmla="*/ 1392 w 2064"/>
                  <a:gd name="T7" fmla="*/ 944 h 1096"/>
                  <a:gd name="T8" fmla="*/ 1776 w 2064"/>
                  <a:gd name="T9" fmla="*/ 512 h 1096"/>
                  <a:gd name="T10" fmla="*/ 2016 w 2064"/>
                  <a:gd name="T11" fmla="*/ 80 h 1096"/>
                  <a:gd name="T12" fmla="*/ 2064 w 2064"/>
                  <a:gd name="T13" fmla="*/ 32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4" h="1096">
                    <a:moveTo>
                      <a:pt x="0" y="1088"/>
                    </a:moveTo>
                    <a:cubicBezTo>
                      <a:pt x="176" y="1092"/>
                      <a:pt x="352" y="1096"/>
                      <a:pt x="528" y="1088"/>
                    </a:cubicBezTo>
                    <a:cubicBezTo>
                      <a:pt x="704" y="1080"/>
                      <a:pt x="912" y="1064"/>
                      <a:pt x="1056" y="1040"/>
                    </a:cubicBezTo>
                    <a:cubicBezTo>
                      <a:pt x="1200" y="1016"/>
                      <a:pt x="1272" y="1032"/>
                      <a:pt x="1392" y="944"/>
                    </a:cubicBezTo>
                    <a:cubicBezTo>
                      <a:pt x="1512" y="856"/>
                      <a:pt x="1672" y="656"/>
                      <a:pt x="1776" y="512"/>
                    </a:cubicBezTo>
                    <a:cubicBezTo>
                      <a:pt x="1880" y="368"/>
                      <a:pt x="1968" y="160"/>
                      <a:pt x="2016" y="80"/>
                    </a:cubicBezTo>
                    <a:cubicBezTo>
                      <a:pt x="2064" y="0"/>
                      <a:pt x="2056" y="40"/>
                      <a:pt x="2064" y="32"/>
                    </a:cubicBezTo>
                  </a:path>
                </a:pathLst>
              </a:custGeom>
              <a:noFill/>
              <a:ln w="57150" cmpd="sng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435" name="Rectangle 11"/>
            <p:cNvSpPr>
              <a:spLocks noChangeArrowheads="1"/>
            </p:cNvSpPr>
            <p:nvPr/>
          </p:nvSpPr>
          <p:spPr bwMode="auto">
            <a:xfrm>
              <a:off x="2796" y="689"/>
              <a:ext cx="2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en-US" sz="2400" dirty="0">
                  <a:solidFill>
                    <a:srgbClr val="0070C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</a:t>
              </a:r>
            </a:p>
          </p:txBody>
        </p:sp>
      </p:grpSp>
      <p:grpSp>
        <p:nvGrpSpPr>
          <p:cNvPr id="359439" name="Group 15"/>
          <p:cNvGrpSpPr>
            <a:grpSpLocks/>
          </p:cNvGrpSpPr>
          <p:nvPr/>
        </p:nvGrpSpPr>
        <p:grpSpPr bwMode="auto">
          <a:xfrm>
            <a:off x="3962400" y="4305301"/>
            <a:ext cx="609600" cy="152400"/>
            <a:chOff x="4176" y="1296"/>
            <a:chExt cx="384" cy="96"/>
          </a:xfrm>
        </p:grpSpPr>
        <p:sp>
          <p:nvSpPr>
            <p:cNvPr id="359437" name="Line 13"/>
            <p:cNvSpPr>
              <a:spLocks noChangeShapeType="1"/>
            </p:cNvSpPr>
            <p:nvPr/>
          </p:nvSpPr>
          <p:spPr bwMode="auto">
            <a:xfrm flipV="1">
              <a:off x="4176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38" name="AutoShape 14"/>
            <p:cNvSpPr>
              <a:spLocks noChangeArrowheads="1"/>
            </p:cNvSpPr>
            <p:nvPr/>
          </p:nvSpPr>
          <p:spPr bwMode="auto">
            <a:xfrm>
              <a:off x="4320" y="1296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9900"/>
                </a:solidFill>
              </a:endParaRPr>
            </a:p>
          </p:txBody>
        </p:sp>
      </p:grpSp>
      <p:grpSp>
        <p:nvGrpSpPr>
          <p:cNvPr id="359441" name="Group 17"/>
          <p:cNvGrpSpPr>
            <a:grpSpLocks/>
          </p:cNvGrpSpPr>
          <p:nvPr/>
        </p:nvGrpSpPr>
        <p:grpSpPr bwMode="auto">
          <a:xfrm>
            <a:off x="4114800" y="4648200"/>
            <a:ext cx="609600" cy="152400"/>
            <a:chOff x="4176" y="1296"/>
            <a:chExt cx="384" cy="96"/>
          </a:xfrm>
        </p:grpSpPr>
        <p:sp>
          <p:nvSpPr>
            <p:cNvPr id="359442" name="Line 18"/>
            <p:cNvSpPr>
              <a:spLocks noChangeShapeType="1"/>
            </p:cNvSpPr>
            <p:nvPr/>
          </p:nvSpPr>
          <p:spPr bwMode="auto">
            <a:xfrm flipV="1">
              <a:off x="4176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3" name="AutoShape 19"/>
            <p:cNvSpPr>
              <a:spLocks noChangeArrowheads="1"/>
            </p:cNvSpPr>
            <p:nvPr/>
          </p:nvSpPr>
          <p:spPr bwMode="auto">
            <a:xfrm>
              <a:off x="4320" y="1296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9900"/>
                </a:solidFill>
              </a:endParaRPr>
            </a:p>
          </p:txBody>
        </p:sp>
      </p:grpSp>
      <p:grpSp>
        <p:nvGrpSpPr>
          <p:cNvPr id="359444" name="Group 20"/>
          <p:cNvGrpSpPr>
            <a:grpSpLocks/>
          </p:cNvGrpSpPr>
          <p:nvPr/>
        </p:nvGrpSpPr>
        <p:grpSpPr bwMode="auto">
          <a:xfrm>
            <a:off x="4724400" y="4876800"/>
            <a:ext cx="609600" cy="152400"/>
            <a:chOff x="4176" y="1296"/>
            <a:chExt cx="384" cy="96"/>
          </a:xfrm>
        </p:grpSpPr>
        <p:sp>
          <p:nvSpPr>
            <p:cNvPr id="359445" name="Line 21"/>
            <p:cNvSpPr>
              <a:spLocks noChangeShapeType="1"/>
            </p:cNvSpPr>
            <p:nvPr/>
          </p:nvSpPr>
          <p:spPr bwMode="auto">
            <a:xfrm flipV="1">
              <a:off x="4176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6" name="AutoShape 22"/>
            <p:cNvSpPr>
              <a:spLocks noChangeArrowheads="1"/>
            </p:cNvSpPr>
            <p:nvPr/>
          </p:nvSpPr>
          <p:spPr bwMode="auto">
            <a:xfrm>
              <a:off x="4320" y="1296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9900"/>
                </a:solidFill>
              </a:endParaRPr>
            </a:p>
          </p:txBody>
        </p:sp>
      </p:grpSp>
      <p:grpSp>
        <p:nvGrpSpPr>
          <p:cNvPr id="359447" name="Group 23"/>
          <p:cNvGrpSpPr>
            <a:grpSpLocks/>
          </p:cNvGrpSpPr>
          <p:nvPr/>
        </p:nvGrpSpPr>
        <p:grpSpPr bwMode="auto">
          <a:xfrm>
            <a:off x="4191000" y="5715000"/>
            <a:ext cx="609600" cy="152400"/>
            <a:chOff x="4176" y="1296"/>
            <a:chExt cx="384" cy="96"/>
          </a:xfrm>
        </p:grpSpPr>
        <p:sp>
          <p:nvSpPr>
            <p:cNvPr id="359448" name="Line 24"/>
            <p:cNvSpPr>
              <a:spLocks noChangeShapeType="1"/>
            </p:cNvSpPr>
            <p:nvPr/>
          </p:nvSpPr>
          <p:spPr bwMode="auto">
            <a:xfrm flipV="1">
              <a:off x="4176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9" name="AutoShape 25"/>
            <p:cNvSpPr>
              <a:spLocks noChangeArrowheads="1"/>
            </p:cNvSpPr>
            <p:nvPr/>
          </p:nvSpPr>
          <p:spPr bwMode="auto">
            <a:xfrm>
              <a:off x="4320" y="1296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99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43600" y="1216513"/>
            <a:ext cx="2827338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dirty="0"/>
              <a:t>If 100 experiments and confidence level is 90%:</a:t>
            </a:r>
          </a:p>
          <a:p>
            <a:pPr marL="0" lvl="1" algn="ctr"/>
            <a:r>
              <a:rPr lang="en-US" altLang="en-US" dirty="0"/>
              <a:t>90 cases interval includes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</a:t>
            </a:r>
            <a:r>
              <a:rPr lang="en-US" altLang="en-US" dirty="0">
                <a:sym typeface="Symbol" panose="05050102010706020507" pitchFamily="18" charset="2"/>
              </a:rPr>
              <a:t>, in 10 cases not include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</a:t>
            </a:r>
          </a:p>
        </p:txBody>
      </p:sp>
    </p:spTree>
    <p:extLst>
      <p:ext uri="{BB962C8B-B14F-4D97-AF65-F5344CB8AC3E}">
        <p14:creationId xmlns:p14="http://schemas.microsoft.com/office/powerpoint/2010/main" val="3067153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Confidence Interval Size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</a:t>
            </a:r>
            <a:r>
              <a:rPr lang="en-US" i="1" dirty="0"/>
              <a:t>sample size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)</a:t>
            </a:r>
          </a:p>
          <a:p>
            <a:r>
              <a:rPr lang="en-US" dirty="0"/>
              <a:t>With </a:t>
            </a:r>
            <a:r>
              <a:rPr lang="en-US" i="1" dirty="0"/>
              <a:t>confidence level </a:t>
            </a:r>
            <a:r>
              <a:rPr lang="en-US" dirty="0"/>
              <a:t>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217B5-9FB0-48E0-B613-2EEF099CA1F8}"/>
              </a:ext>
            </a:extLst>
          </p:cNvPr>
          <p:cNvSpPr txBox="1"/>
          <p:nvPr/>
        </p:nvSpPr>
        <p:spPr>
          <a:xfrm>
            <a:off x="2409324" y="3733800"/>
            <a:ext cx="4325351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Look at each separately next</a:t>
            </a:r>
          </a:p>
        </p:txBody>
      </p:sp>
    </p:spTree>
    <p:extLst>
      <p:ext uri="{BB962C8B-B14F-4D97-AF65-F5344CB8AC3E}">
        <p14:creationId xmlns:p14="http://schemas.microsoft.com/office/powerpoint/2010/main" val="1784453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does Confidence Interval Change (1 of 2)?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happens to confidence interval when </a:t>
            </a:r>
            <a:r>
              <a:rPr lang="en-US" i="1" dirty="0"/>
              <a:t>sample size </a:t>
            </a:r>
            <a:r>
              <a:rPr lang="en-US" dirty="0"/>
              <a:t>(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/>
              <a:t>) increases?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Hint: </a:t>
            </a:r>
            <a:r>
              <a:rPr lang="en-US" dirty="0"/>
              <a:t>think about Standard Error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50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does Confidence Interval Change (1 of 2)?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happens to confidence interval when </a:t>
            </a:r>
            <a:r>
              <a:rPr lang="en-US" i="1" dirty="0"/>
              <a:t>sample size </a:t>
            </a:r>
            <a:r>
              <a:rPr lang="en-US" dirty="0"/>
              <a:t>(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/>
              <a:t>) increases?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Hint: </a:t>
            </a:r>
            <a:r>
              <a:rPr lang="en-US" dirty="0"/>
              <a:t>think about Standard Error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71800"/>
            <a:ext cx="3157637" cy="3459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9600"/>
            <a:ext cx="3091350" cy="2209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10184"/>
            <a:ext cx="1709806" cy="1146907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18494"/>
            <a:ext cx="1247775" cy="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52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does Confidence Interval Change (2 of 2)?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747002" cy="51815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happens to confidence interval when </a:t>
            </a:r>
            <a:r>
              <a:rPr lang="en-US" i="1" dirty="0"/>
              <a:t>confidence level</a:t>
            </a:r>
            <a:r>
              <a:rPr lang="en-US" dirty="0"/>
              <a:t> 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increases?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90% </a:t>
            </a:r>
            <a:r>
              <a:rPr lang="en-US" altLang="en-US" dirty="0"/>
              <a:t>CI = [6.5, 9.4]</a:t>
            </a:r>
          </a:p>
          <a:p>
            <a:pPr lvl="1"/>
            <a:r>
              <a:rPr lang="en-US" altLang="en-US" dirty="0"/>
              <a:t>90% chance population value is between 6.5, 9.4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95% </a:t>
            </a:r>
            <a:r>
              <a:rPr lang="en-US" altLang="en-US" dirty="0"/>
              <a:t>CI = [6.1, 9.8]</a:t>
            </a:r>
          </a:p>
          <a:p>
            <a:pPr lvl="1"/>
            <a:r>
              <a:rPr lang="en-US" altLang="en-US" dirty="0"/>
              <a:t>95% chance population value is between 6.1, 9.8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Why is interval wider when we are “more” confident?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810399-8382-47A2-AA3E-A02888264D9D}"/>
              </a:ext>
            </a:extLst>
          </p:cNvPr>
          <p:cNvGrpSpPr/>
          <p:nvPr/>
        </p:nvGrpSpPr>
        <p:grpSpPr>
          <a:xfrm>
            <a:off x="4191000" y="2286000"/>
            <a:ext cx="4953000" cy="3278122"/>
            <a:chOff x="2209800" y="4038600"/>
            <a:chExt cx="4343924" cy="26406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FC9B5E-BF01-4533-A71C-938EC2CF4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4038600"/>
              <a:ext cx="4343924" cy="240982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7F1E3-0A36-46B1-8EDB-93394B912461}"/>
                </a:ext>
              </a:extLst>
            </p:cNvPr>
            <p:cNvSpPr/>
            <p:nvPr/>
          </p:nvSpPr>
          <p:spPr>
            <a:xfrm>
              <a:off x="3319613" y="6448425"/>
              <a:ext cx="212429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http://vassarstats.net/textbook/f1002.gif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012180-2E18-4469-91D6-147B866AE1CE}"/>
              </a:ext>
            </a:extLst>
          </p:cNvPr>
          <p:cNvSpPr/>
          <p:nvPr/>
        </p:nvSpPr>
        <p:spPr>
          <a:xfrm>
            <a:off x="1828800" y="38862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A0EF4-9E56-41DF-ADE7-61B6A0E93E16}"/>
              </a:ext>
            </a:extLst>
          </p:cNvPr>
          <p:cNvSpPr/>
          <p:nvPr/>
        </p:nvSpPr>
        <p:spPr>
          <a:xfrm>
            <a:off x="228600" y="4876800"/>
            <a:ext cx="4038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6972EF-E6CB-4961-802D-AF37E3FD4CA6}"/>
              </a:ext>
            </a:extLst>
          </p:cNvPr>
          <p:cNvSpPr/>
          <p:nvPr/>
        </p:nvSpPr>
        <p:spPr>
          <a:xfrm>
            <a:off x="4158454" y="2223272"/>
            <a:ext cx="4985546" cy="3415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3E4297-28DD-4173-A231-5E92CA46EB43}"/>
              </a:ext>
            </a:extLst>
          </p:cNvPr>
          <p:cNvSpPr/>
          <p:nvPr/>
        </p:nvSpPr>
        <p:spPr>
          <a:xfrm>
            <a:off x="3004346" y="4595019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0AD89A-D566-AC08-09F1-921D3371FC55}"/>
              </a:ext>
            </a:extLst>
          </p:cNvPr>
          <p:cNvSpPr/>
          <p:nvPr/>
        </p:nvSpPr>
        <p:spPr>
          <a:xfrm>
            <a:off x="1763505" y="3711521"/>
            <a:ext cx="1309006" cy="6858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CA43FD-2EF9-CB60-9E9E-B038404CBE5B}"/>
              </a:ext>
            </a:extLst>
          </p:cNvPr>
          <p:cNvSpPr/>
          <p:nvPr/>
        </p:nvSpPr>
        <p:spPr>
          <a:xfrm>
            <a:off x="1763505" y="2723344"/>
            <a:ext cx="1309006" cy="6858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2506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1810399-8382-47A2-AA3E-A02888264D9D}"/>
              </a:ext>
            </a:extLst>
          </p:cNvPr>
          <p:cNvGrpSpPr/>
          <p:nvPr/>
        </p:nvGrpSpPr>
        <p:grpSpPr>
          <a:xfrm>
            <a:off x="3733800" y="1828800"/>
            <a:ext cx="5257800" cy="3429000"/>
            <a:chOff x="2209800" y="4038600"/>
            <a:chExt cx="4343924" cy="26406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FC9B5E-BF01-4533-A71C-938EC2CF4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4038600"/>
              <a:ext cx="4343924" cy="240982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7F1E3-0A36-46B1-8EDB-93394B912461}"/>
                </a:ext>
              </a:extLst>
            </p:cNvPr>
            <p:cNvSpPr/>
            <p:nvPr/>
          </p:nvSpPr>
          <p:spPr>
            <a:xfrm>
              <a:off x="3319613" y="6448425"/>
              <a:ext cx="212429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http://vassarstats.net/textbook/f1002.gif</a:t>
              </a:r>
            </a:p>
          </p:txBody>
        </p:sp>
      </p:grp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does Confidence Interval Change (2 of 2)?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747002" cy="51815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happens to confidence interval when </a:t>
            </a:r>
            <a:r>
              <a:rPr lang="en-US" i="1" dirty="0"/>
              <a:t>confidence level</a:t>
            </a:r>
            <a:r>
              <a:rPr lang="en-US" dirty="0"/>
              <a:t> 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increases?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90% </a:t>
            </a:r>
            <a:r>
              <a:rPr lang="en-US" altLang="en-US" dirty="0"/>
              <a:t>CI = [6.5, 9.4]</a:t>
            </a:r>
          </a:p>
          <a:p>
            <a:pPr lvl="1"/>
            <a:r>
              <a:rPr lang="en-US" altLang="en-US" dirty="0"/>
              <a:t>90% chance population value is between 6.5, 9.4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95% </a:t>
            </a:r>
            <a:r>
              <a:rPr lang="en-US" altLang="en-US" dirty="0"/>
              <a:t>CI = </a:t>
            </a:r>
            <a:r>
              <a:rPr lang="en-US" altLang="en-US" dirty="0">
                <a:solidFill>
                  <a:srgbClr val="008000"/>
                </a:solidFill>
              </a:rPr>
              <a:t>[6.1, 9.8]</a:t>
            </a:r>
          </a:p>
          <a:p>
            <a:pPr lvl="1"/>
            <a:r>
              <a:rPr lang="en-US" altLang="en-US" dirty="0"/>
              <a:t>95% chance population value is between 6.1, 9.8</a:t>
            </a:r>
          </a:p>
          <a:p>
            <a:r>
              <a:rPr lang="en-US" altLang="en-US" dirty="0"/>
              <a:t>Why is interval </a:t>
            </a:r>
            <a:r>
              <a:rPr lang="en-US" altLang="en-US" dirty="0">
                <a:solidFill>
                  <a:srgbClr val="008000"/>
                </a:solidFill>
              </a:rPr>
              <a:t>wider</a:t>
            </a:r>
            <a:r>
              <a:rPr lang="en-US" altLang="en-US" dirty="0"/>
              <a:t> when we are “more” confident? See distribution on the right</a:t>
            </a:r>
          </a:p>
        </p:txBody>
      </p:sp>
    </p:spTree>
    <p:extLst>
      <p:ext uri="{BB962C8B-B14F-4D97-AF65-F5344CB8AC3E}">
        <p14:creationId xmlns:p14="http://schemas.microsoft.com/office/powerpoint/2010/main" val="2291641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9FC1-5790-4DE4-A400-67D3A7BD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85702"/>
          </a:xfrm>
        </p:spPr>
        <p:txBody>
          <a:bodyPr>
            <a:normAutofit fontScale="90000"/>
          </a:bodyPr>
          <a:lstStyle/>
          <a:p>
            <a:r>
              <a:rPr lang="en-US" dirty="0"/>
              <a:t>Groupwork – </a:t>
            </a:r>
            <a:br>
              <a:rPr lang="en-US" dirty="0"/>
            </a:br>
            <a:r>
              <a:rPr lang="en-US" dirty="0"/>
              <a:t>Interpreting a Confidence Interval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32BDE3-937D-455D-94DD-C4BBB85E4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50" y="5105400"/>
            <a:ext cx="6591300" cy="1443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https://web.cs.wpi.edu/~imgd2905/d23/groupwork/9-conf-interp/handout.html</a:t>
            </a:r>
            <a:r>
              <a:rPr lang="en-US" sz="2400" dirty="0"/>
              <a:t> </a:t>
            </a:r>
          </a:p>
        </p:txBody>
      </p:sp>
      <p:pic>
        <p:nvPicPr>
          <p:cNvPr id="6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6A9274F4-6A73-4054-BC17-F363F77AC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207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03" y="3449651"/>
            <a:ext cx="3237085" cy="2315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Confidence Interval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charts, depict with 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rror bars</a:t>
            </a:r>
          </a:p>
          <a:p>
            <a:r>
              <a:rPr lang="en-US" dirty="0">
                <a:sym typeface="Wingdings" panose="05000000000000000000" pitchFamily="2" charset="2"/>
              </a:rPr>
              <a:t>CI different than standard deviation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Standard deviation show spread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CI bounds population parameter (decreases with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N)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 CI indicates range of </a:t>
            </a:r>
            <a:r>
              <a:rPr lang="en-US" i="1" dirty="0">
                <a:sym typeface="Wingdings" panose="05000000000000000000" pitchFamily="2" charset="2"/>
              </a:rPr>
              <a:t>population</a:t>
            </a:r>
            <a:r>
              <a:rPr lang="en-US" dirty="0">
                <a:sym typeface="Wingdings" panose="05000000000000000000" pitchFamily="2" charset="2"/>
              </a:rPr>
              <a:t> parameter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57" y="3505200"/>
            <a:ext cx="3532396" cy="3067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360EC4-D6D3-4961-B18D-AE603CA8EA74}"/>
              </a:ext>
            </a:extLst>
          </p:cNvPr>
          <p:cNvSpPr/>
          <p:nvPr/>
        </p:nvSpPr>
        <p:spPr>
          <a:xfrm>
            <a:off x="642893" y="5562600"/>
            <a:ext cx="4157706" cy="1200329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Make sure sample size </a:t>
            </a:r>
            <a:r>
              <a:rPr lang="en-US" sz="2400" dirty="0">
                <a:solidFill>
                  <a:srgbClr val="008000"/>
                </a:solidFill>
                <a:sym typeface="Wingdings" panose="05000000000000000000" pitchFamily="2" charset="2"/>
              </a:rPr>
              <a:t>N</a:t>
            </a:r>
            <a:r>
              <a:rPr lang="en-US" sz="2400" dirty="0">
                <a:sym typeface="Wingdings" panose="05000000000000000000" pitchFamily="2" charset="2"/>
              </a:rPr>
              <a:t>=30+  (</a:t>
            </a:r>
            <a:r>
              <a:rPr lang="en-US" sz="2400" dirty="0">
                <a:solidFill>
                  <a:srgbClr val="008000"/>
                </a:solidFill>
                <a:sym typeface="Wingdings" panose="05000000000000000000" pitchFamily="2" charset="2"/>
              </a:rPr>
              <a:t>N</a:t>
            </a:r>
            <a:r>
              <a:rPr lang="en-US" sz="2400" dirty="0">
                <a:sym typeface="Wingdings" panose="05000000000000000000" pitchFamily="2" charset="2"/>
              </a:rPr>
              <a:t>=15+ if somewhat normal.</a:t>
            </a: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Any </a:t>
            </a:r>
            <a:r>
              <a:rPr lang="en-US" sz="2400" dirty="0">
                <a:solidFill>
                  <a:srgbClr val="008000"/>
                </a:solidFill>
                <a:sym typeface="Wingdings" panose="05000000000000000000" pitchFamily="2" charset="2"/>
              </a:rPr>
              <a:t>N</a:t>
            </a:r>
            <a:r>
              <a:rPr lang="en-US" sz="2400" dirty="0">
                <a:sym typeface="Wingdings" panose="05000000000000000000" pitchFamily="2" charset="2"/>
              </a:rPr>
              <a:t> if know distro is normal)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Confidence Interval (2 of 3)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323" y="5375228"/>
            <a:ext cx="8192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Compare two alternatives, quick check for statistical significance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2662" y="1157719"/>
            <a:ext cx="19367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https://measuringu.com/ci-10things/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61ED8F-0C14-4D21-891B-BF301CDC08A0}"/>
              </a:ext>
            </a:extLst>
          </p:cNvPr>
          <p:cNvGrpSpPr/>
          <p:nvPr/>
        </p:nvGrpSpPr>
        <p:grpSpPr>
          <a:xfrm>
            <a:off x="735807" y="1388551"/>
            <a:ext cx="2152650" cy="3894428"/>
            <a:chOff x="735807" y="1388551"/>
            <a:chExt cx="2152650" cy="3894428"/>
          </a:xfrm>
        </p:grpSpPr>
        <p:grpSp>
          <p:nvGrpSpPr>
            <p:cNvPr id="9" name="Group 8"/>
            <p:cNvGrpSpPr/>
            <p:nvPr/>
          </p:nvGrpSpPr>
          <p:grpSpPr>
            <a:xfrm>
              <a:off x="735807" y="1388551"/>
              <a:ext cx="2152650" cy="3894428"/>
              <a:chOff x="714375" y="1631462"/>
              <a:chExt cx="2152650" cy="389442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375" y="163146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330329" y="5156558"/>
                <a:ext cx="1212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8000"/>
                    </a:solidFill>
                  </a:rPr>
                  <a:t>No overlap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76400" y="1600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2362200" y="2362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8B1D7E-8FA0-43F5-A366-D42336589407}"/>
              </a:ext>
            </a:extLst>
          </p:cNvPr>
          <p:cNvGrpSpPr/>
          <p:nvPr/>
        </p:nvGrpSpPr>
        <p:grpSpPr>
          <a:xfrm>
            <a:off x="3414712" y="1438108"/>
            <a:ext cx="2152650" cy="3873958"/>
            <a:chOff x="3414712" y="1438108"/>
            <a:chExt cx="2152650" cy="3873958"/>
          </a:xfrm>
        </p:grpSpPr>
        <p:grpSp>
          <p:nvGrpSpPr>
            <p:cNvPr id="11" name="Group 10"/>
            <p:cNvGrpSpPr/>
            <p:nvPr/>
          </p:nvGrpSpPr>
          <p:grpSpPr>
            <a:xfrm>
              <a:off x="3414712" y="1438108"/>
              <a:ext cx="2152650" cy="3873958"/>
              <a:chOff x="3218793" y="1651932"/>
              <a:chExt cx="2152650" cy="38739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8793" y="165193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689055" y="5156558"/>
                <a:ext cx="1449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Large overlap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4343400" y="21336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29200" y="2362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BF22FA-89A3-4DC4-A29E-C2AA05727843}"/>
              </a:ext>
            </a:extLst>
          </p:cNvPr>
          <p:cNvGrpSpPr/>
          <p:nvPr/>
        </p:nvGrpSpPr>
        <p:grpSpPr>
          <a:xfrm>
            <a:off x="6067424" y="1438108"/>
            <a:ext cx="2152650" cy="3893582"/>
            <a:chOff x="6067424" y="1438108"/>
            <a:chExt cx="2152650" cy="3893582"/>
          </a:xfrm>
        </p:grpSpPr>
        <p:grpSp>
          <p:nvGrpSpPr>
            <p:cNvPr id="14" name="Group 13"/>
            <p:cNvGrpSpPr/>
            <p:nvPr/>
          </p:nvGrpSpPr>
          <p:grpSpPr>
            <a:xfrm>
              <a:off x="6067424" y="1438108"/>
              <a:ext cx="2152650" cy="3893582"/>
              <a:chOff x="6019799" y="1651932"/>
              <a:chExt cx="2152650" cy="389358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9799" y="165193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361821" y="5176182"/>
                <a:ext cx="1468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6"/>
                    </a:solidFill>
                  </a:rPr>
                  <a:t>Some overlap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010400" y="1981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96200" y="24003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76BD9A7-708C-468E-8575-DDF3401D2F46}"/>
              </a:ext>
            </a:extLst>
          </p:cNvPr>
          <p:cNvSpPr/>
          <p:nvPr/>
        </p:nvSpPr>
        <p:spPr>
          <a:xfrm>
            <a:off x="951523" y="5736311"/>
            <a:ext cx="8192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No overlap</a:t>
            </a:r>
            <a:r>
              <a:rPr lang="en-US" sz="2000" dirty="0"/>
              <a:t>?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90% confident difference (at </a:t>
            </a:r>
            <a:r>
              <a:rPr lang="en-US" altLang="en-US" sz="2000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sz="2000" dirty="0">
                <a:sym typeface="Symbol" panose="05050102010706020507" pitchFamily="18" charset="2"/>
              </a:rPr>
              <a:t>= </a:t>
            </a:r>
            <a:r>
              <a:rPr lang="en-US" sz="2000" dirty="0"/>
              <a:t>0.10 level)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0DCACD-9FDD-4C33-AF2A-2C541696662E}"/>
              </a:ext>
            </a:extLst>
          </p:cNvPr>
          <p:cNvSpPr/>
          <p:nvPr/>
        </p:nvSpPr>
        <p:spPr>
          <a:xfrm>
            <a:off x="951523" y="6035839"/>
            <a:ext cx="8192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Large overlap </a:t>
            </a:r>
            <a:r>
              <a:rPr lang="en-US" sz="2000" dirty="0"/>
              <a:t>(50%+)? </a:t>
            </a:r>
            <a:r>
              <a:rPr lang="en-US" sz="2000" dirty="0">
                <a:sym typeface="Wingdings" panose="05000000000000000000" pitchFamily="2" charset="2"/>
              </a:rPr>
              <a:t> N</a:t>
            </a:r>
            <a:r>
              <a:rPr lang="en-US" sz="2000" dirty="0"/>
              <a:t>o statistically significant diff (at </a:t>
            </a:r>
            <a:r>
              <a:rPr lang="en-US" altLang="en-US" sz="2000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sz="2000" dirty="0">
                <a:sym typeface="Symbol" panose="05050102010706020507" pitchFamily="18" charset="2"/>
              </a:rPr>
              <a:t>= </a:t>
            </a:r>
            <a:r>
              <a:rPr lang="en-US" sz="2000" dirty="0"/>
              <a:t>0.10 level)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5F1713-3051-41FF-8D1C-7373CCDB4836}"/>
              </a:ext>
            </a:extLst>
          </p:cNvPr>
          <p:cNvSpPr/>
          <p:nvPr/>
        </p:nvSpPr>
        <p:spPr>
          <a:xfrm>
            <a:off x="959836" y="6335367"/>
            <a:ext cx="8192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Some overlap</a:t>
            </a:r>
            <a:r>
              <a:rPr lang="en-US" sz="2000" dirty="0"/>
              <a:t>? </a:t>
            </a:r>
            <a:r>
              <a:rPr lang="en-US" sz="2000" dirty="0">
                <a:sym typeface="Wingdings" panose="05000000000000000000" pitchFamily="2" charset="2"/>
              </a:rPr>
              <a:t> more tests required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43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(1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/>
              <a:t>Have 1d6, sample (i.e., roll 1 die)</a:t>
            </a:r>
          </a:p>
          <a:p>
            <a:r>
              <a:rPr lang="en-US" dirty="0"/>
              <a:t>What is probability distribution of values?</a:t>
            </a:r>
          </a:p>
        </p:txBody>
      </p:sp>
    </p:spTree>
    <p:extLst>
      <p:ext uri="{BB962C8B-B14F-4D97-AF65-F5344CB8AC3E}">
        <p14:creationId xmlns:p14="http://schemas.microsoft.com/office/powerpoint/2010/main" val="22046900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52C635-F13A-49DB-9CBA-C6FBB7AC7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0638"/>
            <a:ext cx="4154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426DBD-6082-4A73-8444-87F139E1AEFE}"/>
              </a:ext>
            </a:extLst>
          </p:cNvPr>
          <p:cNvSpPr txBox="1"/>
          <p:nvPr/>
        </p:nvSpPr>
        <p:spPr>
          <a:xfrm>
            <a:off x="1981200" y="1450618"/>
            <a:ext cx="160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(Some overlap)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30BFF5-F7E1-46D0-B5B0-E264892F81D1}"/>
              </a:ext>
            </a:extLst>
          </p:cNvPr>
          <p:cNvGrpSpPr/>
          <p:nvPr/>
        </p:nvGrpSpPr>
        <p:grpSpPr>
          <a:xfrm>
            <a:off x="5054890" y="1143000"/>
            <a:ext cx="3666887" cy="3345894"/>
            <a:chOff x="5054890" y="1143000"/>
            <a:chExt cx="3666887" cy="3345894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B480A1BB-831C-487B-A998-30835AB41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890" y="1143000"/>
              <a:ext cx="3666887" cy="2976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BC0F4D-C1B3-4C07-BD01-6F76334A51D3}"/>
                </a:ext>
              </a:extLst>
            </p:cNvPr>
            <p:cNvSpPr txBox="1"/>
            <p:nvPr/>
          </p:nvSpPr>
          <p:spPr>
            <a:xfrm>
              <a:off x="5850535" y="4119562"/>
              <a:ext cx="2097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(Here is the overlap)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E245CD-40BF-4CD5-A106-BE6E1C84D360}"/>
              </a:ext>
            </a:extLst>
          </p:cNvPr>
          <p:cNvSpPr txBox="1"/>
          <p:nvPr/>
        </p:nvSpPr>
        <p:spPr>
          <a:xfrm>
            <a:off x="4249006" y="4577269"/>
            <a:ext cx="4894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if compute difference, and then confidence interval does </a:t>
            </a:r>
            <a:r>
              <a:rPr lang="en-US" sz="2400" dirty="0">
                <a:solidFill>
                  <a:srgbClr val="C00000"/>
                </a:solidFill>
              </a:rPr>
              <a:t>not</a:t>
            </a:r>
            <a:r>
              <a:rPr lang="en-US" sz="2400" dirty="0"/>
              <a:t> cross 0!</a:t>
            </a:r>
          </a:p>
          <a:p>
            <a:r>
              <a:rPr lang="en-US" sz="2400" dirty="0"/>
              <a:t>(Caused by  error propagation)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8A848-24F9-4720-955C-51C68AC5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1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Confidence Interval (3 of 3)</a:t>
            </a:r>
            <a:br>
              <a:rPr lang="en-US" dirty="0"/>
            </a:br>
            <a:r>
              <a:rPr lang="en-US" dirty="0"/>
              <a:t>[Some Overlap]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1F22D-0195-4758-AA61-5BA63B05ABCC}"/>
              </a:ext>
            </a:extLst>
          </p:cNvPr>
          <p:cNvGrpSpPr/>
          <p:nvPr/>
        </p:nvGrpSpPr>
        <p:grpSpPr>
          <a:xfrm>
            <a:off x="542498" y="4057288"/>
            <a:ext cx="3706508" cy="2709439"/>
            <a:chOff x="542498" y="4057288"/>
            <a:chExt cx="3706508" cy="2709439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03CE0183-6364-4354-A6C1-9E508BD33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98" y="4057288"/>
              <a:ext cx="3554108" cy="2709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2A98601-EB1E-4251-88AD-7F05682516FF}"/>
                </a:ext>
              </a:extLst>
            </p:cNvPr>
            <p:cNvCxnSpPr/>
            <p:nvPr/>
          </p:nvCxnSpPr>
          <p:spPr>
            <a:xfrm flipH="1">
              <a:off x="3791806" y="5865973"/>
              <a:ext cx="457200" cy="15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99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0B12-D028-4B27-A014-ADEE4641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</a:t>
            </a:r>
            <a:r>
              <a:rPr lang="en-US" i="1" dirty="0"/>
              <a:t>Not</a:t>
            </a:r>
            <a:r>
              <a:rPr lang="en-US" dirty="0"/>
              <a:t> to Use Confidence Intervals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14451-9F99-4B33-8FAE-6D1F67062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990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Overlap – careful not to say no statistically significant difference (see previous slide)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44838-5252-4E90-AAF8-EC09381009D3}"/>
              </a:ext>
            </a:extLst>
          </p:cNvPr>
          <p:cNvSpPr txBox="1"/>
          <p:nvPr/>
        </p:nvSpPr>
        <p:spPr>
          <a:xfrm>
            <a:off x="1371600" y="1647374"/>
            <a:ext cx="653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“The confidence intervals of the two groups </a:t>
            </a:r>
            <a:r>
              <a:rPr lang="en-US" sz="2000" i="1" u="sng" dirty="0"/>
              <a:t>overlap</a:t>
            </a:r>
            <a:r>
              <a:rPr lang="en-US" sz="2000" i="1" dirty="0"/>
              <a:t>, hence the difference is </a:t>
            </a:r>
            <a:r>
              <a:rPr lang="en-US" sz="2000" i="1" u="sng" dirty="0"/>
              <a:t>not statistically significant</a:t>
            </a:r>
            <a:r>
              <a:rPr lang="en-US" sz="2000" i="1" dirty="0"/>
              <a:t>” — A lot of People</a:t>
            </a:r>
            <a:endParaRPr lang="en-US" sz="2000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480CED3-0249-4A28-0AF1-D9F511893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55906"/>
            <a:ext cx="3554108" cy="27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BF00765-430D-631F-7E21-C7AB18764CAB}"/>
              </a:ext>
            </a:extLst>
          </p:cNvPr>
          <p:cNvGrpSpPr/>
          <p:nvPr/>
        </p:nvGrpSpPr>
        <p:grpSpPr>
          <a:xfrm>
            <a:off x="4114800" y="5111910"/>
            <a:ext cx="2943285" cy="1365091"/>
            <a:chOff x="4114800" y="5111910"/>
            <a:chExt cx="2943285" cy="136509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715762-89D4-0090-40B6-C1D99BA0ED21}"/>
                </a:ext>
              </a:extLst>
            </p:cNvPr>
            <p:cNvSpPr/>
            <p:nvPr/>
          </p:nvSpPr>
          <p:spPr>
            <a:xfrm>
              <a:off x="4114800" y="5791200"/>
              <a:ext cx="685800" cy="68580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E6DC9C-BE09-A775-03BF-7C935FF9A4A0}"/>
                </a:ext>
              </a:extLst>
            </p:cNvPr>
            <p:cNvSpPr txBox="1"/>
            <p:nvPr/>
          </p:nvSpPr>
          <p:spPr>
            <a:xfrm>
              <a:off x="5791200" y="5111910"/>
              <a:ext cx="126688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Overlap!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5D93620-2A1C-9249-55B4-C3398387BA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5672290"/>
              <a:ext cx="685800" cy="34751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7F7FD5D-7D89-C05A-DA0E-611775A01A44}"/>
              </a:ext>
            </a:extLst>
          </p:cNvPr>
          <p:cNvGrpSpPr/>
          <p:nvPr/>
        </p:nvGrpSpPr>
        <p:grpSpPr>
          <a:xfrm>
            <a:off x="289520" y="4696411"/>
            <a:ext cx="3049119" cy="1814994"/>
            <a:chOff x="289520" y="4696411"/>
            <a:chExt cx="3049119" cy="181499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A29103-1020-2947-8043-EE620FA5A622}"/>
                </a:ext>
              </a:extLst>
            </p:cNvPr>
            <p:cNvSpPr/>
            <p:nvPr/>
          </p:nvSpPr>
          <p:spPr>
            <a:xfrm>
              <a:off x="2652839" y="5825604"/>
              <a:ext cx="685800" cy="68580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A1FB60-0BAC-3215-7E53-C07731269E81}"/>
                </a:ext>
              </a:extLst>
            </p:cNvPr>
            <p:cNvSpPr txBox="1"/>
            <p:nvPr/>
          </p:nvSpPr>
          <p:spPr>
            <a:xfrm>
              <a:off x="289520" y="4696411"/>
              <a:ext cx="1630761" cy="830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But not significant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C359519-E93F-E68F-7489-4BB80148C248}"/>
                </a:ext>
              </a:extLst>
            </p:cNvPr>
            <p:cNvCxnSpPr>
              <a:cxnSpLocks/>
            </p:cNvCxnSpPr>
            <p:nvPr/>
          </p:nvCxnSpPr>
          <p:spPr>
            <a:xfrm>
              <a:off x="2021703" y="5562600"/>
              <a:ext cx="540187" cy="33374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8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0B12-D028-4B27-A014-ADEE4641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</a:t>
            </a:r>
            <a:r>
              <a:rPr lang="en-US" i="1" dirty="0"/>
              <a:t>Not</a:t>
            </a:r>
            <a:r>
              <a:rPr lang="en-US" dirty="0"/>
              <a:t> to Use Confidence Intervals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14451-9F99-4B33-8FAE-6D1F67062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260681"/>
          </a:xfrm>
        </p:spPr>
        <p:txBody>
          <a:bodyPr>
            <a:normAutofit/>
          </a:bodyPr>
          <a:lstStyle/>
          <a:p>
            <a:r>
              <a:rPr lang="en-US" dirty="0"/>
              <a:t>Do not quantify variability (e.g., 95% of values in interval)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3196D5-CA36-424F-9BBA-BA8A2CAB046D}"/>
              </a:ext>
            </a:extLst>
          </p:cNvPr>
          <p:cNvGrpSpPr/>
          <p:nvPr/>
        </p:nvGrpSpPr>
        <p:grpSpPr>
          <a:xfrm>
            <a:off x="1371600" y="3689434"/>
            <a:ext cx="5991225" cy="2647950"/>
            <a:chOff x="1524000" y="2780493"/>
            <a:chExt cx="5991225" cy="264795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65EFEE8-8C4F-490B-A94D-A81BDD643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780493"/>
              <a:ext cx="5991225" cy="264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0E8EB0-9913-49DC-9763-06E7E1430ECE}"/>
                </a:ext>
              </a:extLst>
            </p:cNvPr>
            <p:cNvSpPr/>
            <p:nvPr/>
          </p:nvSpPr>
          <p:spPr>
            <a:xfrm>
              <a:off x="2919412" y="5073134"/>
              <a:ext cx="3200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https://www.graphpad.com/guides/prism/7/statistics/images/hmfile_hash_f71959f8.gif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344838-5252-4E90-AAF8-EC09381009D3}"/>
              </a:ext>
            </a:extLst>
          </p:cNvPr>
          <p:cNvSpPr txBox="1"/>
          <p:nvPr/>
        </p:nvSpPr>
        <p:spPr>
          <a:xfrm>
            <a:off x="1371600" y="1537428"/>
            <a:ext cx="653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“The 95% confidence interval goes from C1 to C2, so 95% of all observations are between C1 and C2. — A lot of People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019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Statistical Significance versus Practical Significance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5708" y="2313661"/>
            <a:ext cx="4040188" cy="639762"/>
          </a:xfrm>
        </p:spPr>
        <p:txBody>
          <a:bodyPr/>
          <a:lstStyle/>
          <a:p>
            <a:r>
              <a:rPr lang="en-US" dirty="0"/>
              <a:t>It’s a Honey of an 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971801"/>
            <a:ext cx="4040188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Boxes of Cheerios, </a:t>
            </a:r>
            <a:r>
              <a:rPr lang="en-US" dirty="0" err="1"/>
              <a:t>Tastee</a:t>
            </a:r>
            <a:r>
              <a:rPr lang="en-US" dirty="0"/>
              <a:t>-O’s both target 12 oz.  </a:t>
            </a:r>
          </a:p>
          <a:p>
            <a:r>
              <a:rPr lang="en-US" dirty="0"/>
              <a:t>Measure weight of 18,000 boxes (large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!)</a:t>
            </a:r>
          </a:p>
          <a:p>
            <a:r>
              <a:rPr lang="en-US" dirty="0"/>
              <a:t>Using statistics:</a:t>
            </a:r>
          </a:p>
          <a:p>
            <a:pPr lvl="1"/>
            <a:r>
              <a:rPr lang="en-US" dirty="0"/>
              <a:t>Cheerio’s heavier by 0.002 oz.</a:t>
            </a:r>
          </a:p>
          <a:p>
            <a:pPr lvl="1"/>
            <a:r>
              <a:rPr lang="en-US" dirty="0"/>
              <a:t>And statistically significant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=0.99)</a:t>
            </a:r>
            <a:r>
              <a:rPr lang="en-US" dirty="0"/>
              <a:t>!</a:t>
            </a:r>
          </a:p>
          <a:p>
            <a:r>
              <a:rPr lang="en-US" dirty="0"/>
              <a:t>But … 0.0002 is only 2-3 O’s.  Customer doesn’t care!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3533" y="2313661"/>
            <a:ext cx="4041775" cy="639762"/>
          </a:xfrm>
        </p:spPr>
        <p:txBody>
          <a:bodyPr/>
          <a:lstStyle/>
          <a:p>
            <a:r>
              <a:rPr lang="en-US" dirty="0"/>
              <a:t>Latency can Kill?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2971801"/>
            <a:ext cx="4041775" cy="3581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Lag in League of Legends</a:t>
            </a:r>
          </a:p>
          <a:p>
            <a:r>
              <a:rPr lang="en-US" dirty="0"/>
              <a:t>Pay $$ to upgrade Internet from 100 Mb/s to 1000 Mb/s</a:t>
            </a:r>
          </a:p>
          <a:p>
            <a:r>
              <a:rPr lang="en-US" dirty="0"/>
              <a:t>Measure ping to </a:t>
            </a:r>
            <a:r>
              <a:rPr lang="en-US" dirty="0" err="1"/>
              <a:t>LoL</a:t>
            </a:r>
            <a:r>
              <a:rPr lang="en-US" dirty="0"/>
              <a:t> server for 20,000 samples (large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!)</a:t>
            </a:r>
          </a:p>
          <a:p>
            <a:r>
              <a:rPr lang="en-US" dirty="0"/>
              <a:t>Using statistics</a:t>
            </a:r>
          </a:p>
          <a:p>
            <a:pPr lvl="1"/>
            <a:r>
              <a:rPr lang="en-US" dirty="0"/>
              <a:t>Ping times improve 0.8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And statistically significant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=0.99)</a:t>
            </a:r>
            <a:r>
              <a:rPr lang="en-US" dirty="0"/>
              <a:t>!</a:t>
            </a:r>
          </a:p>
          <a:p>
            <a:r>
              <a:rPr lang="en-US" dirty="0"/>
              <a:t>But … below perception!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2600" y="1633129"/>
            <a:ext cx="5968267" cy="70788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Warning: </a:t>
            </a:r>
            <a:r>
              <a:rPr lang="en-US" sz="2000" dirty="0"/>
              <a:t>may find statistically significant difference. </a:t>
            </a:r>
          </a:p>
          <a:p>
            <a:r>
              <a:rPr lang="en-US" sz="2000" dirty="0"/>
              <a:t>That doesn’t mean it is </a:t>
            </a:r>
            <a:r>
              <a:rPr lang="en-US" sz="2000" i="1" dirty="0"/>
              <a:t>important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84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build="p"/>
      <p:bldP spid="7" grpId="0" build="p"/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9FAB59-3C3E-4782-8807-4E592FBC8948}"/>
              </a:ext>
            </a:extLst>
          </p:cNvPr>
          <p:cNvGrpSpPr/>
          <p:nvPr/>
        </p:nvGrpSpPr>
        <p:grpSpPr>
          <a:xfrm>
            <a:off x="2025270" y="2553353"/>
            <a:ext cx="6985289" cy="1302262"/>
            <a:chOff x="2025270" y="2553353"/>
            <a:chExt cx="6985289" cy="1302262"/>
          </a:xfrm>
        </p:grpSpPr>
        <p:pic>
          <p:nvPicPr>
            <p:cNvPr id="2054" name="Picture 6" descr="Effect Size Resources - CEM">
              <a:extLst>
                <a:ext uri="{FF2B5EF4-FFF2-40B4-BE49-F238E27FC236}">
                  <a16:creationId xmlns:a16="http://schemas.microsoft.com/office/drawing/2014/main" id="{61E76B53-2F01-41F8-BA04-71B9BCEB5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270" y="2553353"/>
              <a:ext cx="6628631" cy="1302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B1CFCA-742C-46E3-91D3-D1CEADA89A32}"/>
                </a:ext>
              </a:extLst>
            </p:cNvPr>
            <p:cNvSpPr txBox="1"/>
            <p:nvPr/>
          </p:nvSpPr>
          <p:spPr>
            <a:xfrm>
              <a:off x="7772400" y="3396348"/>
              <a:ext cx="1238159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>
                  <a:solidFill>
                    <a:srgbClr val="0070C0"/>
                  </a:solidFill>
                </a:rPr>
                <a:t>Cohen’s d</a:t>
              </a:r>
              <a:r>
                <a:rPr lang="en-US" dirty="0"/>
                <a:t>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35C876-C8FD-4CC3-BC06-EDCD70FE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365"/>
            <a:ext cx="8229600" cy="1143000"/>
          </a:xfrm>
        </p:spPr>
        <p:txBody>
          <a:bodyPr/>
          <a:lstStyle/>
          <a:p>
            <a:r>
              <a:rPr lang="en-US" dirty="0"/>
              <a:t>Effect Size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7EBE1D-EF67-428F-9607-61778162D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01" y="1105027"/>
            <a:ext cx="8229600" cy="16381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Quantitative measure of </a:t>
            </a:r>
            <a:r>
              <a:rPr lang="en-US" u="sng" dirty="0"/>
              <a:t>strength of finding</a:t>
            </a:r>
          </a:p>
          <a:p>
            <a:pPr lvl="1"/>
            <a:r>
              <a:rPr lang="en-US" dirty="0"/>
              <a:t>Measures </a:t>
            </a:r>
            <a:r>
              <a:rPr lang="en-US" dirty="0">
                <a:solidFill>
                  <a:srgbClr val="0070C0"/>
                </a:solidFill>
              </a:rPr>
              <a:t>practical significance</a:t>
            </a:r>
          </a:p>
          <a:p>
            <a:r>
              <a:rPr lang="en-US" dirty="0"/>
              <a:t>Emphasizes </a:t>
            </a:r>
            <a:r>
              <a:rPr lang="en-US" dirty="0">
                <a:solidFill>
                  <a:srgbClr val="008000"/>
                </a:solidFill>
              </a:rPr>
              <a:t>size of difference </a:t>
            </a:r>
            <a:r>
              <a:rPr lang="en-US" dirty="0"/>
              <a:t>of relationship</a:t>
            </a:r>
          </a:p>
        </p:txBody>
      </p:sp>
      <p:pic>
        <p:nvPicPr>
          <p:cNvPr id="2052" name="Picture 4" descr="Effect size: What is it and when and how should I use it?">
            <a:extLst>
              <a:ext uri="{FF2B5EF4-FFF2-40B4-BE49-F238E27FC236}">
                <a16:creationId xmlns:a16="http://schemas.microsoft.com/office/drawing/2014/main" id="{3C3632B4-E7BA-46DD-8CC5-5F0D96BC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2" y="409433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F33EF-1F60-4623-9698-70CBC84ACD56}"/>
              </a:ext>
            </a:extLst>
          </p:cNvPr>
          <p:cNvGrpSpPr/>
          <p:nvPr/>
        </p:nvGrpSpPr>
        <p:grpSpPr>
          <a:xfrm>
            <a:off x="490099" y="3663142"/>
            <a:ext cx="4572000" cy="2921308"/>
            <a:chOff x="490099" y="3663142"/>
            <a:chExt cx="4572000" cy="29213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C0D886-D2E2-4921-ACFB-F3C24D6C620E}"/>
                </a:ext>
              </a:extLst>
            </p:cNvPr>
            <p:cNvGrpSpPr/>
            <p:nvPr/>
          </p:nvGrpSpPr>
          <p:grpSpPr>
            <a:xfrm>
              <a:off x="490099" y="3663142"/>
              <a:ext cx="4572000" cy="2049462"/>
              <a:chOff x="1592036" y="2209800"/>
              <a:chExt cx="5643562" cy="2925921"/>
            </a:xfrm>
          </p:grpSpPr>
          <p:pic>
            <p:nvPicPr>
              <p:cNvPr id="2050" name="Picture 2" descr="What does effect size tell you? | Simply Psychology">
                <a:extLst>
                  <a:ext uri="{FF2B5EF4-FFF2-40B4-BE49-F238E27FC236}">
                    <a16:creationId xmlns:a16="http://schemas.microsoft.com/office/drawing/2014/main" id="{5D6003FA-6873-4551-895F-014F2983AA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2036" y="2209800"/>
                <a:ext cx="5643562" cy="266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11E201-353B-42FF-9ECB-9F10C8A287D5}"/>
                  </a:ext>
                </a:extLst>
              </p:cNvPr>
              <p:cNvSpPr/>
              <p:nvPr/>
            </p:nvSpPr>
            <p:spPr>
              <a:xfrm>
                <a:off x="2874849" y="4889500"/>
                <a:ext cx="339430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https://www.simplypsychology.org/cohen-d.jpg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37AE8D-094F-4F50-AE40-D2E6CAEC2397}"/>
                </a:ext>
              </a:extLst>
            </p:cNvPr>
            <p:cNvSpPr txBox="1"/>
            <p:nvPr/>
          </p:nvSpPr>
          <p:spPr>
            <a:xfrm>
              <a:off x="685800" y="6104077"/>
              <a:ext cx="1804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Similar to Z-score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DD6D0D-DC18-41C5-A1B9-DBFC48BEA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5949148"/>
              <a:ext cx="1174346" cy="635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4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What Confidence Level to Use (1 of 2)?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Often see 90% or 95% (or even 99%) used</a:t>
            </a:r>
          </a:p>
          <a:p>
            <a:r>
              <a:rPr lang="en-US" altLang="en-US" sz="2400" dirty="0"/>
              <a:t>Choice based on </a:t>
            </a:r>
            <a:r>
              <a:rPr lang="en-US" altLang="en-US" sz="2400" dirty="0">
                <a:solidFill>
                  <a:srgbClr val="C00000"/>
                </a:solidFill>
              </a:rPr>
              <a:t>loss</a:t>
            </a:r>
            <a:r>
              <a:rPr lang="en-US" altLang="en-US" sz="2400" dirty="0"/>
              <a:t> if wrong (population parameter is outside), </a:t>
            </a:r>
            <a:r>
              <a:rPr lang="en-US" altLang="en-US" sz="2400" dirty="0">
                <a:solidFill>
                  <a:srgbClr val="008000"/>
                </a:solidFill>
              </a:rPr>
              <a:t>gain</a:t>
            </a:r>
            <a:r>
              <a:rPr lang="en-US" altLang="en-US" sz="2400" dirty="0"/>
              <a:t> if right (parameter inside)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high compared to </a:t>
            </a:r>
            <a:r>
              <a:rPr lang="en-US" altLang="en-US" sz="2200" dirty="0">
                <a:solidFill>
                  <a:srgbClr val="008000"/>
                </a:solidFill>
              </a:rPr>
              <a:t>gain</a:t>
            </a:r>
            <a:r>
              <a:rPr lang="en-US" altLang="en-US" sz="2200" dirty="0"/>
              <a:t>, use higher confidence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low compared to </a:t>
            </a:r>
            <a:r>
              <a:rPr lang="en-US" altLang="en-US" sz="2200" dirty="0">
                <a:solidFill>
                  <a:srgbClr val="008000"/>
                </a:solidFill>
              </a:rPr>
              <a:t>gain</a:t>
            </a:r>
            <a:r>
              <a:rPr lang="en-US" altLang="en-US" sz="2200" dirty="0"/>
              <a:t>, use lower confidence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negligible, lower is fine</a:t>
            </a:r>
          </a:p>
          <a:p>
            <a:r>
              <a:rPr lang="en-US" altLang="en-US" sz="2400" dirty="0"/>
              <a:t>Example (</a:t>
            </a:r>
            <a:r>
              <a:rPr lang="en-US" altLang="en-US" sz="2400" dirty="0">
                <a:solidFill>
                  <a:srgbClr val="C00000"/>
                </a:solidFill>
              </a:rPr>
              <a:t>loss</a:t>
            </a:r>
            <a:r>
              <a:rPr lang="en-US" altLang="en-US" sz="2400" dirty="0"/>
              <a:t> high compared to </a:t>
            </a:r>
            <a:r>
              <a:rPr lang="en-US" altLang="en-US" sz="2400" dirty="0">
                <a:solidFill>
                  <a:srgbClr val="008000"/>
                </a:solidFill>
              </a:rPr>
              <a:t>gain</a:t>
            </a:r>
            <a:r>
              <a:rPr lang="en-US" altLang="en-US" sz="2400" dirty="0"/>
              <a:t>):</a:t>
            </a:r>
          </a:p>
          <a:p>
            <a:pPr lvl="1"/>
            <a:r>
              <a:rPr lang="en-US" altLang="en-US" sz="2200" dirty="0"/>
              <a:t>Hairspray, makes hair straight, but has chemicals</a:t>
            </a:r>
          </a:p>
          <a:p>
            <a:pPr lvl="1"/>
            <a:r>
              <a:rPr lang="en-US" altLang="en-US" sz="2200" dirty="0"/>
              <a:t>Want to be </a:t>
            </a:r>
            <a:r>
              <a:rPr lang="en-US" altLang="en-US" sz="2200" dirty="0">
                <a:solidFill>
                  <a:srgbClr val="0070C0"/>
                </a:solidFill>
              </a:rPr>
              <a:t>99.9% </a:t>
            </a:r>
            <a:r>
              <a:rPr lang="en-US" altLang="en-US" sz="2200" dirty="0"/>
              <a:t>confident it doesn’t cause cancer</a:t>
            </a:r>
          </a:p>
          <a:p>
            <a:r>
              <a:rPr lang="en-US" altLang="en-US" sz="2400" dirty="0"/>
              <a:t>Example (</a:t>
            </a:r>
            <a:r>
              <a:rPr lang="en-US" altLang="en-US" sz="2400" dirty="0">
                <a:solidFill>
                  <a:srgbClr val="C00000"/>
                </a:solidFill>
              </a:rPr>
              <a:t>loss</a:t>
            </a:r>
            <a:r>
              <a:rPr lang="en-US" altLang="en-US" sz="2400" dirty="0"/>
              <a:t> low compared to </a:t>
            </a:r>
            <a:r>
              <a:rPr lang="en-US" altLang="en-US" sz="2400" dirty="0">
                <a:solidFill>
                  <a:srgbClr val="008000"/>
                </a:solidFill>
              </a:rPr>
              <a:t>gain</a:t>
            </a:r>
            <a:r>
              <a:rPr lang="en-US" altLang="en-US" sz="2400" dirty="0"/>
              <a:t>):</a:t>
            </a:r>
          </a:p>
          <a:p>
            <a:pPr lvl="1"/>
            <a:r>
              <a:rPr lang="en-US" altLang="en-US" sz="2200" dirty="0"/>
              <a:t>Hairspray, makes hair straight, mainly water </a:t>
            </a:r>
          </a:p>
          <a:p>
            <a:pPr lvl="1"/>
            <a:r>
              <a:rPr lang="en-US" altLang="en-US" sz="2200" dirty="0"/>
              <a:t>Ok to be </a:t>
            </a:r>
            <a:r>
              <a:rPr lang="en-US" altLang="en-US" sz="2200" dirty="0">
                <a:solidFill>
                  <a:srgbClr val="0070C0"/>
                </a:solidFill>
              </a:rPr>
              <a:t>75% </a:t>
            </a:r>
            <a:r>
              <a:rPr lang="en-US" altLang="en-US" sz="2200" dirty="0"/>
              <a:t>confident it straightens hair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1346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What Confidence Level to Use (2 of 2)?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Often see 90% or 95% (or even 99%) used</a:t>
            </a:r>
          </a:p>
          <a:p>
            <a:r>
              <a:rPr lang="en-US" altLang="en-US" sz="2400" dirty="0"/>
              <a:t>Choice based on </a:t>
            </a:r>
            <a:r>
              <a:rPr lang="en-US" altLang="en-US" sz="2400" dirty="0">
                <a:solidFill>
                  <a:srgbClr val="C00000"/>
                </a:solidFill>
              </a:rPr>
              <a:t>loss</a:t>
            </a:r>
            <a:r>
              <a:rPr lang="en-US" altLang="en-US" sz="2400" dirty="0"/>
              <a:t> if wrong (population parameter is outside), </a:t>
            </a:r>
            <a:r>
              <a:rPr lang="en-US" altLang="en-US" sz="2400" dirty="0">
                <a:solidFill>
                  <a:srgbClr val="008000"/>
                </a:solidFill>
              </a:rPr>
              <a:t>gain</a:t>
            </a:r>
            <a:r>
              <a:rPr lang="en-US" altLang="en-US" sz="2400" dirty="0"/>
              <a:t> if right (parameter inside)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high compared to </a:t>
            </a:r>
            <a:r>
              <a:rPr lang="en-US" altLang="en-US" sz="2200" dirty="0">
                <a:solidFill>
                  <a:srgbClr val="008000"/>
                </a:solidFill>
              </a:rPr>
              <a:t>gain</a:t>
            </a:r>
            <a:r>
              <a:rPr lang="en-US" altLang="en-US" sz="2200" dirty="0"/>
              <a:t>, use higher confidence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low compared to </a:t>
            </a:r>
            <a:r>
              <a:rPr lang="en-US" altLang="en-US" sz="2200" dirty="0">
                <a:solidFill>
                  <a:srgbClr val="008000"/>
                </a:solidFill>
              </a:rPr>
              <a:t>gain</a:t>
            </a:r>
            <a:r>
              <a:rPr lang="en-US" altLang="en-US" sz="2200" dirty="0"/>
              <a:t>, use lower confidence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negligible, lower is fine</a:t>
            </a:r>
          </a:p>
          <a:p>
            <a:r>
              <a:rPr lang="en-US" altLang="en-US" sz="2400" dirty="0"/>
              <a:t>Example (</a:t>
            </a:r>
            <a:r>
              <a:rPr lang="en-US" altLang="en-US" sz="2400" dirty="0">
                <a:solidFill>
                  <a:srgbClr val="C00000"/>
                </a:solidFill>
              </a:rPr>
              <a:t>loss</a:t>
            </a:r>
            <a:r>
              <a:rPr lang="en-US" altLang="en-US" sz="2400" dirty="0"/>
              <a:t> negligible compared to </a:t>
            </a:r>
            <a:r>
              <a:rPr lang="en-US" altLang="en-US" sz="2400" dirty="0">
                <a:solidFill>
                  <a:srgbClr val="008000"/>
                </a:solidFill>
              </a:rPr>
              <a:t>gain</a:t>
            </a:r>
            <a:r>
              <a:rPr lang="en-US" altLang="en-US" sz="2400" dirty="0"/>
              <a:t>):</a:t>
            </a:r>
          </a:p>
          <a:p>
            <a:pPr lvl="1"/>
            <a:r>
              <a:rPr lang="en-US" altLang="en-US" sz="2200" dirty="0"/>
              <a:t>Lottery ticket costs $1, pays $5 million</a:t>
            </a:r>
          </a:p>
          <a:p>
            <a:pPr lvl="1"/>
            <a:r>
              <a:rPr lang="en-US" altLang="en-US" sz="2200" dirty="0"/>
              <a:t>Chance of winning is 10</a:t>
            </a:r>
            <a:r>
              <a:rPr lang="en-US" altLang="en-US" sz="2200" baseline="30000" dirty="0"/>
              <a:t>-7</a:t>
            </a:r>
            <a:r>
              <a:rPr lang="en-US" altLang="en-US" sz="2200" dirty="0"/>
              <a:t> (50% payout, so 1 in 10 million)</a:t>
            </a:r>
          </a:p>
          <a:p>
            <a:pPr lvl="1"/>
            <a:r>
              <a:rPr lang="en-US" altLang="en-US" sz="2200" dirty="0"/>
              <a:t>To win with </a:t>
            </a:r>
            <a:r>
              <a:rPr lang="en-US" altLang="en-US" sz="2200" dirty="0">
                <a:solidFill>
                  <a:srgbClr val="0070C0"/>
                </a:solidFill>
              </a:rPr>
              <a:t>90% </a:t>
            </a:r>
            <a:r>
              <a:rPr lang="en-US" altLang="en-US" sz="2200" dirty="0"/>
              <a:t>confidence, need 9 million tickets</a:t>
            </a:r>
          </a:p>
          <a:p>
            <a:pPr lvl="2"/>
            <a:r>
              <a:rPr lang="en-US" altLang="en-US" sz="2000" dirty="0"/>
              <a:t>No one would buy that many tickets ($9 mil to win $5 mil)!</a:t>
            </a:r>
          </a:p>
          <a:p>
            <a:pPr lvl="1"/>
            <a:r>
              <a:rPr lang="en-US" altLang="en-US" sz="2200" dirty="0"/>
              <a:t>So, most people happy with </a:t>
            </a:r>
            <a:r>
              <a:rPr lang="en-US" altLang="en-US" sz="2200" dirty="0">
                <a:solidFill>
                  <a:srgbClr val="0070C0"/>
                </a:solidFill>
              </a:rPr>
              <a:t>0.0001%</a:t>
            </a:r>
            <a:r>
              <a:rPr lang="en-US" altLang="en-US" sz="2200" dirty="0"/>
              <a:t> confidence</a:t>
            </a:r>
          </a:p>
        </p:txBody>
      </p:sp>
    </p:spTree>
    <p:extLst>
      <p:ext uri="{BB962C8B-B14F-4D97-AF65-F5344CB8AC3E}">
        <p14:creationId xmlns:p14="http://schemas.microsoft.com/office/powerpoint/2010/main" val="26971279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Foundation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Inferring Population Parameters 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Hypothesis Testing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01038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923" y="14235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Term arises from science</a:t>
            </a:r>
          </a:p>
          <a:p>
            <a:pPr lvl="1"/>
            <a:r>
              <a:rPr lang="en-US" dirty="0"/>
              <a:t>State tentative explanation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hypothesis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Devise experiments to gather data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supports</a:t>
            </a:r>
            <a:r>
              <a:rPr lang="en-US" dirty="0">
                <a:sym typeface="Wingdings" panose="05000000000000000000" pitchFamily="2" charset="2"/>
              </a:rPr>
              <a:t> or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rejects</a:t>
            </a:r>
            <a:r>
              <a:rPr lang="en-US" dirty="0">
                <a:sym typeface="Wingdings" panose="05000000000000000000" pitchFamily="2" charset="2"/>
              </a:rPr>
              <a:t> hypothesis</a:t>
            </a:r>
          </a:p>
          <a:p>
            <a:r>
              <a:rPr lang="en-US" dirty="0">
                <a:sym typeface="Wingdings" panose="05000000000000000000" pitchFamily="2" charset="2"/>
              </a:rPr>
              <a:t>Statisticians have adopted to test using </a:t>
            </a:r>
            <a:r>
              <a:rPr lang="en-US" i="1" dirty="0">
                <a:sym typeface="Wingdings" panose="05000000000000000000" pitchFamily="2" charset="2"/>
              </a:rPr>
              <a:t>inferential statistics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Hypothesis testing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776" y="6023058"/>
            <a:ext cx="3804139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Just brief overview here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Conversant</a:t>
            </a:r>
          </a:p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Chapters 8 &amp; 9 </a:t>
            </a:r>
            <a:r>
              <a:rPr lang="en-US" dirty="0"/>
              <a:t>in book have more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19BEFD-4CB9-51AE-FAB7-1BCF8AE74D82}"/>
              </a:ext>
            </a:extLst>
          </p:cNvPr>
          <p:cNvGrpSpPr/>
          <p:nvPr/>
        </p:nvGrpSpPr>
        <p:grpSpPr>
          <a:xfrm>
            <a:off x="4623777" y="1433269"/>
            <a:ext cx="4343400" cy="4981376"/>
            <a:chOff x="4623777" y="1433269"/>
            <a:chExt cx="4343400" cy="4981376"/>
          </a:xfrm>
        </p:grpSpPr>
        <p:grpSp>
          <p:nvGrpSpPr>
            <p:cNvPr id="5" name="Group 4"/>
            <p:cNvGrpSpPr/>
            <p:nvPr/>
          </p:nvGrpSpPr>
          <p:grpSpPr>
            <a:xfrm>
              <a:off x="4623777" y="1433269"/>
              <a:ext cx="4343400" cy="4981376"/>
              <a:chOff x="4056185" y="1752600"/>
              <a:chExt cx="4953000" cy="494584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185" y="1752600"/>
                <a:ext cx="4953000" cy="476250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5656897" y="6515100"/>
                <a:ext cx="1751577" cy="183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</a:rPr>
                  <a:t>http://s1.hubimg.com/u/4205792_f520.jpg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E80F4D-A1FB-6FFE-4E00-A502CA4AA667}"/>
                </a:ext>
              </a:extLst>
            </p:cNvPr>
            <p:cNvSpPr txBox="1"/>
            <p:nvPr/>
          </p:nvSpPr>
          <p:spPr>
            <a:xfrm>
              <a:off x="7563476" y="1433269"/>
              <a:ext cx="12987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Science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20971126-F59E-74A8-1FAF-956FFFB1FD6D}"/>
              </a:ext>
            </a:extLst>
          </p:cNvPr>
          <p:cNvSpPr/>
          <p:nvPr/>
        </p:nvSpPr>
        <p:spPr>
          <a:xfrm>
            <a:off x="5410200" y="2819400"/>
            <a:ext cx="1828800" cy="6096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0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69" y="1676400"/>
            <a:ext cx="4810369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Null Hypothesis (H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– hypothesis that no significance difference between measured value and population parameter (any observed difference due to error)</a:t>
            </a:r>
          </a:p>
          <a:p>
            <a:pPr lvl="1"/>
            <a:r>
              <a:rPr lang="en-US" dirty="0"/>
              <a:t>e.g., population mean time for Riot to bring up NA servers is 4 hours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Alternative Hypothesis </a:t>
            </a:r>
            <a:r>
              <a:rPr lang="en-US" dirty="0"/>
              <a:t>–  hypothesis contrary to null hypothesis</a:t>
            </a:r>
          </a:p>
          <a:p>
            <a:pPr lvl="1"/>
            <a:r>
              <a:rPr lang="en-US" dirty="0"/>
              <a:t>e.g., population mean time for Riot to bring up NA servers is </a:t>
            </a:r>
            <a:r>
              <a:rPr lang="en-US" i="1" dirty="0"/>
              <a:t>not</a:t>
            </a:r>
            <a:r>
              <a:rPr lang="en-US" dirty="0"/>
              <a:t> 4 hours</a:t>
            </a:r>
          </a:p>
          <a:p>
            <a:r>
              <a:rPr lang="en-US" dirty="0"/>
              <a:t>Care about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Alternate</a:t>
            </a:r>
            <a:r>
              <a:rPr lang="en-US" dirty="0"/>
              <a:t>, but test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  <a:p>
            <a:pPr lvl="1"/>
            <a:r>
              <a:rPr lang="en-US" dirty="0"/>
              <a:t>If data supports,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Alternate</a:t>
            </a:r>
            <a:r>
              <a:rPr lang="en-US" dirty="0"/>
              <a:t> may not be true</a:t>
            </a:r>
          </a:p>
          <a:p>
            <a:pPr lvl="1"/>
            <a:r>
              <a:rPr lang="en-US" dirty="0"/>
              <a:t>If data rejects,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Alternate</a:t>
            </a:r>
            <a:r>
              <a:rPr lang="en-US" dirty="0"/>
              <a:t> </a:t>
            </a:r>
            <a:r>
              <a:rPr lang="en-US" i="1" dirty="0"/>
              <a:t>may</a:t>
            </a:r>
            <a:r>
              <a:rPr lang="en-US" dirty="0"/>
              <a:t> be true</a:t>
            </a:r>
          </a:p>
          <a:p>
            <a:r>
              <a:rPr lang="en-US" dirty="0"/>
              <a:t>Why </a:t>
            </a:r>
            <a:r>
              <a:rPr lang="en-US" dirty="0">
                <a:solidFill>
                  <a:srgbClr val="0070C0"/>
                </a:solidFill>
              </a:rPr>
              <a:t>Null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Remember, data doesn’t “prove” hypothesis</a:t>
            </a:r>
          </a:p>
          <a:p>
            <a:pPr lvl="1"/>
            <a:r>
              <a:rPr lang="en-US" dirty="0"/>
              <a:t>Can only reject it at certain significance (e.g., there is probably a difference)</a:t>
            </a:r>
          </a:p>
          <a:p>
            <a:pPr lvl="1"/>
            <a:r>
              <a:rPr lang="en-US" dirty="0"/>
              <a:t>So, reject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00599" y="1600200"/>
            <a:ext cx="4328231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8000"/>
                </a:solidFill>
                <a:highlight>
                  <a:srgbClr val="FFFF00"/>
                </a:highlight>
              </a:rPr>
              <a:t>P value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en-US" dirty="0"/>
              <a:t>– smallest level that can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</a:p>
          <a:p>
            <a:pPr marL="0" indent="0" algn="ctr">
              <a:buNone/>
            </a:pPr>
            <a:r>
              <a:rPr lang="en-US" sz="2600" dirty="0"/>
              <a:t>“If </a:t>
            </a:r>
            <a:r>
              <a:rPr lang="en-US" sz="2600" dirty="0">
                <a:solidFill>
                  <a:srgbClr val="008000"/>
                </a:solidFill>
              </a:rPr>
              <a:t>p value</a:t>
            </a:r>
            <a:r>
              <a:rPr lang="en-US" sz="2600" dirty="0"/>
              <a:t> is low, then </a:t>
            </a:r>
            <a:r>
              <a:rPr lang="en-US" sz="2600" dirty="0">
                <a:solidFill>
                  <a:srgbClr val="0070C0"/>
                </a:solidFill>
              </a:rPr>
              <a:t>H</a:t>
            </a:r>
            <a:r>
              <a:rPr lang="en-US" sz="2600" baseline="-25000" dirty="0">
                <a:solidFill>
                  <a:srgbClr val="0070C0"/>
                </a:solidFill>
              </a:rPr>
              <a:t>0</a:t>
            </a:r>
            <a:r>
              <a:rPr lang="en-US" sz="2600" dirty="0"/>
              <a:t> must go”</a:t>
            </a:r>
          </a:p>
          <a:p>
            <a:r>
              <a:rPr lang="en-US" dirty="0"/>
              <a:t>How “low” based on “risk” of being wrong (like confidence interval)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29200" y="3212942"/>
            <a:ext cx="3581400" cy="2913221"/>
            <a:chOff x="2667000" y="2095500"/>
            <a:chExt cx="3581400" cy="29132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450" y="2095500"/>
              <a:ext cx="2476500" cy="2667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67000" y="4762500"/>
              <a:ext cx="35814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http://www.buzzle.com/img/articleImages/605910-49223-57.jpg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150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(1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/>
              <a:t>Have 1d6, sample (i.e., roll 1 die)</a:t>
            </a:r>
          </a:p>
          <a:p>
            <a:r>
              <a:rPr lang="en-US" dirty="0"/>
              <a:t>What is probability distribution of values?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33600" y="3279410"/>
            <a:ext cx="4286250" cy="3016641"/>
            <a:chOff x="2133600" y="3279410"/>
            <a:chExt cx="4286250" cy="3016641"/>
          </a:xfrm>
        </p:grpSpPr>
        <p:sp>
          <p:nvSpPr>
            <p:cNvPr id="6" name="Rectangle 5"/>
            <p:cNvSpPr/>
            <p:nvPr/>
          </p:nvSpPr>
          <p:spPr>
            <a:xfrm>
              <a:off x="2307283" y="6047291"/>
              <a:ext cx="3938885" cy="248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http://www.investopedia.com/articles/06/probabilitydistribution.asp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279410"/>
              <a:ext cx="4286250" cy="272415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086600" y="4191000"/>
            <a:ext cx="1524000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“Square“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919923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5E9E6-23F4-8A3D-F0CE-CE70576E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– Peppermint Essential Oil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F5532-8B3F-E802-D28B-DF1F46C6D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b="0" i="0" dirty="0">
                <a:solidFill>
                  <a:srgbClr val="212121"/>
                </a:solidFill>
                <a:effectLst/>
              </a:rPr>
              <a:t>Essential oils - peppermint oil helps anxiety? </a:t>
            </a:r>
          </a:p>
          <a:p>
            <a:pPr marL="0" indent="0">
              <a:buNone/>
            </a:pPr>
            <a:endParaRPr lang="en-US" b="0" i="0" dirty="0">
              <a:solidFill>
                <a:srgbClr val="212121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Null hypothesis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Peppermint oil no effect on 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Alternative hypothesis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Peppermint essential oil alleviates 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Significance level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significance </a:t>
            </a:r>
            <a:r>
              <a:rPr lang="en-US" b="0" i="0" dirty="0">
                <a:solidFill>
                  <a:srgbClr val="C00000"/>
                </a:solidFill>
                <a:effectLst/>
              </a:rPr>
              <a:t>0.25 </a:t>
            </a:r>
            <a:r>
              <a:rPr lang="en-US" b="0" i="0" dirty="0">
                <a:solidFill>
                  <a:srgbClr val="212121"/>
                </a:solidFill>
                <a:effectLst/>
              </a:rPr>
              <a:t>(75%)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Experiment</a:t>
            </a:r>
            <a:r>
              <a:rPr lang="en-US" b="0" i="0" dirty="0">
                <a:solidFill>
                  <a:srgbClr val="212121"/>
                </a:solidFill>
                <a:effectLst/>
              </a:rPr>
              <a:t> - One group with peppermint oil and another with placebo, compute difference in self-reported 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P-value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p-value is </a:t>
            </a:r>
            <a:r>
              <a:rPr lang="en-US" b="0" i="0" dirty="0">
                <a:solidFill>
                  <a:srgbClr val="008000"/>
                </a:solidFill>
                <a:effectLst/>
              </a:rPr>
              <a:t>0.05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Conclusion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difference is statistically significant (below 0.25). </a:t>
            </a:r>
            <a:r>
              <a:rPr lang="en-US" dirty="0">
                <a:solidFill>
                  <a:srgbClr val="212121"/>
                </a:solidFill>
              </a:rPr>
              <a:t>Reject Null, so </a:t>
            </a:r>
            <a:r>
              <a:rPr lang="en-US" b="0" i="0" dirty="0">
                <a:solidFill>
                  <a:srgbClr val="212121"/>
                </a:solidFill>
                <a:effectLst/>
              </a:rPr>
              <a:t>support for alternative hypothesis that peppermint oil can alleviate anxiety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300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BBEE-B866-9B95-BFC2-E818EFBD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Vitamin C and Colds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300B-6E16-E236-4ABD-B7969D7D4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100" dirty="0"/>
              <a:t>Vitamin C prevents common cold?</a:t>
            </a:r>
          </a:p>
          <a:p>
            <a:pPr marL="0" indent="0" algn="ctr">
              <a:buNone/>
            </a:pPr>
            <a:endParaRPr lang="en-US" sz="4100" dirty="0"/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Null hypothesis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Take vitamin C no less likely to become ill 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Alternative hypothesis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Take vitamin C less likely to become ill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Significance level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significance </a:t>
            </a:r>
            <a:r>
              <a:rPr lang="en-US" b="0" i="0" dirty="0">
                <a:solidFill>
                  <a:srgbClr val="C00000"/>
                </a:solidFill>
                <a:effectLst/>
              </a:rPr>
              <a:t>0.05</a:t>
            </a:r>
            <a:r>
              <a:rPr lang="en-US" dirty="0">
                <a:solidFill>
                  <a:srgbClr val="212121"/>
                </a:solidFill>
              </a:rPr>
              <a:t> (95%)</a:t>
            </a:r>
            <a:endParaRPr lang="en-US" b="0" i="0" dirty="0">
              <a:solidFill>
                <a:srgbClr val="212121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Experiment - </a:t>
            </a:r>
            <a:r>
              <a:rPr lang="en-US" b="0" i="0" dirty="0">
                <a:solidFill>
                  <a:srgbClr val="212121"/>
                </a:solidFill>
                <a:effectLst/>
              </a:rPr>
              <a:t>one group vitamin C, other placebo, and record whether or not participants got cold</a:t>
            </a:r>
            <a:endParaRPr lang="en-US" b="1" i="0" dirty="0">
              <a:solidFill>
                <a:srgbClr val="212121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P-value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p-value is </a:t>
            </a:r>
            <a:r>
              <a:rPr lang="en-US" b="0" i="0" dirty="0">
                <a:solidFill>
                  <a:srgbClr val="008000"/>
                </a:solidFill>
                <a:effectLst/>
              </a:rPr>
              <a:t>0.20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12121"/>
                </a:solidFill>
                <a:effectLst/>
              </a:rPr>
              <a:t>Conclusion</a:t>
            </a:r>
            <a:r>
              <a:rPr lang="en-US" b="0" i="0" dirty="0">
                <a:solidFill>
                  <a:srgbClr val="212121"/>
                </a:solidFill>
                <a:effectLst/>
              </a:rPr>
              <a:t> - difference is not significant (0.20 </a:t>
            </a:r>
            <a:r>
              <a:rPr lang="en-US" b="0" i="0" dirty="0">
                <a:solidFill>
                  <a:srgbClr val="232629"/>
                </a:solidFill>
                <a:effectLst/>
              </a:rPr>
              <a:t>≰ 0.5). F</a:t>
            </a:r>
            <a:r>
              <a:rPr lang="en-US" b="0" i="0" dirty="0">
                <a:solidFill>
                  <a:srgbClr val="212121"/>
                </a:solidFill>
                <a:effectLst/>
              </a:rPr>
              <a:t>ail to reject Null hypothesis. No support for alternative hypothesis that vitamin C can prevent colds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388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10600" cy="516572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hypothesis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dirty="0"/>
              <a:t>) and null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Evaluate risks of being wrong (based on loss and gain), choosing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dirty="0"/>
              <a:t> and sample size (</a:t>
            </a:r>
            <a:r>
              <a:rPr lang="en-US" dirty="0">
                <a:solidFill>
                  <a:srgbClr val="7030A0"/>
                </a:solidFill>
              </a:rPr>
              <a:t>N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Collect data (</a:t>
            </a:r>
            <a:r>
              <a:rPr lang="en-US" dirty="0">
                <a:solidFill>
                  <a:srgbClr val="7030A0"/>
                </a:solidFill>
              </a:rPr>
              <a:t>sample</a:t>
            </a:r>
            <a:r>
              <a:rPr lang="en-US" dirty="0"/>
              <a:t>), compute statistics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based on test statistic and compare to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inference</a:t>
            </a:r>
          </a:p>
          <a:p>
            <a:pPr lvl="1"/>
            <a:r>
              <a:rPr lang="en-US" dirty="0"/>
              <a:t>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 if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less than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dirty="0"/>
              <a:t> may be right</a:t>
            </a:r>
          </a:p>
          <a:p>
            <a:pPr lvl="1"/>
            <a:r>
              <a:rPr lang="en-US" dirty="0"/>
              <a:t>Do 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 if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greater than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</a:p>
          <a:p>
            <a:pPr lvl="2"/>
            <a:r>
              <a:rPr lang="en-US" dirty="0"/>
              <a:t>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dirty="0"/>
              <a:t> may not be right</a:t>
            </a:r>
          </a:p>
          <a:p>
            <a:pPr lvl="2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Hypothesis Testing Steps (Example)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State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/>
              <a:t>) and null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/>
              <a:t>: Mario level takes more than 5 minutes to complete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: Mario level takes 5 minutes to complete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 always has =)</a:t>
            </a:r>
          </a:p>
          <a:p>
            <a:r>
              <a:rPr lang="en-US" dirty="0"/>
              <a:t>Evaluate risks of being wrong (based on loss and gain), choosing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) and sample size (</a:t>
            </a:r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Player may get frustrated, quit game, so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= 0.1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Without distribution analysis, </a:t>
            </a:r>
            <a:r>
              <a:rPr lang="en-US" dirty="0">
                <a:solidFill>
                  <a:srgbClr val="7030A0"/>
                </a:solidFill>
                <a:sym typeface="Symbol" panose="05050102010706020507" pitchFamily="18" charset="2"/>
              </a:rPr>
              <a:t>30</a:t>
            </a:r>
            <a:r>
              <a:rPr lang="en-US" dirty="0">
                <a:sym typeface="Symbol" panose="05050102010706020507" pitchFamily="18" charset="2"/>
              </a:rPr>
              <a:t> (Central Limit Theorem)</a:t>
            </a:r>
            <a:endParaRPr lang="en-US" dirty="0"/>
          </a:p>
          <a:p>
            <a:r>
              <a:rPr lang="en-US" dirty="0"/>
              <a:t>Collect data (</a:t>
            </a:r>
            <a:r>
              <a:rPr lang="en-US" dirty="0">
                <a:solidFill>
                  <a:srgbClr val="7030A0"/>
                </a:solidFill>
              </a:rPr>
              <a:t>sample</a:t>
            </a:r>
            <a:r>
              <a:rPr lang="en-US" dirty="0"/>
              <a:t>), compute statistics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30</a:t>
            </a:r>
            <a:r>
              <a:rPr lang="en-US" dirty="0"/>
              <a:t> people play level, compute average minutes, compare to 5</a:t>
            </a:r>
          </a:p>
          <a:p>
            <a:pPr lvl="1"/>
            <a:r>
              <a:rPr lang="en-US" dirty="0"/>
              <a:t>E.g., mean of 6.1 minutes</a:t>
            </a:r>
          </a:p>
          <a:p>
            <a:r>
              <a:rPr lang="en-US" dirty="0"/>
              <a:t>Calculate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based on test statistic and compare to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= 0.02,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= 0.1 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“How likely is it that the true mean is 5 when measure 6.1?”</a:t>
            </a:r>
          </a:p>
          <a:p>
            <a:r>
              <a:rPr lang="en-US" dirty="0"/>
              <a:t>Make inference</a:t>
            </a:r>
          </a:p>
          <a:p>
            <a:pPr lvl="1"/>
            <a:r>
              <a:rPr lang="en-US" dirty="0"/>
              <a:t>Here: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less than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>
                <a:sym typeface="Symbol" panose="05050102010706020507" pitchFamily="18" charset="2"/>
              </a:rPr>
              <a:t>REJECT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, so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H</a:t>
            </a:r>
            <a:r>
              <a:rPr lang="en-US" altLang="en-US" dirty="0">
                <a:sym typeface="Symbol" panose="05050102010706020507" pitchFamily="18" charset="2"/>
              </a:rPr>
              <a:t> may be right</a:t>
            </a:r>
            <a:endParaRPr lang="en-US" dirty="0"/>
          </a:p>
          <a:p>
            <a:pPr lvl="1"/>
            <a:r>
              <a:rPr lang="en-US" dirty="0"/>
              <a:t>Note, would not have rejected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 if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greater than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4B38-437E-499A-9779-90290B66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Depiction of P Value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80F929-BB3C-4D78-B09D-2E5AC3EDC2E8}"/>
              </a:ext>
            </a:extLst>
          </p:cNvPr>
          <p:cNvGrpSpPr/>
          <p:nvPr/>
        </p:nvGrpSpPr>
        <p:grpSpPr>
          <a:xfrm>
            <a:off x="457200" y="2239962"/>
            <a:ext cx="6310534" cy="4343400"/>
            <a:chOff x="928466" y="1295400"/>
            <a:chExt cx="7287068" cy="5105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AA9C30-2D45-4D1A-9640-0CAD27AC4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466" y="1295400"/>
              <a:ext cx="7287068" cy="51054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1FA0E7-988A-471A-819B-33424999E85A}"/>
                </a:ext>
              </a:extLst>
            </p:cNvPr>
            <p:cNvSpPr/>
            <p:nvPr/>
          </p:nvSpPr>
          <p:spPr>
            <a:xfrm>
              <a:off x="3888960" y="4876800"/>
              <a:ext cx="136608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https://en.wikipedia.org/wiki/P-value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2AD7E3B-DBF2-4C9B-8B3E-E007860E40AE}"/>
              </a:ext>
            </a:extLst>
          </p:cNvPr>
          <p:cNvSpPr/>
          <p:nvPr/>
        </p:nvSpPr>
        <p:spPr>
          <a:xfrm>
            <a:off x="685800" y="1441425"/>
            <a:ext cx="789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Probability density of </a:t>
            </a:r>
            <a:r>
              <a:rPr lang="en-US" sz="2000" dirty="0">
                <a:solidFill>
                  <a:srgbClr val="222222"/>
                </a:solidFill>
              </a:rPr>
              <a:t>each outcome, computed under </a:t>
            </a:r>
            <a:r>
              <a:rPr lang="en-US" sz="2000" dirty="0">
                <a:solidFill>
                  <a:srgbClr val="0070C0"/>
                </a:solidFill>
              </a:rPr>
              <a:t>Null</a:t>
            </a:r>
            <a:r>
              <a:rPr lang="en-US" sz="2000" dirty="0">
                <a:solidFill>
                  <a:srgbClr val="222222"/>
                </a:solidFill>
              </a:rPr>
              <a:t> hypothesis</a:t>
            </a:r>
          </a:p>
          <a:p>
            <a:pPr algn="ctr"/>
            <a:r>
              <a:rPr lang="en-US" sz="2000" i="1" dirty="0">
                <a:solidFill>
                  <a:srgbClr val="008000"/>
                </a:solidFill>
              </a:rPr>
              <a:t>p </a:t>
            </a:r>
            <a:r>
              <a:rPr lang="en-US" sz="2000" dirty="0">
                <a:solidFill>
                  <a:srgbClr val="008000"/>
                </a:solidFill>
              </a:rPr>
              <a:t>value</a:t>
            </a:r>
            <a:r>
              <a:rPr lang="en-US" sz="2000" dirty="0">
                <a:solidFill>
                  <a:srgbClr val="222222"/>
                </a:solidFill>
              </a:rPr>
              <a:t> is area under curve past </a:t>
            </a:r>
            <a:r>
              <a:rPr lang="en-US" sz="2000" dirty="0">
                <a:solidFill>
                  <a:srgbClr val="C00000"/>
                </a:solidFill>
              </a:rPr>
              <a:t>observed data point</a:t>
            </a:r>
            <a:r>
              <a:rPr lang="en-US" sz="2000" dirty="0">
                <a:solidFill>
                  <a:srgbClr val="222222"/>
                </a:solidFill>
              </a:rPr>
              <a:t> (e.g., sample mean)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CCBE6-4BF0-4D8F-B47D-12762C95B12A}"/>
              </a:ext>
            </a:extLst>
          </p:cNvPr>
          <p:cNvSpPr txBox="1"/>
          <p:nvPr/>
        </p:nvSpPr>
        <p:spPr>
          <a:xfrm>
            <a:off x="6553200" y="2438400"/>
            <a:ext cx="2514600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/>
              <a:t>E.g., Mario mean of 5, so is 6.1. in the “unlikely” region?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89138-C1F8-D8EB-6A09-4051238B977E}"/>
              </a:ext>
            </a:extLst>
          </p:cNvPr>
          <p:cNvSpPr txBox="1"/>
          <p:nvPr/>
        </p:nvSpPr>
        <p:spPr>
          <a:xfrm>
            <a:off x="5335941" y="5351890"/>
            <a:ext cx="1217260" cy="64633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Observed </a:t>
            </a:r>
          </a:p>
          <a:p>
            <a:pPr algn="ctr"/>
            <a:r>
              <a:rPr lang="en-US" dirty="0"/>
              <a:t> mean 6.1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8CFB5E-5B94-ECAF-A127-C3990A0021AE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4724400" y="5365377"/>
            <a:ext cx="611541" cy="3096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CBC82A-33DB-6BD9-132D-D26A5E62F8C1}"/>
              </a:ext>
            </a:extLst>
          </p:cNvPr>
          <p:cNvSpPr txBox="1"/>
          <p:nvPr/>
        </p:nvSpPr>
        <p:spPr>
          <a:xfrm>
            <a:off x="3124200" y="3765331"/>
            <a:ext cx="1217260" cy="64633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Hypo. mean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0C8CFD-2AE9-CF38-C4F9-9E34EFAA82C5}"/>
              </a:ext>
            </a:extLst>
          </p:cNvPr>
          <p:cNvCxnSpPr>
            <a:cxnSpLocks/>
          </p:cNvCxnSpPr>
          <p:nvPr/>
        </p:nvCxnSpPr>
        <p:spPr>
          <a:xfrm>
            <a:off x="3732830" y="4502313"/>
            <a:ext cx="0" cy="6936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8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2776-AA06-46CC-A01D-9D7AEC8B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7" y="827157"/>
            <a:ext cx="61722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1632-D057-4C80-8849-19BCC177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5163"/>
            <a:ext cx="8229600" cy="395100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 In Hypothesis testing, the Null Hypothesis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 Game development team wants new model assessed. Steps?</a:t>
            </a:r>
          </a:p>
          <a:p>
            <a:endParaRPr lang="en-US" dirty="0"/>
          </a:p>
        </p:txBody>
      </p:sp>
      <p:pic>
        <p:nvPicPr>
          <p:cNvPr id="6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1ADABE1E-D46B-45BA-9172-7D342440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4690"/>
            <a:ext cx="2431473" cy="24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78BE1C-9FC9-4735-A84B-F4FE9F380DDE}"/>
              </a:ext>
            </a:extLst>
          </p:cNvPr>
          <p:cNvSpPr txBox="1"/>
          <p:nvPr/>
        </p:nvSpPr>
        <p:spPr>
          <a:xfrm>
            <a:off x="838200" y="5105400"/>
            <a:ext cx="678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https://web.cs.wpi.edu/~imgd2905/d23/groupwork/10-hypo-testing/handout.html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58231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2776-AA06-46CC-A01D-9D7AEC8B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1632-D057-4C80-8849-19BCC177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21162"/>
          </a:xfrm>
        </p:spPr>
        <p:txBody>
          <a:bodyPr>
            <a:normAutofit lnSpcReduction="10000"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In Hypothesis testing, the Null Hypothesis (H0) is: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conf interval of sample mean crosses zero/Null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sample mean is within a standard error of the population mean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no significance difference between measured and population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all of the above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none of the above</a:t>
            </a:r>
          </a:p>
          <a:p>
            <a:endParaRPr lang="en-US" dirty="0"/>
          </a:p>
        </p:txBody>
      </p:sp>
      <p:pic>
        <p:nvPicPr>
          <p:cNvPr id="6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1ADABE1E-D46B-45BA-9172-7D342440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636"/>
            <a:ext cx="2050473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FE1534-8DB0-64D2-F6E5-4354145E612B}"/>
              </a:ext>
            </a:extLst>
          </p:cNvPr>
          <p:cNvSpPr/>
          <p:nvPr/>
        </p:nvSpPr>
        <p:spPr>
          <a:xfrm>
            <a:off x="609600" y="4495800"/>
            <a:ext cx="7696200" cy="914400"/>
          </a:xfrm>
          <a:custGeom>
            <a:avLst/>
            <a:gdLst>
              <a:gd name="connsiteX0" fmla="*/ 0 w 7696200"/>
              <a:gd name="connsiteY0" fmla="*/ 152403 h 914400"/>
              <a:gd name="connsiteX1" fmla="*/ 152403 w 7696200"/>
              <a:gd name="connsiteY1" fmla="*/ 0 h 914400"/>
              <a:gd name="connsiteX2" fmla="*/ 720972 w 7696200"/>
              <a:gd name="connsiteY2" fmla="*/ 0 h 914400"/>
              <a:gd name="connsiteX3" fmla="*/ 1215627 w 7696200"/>
              <a:gd name="connsiteY3" fmla="*/ 0 h 914400"/>
              <a:gd name="connsiteX4" fmla="*/ 1932023 w 7696200"/>
              <a:gd name="connsiteY4" fmla="*/ 0 h 914400"/>
              <a:gd name="connsiteX5" fmla="*/ 2426678 w 7696200"/>
              <a:gd name="connsiteY5" fmla="*/ 0 h 914400"/>
              <a:gd name="connsiteX6" fmla="*/ 2773505 w 7696200"/>
              <a:gd name="connsiteY6" fmla="*/ 0 h 914400"/>
              <a:gd name="connsiteX7" fmla="*/ 3194246 w 7696200"/>
              <a:gd name="connsiteY7" fmla="*/ 0 h 914400"/>
              <a:gd name="connsiteX8" fmla="*/ 3688901 w 7696200"/>
              <a:gd name="connsiteY8" fmla="*/ 0 h 914400"/>
              <a:gd name="connsiteX9" fmla="*/ 4109642 w 7696200"/>
              <a:gd name="connsiteY9" fmla="*/ 0 h 914400"/>
              <a:gd name="connsiteX10" fmla="*/ 4604296 w 7696200"/>
              <a:gd name="connsiteY10" fmla="*/ 0 h 914400"/>
              <a:gd name="connsiteX11" fmla="*/ 4951123 w 7696200"/>
              <a:gd name="connsiteY11" fmla="*/ 0 h 914400"/>
              <a:gd name="connsiteX12" fmla="*/ 5593606 w 7696200"/>
              <a:gd name="connsiteY12" fmla="*/ 0 h 914400"/>
              <a:gd name="connsiteX13" fmla="*/ 6162175 w 7696200"/>
              <a:gd name="connsiteY13" fmla="*/ 0 h 914400"/>
              <a:gd name="connsiteX14" fmla="*/ 6730744 w 7696200"/>
              <a:gd name="connsiteY14" fmla="*/ 0 h 914400"/>
              <a:gd name="connsiteX15" fmla="*/ 7543797 w 7696200"/>
              <a:gd name="connsiteY15" fmla="*/ 0 h 914400"/>
              <a:gd name="connsiteX16" fmla="*/ 7696200 w 7696200"/>
              <a:gd name="connsiteY16" fmla="*/ 152403 h 914400"/>
              <a:gd name="connsiteX17" fmla="*/ 7696200 w 7696200"/>
              <a:gd name="connsiteY17" fmla="*/ 457200 h 914400"/>
              <a:gd name="connsiteX18" fmla="*/ 7696200 w 7696200"/>
              <a:gd name="connsiteY18" fmla="*/ 761997 h 914400"/>
              <a:gd name="connsiteX19" fmla="*/ 7543797 w 7696200"/>
              <a:gd name="connsiteY19" fmla="*/ 914400 h 914400"/>
              <a:gd name="connsiteX20" fmla="*/ 6975228 w 7696200"/>
              <a:gd name="connsiteY20" fmla="*/ 914400 h 914400"/>
              <a:gd name="connsiteX21" fmla="*/ 6332746 w 7696200"/>
              <a:gd name="connsiteY21" fmla="*/ 914400 h 914400"/>
              <a:gd name="connsiteX22" fmla="*/ 5764177 w 7696200"/>
              <a:gd name="connsiteY22" fmla="*/ 914400 h 914400"/>
              <a:gd name="connsiteX23" fmla="*/ 5195608 w 7696200"/>
              <a:gd name="connsiteY23" fmla="*/ 914400 h 914400"/>
              <a:gd name="connsiteX24" fmla="*/ 4774867 w 7696200"/>
              <a:gd name="connsiteY24" fmla="*/ 914400 h 914400"/>
              <a:gd name="connsiteX25" fmla="*/ 4428040 w 7696200"/>
              <a:gd name="connsiteY25" fmla="*/ 914400 h 914400"/>
              <a:gd name="connsiteX26" fmla="*/ 4081213 w 7696200"/>
              <a:gd name="connsiteY26" fmla="*/ 914400 h 914400"/>
              <a:gd name="connsiteX27" fmla="*/ 3512644 w 7696200"/>
              <a:gd name="connsiteY27" fmla="*/ 914400 h 914400"/>
              <a:gd name="connsiteX28" fmla="*/ 3165817 w 7696200"/>
              <a:gd name="connsiteY28" fmla="*/ 914400 h 914400"/>
              <a:gd name="connsiteX29" fmla="*/ 2818991 w 7696200"/>
              <a:gd name="connsiteY29" fmla="*/ 914400 h 914400"/>
              <a:gd name="connsiteX30" fmla="*/ 2324336 w 7696200"/>
              <a:gd name="connsiteY30" fmla="*/ 914400 h 914400"/>
              <a:gd name="connsiteX31" fmla="*/ 1903595 w 7696200"/>
              <a:gd name="connsiteY31" fmla="*/ 914400 h 914400"/>
              <a:gd name="connsiteX32" fmla="*/ 1261112 w 7696200"/>
              <a:gd name="connsiteY32" fmla="*/ 914400 h 914400"/>
              <a:gd name="connsiteX33" fmla="*/ 152403 w 7696200"/>
              <a:gd name="connsiteY33" fmla="*/ 914400 h 914400"/>
              <a:gd name="connsiteX34" fmla="*/ 0 w 7696200"/>
              <a:gd name="connsiteY34" fmla="*/ 761997 h 914400"/>
              <a:gd name="connsiteX35" fmla="*/ 0 w 7696200"/>
              <a:gd name="connsiteY35" fmla="*/ 451104 h 914400"/>
              <a:gd name="connsiteX36" fmla="*/ 0 w 7696200"/>
              <a:gd name="connsiteY36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696200" h="914400" extrusionOk="0">
                <a:moveTo>
                  <a:pt x="0" y="152403"/>
                </a:moveTo>
                <a:cubicBezTo>
                  <a:pt x="2783" y="76337"/>
                  <a:pt x="70113" y="-2801"/>
                  <a:pt x="152403" y="0"/>
                </a:cubicBezTo>
                <a:cubicBezTo>
                  <a:pt x="275085" y="-18094"/>
                  <a:pt x="455937" y="5296"/>
                  <a:pt x="720972" y="0"/>
                </a:cubicBezTo>
                <a:cubicBezTo>
                  <a:pt x="986007" y="-5296"/>
                  <a:pt x="1106890" y="42740"/>
                  <a:pt x="1215627" y="0"/>
                </a:cubicBezTo>
                <a:cubicBezTo>
                  <a:pt x="1324365" y="-42740"/>
                  <a:pt x="1624800" y="82191"/>
                  <a:pt x="1932023" y="0"/>
                </a:cubicBezTo>
                <a:cubicBezTo>
                  <a:pt x="2239246" y="-82191"/>
                  <a:pt x="2265318" y="34593"/>
                  <a:pt x="2426678" y="0"/>
                </a:cubicBezTo>
                <a:cubicBezTo>
                  <a:pt x="2588038" y="-34593"/>
                  <a:pt x="2600411" y="10596"/>
                  <a:pt x="2773505" y="0"/>
                </a:cubicBezTo>
                <a:cubicBezTo>
                  <a:pt x="2946599" y="-10596"/>
                  <a:pt x="3062302" y="38318"/>
                  <a:pt x="3194246" y="0"/>
                </a:cubicBezTo>
                <a:cubicBezTo>
                  <a:pt x="3326190" y="-38318"/>
                  <a:pt x="3515649" y="47120"/>
                  <a:pt x="3688901" y="0"/>
                </a:cubicBezTo>
                <a:cubicBezTo>
                  <a:pt x="3862153" y="-47120"/>
                  <a:pt x="4006232" y="32819"/>
                  <a:pt x="4109642" y="0"/>
                </a:cubicBezTo>
                <a:cubicBezTo>
                  <a:pt x="4213052" y="-32819"/>
                  <a:pt x="4370113" y="32028"/>
                  <a:pt x="4604296" y="0"/>
                </a:cubicBezTo>
                <a:cubicBezTo>
                  <a:pt x="4838479" y="-32028"/>
                  <a:pt x="4796686" y="4760"/>
                  <a:pt x="4951123" y="0"/>
                </a:cubicBezTo>
                <a:cubicBezTo>
                  <a:pt x="5105560" y="-4760"/>
                  <a:pt x="5361624" y="36486"/>
                  <a:pt x="5593606" y="0"/>
                </a:cubicBezTo>
                <a:cubicBezTo>
                  <a:pt x="5825588" y="-36486"/>
                  <a:pt x="5932049" y="67114"/>
                  <a:pt x="6162175" y="0"/>
                </a:cubicBezTo>
                <a:cubicBezTo>
                  <a:pt x="6392301" y="-67114"/>
                  <a:pt x="6561336" y="51881"/>
                  <a:pt x="6730744" y="0"/>
                </a:cubicBezTo>
                <a:cubicBezTo>
                  <a:pt x="6900152" y="-51881"/>
                  <a:pt x="7172246" y="62937"/>
                  <a:pt x="7543797" y="0"/>
                </a:cubicBezTo>
                <a:cubicBezTo>
                  <a:pt x="7633691" y="-4488"/>
                  <a:pt x="7709126" y="63560"/>
                  <a:pt x="7696200" y="152403"/>
                </a:cubicBezTo>
                <a:cubicBezTo>
                  <a:pt x="7705914" y="232216"/>
                  <a:pt x="7683818" y="330321"/>
                  <a:pt x="7696200" y="457200"/>
                </a:cubicBezTo>
                <a:cubicBezTo>
                  <a:pt x="7708582" y="584079"/>
                  <a:pt x="7678915" y="669278"/>
                  <a:pt x="7696200" y="761997"/>
                </a:cubicBezTo>
                <a:cubicBezTo>
                  <a:pt x="7686128" y="845544"/>
                  <a:pt x="7647926" y="925818"/>
                  <a:pt x="7543797" y="914400"/>
                </a:cubicBezTo>
                <a:cubicBezTo>
                  <a:pt x="7334251" y="976769"/>
                  <a:pt x="7215886" y="910827"/>
                  <a:pt x="6975228" y="914400"/>
                </a:cubicBezTo>
                <a:cubicBezTo>
                  <a:pt x="6734570" y="917973"/>
                  <a:pt x="6498520" y="890976"/>
                  <a:pt x="6332746" y="914400"/>
                </a:cubicBezTo>
                <a:cubicBezTo>
                  <a:pt x="6166972" y="937824"/>
                  <a:pt x="5970178" y="878722"/>
                  <a:pt x="5764177" y="914400"/>
                </a:cubicBezTo>
                <a:cubicBezTo>
                  <a:pt x="5558176" y="950078"/>
                  <a:pt x="5330028" y="881629"/>
                  <a:pt x="5195608" y="914400"/>
                </a:cubicBezTo>
                <a:cubicBezTo>
                  <a:pt x="5061188" y="947171"/>
                  <a:pt x="4875190" y="903558"/>
                  <a:pt x="4774867" y="914400"/>
                </a:cubicBezTo>
                <a:cubicBezTo>
                  <a:pt x="4674544" y="925242"/>
                  <a:pt x="4554881" y="888182"/>
                  <a:pt x="4428040" y="914400"/>
                </a:cubicBezTo>
                <a:cubicBezTo>
                  <a:pt x="4301199" y="940618"/>
                  <a:pt x="4215684" y="903947"/>
                  <a:pt x="4081213" y="914400"/>
                </a:cubicBezTo>
                <a:cubicBezTo>
                  <a:pt x="3946742" y="924853"/>
                  <a:pt x="3726760" y="908800"/>
                  <a:pt x="3512644" y="914400"/>
                </a:cubicBezTo>
                <a:cubicBezTo>
                  <a:pt x="3298528" y="920000"/>
                  <a:pt x="3268559" y="899941"/>
                  <a:pt x="3165817" y="914400"/>
                </a:cubicBezTo>
                <a:cubicBezTo>
                  <a:pt x="3063075" y="928859"/>
                  <a:pt x="2972978" y="876821"/>
                  <a:pt x="2818991" y="914400"/>
                </a:cubicBezTo>
                <a:cubicBezTo>
                  <a:pt x="2665004" y="951979"/>
                  <a:pt x="2438140" y="866410"/>
                  <a:pt x="2324336" y="914400"/>
                </a:cubicBezTo>
                <a:cubicBezTo>
                  <a:pt x="2210533" y="962390"/>
                  <a:pt x="2107414" y="907774"/>
                  <a:pt x="1903595" y="914400"/>
                </a:cubicBezTo>
                <a:cubicBezTo>
                  <a:pt x="1699776" y="921026"/>
                  <a:pt x="1498677" y="838360"/>
                  <a:pt x="1261112" y="914400"/>
                </a:cubicBezTo>
                <a:cubicBezTo>
                  <a:pt x="1023547" y="990440"/>
                  <a:pt x="392700" y="784710"/>
                  <a:pt x="152403" y="914400"/>
                </a:cubicBezTo>
                <a:cubicBezTo>
                  <a:pt x="69009" y="917100"/>
                  <a:pt x="15271" y="854278"/>
                  <a:pt x="0" y="761997"/>
                </a:cubicBezTo>
                <a:cubicBezTo>
                  <a:pt x="-6327" y="609743"/>
                  <a:pt x="29976" y="582224"/>
                  <a:pt x="0" y="451104"/>
                </a:cubicBezTo>
                <a:cubicBezTo>
                  <a:pt x="-29976" y="319984"/>
                  <a:pt x="6634" y="229059"/>
                  <a:pt x="0" y="15240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8745185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6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2776-AA06-46CC-A01D-9D7AEC8B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18851"/>
            <a:ext cx="61722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1632-D057-4C80-8849-19BCC177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15587"/>
            <a:ext cx="8229600" cy="2050473"/>
          </a:xfrm>
        </p:spPr>
        <p:txBody>
          <a:bodyPr>
            <a:normAutofit fontScale="92500"/>
          </a:bodyPr>
          <a:lstStyle/>
          <a:p>
            <a:pPr marL="5715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2. Your game development team wants to see if the </a:t>
            </a:r>
            <a:r>
              <a:rPr lang="en-US" b="0" i="0" dirty="0">
                <a:solidFill>
                  <a:srgbClr val="C00000"/>
                </a:solidFill>
                <a:effectLst/>
              </a:rPr>
              <a:t>new Hero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model they created is played more often than the </a:t>
            </a:r>
            <a:r>
              <a:rPr lang="en-US" b="0" i="0" dirty="0">
                <a:solidFill>
                  <a:srgbClr val="C00000"/>
                </a:solidFill>
                <a:effectLst/>
              </a:rPr>
              <a:t>old Hero </a:t>
            </a:r>
            <a:r>
              <a:rPr lang="en-US" b="0" i="0" dirty="0">
                <a:effectLst/>
              </a:rPr>
              <a:t>(</a:t>
            </a:r>
            <a:r>
              <a:rPr lang="en-US" b="0" i="0" dirty="0">
                <a:solidFill>
                  <a:srgbClr val="0070C0"/>
                </a:solidFill>
                <a:effectLst/>
              </a:rPr>
              <a:t>10%</a:t>
            </a:r>
            <a:r>
              <a:rPr lang="en-US" b="0" i="0" dirty="0">
                <a:effectLst/>
              </a:rPr>
              <a:t>).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They task you with doing this assessment. What steps do you take?</a:t>
            </a:r>
          </a:p>
          <a:p>
            <a:pPr marL="571500" indent="-514350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6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1ADABE1E-D46B-45BA-9172-7D342440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63" y="65114"/>
            <a:ext cx="2050473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AF798-CEFF-49FC-9D19-E811D4570EEF}"/>
              </a:ext>
            </a:extLst>
          </p:cNvPr>
          <p:cNvSpPr txBox="1"/>
          <p:nvPr/>
        </p:nvSpPr>
        <p:spPr>
          <a:xfrm>
            <a:off x="685800" y="4056613"/>
            <a:ext cx="7315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200" dirty="0"/>
              <a:t>Create </a:t>
            </a:r>
            <a:r>
              <a:rPr lang="en-US" sz="3200" dirty="0">
                <a:solidFill>
                  <a:srgbClr val="0070C0"/>
                </a:solidFill>
              </a:rPr>
              <a:t>H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70C0"/>
                </a:solidFill>
              </a:rPr>
              <a:t>H0</a:t>
            </a:r>
            <a:r>
              <a:rPr lang="en-US" sz="3200" dirty="0"/>
              <a:t>, pick </a:t>
            </a:r>
            <a:r>
              <a:rPr lang="en-US" altLang="en-US" sz="3200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sz="3200" dirty="0"/>
              <a:t>, decide </a:t>
            </a:r>
            <a:r>
              <a:rPr lang="en-US" sz="3200" dirty="0">
                <a:solidFill>
                  <a:srgbClr val="7030A0"/>
                </a:solidFill>
              </a:rPr>
              <a:t>N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/>
              <a:t>Gather data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/>
              <a:t>Compute sample mean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/>
              <a:t>Test (compute </a:t>
            </a:r>
            <a:r>
              <a:rPr lang="en-US" sz="3200" dirty="0">
                <a:solidFill>
                  <a:srgbClr val="008000"/>
                </a:solidFill>
              </a:rPr>
              <a:t>p value</a:t>
            </a:r>
            <a:r>
              <a:rPr lang="en-US" sz="3200" dirty="0"/>
              <a:t>)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/>
              <a:t>Analyze results to accept or reject</a:t>
            </a:r>
          </a:p>
        </p:txBody>
      </p:sp>
    </p:spTree>
    <p:extLst>
      <p:ext uri="{BB962C8B-B14F-4D97-AF65-F5344CB8AC3E}">
        <p14:creationId xmlns:p14="http://schemas.microsoft.com/office/powerpoint/2010/main" val="32240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(2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1d6, sample twice and sum (i.e., roll 2 dice)</a:t>
            </a:r>
          </a:p>
          <a:p>
            <a:r>
              <a:rPr lang="en-US" dirty="0"/>
              <a:t>What is probability distribution of values?</a:t>
            </a:r>
          </a:p>
        </p:txBody>
      </p:sp>
    </p:spTree>
    <p:extLst>
      <p:ext uri="{BB962C8B-B14F-4D97-AF65-F5344CB8AC3E}">
        <p14:creationId xmlns:p14="http://schemas.microsoft.com/office/powerpoint/2010/main" val="398274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(2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1d6, sample twice and sum (i.e., roll 2 dice)</a:t>
            </a:r>
          </a:p>
          <a:p>
            <a:r>
              <a:rPr lang="en-US" dirty="0"/>
              <a:t>What is probability distribution of values?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0" y="3352800"/>
            <a:ext cx="4286250" cy="2973055"/>
            <a:chOff x="2428875" y="3276600"/>
            <a:chExt cx="4286250" cy="29730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875" y="3276600"/>
              <a:ext cx="4286250" cy="27051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812440" y="6018823"/>
              <a:ext cx="351912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http://www.investopedia.com/articles/06/probabilitydistribution.asp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86600" y="4191000"/>
            <a:ext cx="1524000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“Triangle“ distribution</a:t>
            </a:r>
          </a:p>
        </p:txBody>
      </p:sp>
    </p:spTree>
    <p:extLst>
      <p:ext uri="{BB962C8B-B14F-4D97-AF65-F5344CB8AC3E}">
        <p14:creationId xmlns:p14="http://schemas.microsoft.com/office/powerpoint/2010/main" val="63658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(3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1d6, sample thrice and sum (i.e., roll 3 dice)</a:t>
            </a:r>
          </a:p>
          <a:p>
            <a:r>
              <a:rPr lang="en-US" dirty="0"/>
              <a:t>What is probability distribution of values?</a:t>
            </a:r>
          </a:p>
        </p:txBody>
      </p:sp>
    </p:spTree>
    <p:extLst>
      <p:ext uri="{BB962C8B-B14F-4D97-AF65-F5344CB8AC3E}">
        <p14:creationId xmlns:p14="http://schemas.microsoft.com/office/powerpoint/2010/main" val="2080380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10997</TotalTime>
  <Words>4537</Words>
  <Application>Microsoft Office PowerPoint</Application>
  <PresentationFormat>On-screen Show (4:3)</PresentationFormat>
  <Paragraphs>595</Paragraphs>
  <Slides>67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Cambria Math</vt:lpstr>
      <vt:lpstr>Comic Sans MS</vt:lpstr>
      <vt:lpstr>Consolas</vt:lpstr>
      <vt:lpstr>Office Theme</vt:lpstr>
      <vt:lpstr>Bitmap Image</vt:lpstr>
      <vt:lpstr>Inferential Statistics</vt:lpstr>
      <vt:lpstr>Overview</vt:lpstr>
      <vt:lpstr>Outline</vt:lpstr>
      <vt:lpstr>Groupwork</vt:lpstr>
      <vt:lpstr>Dice Rolling (1 of 4)</vt:lpstr>
      <vt:lpstr>Dice Rolling (1 of 4)</vt:lpstr>
      <vt:lpstr>Dice Rolling (2 of 4)</vt:lpstr>
      <vt:lpstr>Dice Rolling (2 of 4)</vt:lpstr>
      <vt:lpstr>Dice Rolling (3 of 4)</vt:lpstr>
      <vt:lpstr>Dice Rolling (3 of 4)</vt:lpstr>
      <vt:lpstr>Dice Rolling (3 of 4)</vt:lpstr>
      <vt:lpstr>Dice Rolling (4 of 4)</vt:lpstr>
      <vt:lpstr>Sampling Distributions</vt:lpstr>
      <vt:lpstr>Sampling Distributions</vt:lpstr>
      <vt:lpstr>Sampling Distributions</vt:lpstr>
      <vt:lpstr>Sampling Distributions</vt:lpstr>
      <vt:lpstr>Sampling Distributions</vt:lpstr>
      <vt:lpstr>Sampling Distributions</vt:lpstr>
      <vt:lpstr>Sampling Distributions</vt:lpstr>
      <vt:lpstr>Sampling Distributions</vt:lpstr>
      <vt:lpstr>Why do we care about sample means following Normal distribution?</vt:lpstr>
      <vt:lpstr>Why do we care about sample means following Normal distribution?</vt:lpstr>
      <vt:lpstr>Why do we care about sample means following Normal distribution?</vt:lpstr>
      <vt:lpstr>Outline</vt:lpstr>
      <vt:lpstr>Estimating Population Mean</vt:lpstr>
      <vt:lpstr>Estimating Population Mean</vt:lpstr>
      <vt:lpstr>Estimating Population Mean</vt:lpstr>
      <vt:lpstr>Sampling Error</vt:lpstr>
      <vt:lpstr>Standard Error</vt:lpstr>
      <vt:lpstr>Standard Error</vt:lpstr>
      <vt:lpstr>Standard Error (2 of 2)</vt:lpstr>
      <vt:lpstr>Groupwork</vt:lpstr>
      <vt:lpstr>Standard Error (2 of 2)</vt:lpstr>
      <vt:lpstr>Standard Error (2 of 2)</vt:lpstr>
      <vt:lpstr>Confidence Interval</vt:lpstr>
      <vt:lpstr>Confidence Interval for Mean</vt:lpstr>
      <vt:lpstr>Confidence Interval Estimate</vt:lpstr>
      <vt:lpstr>t distribution</vt:lpstr>
      <vt:lpstr>Computing a Confidence Interval – Example </vt:lpstr>
      <vt:lpstr>Computing a Confidence Interval – Example </vt:lpstr>
      <vt:lpstr>Meaning of Confidence Interval ()</vt:lpstr>
      <vt:lpstr>How does Confidence Interval Size Change?</vt:lpstr>
      <vt:lpstr>How does Confidence Interval Change (1 of 2)?</vt:lpstr>
      <vt:lpstr>How does Confidence Interval Change (1 of 2)?</vt:lpstr>
      <vt:lpstr>How does Confidence Interval Change (2 of 2)?</vt:lpstr>
      <vt:lpstr>How does Confidence Interval Change (2 of 2)?</vt:lpstr>
      <vt:lpstr>Groupwork –  Interpreting a Confidence Interval</vt:lpstr>
      <vt:lpstr>Using Confidence Interval (1 of 3)</vt:lpstr>
      <vt:lpstr>Using Confidence Interval (2 of 3)</vt:lpstr>
      <vt:lpstr>Using Confidence Interval (3 of 3) [Some Overlap]</vt:lpstr>
      <vt:lpstr>How Not to Use Confidence Intervals (1 of 2)</vt:lpstr>
      <vt:lpstr>How Not to Use Confidence Intervals (2 of 2)</vt:lpstr>
      <vt:lpstr>Statistical Significance versus Practical Significance</vt:lpstr>
      <vt:lpstr>Effect Size</vt:lpstr>
      <vt:lpstr>What Confidence Level to Use (1 of 2)?</vt:lpstr>
      <vt:lpstr>What Confidence Level to Use (2 of 2)?</vt:lpstr>
      <vt:lpstr>Outline</vt:lpstr>
      <vt:lpstr>Hypothesis Testing</vt:lpstr>
      <vt:lpstr>Hypothesis Testing Terminology</vt:lpstr>
      <vt:lpstr>Example – Peppermint Essential Oil </vt:lpstr>
      <vt:lpstr>Example – Vitamin C and Colds</vt:lpstr>
      <vt:lpstr>Hypothesis Testing Steps</vt:lpstr>
      <vt:lpstr>Hypothesis Testing Steps (Example)</vt:lpstr>
      <vt:lpstr>Depiction of P Value</vt:lpstr>
      <vt:lpstr>Groupwork</vt:lpstr>
      <vt:lpstr>Groupwork</vt:lpstr>
      <vt:lpstr>Groupwork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511</cp:revision>
  <cp:lastPrinted>2020-05-04T13:26:16Z</cp:lastPrinted>
  <dcterms:created xsi:type="dcterms:W3CDTF">2012-01-13T01:01:36Z</dcterms:created>
  <dcterms:modified xsi:type="dcterms:W3CDTF">2023-04-25T10:29:35Z</dcterms:modified>
</cp:coreProperties>
</file>