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CC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17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6858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/>
              <a:t>Homework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353314"/>
            <a:ext cx="5029200" cy="9164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F56C41-43FA-472B-B75A-DCC9C6BFEC39}"/>
              </a:ext>
            </a:extLst>
          </p:cNvPr>
          <p:cNvGrpSpPr/>
          <p:nvPr/>
        </p:nvGrpSpPr>
        <p:grpSpPr>
          <a:xfrm>
            <a:off x="2980748" y="3628563"/>
            <a:ext cx="3182504" cy="2286000"/>
            <a:chOff x="2971800" y="3787775"/>
            <a:chExt cx="3182504" cy="2286000"/>
          </a:xfrm>
        </p:grpSpPr>
        <p:pic>
          <p:nvPicPr>
            <p:cNvPr id="1026" name="Picture 2" descr="[Pig]">
              <a:extLst>
                <a:ext uri="{FF2B5EF4-FFF2-40B4-BE49-F238E27FC236}">
                  <a16:creationId xmlns:a16="http://schemas.microsoft.com/office/drawing/2014/main" id="{36AC8E89-F4A0-44E7-B026-4F8F40CB62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787775"/>
              <a:ext cx="1906058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[Pig]">
              <a:extLst>
                <a:ext uri="{FF2B5EF4-FFF2-40B4-BE49-F238E27FC236}">
                  <a16:creationId xmlns:a16="http://schemas.microsoft.com/office/drawing/2014/main" id="{6A41D226-A927-4FFD-A4A0-DB960B214B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664311"/>
              <a:ext cx="1125104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5D46580-2131-4882-A721-6FC7448EA1FC}"/>
              </a:ext>
            </a:extLst>
          </p:cNvPr>
          <p:cNvSpPr txBox="1"/>
          <p:nvPr/>
        </p:nvSpPr>
        <p:spPr>
          <a:xfrm>
            <a:off x="618642" y="6248400"/>
            <a:ext cx="7906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*A group of young pigs is a “</a:t>
            </a:r>
            <a:r>
              <a:rPr lang="en-US" sz="2000" dirty="0">
                <a:solidFill>
                  <a:srgbClr val="008000"/>
                </a:solidFill>
              </a:rPr>
              <a:t>drift</a:t>
            </a:r>
            <a:r>
              <a:rPr lang="en-US" sz="2000" dirty="0"/>
              <a:t>”, and a group of older pigs is a “</a:t>
            </a:r>
            <a:r>
              <a:rPr lang="en-US" sz="2000" dirty="0">
                <a:solidFill>
                  <a:srgbClr val="008000"/>
                </a:solidFill>
              </a:rPr>
              <a:t>sounder</a:t>
            </a:r>
            <a:r>
              <a:rPr lang="en-US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simple games of chance</a:t>
            </a:r>
          </a:p>
          <a:p>
            <a:pPr lvl="1"/>
            <a:r>
              <a:rPr lang="en-US" dirty="0"/>
              <a:t>Using theoretical and empirical methods (basic simulation)</a:t>
            </a:r>
          </a:p>
          <a:p>
            <a:r>
              <a:rPr lang="en-US" dirty="0"/>
              <a:t>Coin flip</a:t>
            </a:r>
          </a:p>
          <a:p>
            <a:r>
              <a:rPr lang="en-US" dirty="0"/>
              <a:t>Single die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481BC-C38C-48B5-B168-257F00B1FD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Analyze elementary and compound probability</a:t>
            </a:r>
          </a:p>
          <a:p>
            <a:r>
              <a:rPr lang="en-US" dirty="0"/>
              <a:t>Modify basic Python game script</a:t>
            </a:r>
          </a:p>
          <a:p>
            <a:r>
              <a:rPr lang="en-US" dirty="0"/>
              <a:t>Run games with different strategies</a:t>
            </a:r>
          </a:p>
          <a:p>
            <a:pPr lvl="1"/>
            <a:r>
              <a:rPr lang="en-US" dirty="0"/>
              <a:t>Record data</a:t>
            </a:r>
          </a:p>
          <a:p>
            <a:pPr lvl="1"/>
            <a:r>
              <a:rPr lang="en-US" dirty="0"/>
              <a:t>Analyze results</a:t>
            </a:r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69" y="5528585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Image result for pytho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36" y="3039539"/>
            <a:ext cx="1452251" cy="42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54" y="5746247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C0F1A24-80A3-430E-9355-C346C0C34607}"/>
              </a:ext>
            </a:extLst>
          </p:cNvPr>
          <p:cNvGrpSpPr/>
          <p:nvPr/>
        </p:nvGrpSpPr>
        <p:grpSpPr>
          <a:xfrm>
            <a:off x="3352800" y="3249575"/>
            <a:ext cx="1219200" cy="1662410"/>
            <a:chOff x="233744" y="5147896"/>
            <a:chExt cx="1219200" cy="1662410"/>
          </a:xfrm>
        </p:grpSpPr>
        <p:pic>
          <p:nvPicPr>
            <p:cNvPr id="2050" name="Picture 2" descr="Related image">
              <a:extLst>
                <a:ext uri="{FF2B5EF4-FFF2-40B4-BE49-F238E27FC236}">
                  <a16:creationId xmlns:a16="http://schemas.microsoft.com/office/drawing/2014/main" id="{04D2917B-8E91-43CF-8974-DC618608A6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415" y="5147896"/>
              <a:ext cx="981858" cy="143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C0B1BF-32DC-425A-9514-360D8DDE7BA0}"/>
                </a:ext>
              </a:extLst>
            </p:cNvPr>
            <p:cNvSpPr/>
            <p:nvPr/>
          </p:nvSpPr>
          <p:spPr>
            <a:xfrm>
              <a:off x="233744" y="6440974"/>
              <a:ext cx="121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https://wp-media.patheos.com/blogs/sites/96/2013/03/Coin-Toss1.jpg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C98FE64-C1A6-4E67-8AC8-2D70976CF8C7}"/>
              </a:ext>
            </a:extLst>
          </p:cNvPr>
          <p:cNvGrpSpPr/>
          <p:nvPr/>
        </p:nvGrpSpPr>
        <p:grpSpPr>
          <a:xfrm>
            <a:off x="1295400" y="5069908"/>
            <a:ext cx="1625452" cy="1352677"/>
            <a:chOff x="3154050" y="5236206"/>
            <a:chExt cx="1625452" cy="13526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0BFEA7E-E495-41F3-BAE4-1BEA139CD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54050" y="5236206"/>
              <a:ext cx="1625452" cy="11021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E07430-CDD5-4172-9E6D-F5E46F69FA3E}"/>
                </a:ext>
              </a:extLst>
            </p:cNvPr>
            <p:cNvSpPr/>
            <p:nvPr/>
          </p:nvSpPr>
          <p:spPr>
            <a:xfrm>
              <a:off x="3189851" y="6311884"/>
              <a:ext cx="155385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https://michiganross.umich.edu/sites/default/files/images/articles/handondie.jpg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5154-62C0-4C14-BD38-87054B4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1F86-5232-4734-BFB2-1B326C74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turn, the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flips coin: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Tails</a:t>
            </a:r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busts</a:t>
            </a:r>
            <a:r>
              <a:rPr lang="en-US" dirty="0"/>
              <a:t> 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Heads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2 to pot and go back to choice</a:t>
            </a:r>
          </a:p>
          <a:p>
            <a:r>
              <a:rPr lang="en-US" dirty="0"/>
              <a:t>Get to 10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Get coin and play Piglet (with friend) to get feel for game!</a:t>
            </a:r>
          </a:p>
          <a:p>
            <a:endParaRPr lang="en-US" dirty="0"/>
          </a:p>
        </p:txBody>
      </p:sp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EF3E773C-BDD0-439B-9474-BF19DA469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irculating Coins | News Image Library | U.S. Mint">
            <a:extLst>
              <a:ext uri="{FF2B5EF4-FFF2-40B4-BE49-F238E27FC236}">
                <a16:creationId xmlns:a16="http://schemas.microsoft.com/office/drawing/2014/main" id="{72327C03-5499-41E9-85DF-37623C807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124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CB9-446C-4844-84A4-1D01F77B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4163-A18E-454F-8BAF-97E0B002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72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probability player </a:t>
            </a:r>
            <a:r>
              <a:rPr lang="en-US" dirty="0">
                <a:solidFill>
                  <a:srgbClr val="008000"/>
                </a:solidFill>
              </a:rPr>
              <a:t>wins</a:t>
            </a:r>
            <a:r>
              <a:rPr lang="en-US" dirty="0"/>
              <a:t> on their first turn?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expected number of points for first flip?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consider number of points if successful (heads), number of points if bust (tails) and likelihood of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following table for 10 rows, also filling in all "Expected Points" columns.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flip coin only once and then pass, after 20 turns what is probability has 4 or fewer points?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think of kind of distribution and try out formula</a:t>
            </a:r>
          </a:p>
          <a:p>
            <a:endParaRPr lang="en-US" dirty="0"/>
          </a:p>
        </p:txBody>
      </p:sp>
      <p:pic>
        <p:nvPicPr>
          <p:cNvPr id="3074" name="Picture 2" descr="Image result for question mark">
            <a:extLst>
              <a:ext uri="{FF2B5EF4-FFF2-40B4-BE49-F238E27FC236}">
                <a16:creationId xmlns:a16="http://schemas.microsoft.com/office/drawing/2014/main" id="{F7C67025-70EF-4C24-95F9-3FFA1B15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B528E6-0C21-46CB-838C-58C92A61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114800"/>
            <a:ext cx="5287344" cy="1143000"/>
          </a:xfrm>
          <a:prstGeom prst="rect">
            <a:avLst/>
          </a:prstGeom>
        </p:spPr>
      </p:pic>
      <p:pic>
        <p:nvPicPr>
          <p:cNvPr id="12" name="Picture 11" descr="[Pig]">
            <a:extLst>
              <a:ext uri="{FF2B5EF4-FFF2-40B4-BE49-F238E27FC236}">
                <a16:creationId xmlns:a16="http://schemas.microsoft.com/office/drawing/2014/main" id="{73703525-F722-4EFF-BC33-E81D8E74D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and paste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piglet.py</a:t>
            </a:r>
            <a:r>
              <a:rPr lang="en-US" dirty="0"/>
              <a:t> Python script (file or </a:t>
            </a:r>
            <a:r>
              <a:rPr lang="en-US" dirty="0" err="1"/>
              <a:t>Jupyter</a:t>
            </a:r>
            <a:r>
              <a:rPr lang="en-US" dirty="0"/>
              <a:t> notebook) </a:t>
            </a:r>
          </a:p>
          <a:p>
            <a:r>
              <a:rPr lang="en-US" dirty="0"/>
              <a:t>Run it</a:t>
            </a:r>
          </a:p>
          <a:p>
            <a:r>
              <a:rPr lang="en-US" dirty="0"/>
              <a:t>Study what it does</a:t>
            </a:r>
          </a:p>
          <a:p>
            <a:r>
              <a:rPr lang="en-US" dirty="0"/>
              <a:t>Run it some more </a:t>
            </a:r>
          </a:p>
          <a:p>
            <a:r>
              <a:rPr lang="en-US" dirty="0"/>
              <a:t>Repeat until you mostly understand it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[Pig]">
            <a:extLst>
              <a:ext uri="{FF2B5EF4-FFF2-40B4-BE49-F238E27FC236}">
                <a16:creationId xmlns:a16="http://schemas.microsoft.com/office/drawing/2014/main" id="{44BF1B8E-08A7-4DB1-830B-187CA749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Image result for python logo">
            <a:extLst>
              <a:ext uri="{FF2B5EF4-FFF2-40B4-BE49-F238E27FC236}">
                <a16:creationId xmlns:a16="http://schemas.microsoft.com/office/drawing/2014/main" id="{D7F08A27-E338-4939-A563-9CEA3FC10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1908614" cy="55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jupyter notebook logo">
            <a:extLst>
              <a:ext uri="{FF2B5EF4-FFF2-40B4-BE49-F238E27FC236}">
                <a16:creationId xmlns:a16="http://schemas.microsoft.com/office/drawing/2014/main" id="{A0895A10-F718-4667-A706-3FF817CA8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13561"/>
            <a:ext cx="1089942" cy="12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6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different bots that can be played (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Which bot is better?</a:t>
            </a:r>
          </a:p>
          <a:p>
            <a:pPr lvl="1"/>
            <a:r>
              <a:rPr lang="en-US" dirty="0"/>
              <a:t>Run experiments that gather data needed to answer query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42D257CE-7770-43EF-9ED7-4568DE0E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23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C7CD-25D6-4C1C-B2FD-9C0E0192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2726-671F-42B0-A910-5AF4B4DE3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Like Piglet, but roll </a:t>
            </a:r>
            <a:r>
              <a:rPr lang="en-US" u="sng" dirty="0"/>
              <a:t>one d6</a:t>
            </a:r>
          </a:p>
          <a:p>
            <a:r>
              <a:rPr lang="en-US" dirty="0"/>
              <a:t>Each turn,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rolls die: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 busts </a:t>
            </a:r>
            <a:r>
              <a:rPr lang="en-US" dirty="0"/>
              <a:t>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2-6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number of pips to pot and go back to choice</a:t>
            </a:r>
          </a:p>
          <a:p>
            <a:r>
              <a:rPr lang="en-US" dirty="0"/>
              <a:t>Get to 50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Find die and play Pig (with friend) to get feel for game!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FBE880F-53FA-4DB5-9962-AFFA904E5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ngle Die Stock Photos - Download 1,526 Royalty Free Photos">
            <a:extLst>
              <a:ext uri="{FF2B5EF4-FFF2-40B4-BE49-F238E27FC236}">
                <a16:creationId xmlns:a16="http://schemas.microsoft.com/office/drawing/2014/main" id="{0FE457CC-F2E8-4F6D-AB02-9A2966ACC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15539" cy="127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65AD-72C6-40E2-BC6B-F623B548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4632C-25DE-4E98-9A14-6CEADABB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not busting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average pot if player does not bust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expected number of points player gets for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getting </a:t>
            </a:r>
            <a:r>
              <a:rPr lang="en-US" i="1" dirty="0"/>
              <a:t>exactly</a:t>
            </a:r>
            <a:r>
              <a:rPr lang="en-US" dirty="0"/>
              <a:t> 4 points on one turn? (</a:t>
            </a:r>
            <a:r>
              <a:rPr lang="en-US" i="1" dirty="0"/>
              <a:t>Optional</a:t>
            </a:r>
            <a:r>
              <a:rPr lang="en-US" dirty="0"/>
              <a:t> - what is the probability of doing so?)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Draw chart depicting expected number of points versus number of consecutive rolls.  </a:t>
            </a:r>
            <a:r>
              <a:rPr lang="en-US" i="1" dirty="0"/>
              <a:t>Hint: </a:t>
            </a:r>
            <a:r>
              <a:rPr lang="en-US" dirty="0"/>
              <a:t>see #3.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A8DC544B-5F1F-4535-B100-8359CC1C6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question mark">
            <a:extLst>
              <a:ext uri="{FF2B5EF4-FFF2-40B4-BE49-F238E27FC236}">
                <a16:creationId xmlns:a16="http://schemas.microsoft.com/office/drawing/2014/main" id="{A48345D4-45C4-4CF8-A951-75BB8E6F2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9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358-F818-4F36-94BD-35F7EAB3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2674-91C0-4A25-9325-1EF7ED4D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Modify Piglet Python script from Part 1 to play Pig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Which bot is better,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Run experiments that gather data needed to answer this question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  <a:p>
            <a:pPr marL="0" indent="0">
              <a:buNone/>
            </a:pPr>
            <a:r>
              <a:rPr lang="en-US" i="1" dirty="0"/>
              <a:t>Bonus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that wins in fewer rolls than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</a:p>
          <a:p>
            <a:pPr lvl="1"/>
            <a:r>
              <a:rPr lang="en-US" dirty="0"/>
              <a:t>Once developed, describe logic behind your bot</a:t>
            </a:r>
          </a:p>
          <a:p>
            <a:pPr lvl="1"/>
            <a:r>
              <a:rPr lang="en-US" dirty="0"/>
              <a:t>Run experiments that gather data needed to evaluate your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compared to other two bots</a:t>
            </a:r>
          </a:p>
          <a:p>
            <a:pPr lvl="1"/>
            <a:r>
              <a:rPr lang="en-US" dirty="0"/>
              <a:t>Draw charts, provide statistics and analyze data to support your comparison</a:t>
            </a:r>
          </a:p>
          <a:p>
            <a:endParaRPr lang="en-US" dirty="0"/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AB2BB38-3D18-4E02-88D7-A3997453C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experiments cartoon">
            <a:extLst>
              <a:ext uri="{FF2B5EF4-FFF2-40B4-BE49-F238E27FC236}">
                <a16:creationId xmlns:a16="http://schemas.microsoft.com/office/drawing/2014/main" id="{68B8DD45-BC0B-4DE8-A166-7BE8B01E6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637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Consolas</vt:lpstr>
      <vt:lpstr>Office Theme</vt:lpstr>
      <vt:lpstr>Homework 2</vt:lpstr>
      <vt:lpstr>Overview</vt:lpstr>
      <vt:lpstr>Piglet – Rules</vt:lpstr>
      <vt:lpstr>Piglet – Questions</vt:lpstr>
      <vt:lpstr>Piglet – Experiments </vt:lpstr>
      <vt:lpstr>Piglet – Experiments </vt:lpstr>
      <vt:lpstr>Pig – Rules </vt:lpstr>
      <vt:lpstr>Pig – Questions </vt:lpstr>
      <vt:lpstr>Pig – Experiments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151</cp:revision>
  <cp:lastPrinted>2016-08-25T14:33:07Z</cp:lastPrinted>
  <dcterms:created xsi:type="dcterms:W3CDTF">2012-01-13T01:01:36Z</dcterms:created>
  <dcterms:modified xsi:type="dcterms:W3CDTF">2023-04-06T12:07:08Z</dcterms:modified>
</cp:coreProperties>
</file>