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4" r:id="rId28"/>
    <p:sldId id="313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CC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7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7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6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34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5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8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s.wpi.edu/~imgd2905/d23/projects/proj4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U-Pick Game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Project 4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1066800" y="457200"/>
            <a:ext cx="6934200" cy="1143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Highlights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791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http://web.cs.wpi.edu/~imgd2905/d23/projects/proj4/index.html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027" y="156555"/>
            <a:ext cx="58674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Player Ratings by Country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838595" y="1121007"/>
            <a:ext cx="293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FIFA 23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Federico Perez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729071" y="6254779"/>
            <a:ext cx="5561820" cy="46218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Boxplots of player ratings broken up by country</a:t>
            </a:r>
            <a:endParaRPr lang="en-US" sz="2000" i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F2C522B-23E1-8B69-B7FE-739542E3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01">
            <a:off x="7290493" y="684586"/>
            <a:ext cx="1694327" cy="3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193D80-57E8-215A-C275-43503B7285E0}"/>
              </a:ext>
            </a:extLst>
          </p:cNvPr>
          <p:cNvGrpSpPr/>
          <p:nvPr/>
        </p:nvGrpSpPr>
        <p:grpSpPr>
          <a:xfrm>
            <a:off x="1429701" y="1600200"/>
            <a:ext cx="5752052" cy="4575496"/>
            <a:chOff x="1524000" y="1718283"/>
            <a:chExt cx="5752052" cy="45754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2F5A1B-D2D2-7CFD-C5A8-BF33BD67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1718283"/>
              <a:ext cx="5752052" cy="457549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BB2D9D-9C4F-148C-AD38-98B546DE43F2}"/>
                </a:ext>
              </a:extLst>
            </p:cNvPr>
            <p:cNvSpPr/>
            <p:nvPr/>
          </p:nvSpPr>
          <p:spPr>
            <a:xfrm>
              <a:off x="2438400" y="1718283"/>
              <a:ext cx="4495800" cy="2629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30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663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 err="1"/>
              <a:t>Splatfest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070858" y="1121007"/>
            <a:ext cx="3221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latin typeface="EBGaramond-Regular"/>
              </a:rPr>
              <a:t>Splatoon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Isaac Hernandez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679671" y="5493594"/>
            <a:ext cx="4003384" cy="713562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charts showing win rate for different idols in Splatoon </a:t>
            </a:r>
            <a:r>
              <a:rPr lang="en-US" sz="2000" dirty="0" err="1"/>
              <a:t>Splatfests</a:t>
            </a:r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F0B52F-5E94-3D91-FDCC-4B30FB54C7D8}"/>
              </a:ext>
            </a:extLst>
          </p:cNvPr>
          <p:cNvGrpSpPr/>
          <p:nvPr/>
        </p:nvGrpSpPr>
        <p:grpSpPr>
          <a:xfrm>
            <a:off x="84011" y="2407862"/>
            <a:ext cx="8975978" cy="2316431"/>
            <a:chOff x="193374" y="2407862"/>
            <a:chExt cx="8975978" cy="2316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1BEEFC-73F3-CEE8-9E7A-322242783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74" y="2425637"/>
              <a:ext cx="2742715" cy="22808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E3B7E8-93D7-6AB5-E42D-618ED0407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6340" y="2407862"/>
              <a:ext cx="2793201" cy="23164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44F28B-9FC5-9148-0FFF-A763996EE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9792" y="2431381"/>
              <a:ext cx="2939560" cy="2275139"/>
            </a:xfrm>
            <a:prstGeom prst="rect">
              <a:avLst/>
            </a:prstGeom>
          </p:spPr>
        </p:pic>
      </p:grpSp>
      <p:pic>
        <p:nvPicPr>
          <p:cNvPr id="9218" name="Picture 2" descr="Splatoon logo remastered (Fanmade) | Fandom">
            <a:extLst>
              <a:ext uri="{FF2B5EF4-FFF2-40B4-BE49-F238E27FC236}">
                <a16:creationId xmlns:a16="http://schemas.microsoft.com/office/drawing/2014/main" id="{90707881-8565-2AE4-0998-5A733272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634">
            <a:off x="7029598" y="525128"/>
            <a:ext cx="2060037" cy="9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5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99 Red Balloons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966752" y="1121007"/>
            <a:ext cx="3210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 err="1">
                <a:latin typeface="EBGaramond-Regular"/>
              </a:rPr>
              <a:t>Bloons</a:t>
            </a:r>
            <a:r>
              <a:rPr lang="en-US" sz="1800" b="0" i="1" u="none" strike="noStrike" baseline="0" dirty="0">
                <a:latin typeface="EBGaramond-Regular"/>
              </a:rPr>
              <a:t> TD 6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Jason Kardon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454247" y="6134163"/>
            <a:ext cx="4932647" cy="69139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Time series chart showing Red </a:t>
            </a:r>
            <a:r>
              <a:rPr lang="en-US" sz="2000" dirty="0" err="1"/>
              <a:t>Bloon</a:t>
            </a:r>
            <a:r>
              <a:rPr lang="en-US" sz="2000" dirty="0"/>
              <a:t> Equivalents (RBE) for rounds 50 to 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A1174-12F8-D0F8-7FAC-3A94051E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" y="1726125"/>
            <a:ext cx="7321755" cy="4346283"/>
          </a:xfrm>
          <a:prstGeom prst="rect">
            <a:avLst/>
          </a:prstGeom>
        </p:spPr>
      </p:pic>
      <p:pic>
        <p:nvPicPr>
          <p:cNvPr id="1026" name="Picture 2" descr="Bloons TD 6 | Bloons Wiki | Fandom">
            <a:extLst>
              <a:ext uri="{FF2B5EF4-FFF2-40B4-BE49-F238E27FC236}">
                <a16:creationId xmlns:a16="http://schemas.microsoft.com/office/drawing/2014/main" id="{54759E0C-EFA7-4DD1-CFC3-678008F2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91" y="378141"/>
            <a:ext cx="1464862" cy="8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cal Notes Emoji (U+1F3B6)">
            <a:extLst>
              <a:ext uri="{FF2B5EF4-FFF2-40B4-BE49-F238E27FC236}">
                <a16:creationId xmlns:a16="http://schemas.microsoft.com/office/drawing/2014/main" id="{4FC9B8E0-352C-B644-7B1B-529E0123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444"/>
            <a:ext cx="323687" cy="3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L33t vs. N00b Moves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189648" y="1083179"/>
            <a:ext cx="476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latin typeface="EBGaramond-Regular"/>
              </a:rPr>
              <a:t>Pokémon Showdown Gen 9 OU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John Burke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544353" y="5915049"/>
            <a:ext cx="6055293" cy="73660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Radar chart showing move uses for </a:t>
            </a:r>
            <a:r>
              <a:rPr lang="en-US" sz="2000" i="1" dirty="0"/>
              <a:t>Iron Moth </a:t>
            </a:r>
            <a:r>
              <a:rPr lang="en-US" sz="2000" dirty="0"/>
              <a:t>for low rated players (blue) and high rated players (orange)</a:t>
            </a:r>
          </a:p>
        </p:txBody>
      </p:sp>
      <p:pic>
        <p:nvPicPr>
          <p:cNvPr id="2050" name="Picture 2" descr="Pokemon Icon : Free Download, Borrow, and Streaming : Internet Archive">
            <a:extLst>
              <a:ext uri="{FF2B5EF4-FFF2-40B4-BE49-F238E27FC236}">
                <a16:creationId xmlns:a16="http://schemas.microsoft.com/office/drawing/2014/main" id="{BC61A4E0-A188-D3F0-B0FE-7592B1786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64" y="37544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33420-770A-9C56-E698-6B87DF3D6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636858"/>
            <a:ext cx="5333999" cy="41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82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Pay to Win?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032602" y="1099500"/>
            <a:ext cx="3292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latin typeface="EBGaramond-Regular"/>
              </a:rPr>
              <a:t>World of Tanks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Josh Cohen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815216" y="6103456"/>
            <a:ext cx="5727532" cy="6858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 plot of win rate for each tank, clustered by free versus premium (not-free) tanks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CA372-07AA-17D4-CFC1-FFFC089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1" y="1445564"/>
            <a:ext cx="8734262" cy="4511883"/>
          </a:xfrm>
          <a:prstGeom prst="rect">
            <a:avLst/>
          </a:prstGeom>
        </p:spPr>
      </p:pic>
      <p:pic>
        <p:nvPicPr>
          <p:cNvPr id="3074" name="Picture 2" descr="World of Tanks - Icon by Blagoicons on DeviantArt">
            <a:extLst>
              <a:ext uri="{FF2B5EF4-FFF2-40B4-BE49-F238E27FC236}">
                <a16:creationId xmlns:a16="http://schemas.microsoft.com/office/drawing/2014/main" id="{CE4B563A-E8E3-5E77-2EA8-515EEA68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17" y="156555"/>
            <a:ext cx="1339905" cy="13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82" y="156555"/>
            <a:ext cx="58674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Picking High Damage Champions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209800" y="1373934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Overwatch 2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Juliet Morin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057400" y="6237271"/>
            <a:ext cx="5740064" cy="464174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 plot of damage rate versus pick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4F3ED-F8C6-0811-1B5E-9748E2A19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82" y="1776067"/>
            <a:ext cx="7467600" cy="439208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A9815F5-025A-5E72-8A4A-D9A4E9D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45" y="381000"/>
            <a:ext cx="1531317" cy="11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7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Where in the World?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973501" y="1373934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Project </a:t>
            </a:r>
            <a:r>
              <a:rPr lang="en-US" sz="1800" b="0" i="1" u="none" strike="noStrike" baseline="0" dirty="0" err="1">
                <a:latin typeface="EBGaramond-Regular"/>
              </a:rPr>
              <a:t>Nodenium</a:t>
            </a:r>
            <a:r>
              <a:rPr lang="en-US" sz="1800" b="0" i="1" u="none" strike="noStrike" baseline="0" dirty="0">
                <a:latin typeface="EBGaramond-Regular"/>
              </a:rPr>
              <a:t> – Minecraft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Matt Hagger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029477" y="6172200"/>
            <a:ext cx="4932646" cy="47945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Heatmap of incoming traffic to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D1F37-9679-FF78-6DFF-A1D7A8D7C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15228"/>
            <a:ext cx="7924800" cy="3966423"/>
          </a:xfrm>
          <a:prstGeom prst="rect">
            <a:avLst/>
          </a:prstGeom>
        </p:spPr>
      </p:pic>
      <p:pic>
        <p:nvPicPr>
          <p:cNvPr id="5122" name="Picture 2" descr="Project Nodenium">
            <a:extLst>
              <a:ext uri="{FF2B5EF4-FFF2-40B4-BE49-F238E27FC236}">
                <a16:creationId xmlns:a16="http://schemas.microsoft.com/office/drawing/2014/main" id="{E4DF5BEB-FDFD-20AC-FE27-15F6E8ED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29" y="411939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65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Buy, Buy, Buy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973500" y="1194858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CS:GO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Mauricio </a:t>
            </a:r>
            <a:r>
              <a:rPr lang="en-US" sz="2000" dirty="0" err="1">
                <a:solidFill>
                  <a:srgbClr val="0070C0"/>
                </a:solidFill>
              </a:rPr>
              <a:t>Mergal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371600" y="6231826"/>
            <a:ext cx="7133651" cy="47945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average profit for each buy phase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287F5-4FD1-B73E-3B6A-8E5431B5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80" y="1676400"/>
            <a:ext cx="7123639" cy="4408226"/>
          </a:xfrm>
          <a:prstGeom prst="rect">
            <a:avLst/>
          </a:prstGeom>
        </p:spPr>
      </p:pic>
      <p:pic>
        <p:nvPicPr>
          <p:cNvPr id="8" name="Picture 4" descr="Two possible future CSGO app icons : r/csgo">
            <a:extLst>
              <a:ext uri="{FF2B5EF4-FFF2-40B4-BE49-F238E27FC236}">
                <a16:creationId xmlns:a16="http://schemas.microsoft.com/office/drawing/2014/main" id="{6824EB90-8980-9493-1098-34E5123D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18" y="386445"/>
            <a:ext cx="919386" cy="9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2342"/>
            <a:ext cx="5867401" cy="835858"/>
          </a:xfrm>
        </p:spPr>
        <p:txBody>
          <a:bodyPr>
            <a:normAutofit/>
          </a:bodyPr>
          <a:lstStyle/>
          <a:p>
            <a:r>
              <a:rPr lang="en-US" dirty="0"/>
              <a:t>1v1 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049700" y="787480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Overwatch 2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Max Allen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544353" y="6400799"/>
            <a:ext cx="6055293" cy="40223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Heat map showing 1v1 win rates clustered by hero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EC877-C838-97FB-4401-D0838538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145342"/>
            <a:ext cx="7086599" cy="521700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01786E1-2016-7DE6-4BEE-3BD9A733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87" y="54963"/>
            <a:ext cx="1531317" cy="11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1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495155"/>
            <a:ext cx="5867401" cy="835858"/>
          </a:xfrm>
        </p:spPr>
        <p:txBody>
          <a:bodyPr>
            <a:normAutofit/>
          </a:bodyPr>
          <a:lstStyle/>
          <a:p>
            <a:r>
              <a:rPr lang="en-US" dirty="0"/>
              <a:t>Winning by 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049701" y="1280293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Overwatch 2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Owen Pugh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699658" y="6161726"/>
            <a:ext cx="5715000" cy="40223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win rate based on player rank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F1581B-3287-D700-188A-23C90CF3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28" y="1972728"/>
            <a:ext cx="6753660" cy="3970872"/>
          </a:xfrm>
          <a:prstGeom prst="rect">
            <a:avLst/>
          </a:prstGeom>
        </p:spPr>
      </p:pic>
      <p:pic>
        <p:nvPicPr>
          <p:cNvPr id="11" name="Picture 10" descr="Overwatch Logo PNG Vector (EPS) Free Download">
            <a:extLst>
              <a:ext uri="{FF2B5EF4-FFF2-40B4-BE49-F238E27FC236}">
                <a16:creationId xmlns:a16="http://schemas.microsoft.com/office/drawing/2014/main" id="{9B161810-5589-00E2-519F-B55FAE19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8248"/>
            <a:ext cx="113919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3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289"/>
          </a:xfrm>
        </p:spPr>
        <p:txBody>
          <a:bodyPr>
            <a:normAutofit fontScale="90000"/>
          </a:bodyPr>
          <a:lstStyle/>
          <a:p>
            <a:r>
              <a:rPr lang="en-US" dirty="0"/>
              <a:t>The Killer Among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821489" y="1217583"/>
            <a:ext cx="3501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Among Us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Abigail Albuquerque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3048000" y="5985059"/>
            <a:ext cx="3655511" cy="70892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of win percentage for different numbers of kills</a:t>
            </a:r>
            <a:endParaRPr lang="en-US" sz="20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4CBCB-6638-CFBC-A244-1DBAB9D8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8" y="1617693"/>
            <a:ext cx="7174405" cy="4266380"/>
          </a:xfrm>
          <a:prstGeom prst="rect">
            <a:avLst/>
          </a:prstGeom>
        </p:spPr>
      </p:pic>
      <p:pic>
        <p:nvPicPr>
          <p:cNvPr id="4098" name="Picture 2" descr="Among Us Logo, symbol, meaning, history, PNG, brand">
            <a:extLst>
              <a:ext uri="{FF2B5EF4-FFF2-40B4-BE49-F238E27FC236}">
                <a16:creationId xmlns:a16="http://schemas.microsoft.com/office/drawing/2014/main" id="{71722D40-F102-314A-6E20-AEFB632A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7885"/>
            <a:ext cx="2306907" cy="12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3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495155"/>
            <a:ext cx="5867401" cy="835858"/>
          </a:xfrm>
        </p:spPr>
        <p:txBody>
          <a:bodyPr>
            <a:normAutofit fontScale="90000"/>
          </a:bodyPr>
          <a:lstStyle/>
          <a:p>
            <a:r>
              <a:rPr lang="en-US" dirty="0"/>
              <a:t>The Killer is Still Among 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049701" y="1280293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Among Us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Perla Walling-</a:t>
            </a:r>
            <a:r>
              <a:rPr lang="en-US" sz="1800" b="0" i="0" u="none" strike="noStrike" baseline="0" dirty="0" err="1">
                <a:solidFill>
                  <a:srgbClr val="0070C0"/>
                </a:solidFill>
                <a:latin typeface="ArialMT"/>
              </a:rPr>
              <a:t>Sotolongo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667000" y="6161726"/>
            <a:ext cx="3733800" cy="40223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Histogram of imposter kills</a:t>
            </a:r>
          </a:p>
        </p:txBody>
      </p:sp>
      <p:pic>
        <p:nvPicPr>
          <p:cNvPr id="3" name="Picture 2" descr="Among Us Logo, symbol, meaning, history, PNG, brand">
            <a:extLst>
              <a:ext uri="{FF2B5EF4-FFF2-40B4-BE49-F238E27FC236}">
                <a16:creationId xmlns:a16="http://schemas.microsoft.com/office/drawing/2014/main" id="{25BDA789-9284-30D4-45AD-CB5C69F8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7885"/>
            <a:ext cx="2306907" cy="12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122CE-E87A-0B54-BF83-0F225B8F3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9" y="2057400"/>
            <a:ext cx="8472042" cy="39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75" y="897157"/>
            <a:ext cx="6075648" cy="835858"/>
          </a:xfrm>
        </p:spPr>
        <p:txBody>
          <a:bodyPr>
            <a:normAutofit/>
          </a:bodyPr>
          <a:lstStyle/>
          <a:p>
            <a:r>
              <a:rPr lang="en-US" dirty="0"/>
              <a:t>Popularity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914400" y="1849911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Guilty Gear Strive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Connor </a:t>
            </a:r>
            <a:r>
              <a:rPr lang="en-US" sz="1800" b="0" i="0" u="none" strike="noStrike" baseline="0" dirty="0" err="1">
                <a:solidFill>
                  <a:srgbClr val="0070C0"/>
                </a:solidFill>
                <a:latin typeface="ArialMT"/>
              </a:rPr>
              <a:t>Chartier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 and Charles West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667000" y="5488039"/>
            <a:ext cx="4094448" cy="645213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Heat map of character popularity based on player rank</a:t>
            </a:r>
          </a:p>
        </p:txBody>
      </p:sp>
      <p:pic>
        <p:nvPicPr>
          <p:cNvPr id="6146" name="Picture 2" descr="Guilty Gear -Strive- | Guilty Gear Wiki | Fandom">
            <a:extLst>
              <a:ext uri="{FF2B5EF4-FFF2-40B4-BE49-F238E27FC236}">
                <a16:creationId xmlns:a16="http://schemas.microsoft.com/office/drawing/2014/main" id="{D5BC516C-17A5-0E91-3CDA-9B36A266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99">
            <a:off x="6313177" y="846905"/>
            <a:ext cx="3090241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AD020-8E39-B8DC-C037-47787D5A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2891189"/>
            <a:ext cx="9144000" cy="24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90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393255"/>
            <a:ext cx="6075648" cy="835858"/>
          </a:xfrm>
        </p:spPr>
        <p:txBody>
          <a:bodyPr>
            <a:normAutofit/>
          </a:bodyPr>
          <a:lstStyle/>
          <a:p>
            <a:r>
              <a:rPr lang="en-US" dirty="0"/>
              <a:t>Clutch Player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361424" y="1312672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 err="1">
                <a:latin typeface="EBGaramond-Regular"/>
              </a:rPr>
              <a:t>Valorant</a:t>
            </a:r>
            <a:r>
              <a:rPr lang="en-US" sz="1800" b="0" i="1" u="none" strike="noStrike" baseline="0" dirty="0">
                <a:latin typeface="EBGaramond-Regular"/>
              </a:rPr>
              <a:t>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Jacob </a:t>
            </a:r>
            <a:r>
              <a:rPr lang="en-US" sz="1800" b="0" i="0" u="none" strike="noStrike" baseline="0" dirty="0" err="1">
                <a:solidFill>
                  <a:srgbClr val="0070C0"/>
                </a:solidFill>
                <a:latin typeface="ArialMT"/>
              </a:rPr>
              <a:t>Antepli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 and Chris Ryan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509380" y="6087090"/>
            <a:ext cx="6096000" cy="645213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 plot (almost as a distribution ) of clutches (last teammate standing) versus average damage per round</a:t>
            </a:r>
          </a:p>
        </p:txBody>
      </p:sp>
      <p:pic>
        <p:nvPicPr>
          <p:cNvPr id="7" name="Picture 2" descr="Valorant Logo PNG Vector (SVG) Free Download">
            <a:extLst>
              <a:ext uri="{FF2B5EF4-FFF2-40B4-BE49-F238E27FC236}">
                <a16:creationId xmlns:a16="http://schemas.microsoft.com/office/drawing/2014/main" id="{C348DE4B-97C0-7F03-50E6-490C0C67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442346"/>
            <a:ext cx="996799" cy="9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3AC30-FA43-F5B8-C9DE-C32BBB7A2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64" y="1843203"/>
            <a:ext cx="7172519" cy="41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6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FA947B-2C4D-E80B-3069-475069C0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32018"/>
            <a:ext cx="8915400" cy="4069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76" y="393255"/>
            <a:ext cx="6075648" cy="835858"/>
          </a:xfrm>
        </p:spPr>
        <p:txBody>
          <a:bodyPr>
            <a:normAutofit/>
          </a:bodyPr>
          <a:lstStyle/>
          <a:p>
            <a:r>
              <a:rPr lang="en-US" dirty="0"/>
              <a:t>Living Longer Among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714501" y="1312672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Among Us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Skye Vinson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202490" y="6125738"/>
            <a:ext cx="4960310" cy="678013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chance of winning versus game duration</a:t>
            </a:r>
          </a:p>
        </p:txBody>
      </p:sp>
      <p:pic>
        <p:nvPicPr>
          <p:cNvPr id="3" name="Picture 2" descr="Among Us Logo, symbol, meaning, history, PNG, brand">
            <a:extLst>
              <a:ext uri="{FF2B5EF4-FFF2-40B4-BE49-F238E27FC236}">
                <a16:creationId xmlns:a16="http://schemas.microsoft.com/office/drawing/2014/main" id="{C56B39C4-741E-E134-9CE7-DCE44234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7885"/>
            <a:ext cx="2306907" cy="12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6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76" y="393255"/>
            <a:ext cx="5097722" cy="835858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Player Advantage?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123951" y="1312672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Yu-Gi-Oh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Spencer Dill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3BA71-CDAA-64ED-785F-234C4570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5" y="1802880"/>
            <a:ext cx="7036690" cy="435102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FB31E2A-F3CE-7CFF-90E8-6B59D328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02">
            <a:off x="6658185" y="805767"/>
            <a:ext cx="2573829" cy="9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123951" y="6019800"/>
            <a:ext cx="6112800" cy="7620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number of wins for going first versus going second</a:t>
            </a:r>
          </a:p>
        </p:txBody>
      </p:sp>
    </p:spTree>
    <p:extLst>
      <p:ext uri="{BB962C8B-B14F-4D97-AF65-F5344CB8AC3E}">
        <p14:creationId xmlns:p14="http://schemas.microsoft.com/office/powerpoint/2010/main" val="311239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1" y="393255"/>
            <a:ext cx="5622247" cy="835858"/>
          </a:xfrm>
        </p:spPr>
        <p:txBody>
          <a:bodyPr>
            <a:normAutofit fontScale="90000"/>
          </a:bodyPr>
          <a:lstStyle/>
          <a:p>
            <a:r>
              <a:rPr lang="en-US" dirty="0"/>
              <a:t>Top Offense and Defense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123951" y="1312672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Pokémon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Trey Bowen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BD5E4-907E-BDCC-4B06-5F1E95C3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594" y="2082865"/>
            <a:ext cx="4488928" cy="3555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B077E-8169-4EC0-6116-8EADA8A94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40" y="2024577"/>
            <a:ext cx="4816998" cy="3614223"/>
          </a:xfrm>
          <a:prstGeom prst="rect">
            <a:avLst/>
          </a:prstGeom>
        </p:spPr>
      </p:pic>
      <p:pic>
        <p:nvPicPr>
          <p:cNvPr id="10" name="Picture 2" descr="Pokemon Icon : Free Download, Borrow, and Streaming : Internet Archive">
            <a:extLst>
              <a:ext uri="{FF2B5EF4-FFF2-40B4-BE49-F238E27FC236}">
                <a16:creationId xmlns:a16="http://schemas.microsoft.com/office/drawing/2014/main" id="{E0B0D80E-0AD8-C66C-4F54-E7820C8D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64" y="37544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EC552A3-CAB2-096B-DE63-F947E915F42C}"/>
              </a:ext>
            </a:extLst>
          </p:cNvPr>
          <p:cNvSpPr txBox="1">
            <a:spLocks/>
          </p:cNvSpPr>
          <p:nvPr/>
        </p:nvSpPr>
        <p:spPr>
          <a:xfrm>
            <a:off x="1748944" y="5950594"/>
            <a:ext cx="5871055" cy="755005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Radar charts showing Pokémon with highest offense (left) and defense (right), broken down by type</a:t>
            </a:r>
          </a:p>
        </p:txBody>
      </p:sp>
    </p:spTree>
    <p:extLst>
      <p:ext uri="{BB962C8B-B14F-4D97-AF65-F5344CB8AC3E}">
        <p14:creationId xmlns:p14="http://schemas.microsoft.com/office/powerpoint/2010/main" val="369298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1" y="393255"/>
            <a:ext cx="5622247" cy="835858"/>
          </a:xfrm>
        </p:spPr>
        <p:txBody>
          <a:bodyPr>
            <a:normAutofit/>
          </a:bodyPr>
          <a:lstStyle/>
          <a:p>
            <a:r>
              <a:rPr lang="en-US" dirty="0"/>
              <a:t>Agent Popularity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123951" y="1312672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 err="1">
                <a:latin typeface="EBGaramond-Regular"/>
              </a:rPr>
              <a:t>Valorant</a:t>
            </a:r>
            <a:r>
              <a:rPr lang="en-US" sz="1800" b="0" i="1" u="none" strike="noStrike" baseline="0" dirty="0">
                <a:latin typeface="EBGaramond-Regular"/>
              </a:rPr>
              <a:t> 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Vijay Mistry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A3263A9-9337-5DBB-49FA-53AED9B17F7B}"/>
              </a:ext>
            </a:extLst>
          </p:cNvPr>
          <p:cNvSpPr txBox="1">
            <a:spLocks/>
          </p:cNvSpPr>
          <p:nvPr/>
        </p:nvSpPr>
        <p:spPr>
          <a:xfrm>
            <a:off x="1943100" y="6236145"/>
            <a:ext cx="5257800" cy="4572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agent popularity</a:t>
            </a:r>
          </a:p>
        </p:txBody>
      </p:sp>
      <p:pic>
        <p:nvPicPr>
          <p:cNvPr id="7" name="Picture 2" descr="Valorant Logo PNG Vector (SVG) Free Download">
            <a:extLst>
              <a:ext uri="{FF2B5EF4-FFF2-40B4-BE49-F238E27FC236}">
                <a16:creationId xmlns:a16="http://schemas.microsoft.com/office/drawing/2014/main" id="{693F1EC8-67A8-2AF5-B33E-4EAE625D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442346"/>
            <a:ext cx="996799" cy="9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4AD8F-16A8-7015-77C1-CCD1F306E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69" y="1796340"/>
            <a:ext cx="7397943" cy="42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06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683" y="455074"/>
            <a:ext cx="5622247" cy="835858"/>
          </a:xfrm>
        </p:spPr>
        <p:txBody>
          <a:bodyPr>
            <a:normAutofit fontScale="90000"/>
          </a:bodyPr>
          <a:lstStyle/>
          <a:p>
            <a:r>
              <a:rPr lang="en-US" dirty="0"/>
              <a:t>All the Colors of the Rainbow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128007" y="1474275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Magic the Gathering 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Zachary Robinson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50" name="Picture 10" descr="Magic The Gathering logo transparent PNG - StickPNG">
            <a:extLst>
              <a:ext uri="{FF2B5EF4-FFF2-40B4-BE49-F238E27FC236}">
                <a16:creationId xmlns:a16="http://schemas.microsoft.com/office/drawing/2014/main" id="{99C2B6F8-87F4-1A03-BB53-48F7767B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6523"/>
            <a:ext cx="23812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C6742-019C-F618-3B5D-76AC78B3E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15" y="1963747"/>
            <a:ext cx="6947962" cy="411692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A3263A9-9337-5DBB-49FA-53AED9B17F7B}"/>
              </a:ext>
            </a:extLst>
          </p:cNvPr>
          <p:cNvSpPr txBox="1">
            <a:spLocks/>
          </p:cNvSpPr>
          <p:nvPr/>
        </p:nvSpPr>
        <p:spPr>
          <a:xfrm>
            <a:off x="1252269" y="6096000"/>
            <a:ext cx="5871055" cy="6858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number of colors used in a deck versus the win rate</a:t>
            </a:r>
          </a:p>
        </p:txBody>
      </p:sp>
    </p:spTree>
    <p:extLst>
      <p:ext uri="{BB962C8B-B14F-4D97-AF65-F5344CB8AC3E}">
        <p14:creationId xmlns:p14="http://schemas.microsoft.com/office/powerpoint/2010/main" val="2787639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682" y="455074"/>
            <a:ext cx="5622247" cy="835858"/>
          </a:xfrm>
        </p:spPr>
        <p:txBody>
          <a:bodyPr>
            <a:normAutofit/>
          </a:bodyPr>
          <a:lstStyle/>
          <a:p>
            <a:r>
              <a:rPr lang="en-US" dirty="0"/>
              <a:t>Flash FTW?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128006" y="1244911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League of Legends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1800" b="0" i="0" u="none" strike="noStrike" baseline="0" dirty="0" err="1">
                <a:solidFill>
                  <a:srgbClr val="0070C0"/>
                </a:solidFill>
                <a:latin typeface="ArialMT"/>
              </a:rPr>
              <a:t>Zihang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MT"/>
              </a:rPr>
              <a:t> Chen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A3263A9-9337-5DBB-49FA-53AED9B17F7B}"/>
              </a:ext>
            </a:extLst>
          </p:cNvPr>
          <p:cNvSpPr txBox="1">
            <a:spLocks/>
          </p:cNvSpPr>
          <p:nvPr/>
        </p:nvSpPr>
        <p:spPr>
          <a:xfrm>
            <a:off x="1164278" y="6115778"/>
            <a:ext cx="5871055" cy="6858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Two-axis chart showing summoner spell usage (left y-axis) and corresponding winning rate (right y-axis)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7739865-6BAB-C82F-D377-EB685602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93" y="60753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887F32-6533-4C6A-06E1-B1B69C7F9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47" y="1724096"/>
            <a:ext cx="6824917" cy="43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937550"/>
          </a:xfrm>
        </p:spPr>
        <p:txBody>
          <a:bodyPr/>
          <a:lstStyle/>
          <a:p>
            <a:r>
              <a:rPr lang="en-US" dirty="0"/>
              <a:t>Surrender at 15?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392524" y="1217583"/>
            <a:ext cx="435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League of Legends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Andrew </a:t>
            </a:r>
            <a:r>
              <a:rPr lang="en-US" sz="2000" dirty="0" err="1">
                <a:solidFill>
                  <a:srgbClr val="0070C0"/>
                </a:solidFill>
              </a:rPr>
              <a:t>Hariyanto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929315" y="6126162"/>
            <a:ext cx="3285368" cy="4572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Histogram of game duration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0E2DD-C799-4C82-0DD5-AFFEECBA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0" y="1556277"/>
            <a:ext cx="8924899" cy="431004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904A9C-D7AD-1096-536F-ED068BB2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80" y="14538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9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EFDB16-9315-75EA-F5D7-E6748D69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9" y="1375669"/>
            <a:ext cx="7744780" cy="4570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583"/>
            <a:ext cx="8229600" cy="1143000"/>
          </a:xfrm>
        </p:spPr>
        <p:txBody>
          <a:bodyPr/>
          <a:lstStyle/>
          <a:p>
            <a:r>
              <a:rPr lang="en-US" dirty="0"/>
              <a:t>Eliminations vs. Traveled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032699" y="1018608"/>
            <a:ext cx="3078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Overwatch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Caleb Powell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590800" y="6118252"/>
            <a:ext cx="4457701" cy="686025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 plot showing eliminations versus the distance an objective traveled</a:t>
            </a:r>
            <a:endParaRPr lang="en-US" sz="2000" i="1" dirty="0"/>
          </a:p>
        </p:txBody>
      </p:sp>
      <p:pic>
        <p:nvPicPr>
          <p:cNvPr id="2058" name="Picture 10" descr="Overwatch Logo PNG Vector (EPS) Free Download">
            <a:extLst>
              <a:ext uri="{FF2B5EF4-FFF2-40B4-BE49-F238E27FC236}">
                <a16:creationId xmlns:a16="http://schemas.microsoft.com/office/drawing/2014/main" id="{601B42EE-AB2B-8440-0EFF-88C6290E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8248"/>
            <a:ext cx="113919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4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638"/>
            <a:ext cx="5867401" cy="1143000"/>
          </a:xfrm>
        </p:spPr>
        <p:txBody>
          <a:bodyPr/>
          <a:lstStyle/>
          <a:p>
            <a:r>
              <a:rPr lang="en-US" dirty="0"/>
              <a:t>Time to Win!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654681" y="1217583"/>
            <a:ext cx="383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Age of Empires II 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Carson Byrnes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809748" y="6271179"/>
            <a:ext cx="5829301" cy="4572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of time to win for different civilizations</a:t>
            </a:r>
            <a:endParaRPr lang="en-US" sz="2000" i="1" dirty="0"/>
          </a:p>
        </p:txBody>
      </p:sp>
      <p:pic>
        <p:nvPicPr>
          <p:cNvPr id="3074" name="Picture 2" descr="Age of Empires - Wikipedia">
            <a:extLst>
              <a:ext uri="{FF2B5EF4-FFF2-40B4-BE49-F238E27FC236}">
                <a16:creationId xmlns:a16="http://schemas.microsoft.com/office/drawing/2014/main" id="{1C970DD1-2A21-4E9E-1545-58B9D1B9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81" y="274638"/>
            <a:ext cx="16233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099821-C827-E650-4CA1-A5A96F46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55" y="1526367"/>
            <a:ext cx="7606890" cy="46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23" y="274638"/>
            <a:ext cx="5867401" cy="1143000"/>
          </a:xfrm>
        </p:spPr>
        <p:txBody>
          <a:bodyPr/>
          <a:lstStyle/>
          <a:p>
            <a:r>
              <a:rPr lang="en-US" dirty="0"/>
              <a:t>Popularity vs. Win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765164" y="1239090"/>
            <a:ext cx="324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Hearthstone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Charlie </a:t>
            </a:r>
            <a:r>
              <a:rPr lang="en-US" sz="2000" dirty="0" err="1">
                <a:solidFill>
                  <a:srgbClr val="0070C0"/>
                </a:solidFill>
              </a:rPr>
              <a:t>Doud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920109" y="5938614"/>
            <a:ext cx="4709291" cy="78687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 plot showing relationship between card deck popularity and win rate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B6368-D715-AB71-A8CD-5243FB3D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97" y="1524000"/>
            <a:ext cx="7186053" cy="4262214"/>
          </a:xfrm>
          <a:prstGeom prst="rect">
            <a:avLst/>
          </a:prstGeom>
        </p:spPr>
      </p:pic>
      <p:pic>
        <p:nvPicPr>
          <p:cNvPr id="5122" name="Picture 2" descr="Hearthstone Logo, symbol, meaning, history, PNG, brand">
            <a:extLst>
              <a:ext uri="{FF2B5EF4-FFF2-40B4-BE49-F238E27FC236}">
                <a16:creationId xmlns:a16="http://schemas.microsoft.com/office/drawing/2014/main" id="{EEDE4CC6-C1FC-F144-FE99-1084B917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17" y="168276"/>
            <a:ext cx="2154182" cy="12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4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74638"/>
            <a:ext cx="5867401" cy="1143000"/>
          </a:xfrm>
        </p:spPr>
        <p:txBody>
          <a:bodyPr/>
          <a:lstStyle/>
          <a:p>
            <a:r>
              <a:rPr lang="en-US" dirty="0"/>
              <a:t>Spray and Pray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270708" y="1239090"/>
            <a:ext cx="275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CS:GO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Colin </a:t>
            </a:r>
            <a:r>
              <a:rPr lang="en-US" sz="2000" dirty="0" err="1">
                <a:solidFill>
                  <a:srgbClr val="0070C0"/>
                </a:solidFill>
              </a:rPr>
              <a:t>Masucci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912555" y="6201220"/>
            <a:ext cx="5471291" cy="46218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 plot showing shots hit versus shots fired</a:t>
            </a:r>
            <a:endParaRPr lang="en-US" sz="2000" i="1" dirty="0"/>
          </a:p>
        </p:txBody>
      </p:sp>
      <p:pic>
        <p:nvPicPr>
          <p:cNvPr id="6148" name="Picture 4" descr="Two possible future CSGO app icons : r/csgo">
            <a:extLst>
              <a:ext uri="{FF2B5EF4-FFF2-40B4-BE49-F238E27FC236}">
                <a16:creationId xmlns:a16="http://schemas.microsoft.com/office/drawing/2014/main" id="{7724ED8E-4B7D-D69C-71A2-C580682B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18" y="386445"/>
            <a:ext cx="919386" cy="9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A4122E-181F-372D-3834-EE605476E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90914"/>
            <a:ext cx="8534400" cy="43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74638"/>
            <a:ext cx="5867401" cy="1143000"/>
          </a:xfrm>
        </p:spPr>
        <p:txBody>
          <a:bodyPr/>
          <a:lstStyle/>
          <a:p>
            <a:r>
              <a:rPr lang="en-US" dirty="0"/>
              <a:t>Spray and Pray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270708" y="1239090"/>
            <a:ext cx="347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CS:GO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Duncan Farquharson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912554" y="6293779"/>
            <a:ext cx="5471291" cy="46218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Correlation of various CS:GO statistics to winning</a:t>
            </a:r>
            <a:endParaRPr lang="en-US" sz="2000" i="1" dirty="0"/>
          </a:p>
        </p:txBody>
      </p:sp>
      <p:pic>
        <p:nvPicPr>
          <p:cNvPr id="6148" name="Picture 4" descr="Two possible future CSGO app icons : r/csgo">
            <a:extLst>
              <a:ext uri="{FF2B5EF4-FFF2-40B4-BE49-F238E27FC236}">
                <a16:creationId xmlns:a16="http://schemas.microsoft.com/office/drawing/2014/main" id="{7724ED8E-4B7D-D69C-71A2-C580682B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18" y="386445"/>
            <a:ext cx="919386" cy="9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0E37D-4E5C-58C9-3AD3-281D48368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0542"/>
            <a:ext cx="7984186" cy="46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1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807" y="274638"/>
            <a:ext cx="5867401" cy="1143000"/>
          </a:xfrm>
        </p:spPr>
        <p:txBody>
          <a:bodyPr/>
          <a:lstStyle/>
          <a:p>
            <a:r>
              <a:rPr lang="en-US" dirty="0"/>
              <a:t>KDA by Character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201045" y="1239090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Valorant</a:t>
            </a:r>
            <a:r>
              <a:rPr lang="en-US" i="1" dirty="0"/>
              <a:t>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Eric Maher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497907" y="6293779"/>
            <a:ext cx="8077200" cy="46218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Radar charts showing Kills, Deaths and Assists for Sentinels and Controllers</a:t>
            </a:r>
            <a:endParaRPr lang="en-US" sz="20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941FDD-5510-7A77-7A25-6365A293A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56564"/>
            <a:ext cx="7930014" cy="4315653"/>
          </a:xfrm>
          <a:prstGeom prst="rect">
            <a:avLst/>
          </a:prstGeom>
        </p:spPr>
      </p:pic>
      <p:pic>
        <p:nvPicPr>
          <p:cNvPr id="7170" name="Picture 2" descr="Valorant Logo PNG Vector (SVG) Free Download">
            <a:extLst>
              <a:ext uri="{FF2B5EF4-FFF2-40B4-BE49-F238E27FC236}">
                <a16:creationId xmlns:a16="http://schemas.microsoft.com/office/drawing/2014/main" id="{6456FC58-1C19-A01E-73C2-A86E152E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442346"/>
            <a:ext cx="996799" cy="9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51A9E-6CF4-FB13-CC5A-F7E91FAB4CD9}"/>
              </a:ext>
            </a:extLst>
          </p:cNvPr>
          <p:cNvSpPr txBox="1"/>
          <p:nvPr/>
        </p:nvSpPr>
        <p:spPr>
          <a:xfrm>
            <a:off x="2286000" y="31047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NewRomanPSMT"/>
              </a:rPr>
              <a:t>Jacob </a:t>
            </a:r>
            <a:r>
              <a:rPr lang="en-US" sz="1800" b="0" i="0" u="none" strike="noStrike" baseline="0" dirty="0" err="1">
                <a:latin typeface="TimesNewRomanPSMT"/>
              </a:rPr>
              <a:t>Antepli</a:t>
            </a:r>
            <a:r>
              <a:rPr lang="en-US" sz="1800" b="0" i="0" u="none" strike="noStrike" baseline="0" dirty="0">
                <a:latin typeface="TimesNewRomanPSMT"/>
              </a:rPr>
              <a:t> &amp; Chris Ryan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633</Words>
  <Application>Microsoft Office PowerPoint</Application>
  <PresentationFormat>On-screen Show (4:3)</PresentationFormat>
  <Paragraphs>111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ArialMT</vt:lpstr>
      <vt:lpstr>Calibri</vt:lpstr>
      <vt:lpstr>EBGaramond-Regular</vt:lpstr>
      <vt:lpstr>TimesNewRomanPSMT</vt:lpstr>
      <vt:lpstr>Office Theme</vt:lpstr>
      <vt:lpstr>U-Pick Game Analytics</vt:lpstr>
      <vt:lpstr>The Killer Among Us</vt:lpstr>
      <vt:lpstr>Surrender at 15?</vt:lpstr>
      <vt:lpstr>Eliminations vs. Traveled</vt:lpstr>
      <vt:lpstr>Time to Win!</vt:lpstr>
      <vt:lpstr>Popularity vs. Win Rate</vt:lpstr>
      <vt:lpstr>Spray and Pray</vt:lpstr>
      <vt:lpstr>Spray and Pray</vt:lpstr>
      <vt:lpstr>KDA by Character</vt:lpstr>
      <vt:lpstr>Player Ratings by Country</vt:lpstr>
      <vt:lpstr>Splatfest</vt:lpstr>
      <vt:lpstr>99 Red Balloons</vt:lpstr>
      <vt:lpstr>L33t vs. N00b Moves</vt:lpstr>
      <vt:lpstr>Pay to Win?</vt:lpstr>
      <vt:lpstr>Picking High Damage Champions</vt:lpstr>
      <vt:lpstr>Where in the World?</vt:lpstr>
      <vt:lpstr>Buy, Buy, Buy</vt:lpstr>
      <vt:lpstr>1v1 Me!</vt:lpstr>
      <vt:lpstr>Winning by Rank</vt:lpstr>
      <vt:lpstr>The Killer is Still Among Us?</vt:lpstr>
      <vt:lpstr>Popularity Context</vt:lpstr>
      <vt:lpstr>Clutch Player</vt:lpstr>
      <vt:lpstr>Living Longer Among Us</vt:lpstr>
      <vt:lpstr>First Player Advantage?</vt:lpstr>
      <vt:lpstr>Top Offense and Defense</vt:lpstr>
      <vt:lpstr>Agent Popularity</vt:lpstr>
      <vt:lpstr>All the Colors of the Rainbow</vt:lpstr>
      <vt:lpstr>Flash FTW?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233</cp:revision>
  <cp:lastPrinted>2016-08-25T14:33:07Z</cp:lastPrinted>
  <dcterms:created xsi:type="dcterms:W3CDTF">2012-01-13T01:01:36Z</dcterms:created>
  <dcterms:modified xsi:type="dcterms:W3CDTF">2023-05-18T14:54:40Z</dcterms:modified>
</cp:coreProperties>
</file>