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75" r:id="rId4"/>
    <p:sldId id="284" r:id="rId5"/>
    <p:sldId id="285" r:id="rId6"/>
    <p:sldId id="278" r:id="rId7"/>
    <p:sldId id="280" r:id="rId8"/>
    <p:sldId id="281" r:id="rId9"/>
    <p:sldId id="279" r:id="rId10"/>
    <p:sldId id="282" r:id="rId11"/>
    <p:sldId id="286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4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9479B-D9D5-4FFD-B675-6B7AC2ABE9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5A070-04F7-44B3-9AB4-31642ABA5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7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6B3E-4D37-459E-ADF6-2FC220B09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382" y="1191635"/>
            <a:ext cx="6151418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F8F79-6105-4E1B-AF0D-E0EF4EB9E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4382" y="4149436"/>
            <a:ext cx="6151418" cy="11776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C6E9F-B0F6-47D3-869F-E03F31E7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F71D4-43DE-46DF-833D-B1DB0F73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6F33-ECC1-4512-86B5-E4C0C2CD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792E2E-0F41-414E-8919-02066B7C2A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1195" y="5497681"/>
            <a:ext cx="1157792" cy="68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8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DBD7-3290-4F91-A326-400F029E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91"/>
            <a:ext cx="10016836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9726F-6305-451A-94A2-6A9D51518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964" y="1641423"/>
            <a:ext cx="5694218" cy="4535540"/>
          </a:xfrm>
        </p:spPr>
        <p:txBody>
          <a:bodyPr/>
          <a:lstStyle>
            <a:lvl2pPr>
              <a:buFont typeface="Calibri" panose="020F0502020204030204" pitchFamily="34" charset="0"/>
              <a:buChar char="‒"/>
              <a:defRPr/>
            </a:lvl2pPr>
            <a:lvl3pPr>
              <a:buFont typeface="Calibri" panose="020F0502020204030204" pitchFamily="34" charset="0"/>
              <a:buChar char="₊"/>
              <a:defRPr/>
            </a:lvl3pPr>
            <a:lvl4pPr>
              <a:buFont typeface="Calibri" panose="020F0502020204030204" pitchFamily="34" charset="0"/>
              <a:buChar char="›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DB3C-505A-40D9-8912-5CBDC40F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EBC9-A5D3-41AE-9BEE-AEE0A754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536CC-7341-4A89-84A4-778CD43F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B784-F8B0-4E62-9727-27EEC849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16836" cy="1325563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7EEC9-455B-4233-B88B-60B8D2B8A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3800" y="1847850"/>
            <a:ext cx="411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D5695-D1C2-45E9-B5EE-09CE570F0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8709" y="1847850"/>
            <a:ext cx="411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825C-79D6-425D-AAD8-A60B5DCC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4AACB-5D3A-49FF-B662-8731B915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884C-035F-4C76-9B0F-A7315655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4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3173-FC51-4BB6-87F3-20BEC9D2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022176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797B2-8296-4CF8-B14B-88A261E8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1293" y="1690688"/>
            <a:ext cx="3889414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F9E92-F13C-4712-9A16-87DE77435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51293" y="2514600"/>
            <a:ext cx="38894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971FE-4CA8-467B-98AC-4492E2B03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53399" y="1690688"/>
            <a:ext cx="3908569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A28D5-2B8D-4F90-B360-DF646B47C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53399" y="2514600"/>
            <a:ext cx="39085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45E65-C8AA-489B-9CAD-80E596CC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47D74-73A5-425A-A2EB-BAF38C63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B4668-85CC-4718-A69A-0F56822A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8750-5CD9-42A1-9587-249CE232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44545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B9E4B-0FBD-417E-A1B4-FBBA44A0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C7DA9-58E4-4DAC-B168-6B9EDD9B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C3276-2337-4731-8F2A-2F288B8B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9F9CF-E0B2-4B3C-87B3-D147E1B2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E92AB-A182-4C0D-AAFD-166484FF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79339-7D3E-422A-9C6C-4818EEA3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6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CFAEB-661E-4D76-8425-FB1A6765E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840"/>
            <a:ext cx="999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DDEFC-9EFD-4B9D-BDED-454923BE1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555751"/>
            <a:ext cx="5971310" cy="5165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E4D9-DD60-4077-AD99-FF30F22C5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9DD9-3901-49BB-8DE4-FC7523A4FE2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3F5A9-80E9-465E-8930-300208C60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D1B79-13C5-422E-8526-9BDA1D86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3F2C6B-C4F6-4B85-BB85-CAC2059B664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66320" y="407591"/>
            <a:ext cx="1157792" cy="68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8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2420" y="1021080"/>
            <a:ext cx="3810000" cy="1600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Mazetool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6220" y="27051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Project 2</a:t>
            </a:r>
          </a:p>
          <a:p>
            <a:r>
              <a:rPr lang="en-US" sz="3600" dirty="0">
                <a:solidFill>
                  <a:srgbClr val="00B0F0"/>
                </a:solidFill>
              </a:rPr>
              <a:t>IMGD 2905</a:t>
            </a:r>
          </a:p>
          <a:p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8453419" y="1493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Picture 2" descr="[Mazetool]">
            <a:extLst>
              <a:ext uri="{FF2B5EF4-FFF2-40B4-BE49-F238E27FC236}">
                <a16:creationId xmlns:a16="http://schemas.microsoft.com/office/drawing/2014/main" id="{5889AC85-0D45-4345-AE18-B96CE1E50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833" y="4061460"/>
            <a:ext cx="2647175" cy="264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FF06-DC7C-4D67-92B3-7A4FA5DD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81572"/>
            <a:ext cx="10044545" cy="1325563"/>
          </a:xfrm>
        </p:spPr>
        <p:txBody>
          <a:bodyPr/>
          <a:lstStyle/>
          <a:p>
            <a:r>
              <a:rPr lang="en-US" dirty="0"/>
              <a:t>Linear Trendlines for CDFs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51D973-8AA5-4541-A297-43FECF9B7CDA}"/>
              </a:ext>
            </a:extLst>
          </p:cNvPr>
          <p:cNvSpPr txBox="1"/>
          <p:nvPr/>
        </p:nvSpPr>
        <p:spPr>
          <a:xfrm>
            <a:off x="6377940" y="1472382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usually done …</a:t>
            </a:r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1C9FF10A-38B7-4C4F-B1F8-63D9F9825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2177408"/>
            <a:ext cx="7007685" cy="45654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801712-5ABF-4677-9CE5-A9C7A2BF5640}"/>
              </a:ext>
            </a:extLst>
          </p:cNvPr>
          <p:cNvSpPr txBox="1"/>
          <p:nvPr/>
        </p:nvSpPr>
        <p:spPr>
          <a:xfrm rot="16200000">
            <a:off x="2900809" y="3618757"/>
            <a:ext cx="43434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Cumulative </a:t>
            </a:r>
          </a:p>
          <a:p>
            <a:pPr algn="ctr"/>
            <a:r>
              <a:rPr lang="en-US" sz="3200" dirty="0"/>
              <a:t>Distribution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8CD5C-0542-4C7C-8F60-C30D755DFA7A}"/>
              </a:ext>
            </a:extLst>
          </p:cNvPr>
          <p:cNvSpPr txBox="1"/>
          <p:nvPr/>
        </p:nvSpPr>
        <p:spPr>
          <a:xfrm>
            <a:off x="10179476" y="3433465"/>
            <a:ext cx="1828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What distribution is this?</a:t>
            </a:r>
          </a:p>
        </p:txBody>
      </p:sp>
    </p:spTree>
    <p:extLst>
      <p:ext uri="{BB962C8B-B14F-4D97-AF65-F5344CB8AC3E}">
        <p14:creationId xmlns:p14="http://schemas.microsoft.com/office/powerpoint/2010/main" val="28158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FF06-DC7C-4D67-92B3-7A4FA5DD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81572"/>
            <a:ext cx="10044545" cy="1325563"/>
          </a:xfrm>
        </p:spPr>
        <p:txBody>
          <a:bodyPr/>
          <a:lstStyle/>
          <a:p>
            <a:r>
              <a:rPr lang="en-US" dirty="0"/>
              <a:t>Linear Trendlines for CDFs</a:t>
            </a:r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1C9FF10A-38B7-4C4F-B1F8-63D9F9825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2177408"/>
            <a:ext cx="7007685" cy="45654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801712-5ABF-4677-9CE5-A9C7A2BF5640}"/>
              </a:ext>
            </a:extLst>
          </p:cNvPr>
          <p:cNvSpPr txBox="1"/>
          <p:nvPr/>
        </p:nvSpPr>
        <p:spPr>
          <a:xfrm rot="16200000">
            <a:off x="2900809" y="3618757"/>
            <a:ext cx="43434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Cumulative </a:t>
            </a:r>
          </a:p>
          <a:p>
            <a:pPr algn="ctr"/>
            <a:r>
              <a:rPr lang="en-US" sz="3200" dirty="0"/>
              <a:t>Distribution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8CD5C-0542-4C7C-8F60-C30D755DFA7A}"/>
              </a:ext>
            </a:extLst>
          </p:cNvPr>
          <p:cNvSpPr txBox="1"/>
          <p:nvPr/>
        </p:nvSpPr>
        <p:spPr>
          <a:xfrm>
            <a:off x="10347698" y="3429000"/>
            <a:ext cx="1828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What would a normal distribution look like?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85CEF-AA06-4F8E-9F98-4464828D957A}"/>
              </a:ext>
            </a:extLst>
          </p:cNvPr>
          <p:cNvSpPr/>
          <p:nvPr/>
        </p:nvSpPr>
        <p:spPr>
          <a:xfrm>
            <a:off x="6035040" y="4625340"/>
            <a:ext cx="1077218" cy="11658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3D41A7-7F54-4C4F-A8D5-CDEEF045CC9E}"/>
              </a:ext>
            </a:extLst>
          </p:cNvPr>
          <p:cNvSpPr/>
          <p:nvPr/>
        </p:nvSpPr>
        <p:spPr>
          <a:xfrm>
            <a:off x="7112258" y="2369820"/>
            <a:ext cx="3342382" cy="2503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0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0" y="1322375"/>
            <a:ext cx="7132320" cy="3886200"/>
          </a:xfrm>
        </p:spPr>
        <p:txBody>
          <a:bodyPr>
            <a:normAutofit/>
          </a:bodyPr>
          <a:lstStyle/>
          <a:p>
            <a:r>
              <a:rPr lang="en-US" sz="3600" dirty="0"/>
              <a:t>Read over comments on your report</a:t>
            </a:r>
          </a:p>
          <a:p>
            <a:pPr lvl="1"/>
            <a:r>
              <a:rPr lang="en-US" sz="3200" dirty="0"/>
              <a:t>Ask if you have questions</a:t>
            </a:r>
          </a:p>
          <a:p>
            <a:r>
              <a:rPr lang="en-US" sz="3600" dirty="0"/>
              <a:t>Incorporate </a:t>
            </a:r>
            <a:r>
              <a:rPr lang="en-US" sz="3600" dirty="0">
                <a:solidFill>
                  <a:srgbClr val="92D050"/>
                </a:solidFill>
              </a:rPr>
              <a:t>general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B0F0"/>
                </a:solidFill>
              </a:rPr>
              <a:t>specific tips </a:t>
            </a:r>
            <a:r>
              <a:rPr lang="en-US" sz="3600" dirty="0"/>
              <a:t>into next project!</a:t>
            </a:r>
          </a:p>
          <a:p>
            <a:pPr lvl="1"/>
            <a:r>
              <a:rPr lang="en-US" sz="3200" dirty="0"/>
              <a:t>Re-review before turning in Project 3</a:t>
            </a:r>
          </a:p>
          <a:p>
            <a:r>
              <a:rPr lang="en-US" sz="3600" dirty="0"/>
              <a:t>Keep up the good work!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8941493" y="4628723"/>
            <a:ext cx="2920435" cy="2229277"/>
            <a:chOff x="5105400" y="4191000"/>
            <a:chExt cx="3682435" cy="2711325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5"/>
              <a:ext cx="1437465" cy="786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D9676E0C-E534-4505-95AB-4CE5F43C6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53390"/>
            <a:ext cx="8305800" cy="6229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8587740" cy="1090295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1211580"/>
            <a:ext cx="5964382" cy="5512029"/>
          </a:xfrm>
        </p:spPr>
        <p:txBody>
          <a:bodyPr>
            <a:normAutofit/>
          </a:bodyPr>
          <a:lstStyle/>
          <a:p>
            <a:r>
              <a:rPr lang="en-US" sz="2800" dirty="0"/>
              <a:t>Quite good!</a:t>
            </a:r>
          </a:p>
          <a:p>
            <a:r>
              <a:rPr lang="en-US" sz="2800" dirty="0"/>
              <a:t>Provide details on data</a:t>
            </a:r>
          </a:p>
          <a:p>
            <a:pPr lvl="1"/>
            <a:r>
              <a:rPr lang="en-US" sz="2400" dirty="0"/>
              <a:t>Number of participants, number of total runs, maybe even students in the class</a:t>
            </a:r>
          </a:p>
          <a:p>
            <a:pPr marL="457200" lvl="1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context matters!</a:t>
            </a:r>
          </a:p>
          <a:p>
            <a:r>
              <a:rPr lang="en-US" sz="2800" dirty="0"/>
              <a:t>Double-down, make sure solid on fundamentals of </a:t>
            </a:r>
            <a:r>
              <a:rPr lang="en-US" sz="2800" dirty="0">
                <a:solidFill>
                  <a:srgbClr val="00B0F0"/>
                </a:solidFill>
              </a:rPr>
              <a:t>drawing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92D050"/>
                </a:solidFill>
              </a:rPr>
              <a:t>presenting</a:t>
            </a:r>
            <a:r>
              <a:rPr lang="en-US" sz="2800" dirty="0"/>
              <a:t> charts</a:t>
            </a:r>
          </a:p>
          <a:p>
            <a:pPr lvl="1"/>
            <a:r>
              <a:rPr lang="en-US" sz="2400" dirty="0"/>
              <a:t>Minimize “ink”, maximize information</a:t>
            </a:r>
          </a:p>
          <a:p>
            <a:pPr lvl="1"/>
            <a:r>
              <a:rPr lang="en-US" sz="2400" dirty="0"/>
              <a:t>Label axes, provide units, clear message</a:t>
            </a:r>
          </a:p>
          <a:p>
            <a:pPr lvl="1"/>
            <a:r>
              <a:rPr lang="en-US" sz="2400" dirty="0"/>
              <a:t>Figure numbers and captions, refer to in text</a:t>
            </a:r>
          </a:p>
          <a:p>
            <a:pPr lvl="1"/>
            <a:r>
              <a:rPr lang="en-US" sz="2400" b="1" dirty="0"/>
              <a:t>Describe axes + data </a:t>
            </a:r>
            <a:r>
              <a:rPr lang="en-US" sz="2400" b="1" i="1" dirty="0"/>
              <a:t>before</a:t>
            </a:r>
            <a:r>
              <a:rPr lang="en-US" sz="2400" b="1" dirty="0"/>
              <a:t> message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A27E-28BE-471B-A467-CAD19903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425"/>
            <a:ext cx="10044545" cy="1325563"/>
          </a:xfrm>
        </p:spPr>
        <p:txBody>
          <a:bodyPr/>
          <a:lstStyle/>
          <a:p>
            <a:r>
              <a:rPr lang="en-US" dirty="0"/>
              <a:t>Be Aware of Outliers</a:t>
            </a:r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44D9592-12A7-4376-8D92-8193E77FC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48" y="1249993"/>
            <a:ext cx="6641792" cy="524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2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A27E-28BE-471B-A467-CAD19903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425"/>
            <a:ext cx="10044545" cy="1325563"/>
          </a:xfrm>
        </p:spPr>
        <p:txBody>
          <a:bodyPr/>
          <a:lstStyle/>
          <a:p>
            <a:r>
              <a:rPr lang="en-US" dirty="0"/>
              <a:t>Be Aware of Outliers</a:t>
            </a:r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44D9592-12A7-4376-8D92-8193E77FC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48" y="1249993"/>
            <a:ext cx="6641792" cy="52428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C1E2A3-9D73-4A46-A9CD-6A1A703B314E}"/>
              </a:ext>
            </a:extLst>
          </p:cNvPr>
          <p:cNvSpPr txBox="1"/>
          <p:nvPr/>
        </p:nvSpPr>
        <p:spPr>
          <a:xfrm>
            <a:off x="10515601" y="3035101"/>
            <a:ext cx="1600199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What was the user doing?  Can you know?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B2B33C-CBF1-4563-99B2-221795135C0F}"/>
              </a:ext>
            </a:extLst>
          </p:cNvPr>
          <p:cNvCxnSpPr>
            <a:cxnSpLocks/>
          </p:cNvCxnSpPr>
          <p:nvPr/>
        </p:nvCxnSpPr>
        <p:spPr>
          <a:xfrm flipH="1" flipV="1">
            <a:off x="10692937" y="2423161"/>
            <a:ext cx="303415" cy="5181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79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F8B7-1021-42BA-8AB7-6EC43C0F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" y="52705"/>
            <a:ext cx="10044545" cy="1325563"/>
          </a:xfrm>
        </p:spPr>
        <p:txBody>
          <a:bodyPr/>
          <a:lstStyle/>
          <a:p>
            <a:r>
              <a:rPr lang="en-US" dirty="0"/>
              <a:t>Outlier Removed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AE6728-7DCF-45F2-91C1-F694C12CFF62}"/>
              </a:ext>
            </a:extLst>
          </p:cNvPr>
          <p:cNvSpPr txBox="1"/>
          <p:nvPr/>
        </p:nvSpPr>
        <p:spPr>
          <a:xfrm>
            <a:off x="4642231" y="299492"/>
            <a:ext cx="1295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BTW, scale CDF to max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562CAB64-CDB4-4ED0-A14A-321A23791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378268"/>
            <a:ext cx="6525756" cy="518024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05CCBA-F864-4E7A-9565-17C52BC96EA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289932" y="945822"/>
            <a:ext cx="516509" cy="63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84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22C1-0370-4C34-BBC2-3552A39B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Radar Charts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6D4BC3-D1B2-4120-B02A-ED43640AE6A2}"/>
              </a:ext>
            </a:extLst>
          </p:cNvPr>
          <p:cNvSpPr txBox="1"/>
          <p:nvPr/>
        </p:nvSpPr>
        <p:spPr>
          <a:xfrm>
            <a:off x="7099648" y="1280161"/>
            <a:ext cx="3755388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1. Remember to say how axes are normalized in text!</a:t>
            </a:r>
          </a:p>
        </p:txBody>
      </p:sp>
      <p:pic>
        <p:nvPicPr>
          <p:cNvPr id="5" name="Picture 4" descr="Chart, radar chart&#10;&#10;Description automatically generated">
            <a:extLst>
              <a:ext uri="{FF2B5EF4-FFF2-40B4-BE49-F238E27FC236}">
                <a16:creationId xmlns:a16="http://schemas.microsoft.com/office/drawing/2014/main" id="{FDC583E8-8A63-4927-8F79-1A43E6150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211" y="2324283"/>
            <a:ext cx="6150909" cy="439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7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4CB5-8BC3-42AB-A4E1-C21D6D38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225" y="129840"/>
            <a:ext cx="10044545" cy="1325563"/>
          </a:xfrm>
        </p:spPr>
        <p:txBody>
          <a:bodyPr/>
          <a:lstStyle/>
          <a:p>
            <a:r>
              <a:rPr lang="en-US" dirty="0"/>
              <a:t>Comparing Radar Charts</a:t>
            </a:r>
          </a:p>
        </p:txBody>
      </p:sp>
      <p:pic>
        <p:nvPicPr>
          <p:cNvPr id="9" name="Picture 8" descr="Chart, radar chart&#10;&#10;Description automatically generated">
            <a:extLst>
              <a:ext uri="{FF2B5EF4-FFF2-40B4-BE49-F238E27FC236}">
                <a16:creationId xmlns:a16="http://schemas.microsoft.com/office/drawing/2014/main" id="{F223AC1E-5302-4119-9AAC-EE61E620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9" y="1257300"/>
            <a:ext cx="7639151" cy="53946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4AA651-BEA9-4AC0-A225-D4E682885C40}"/>
              </a:ext>
            </a:extLst>
          </p:cNvPr>
          <p:cNvSpPr txBox="1"/>
          <p:nvPr/>
        </p:nvSpPr>
        <p:spPr>
          <a:xfrm>
            <a:off x="10462260" y="5527831"/>
            <a:ext cx="1592580" cy="12003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Better if same scale on y axis!</a:t>
            </a:r>
          </a:p>
        </p:txBody>
      </p:sp>
    </p:spTree>
    <p:extLst>
      <p:ext uri="{BB962C8B-B14F-4D97-AF65-F5344CB8AC3E}">
        <p14:creationId xmlns:p14="http://schemas.microsoft.com/office/powerpoint/2010/main" val="427373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8087-A884-4BCF-9C88-EC88730D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Radar Charts</a:t>
            </a:r>
          </a:p>
        </p:txBody>
      </p:sp>
      <p:pic>
        <p:nvPicPr>
          <p:cNvPr id="5" name="Picture 4" descr="Chart, radar chart&#10;&#10;Description automatically generated">
            <a:extLst>
              <a:ext uri="{FF2B5EF4-FFF2-40B4-BE49-F238E27FC236}">
                <a16:creationId xmlns:a16="http://schemas.microsoft.com/office/drawing/2014/main" id="{5C24439D-868D-4696-823B-C7D07D8E7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841" y="1581860"/>
            <a:ext cx="7425213" cy="473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5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225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Mazetool Analytics</vt:lpstr>
      <vt:lpstr>Scores</vt:lpstr>
      <vt:lpstr>General Comments</vt:lpstr>
      <vt:lpstr>Be Aware of Outliers</vt:lpstr>
      <vt:lpstr>Be Aware of Outliers</vt:lpstr>
      <vt:lpstr>Outlier Removed</vt:lpstr>
      <vt:lpstr>Comparing Radar Charts</vt:lpstr>
      <vt:lpstr>Comparing Radar Charts</vt:lpstr>
      <vt:lpstr>Comparing Radar Charts</vt:lpstr>
      <vt:lpstr>Linear Trendlines for CDFs</vt:lpstr>
      <vt:lpstr>Linear Trendlines for CDFs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Claypool, Mark L.</dc:creator>
  <cp:lastModifiedBy>Claypool, Mark L.</cp:lastModifiedBy>
  <cp:revision>26</cp:revision>
  <dcterms:created xsi:type="dcterms:W3CDTF">2020-09-23T12:06:09Z</dcterms:created>
  <dcterms:modified xsi:type="dcterms:W3CDTF">2021-04-20T11:39:53Z</dcterms:modified>
</cp:coreProperties>
</file>