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94" r:id="rId3"/>
    <p:sldId id="293" r:id="rId4"/>
    <p:sldId id="354" r:id="rId5"/>
    <p:sldId id="356" r:id="rId6"/>
    <p:sldId id="258" r:id="rId7"/>
    <p:sldId id="263" r:id="rId8"/>
    <p:sldId id="358" r:id="rId9"/>
    <p:sldId id="357" r:id="rId10"/>
    <p:sldId id="362" r:id="rId11"/>
    <p:sldId id="381" r:id="rId12"/>
    <p:sldId id="260" r:id="rId13"/>
    <p:sldId id="364" r:id="rId14"/>
    <p:sldId id="345" r:id="rId15"/>
    <p:sldId id="261" r:id="rId16"/>
    <p:sldId id="389" r:id="rId17"/>
    <p:sldId id="262" r:id="rId18"/>
    <p:sldId id="359" r:id="rId19"/>
    <p:sldId id="388" r:id="rId20"/>
    <p:sldId id="332" r:id="rId21"/>
    <p:sldId id="379" r:id="rId22"/>
    <p:sldId id="376" r:id="rId23"/>
    <p:sldId id="378" r:id="rId24"/>
    <p:sldId id="377" r:id="rId25"/>
    <p:sldId id="368" r:id="rId26"/>
    <p:sldId id="375" r:id="rId27"/>
    <p:sldId id="374" r:id="rId28"/>
    <p:sldId id="372" r:id="rId29"/>
    <p:sldId id="373" r:id="rId30"/>
    <p:sldId id="380" r:id="rId31"/>
    <p:sldId id="265" r:id="rId32"/>
    <p:sldId id="382" r:id="rId33"/>
    <p:sldId id="342" r:id="rId34"/>
    <p:sldId id="383" r:id="rId35"/>
    <p:sldId id="277" r:id="rId36"/>
    <p:sldId id="386" r:id="rId37"/>
    <p:sldId id="272" r:id="rId38"/>
    <p:sldId id="274" r:id="rId39"/>
    <p:sldId id="275" r:id="rId40"/>
    <p:sldId id="387" r:id="rId41"/>
    <p:sldId id="276" r:id="rId42"/>
    <p:sldId id="346" r:id="rId43"/>
    <p:sldId id="282" r:id="rId44"/>
    <p:sldId id="286" r:id="rId45"/>
    <p:sldId id="285" r:id="rId46"/>
    <p:sldId id="283" r:id="rId47"/>
    <p:sldId id="392" r:id="rId48"/>
    <p:sldId id="394" r:id="rId49"/>
    <p:sldId id="395" r:id="rId50"/>
    <p:sldId id="393" r:id="rId51"/>
    <p:sldId id="284" r:id="rId52"/>
    <p:sldId id="347" r:id="rId53"/>
    <p:sldId id="352" r:id="rId54"/>
    <p:sldId id="398" r:id="rId55"/>
    <p:sldId id="397" r:id="rId56"/>
    <p:sldId id="396" r:id="rId57"/>
    <p:sldId id="399" r:id="rId58"/>
    <p:sldId id="400" r:id="rId59"/>
    <p:sldId id="288" r:id="rId60"/>
    <p:sldId id="289" r:id="rId61"/>
    <p:sldId id="301" r:id="rId62"/>
    <p:sldId id="303" r:id="rId63"/>
    <p:sldId id="304" r:id="rId64"/>
    <p:sldId id="403" r:id="rId65"/>
    <p:sldId id="291" r:id="rId66"/>
    <p:sldId id="361" r:id="rId67"/>
    <p:sldId id="405" r:id="rId68"/>
    <p:sldId id="401" r:id="rId69"/>
    <p:sldId id="306" r:id="rId70"/>
    <p:sldId id="309" r:id="rId71"/>
    <p:sldId id="404" r:id="rId72"/>
    <p:sldId id="307" r:id="rId73"/>
    <p:sldId id="314" r:id="rId74"/>
    <p:sldId id="315" r:id="rId75"/>
    <p:sldId id="406" r:id="rId76"/>
    <p:sldId id="316" r:id="rId77"/>
    <p:sldId id="317" r:id="rId78"/>
    <p:sldId id="312" r:id="rId79"/>
    <p:sldId id="313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pool, Mark L." initials="CML" lastIdx="1" clrIdx="0">
    <p:extLst>
      <p:ext uri="{19B8F6BF-5375-455C-9EA6-DF929625EA0E}">
        <p15:presenceInfo xmlns:p15="http://schemas.microsoft.com/office/powerpoint/2012/main" userId="Claypool, Mark L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1631" autoAdjust="0"/>
  </p:normalViewPr>
  <p:slideViewPr>
    <p:cSldViewPr snapToGrid="0">
      <p:cViewPr varScale="1">
        <p:scale>
          <a:sx n="58" d="100"/>
          <a:sy n="58" d="100"/>
        </p:scale>
        <p:origin x="424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9479B-D9D5-4FFD-B675-6B7AC2ABE92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5A070-04F7-44B3-9AB4-31642ABA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92E2E-0F41-414E-8919-02066B7C2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1195" y="5497681"/>
            <a:ext cx="1157792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91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641423"/>
            <a:ext cx="5694218" cy="4535540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₊"/>
              <a:defRPr/>
            </a:lvl3pPr>
            <a:lvl4pPr>
              <a:buFont typeface="Calibri" panose="020F0502020204030204" pitchFamily="34" charset="0"/>
              <a:buChar char="›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40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555751"/>
            <a:ext cx="5971310" cy="516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F2C6B-C4F6-4B85-BB85-CAC2059B66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66320" y="407591"/>
            <a:ext cx="1157792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.cs.wpi.edu/~imgd2905/d21/breakout/breakout-4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mathsisfun.com/data/quincunx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trek.com/online-calculator/poisson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trek.com/online-calculator/poisson.aspx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facweb.cs.depaul.edu/cmiller/it223/normQuant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8552" y="2141220"/>
            <a:ext cx="5453448" cy="81861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1676" y="388620"/>
            <a:ext cx="4267200" cy="1752600"/>
          </a:xfrm>
        </p:spPr>
        <p:txBody>
          <a:bodyPr>
            <a:noAutofit/>
          </a:bodyPr>
          <a:lstStyle/>
          <a:p>
            <a:endParaRPr lang="en-US" sz="4400" dirty="0">
              <a:solidFill>
                <a:srgbClr val="0070C0"/>
              </a:solidFill>
            </a:endParaRPr>
          </a:p>
          <a:p>
            <a:r>
              <a:rPr lang="en-US" sz="4400" dirty="0">
                <a:solidFill>
                  <a:srgbClr val="00B0F0"/>
                </a:solidFill>
              </a:rPr>
              <a:t>IMGD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>
                <a:solidFill>
                  <a:srgbClr val="00B0F0"/>
                </a:solidFill>
              </a:rPr>
              <a:t>2905</a:t>
            </a:r>
          </a:p>
          <a:p>
            <a:endParaRPr lang="en-US" sz="44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94585" y="3266024"/>
            <a:ext cx="2941383" cy="3086180"/>
            <a:chOff x="5052753" y="3180476"/>
            <a:chExt cx="2941383" cy="3086180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52753" y="3180476"/>
              <a:ext cx="29413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</a:rPr>
                <a:t>Chapters 4 &amp;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31" y="83771"/>
            <a:ext cx="10016836" cy="1325563"/>
          </a:xfrm>
        </p:spPr>
        <p:txBody>
          <a:bodyPr/>
          <a:lstStyle/>
          <a:p>
            <a:r>
              <a:rPr lang="en-US" dirty="0"/>
              <a:t>Probability – </a:t>
            </a:r>
            <a:br>
              <a:rPr lang="en-US" dirty="0"/>
            </a:br>
            <a:r>
              <a:rPr lang="en-US" dirty="0"/>
              <a:t>Definitions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FDA56-44E0-476B-8F0C-BFEF4045F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59" y="5800725"/>
            <a:ext cx="1649841" cy="10572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217FC7-EBCE-4AB9-9A3E-CD8330C2A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7978" y="1690688"/>
            <a:ext cx="5208638" cy="4366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Exhaustive set of events </a:t>
            </a:r>
            <a:r>
              <a:rPr lang="en-US" dirty="0"/>
              <a:t>– set of all possible outcomes of experiment/observation</a:t>
            </a:r>
          </a:p>
          <a:p>
            <a:r>
              <a:rPr lang="en-US" dirty="0">
                <a:solidFill>
                  <a:srgbClr val="00B0F0"/>
                </a:solidFill>
              </a:rPr>
              <a:t>Mutually exclusive sets of events </a:t>
            </a:r>
            <a:r>
              <a:rPr lang="en-US" dirty="0"/>
              <a:t>– elementary events that do not overlap</a:t>
            </a:r>
          </a:p>
          <a:p>
            <a:r>
              <a:rPr lang="en-US" dirty="0">
                <a:solidFill>
                  <a:srgbClr val="92D050"/>
                </a:solidFill>
              </a:rPr>
              <a:t>Roll d6: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Events: 1, 2</a:t>
            </a:r>
          </a:p>
          <a:p>
            <a:pPr lvl="1"/>
            <a:r>
              <a:rPr lang="en-US" dirty="0"/>
              <a:t>not exhaustive, mutually exclusive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7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31" y="83771"/>
            <a:ext cx="10016836" cy="1325563"/>
          </a:xfrm>
        </p:spPr>
        <p:txBody>
          <a:bodyPr/>
          <a:lstStyle/>
          <a:p>
            <a:r>
              <a:rPr lang="en-US" dirty="0"/>
              <a:t>Probability – </a:t>
            </a:r>
            <a:br>
              <a:rPr lang="en-US" dirty="0"/>
            </a:br>
            <a:r>
              <a:rPr lang="en-US" dirty="0"/>
              <a:t>Definitions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FDA56-44E0-476B-8F0C-BFEF4045F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59" y="5800725"/>
            <a:ext cx="1649841" cy="10572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217FC7-EBCE-4AB9-9A3E-CD8330C2A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0097" y="1409334"/>
            <a:ext cx="5966519" cy="491732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Roll d6:  </a:t>
            </a:r>
            <a:r>
              <a:rPr lang="en-US" dirty="0"/>
              <a:t>Events: 1, 2, 3, 4, 5, 6 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92D050"/>
                </a:solidFill>
              </a:rPr>
              <a:t>Roll d6: </a:t>
            </a:r>
            <a:r>
              <a:rPr lang="en-US" dirty="0"/>
              <a:t>Events: get even number, get number divisible by 3, get a 1 or get a 5 </a:t>
            </a:r>
          </a:p>
          <a:p>
            <a:pPr lvl="1"/>
            <a:r>
              <a:rPr lang="en-US" dirty="0"/>
              <a:t>exhaustive, but </a:t>
            </a:r>
            <a:r>
              <a:rPr lang="en-US" i="1" dirty="0"/>
              <a:t>not</a:t>
            </a:r>
            <a:r>
              <a:rPr lang="en-US" dirty="0"/>
              <a:t> mutually exclusive</a:t>
            </a:r>
          </a:p>
          <a:p>
            <a:r>
              <a:rPr lang="en-US" dirty="0">
                <a:solidFill>
                  <a:srgbClr val="92D050"/>
                </a:solidFill>
              </a:rPr>
              <a:t>Observe logins: </a:t>
            </a:r>
            <a:r>
              <a:rPr lang="en-US" dirty="0"/>
              <a:t>time between arrivals &lt;10 seconds, 10+  and &lt;15 seconds inclusive, or 15+ seconds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92D050"/>
                </a:solidFill>
              </a:rPr>
              <a:t>Observe logins: </a:t>
            </a:r>
            <a:r>
              <a:rPr lang="en-US" dirty="0"/>
              <a:t>time between arrivals &lt;10 seconds, 10+  and &lt;15 seconds inclusive, or 10+ seconds</a:t>
            </a:r>
          </a:p>
          <a:p>
            <a:pPr lvl="1"/>
            <a:r>
              <a:rPr lang="en-US" dirty="0"/>
              <a:t>exhaustive, but overlap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1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954" y="304800"/>
            <a:ext cx="6629400" cy="1143000"/>
          </a:xfrm>
        </p:spPr>
        <p:txBody>
          <a:bodyPr/>
          <a:lstStyle/>
          <a:p>
            <a:r>
              <a:rPr lang="en-US" dirty="0"/>
              <a:t>Probability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031" y="2084172"/>
            <a:ext cx="7127629" cy="46506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Probability</a:t>
            </a:r>
            <a:r>
              <a:rPr lang="en-US" dirty="0"/>
              <a:t> – likelihood of event to occur, </a:t>
            </a:r>
            <a:r>
              <a:rPr lang="en-US" u="sng" dirty="0"/>
              <a:t>ratio of favorable cases </a:t>
            </a:r>
            <a:r>
              <a:rPr lang="en-US" dirty="0"/>
              <a:t>to </a:t>
            </a:r>
            <a:r>
              <a:rPr lang="en-US" u="sng" dirty="0"/>
              <a:t>all cases</a:t>
            </a:r>
          </a:p>
          <a:p>
            <a:r>
              <a:rPr lang="en-US" dirty="0"/>
              <a:t>Set of rules that probabilities must follow </a:t>
            </a:r>
          </a:p>
          <a:p>
            <a:pPr lvl="1"/>
            <a:r>
              <a:rPr lang="en-US" dirty="0"/>
              <a:t>Probabilities must be </a:t>
            </a:r>
            <a:r>
              <a:rPr lang="en-US" u="sng" dirty="0"/>
              <a:t>between 0 and 1 </a:t>
            </a:r>
            <a:r>
              <a:rPr lang="en-US" dirty="0"/>
              <a:t>(but often written/said as </a:t>
            </a:r>
            <a:r>
              <a:rPr lang="en-US" dirty="0">
                <a:solidFill>
                  <a:srgbClr val="92D050"/>
                </a:solidFill>
              </a:rPr>
              <a:t>percent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Probabilities of set of </a:t>
            </a:r>
            <a:r>
              <a:rPr lang="en-US" i="1" dirty="0"/>
              <a:t>exhaustive</a:t>
            </a:r>
            <a:r>
              <a:rPr lang="en-US" dirty="0"/>
              <a:t>, </a:t>
            </a:r>
            <a:r>
              <a:rPr lang="en-US" i="1" dirty="0"/>
              <a:t>mutually exclusive </a:t>
            </a:r>
            <a:r>
              <a:rPr lang="en-US" dirty="0"/>
              <a:t>events must </a:t>
            </a:r>
            <a:r>
              <a:rPr lang="en-US" u="sng" dirty="0"/>
              <a:t>add up to 1</a:t>
            </a:r>
          </a:p>
          <a:p>
            <a:endParaRPr lang="en-US" dirty="0"/>
          </a:p>
        </p:txBody>
      </p:sp>
      <p:pic>
        <p:nvPicPr>
          <p:cNvPr id="10" name="Picture 9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3C70F88B-F8F4-4212-92EF-D3C44F94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47" y="123226"/>
            <a:ext cx="2193013" cy="18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3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954" y="304800"/>
            <a:ext cx="6629400" cy="1143000"/>
          </a:xfrm>
        </p:spPr>
        <p:txBody>
          <a:bodyPr/>
          <a:lstStyle/>
          <a:p>
            <a:r>
              <a:rPr lang="en-US" dirty="0"/>
              <a:t>Probability – Definition</a:t>
            </a:r>
          </a:p>
        </p:txBody>
      </p:sp>
      <p:pic>
        <p:nvPicPr>
          <p:cNvPr id="10" name="Picture 9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3C70F88B-F8F4-4212-92EF-D3C44F94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47" y="123226"/>
            <a:ext cx="2193013" cy="185706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9C217-5009-4205-BB3D-96C11126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631" y="1922585"/>
            <a:ext cx="7151077" cy="44625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e.g., </a:t>
            </a:r>
            <a:r>
              <a:rPr lang="en-US" dirty="0">
                <a:solidFill>
                  <a:srgbClr val="00B0F0"/>
                </a:solidFill>
              </a:rPr>
              <a:t>d6: </a:t>
            </a:r>
            <a:r>
              <a:rPr lang="en-US" dirty="0"/>
              <a:t>events 1, 2, 3, 4, 5, 6.  Probability of 1/6</a:t>
            </a:r>
            <a:r>
              <a:rPr lang="en-US" baseline="30000" dirty="0"/>
              <a:t>th</a:t>
            </a:r>
            <a:r>
              <a:rPr lang="en-US" dirty="0"/>
              <a:t>  to each, sum of P(1) + P(2) + P(3) + P(4) + P(5) + P(6) = 1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legal set of probabilities</a:t>
            </a:r>
          </a:p>
          <a:p>
            <a:r>
              <a:rPr lang="en-US" dirty="0"/>
              <a:t>e.g., </a:t>
            </a:r>
            <a:r>
              <a:rPr lang="en-US" dirty="0">
                <a:solidFill>
                  <a:srgbClr val="00B0F0"/>
                </a:solidFill>
              </a:rPr>
              <a:t>d6: </a:t>
            </a:r>
            <a:r>
              <a:rPr lang="en-US" dirty="0"/>
              <a:t>events 1, 2, 3, 4, 5, 6. Probability of ½ to roll 1, ½ to roll 2, and 0 to all the others sum of P(1) + … + P(6) = 0.5 + 0.5 + 0 … + 0 = 1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Also legal set of probabilities</a:t>
            </a:r>
          </a:p>
          <a:p>
            <a:pPr lvl="1"/>
            <a:r>
              <a:rPr lang="en-US" dirty="0"/>
              <a:t>Not how honest d6’s behave in real life!</a:t>
            </a:r>
          </a:p>
        </p:txBody>
      </p:sp>
    </p:spTree>
    <p:extLst>
      <p:ext uri="{BB962C8B-B14F-4D97-AF65-F5344CB8AC3E}">
        <p14:creationId xmlns:p14="http://schemas.microsoft.com/office/powerpoint/2010/main" val="8079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3A10812-F6EF-4CE8-99DB-657F7637C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55" y="1589903"/>
            <a:ext cx="4938299" cy="2781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Assign </a:t>
            </a:r>
            <a:br>
              <a:rPr lang="en-US" dirty="0"/>
            </a:br>
            <a:r>
              <a:rPr lang="en-US" dirty="0"/>
              <a:t>Probabilities?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0603841-10A4-4668-BB62-40855A49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99" y="2122281"/>
            <a:ext cx="2089446" cy="19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8A960F-CF29-47F8-B9E6-4A577CD92DA9}"/>
              </a:ext>
            </a:extLst>
          </p:cNvPr>
          <p:cNvGrpSpPr/>
          <p:nvPr/>
        </p:nvGrpSpPr>
        <p:grpSpPr>
          <a:xfrm>
            <a:off x="7762630" y="4431957"/>
            <a:ext cx="3622061" cy="2306641"/>
            <a:chOff x="2667000" y="4255633"/>
            <a:chExt cx="3429000" cy="2048828"/>
          </a:xfrm>
        </p:grpSpPr>
        <p:pic>
          <p:nvPicPr>
            <p:cNvPr id="1030" name="Picture 6" descr="Related image">
              <a:extLst>
                <a:ext uri="{FF2B5EF4-FFF2-40B4-BE49-F238E27FC236}">
                  <a16:creationId xmlns:a16="http://schemas.microsoft.com/office/drawing/2014/main" id="{A54AFE9C-6414-4BF4-BC55-103F76E0E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255633"/>
              <a:ext cx="3429000" cy="204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20B618-FBC0-478F-8530-15A2F0A58FE8}"/>
                </a:ext>
              </a:extLst>
            </p:cNvPr>
            <p:cNvSpPr/>
            <p:nvPr/>
          </p:nvSpPr>
          <p:spPr>
            <a:xfrm>
              <a:off x="3733800" y="5715000"/>
              <a:ext cx="2362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https://newvitruvian.com/images/marbles-clipart-bag-marble-4.png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08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41" y="0"/>
            <a:ext cx="10016836" cy="1325563"/>
          </a:xfrm>
        </p:spPr>
        <p:txBody>
          <a:bodyPr/>
          <a:lstStyle/>
          <a:p>
            <a:r>
              <a:rPr lang="en-US" dirty="0"/>
              <a:t>Assigning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769" y="1013255"/>
            <a:ext cx="6658708" cy="59268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rgbClr val="00B0F0"/>
                </a:solidFill>
              </a:rPr>
              <a:t>Classical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(by theory)</a:t>
            </a:r>
          </a:p>
          <a:p>
            <a:pPr lvl="1"/>
            <a:r>
              <a:rPr lang="en-US" dirty="0"/>
              <a:t>In many cases, exhaustive, mutually exclusive outcomes equally likely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assign each outcome probability of </a:t>
            </a:r>
            <a:r>
              <a:rPr lang="en-US" i="1" dirty="0"/>
              <a:t>1/n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d6</a:t>
            </a:r>
            <a:r>
              <a:rPr lang="en-US" dirty="0"/>
              <a:t>: 1/6, </a:t>
            </a:r>
            <a:r>
              <a:rPr lang="en-US" i="1" dirty="0"/>
              <a:t>Coin</a:t>
            </a:r>
            <a:r>
              <a:rPr lang="en-US" dirty="0"/>
              <a:t>: </a:t>
            </a:r>
            <a:r>
              <a:rPr lang="en-US" dirty="0" err="1"/>
              <a:t>prob</a:t>
            </a:r>
            <a:r>
              <a:rPr lang="en-US" dirty="0"/>
              <a:t> heads ½, tails ½, </a:t>
            </a:r>
            <a:r>
              <a:rPr lang="en-US" i="1" dirty="0"/>
              <a:t>Cards</a:t>
            </a:r>
            <a:r>
              <a:rPr lang="en-US" dirty="0"/>
              <a:t>: pick Ace 1/13</a:t>
            </a:r>
          </a:p>
          <a:p>
            <a:pPr lvl="0"/>
            <a:r>
              <a:rPr lang="en-US" dirty="0">
                <a:solidFill>
                  <a:srgbClr val="92D050"/>
                </a:solidFill>
              </a:rPr>
              <a:t>Empirically</a:t>
            </a:r>
            <a:r>
              <a:rPr lang="en-US" dirty="0"/>
              <a:t> (by observation)</a:t>
            </a:r>
          </a:p>
          <a:p>
            <a:pPr lvl="1"/>
            <a:r>
              <a:rPr lang="en-US" dirty="0"/>
              <a:t>Obtain data through measuring/observing</a:t>
            </a:r>
          </a:p>
          <a:p>
            <a:pPr lvl="1"/>
            <a:r>
              <a:rPr lang="en-US" dirty="0"/>
              <a:t>e.g., Watch how often people play FIFA 20 in FL222 versus some other game.  Say, 30% FIFA.  Assign that as probability</a:t>
            </a:r>
          </a:p>
          <a:p>
            <a:r>
              <a:rPr lang="en-US" dirty="0">
                <a:solidFill>
                  <a:srgbClr val="FF0000"/>
                </a:solidFill>
              </a:rPr>
              <a:t>Subjective</a:t>
            </a:r>
            <a:r>
              <a:rPr lang="en-US" dirty="0"/>
              <a:t> (by hunch)</a:t>
            </a:r>
          </a:p>
          <a:p>
            <a:pPr lvl="1"/>
            <a:r>
              <a:rPr lang="en-US" dirty="0"/>
              <a:t>Based on expert opinion or other subjective method</a:t>
            </a:r>
          </a:p>
          <a:p>
            <a:pPr lvl="1"/>
            <a:r>
              <a:rPr lang="en-US" dirty="0"/>
              <a:t>e.g., eSports writer says probability </a:t>
            </a:r>
            <a:r>
              <a:rPr lang="en-US" dirty="0" err="1"/>
              <a:t>Fnatic</a:t>
            </a:r>
            <a:r>
              <a:rPr lang="en-US" dirty="0"/>
              <a:t> (European </a:t>
            </a:r>
            <a:r>
              <a:rPr lang="en-US" dirty="0" err="1"/>
              <a:t>LoL</a:t>
            </a:r>
            <a:r>
              <a:rPr lang="en-US" dirty="0"/>
              <a:t> team) will win World Championship is 25%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38" y="118761"/>
            <a:ext cx="10016836" cy="1325563"/>
          </a:xfrm>
        </p:spPr>
        <p:txBody>
          <a:bodyPr/>
          <a:lstStyle/>
          <a:p>
            <a:r>
              <a:rPr lang="en-US" dirty="0"/>
              <a:t>Rules About Probabilities </a:t>
            </a:r>
            <a:br>
              <a:rPr lang="en-US" dirty="0"/>
            </a:br>
            <a:r>
              <a:rPr lang="en-US" dirty="0"/>
              <a:t>(1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541" y="1853513"/>
            <a:ext cx="6573794" cy="488572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Complement:  </a:t>
            </a:r>
            <a:r>
              <a:rPr lang="en-US" sz="3600" u="sng" dirty="0"/>
              <a:t>A</a:t>
            </a:r>
            <a:r>
              <a:rPr lang="en-US" sz="3600" dirty="0"/>
              <a:t> an event. Event “Probability </a:t>
            </a:r>
            <a:r>
              <a:rPr lang="en-US" sz="3600" u="sng" dirty="0"/>
              <a:t>A</a:t>
            </a:r>
            <a:r>
              <a:rPr lang="en-US" sz="3600" dirty="0"/>
              <a:t> does not occur” called </a:t>
            </a:r>
            <a:r>
              <a:rPr lang="en-US" sz="3600" i="1" dirty="0"/>
              <a:t>complement </a:t>
            </a:r>
            <a:r>
              <a:rPr lang="en-US" sz="3600" dirty="0"/>
              <a:t>of </a:t>
            </a:r>
            <a:r>
              <a:rPr lang="en-US" sz="3600" u="sng" dirty="0"/>
              <a:t>A</a:t>
            </a:r>
            <a:r>
              <a:rPr lang="en-US" sz="3600" dirty="0"/>
              <a:t>,  denoted A’  </a:t>
            </a:r>
          </a:p>
          <a:p>
            <a:endParaRPr lang="en-US" sz="3600" dirty="0"/>
          </a:p>
          <a:p>
            <a:pPr marL="457200" lvl="1" indent="0">
              <a:buNone/>
            </a:pPr>
            <a:r>
              <a:rPr lang="en-US" sz="4000" dirty="0">
                <a:solidFill>
                  <a:srgbClr val="92D050"/>
                </a:solidFill>
              </a:rPr>
              <a:t>P(A’) = 1 - P(A)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e.g., d6: P(6) = 1/6, complement is P(6’) and  probability of “not 6” is 1-1/6, or 5/6. </a:t>
            </a:r>
          </a:p>
          <a:p>
            <a:pPr lvl="1"/>
            <a:r>
              <a:rPr lang="en-US" sz="3200" dirty="0"/>
              <a:t>Note: </a:t>
            </a:r>
            <a:r>
              <a:rPr lang="en-US" sz="3200" dirty="0">
                <a:solidFill>
                  <a:srgbClr val="00B0F0"/>
                </a:solidFill>
              </a:rPr>
              <a:t>Value often denoted p, complement is 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62DDC-027A-4FB5-8E9F-88F2ADD4DCBA}"/>
              </a:ext>
            </a:extLst>
          </p:cNvPr>
          <p:cNvSpPr txBox="1"/>
          <p:nvPr/>
        </p:nvSpPr>
        <p:spPr>
          <a:xfrm>
            <a:off x="9339701" y="3589651"/>
            <a:ext cx="1542795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Q: </a:t>
            </a:r>
            <a:r>
              <a:rPr lang="en-US" sz="32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9958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38" y="118761"/>
            <a:ext cx="10016836" cy="1325563"/>
          </a:xfrm>
        </p:spPr>
        <p:txBody>
          <a:bodyPr/>
          <a:lstStyle/>
          <a:p>
            <a:r>
              <a:rPr lang="en-US" dirty="0"/>
              <a:t>Rules About Probabilities </a:t>
            </a:r>
            <a:br>
              <a:rPr lang="en-US" dirty="0"/>
            </a:br>
            <a:r>
              <a:rPr lang="en-US" dirty="0"/>
              <a:t>(2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643" y="1647568"/>
            <a:ext cx="6713838" cy="491867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Mutually exclusive: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dirty="0"/>
              <a:t>Have no simple outcomes in common – can’t both occur in same experiment</a:t>
            </a:r>
          </a:p>
          <a:p>
            <a:endParaRPr lang="en-US" sz="3600" dirty="0"/>
          </a:p>
          <a:p>
            <a:pPr marL="457200" lvl="1" indent="0">
              <a:buNone/>
            </a:pPr>
            <a:r>
              <a:rPr lang="en-US" sz="4000" dirty="0">
                <a:solidFill>
                  <a:srgbClr val="92D050"/>
                </a:solidFill>
              </a:rPr>
              <a:t>P(A or B) = P(A) + P(B)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“Probability either occurs”</a:t>
            </a:r>
          </a:p>
          <a:p>
            <a:pPr lvl="1"/>
            <a:r>
              <a:rPr lang="en-US" sz="3200" dirty="0"/>
              <a:t>e.g., d6: P(3 or 6) = P(3) + P(6) = 1/6 + 1/6 = 2/6</a:t>
            </a:r>
          </a:p>
        </p:txBody>
      </p:sp>
    </p:spTree>
    <p:extLst>
      <p:ext uri="{BB962C8B-B14F-4D97-AF65-F5344CB8AC3E}">
        <p14:creationId xmlns:p14="http://schemas.microsoft.com/office/powerpoint/2010/main" val="417692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683" y="218831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Rules About Probabilities </a:t>
            </a:r>
            <a:br>
              <a:rPr lang="en-US" dirty="0"/>
            </a:br>
            <a:r>
              <a:rPr lang="en-US" dirty="0"/>
              <a:t>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892" y="1573426"/>
            <a:ext cx="7063524" cy="52845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Independent:  </a:t>
            </a:r>
            <a:r>
              <a:rPr lang="en-US" sz="3600" dirty="0"/>
              <a:t>Probability that one occurs doesn’t affect probability that other occurs</a:t>
            </a:r>
          </a:p>
          <a:p>
            <a:pPr lvl="1"/>
            <a:r>
              <a:rPr lang="en-US" sz="3200" dirty="0"/>
              <a:t>e.g., 2d6: A= die 1 get 5, B= die 2 gets 6. Independent, since result of one roll doesn’t affect roll of other</a:t>
            </a:r>
          </a:p>
          <a:p>
            <a:pPr lvl="1"/>
            <a:r>
              <a:rPr lang="en-US" sz="3200" dirty="0"/>
              <a:t>“Probability both occur”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92D050"/>
                </a:solidFill>
              </a:rPr>
              <a:t>	</a:t>
            </a:r>
            <a:r>
              <a:rPr lang="en-US" sz="3600" dirty="0">
                <a:solidFill>
                  <a:srgbClr val="92D050"/>
                </a:solidFill>
              </a:rPr>
              <a:t>P(A and B) = P(A) x P(B)</a:t>
            </a:r>
          </a:p>
          <a:p>
            <a:pPr lvl="1"/>
            <a:r>
              <a:rPr lang="en-US" sz="3200" dirty="0"/>
              <a:t>e.g., 2d6: prob of “snake eyes” is P(1) x P(1) = 1/6 x 1/6 = 1/36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23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683" y="218831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Rules About Probabilities </a:t>
            </a:r>
            <a:br>
              <a:rPr lang="en-US" dirty="0"/>
            </a:br>
            <a:r>
              <a:rPr lang="en-US" dirty="0"/>
              <a:t>(4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790" y="1450676"/>
            <a:ext cx="6857578" cy="518849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B0F0"/>
                </a:solidFill>
              </a:rPr>
              <a:t>Not independent: </a:t>
            </a:r>
            <a:r>
              <a:rPr lang="en-US" dirty="0"/>
              <a:t>One occurs affects probability that other occurs</a:t>
            </a:r>
          </a:p>
          <a:p>
            <a:pPr lvl="1"/>
            <a:r>
              <a:rPr lang="en-US" dirty="0"/>
              <a:t>Probability both occur </a:t>
            </a:r>
          </a:p>
          <a:p>
            <a:pPr marL="457200" lvl="1" indent="0">
              <a:buNone/>
            </a:pPr>
            <a:r>
              <a:rPr lang="en-US" sz="3300" dirty="0">
                <a:solidFill>
                  <a:srgbClr val="92D050"/>
                </a:solidFill>
              </a:rPr>
              <a:t>	P(A and B) = P(A) x P(B | A)</a:t>
            </a:r>
          </a:p>
          <a:p>
            <a:pPr lvl="2"/>
            <a:r>
              <a:rPr lang="en-US" dirty="0"/>
              <a:t>Where P(B | A) means the prob B given A happened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LoL</a:t>
            </a:r>
            <a:r>
              <a:rPr lang="en-US" dirty="0"/>
              <a:t> chance of getting most kills 20%.  Chance of being support is 20%.  You might think that: </a:t>
            </a:r>
          </a:p>
          <a:p>
            <a:pPr lvl="2"/>
            <a:r>
              <a:rPr lang="en-US" dirty="0"/>
              <a:t>P(kills) x P(support) = 0.2 x 0.2  = 0.04</a:t>
            </a:r>
          </a:p>
          <a:p>
            <a:pPr lvl="1"/>
            <a:r>
              <a:rPr lang="en-US" dirty="0"/>
              <a:t>But likely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dirty="0"/>
              <a:t> independent. P(kills | support) &lt; 20%.  So, need non-independent formula </a:t>
            </a:r>
          </a:p>
          <a:p>
            <a:pPr lvl="2"/>
            <a:r>
              <a:rPr lang="en-US" dirty="0"/>
              <a:t>P(kills) * P(kills | support)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6C0E5-8276-493B-A5FB-4D5C59396969}"/>
              </a:ext>
            </a:extLst>
          </p:cNvPr>
          <p:cNvSpPr txBox="1"/>
          <p:nvPr/>
        </p:nvSpPr>
        <p:spPr>
          <a:xfrm>
            <a:off x="9840394" y="6204794"/>
            <a:ext cx="235160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(example next)</a:t>
            </a:r>
          </a:p>
        </p:txBody>
      </p:sp>
    </p:spTree>
    <p:extLst>
      <p:ext uri="{BB962C8B-B14F-4D97-AF65-F5344CB8AC3E}">
        <p14:creationId xmlns:p14="http://schemas.microsoft.com/office/powerpoint/2010/main" val="44734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9A8AB3BB-6325-414A-8C56-BF643FC5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71" y="4585644"/>
            <a:ext cx="3178239" cy="1752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92"/>
            <a:ext cx="10016836" cy="957134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332" y="1091525"/>
            <a:ext cx="6646063" cy="45355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B0F0"/>
                </a:solidFill>
              </a:rPr>
              <a:t>Probability </a:t>
            </a:r>
            <a:r>
              <a:rPr lang="en-US" dirty="0"/>
              <a:t>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FF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FF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D77E485-349E-4D5C-AA81-BB851F04E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0" y="4427384"/>
            <a:ext cx="4708251" cy="22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693" y="1511319"/>
            <a:ext cx="6135076" cy="5186466"/>
          </a:xfrm>
        </p:spPr>
        <p:txBody>
          <a:bodyPr>
            <a:normAutofit/>
          </a:bodyPr>
          <a:lstStyle/>
          <a:p>
            <a:r>
              <a:rPr lang="en-US" sz="3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= ¼</a:t>
            </a:r>
          </a:p>
          <a:p>
            <a:r>
              <a:rPr lang="en-US" sz="3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 P(K) = ¼</a:t>
            </a:r>
          </a:p>
          <a:p>
            <a:r>
              <a:rPr lang="en-US" sz="3600" dirty="0"/>
              <a:t>Probability </a:t>
            </a:r>
            <a:r>
              <a:rPr lang="en-US" sz="3600" i="1" dirty="0"/>
              <a:t>not</a:t>
            </a:r>
            <a:r>
              <a:rPr lang="en-US" sz="3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= 1-P(K) = ¾ </a:t>
            </a:r>
          </a:p>
          <a:p>
            <a:r>
              <a:rPr lang="en-US" sz="3600" dirty="0"/>
              <a:t>Draw, put back.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x P(K) = ¼ x ¼ = 1/16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DB3A464-950F-4DDF-A7F6-E0405F6AF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EB5FD1-EAB1-4333-87A4-428415783BD0}"/>
              </a:ext>
            </a:extLst>
          </p:cNvPr>
          <p:cNvSpPr/>
          <p:nvPr/>
        </p:nvSpPr>
        <p:spPr>
          <a:xfrm>
            <a:off x="5783385" y="2071078"/>
            <a:ext cx="5951413" cy="4593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6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693" y="1511319"/>
            <a:ext cx="6135076" cy="5186466"/>
          </a:xfrm>
        </p:spPr>
        <p:txBody>
          <a:bodyPr>
            <a:normAutofit/>
          </a:bodyPr>
          <a:lstStyle/>
          <a:p>
            <a:r>
              <a:rPr lang="en-US" sz="3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= ¼</a:t>
            </a:r>
          </a:p>
          <a:p>
            <a:r>
              <a:rPr lang="en-US" sz="3600" dirty="0"/>
              <a:t>Draw, put back. Draw.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 P(K) = ¼</a:t>
            </a:r>
          </a:p>
          <a:p>
            <a:r>
              <a:rPr lang="en-US" sz="3600" dirty="0"/>
              <a:t>Probability </a:t>
            </a:r>
            <a:r>
              <a:rPr lang="en-US" sz="3600" i="1" dirty="0"/>
              <a:t>not</a:t>
            </a:r>
            <a:r>
              <a:rPr lang="en-US" sz="3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= 1-P(K) = ¾ </a:t>
            </a:r>
          </a:p>
          <a:p>
            <a:r>
              <a:rPr lang="en-US" sz="3600" dirty="0"/>
              <a:t>Draw, put back.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x P(K) = ¼ x ¼ = 1/16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DB3A464-950F-4DDF-A7F6-E0405F6AF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EB5FD1-EAB1-4333-87A4-428415783BD0}"/>
              </a:ext>
            </a:extLst>
          </p:cNvPr>
          <p:cNvSpPr/>
          <p:nvPr/>
        </p:nvSpPr>
        <p:spPr>
          <a:xfrm>
            <a:off x="5783385" y="3180862"/>
            <a:ext cx="5951413" cy="3483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5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693" y="1511319"/>
            <a:ext cx="6135076" cy="5186466"/>
          </a:xfrm>
        </p:spPr>
        <p:txBody>
          <a:bodyPr>
            <a:normAutofit/>
          </a:bodyPr>
          <a:lstStyle/>
          <a:p>
            <a:r>
              <a:rPr lang="en-US" sz="3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= ¼</a:t>
            </a:r>
          </a:p>
          <a:p>
            <a:r>
              <a:rPr lang="en-US" sz="3600" dirty="0"/>
              <a:t>Draw, put back. Draw.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 P(K) = ¼</a:t>
            </a:r>
          </a:p>
          <a:p>
            <a:r>
              <a:rPr lang="en-US" sz="3600" dirty="0"/>
              <a:t>Draw. Probability </a:t>
            </a:r>
            <a:r>
              <a:rPr lang="en-US" sz="3600" i="1" dirty="0"/>
              <a:t>not</a:t>
            </a:r>
            <a:r>
              <a:rPr lang="en-US" sz="3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= 1-P(K) = ¾ </a:t>
            </a:r>
          </a:p>
          <a:p>
            <a:r>
              <a:rPr lang="en-US" sz="3600" dirty="0"/>
              <a:t>Draw, put back.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x P(K) = ¼ x ¼ = 1/16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DB3A464-950F-4DDF-A7F6-E0405F6AF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64A459-9E3F-4C92-B02C-BC2C2B478FFF}"/>
              </a:ext>
            </a:extLst>
          </p:cNvPr>
          <p:cNvSpPr/>
          <p:nvPr/>
        </p:nvSpPr>
        <p:spPr>
          <a:xfrm>
            <a:off x="5877169" y="4243754"/>
            <a:ext cx="5857629" cy="242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8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693" y="1511319"/>
            <a:ext cx="6135076" cy="5186466"/>
          </a:xfrm>
        </p:spPr>
        <p:txBody>
          <a:bodyPr>
            <a:normAutofit/>
          </a:bodyPr>
          <a:lstStyle/>
          <a:p>
            <a:r>
              <a:rPr lang="en-US" sz="3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= ¼</a:t>
            </a:r>
          </a:p>
          <a:p>
            <a:r>
              <a:rPr lang="en-US" sz="3600" dirty="0"/>
              <a:t>Draw, put back. Draw.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 P(K) = ¼</a:t>
            </a:r>
          </a:p>
          <a:p>
            <a:r>
              <a:rPr lang="en-US" sz="3600" dirty="0"/>
              <a:t>Draw. Probability </a:t>
            </a:r>
            <a:r>
              <a:rPr lang="en-US" sz="3600" i="1" dirty="0"/>
              <a:t>not</a:t>
            </a:r>
            <a:r>
              <a:rPr lang="en-US" sz="3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= 1-P(K) = ¾ </a:t>
            </a:r>
          </a:p>
          <a:p>
            <a:r>
              <a:rPr lang="en-US" sz="3600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x P(K) = ¼ x ¼ = 1/16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DB3A464-950F-4DDF-A7F6-E0405F6AF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498B7F-ECB7-426A-8C30-473363E0B770}"/>
              </a:ext>
            </a:extLst>
          </p:cNvPr>
          <p:cNvSpPr/>
          <p:nvPr/>
        </p:nvSpPr>
        <p:spPr>
          <a:xfrm>
            <a:off x="6095999" y="5291015"/>
            <a:ext cx="5638799" cy="137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693" y="1511319"/>
            <a:ext cx="6135076" cy="5186466"/>
          </a:xfrm>
        </p:spPr>
        <p:txBody>
          <a:bodyPr>
            <a:normAutofit/>
          </a:bodyPr>
          <a:lstStyle/>
          <a:p>
            <a:r>
              <a:rPr lang="en-US" sz="3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= ¼</a:t>
            </a:r>
          </a:p>
          <a:p>
            <a:r>
              <a:rPr lang="en-US" sz="3600" dirty="0"/>
              <a:t>Draw, put back. Draw.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 P(K) = ¼</a:t>
            </a:r>
          </a:p>
          <a:p>
            <a:r>
              <a:rPr lang="en-US" sz="3600" dirty="0"/>
              <a:t>Draw. Probability </a:t>
            </a:r>
            <a:r>
              <a:rPr lang="en-US" sz="3600" i="1" dirty="0"/>
              <a:t>not</a:t>
            </a:r>
            <a:r>
              <a:rPr lang="en-US" sz="3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= 1-P(K) = ¾ </a:t>
            </a:r>
          </a:p>
          <a:p>
            <a:r>
              <a:rPr lang="en-US" sz="3600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P(K) x P(K) = ¼ x ¼ = 1/16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DB3A464-950F-4DDF-A7F6-E0405F6AF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99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491" y="193430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05415" y="1336430"/>
            <a:ext cx="5740400" cy="5521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¼ + ¼ = ½ </a:t>
            </a:r>
          </a:p>
          <a:p>
            <a:r>
              <a:rPr lang="en-US" dirty="0"/>
              <a:t>Draw, put back. 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 = </a:t>
            </a:r>
            <a:r>
              <a:rPr lang="en-US" dirty="0">
                <a:solidFill>
                  <a:srgbClr val="92D050"/>
                </a:solidFill>
              </a:rPr>
              <a:t>¾ 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92D050"/>
                </a:solidFill>
              </a:rPr>
              <a:t>P(K’) x P(K | K’) = ¾ x ⅓ = 3/12 = ¼  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EDA1FC-A190-4EDF-9724-2666CCFF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9A5BF8-E42D-40F1-83AD-8AAC925FC95C}"/>
              </a:ext>
            </a:extLst>
          </p:cNvPr>
          <p:cNvSpPr/>
          <p:nvPr/>
        </p:nvSpPr>
        <p:spPr>
          <a:xfrm>
            <a:off x="6095999" y="1703755"/>
            <a:ext cx="5638799" cy="4960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7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491" y="193430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05415" y="1336430"/>
            <a:ext cx="5740400" cy="5521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¼ + ¼ = ½ </a:t>
            </a:r>
          </a:p>
          <a:p>
            <a:r>
              <a:rPr lang="en-US" dirty="0"/>
              <a:t>Draw, put back.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 = </a:t>
            </a:r>
            <a:r>
              <a:rPr lang="en-US" dirty="0">
                <a:solidFill>
                  <a:srgbClr val="92D050"/>
                </a:solidFill>
              </a:rPr>
              <a:t>¾ 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92D050"/>
                </a:solidFill>
              </a:rPr>
              <a:t>P(K’) x P(K | K’) = ¾ x ⅓ = 3/12 = ¼  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EDA1FC-A190-4EDF-9724-2666CCFF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9A5BF8-E42D-40F1-83AD-8AAC925FC95C}"/>
              </a:ext>
            </a:extLst>
          </p:cNvPr>
          <p:cNvSpPr/>
          <p:nvPr/>
        </p:nvSpPr>
        <p:spPr>
          <a:xfrm>
            <a:off x="6095999" y="3165231"/>
            <a:ext cx="5638799" cy="3499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2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491" y="193430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05415" y="1336430"/>
            <a:ext cx="5740400" cy="5521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¼ + ¼ = ½ </a:t>
            </a:r>
          </a:p>
          <a:p>
            <a:r>
              <a:rPr lang="en-US" dirty="0"/>
              <a:t>Draw, put back.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 = </a:t>
            </a:r>
            <a:r>
              <a:rPr lang="en-US" dirty="0">
                <a:solidFill>
                  <a:srgbClr val="92D050"/>
                </a:solidFill>
              </a:rPr>
              <a:t>¾ 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92D050"/>
                </a:solidFill>
              </a:rPr>
              <a:t>P(K’) x P(K | K’) = ¾ x ⅓ = 3/12 = ¼  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EDA1FC-A190-4EDF-9724-2666CCFF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9A5BF8-E42D-40F1-83AD-8AAC925FC95C}"/>
              </a:ext>
            </a:extLst>
          </p:cNvPr>
          <p:cNvSpPr/>
          <p:nvPr/>
        </p:nvSpPr>
        <p:spPr>
          <a:xfrm>
            <a:off x="6095999" y="4337538"/>
            <a:ext cx="5638799" cy="2327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0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491" y="193430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05415" y="1336430"/>
            <a:ext cx="5740400" cy="5521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¼ + ¼ = ½ </a:t>
            </a:r>
          </a:p>
          <a:p>
            <a:r>
              <a:rPr lang="en-US" dirty="0"/>
              <a:t>Draw, put back.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 = </a:t>
            </a:r>
            <a:r>
              <a:rPr lang="en-US" dirty="0">
                <a:solidFill>
                  <a:srgbClr val="92D050"/>
                </a:solidFill>
              </a:rPr>
              <a:t>¾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92D050"/>
                </a:solidFill>
              </a:rPr>
              <a:t>P(K’) x P(K | K’) = ¾ x ⅓ = 3/12 = ¼  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EDA1FC-A190-4EDF-9724-2666CCFF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CE0FFC-411F-42AE-B5CD-74FB5DC47FDF}"/>
              </a:ext>
            </a:extLst>
          </p:cNvPr>
          <p:cNvSpPr/>
          <p:nvPr/>
        </p:nvSpPr>
        <p:spPr>
          <a:xfrm>
            <a:off x="6854092" y="6228862"/>
            <a:ext cx="4267200" cy="435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491" y="193430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05415" y="1336430"/>
            <a:ext cx="5740400" cy="5521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¼ + ¼ = ½ </a:t>
            </a:r>
          </a:p>
          <a:p>
            <a:r>
              <a:rPr lang="en-US" dirty="0"/>
              <a:t>Draw, put back.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 = </a:t>
            </a:r>
            <a:r>
              <a:rPr lang="en-US" dirty="0">
                <a:solidFill>
                  <a:srgbClr val="92D050"/>
                </a:solidFill>
              </a:rPr>
              <a:t>¾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92D05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92D050"/>
                </a:solidFill>
              </a:rPr>
              <a:t>P(K’) x P(K | K’) = ¾ x ⅓ = 3/12 = ¼  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EDA1FC-A190-4EDF-9724-2666CCFF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" y="0"/>
            <a:ext cx="2612056" cy="24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140" y="297734"/>
            <a:ext cx="5452598" cy="1143000"/>
          </a:xfrm>
        </p:spPr>
        <p:txBody>
          <a:bodyPr/>
          <a:lstStyle/>
          <a:p>
            <a:r>
              <a:rPr lang="en-US" dirty="0"/>
              <a:t>Breakout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739" y="1897381"/>
            <a:ext cx="6328925" cy="4662885"/>
          </a:xfrm>
        </p:spPr>
        <p:txBody>
          <a:bodyPr>
            <a:normAutofit lnSpcReduction="10000"/>
          </a:bodyPr>
          <a:lstStyle/>
          <a:p>
            <a:r>
              <a:rPr lang="en-US" sz="36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3600" dirty="0"/>
              <a:t>What are some examples of probabilities needed for game development?</a:t>
            </a:r>
          </a:p>
          <a:p>
            <a:r>
              <a:rPr lang="en-US" sz="3600" dirty="0"/>
              <a:t>Provide a specific example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Icebreaker, Groupwork, Questions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https://web.cs.wpi.edu/~imgd2905/d21/breakout/breakout-4.html</a:t>
            </a:r>
            <a:r>
              <a:rPr lang="en-US" sz="2400" dirty="0"/>
              <a:t>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3AC8CB-00BF-4BC6-A25D-F209DD401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2" y="138269"/>
            <a:ext cx="1944057" cy="14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3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Probability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Probability Distributions			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4154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382" y="16585"/>
            <a:ext cx="10016836" cy="1325563"/>
          </a:xfrm>
        </p:spPr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345" y="1342147"/>
            <a:ext cx="7319320" cy="549926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Probability distribution </a:t>
            </a:r>
            <a:r>
              <a:rPr lang="en-US" dirty="0"/>
              <a:t>– values and likelihood (expected value) that random variable can take</a:t>
            </a:r>
          </a:p>
          <a:p>
            <a:r>
              <a:rPr lang="en-US" dirty="0"/>
              <a:t>Why? If can model mathematically, can use to predict occurrences</a:t>
            </a:r>
          </a:p>
          <a:p>
            <a:pPr lvl="1"/>
            <a:r>
              <a:rPr lang="en-US" dirty="0"/>
              <a:t>e.g., probability slot machine pays out on given day</a:t>
            </a:r>
          </a:p>
          <a:p>
            <a:pPr lvl="1"/>
            <a:r>
              <a:rPr lang="en-US" dirty="0"/>
              <a:t>e.g., probability game server hosts player today</a:t>
            </a:r>
          </a:p>
          <a:p>
            <a:pPr lvl="1"/>
            <a:r>
              <a:rPr lang="en-US" dirty="0"/>
              <a:t>e.g., probability certain game mode is chosen by player</a:t>
            </a:r>
          </a:p>
          <a:p>
            <a:pPr lvl="1"/>
            <a:r>
              <a:rPr lang="en-US" dirty="0"/>
              <a:t>Also, some statistical techniques for some distributions only</a:t>
            </a:r>
          </a:p>
        </p:txBody>
      </p:sp>
    </p:spTree>
    <p:extLst>
      <p:ext uri="{BB962C8B-B14F-4D97-AF65-F5344CB8AC3E}">
        <p14:creationId xmlns:p14="http://schemas.microsoft.com/office/powerpoint/2010/main" val="106927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382" y="16585"/>
            <a:ext cx="10016836" cy="1325563"/>
          </a:xfrm>
        </p:spPr>
        <p:txBody>
          <a:bodyPr/>
          <a:lstStyle/>
          <a:p>
            <a:r>
              <a:rPr lang="en-US" dirty="0"/>
              <a:t>Probability Distributions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509951" y="1105322"/>
            <a:ext cx="5130114" cy="3261415"/>
            <a:chOff x="4648200" y="2286000"/>
            <a:chExt cx="4267200" cy="2712827"/>
          </a:xfrm>
        </p:grpSpPr>
        <p:pic>
          <p:nvPicPr>
            <p:cNvPr id="1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286000"/>
              <a:ext cx="4267200" cy="253249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981700" y="4767995"/>
              <a:ext cx="16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https://goo.gl/jqomFI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82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60308" y="229381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36492" y="288778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48145" y="4374975"/>
            <a:ext cx="39024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Types discussed:</a:t>
            </a:r>
          </a:p>
          <a:p>
            <a:pPr lvl="1"/>
            <a:r>
              <a:rPr lang="en-US" sz="2800" dirty="0">
                <a:solidFill>
                  <a:srgbClr val="92D050"/>
                </a:solidFill>
              </a:rPr>
              <a:t>Uniform</a:t>
            </a:r>
            <a:r>
              <a:rPr lang="en-US" sz="2800" dirty="0"/>
              <a:t> (discrete)</a:t>
            </a:r>
          </a:p>
          <a:p>
            <a:pPr lvl="1"/>
            <a:r>
              <a:rPr lang="en-US" sz="2800" dirty="0">
                <a:solidFill>
                  <a:srgbClr val="92D050"/>
                </a:solidFill>
              </a:rPr>
              <a:t>Binomial</a:t>
            </a:r>
            <a:r>
              <a:rPr lang="en-US" sz="2800" dirty="0"/>
              <a:t> (discrete)</a:t>
            </a:r>
          </a:p>
          <a:p>
            <a:pPr lvl="1"/>
            <a:r>
              <a:rPr lang="en-US" sz="2800" dirty="0">
                <a:solidFill>
                  <a:srgbClr val="92D050"/>
                </a:solidFill>
              </a:rPr>
              <a:t>Poisson</a:t>
            </a:r>
            <a:r>
              <a:rPr lang="en-US" sz="2800" dirty="0"/>
              <a:t> (discrete) </a:t>
            </a:r>
          </a:p>
          <a:p>
            <a:pPr lvl="1"/>
            <a:r>
              <a:rPr lang="en-US" sz="2800" dirty="0">
                <a:solidFill>
                  <a:srgbClr val="92D050"/>
                </a:solidFill>
              </a:rPr>
              <a:t>Normal</a:t>
            </a:r>
            <a:r>
              <a:rPr lang="en-US" sz="2800" dirty="0"/>
              <a:t> (continuous)</a:t>
            </a:r>
          </a:p>
        </p:txBody>
      </p:sp>
    </p:spTree>
    <p:extLst>
      <p:ext uri="{BB962C8B-B14F-4D97-AF65-F5344CB8AC3E}">
        <p14:creationId xmlns:p14="http://schemas.microsoft.com/office/powerpoint/2010/main" val="266777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7420" y="151002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7F63FE7-4DC2-4F1E-B80A-7488124D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72" y="1062681"/>
            <a:ext cx="4079701" cy="25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85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7420" y="151002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4389" y="3612408"/>
            <a:ext cx="47051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Mean      = (1 + 6) / 2 = 3.5</a:t>
            </a:r>
          </a:p>
          <a:p>
            <a:r>
              <a:rPr lang="en-US" sz="2800" dirty="0"/>
              <a:t>Variance = ((6 – 1 + 1)</a:t>
            </a:r>
            <a:r>
              <a:rPr lang="en-US" sz="2800" baseline="30000" dirty="0"/>
              <a:t>2</a:t>
            </a:r>
            <a:r>
              <a:rPr lang="en-US" sz="2800" dirty="0"/>
              <a:t> – 1)/12 </a:t>
            </a:r>
          </a:p>
          <a:p>
            <a:r>
              <a:rPr lang="en-US" sz="2800" dirty="0"/>
              <a:t>                 = 2.9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Std</a:t>
            </a:r>
            <a:r>
              <a:rPr lang="en-US" sz="2800" dirty="0"/>
              <a:t> Dev  = </a:t>
            </a:r>
            <a:r>
              <a:rPr lang="en-US" sz="2800" dirty="0" err="1"/>
              <a:t>sqrt</a:t>
            </a:r>
            <a:r>
              <a:rPr lang="en-US" sz="2800" dirty="0"/>
              <a:t>(Variance) = 1.7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07130-10DA-4B52-AD21-8FAA18DB053F}"/>
              </a:ext>
            </a:extLst>
          </p:cNvPr>
          <p:cNvSpPr txBox="1"/>
          <p:nvPr/>
        </p:nvSpPr>
        <p:spPr>
          <a:xfrm>
            <a:off x="2071630" y="5795319"/>
            <a:ext cx="631935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Note – mean is also the </a:t>
            </a:r>
            <a:r>
              <a:rPr lang="en-US" sz="2400" dirty="0">
                <a:solidFill>
                  <a:srgbClr val="92D050"/>
                </a:solidFill>
              </a:rPr>
              <a:t>expected value</a:t>
            </a:r>
          </a:p>
          <a:p>
            <a:pPr algn="ctr"/>
            <a:r>
              <a:rPr lang="en-US" sz="2400" dirty="0"/>
              <a:t>(if you did a lot of trials, would be average result)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7F63FE7-4DC2-4F1E-B80A-7488124D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72" y="1062681"/>
            <a:ext cx="4079701" cy="2592877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F7D5F8-02D7-4E0B-8B8C-B42744C2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33" y="4022587"/>
            <a:ext cx="3204333" cy="23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60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3" y="62768"/>
            <a:ext cx="10016836" cy="1325563"/>
          </a:xfrm>
        </p:spPr>
        <p:txBody>
          <a:bodyPr>
            <a:normAutofit/>
          </a:bodyPr>
          <a:lstStyle/>
          <a:p>
            <a:r>
              <a:rPr lang="en-US" dirty="0"/>
              <a:t>Binomial Distribution </a:t>
            </a:r>
            <a:br>
              <a:rPr lang="en-US" dirty="0"/>
            </a:br>
            <a:r>
              <a:rPr lang="en-US" dirty="0"/>
              <a:t>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1255" y="1578307"/>
            <a:ext cx="4038600" cy="3078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715" y="4339947"/>
            <a:ext cx="4255477" cy="63304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B30EE6A-8203-4E0F-B2B6-F72421F2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73" y="1678719"/>
            <a:ext cx="2803958" cy="18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80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3" y="62768"/>
            <a:ext cx="10016836" cy="1325563"/>
          </a:xfrm>
        </p:spPr>
        <p:txBody>
          <a:bodyPr>
            <a:normAutofit/>
          </a:bodyPr>
          <a:lstStyle/>
          <a:p>
            <a:r>
              <a:rPr lang="en-US" dirty="0"/>
              <a:t>Binomial Distribution </a:t>
            </a:r>
            <a:br>
              <a:rPr lang="en-US" dirty="0"/>
            </a:br>
            <a:r>
              <a:rPr lang="en-US" dirty="0"/>
              <a:t>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1255" y="1578307"/>
            <a:ext cx="4038600" cy="27959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B30EE6A-8203-4E0F-B2B6-F72421F2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73" y="1678719"/>
            <a:ext cx="2803958" cy="1857623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F2A351-B1B4-463B-A42D-F0818ADEAA64}"/>
              </a:ext>
            </a:extLst>
          </p:cNvPr>
          <p:cNvSpPr txBox="1">
            <a:spLocks/>
          </p:cNvSpPr>
          <p:nvPr/>
        </p:nvSpPr>
        <p:spPr>
          <a:xfrm>
            <a:off x="6096000" y="4151871"/>
            <a:ext cx="6098572" cy="2643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Could </a:t>
            </a:r>
            <a:r>
              <a:rPr lang="en-US" i="1" dirty="0"/>
              <a:t>measure 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empirical</a:t>
            </a:r>
            <a:r>
              <a:rPr lang="en-US" dirty="0"/>
              <a:t>)</a:t>
            </a:r>
            <a:endParaRPr lang="en-US" i="1" dirty="0"/>
          </a:p>
          <a:p>
            <a:r>
              <a:rPr lang="en-US" i="1" dirty="0"/>
              <a:t>Could use “hunch”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subjective</a:t>
            </a:r>
            <a:r>
              <a:rPr lang="en-US" dirty="0"/>
              <a:t>)</a:t>
            </a:r>
          </a:p>
          <a:p>
            <a:r>
              <a:rPr lang="en-US" i="1" dirty="0"/>
              <a:t>Could use theory </a:t>
            </a:r>
            <a:r>
              <a:rPr lang="en-US" dirty="0"/>
              <a:t>(</a:t>
            </a:r>
            <a:r>
              <a:rPr lang="en-US" dirty="0">
                <a:solidFill>
                  <a:srgbClr val="00B0F0"/>
                </a:solidFill>
              </a:rPr>
              <a:t>classical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Math using our probability </a:t>
            </a:r>
            <a:r>
              <a:rPr lang="en-US" dirty="0"/>
              <a:t>rules (not shown)</a:t>
            </a:r>
          </a:p>
          <a:p>
            <a:pPr lvl="1"/>
            <a:r>
              <a:rPr lang="en-US" dirty="0"/>
              <a:t>Enumerate (next)</a:t>
            </a:r>
          </a:p>
        </p:txBody>
      </p:sp>
    </p:spTree>
    <p:extLst>
      <p:ext uri="{BB962C8B-B14F-4D97-AF65-F5344CB8AC3E}">
        <p14:creationId xmlns:p14="http://schemas.microsoft.com/office/powerpoint/2010/main" val="3867073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2214" y="5717098"/>
            <a:ext cx="5775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equally likely (</a:t>
            </a:r>
            <a:r>
              <a:rPr lang="en-US" sz="2800" dirty="0">
                <a:solidFill>
                  <a:srgbClr val="92D050"/>
                </a:solidFill>
              </a:rPr>
              <a:t>p</a:t>
            </a:r>
            <a:r>
              <a:rPr lang="en-US" sz="2800" dirty="0"/>
              <a:t> is 1/8 for each) 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P(HHT) + P(HTH) + P(THH) = </a:t>
            </a:r>
            <a:r>
              <a:rPr lang="en-US" sz="2800" dirty="0">
                <a:solidFill>
                  <a:srgbClr val="FF0000"/>
                </a:solidFill>
              </a:rPr>
              <a:t>3/8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855" y="5764560"/>
            <a:ext cx="3538150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Can draw histogram of number of heads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9962" y="0"/>
            <a:ext cx="10044545" cy="1325563"/>
          </a:xfrm>
        </p:spPr>
        <p:txBody>
          <a:bodyPr>
            <a:normAutofit/>
          </a:bodyPr>
          <a:lstStyle/>
          <a:p>
            <a:r>
              <a:rPr lang="en-US" dirty="0"/>
              <a:t>Binomial Distribution </a:t>
            </a:r>
            <a:br>
              <a:rPr lang="en-US" dirty="0"/>
            </a:br>
            <a:r>
              <a:rPr lang="en-US" dirty="0"/>
              <a:t>Example (2 of 3)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B281F50-5122-430C-BD4F-F5357EE69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38" y="1325563"/>
            <a:ext cx="7860957" cy="41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23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4719" y="-8552"/>
            <a:ext cx="10044545" cy="1325563"/>
          </a:xfrm>
        </p:spPr>
        <p:txBody>
          <a:bodyPr>
            <a:normAutofit/>
          </a:bodyPr>
          <a:lstStyle/>
          <a:p>
            <a:r>
              <a:rPr lang="en-US" dirty="0"/>
              <a:t>Binomial Distribution </a:t>
            </a:r>
            <a:br>
              <a:rPr lang="en-US" dirty="0"/>
            </a:br>
            <a:r>
              <a:rPr lang="en-US" dirty="0"/>
              <a:t>Example (3 of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7351" y="5168636"/>
            <a:ext cx="5321126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These are all binomial distributions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321E0-5C68-4441-A5EA-553CF845A9D3}"/>
              </a:ext>
            </a:extLst>
          </p:cNvPr>
          <p:cNvSpPr txBox="1"/>
          <p:nvPr/>
        </p:nvSpPr>
        <p:spPr>
          <a:xfrm>
            <a:off x="5826207" y="5761889"/>
            <a:ext cx="628341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Note, again </a:t>
            </a:r>
            <a:r>
              <a:rPr lang="en-US" sz="2400" dirty="0">
                <a:solidFill>
                  <a:srgbClr val="92D050"/>
                </a:solidFill>
              </a:rPr>
              <a:t>expected value </a:t>
            </a:r>
            <a:r>
              <a:rPr lang="en-US" sz="2400" dirty="0"/>
              <a:t>-</a:t>
            </a:r>
          </a:p>
          <a:p>
            <a:pPr algn="ctr"/>
            <a:r>
              <a:rPr lang="en-US" sz="2400" dirty="0"/>
              <a:t>average amount you’d get if you did many trials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C6B211C-DB19-48E6-AB93-64A717D88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23" y="1382805"/>
            <a:ext cx="8141377" cy="37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2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40" y="0"/>
            <a:ext cx="10016836" cy="1325563"/>
          </a:xfrm>
        </p:spPr>
        <p:txBody>
          <a:bodyPr/>
          <a:lstStyle/>
          <a:p>
            <a:r>
              <a:rPr lang="en-US" dirty="0"/>
              <a:t>Binomial Distribution</a:t>
            </a:r>
            <a:br>
              <a:rPr lang="en-US" dirty="0"/>
            </a:br>
            <a:r>
              <a:rPr lang="en-US" dirty="0"/>
              <a:t> (1 of 3)</a:t>
            </a:r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8674BCB7-A93A-48BE-9487-186A0FFF7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07" y="2476192"/>
            <a:ext cx="4127158" cy="42967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6701" y="1325563"/>
            <a:ext cx="5288693" cy="119448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general, any number of trials (</a:t>
            </a:r>
            <a:r>
              <a:rPr lang="en-US" sz="2800" dirty="0">
                <a:solidFill>
                  <a:srgbClr val="00B0F0"/>
                </a:solidFill>
              </a:rPr>
              <a:t>n</a:t>
            </a:r>
            <a:r>
              <a:rPr lang="en-US" sz="2800" dirty="0"/>
              <a:t>) &amp; any probability of successful outcome (</a:t>
            </a:r>
            <a:r>
              <a:rPr lang="en-US" sz="2800" dirty="0">
                <a:solidFill>
                  <a:srgbClr val="92D050"/>
                </a:solidFill>
              </a:rPr>
              <a:t>p</a:t>
            </a:r>
            <a:r>
              <a:rPr lang="en-US" sz="2800" dirty="0"/>
              <a:t>) (e.g., heads)</a:t>
            </a:r>
          </a:p>
        </p:txBody>
      </p:sp>
    </p:spTree>
    <p:extLst>
      <p:ext uri="{BB962C8B-B14F-4D97-AF65-F5344CB8AC3E}">
        <p14:creationId xmlns:p14="http://schemas.microsoft.com/office/powerpoint/2010/main" val="276012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538" y="3583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Some examples of probabilities </a:t>
            </a:r>
            <a:br>
              <a:rPr lang="en-US" sz="3600" dirty="0"/>
            </a:br>
            <a:r>
              <a:rPr lang="en-US" sz="3600" dirty="0"/>
              <a:t>for game development?</a:t>
            </a:r>
          </a:p>
        </p:txBody>
      </p:sp>
    </p:spTree>
    <p:extLst>
      <p:ext uri="{BB962C8B-B14F-4D97-AF65-F5344CB8AC3E}">
        <p14:creationId xmlns:p14="http://schemas.microsoft.com/office/powerpoint/2010/main" val="1176877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  <a:br>
              <a:rPr lang="en-US" dirty="0"/>
            </a:br>
            <a:r>
              <a:rPr lang="en-US" dirty="0"/>
              <a:t> (2 of 3)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58200" y="1773066"/>
            <a:ext cx="5833325" cy="501015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Characteristics of experiment that gives random number with binomial distribution: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3200" dirty="0"/>
              <a:t>Experiment consists of </a:t>
            </a:r>
            <a:r>
              <a:rPr lang="en-US" sz="3200" dirty="0">
                <a:solidFill>
                  <a:srgbClr val="00B0F0"/>
                </a:solidFill>
              </a:rPr>
              <a:t>n</a:t>
            </a:r>
            <a:r>
              <a:rPr lang="en-US" sz="3200" dirty="0"/>
              <a:t> identical trials.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3200" dirty="0"/>
              <a:t>Trials are independent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3200" dirty="0"/>
              <a:t>Each trial results in only two possible outcomes, </a:t>
            </a:r>
            <a:r>
              <a:rPr lang="en-US" sz="3200" dirty="0">
                <a:solidFill>
                  <a:srgbClr val="92D050"/>
                </a:solidFill>
              </a:rPr>
              <a:t>S</a:t>
            </a:r>
            <a:r>
              <a:rPr lang="en-US" sz="3200" dirty="0"/>
              <a:t> or </a:t>
            </a:r>
            <a:r>
              <a:rPr lang="en-US" sz="3200" dirty="0">
                <a:solidFill>
                  <a:srgbClr val="FF0000"/>
                </a:solidFill>
              </a:rPr>
              <a:t>F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3200" dirty="0"/>
              <a:t>Probability of </a:t>
            </a:r>
            <a:r>
              <a:rPr lang="en-US" sz="3200" dirty="0">
                <a:solidFill>
                  <a:srgbClr val="92D050"/>
                </a:solidFill>
              </a:rPr>
              <a:t>S</a:t>
            </a:r>
            <a:r>
              <a:rPr lang="en-US" sz="3200" dirty="0"/>
              <a:t> each trial is same, denoted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3200" dirty="0"/>
              <a:t>Random variable of interest (</a:t>
            </a:r>
            <a:r>
              <a:rPr lang="en-US" sz="3200" dirty="0">
                <a:solidFill>
                  <a:srgbClr val="00B0F0"/>
                </a:solidFill>
              </a:rPr>
              <a:t>X</a:t>
            </a:r>
            <a:r>
              <a:rPr lang="en-US" sz="3200" dirty="0"/>
              <a:t>) is number of </a:t>
            </a:r>
            <a:r>
              <a:rPr lang="en-US" sz="3200" dirty="0">
                <a:solidFill>
                  <a:srgbClr val="92D050"/>
                </a:solidFill>
              </a:rPr>
              <a:t>S</a:t>
            </a:r>
            <a:r>
              <a:rPr lang="en-US" sz="3200" dirty="0"/>
              <a:t>’s in </a:t>
            </a:r>
            <a:r>
              <a:rPr lang="en-US" sz="3200" dirty="0">
                <a:solidFill>
                  <a:srgbClr val="00B0F0"/>
                </a:solidFill>
              </a:rPr>
              <a:t>n</a:t>
            </a:r>
            <a:r>
              <a:rPr lang="en-US" sz="3200" dirty="0"/>
              <a:t> trials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8674BCB7-A93A-48BE-9487-186A0FFF7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5" y="148412"/>
            <a:ext cx="1891000" cy="19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04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79" y="73238"/>
            <a:ext cx="10016836" cy="1325563"/>
          </a:xfrm>
        </p:spPr>
        <p:txBody>
          <a:bodyPr/>
          <a:lstStyle/>
          <a:p>
            <a:r>
              <a:rPr lang="en-US" dirty="0"/>
              <a:t>Binomial Distribution </a:t>
            </a:r>
            <a:br>
              <a:rPr lang="en-US" dirty="0"/>
            </a:br>
            <a:r>
              <a:rPr lang="en-US" dirty="0"/>
              <a:t>(3 of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9814" y="4740539"/>
            <a:ext cx="47675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Excel: </a:t>
            </a:r>
            <a:r>
              <a:rPr lang="en-US" sz="2400" dirty="0" err="1">
                <a:latin typeface="Consolas" panose="020B0609020204030204" pitchFamily="49" charset="0"/>
              </a:rPr>
              <a:t>binom.dist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 err="1">
                <a:latin typeface="Consolas" panose="020B0609020204030204" pitchFamily="49" charset="0"/>
              </a:rPr>
              <a:t>binom.dist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x,trials,prob,cumulative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/>
              <a:t>– 2 heads, 3 flips, coin, discrete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</a:rPr>
              <a:t>binom.dist</a:t>
            </a:r>
            <a:r>
              <a:rPr lang="en-US" sz="2400" dirty="0">
                <a:latin typeface="Consolas" panose="020B0609020204030204" pitchFamily="49" charset="0"/>
              </a:rPr>
              <a:t>(2,3,0.5,FALSE)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=0.375 </a:t>
            </a:r>
            <a:r>
              <a:rPr lang="en-US" sz="2400" dirty="0"/>
              <a:t>(i.e., </a:t>
            </a:r>
            <a:r>
              <a:rPr lang="en-US" sz="2400" dirty="0">
                <a:solidFill>
                  <a:srgbClr val="FF0000"/>
                </a:solidFill>
              </a:rPr>
              <a:t>3/8</a:t>
            </a:r>
            <a:r>
              <a:rPr lang="en-US" sz="2400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03" y="5802325"/>
            <a:ext cx="559249" cy="549182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4E32BC94-FC84-4A6B-9560-185C1022B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97" y="1529701"/>
            <a:ext cx="3834339" cy="3339585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429FD6F4-9BE9-4CCA-9174-6DCD447B1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77" y="2603743"/>
            <a:ext cx="3797623" cy="21367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0688" y="904622"/>
            <a:ext cx="3348680" cy="1542134"/>
          </a:xfrm>
          <a:ln w="12700"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n-US" dirty="0"/>
              <a:t>“So what?”</a:t>
            </a:r>
          </a:p>
          <a:p>
            <a:r>
              <a:rPr lang="en-US" dirty="0"/>
              <a:t>Can use known formulas</a:t>
            </a: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FA6FD5F1-BB0B-45B7-864D-B72214751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3" y="5000186"/>
            <a:ext cx="3534033" cy="20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8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C122-0AF1-4D0C-B230-997340B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8CC0-CFEF-49AA-BEA3-E3A0B052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476" y="1485900"/>
            <a:ext cx="335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row is like a coin flip</a:t>
            </a:r>
          </a:p>
          <a:p>
            <a:pPr lvl="1"/>
            <a:r>
              <a:rPr lang="en-US" dirty="0"/>
              <a:t>right = “heads”</a:t>
            </a:r>
          </a:p>
          <a:p>
            <a:pPr lvl="1"/>
            <a:r>
              <a:rPr lang="en-US" dirty="0"/>
              <a:t>left = “tails”</a:t>
            </a:r>
          </a:p>
          <a:p>
            <a:r>
              <a:rPr lang="en-US" dirty="0"/>
              <a:t>Bottom axis is number of heads</a:t>
            </a:r>
          </a:p>
          <a:p>
            <a:r>
              <a:rPr lang="en-US" dirty="0"/>
              <a:t>Proves and “empirical” way to estimate P(X)</a:t>
            </a:r>
          </a:p>
          <a:p>
            <a:pPr lvl="1"/>
            <a:r>
              <a:rPr lang="en-US" dirty="0"/>
              <a:t>bin(X) / sum(bin(0) + bin(1) + 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69654B-8CC5-43E7-A1BF-B0F55A9F027C}"/>
              </a:ext>
            </a:extLst>
          </p:cNvPr>
          <p:cNvSpPr/>
          <p:nvPr/>
        </p:nvSpPr>
        <p:spPr>
          <a:xfrm>
            <a:off x="7105135" y="628547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https://www.mathsisfun.com/data/quincunx.html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9FA74-D4D6-447E-8ACA-EB1F159F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010" y="1733561"/>
            <a:ext cx="31503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0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90975" y="1210962"/>
            <a:ext cx="8106289" cy="5647038"/>
          </a:xfrm>
        </p:spPr>
        <p:txBody>
          <a:bodyPr>
            <a:normAutofit/>
          </a:bodyPr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events occurring in certain interval</a:t>
            </a:r>
            <a:r>
              <a:rPr lang="en-US" dirty="0"/>
              <a:t> (into units)</a:t>
            </a:r>
          </a:p>
          <a:p>
            <a:pPr lvl="1"/>
            <a:r>
              <a:rPr lang="en-US" dirty="0"/>
              <a:t>Interval can be time, area, volume, distance</a:t>
            </a:r>
          </a:p>
          <a:p>
            <a:pPr lvl="1"/>
            <a:r>
              <a:rPr lang="en-US" dirty="0"/>
              <a:t>e.g., number of players arriving at server lobby in 5-minute period between noon-1pm</a:t>
            </a:r>
          </a:p>
          <a:p>
            <a:pPr lvl="0"/>
            <a:r>
              <a:rPr lang="en-US" dirty="0"/>
              <a:t>Requires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Probability of event same for all time units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Number of events in one time unit independent of number of events in any other time unit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Events occur singly (not simultaneously).  i.e., as interval unit gets smaller, probability two events occurring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7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95550" y="134083"/>
            <a:ext cx="8229600" cy="1143000"/>
          </a:xfrm>
        </p:spPr>
        <p:txBody>
          <a:bodyPr/>
          <a:lstStyle/>
          <a:p>
            <a:r>
              <a:rPr lang="en-US" dirty="0"/>
              <a:t>Poisson Distributions?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62399" y="1172308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/>
              <a:t>Not Poisson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62399" y="1812070"/>
            <a:ext cx="4040188" cy="479467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Number of people arriving at restaurant during dinner hour</a:t>
            </a:r>
          </a:p>
          <a:p>
            <a:pPr lvl="1"/>
            <a:r>
              <a:rPr lang="en-US" sz="2400" dirty="0"/>
              <a:t>People frequently arrive in groups</a:t>
            </a:r>
          </a:p>
          <a:p>
            <a:r>
              <a:rPr lang="en-US" sz="2800" dirty="0"/>
              <a:t>Number of students registering for course in </a:t>
            </a:r>
            <a:r>
              <a:rPr lang="en-US" sz="2800" dirty="0" err="1"/>
              <a:t>BannerWeb</a:t>
            </a:r>
            <a:r>
              <a:rPr lang="en-US" sz="2800" dirty="0"/>
              <a:t> per hour on first day of registration </a:t>
            </a:r>
          </a:p>
          <a:p>
            <a:pPr lvl="1"/>
            <a:r>
              <a:rPr lang="en-US" sz="2400" dirty="0" err="1"/>
              <a:t>Prob</a:t>
            </a:r>
            <a:r>
              <a:rPr lang="en-US" sz="2400" dirty="0"/>
              <a:t> not equal – most register in first few hours</a:t>
            </a:r>
          </a:p>
          <a:p>
            <a:pPr lvl="1"/>
            <a:r>
              <a:rPr lang="en-US" sz="2400" dirty="0"/>
              <a:t>Not independent – if too many register early, system crashes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150225" y="1172308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/>
              <a:t>Could Be Poisson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50225" y="1812070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Number of groups arriving at restaurant during dinner hour</a:t>
            </a:r>
          </a:p>
          <a:p>
            <a:r>
              <a:rPr lang="en-US" sz="2800" dirty="0"/>
              <a:t>Number of logins to MMO during prime time</a:t>
            </a:r>
          </a:p>
          <a:p>
            <a:r>
              <a:rPr lang="en-US" sz="2800" dirty="0"/>
              <a:t>Number of defects (bugs) per 100 lines of code</a:t>
            </a:r>
          </a:p>
          <a:p>
            <a:r>
              <a:rPr lang="en-US" sz="2800" dirty="0"/>
              <a:t>People arriving at cash register (if they shop individually) 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150225" y="5555324"/>
            <a:ext cx="3688492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Phrase people use is </a:t>
            </a:r>
            <a:r>
              <a:rPr lang="en-US" sz="2800" dirty="0">
                <a:solidFill>
                  <a:srgbClr val="00B0F0"/>
                </a:solidFill>
              </a:rPr>
              <a:t>random arrivals</a:t>
            </a:r>
          </a:p>
        </p:txBody>
      </p:sp>
    </p:spTree>
    <p:extLst>
      <p:ext uri="{BB962C8B-B14F-4D97-AF65-F5344CB8AC3E}">
        <p14:creationId xmlns:p14="http://schemas.microsoft.com/office/powerpoint/2010/main" val="2900269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74724" y="1416105"/>
            <a:ext cx="6273114" cy="1219199"/>
          </a:xfrm>
        </p:spPr>
        <p:txBody>
          <a:bodyPr/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events occurring in certain interval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9312" y="5886307"/>
            <a:ext cx="571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http://www.dummies.com/education/math/business-statistics/how-to-compute-poisson-probabilities/</a:t>
            </a:r>
          </a:p>
        </p:txBody>
      </p:sp>
      <p:pic>
        <p:nvPicPr>
          <p:cNvPr id="3" name="Picture 2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FDA35215-D975-4381-A398-CD85E820A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08" y="2615440"/>
            <a:ext cx="3437628" cy="1159682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E53DA26-9CA0-42F1-94EA-8BEBB1995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76" y="4114387"/>
            <a:ext cx="8719649" cy="23618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C5BD54-703E-4DF1-A8CC-12C4F55ABCFF}"/>
              </a:ext>
            </a:extLst>
          </p:cNvPr>
          <p:cNvSpPr txBox="1">
            <a:spLocks/>
          </p:cNvSpPr>
          <p:nvPr/>
        </p:nvSpPr>
        <p:spPr>
          <a:xfrm>
            <a:off x="4127419" y="2424214"/>
            <a:ext cx="2737012" cy="1542134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“So what?”</a:t>
            </a:r>
          </a:p>
          <a:p>
            <a:r>
              <a:rPr lang="en-US" sz="2800" dirty="0"/>
              <a:t>Can use known formulas</a:t>
            </a:r>
          </a:p>
        </p:txBody>
      </p:sp>
    </p:spTree>
    <p:extLst>
      <p:ext uri="{BB962C8B-B14F-4D97-AF65-F5344CB8AC3E}">
        <p14:creationId xmlns:p14="http://schemas.microsoft.com/office/powerpoint/2010/main" val="2449652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768" y="1351429"/>
            <a:ext cx="7628238" cy="397021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student plays per day averages </a:t>
            </a:r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dirty="0"/>
              <a:t> per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played per day independent of all other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only play one game at a time</a:t>
            </a:r>
          </a:p>
          <a:p>
            <a:r>
              <a:rPr lang="en-US" dirty="0"/>
              <a:t>What’s probability of playing </a:t>
            </a:r>
            <a:r>
              <a:rPr lang="en-US" dirty="0">
                <a:solidFill>
                  <a:srgbClr val="92D050"/>
                </a:solidFill>
              </a:rPr>
              <a:t>2</a:t>
            </a:r>
            <a:r>
              <a:rPr lang="en-US" dirty="0"/>
              <a:t> games tomorrow?</a:t>
            </a:r>
          </a:p>
          <a:p>
            <a:r>
              <a:rPr lang="en-US" dirty="0"/>
              <a:t>In this case, the value of </a:t>
            </a:r>
            <a:r>
              <a:rPr lang="el-GR" dirty="0">
                <a:solidFill>
                  <a:srgbClr val="00B0F0"/>
                </a:solidFill>
              </a:rPr>
              <a:t>λ</a:t>
            </a:r>
            <a:r>
              <a:rPr lang="en-US" dirty="0">
                <a:solidFill>
                  <a:srgbClr val="00B0F0"/>
                </a:solidFill>
              </a:rPr>
              <a:t> = 1</a:t>
            </a:r>
            <a:r>
              <a:rPr lang="en-US" dirty="0"/>
              <a:t>, want </a:t>
            </a:r>
            <a:r>
              <a:rPr lang="en-US" dirty="0">
                <a:solidFill>
                  <a:srgbClr val="92D050"/>
                </a:solidFill>
              </a:rPr>
              <a:t>P(X=2)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A17275-013B-4DA3-88F2-A6572FD5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94" y="5213120"/>
            <a:ext cx="553278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2C46841F-4CDC-4AD8-9693-DA3E73D2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27" y="5314045"/>
            <a:ext cx="2408295" cy="812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83" y="1504546"/>
            <a:ext cx="4572000" cy="3549100"/>
          </a:xfrm>
        </p:spPr>
        <p:txBody>
          <a:bodyPr>
            <a:normAutofit fontScale="925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92D05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FF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more than </a:t>
            </a:r>
            <a:r>
              <a:rPr lang="en-US" dirty="0">
                <a:solidFill>
                  <a:srgbClr val="FF99FF"/>
                </a:solidFill>
              </a:rPr>
              <a:t>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68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2C46841F-4CDC-4AD8-9693-DA3E73D2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27" y="5314045"/>
            <a:ext cx="2408295" cy="812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83" y="1504546"/>
            <a:ext cx="4572000" cy="3549100"/>
          </a:xfrm>
        </p:spPr>
        <p:txBody>
          <a:bodyPr>
            <a:normAutofit fontScale="925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92D05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FF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more than </a:t>
            </a:r>
            <a:r>
              <a:rPr lang="en-US" dirty="0">
                <a:solidFill>
                  <a:srgbClr val="FF99FF"/>
                </a:solidFill>
              </a:rPr>
              <a:t>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5188852" y="47881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5220222" y="5249808"/>
            <a:ext cx="79714" cy="287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5684500" y="5116426"/>
            <a:ext cx="528320" cy="2693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6878365" y="6336053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6536560" y="6201675"/>
            <a:ext cx="341804" cy="201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5392227" y="6201676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5831883" y="5776742"/>
            <a:ext cx="152400" cy="40897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5887876" y="5714098"/>
            <a:ext cx="324945" cy="52079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6587CD6-F843-491B-9F5C-93ECBF18647A}"/>
              </a:ext>
            </a:extLst>
          </p:cNvPr>
          <p:cNvSpPr/>
          <p:nvPr/>
        </p:nvSpPr>
        <p:spPr>
          <a:xfrm>
            <a:off x="6592553" y="553744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B0F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669409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2C46841F-4CDC-4AD8-9693-DA3E73D2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27" y="5314045"/>
            <a:ext cx="2408295" cy="81243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4E94BE-8FD0-4752-8EF6-8C21148B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84" y="1564496"/>
            <a:ext cx="3891989" cy="3497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83" y="1504546"/>
            <a:ext cx="4572000" cy="3549100"/>
          </a:xfrm>
        </p:spPr>
        <p:txBody>
          <a:bodyPr>
            <a:normAutofit fontScale="925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92D05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FF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more than </a:t>
            </a:r>
            <a:r>
              <a:rPr lang="en-US" dirty="0">
                <a:solidFill>
                  <a:srgbClr val="FF99FF"/>
                </a:solidFill>
              </a:rPr>
              <a:t>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2BF174-87BE-4817-89E1-24495ACBE124}"/>
              </a:ext>
            </a:extLst>
          </p:cNvPr>
          <p:cNvSpPr/>
          <p:nvPr/>
        </p:nvSpPr>
        <p:spPr>
          <a:xfrm>
            <a:off x="8006167" y="1216939"/>
            <a:ext cx="4185833" cy="31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https://stattrek.com/online-calculator/poisson.aspx</a:t>
            </a:r>
            <a:endParaRPr lang="en-US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5188852" y="47881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5220222" y="5249808"/>
            <a:ext cx="79714" cy="287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5684500" y="5116426"/>
            <a:ext cx="528320" cy="2693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6592553" y="553744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B0F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6878365" y="6336053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6536560" y="6201675"/>
            <a:ext cx="341804" cy="201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5392227" y="6201676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5831883" y="5776742"/>
            <a:ext cx="152400" cy="40897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5887876" y="5714098"/>
            <a:ext cx="324945" cy="52079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F66BABB-B409-40CC-930A-7D2FD4B50466}"/>
              </a:ext>
            </a:extLst>
          </p:cNvPr>
          <p:cNvSpPr/>
          <p:nvPr/>
        </p:nvSpPr>
        <p:spPr>
          <a:xfrm>
            <a:off x="10803933" y="263804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D68604-17A5-4B1B-8C79-7D81E860DF97}"/>
              </a:ext>
            </a:extLst>
          </p:cNvPr>
          <p:cNvSpPr txBox="1"/>
          <p:nvPr/>
        </p:nvSpPr>
        <p:spPr>
          <a:xfrm>
            <a:off x="8360914" y="5321849"/>
            <a:ext cx="347633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Q: </a:t>
            </a:r>
            <a:r>
              <a:rPr lang="en-US" dirty="0"/>
              <a:t>How do we get greater than 60?</a:t>
            </a:r>
          </a:p>
        </p:txBody>
      </p:sp>
    </p:spTree>
    <p:extLst>
      <p:ext uri="{BB962C8B-B14F-4D97-AF65-F5344CB8AC3E}">
        <p14:creationId xmlns:p14="http://schemas.microsoft.com/office/powerpoint/2010/main" val="417236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538" y="3583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Some examples of probabilities </a:t>
            </a:r>
            <a:br>
              <a:rPr lang="en-US" sz="3600" dirty="0"/>
            </a:br>
            <a:r>
              <a:rPr lang="en-US" sz="3600" dirty="0"/>
              <a:t>for game development?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62896"/>
            <a:ext cx="5937422" cy="4598771"/>
          </a:xfrm>
        </p:spPr>
        <p:txBody>
          <a:bodyPr>
            <a:normAutofit/>
          </a:bodyPr>
          <a:lstStyle/>
          <a:p>
            <a:r>
              <a:rPr lang="en-US" dirty="0"/>
              <a:t>Probability attack will succeed</a:t>
            </a:r>
          </a:p>
          <a:p>
            <a:r>
              <a:rPr lang="en-US" dirty="0"/>
              <a:t>Probability loot from enemy contains rare item</a:t>
            </a:r>
          </a:p>
          <a:p>
            <a:r>
              <a:rPr lang="en-US" dirty="0"/>
              <a:t>Probability enemy spawns at particular time</a:t>
            </a:r>
          </a:p>
          <a:p>
            <a:r>
              <a:rPr lang="en-US" dirty="0"/>
              <a:t>Probability action (e.g., building a castle) takes  particular amount of time</a:t>
            </a:r>
          </a:p>
          <a:p>
            <a:r>
              <a:rPr lang="en-US" dirty="0">
                <a:solidFill>
                  <a:srgbClr val="FF99FF"/>
                </a:solidFill>
              </a:rPr>
              <a:t>Probability players at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68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2C46841F-4CDC-4AD8-9693-DA3E73D2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27" y="5314045"/>
            <a:ext cx="2408295" cy="81243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4E94BE-8FD0-4752-8EF6-8C21148B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84" y="1564496"/>
            <a:ext cx="3891989" cy="3497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83" y="1504546"/>
            <a:ext cx="4572000" cy="3549100"/>
          </a:xfrm>
        </p:spPr>
        <p:txBody>
          <a:bodyPr>
            <a:normAutofit fontScale="925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92D05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FF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more than </a:t>
            </a:r>
            <a:r>
              <a:rPr lang="en-US" dirty="0">
                <a:solidFill>
                  <a:srgbClr val="FF99FF"/>
                </a:solidFill>
              </a:rPr>
              <a:t>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2BF174-87BE-4817-89E1-24495ACBE124}"/>
              </a:ext>
            </a:extLst>
          </p:cNvPr>
          <p:cNvSpPr/>
          <p:nvPr/>
        </p:nvSpPr>
        <p:spPr>
          <a:xfrm>
            <a:off x="8006167" y="1216939"/>
            <a:ext cx="4185833" cy="31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https://stattrek.com/online-calculator/poisson.aspx</a:t>
            </a:r>
            <a:endParaRPr lang="en-US" sz="1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10822983" y="4079789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FF99F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5188852" y="47881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5220222" y="5249808"/>
            <a:ext cx="79714" cy="287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5684500" y="5116426"/>
            <a:ext cx="528320" cy="2693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6592553" y="553744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B0F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6878365" y="6336053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6536560" y="6201675"/>
            <a:ext cx="341804" cy="201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5392227" y="6201676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5831883" y="5776742"/>
            <a:ext cx="152400" cy="40897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5887876" y="5714098"/>
            <a:ext cx="324945" cy="52079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8360914" y="5321849"/>
            <a:ext cx="347633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Q: </a:t>
            </a:r>
            <a:r>
              <a:rPr lang="en-US" dirty="0"/>
              <a:t>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8090008" y="5951524"/>
            <a:ext cx="38523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</a:t>
            </a:r>
            <a:r>
              <a:rPr lang="en-US" sz="2200" dirty="0">
                <a:solidFill>
                  <a:srgbClr val="FF0000"/>
                </a:solidFill>
              </a:rPr>
              <a:t>60</a:t>
            </a:r>
            <a:r>
              <a:rPr lang="en-US" sz="2200" dirty="0"/>
              <a:t>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</a:t>
            </a:r>
            <a:r>
              <a:rPr lang="en-US" sz="2200" dirty="0">
                <a:solidFill>
                  <a:srgbClr val="FF99FF"/>
                </a:solidFill>
              </a:rPr>
              <a:t>&gt;60</a:t>
            </a:r>
            <a:r>
              <a:rPr lang="en-US" sz="2200" dirty="0"/>
              <a:t>) = 1 - P(≤ 60)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66BABB-B409-40CC-930A-7D2FD4B50466}"/>
              </a:ext>
            </a:extLst>
          </p:cNvPr>
          <p:cNvSpPr/>
          <p:nvPr/>
        </p:nvSpPr>
        <p:spPr>
          <a:xfrm>
            <a:off x="10803933" y="263804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78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0735" y="1049316"/>
            <a:ext cx="3118238" cy="3921211"/>
          </a:xfrm>
        </p:spPr>
        <p:txBody>
          <a:bodyPr>
            <a:normAutofit/>
          </a:bodyPr>
          <a:lstStyle/>
          <a:p>
            <a:r>
              <a:rPr lang="en-US" sz="2400" dirty="0"/>
              <a:t>“So what?” </a:t>
            </a:r>
            <a:r>
              <a:rPr lang="en-US" sz="2400" dirty="0">
                <a:sym typeface="Wingdings" panose="05000000000000000000" pitchFamily="2" charset="2"/>
              </a:rPr>
              <a:t> Known formulas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Mean      = </a:t>
            </a:r>
            <a:r>
              <a:rPr lang="el-GR" sz="2400" dirty="0"/>
              <a:t>λ</a:t>
            </a:r>
            <a:endParaRPr lang="en-US" sz="2400" dirty="0"/>
          </a:p>
          <a:p>
            <a:r>
              <a:rPr lang="en-US" sz="2400" dirty="0"/>
              <a:t>Variance = </a:t>
            </a:r>
            <a:r>
              <a:rPr lang="el-GR" sz="2400" dirty="0"/>
              <a:t>λ</a:t>
            </a:r>
            <a:endParaRPr lang="en-US" sz="2400" dirty="0"/>
          </a:p>
          <a:p>
            <a:r>
              <a:rPr lang="en-US" sz="2400" dirty="0" err="1"/>
              <a:t>Std</a:t>
            </a:r>
            <a:r>
              <a:rPr lang="en-US" sz="2400" dirty="0"/>
              <a:t> Dev   = </a:t>
            </a:r>
            <a:r>
              <a:rPr lang="en-US" sz="2400" dirty="0" err="1"/>
              <a:t>sqrt</a:t>
            </a:r>
            <a:r>
              <a:rPr lang="en-US" sz="2400" dirty="0"/>
              <a:t> (</a:t>
            </a:r>
            <a:r>
              <a:rPr lang="el-GR" sz="2400" dirty="0"/>
              <a:t>λ</a:t>
            </a:r>
            <a:r>
              <a:rPr lang="en-US" sz="2400" dirty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76" y="4826032"/>
            <a:ext cx="559249" cy="549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16814-6C48-4CCD-8E9E-7EB4670E4E91}"/>
              </a:ext>
            </a:extLst>
          </p:cNvPr>
          <p:cNvSpPr txBox="1"/>
          <p:nvPr/>
        </p:nvSpPr>
        <p:spPr>
          <a:xfrm>
            <a:off x="8765059" y="5100623"/>
            <a:ext cx="3262186" cy="156966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e.g., Games </a:t>
            </a:r>
            <a:r>
              <a:rPr lang="en-US" sz="2400" dirty="0">
                <a:sym typeface="Wingdings" panose="05000000000000000000" pitchFamily="2" charset="2"/>
              </a:rPr>
              <a:t> m</a:t>
            </a:r>
            <a:r>
              <a:rPr lang="en-US" sz="2400" dirty="0"/>
              <a:t>ay want to know likelihood of 1.5x average people arriving at server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32F4B25-1B44-48FA-92FE-E0F7077B7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2" y="1192471"/>
            <a:ext cx="5849542" cy="3634902"/>
          </a:xfrm>
          <a:prstGeom prst="rect">
            <a:avLst/>
          </a:prstGeom>
        </p:spPr>
      </p:pic>
      <p:pic>
        <p:nvPicPr>
          <p:cNvPr id="12" name="Picture 11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9A173A1A-99EF-49A2-9BA5-259687DB8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22" y="1842926"/>
            <a:ext cx="2408295" cy="8124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3B4E3B-4591-4E86-A0C9-3DB92AFD4271}"/>
              </a:ext>
            </a:extLst>
          </p:cNvPr>
          <p:cNvSpPr txBox="1"/>
          <p:nvPr/>
        </p:nvSpPr>
        <p:spPr>
          <a:xfrm>
            <a:off x="3517557" y="4946734"/>
            <a:ext cx="53628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Excel: </a:t>
            </a:r>
            <a:r>
              <a:rPr lang="en-US" sz="2400" dirty="0" err="1">
                <a:latin typeface="Consolas" panose="020B0609020204030204" pitchFamily="49" charset="0"/>
              </a:rPr>
              <a:t>poisson.dist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poisson.dist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x,mean,cumulative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/>
              <a:t>mean </a:t>
            </a:r>
            <a:r>
              <a:rPr lang="en-US" sz="2400" dirty="0">
                <a:solidFill>
                  <a:srgbClr val="92D050"/>
                </a:solidFill>
              </a:rPr>
              <a:t>50</a:t>
            </a:r>
            <a:r>
              <a:rPr lang="en-US" sz="2400" dirty="0"/>
              <a:t> per day, </a:t>
            </a:r>
            <a:r>
              <a:rPr lang="en-US" sz="2400" dirty="0">
                <a:solidFill>
                  <a:srgbClr val="FF0000"/>
                </a:solidFill>
              </a:rPr>
              <a:t>60</a:t>
            </a:r>
            <a:r>
              <a:rPr lang="en-US" sz="2400" dirty="0"/>
              <a:t> beds, chance &gt; </a:t>
            </a:r>
            <a:r>
              <a:rPr lang="en-US" sz="2400" dirty="0">
                <a:solidFill>
                  <a:srgbClr val="FF99FF"/>
                </a:solidFill>
              </a:rPr>
              <a:t>60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= 1 - POISSON.DIST(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60</a:t>
            </a:r>
            <a:r>
              <a:rPr lang="en-US" sz="2400" dirty="0">
                <a:latin typeface="Consolas" panose="020B0609020204030204" pitchFamily="49" charset="0"/>
              </a:rPr>
              <a:t>,</a:t>
            </a:r>
            <a:r>
              <a:rPr lang="en-US" sz="2400" dirty="0">
                <a:solidFill>
                  <a:srgbClr val="92D050"/>
                </a:solidFill>
                <a:latin typeface="Consolas" panose="020B0609020204030204" pitchFamily="49" charset="0"/>
              </a:rPr>
              <a:t>50</a:t>
            </a:r>
            <a:r>
              <a:rPr lang="en-US" sz="2400" dirty="0">
                <a:latin typeface="Consolas" panose="020B0609020204030204" pitchFamily="49" charset="0"/>
              </a:rPr>
              <a:t>,TRUE)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FF99FF"/>
                </a:solidFill>
              </a:rPr>
              <a:t>0.07216 </a:t>
            </a:r>
            <a:endParaRPr lang="en-US" sz="2400" dirty="0">
              <a:solidFill>
                <a:srgbClr val="FF99F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33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324B-D2C4-4748-9B9A-6EB388A1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</a:t>
            </a:r>
            <a:r>
              <a:rPr lang="en-US"/>
              <a:t>– Formulation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57CA-1816-404F-85AF-EB3C83A8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983" y="1311877"/>
            <a:ext cx="8371114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value </a:t>
            </a:r>
            <a:r>
              <a:rPr lang="en-US" dirty="0"/>
              <a:t>of discrete random variable is value you’d </a:t>
            </a:r>
            <a:r>
              <a:rPr lang="en-US" i="1" dirty="0"/>
              <a:t>expect</a:t>
            </a:r>
            <a:r>
              <a:rPr lang="en-US" dirty="0"/>
              <a:t> after many experimental trials.  i.e., mean value of population</a:t>
            </a:r>
          </a:p>
          <a:p>
            <a:pPr marL="0" indent="0">
              <a:buNone/>
              <a:defRPr/>
            </a:pPr>
            <a:r>
              <a:rPr lang="en-US" dirty="0"/>
              <a:t>  Value:		</a:t>
            </a:r>
            <a:r>
              <a:rPr lang="en-US" i="1" dirty="0">
                <a:solidFill>
                  <a:srgbClr val="00B0F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B0F0"/>
                </a:solidFill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B0F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B0F0"/>
                </a:solidFill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B0F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B0F0"/>
                </a:solidFill>
                <a:cs typeface="Times New Roman" pitchFamily="18" charset="0"/>
              </a:rPr>
              <a:t>3</a:t>
            </a:r>
            <a:r>
              <a:rPr lang="en-US" dirty="0"/>
              <a:t>	…	</a:t>
            </a:r>
            <a:r>
              <a:rPr lang="en-US" dirty="0" err="1">
                <a:solidFill>
                  <a:srgbClr val="00B0F0"/>
                </a:solidFill>
              </a:rPr>
              <a:t>x</a:t>
            </a:r>
            <a:r>
              <a:rPr lang="en-US" baseline="-25000" dirty="0" err="1">
                <a:solidFill>
                  <a:srgbClr val="00B0F0"/>
                </a:solidFill>
              </a:rPr>
              <a:t>n</a:t>
            </a:r>
            <a:endParaRPr lang="en-US" baseline="-25000" dirty="0">
              <a:solidFill>
                <a:srgbClr val="00B0F0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/>
              <a:t>  Probability:	</a:t>
            </a:r>
            <a:r>
              <a:rPr lang="en-US" i="1" dirty="0">
                <a:solidFill>
                  <a:srgbClr val="92D050"/>
                </a:solidFill>
                <a:cs typeface="Times New Roman" pitchFamily="18" charset="0"/>
              </a:rPr>
              <a:t>P(x</a:t>
            </a:r>
            <a:r>
              <a:rPr lang="en-US" i="1" baseline="-25000" dirty="0">
                <a:solidFill>
                  <a:srgbClr val="92D050"/>
                </a:solidFill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92D050"/>
                </a:solidFill>
                <a:cs typeface="Times New Roman" pitchFamily="18" charset="0"/>
              </a:rPr>
              <a:t>)</a:t>
            </a:r>
            <a:r>
              <a:rPr lang="en-US" i="1" dirty="0"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92D050"/>
                </a:solidFill>
                <a:cs typeface="Times New Roman" pitchFamily="18" charset="0"/>
              </a:rPr>
              <a:t>P(x</a:t>
            </a:r>
            <a:r>
              <a:rPr lang="en-US" i="1" baseline="-25000" dirty="0">
                <a:solidFill>
                  <a:srgbClr val="92D050"/>
                </a:solidFill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92D050"/>
                </a:solidFill>
                <a:cs typeface="Times New Roman" pitchFamily="18" charset="0"/>
              </a:rPr>
              <a:t>)</a:t>
            </a:r>
            <a:r>
              <a:rPr lang="en-US" i="1" dirty="0"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92D050"/>
                </a:solidFill>
                <a:cs typeface="Times New Roman" pitchFamily="18" charset="0"/>
              </a:rPr>
              <a:t>P(x</a:t>
            </a:r>
            <a:r>
              <a:rPr lang="en-US" i="1" baseline="-25000" dirty="0">
                <a:solidFill>
                  <a:srgbClr val="92D050"/>
                </a:solidFill>
                <a:cs typeface="Times New Roman" pitchFamily="18" charset="0"/>
              </a:rPr>
              <a:t>3</a:t>
            </a:r>
            <a:r>
              <a:rPr lang="en-US" i="1" dirty="0">
                <a:solidFill>
                  <a:srgbClr val="92D050"/>
                </a:solidFill>
                <a:cs typeface="Times New Roman" pitchFamily="18" charset="0"/>
              </a:rPr>
              <a:t>)</a:t>
            </a:r>
            <a:r>
              <a:rPr lang="en-US" dirty="0"/>
              <a:t>	…	</a:t>
            </a:r>
            <a:r>
              <a:rPr lang="en-US" dirty="0">
                <a:solidFill>
                  <a:srgbClr val="92D050"/>
                </a:solidFill>
              </a:rPr>
              <a:t>P(</a:t>
            </a:r>
            <a:r>
              <a:rPr lang="en-US" dirty="0" err="1">
                <a:solidFill>
                  <a:srgbClr val="92D050"/>
                </a:solidFill>
              </a:rPr>
              <a:t>x</a:t>
            </a:r>
            <a:r>
              <a:rPr lang="en-US" baseline="-25000" dirty="0" err="1">
                <a:solidFill>
                  <a:srgbClr val="92D050"/>
                </a:solidFill>
              </a:rPr>
              <a:t>n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dirty="0"/>
              <a:t>Compute by multiplying each </a:t>
            </a:r>
            <a:r>
              <a:rPr lang="en-US" dirty="0">
                <a:solidFill>
                  <a:srgbClr val="00B0F0"/>
                </a:solidFill>
              </a:rPr>
              <a:t>value</a:t>
            </a:r>
            <a:r>
              <a:rPr lang="en-US" dirty="0"/>
              <a:t> by </a:t>
            </a:r>
            <a:r>
              <a:rPr lang="en-US" dirty="0">
                <a:solidFill>
                  <a:srgbClr val="92D050"/>
                </a:solidFill>
              </a:rPr>
              <a:t>probability</a:t>
            </a:r>
            <a:r>
              <a:rPr lang="en-US" dirty="0"/>
              <a:t> and summing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2F219-17C0-4B8F-97C5-C4E3BC9332FB}"/>
              </a:ext>
            </a:extLst>
          </p:cNvPr>
          <p:cNvSpPr txBox="1"/>
          <p:nvPr/>
        </p:nvSpPr>
        <p:spPr>
          <a:xfrm>
            <a:off x="4105996" y="5341845"/>
            <a:ext cx="7669087" cy="12003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μ</a:t>
            </a:r>
            <a:r>
              <a:rPr lang="en-US" sz="3600" baseline="-25000" dirty="0">
                <a:solidFill>
                  <a:srgbClr val="FF0000"/>
                </a:solidFill>
              </a:rPr>
              <a:t>x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= E(X) = </a:t>
            </a:r>
            <a:r>
              <a:rPr lang="en-US" sz="3600" i="1" dirty="0">
                <a:solidFill>
                  <a:srgbClr val="00B0F0"/>
                </a:solidFill>
              </a:rPr>
              <a:t>x</a:t>
            </a:r>
            <a:r>
              <a:rPr lang="en-US" sz="3600" i="1" baseline="-25000" dirty="0">
                <a:solidFill>
                  <a:srgbClr val="00B0F0"/>
                </a:solidFill>
              </a:rPr>
              <a:t>1 </a:t>
            </a:r>
            <a:r>
              <a:rPr lang="en-US" sz="3600" i="1" dirty="0">
                <a:solidFill>
                  <a:srgbClr val="92D05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92D050"/>
                </a:solidFill>
                <a:cs typeface="Times New Roman" pitchFamily="18" charset="0"/>
              </a:rPr>
              <a:t>1</a:t>
            </a:r>
            <a:r>
              <a:rPr lang="en-US" sz="3600" i="1" dirty="0">
                <a:solidFill>
                  <a:srgbClr val="92D050"/>
                </a:solidFill>
                <a:cs typeface="Times New Roman" pitchFamily="18" charset="0"/>
              </a:rPr>
              <a:t>) </a:t>
            </a:r>
            <a:r>
              <a:rPr lang="en-US" sz="3600" i="1" dirty="0">
                <a:cs typeface="Times New Roman" pitchFamily="18" charset="0"/>
              </a:rPr>
              <a:t>+ </a:t>
            </a:r>
            <a:r>
              <a:rPr lang="en-US" sz="3600" i="1" dirty="0">
                <a:solidFill>
                  <a:srgbClr val="00B0F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>
                <a:solidFill>
                  <a:srgbClr val="00B0F0"/>
                </a:solidFill>
                <a:cs typeface="Times New Roman" pitchFamily="18" charset="0"/>
              </a:rPr>
              <a:t>2 </a:t>
            </a:r>
            <a:r>
              <a:rPr lang="en-US" sz="3600" i="1" dirty="0">
                <a:solidFill>
                  <a:srgbClr val="92D05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92D05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92D050"/>
                </a:solidFill>
                <a:cs typeface="Times New Roman" pitchFamily="18" charset="0"/>
              </a:rPr>
              <a:t>) </a:t>
            </a:r>
            <a:r>
              <a:rPr lang="en-US" sz="3600" i="1" dirty="0">
                <a:cs typeface="Times New Roman" pitchFamily="18" charset="0"/>
              </a:rPr>
              <a:t>+ … + </a:t>
            </a:r>
            <a:r>
              <a:rPr lang="en-US" sz="3600" i="1" dirty="0" err="1">
                <a:solidFill>
                  <a:srgbClr val="00B0F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B0F0"/>
                </a:solidFill>
                <a:cs typeface="Times New Roman" pitchFamily="18" charset="0"/>
              </a:rPr>
              <a:t>n</a:t>
            </a:r>
            <a:r>
              <a:rPr lang="en-US" sz="3600" i="1" baseline="-25000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92D050"/>
                </a:solidFill>
                <a:cs typeface="Times New Roman" pitchFamily="18" charset="0"/>
              </a:rPr>
              <a:t>P(</a:t>
            </a:r>
            <a:r>
              <a:rPr lang="en-US" sz="3600" i="1" dirty="0" err="1">
                <a:solidFill>
                  <a:srgbClr val="92D05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92D050"/>
                </a:solidFill>
                <a:cs typeface="Times New Roman" pitchFamily="18" charset="0"/>
              </a:rPr>
              <a:t>n</a:t>
            </a:r>
            <a:r>
              <a:rPr lang="en-US" sz="3600" i="1" dirty="0">
                <a:solidFill>
                  <a:srgbClr val="92D050"/>
                </a:solidFill>
                <a:cs typeface="Times New Roman" pitchFamily="18" charset="0"/>
              </a:rPr>
              <a:t>)</a:t>
            </a:r>
          </a:p>
          <a:p>
            <a:r>
              <a:rPr lang="en-US" sz="3600" dirty="0">
                <a:cs typeface="Times New Roman" pitchFamily="18" charset="0"/>
              </a:rPr>
              <a:t>     = </a:t>
            </a:r>
            <a:r>
              <a:rPr lang="el-GR" sz="3600" dirty="0"/>
              <a:t>Σ </a:t>
            </a:r>
            <a:r>
              <a:rPr lang="en-US" sz="3600" i="1" dirty="0">
                <a:solidFill>
                  <a:srgbClr val="00B0F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>
                <a:solidFill>
                  <a:srgbClr val="00B0F0"/>
                </a:solidFill>
                <a:cs typeface="Times New Roman" pitchFamily="18" charset="0"/>
              </a:rPr>
              <a:t>i </a:t>
            </a:r>
            <a:r>
              <a:rPr lang="en-US" sz="3600" dirty="0">
                <a:solidFill>
                  <a:srgbClr val="92D050"/>
                </a:solidFill>
                <a:cs typeface="Times New Roman" pitchFamily="18" charset="0"/>
              </a:rPr>
              <a:t>P(</a:t>
            </a:r>
            <a:r>
              <a:rPr lang="en-US" sz="3600" i="1" dirty="0">
                <a:solidFill>
                  <a:srgbClr val="92D05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>
                <a:solidFill>
                  <a:srgbClr val="92D050"/>
                </a:solidFill>
                <a:cs typeface="Times New Roman" pitchFamily="18" charset="0"/>
              </a:rPr>
              <a:t>i</a:t>
            </a:r>
            <a:r>
              <a:rPr lang="en-US" sz="3600" dirty="0">
                <a:solidFill>
                  <a:srgbClr val="92D050"/>
                </a:solidFill>
                <a:cs typeface="Times New Roman" pitchFamily="18" charset="0"/>
              </a:rPr>
              <a:t>)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85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815" y="1630601"/>
            <a:ext cx="709833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92D05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expected 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	</a:t>
            </a:r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A293B91-4C2B-4EE6-AEED-F3A4A0AA0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85" y="-1"/>
            <a:ext cx="1243915" cy="12439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0B4CFD-D1C8-434A-B67C-F3E793924272}"/>
              </a:ext>
            </a:extLst>
          </p:cNvPr>
          <p:cNvSpPr/>
          <p:nvPr/>
        </p:nvSpPr>
        <p:spPr>
          <a:xfrm>
            <a:off x="9538385" y="2695146"/>
            <a:ext cx="255476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257A7E-CBA6-4617-ADF1-32EEA3F120CB}"/>
              </a:ext>
            </a:extLst>
          </p:cNvPr>
          <p:cNvSpPr/>
          <p:nvPr/>
        </p:nvSpPr>
        <p:spPr>
          <a:xfrm>
            <a:off x="4994815" y="2695146"/>
            <a:ext cx="465401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53D47-1980-4734-AE22-7916699B9C15}"/>
              </a:ext>
            </a:extLst>
          </p:cNvPr>
          <p:cNvSpPr txBox="1"/>
          <p:nvPr/>
        </p:nvSpPr>
        <p:spPr>
          <a:xfrm>
            <a:off x="11344303" y="4497943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99FF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370789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815" y="1630601"/>
            <a:ext cx="709833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92D05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expected 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6540018" y="5437754"/>
            <a:ext cx="1024639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E(X) </a:t>
            </a:r>
            <a:r>
              <a:rPr lang="en-US" sz="2800" dirty="0"/>
              <a:t>=</a:t>
            </a: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A293B91-4C2B-4EE6-AEED-F3A4A0AA0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85" y="-1"/>
            <a:ext cx="1243915" cy="1243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9D075-2E2B-4457-9183-8558046EA00A}"/>
              </a:ext>
            </a:extLst>
          </p:cNvPr>
          <p:cNvSpPr/>
          <p:nvPr/>
        </p:nvSpPr>
        <p:spPr>
          <a:xfrm>
            <a:off x="9538385" y="2695146"/>
            <a:ext cx="255476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74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815" y="1630601"/>
            <a:ext cx="709833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92D05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expected 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6540018" y="5437754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92D050"/>
                </a:solidFill>
              </a:rPr>
              <a:t>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6540019" y="6127582"/>
            <a:ext cx="479810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E(net) </a:t>
            </a:r>
            <a:r>
              <a:rPr lang="en-US" sz="2800" dirty="0"/>
              <a:t>=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A293B91-4C2B-4EE6-AEED-F3A4A0AA0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85" y="-1"/>
            <a:ext cx="1243915" cy="12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86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815" y="1630601"/>
            <a:ext cx="709833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92D05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expected 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6540018" y="5437754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92D050"/>
                </a:solidFill>
              </a:rPr>
              <a:t>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6540019" y="6127582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FF0000"/>
                </a:solidFill>
              </a:rPr>
              <a:t>$-1</a:t>
            </a:r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A293B91-4C2B-4EE6-AEED-F3A4A0AA0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85" y="-1"/>
            <a:ext cx="1243915" cy="12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96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Probability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Probability Distributions</a:t>
            </a:r>
          </a:p>
          <a:p>
            <a:pPr lvl="1"/>
            <a:r>
              <a:rPr lang="en-US" sz="3200" dirty="0"/>
              <a:t>Discrete 		(</a:t>
            </a:r>
            <a:r>
              <a:rPr lang="en-US" sz="3200" dirty="0">
                <a:solidFill>
                  <a:srgbClr val="92D050"/>
                </a:solidFill>
              </a:rPr>
              <a:t>done</a:t>
            </a:r>
            <a:r>
              <a:rPr lang="en-US" sz="32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305BE-FA30-4ABC-AF3B-459494CB9EA7}"/>
              </a:ext>
            </a:extLst>
          </p:cNvPr>
          <p:cNvSpPr/>
          <p:nvPr/>
        </p:nvSpPr>
        <p:spPr>
          <a:xfrm>
            <a:off x="5902037" y="4324190"/>
            <a:ext cx="6038851" cy="22467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dirty="0"/>
              <a:t>So far random variable could take only discrete set of values</a:t>
            </a:r>
          </a:p>
          <a:p>
            <a:endParaRPr lang="en-US" sz="2800" dirty="0"/>
          </a:p>
          <a:p>
            <a:r>
              <a:rPr lang="en-US" sz="2800" dirty="0"/>
              <a:t>Q: </a:t>
            </a:r>
            <a:r>
              <a:rPr lang="en-US" sz="2800" i="1" dirty="0"/>
              <a:t>What does that mean?</a:t>
            </a:r>
          </a:p>
          <a:p>
            <a:r>
              <a:rPr lang="en-US" sz="2800" dirty="0"/>
              <a:t>Q: </a:t>
            </a:r>
            <a:r>
              <a:rPr lang="en-US" sz="2800" i="1" dirty="0"/>
              <a:t>What other distributions consider?</a:t>
            </a:r>
          </a:p>
        </p:txBody>
      </p:sp>
    </p:spTree>
    <p:extLst>
      <p:ext uri="{BB962C8B-B14F-4D97-AF65-F5344CB8AC3E}">
        <p14:creationId xmlns:p14="http://schemas.microsoft.com/office/powerpoint/2010/main" val="4174361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Probability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Probability Distributions</a:t>
            </a:r>
          </a:p>
          <a:p>
            <a:pPr lvl="1"/>
            <a:r>
              <a:rPr lang="en-US" sz="3200" dirty="0"/>
              <a:t>Discrete 		(</a:t>
            </a:r>
            <a:r>
              <a:rPr lang="en-US" sz="3200" dirty="0">
                <a:solidFill>
                  <a:srgbClr val="92D050"/>
                </a:solidFill>
              </a:rPr>
              <a:t>done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Continuous 		(</a:t>
            </a:r>
            <a:r>
              <a:rPr lang="en-US" sz="3200" dirty="0">
                <a:solidFill>
                  <a:srgbClr val="FF0000"/>
                </a:solidFill>
              </a:rPr>
              <a:t>next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4987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0"/>
            <a:ext cx="10016836" cy="1325563"/>
          </a:xfrm>
        </p:spPr>
        <p:txBody>
          <a:bodyPr/>
          <a:lstStyle/>
          <a:p>
            <a:r>
              <a:rPr lang="en-US" dirty="0"/>
              <a:t>Continuous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2291" y="1133475"/>
            <a:ext cx="4114800" cy="4351338"/>
          </a:xfrm>
        </p:spPr>
        <p:txBody>
          <a:bodyPr>
            <a:noAutofit/>
          </a:bodyPr>
          <a:lstStyle/>
          <a:p>
            <a:r>
              <a:rPr lang="en-US" sz="2400" dirty="0"/>
              <a:t>Many random variables are </a:t>
            </a:r>
            <a:r>
              <a:rPr lang="en-US" sz="2400" dirty="0">
                <a:solidFill>
                  <a:srgbClr val="00B0F0"/>
                </a:solidFill>
              </a:rPr>
              <a:t>continuous</a:t>
            </a:r>
          </a:p>
          <a:p>
            <a:pPr lvl="1"/>
            <a:r>
              <a:rPr lang="en-US" sz="2400" dirty="0"/>
              <a:t>e.g., recording </a:t>
            </a:r>
            <a:r>
              <a:rPr lang="en-US" sz="2400" i="1" dirty="0"/>
              <a:t>time</a:t>
            </a:r>
            <a:r>
              <a:rPr lang="en-US" sz="2400" dirty="0"/>
              <a:t> (time to perform service) or measuring something (</a:t>
            </a:r>
            <a:r>
              <a:rPr lang="en-US" sz="2400" i="1" dirty="0"/>
              <a:t>height</a:t>
            </a:r>
            <a:r>
              <a:rPr lang="en-US" sz="2400" dirty="0"/>
              <a:t>, </a:t>
            </a:r>
            <a:r>
              <a:rPr lang="en-US" sz="2400" i="1" dirty="0"/>
              <a:t>weight</a:t>
            </a:r>
            <a:r>
              <a:rPr lang="en-US" sz="2400" dirty="0"/>
              <a:t>, </a:t>
            </a:r>
            <a:r>
              <a:rPr lang="en-US" sz="2400" i="1" dirty="0"/>
              <a:t>strength</a:t>
            </a:r>
            <a:r>
              <a:rPr lang="en-US" sz="2400" dirty="0"/>
              <a:t>) </a:t>
            </a:r>
          </a:p>
          <a:p>
            <a:r>
              <a:rPr lang="en-US" sz="2400" dirty="0"/>
              <a:t>For continuous, doesn’t make sense to talk about </a:t>
            </a:r>
            <a:r>
              <a:rPr lang="en-US" sz="2400" dirty="0">
                <a:solidFill>
                  <a:srgbClr val="00B0F0"/>
                </a:solidFill>
              </a:rPr>
              <a:t>P(X=x)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continuum of possible values for </a:t>
            </a:r>
            <a:r>
              <a:rPr lang="en-US" sz="2400" dirty="0">
                <a:solidFill>
                  <a:srgbClr val="00B0F0"/>
                </a:solidFill>
              </a:rPr>
              <a:t>X</a:t>
            </a:r>
          </a:p>
          <a:p>
            <a:pPr lvl="1"/>
            <a:r>
              <a:rPr lang="en-US" sz="2400" dirty="0"/>
              <a:t>Mathematically, if all non-zero, total probability 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77200" y="1133475"/>
            <a:ext cx="4114800" cy="48768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So, continuous distributions have probability density, </a:t>
            </a:r>
            <a:r>
              <a:rPr lang="en-US" sz="2400" dirty="0">
                <a:solidFill>
                  <a:srgbClr val="92D05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How to use to calculate probabilities?</a:t>
            </a:r>
          </a:p>
          <a:p>
            <a:r>
              <a:rPr lang="en-US" sz="2400" dirty="0"/>
              <a:t>Don’t care about specific values </a:t>
            </a:r>
          </a:p>
          <a:p>
            <a:pPr marL="457200" lvl="1" indent="0">
              <a:buNone/>
            </a:pPr>
            <a:r>
              <a:rPr lang="en-US" sz="2400" dirty="0"/>
              <a:t>e.g., </a:t>
            </a:r>
            <a:r>
              <a:rPr lang="en-US" dirty="0">
                <a:solidFill>
                  <a:srgbClr val="00B0F0"/>
                </a:solidFill>
              </a:rPr>
              <a:t>P(Height = 60.1946728163 inches)  </a:t>
            </a:r>
          </a:p>
          <a:p>
            <a:r>
              <a:rPr lang="en-US" sz="2400" dirty="0"/>
              <a:t>Instead, ask about </a:t>
            </a:r>
            <a:r>
              <a:rPr lang="en-US" sz="2400" i="1" dirty="0"/>
              <a:t>range</a:t>
            </a:r>
            <a:r>
              <a:rPr lang="en-US" sz="2400" b="1" dirty="0"/>
              <a:t> </a:t>
            </a:r>
            <a:r>
              <a:rPr lang="en-US" sz="2400" dirty="0"/>
              <a:t>of values</a:t>
            </a:r>
          </a:p>
          <a:p>
            <a:pPr marL="457200" lvl="1" indent="0">
              <a:buNone/>
            </a:pPr>
            <a:r>
              <a:rPr lang="en-US" dirty="0"/>
              <a:t>e.g., </a:t>
            </a:r>
            <a:r>
              <a:rPr lang="en-US" dirty="0">
                <a:solidFill>
                  <a:srgbClr val="00B0F0"/>
                </a:solidFill>
              </a:rPr>
              <a:t>P(</a:t>
            </a:r>
            <a:r>
              <a:rPr lang="en-US" dirty="0">
                <a:solidFill>
                  <a:srgbClr val="FF0000"/>
                </a:solidFill>
              </a:rPr>
              <a:t>59.5” </a:t>
            </a:r>
            <a:r>
              <a:rPr lang="en-US" dirty="0">
                <a:solidFill>
                  <a:srgbClr val="00B0F0"/>
                </a:solidFill>
              </a:rPr>
              <a:t>&lt; X &lt; </a:t>
            </a:r>
            <a:r>
              <a:rPr lang="en-US" dirty="0">
                <a:solidFill>
                  <a:srgbClr val="FF0000"/>
                </a:solidFill>
              </a:rPr>
              <a:t>60.5”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  <a:p>
            <a:r>
              <a:rPr lang="en-US" sz="2400" dirty="0"/>
              <a:t>Uses calculus (integrate area under curve) (not shown here)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5266" y="6156623"/>
            <a:ext cx="733726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Q: </a:t>
            </a:r>
            <a:r>
              <a:rPr lang="en-US" sz="2400" dirty="0"/>
              <a:t>What continuous distribution is </a:t>
            </a:r>
            <a:r>
              <a:rPr lang="en-US" sz="2400" b="1" dirty="0"/>
              <a:t>especially</a:t>
            </a:r>
            <a:r>
              <a:rPr lang="en-US" sz="2400" dirty="0"/>
              <a:t> important? </a:t>
            </a:r>
          </a:p>
        </p:txBody>
      </p:sp>
    </p:spTree>
    <p:extLst>
      <p:ext uri="{BB962C8B-B14F-4D97-AF65-F5344CB8AC3E}">
        <p14:creationId xmlns:p14="http://schemas.microsoft.com/office/powerpoint/2010/main" val="417734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62" y="32037"/>
            <a:ext cx="10016836" cy="1325563"/>
          </a:xfrm>
        </p:spPr>
        <p:txBody>
          <a:bodyPr>
            <a:normAutofit/>
          </a:bodyPr>
          <a:lstStyle/>
          <a:p>
            <a:r>
              <a:rPr lang="en-US" sz="4800" dirty="0"/>
              <a:t>Probability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7132" y="1357600"/>
            <a:ext cx="6553200" cy="23329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Probability</a:t>
            </a:r>
            <a:r>
              <a:rPr lang="en-US" dirty="0"/>
              <a:t> – way of assigning numbers to outcomes to express likelihood of event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3E63FD4-6FF8-4AD6-AEDF-8CCBCE9C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90" y="3040812"/>
            <a:ext cx="6998110" cy="30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60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43585"/>
            <a:ext cx="10016836" cy="1325563"/>
          </a:xfrm>
        </p:spPr>
        <p:txBody>
          <a:bodyPr/>
          <a:lstStyle/>
          <a:p>
            <a:r>
              <a:rPr lang="en-US" dirty="0"/>
              <a:t>Normal Distribution 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4862" y="942706"/>
            <a:ext cx="3416566" cy="5326926"/>
          </a:xfrm>
        </p:spPr>
        <p:txBody>
          <a:bodyPr>
            <a:normAutofit fontScale="92500"/>
          </a:bodyPr>
          <a:lstStyle/>
          <a:p>
            <a:r>
              <a:rPr lang="en-US" dirty="0"/>
              <a:t>“Bell-shaped” or “Bell-curve”</a:t>
            </a:r>
          </a:p>
          <a:p>
            <a:pPr lvl="1"/>
            <a:r>
              <a:rPr lang="en-US" dirty="0"/>
              <a:t>Distribution from -∞ to +∞</a:t>
            </a:r>
          </a:p>
          <a:p>
            <a:r>
              <a:rPr lang="en-US" dirty="0"/>
              <a:t>Symmetric</a:t>
            </a:r>
          </a:p>
          <a:p>
            <a:r>
              <a:rPr lang="en-US" dirty="0">
                <a:solidFill>
                  <a:srgbClr val="00B0F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mode</a:t>
            </a:r>
            <a:r>
              <a:rPr lang="en-US" dirty="0"/>
              <a:t> all same</a:t>
            </a:r>
          </a:p>
          <a:p>
            <a:pPr lvl="1"/>
            <a:r>
              <a:rPr lang="en-US" dirty="0"/>
              <a:t>Mean determines location, standard deviation determines “width”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4005" y="6404718"/>
            <a:ext cx="304711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Aka “Gaussian” distribution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B4AAE2-C10A-4345-B429-FE584747CABB}"/>
              </a:ext>
            </a:extLst>
          </p:cNvPr>
          <p:cNvGrpSpPr/>
          <p:nvPr/>
        </p:nvGrpSpPr>
        <p:grpSpPr>
          <a:xfrm>
            <a:off x="7479018" y="1600201"/>
            <a:ext cx="4617731" cy="2567496"/>
            <a:chOff x="5926443" y="2201735"/>
            <a:chExt cx="4617731" cy="2567496"/>
          </a:xfrm>
        </p:grpSpPr>
        <p:pic>
          <p:nvPicPr>
            <p:cNvPr id="17" name="Picture 16" descr="Diagram&#10;&#10;Description automatically generated">
              <a:extLst>
                <a:ext uri="{FF2B5EF4-FFF2-40B4-BE49-F238E27FC236}">
                  <a16:creationId xmlns:a16="http://schemas.microsoft.com/office/drawing/2014/main" id="{0DC41990-DB94-4B78-8F87-BF1697C3B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443" y="2201735"/>
              <a:ext cx="4617731" cy="256749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021755" y="3989405"/>
              <a:ext cx="6014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-∞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786692" y="3989405"/>
              <a:ext cx="6703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+∞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91601" y="3278405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right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1" y="3278406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left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E250C4B-48DA-424B-A1AB-6EA0ACC4715D}"/>
              </a:ext>
            </a:extLst>
          </p:cNvPr>
          <p:cNvSpPr txBox="1">
            <a:spLocks/>
          </p:cNvSpPr>
          <p:nvPr/>
        </p:nvSpPr>
        <p:spPr>
          <a:xfrm>
            <a:off x="7611428" y="4398749"/>
            <a:ext cx="4485321" cy="2415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Super important!</a:t>
            </a:r>
          </a:p>
          <a:p>
            <a:pPr lvl="1"/>
            <a:r>
              <a:rPr lang="en-US" dirty="0"/>
              <a:t>Lots of distributions follow a normal curve</a:t>
            </a:r>
          </a:p>
          <a:p>
            <a:pPr lvl="1"/>
            <a:r>
              <a:rPr lang="en-US" dirty="0"/>
              <a:t>Basis for inferential statistics (e.g., statistical tests)</a:t>
            </a:r>
          </a:p>
          <a:p>
            <a:pPr lvl="1"/>
            <a:r>
              <a:rPr lang="en-US" dirty="0"/>
              <a:t>“Bridge” between probability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719545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799EE88-DDF9-4646-AECF-8470BDABC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04" y="1217341"/>
            <a:ext cx="4652970" cy="386172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33450" y="69485"/>
            <a:ext cx="10016836" cy="1325563"/>
          </a:xfrm>
        </p:spPr>
        <p:txBody>
          <a:bodyPr/>
          <a:lstStyle/>
          <a:p>
            <a:r>
              <a:rPr lang="en-US" dirty="0"/>
              <a:t>Normal Distribution 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22781" y="1057275"/>
            <a:ext cx="4511042" cy="4980788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Many</a:t>
            </a:r>
            <a:r>
              <a:rPr lang="en-US" dirty="0"/>
              <a:t> normal distributions (see right)</a:t>
            </a:r>
          </a:p>
          <a:p>
            <a:r>
              <a:rPr lang="en-US" dirty="0"/>
              <a:t>However, “the” normal distribution refers to </a:t>
            </a:r>
            <a:r>
              <a:rPr lang="en-US" dirty="0">
                <a:solidFill>
                  <a:srgbClr val="00B0F0"/>
                </a:solidFill>
              </a:rPr>
              <a:t>standard normal</a:t>
            </a:r>
          </a:p>
          <a:p>
            <a:pPr lvl="1"/>
            <a:r>
              <a:rPr lang="en-US" dirty="0"/>
              <a:t>Mean (</a:t>
            </a:r>
            <a:r>
              <a:rPr lang="el-GR" dirty="0"/>
              <a:t>μ</a:t>
            </a:r>
            <a:r>
              <a:rPr lang="en-US" dirty="0"/>
              <a:t>) = 0</a:t>
            </a:r>
          </a:p>
          <a:p>
            <a:pPr lvl="1"/>
            <a:r>
              <a:rPr lang="en-US" dirty="0"/>
              <a:t>Standard deviation (</a:t>
            </a:r>
            <a:r>
              <a:rPr lang="el-GR" dirty="0"/>
              <a:t>σ</a:t>
            </a:r>
            <a:r>
              <a:rPr lang="en-US" dirty="0"/>
              <a:t>)  = 1</a:t>
            </a:r>
          </a:p>
          <a:p>
            <a:r>
              <a:rPr lang="en-US" dirty="0"/>
              <a:t>Can </a:t>
            </a:r>
            <a:r>
              <a:rPr lang="en-US" i="1" dirty="0"/>
              <a:t>convert</a:t>
            </a:r>
            <a:r>
              <a:rPr lang="en-US" dirty="0"/>
              <a:t> any normal to the standard normal</a:t>
            </a:r>
          </a:p>
          <a:p>
            <a:pPr lvl="1"/>
            <a:r>
              <a:rPr lang="en-US" dirty="0"/>
              <a:t>Given sample </a:t>
            </a:r>
            <a:r>
              <a:rPr lang="en-US" dirty="0">
                <a:solidFill>
                  <a:srgbClr val="00B0F0"/>
                </a:solidFill>
              </a:rPr>
              <a:t>mean</a:t>
            </a:r>
            <a:r>
              <a:rPr lang="en-US" dirty="0"/>
              <a:t> (x̅)</a:t>
            </a:r>
          </a:p>
          <a:p>
            <a:pPr lvl="1"/>
            <a:r>
              <a:rPr lang="en-US" dirty="0"/>
              <a:t>Sample </a:t>
            </a:r>
            <a:r>
              <a:rPr lang="en-US" dirty="0">
                <a:solidFill>
                  <a:srgbClr val="92D050"/>
                </a:solidFill>
              </a:rPr>
              <a:t>standard dev. </a:t>
            </a:r>
            <a:r>
              <a:rPr lang="en-US" dirty="0"/>
              <a:t>(s) 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9519" y="6145564"/>
            <a:ext cx="222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</a:rPr>
              <a:t>norm.dist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13" y="5488881"/>
            <a:ext cx="559249" cy="549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9856D-843E-4B1F-A8B6-F786864928ED}"/>
              </a:ext>
            </a:extLst>
          </p:cNvPr>
          <p:cNvSpPr txBox="1"/>
          <p:nvPr/>
        </p:nvSpPr>
        <p:spPr>
          <a:xfrm>
            <a:off x="4688583" y="6054689"/>
            <a:ext cx="95513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(Next)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00039" y="1569131"/>
            <a:ext cx="3151825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FF"/>
                </a:solidFill>
              </a:rPr>
              <a:t>pink</a:t>
            </a:r>
            <a:r>
              <a:rPr lang="en-US" sz="2000" dirty="0"/>
              <a:t> - mean -3, std dev 0.5</a:t>
            </a:r>
          </a:p>
          <a:p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turqoise</a:t>
            </a:r>
            <a:r>
              <a:rPr lang="en-US" sz="2000" dirty="0"/>
              <a:t> - mean 0, std dev 1</a:t>
            </a:r>
          </a:p>
          <a:p>
            <a:r>
              <a:rPr lang="en-US" sz="2000" dirty="0"/>
              <a:t> white - mean 2, std dev 3</a:t>
            </a:r>
          </a:p>
        </p:txBody>
      </p:sp>
      <p:pic>
        <p:nvPicPr>
          <p:cNvPr id="15" name="Picture 14" descr="Text, schematic&#10;&#10;Description automatically generated">
            <a:extLst>
              <a:ext uri="{FF2B5EF4-FFF2-40B4-BE49-F238E27FC236}">
                <a16:creationId xmlns:a16="http://schemas.microsoft.com/office/drawing/2014/main" id="{DF72F106-D152-4976-AAD8-457C9CB02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40" y="5274691"/>
            <a:ext cx="2432724" cy="11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70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42975" y="17461"/>
            <a:ext cx="10016836" cy="1325563"/>
          </a:xfrm>
        </p:spPr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857625" y="1552576"/>
            <a:ext cx="40386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Standardize</a:t>
            </a:r>
          </a:p>
          <a:p>
            <a:pPr lvl="1"/>
            <a:r>
              <a:rPr lang="en-US" dirty="0"/>
              <a:t>Subtract sample </a:t>
            </a:r>
            <a:r>
              <a:rPr lang="en-US" dirty="0">
                <a:solidFill>
                  <a:srgbClr val="00B0F0"/>
                </a:solidFill>
              </a:rPr>
              <a:t>mean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(x̅)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Divide by sample </a:t>
            </a:r>
            <a:r>
              <a:rPr lang="en-US" dirty="0">
                <a:solidFill>
                  <a:srgbClr val="92D050"/>
                </a:solidFill>
              </a:rPr>
              <a:t>standard deviation </a:t>
            </a:r>
            <a:r>
              <a:rPr lang="en-US" dirty="0"/>
              <a:t>(s)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53626" y="421957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74584" y="4087541"/>
            <a:ext cx="2160954" cy="163121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 to </a:t>
            </a:r>
            <a:r>
              <a:rPr lang="en-US" sz="2000" dirty="0">
                <a:solidFill>
                  <a:srgbClr val="00B0F0"/>
                </a:solidFill>
              </a:rPr>
              <a:t>predict how likely</a:t>
            </a:r>
            <a:r>
              <a:rPr lang="en-US" sz="2000" dirty="0"/>
              <a:t> an </a:t>
            </a:r>
            <a:r>
              <a:rPr lang="en-US" sz="2000" dirty="0">
                <a:solidFill>
                  <a:srgbClr val="00B0F0"/>
                </a:solidFill>
              </a:rPr>
              <a:t>observed sample </a:t>
            </a:r>
            <a:r>
              <a:rPr lang="en-US" sz="2000" dirty="0"/>
              <a:t>is given </a:t>
            </a:r>
            <a:r>
              <a:rPr lang="en-US" sz="2000" dirty="0">
                <a:solidFill>
                  <a:srgbClr val="00B0F0"/>
                </a:solidFill>
              </a:rPr>
              <a:t>population mean</a:t>
            </a:r>
          </a:p>
          <a:p>
            <a:pPr algn="ctr"/>
            <a:r>
              <a:rPr lang="en-US" sz="2000" dirty="0"/>
              <a:t>(next)</a:t>
            </a:r>
          </a:p>
        </p:txBody>
      </p:sp>
      <p:pic>
        <p:nvPicPr>
          <p:cNvPr id="4" name="Picture 3" descr="A picture containing text, meter, device&#10;&#10;Description automatically generated">
            <a:extLst>
              <a:ext uri="{FF2B5EF4-FFF2-40B4-BE49-F238E27FC236}">
                <a16:creationId xmlns:a16="http://schemas.microsoft.com/office/drawing/2014/main" id="{DF9DEAAF-F5A2-4272-ACF6-D1452F7F3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69" y="3429000"/>
            <a:ext cx="5753109" cy="3419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8FD4BC-4BF1-4B48-B505-2690351D6A9F}"/>
              </a:ext>
            </a:extLst>
          </p:cNvPr>
          <p:cNvSpPr txBox="1"/>
          <p:nvPr/>
        </p:nvSpPr>
        <p:spPr>
          <a:xfrm rot="21082048">
            <a:off x="3735200" y="3325569"/>
            <a:ext cx="158966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Remember the</a:t>
            </a:r>
          </a:p>
          <a:p>
            <a:pPr algn="ctr"/>
            <a:r>
              <a:rPr lang="en-US" dirty="0"/>
              <a:t> Z-score?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7877186" y="1552576"/>
            <a:ext cx="4343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Mean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 = 0</a:t>
            </a:r>
          </a:p>
          <a:p>
            <a:r>
              <a:rPr lang="en-US" dirty="0">
                <a:solidFill>
                  <a:srgbClr val="92D050"/>
                </a:solidFill>
              </a:rPr>
              <a:t>Standard Deviation </a:t>
            </a:r>
            <a:r>
              <a:rPr lang="el-GR" dirty="0"/>
              <a:t>σ</a:t>
            </a:r>
            <a:r>
              <a:rPr lang="en-US" dirty="0"/>
              <a:t> = 1</a:t>
            </a:r>
          </a:p>
          <a:p>
            <a:r>
              <a:rPr lang="en-US" dirty="0"/>
              <a:t>Total area under curve = 1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Sounds like probability!</a:t>
            </a:r>
          </a:p>
        </p:txBody>
      </p:sp>
    </p:spTree>
    <p:extLst>
      <p:ext uri="{BB962C8B-B14F-4D97-AF65-F5344CB8AC3E}">
        <p14:creationId xmlns:p14="http://schemas.microsoft.com/office/powerpoint/2010/main" val="33359727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C1A95AC-4E32-4969-8F9F-0E2DEADF1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38" y="3248025"/>
            <a:ext cx="5627362" cy="255973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49838" y="14937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476625" y="888986"/>
            <a:ext cx="3715966" cy="55368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</a:t>
            </a:r>
            <a:r>
              <a:rPr lang="en-US" dirty="0"/>
              <a:t> Champion released once every </a:t>
            </a:r>
            <a:r>
              <a:rPr lang="en-US" dirty="0">
                <a:solidFill>
                  <a:srgbClr val="00B0F0"/>
                </a:solidFill>
              </a:rPr>
              <a:t>24 days </a:t>
            </a:r>
            <a:r>
              <a:rPr lang="en-US" dirty="0"/>
              <a:t>on average, standard deviation of </a:t>
            </a:r>
            <a:r>
              <a:rPr lang="en-US" dirty="0">
                <a:solidFill>
                  <a:srgbClr val="92D05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FF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B0F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039100" y="1321104"/>
            <a:ext cx="4038600" cy="2053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      Z = (</a:t>
            </a:r>
            <a:r>
              <a:rPr lang="en-US" sz="3500" dirty="0"/>
              <a:t>x </a:t>
            </a:r>
            <a:r>
              <a:rPr lang="en-US" sz="3000" dirty="0"/>
              <a:t>- </a:t>
            </a:r>
            <a:r>
              <a:rPr lang="en-US" sz="3900" dirty="0"/>
              <a:t>x̅</a:t>
            </a:r>
            <a:r>
              <a:rPr lang="en-US" sz="3000" dirty="0"/>
              <a:t>) / s</a:t>
            </a:r>
          </a:p>
          <a:p>
            <a:pPr marL="0" indent="0">
              <a:buNone/>
            </a:pPr>
            <a:r>
              <a:rPr lang="en-US" sz="3000" dirty="0"/>
              <a:t>         = (</a:t>
            </a:r>
            <a:r>
              <a:rPr lang="en-US" sz="3000" dirty="0">
                <a:solidFill>
                  <a:srgbClr val="FF0000"/>
                </a:solidFill>
              </a:rPr>
              <a:t>30</a:t>
            </a:r>
            <a:r>
              <a:rPr lang="en-US" sz="3000" dirty="0"/>
              <a:t> - </a:t>
            </a:r>
            <a:r>
              <a:rPr lang="en-US" sz="3000" dirty="0">
                <a:solidFill>
                  <a:srgbClr val="00B0F0"/>
                </a:solidFill>
              </a:rPr>
              <a:t>24</a:t>
            </a:r>
            <a:r>
              <a:rPr lang="en-US" sz="3000" dirty="0"/>
              <a:t>) / </a:t>
            </a:r>
            <a:r>
              <a:rPr lang="en-US" sz="3000" dirty="0">
                <a:solidFill>
                  <a:srgbClr val="92D05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30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6935156" y="6134099"/>
            <a:ext cx="4886326" cy="513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Q: </a:t>
            </a:r>
            <a:r>
              <a:rPr lang="en-US" sz="2400" dirty="0"/>
              <a:t>how?  </a:t>
            </a:r>
            <a:r>
              <a:rPr lang="en-US" sz="2400" dirty="0">
                <a:solidFill>
                  <a:srgbClr val="92D050"/>
                </a:solidFill>
              </a:rPr>
              <a:t>Hint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  <a:r>
              <a:rPr lang="en-US" sz="2400" dirty="0"/>
              <a:t>what rule might help?</a:t>
            </a:r>
          </a:p>
        </p:txBody>
      </p:sp>
    </p:spTree>
    <p:extLst>
      <p:ext uri="{BB962C8B-B14F-4D97-AF65-F5344CB8AC3E}">
        <p14:creationId xmlns:p14="http://schemas.microsoft.com/office/powerpoint/2010/main" val="1014919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C1A95AC-4E32-4969-8F9F-0E2DEADF1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38" y="3248025"/>
            <a:ext cx="5627362" cy="255973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49838" y="14937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476625" y="888986"/>
            <a:ext cx="3715966" cy="55368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</a:t>
            </a:r>
            <a:r>
              <a:rPr lang="en-US" dirty="0"/>
              <a:t> Champion released once every </a:t>
            </a:r>
            <a:r>
              <a:rPr lang="en-US" dirty="0">
                <a:solidFill>
                  <a:srgbClr val="00B0F0"/>
                </a:solidFill>
              </a:rPr>
              <a:t>24 days </a:t>
            </a:r>
            <a:r>
              <a:rPr lang="en-US" dirty="0"/>
              <a:t>on average, standard deviation of </a:t>
            </a:r>
            <a:r>
              <a:rPr lang="en-US" dirty="0">
                <a:solidFill>
                  <a:srgbClr val="92D05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FF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B0F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039100" y="1321104"/>
            <a:ext cx="4038600" cy="2053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      Z = (</a:t>
            </a:r>
            <a:r>
              <a:rPr lang="en-US" sz="3500" dirty="0"/>
              <a:t>x </a:t>
            </a:r>
            <a:r>
              <a:rPr lang="en-US" sz="3000" dirty="0"/>
              <a:t>- </a:t>
            </a:r>
            <a:r>
              <a:rPr lang="en-US" sz="3900" dirty="0"/>
              <a:t>x̅</a:t>
            </a:r>
            <a:r>
              <a:rPr lang="en-US" sz="3000" dirty="0"/>
              <a:t>) / s</a:t>
            </a:r>
          </a:p>
          <a:p>
            <a:pPr marL="0" indent="0">
              <a:buNone/>
            </a:pPr>
            <a:r>
              <a:rPr lang="en-US" sz="3000" dirty="0"/>
              <a:t>         = (</a:t>
            </a:r>
            <a:r>
              <a:rPr lang="en-US" sz="3000" dirty="0">
                <a:solidFill>
                  <a:srgbClr val="FF0000"/>
                </a:solidFill>
              </a:rPr>
              <a:t>30</a:t>
            </a:r>
            <a:r>
              <a:rPr lang="en-US" sz="3000" dirty="0"/>
              <a:t> - </a:t>
            </a:r>
            <a:r>
              <a:rPr lang="en-US" sz="3000" dirty="0">
                <a:solidFill>
                  <a:srgbClr val="00B0F0"/>
                </a:solidFill>
              </a:rPr>
              <a:t>24</a:t>
            </a:r>
            <a:r>
              <a:rPr lang="en-US" sz="3000" dirty="0"/>
              <a:t>) / </a:t>
            </a:r>
            <a:r>
              <a:rPr lang="en-US" sz="3000" dirty="0">
                <a:solidFill>
                  <a:srgbClr val="92D05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30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7447712-053C-4789-A377-7996C5ACF1CB}"/>
              </a:ext>
            </a:extLst>
          </p:cNvPr>
          <p:cNvSpPr txBox="1">
            <a:spLocks/>
          </p:cNvSpPr>
          <p:nvPr/>
        </p:nvSpPr>
        <p:spPr>
          <a:xfrm>
            <a:off x="7581900" y="5928663"/>
            <a:ext cx="4495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Empirical Rule. </a:t>
            </a:r>
            <a:r>
              <a:rPr lang="en-US" sz="2000" dirty="0"/>
              <a:t>Or use table (Z-table)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5% / 2 = 2.5% likely (Z-table is 2.28%)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9577B3-A436-4DCD-B12D-E059307C963F}"/>
              </a:ext>
            </a:extLst>
          </p:cNvPr>
          <p:cNvSpPr/>
          <p:nvPr/>
        </p:nvSpPr>
        <p:spPr>
          <a:xfrm>
            <a:off x="2838450" y="5322683"/>
            <a:ext cx="540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=</a:t>
            </a:r>
            <a:r>
              <a:rPr lang="en-US" sz="2000" dirty="0" err="1">
                <a:latin typeface="Consolas" panose="020B0609020204030204" pitchFamily="49" charset="0"/>
              </a:rPr>
              <a:t>norm.dist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x,mean,stddev,cumulative</a:t>
            </a:r>
            <a:r>
              <a:rPr lang="en-US" sz="2000" dirty="0">
                <a:latin typeface="Consolas" panose="020B0609020204030204" pitchFamily="49" charset="0"/>
              </a:rPr>
              <a:t>)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= 1 - </a:t>
            </a:r>
            <a:r>
              <a:rPr lang="en-US" sz="2000" dirty="0" err="1">
                <a:latin typeface="Consolas" panose="020B0609020204030204" pitchFamily="49" charset="0"/>
              </a:rPr>
              <a:t>norm.dist</a:t>
            </a:r>
            <a:r>
              <a:rPr lang="en-US" sz="2000" dirty="0">
                <a:latin typeface="Consolas" panose="020B0609020204030204" pitchFamily="49" charset="0"/>
              </a:rPr>
              <a:t>(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30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24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92D050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latin typeface="Consolas" panose="020B0609020204030204" pitchFamily="49" charset="0"/>
              </a:rPr>
              <a:t>, true 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2BDD53-8E39-49AB-A55E-E57CB47A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35" y="6083263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10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574" y="1228725"/>
            <a:ext cx="8239125" cy="5629275"/>
          </a:xfrm>
        </p:spPr>
        <p:txBody>
          <a:bodyPr>
            <a:normAutofit/>
          </a:bodyPr>
          <a:lstStyle/>
          <a:p>
            <a:r>
              <a:rPr lang="en-US" dirty="0"/>
              <a:t>Why?  </a:t>
            </a:r>
          </a:p>
          <a:p>
            <a:pPr lvl="1"/>
            <a:r>
              <a:rPr lang="en-US" dirty="0"/>
              <a:t>Can use </a:t>
            </a:r>
            <a:r>
              <a:rPr lang="en-US" dirty="0">
                <a:solidFill>
                  <a:srgbClr val="00B0F0"/>
                </a:solidFill>
              </a:rPr>
              <a:t>Empirical Rule</a:t>
            </a:r>
          </a:p>
          <a:p>
            <a:pPr lvl="1"/>
            <a:r>
              <a:rPr lang="en-US" dirty="0"/>
              <a:t>Use some inferential statistics (parametric tests)</a:t>
            </a:r>
          </a:p>
          <a:p>
            <a:r>
              <a:rPr lang="en-US" dirty="0"/>
              <a:t>How?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Measure skewness (</a:t>
            </a:r>
            <a:r>
              <a:rPr lang="en-US" i="1" dirty="0">
                <a:solidFill>
                  <a:srgbClr val="92D050"/>
                </a:solidFill>
              </a:rPr>
              <a:t>next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Looks normal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Histogram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Normal probability plot </a:t>
            </a:r>
            <a:r>
              <a:rPr lang="en-US" dirty="0"/>
              <a:t>(QQ plot) – graphical technique to see if data set is approximately normally distributed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Statistical test</a:t>
            </a:r>
          </a:p>
          <a:p>
            <a:pPr lvl="2"/>
            <a:r>
              <a:rPr lang="en-US" dirty="0"/>
              <a:t>Kolmogorov-Smirnov test (K-S) or Shapiro-Wilk (S-W) that compare to normal (won’t do, but ideas in next slide deck)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482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A348-8375-425E-B274-6C0E393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Skewness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9345-750E-4632-AAE8-5BF18EAB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425" y="4992001"/>
            <a:ext cx="4038600" cy="1828799"/>
          </a:xfrm>
        </p:spPr>
        <p:txBody>
          <a:bodyPr>
            <a:normAutofit fontScale="92500"/>
          </a:bodyPr>
          <a:lstStyle/>
          <a:p>
            <a:r>
              <a:rPr lang="en-US" dirty="0"/>
              <a:t>Measure of symmetry of distribution</a:t>
            </a:r>
          </a:p>
          <a:p>
            <a:pPr lvl="1"/>
            <a:r>
              <a:rPr lang="en-US" dirty="0"/>
              <a:t>Normal is perfectly symmetric, skewness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99126-AC6B-4E05-83FA-20E4573313FE}"/>
              </a:ext>
            </a:extLst>
          </p:cNvPr>
          <p:cNvSpPr/>
          <p:nvPr/>
        </p:nvSpPr>
        <p:spPr>
          <a:xfrm>
            <a:off x="8560029" y="5444736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=skew(A1:A10)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3446D9-789F-498F-B792-6FE4BE6C8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720" y="5384567"/>
            <a:ext cx="559249" cy="5491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835F78-548D-4971-9EB1-C6F511F73C6F}"/>
              </a:ext>
            </a:extLst>
          </p:cNvPr>
          <p:cNvSpPr/>
          <p:nvPr/>
        </p:nvSpPr>
        <p:spPr>
          <a:xfrm>
            <a:off x="9818302" y="6168037"/>
            <a:ext cx="1960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</a:rPr>
              <a:t>“Fisher–Pearson standardized moment”</a:t>
            </a:r>
            <a:endParaRPr lang="en-US" sz="1400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02158A6-E8A5-48F6-916F-2DF713A06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88542"/>
            <a:ext cx="5225769" cy="2699158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71E0DE-91C6-4F0F-9033-19A5E926D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92" y="3917979"/>
            <a:ext cx="1809457" cy="1292469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CDBC6B7A-6C42-4809-A2E1-044ED5B52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35" y="4033322"/>
            <a:ext cx="2689350" cy="625155"/>
          </a:xfrm>
          <a:prstGeom prst="rect">
            <a:avLst/>
          </a:prstGeom>
        </p:spPr>
      </p:pic>
      <p:pic>
        <p:nvPicPr>
          <p:cNvPr id="21" name="Picture 20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28092DF8-9E52-4859-86CC-3DE9DC2E0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23" y="6021289"/>
            <a:ext cx="2200275" cy="6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66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A348-8375-425E-B274-6C0E393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Skewness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D1E233-48DC-4E3B-BE09-7B1FA899A15D}"/>
              </a:ext>
            </a:extLst>
          </p:cNvPr>
          <p:cNvSpPr txBox="1">
            <a:spLocks/>
          </p:cNvSpPr>
          <p:nvPr/>
        </p:nvSpPr>
        <p:spPr>
          <a:xfrm>
            <a:off x="6838551" y="3829808"/>
            <a:ext cx="4678259" cy="2971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“How much” is non-normal?</a:t>
            </a:r>
          </a:p>
          <a:p>
            <a:pPr lvl="1"/>
            <a:r>
              <a:rPr lang="en-US" dirty="0"/>
              <a:t>Somewhat arbitrary</a:t>
            </a:r>
          </a:p>
          <a:p>
            <a:pPr lvl="1"/>
            <a:r>
              <a:rPr lang="en-US" dirty="0"/>
              <a:t>Less than</a:t>
            </a:r>
            <a:r>
              <a:rPr lang="en-US" dirty="0">
                <a:solidFill>
                  <a:srgbClr val="FF0000"/>
                </a:solidFill>
              </a:rPr>
              <a:t> -1 </a:t>
            </a:r>
            <a:r>
              <a:rPr lang="en-US" dirty="0"/>
              <a:t>or greater than </a:t>
            </a:r>
            <a:r>
              <a:rPr lang="en-US" dirty="0">
                <a:solidFill>
                  <a:srgbClr val="FF0000"/>
                </a:solidFill>
              </a:rPr>
              <a:t>+1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Highly skewed</a:t>
            </a:r>
          </a:p>
          <a:p>
            <a:pPr lvl="1"/>
            <a:r>
              <a:rPr lang="en-US" dirty="0"/>
              <a:t>Between [</a:t>
            </a:r>
            <a:r>
              <a:rPr lang="en-US" dirty="0">
                <a:solidFill>
                  <a:srgbClr val="FFFF00"/>
                </a:solidFill>
              </a:rPr>
              <a:t>-1</a:t>
            </a:r>
            <a:r>
              <a:rPr lang="en-US" dirty="0"/>
              <a:t>,</a:t>
            </a:r>
            <a:r>
              <a:rPr lang="en-US" dirty="0">
                <a:solidFill>
                  <a:srgbClr val="A9A907"/>
                </a:solidFill>
              </a:rPr>
              <a:t> -</a:t>
            </a:r>
            <a:r>
              <a:rPr lang="en-US" dirty="0">
                <a:solidFill>
                  <a:srgbClr val="FFFF00"/>
                </a:solidFill>
              </a:rPr>
              <a:t>0.5</a:t>
            </a:r>
            <a:r>
              <a:rPr lang="en-US" dirty="0"/>
              <a:t>]</a:t>
            </a:r>
            <a:r>
              <a:rPr lang="en-US" dirty="0">
                <a:solidFill>
                  <a:srgbClr val="A9A907"/>
                </a:solidFill>
              </a:rPr>
              <a:t> </a:t>
            </a:r>
            <a:r>
              <a:rPr lang="en-US" dirty="0"/>
              <a:t>or [</a:t>
            </a:r>
            <a:r>
              <a:rPr lang="en-US" dirty="0">
                <a:solidFill>
                  <a:srgbClr val="FFFF00"/>
                </a:solidFill>
              </a:rPr>
              <a:t>0.5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+1</a:t>
            </a:r>
            <a:r>
              <a:rPr lang="en-US" dirty="0"/>
              <a:t>]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Moderately skewed</a:t>
            </a:r>
          </a:p>
          <a:p>
            <a:pPr lvl="1"/>
            <a:r>
              <a:rPr lang="en-US" dirty="0"/>
              <a:t>Between </a:t>
            </a:r>
            <a:r>
              <a:rPr lang="en-US" dirty="0">
                <a:solidFill>
                  <a:srgbClr val="92D050"/>
                </a:solidFill>
              </a:rPr>
              <a:t>-0.5 </a:t>
            </a:r>
            <a:r>
              <a:rPr lang="en-US" dirty="0"/>
              <a:t>and </a:t>
            </a:r>
            <a:r>
              <a:rPr lang="en-US" dirty="0">
                <a:solidFill>
                  <a:srgbClr val="92D050"/>
                </a:solidFill>
              </a:rPr>
              <a:t>0.5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Symmetric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FDF2A-7A7A-467B-A7EE-7575F26C5ED5}"/>
              </a:ext>
            </a:extLst>
          </p:cNvPr>
          <p:cNvSpPr txBox="1"/>
          <p:nvPr/>
        </p:nvSpPr>
        <p:spPr>
          <a:xfrm>
            <a:off x="7370866" y="6400816"/>
            <a:ext cx="4678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[Note, related </a:t>
            </a:r>
            <a:r>
              <a:rPr lang="en-US" sz="2000" dirty="0">
                <a:solidFill>
                  <a:srgbClr val="00B0F0"/>
                </a:solidFill>
              </a:rPr>
              <a:t>“Kurtosis” </a:t>
            </a:r>
            <a:r>
              <a:rPr lang="en-US" sz="2000" dirty="0"/>
              <a:t>is how clumped]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02158A6-E8A5-48F6-916F-2DF713A0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88542"/>
            <a:ext cx="5225769" cy="26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931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AA3C-2CC2-4053-9A98-97664755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580" y="53340"/>
            <a:ext cx="8229600" cy="1143000"/>
          </a:xfrm>
        </p:spPr>
        <p:txBody>
          <a:bodyPr/>
          <a:lstStyle/>
          <a:p>
            <a:r>
              <a:rPr lang="en-US" dirty="0"/>
              <a:t>Skewness Examples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80C62B3-62C4-4C79-8ABA-308384F74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57" y="1102513"/>
            <a:ext cx="3890024" cy="2602746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11103312-7A12-4C2B-BAC5-E49F99216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1102513"/>
            <a:ext cx="3821913" cy="2563365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53AF7CCF-0F19-4452-830A-95E0917F9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68" y="3892159"/>
            <a:ext cx="4065511" cy="2726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68D31D-9252-41D2-8393-A2F19848E450}"/>
              </a:ext>
            </a:extLst>
          </p:cNvPr>
          <p:cNvSpPr txBox="1"/>
          <p:nvPr/>
        </p:nvSpPr>
        <p:spPr>
          <a:xfrm>
            <a:off x="6137668" y="1422621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Skewness 2.0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0C527-1C29-4D42-A183-62A76BBF0FED}"/>
              </a:ext>
            </a:extLst>
          </p:cNvPr>
          <p:cNvSpPr txBox="1"/>
          <p:nvPr/>
        </p:nvSpPr>
        <p:spPr>
          <a:xfrm>
            <a:off x="8839357" y="1398999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Skewness -1.0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0ED08-D5E4-4537-99B4-839F77C66313}"/>
              </a:ext>
            </a:extLst>
          </p:cNvPr>
          <p:cNvSpPr txBox="1"/>
          <p:nvPr/>
        </p:nvSpPr>
        <p:spPr>
          <a:xfrm>
            <a:off x="8802904" y="4184536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Skewness 0.1</a:t>
            </a:r>
          </a:p>
        </p:txBody>
      </p:sp>
    </p:spTree>
    <p:extLst>
      <p:ext uri="{BB962C8B-B14F-4D97-AF65-F5344CB8AC3E}">
        <p14:creationId xmlns:p14="http://schemas.microsoft.com/office/powerpoint/2010/main" val="14856609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Normality Testing with </a:t>
            </a:r>
            <a:br>
              <a:rPr lang="en-US" dirty="0"/>
            </a:br>
            <a:r>
              <a:rPr lang="en-US" dirty="0"/>
              <a:t>a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914" y="1527123"/>
            <a:ext cx="5694218" cy="1193409"/>
          </a:xfrm>
        </p:spPr>
        <p:txBody>
          <a:bodyPr/>
          <a:lstStyle/>
          <a:p>
            <a:r>
              <a:rPr lang="en-US" dirty="0"/>
              <a:t>Use histogram shape to look for “</a:t>
            </a:r>
            <a:r>
              <a:rPr lang="en-US" dirty="0">
                <a:solidFill>
                  <a:srgbClr val="00B0F0"/>
                </a:solidFill>
              </a:rPr>
              <a:t>bell curve</a:t>
            </a:r>
            <a:r>
              <a:rPr lang="en-US" dirty="0"/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4951" y="6200389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2373" y="6200389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80F70835-697E-4A02-AFD6-6675C9F03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00" y="2645646"/>
            <a:ext cx="5156493" cy="3434141"/>
          </a:xfrm>
          <a:prstGeom prst="rect">
            <a:avLst/>
          </a:prstGeom>
        </p:spPr>
      </p:pic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951906BA-3C39-45F2-9709-45BA66FBC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17" y="2643035"/>
            <a:ext cx="3890969" cy="33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Probability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r>
              <a:rPr lang="en-US" sz="3600" dirty="0"/>
              <a:t>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8613158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199" y="63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Normality Testing with </a:t>
            </a:r>
            <a:br>
              <a:rPr lang="en-US" dirty="0"/>
            </a:br>
            <a:r>
              <a:rPr lang="en-US" dirty="0"/>
              <a:t>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8783" y="6332929"/>
            <a:ext cx="663335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Q: </a:t>
            </a:r>
            <a:r>
              <a:rPr lang="en-US" sz="2400" dirty="0"/>
              <a:t>What distributions are these from?  Any </a:t>
            </a:r>
            <a:r>
              <a:rPr lang="en-US" sz="2400" dirty="0">
                <a:solidFill>
                  <a:srgbClr val="00B0F0"/>
                </a:solidFill>
              </a:rPr>
              <a:t>normal</a:t>
            </a:r>
            <a:r>
              <a:rPr lang="en-US" sz="2400" dirty="0"/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690D9F-0968-4FD4-B0A7-7F30C41BFE9B}"/>
              </a:ext>
            </a:extLst>
          </p:cNvPr>
          <p:cNvGrpSpPr/>
          <p:nvPr/>
        </p:nvGrpSpPr>
        <p:grpSpPr>
          <a:xfrm>
            <a:off x="5038713" y="1189420"/>
            <a:ext cx="6858011" cy="5143509"/>
            <a:chOff x="5038713" y="1189420"/>
            <a:chExt cx="6858011" cy="5143509"/>
          </a:xfrm>
        </p:grpSpPr>
        <p:pic>
          <p:nvPicPr>
            <p:cNvPr id="12" name="Picture 11" descr="A picture containing text, black&#10;&#10;Description automatically generated">
              <a:extLst>
                <a:ext uri="{FF2B5EF4-FFF2-40B4-BE49-F238E27FC236}">
                  <a16:creationId xmlns:a16="http://schemas.microsoft.com/office/drawing/2014/main" id="{6D3F65FD-A932-4173-971B-540176928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713" y="1189420"/>
              <a:ext cx="6858011" cy="514350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7F62D6-6C0A-4451-B97F-0C3C102D18FC}"/>
                </a:ext>
              </a:extLst>
            </p:cNvPr>
            <p:cNvSpPr/>
            <p:nvPr/>
          </p:nvSpPr>
          <p:spPr>
            <a:xfrm>
              <a:off x="7029450" y="1206406"/>
              <a:ext cx="1304925" cy="327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44677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199" y="63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Normality Testing with </a:t>
            </a:r>
            <a:br>
              <a:rPr lang="en-US" dirty="0"/>
            </a:br>
            <a:r>
              <a:rPr lang="en-US" dirty="0"/>
              <a:t>a Histogram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690D9F-0968-4FD4-B0A7-7F30C41BFE9B}"/>
              </a:ext>
            </a:extLst>
          </p:cNvPr>
          <p:cNvGrpSpPr/>
          <p:nvPr/>
        </p:nvGrpSpPr>
        <p:grpSpPr>
          <a:xfrm>
            <a:off x="5038713" y="1189420"/>
            <a:ext cx="6858011" cy="5143509"/>
            <a:chOff x="5038713" y="1189420"/>
            <a:chExt cx="6858011" cy="5143509"/>
          </a:xfrm>
        </p:grpSpPr>
        <p:pic>
          <p:nvPicPr>
            <p:cNvPr id="12" name="Picture 11" descr="A picture containing text, black&#10;&#10;Description automatically generated">
              <a:extLst>
                <a:ext uri="{FF2B5EF4-FFF2-40B4-BE49-F238E27FC236}">
                  <a16:creationId xmlns:a16="http://schemas.microsoft.com/office/drawing/2014/main" id="{6D3F65FD-A932-4173-971B-540176928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713" y="1189420"/>
              <a:ext cx="6858011" cy="514350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7F62D6-6C0A-4451-B97F-0C3C102D18FC}"/>
                </a:ext>
              </a:extLst>
            </p:cNvPr>
            <p:cNvSpPr/>
            <p:nvPr/>
          </p:nvSpPr>
          <p:spPr>
            <a:xfrm>
              <a:off x="7029450" y="1206406"/>
              <a:ext cx="1304925" cy="327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80E350-40FF-4B1F-871F-3E9AEEF396DC}"/>
              </a:ext>
            </a:extLst>
          </p:cNvPr>
          <p:cNvSpPr txBox="1"/>
          <p:nvPr/>
        </p:nvSpPr>
        <p:spPr>
          <a:xfrm>
            <a:off x="6023747" y="6349915"/>
            <a:ext cx="488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are </a:t>
            </a:r>
            <a:r>
              <a:rPr lang="en-US" sz="2400" i="1" dirty="0"/>
              <a:t>all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00B0F0"/>
                </a:solidFill>
              </a:rPr>
              <a:t>normal distribution!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BBD93-63A3-4AD8-A0E5-F898D210E7F5}"/>
              </a:ext>
            </a:extLst>
          </p:cNvPr>
          <p:cNvSpPr txBox="1"/>
          <p:nvPr/>
        </p:nvSpPr>
        <p:spPr>
          <a:xfrm>
            <a:off x="1204901" y="5088031"/>
            <a:ext cx="370047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Suffer from: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Binning</a:t>
            </a:r>
            <a:r>
              <a:rPr lang="en-US" sz="2400" dirty="0"/>
              <a:t> (not continuous)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Few samples </a:t>
            </a:r>
            <a:r>
              <a:rPr lang="en-US" sz="2400" dirty="0"/>
              <a:t>(15)</a:t>
            </a:r>
          </a:p>
        </p:txBody>
      </p:sp>
    </p:spTree>
    <p:extLst>
      <p:ext uri="{BB962C8B-B14F-4D97-AF65-F5344CB8AC3E}">
        <p14:creationId xmlns:p14="http://schemas.microsoft.com/office/powerpoint/2010/main" val="1653609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6438" y="49120"/>
            <a:ext cx="10016836" cy="1325563"/>
          </a:xfrm>
        </p:spPr>
        <p:txBody>
          <a:bodyPr>
            <a:normAutofit/>
          </a:bodyPr>
          <a:lstStyle/>
          <a:p>
            <a:r>
              <a:rPr lang="en-US" dirty="0"/>
              <a:t>Normality Testing with a </a:t>
            </a:r>
            <a:br>
              <a:rPr lang="en-US" dirty="0"/>
            </a:br>
            <a:r>
              <a:rPr lang="en-US" dirty="0"/>
              <a:t>Quantile-Quantile Plot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DA4F518-496D-41E6-AA2C-D87AD85E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78" y="1185272"/>
            <a:ext cx="6588222" cy="55046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141209" y="1365631"/>
            <a:ext cx="2727876" cy="53333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Percentiles (quantiles) of one versus another</a:t>
            </a:r>
          </a:p>
          <a:p>
            <a:r>
              <a:rPr lang="en-US" dirty="0"/>
              <a:t>If line </a:t>
            </a:r>
            <a:r>
              <a:rPr lang="en-US" dirty="0">
                <a:sym typeface="Wingdings" panose="05000000000000000000" pitchFamily="2" charset="2"/>
              </a:rPr>
              <a:t> same distribution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 (</a:t>
            </a:r>
            <a:r>
              <a:rPr lang="en-US" dirty="0">
                <a:solidFill>
                  <a:srgbClr val="00B0F0"/>
                </a:solidFill>
              </a:rPr>
              <a:t>normal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(y-axis) versus Z (x-axis)</a:t>
            </a:r>
          </a:p>
          <a:p>
            <a:r>
              <a:rPr lang="en-US" dirty="0">
                <a:solidFill>
                  <a:srgbClr val="00B0F0"/>
                </a:solidFill>
              </a:rPr>
              <a:t>Normal? </a:t>
            </a:r>
            <a:r>
              <a:rPr lang="en-US" dirty="0">
                <a:sym typeface="Wingdings" panose="05000000000000000000" pitchFamily="2" charset="2"/>
              </a:rPr>
              <a:t>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468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Quantile-Quantile </a:t>
            </a:r>
            <a:br>
              <a:rPr lang="en-US" dirty="0"/>
            </a:br>
            <a:r>
              <a:rPr lang="en-US" dirty="0"/>
              <a:t>Plot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the following values come from a normal distribution?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2800" dirty="0"/>
              <a:t>7.19, 6.31, 5.89, 4.5, 3.77, 4.25, 5.19, 5.79, 6.79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versus Z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E1FE2-40EB-434E-AE41-32C76D99C12C}"/>
              </a:ext>
            </a:extLst>
          </p:cNvPr>
          <p:cNvSpPr txBox="1"/>
          <p:nvPr/>
        </p:nvSpPr>
        <p:spPr>
          <a:xfrm>
            <a:off x="10303477" y="4697628"/>
            <a:ext cx="1523999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Show each step, next</a:t>
            </a:r>
          </a:p>
        </p:txBody>
      </p:sp>
    </p:spTree>
    <p:extLst>
      <p:ext uri="{BB962C8B-B14F-4D97-AF65-F5344CB8AC3E}">
        <p14:creationId xmlns:p14="http://schemas.microsoft.com/office/powerpoint/2010/main" val="11318755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Plot </a:t>
            </a:r>
            <a:br>
              <a:rPr lang="en-US" dirty="0"/>
            </a:br>
            <a:r>
              <a:rPr lang="en-US" dirty="0"/>
              <a:t>Example – Order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622425" y="1969443"/>
            <a:ext cx="2592388" cy="639762"/>
          </a:xfrm>
        </p:spPr>
        <p:txBody>
          <a:bodyPr/>
          <a:lstStyle/>
          <a:p>
            <a:r>
              <a:rPr lang="en-US" dirty="0"/>
              <a:t>Unordered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4719" y="2650480"/>
            <a:ext cx="1447800" cy="39512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9863736" y="1787310"/>
            <a:ext cx="2399271" cy="823912"/>
          </a:xfrm>
        </p:spPr>
        <p:txBody>
          <a:bodyPr/>
          <a:lstStyle/>
          <a:p>
            <a:r>
              <a:rPr lang="en-US" dirty="0"/>
              <a:t>Ordered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9934745" y="2650480"/>
            <a:ext cx="2257255" cy="39512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023519" y="4285605"/>
            <a:ext cx="1143000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4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2519" y="6343406"/>
            <a:ext cx="19497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N = 9 </a:t>
            </a:r>
            <a:r>
              <a:rPr lang="en-US" sz="2000" dirty="0"/>
              <a:t>data points</a:t>
            </a:r>
          </a:p>
        </p:txBody>
      </p:sp>
    </p:spTree>
    <p:extLst>
      <p:ext uri="{BB962C8B-B14F-4D97-AF65-F5344CB8AC3E}">
        <p14:creationId xmlns:p14="http://schemas.microsoft.com/office/powerpoint/2010/main" val="3041680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Plot </a:t>
            </a:r>
            <a:br>
              <a:rPr lang="en-US" dirty="0"/>
            </a:br>
            <a:r>
              <a:rPr lang="en-US" dirty="0"/>
              <a:t>Example – Compute Z scores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7471" y="5914129"/>
            <a:ext cx="1306704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Divide into</a:t>
            </a:r>
          </a:p>
          <a:p>
            <a:pPr algn="ctr"/>
            <a:r>
              <a:rPr lang="en-US" sz="2000" dirty="0"/>
              <a:t>N+1 =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76743" y="5885806"/>
            <a:ext cx="3657600" cy="715962"/>
          </a:xfrm>
          <a:ln w="19050">
            <a:solidFill>
              <a:schemeClr val="tx1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Want Z-score for that segment</a:t>
            </a:r>
          </a:p>
        </p:txBody>
      </p:sp>
      <p:pic>
        <p:nvPicPr>
          <p:cNvPr id="10" name="Content Placeholder 9" descr="A picture containing chart&#10;&#10;Description automatically generated">
            <a:extLst>
              <a:ext uri="{FF2B5EF4-FFF2-40B4-BE49-F238E27FC236}">
                <a16:creationId xmlns:a16="http://schemas.microsoft.com/office/drawing/2014/main" id="{288A771E-8DBC-4FFF-B50D-A2271C47B0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43" y="1690688"/>
            <a:ext cx="5989884" cy="410641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4D3422-EE84-4DBB-B227-5B39EFBA7739}"/>
              </a:ext>
            </a:extLst>
          </p:cNvPr>
          <p:cNvSpPr/>
          <p:nvPr/>
        </p:nvSpPr>
        <p:spPr>
          <a:xfrm>
            <a:off x="10634987" y="2232467"/>
            <a:ext cx="1371600" cy="286232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/>
              <a:t>10% = ?</a:t>
            </a:r>
          </a:p>
          <a:p>
            <a:r>
              <a:rPr lang="en-US" sz="2000" dirty="0"/>
              <a:t>20% = ?</a:t>
            </a:r>
          </a:p>
          <a:p>
            <a:r>
              <a:rPr lang="en-US" sz="2000" dirty="0"/>
              <a:t>30% = ?</a:t>
            </a:r>
          </a:p>
          <a:p>
            <a:r>
              <a:rPr lang="en-US" sz="2000" dirty="0"/>
              <a:t>40% = ?</a:t>
            </a:r>
          </a:p>
          <a:p>
            <a:r>
              <a:rPr lang="en-US" sz="2000" dirty="0"/>
              <a:t>50% = 0</a:t>
            </a:r>
          </a:p>
          <a:p>
            <a:r>
              <a:rPr lang="en-US" sz="2000" dirty="0"/>
              <a:t>60% = ?</a:t>
            </a:r>
          </a:p>
          <a:p>
            <a:r>
              <a:rPr lang="en-US" sz="2000" dirty="0"/>
              <a:t>70% = ?</a:t>
            </a:r>
          </a:p>
          <a:p>
            <a:r>
              <a:rPr lang="en-US" sz="2000" dirty="0"/>
              <a:t>80% = ?</a:t>
            </a:r>
          </a:p>
          <a:p>
            <a:r>
              <a:rPr lang="en-US" sz="2000" dirty="0"/>
              <a:t>90% = ?</a:t>
            </a:r>
          </a:p>
        </p:txBody>
      </p:sp>
    </p:spTree>
    <p:extLst>
      <p:ext uri="{BB962C8B-B14F-4D97-AF65-F5344CB8AC3E}">
        <p14:creationId xmlns:p14="http://schemas.microsoft.com/office/powerpoint/2010/main" val="29281605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C718B4-EEE0-4026-83DB-1F5B38E12745}"/>
              </a:ext>
            </a:extLst>
          </p:cNvPr>
          <p:cNvSpPr/>
          <p:nvPr/>
        </p:nvSpPr>
        <p:spPr>
          <a:xfrm>
            <a:off x="10634987" y="2232467"/>
            <a:ext cx="1622916" cy="286232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/>
              <a:t>10% = -1.28</a:t>
            </a:r>
          </a:p>
          <a:p>
            <a:r>
              <a:rPr lang="en-US" sz="2000" dirty="0"/>
              <a:t>20% = -0.84</a:t>
            </a:r>
          </a:p>
          <a:p>
            <a:r>
              <a:rPr lang="en-US" sz="2000" dirty="0"/>
              <a:t>30% = -0.52</a:t>
            </a:r>
          </a:p>
          <a:p>
            <a:r>
              <a:rPr lang="en-US" sz="2000" dirty="0"/>
              <a:t>40% = -0.25</a:t>
            </a:r>
          </a:p>
          <a:p>
            <a:r>
              <a:rPr lang="en-US" sz="2000" dirty="0"/>
              <a:t>50% = 0</a:t>
            </a:r>
          </a:p>
          <a:p>
            <a:r>
              <a:rPr lang="en-US" sz="2000" dirty="0"/>
              <a:t>60% = 0.25</a:t>
            </a:r>
          </a:p>
          <a:p>
            <a:r>
              <a:rPr lang="en-US" sz="2000" dirty="0"/>
              <a:t>70% = 0.52</a:t>
            </a:r>
          </a:p>
          <a:p>
            <a:r>
              <a:rPr lang="en-US" sz="2000" b="1" dirty="0"/>
              <a:t>80% </a:t>
            </a:r>
            <a:r>
              <a:rPr lang="en-US" sz="2000" dirty="0"/>
              <a:t>= </a:t>
            </a:r>
            <a:r>
              <a:rPr lang="en-US" sz="2000" b="1" dirty="0">
                <a:solidFill>
                  <a:srgbClr val="FF0000"/>
                </a:solidFill>
              </a:rPr>
              <a:t>0.84</a:t>
            </a:r>
          </a:p>
          <a:p>
            <a:r>
              <a:rPr lang="en-US" sz="2000" dirty="0"/>
              <a:t>90% = 1.28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Plot </a:t>
            </a:r>
            <a:br>
              <a:rPr lang="en-US" dirty="0"/>
            </a:br>
            <a:r>
              <a:rPr lang="en-US" dirty="0"/>
              <a:t>Example – Compute Z scores</a:t>
            </a:r>
          </a:p>
        </p:txBody>
      </p:sp>
      <p:pic>
        <p:nvPicPr>
          <p:cNvPr id="10" name="Content Placeholder 9" descr="A picture containing chart&#10;&#10;Description automatically generated">
            <a:extLst>
              <a:ext uri="{FF2B5EF4-FFF2-40B4-BE49-F238E27FC236}">
                <a16:creationId xmlns:a16="http://schemas.microsoft.com/office/drawing/2014/main" id="{288A771E-8DBC-4FFF-B50D-A2271C47B0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43" y="1690688"/>
            <a:ext cx="5989884" cy="410641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C4B6B4-EEB3-41CC-AB01-CB1A06184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248" y="6113702"/>
            <a:ext cx="559249" cy="5491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25D4E0-C2B7-4182-85F4-4B03E395F0B4}"/>
              </a:ext>
            </a:extLst>
          </p:cNvPr>
          <p:cNvSpPr txBox="1"/>
          <p:nvPr/>
        </p:nvSpPr>
        <p:spPr>
          <a:xfrm>
            <a:off x="8075206" y="5418283"/>
            <a:ext cx="3931381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=NORMSINV(area) </a:t>
            </a:r>
            <a:r>
              <a:rPr lang="en-US" sz="2000" dirty="0"/>
              <a:t>– provide Z for area under standard normal curve</a:t>
            </a:r>
          </a:p>
          <a:p>
            <a:r>
              <a:rPr lang="en-US" sz="2000" dirty="0"/>
              <a:t>=NORMSINV(.80) </a:t>
            </a:r>
          </a:p>
          <a:p>
            <a:r>
              <a:rPr lang="en-US" sz="2000"/>
              <a:t>=0.841621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33637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Plot </a:t>
            </a:r>
            <a:br>
              <a:rPr lang="en-US" dirty="0"/>
            </a:br>
            <a:r>
              <a:rPr lang="en-US" dirty="0"/>
              <a:t>Example – Plot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4981" y="6067345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Linear? 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0B0F0"/>
                </a:solidFill>
                <a:sym typeface="Wingdings" panose="05000000000000000000" pitchFamily="2" charset="2"/>
              </a:rPr>
              <a:t>Normal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5267" y="1493537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114EF9-A43F-40E4-A98B-66E84A52C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17" y="1733281"/>
            <a:ext cx="6483179" cy="41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21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</a:t>
            </a:r>
            <a:br>
              <a:rPr lang="en-US" dirty="0"/>
            </a:br>
            <a:r>
              <a:rPr lang="en-US" dirty="0"/>
              <a:t>Plots in Excel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9005" y="19050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Mostly, a manual process.  Do as per above.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 of step by step process (with spreadsheet):</a:t>
            </a:r>
          </a:p>
          <a:p>
            <a:pPr algn="ctr"/>
            <a:r>
              <a:rPr lang="en-US" sz="2400" dirty="0">
                <a:hlinkClick r:id="rId2"/>
              </a:rPr>
              <a:t>http://facweb.cs.depaul.edu/cmiller/it223/normQuant.html</a:t>
            </a:r>
            <a:r>
              <a:rPr lang="en-US" sz="24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206" y="1630408"/>
            <a:ext cx="559249" cy="549182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EB69D18-2F81-4F1F-B7C6-65076BCF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05" y="3379921"/>
            <a:ext cx="7516247" cy="32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68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Normality Testing with a Quantile-Quantile Plot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9755E7B5-D6A2-4000-8652-1E93616C0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07" y="1646464"/>
            <a:ext cx="9721693" cy="47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62" y="32037"/>
            <a:ext cx="10016836" cy="1325563"/>
          </a:xfrm>
        </p:spPr>
        <p:txBody>
          <a:bodyPr>
            <a:normAutofit/>
          </a:bodyPr>
          <a:lstStyle/>
          <a:p>
            <a:r>
              <a:rPr lang="en-US" sz="4800" dirty="0"/>
              <a:t>Probability – Definitions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7132" y="1357600"/>
            <a:ext cx="6553200" cy="233295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Probability</a:t>
            </a:r>
            <a:r>
              <a:rPr lang="en-US" dirty="0"/>
              <a:t> – way of assigning numbers to outcomes to express likelihood of event</a:t>
            </a:r>
          </a:p>
          <a:p>
            <a:r>
              <a:rPr lang="en-US" dirty="0">
                <a:solidFill>
                  <a:srgbClr val="92D050"/>
                </a:solidFill>
              </a:rPr>
              <a:t>Event </a:t>
            </a:r>
            <a:r>
              <a:rPr lang="en-US" dirty="0"/>
              <a:t>– outcome of experiment or observation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Elementary</a:t>
            </a:r>
            <a:r>
              <a:rPr lang="en-US" dirty="0"/>
              <a:t> – simplest type for given experiment. independent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Joint/Compound </a:t>
            </a:r>
            <a:r>
              <a:rPr lang="en-US" dirty="0"/>
              <a:t>– more than one elementary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C61EB-8F21-4E62-8CAD-23E7111F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937" y="3816668"/>
            <a:ext cx="2212603" cy="2881118"/>
          </a:xfrm>
          <a:prstGeom prst="rect">
            <a:avLst/>
          </a:prstGeom>
        </p:spPr>
      </p:pic>
      <p:pic>
        <p:nvPicPr>
          <p:cNvPr id="1030" name="Picture 6" descr="Statistics: Dice Problems. A few fun statistic problems with 6… | by  randerson112358 | Medium">
            <a:extLst>
              <a:ext uri="{FF2B5EF4-FFF2-40B4-BE49-F238E27FC236}">
                <a16:creationId xmlns:a16="http://schemas.microsoft.com/office/drawing/2014/main" id="{8794CE5C-525A-4DDC-808C-0DC09AA1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07" y="3690552"/>
            <a:ext cx="3691955" cy="27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4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71"/>
            <a:ext cx="10016836" cy="1325563"/>
          </a:xfrm>
        </p:spPr>
        <p:txBody>
          <a:bodyPr>
            <a:normAutofit/>
          </a:bodyPr>
          <a:lstStyle/>
          <a:p>
            <a:r>
              <a:rPr lang="en-US" sz="4800" dirty="0"/>
              <a:t>Probability – Definitions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36973" y="982362"/>
            <a:ext cx="6755027" cy="489327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Roll die </a:t>
            </a:r>
            <a:r>
              <a:rPr lang="en-US" sz="2800" dirty="0"/>
              <a:t>(d6) and get 6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400" dirty="0"/>
              <a:t>elementary event</a:t>
            </a:r>
          </a:p>
          <a:p>
            <a:r>
              <a:rPr lang="en-US" sz="2800" dirty="0">
                <a:solidFill>
                  <a:srgbClr val="92D050"/>
                </a:solidFill>
              </a:rPr>
              <a:t>Roll die </a:t>
            </a:r>
            <a:r>
              <a:rPr lang="en-US" sz="2800" dirty="0"/>
              <a:t>(d6) and get even number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400" dirty="0"/>
              <a:t>compound event, consists of elementary events 2, 4, and 6</a:t>
            </a:r>
          </a:p>
          <a:p>
            <a:r>
              <a:rPr lang="en-US" sz="2800" dirty="0">
                <a:solidFill>
                  <a:srgbClr val="92D050"/>
                </a:solidFill>
              </a:rPr>
              <a:t>Pick card </a:t>
            </a:r>
            <a:r>
              <a:rPr lang="en-US" sz="2800" dirty="0"/>
              <a:t>from standard deck and get queen of spades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400" dirty="0"/>
              <a:t>elementary event</a:t>
            </a:r>
          </a:p>
          <a:p>
            <a:r>
              <a:rPr lang="en-US" sz="2800" dirty="0">
                <a:solidFill>
                  <a:srgbClr val="92D050"/>
                </a:solidFill>
              </a:rPr>
              <a:t>Pick card </a:t>
            </a:r>
            <a:r>
              <a:rPr lang="en-US" sz="2800" dirty="0"/>
              <a:t>from standard deck and get face card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400" dirty="0"/>
              <a:t>compound event</a:t>
            </a:r>
          </a:p>
          <a:p>
            <a:r>
              <a:rPr lang="en-US" sz="2800" dirty="0">
                <a:solidFill>
                  <a:srgbClr val="92D050"/>
                </a:solidFill>
              </a:rPr>
              <a:t>Observe players logging in </a:t>
            </a:r>
            <a:r>
              <a:rPr lang="en-US" sz="2800" dirty="0"/>
              <a:t>to MMO server, see if two people log in less than 15 minutes apart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400" dirty="0"/>
              <a:t>compound event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8249C-3F15-4206-8B26-E907AF323B06}"/>
              </a:ext>
            </a:extLst>
          </p:cNvPr>
          <p:cNvSpPr txBox="1"/>
          <p:nvPr/>
        </p:nvSpPr>
        <p:spPr>
          <a:xfrm>
            <a:off x="6019802" y="5857315"/>
            <a:ext cx="5852983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We’ll treat/compute probabilities of elementary versus compound separately</a:t>
            </a:r>
          </a:p>
        </p:txBody>
      </p:sp>
    </p:spTree>
    <p:extLst>
      <p:ext uri="{BB962C8B-B14F-4D97-AF65-F5344CB8AC3E}">
        <p14:creationId xmlns:p14="http://schemas.microsoft.com/office/powerpoint/2010/main" val="55894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5044</Words>
  <Application>Microsoft Office PowerPoint</Application>
  <PresentationFormat>Widescreen</PresentationFormat>
  <Paragraphs>637</Paragraphs>
  <Slides>79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Consolas</vt:lpstr>
      <vt:lpstr>Times New Roman</vt:lpstr>
      <vt:lpstr>Office Theme</vt:lpstr>
      <vt:lpstr>Probability</vt:lpstr>
      <vt:lpstr>Overview</vt:lpstr>
      <vt:lpstr>Breakout 4</vt:lpstr>
      <vt:lpstr>Some examples of probabilities  for game development?</vt:lpstr>
      <vt:lpstr>Some examples of probabilities  for game development?</vt:lpstr>
      <vt:lpstr>Probability Introduction</vt:lpstr>
      <vt:lpstr>Outline</vt:lpstr>
      <vt:lpstr>Probability – Definitions </vt:lpstr>
      <vt:lpstr>Probability – Definitions </vt:lpstr>
      <vt:lpstr>Probability –  Definitions</vt:lpstr>
      <vt:lpstr>Probability –  Definitions</vt:lpstr>
      <vt:lpstr>Probability – Definition</vt:lpstr>
      <vt:lpstr>Probability – Definition</vt:lpstr>
      <vt:lpstr>How to Assign  Probabilities?</vt:lpstr>
      <vt:lpstr>Assigning Probabilities</vt:lpstr>
      <vt:lpstr>Rules About Probabilities  (1 of 4)</vt:lpstr>
      <vt:lpstr>Rules About Probabilities  (2 of 4)</vt:lpstr>
      <vt:lpstr>Rules About Probabilities  (3 of 4)</vt:lpstr>
      <vt:lpstr>Rules About Probabilities  (4 of 4)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Outline</vt:lpstr>
      <vt:lpstr>Probability Distributions</vt:lpstr>
      <vt:lpstr>Probability Distributions</vt:lpstr>
      <vt:lpstr>Uniform Distribution</vt:lpstr>
      <vt:lpstr>Uniform Distribution</vt:lpstr>
      <vt:lpstr>Binomial Distribution  Example (1 of 3)</vt:lpstr>
      <vt:lpstr>Binomial Distribution  Example (1 of 3)</vt:lpstr>
      <vt:lpstr>Binomial Distribution  Example (2 of 3)</vt:lpstr>
      <vt:lpstr>Binomial Distribution  Example (3 of 3)</vt:lpstr>
      <vt:lpstr>Binomial Distribution  (1 of 3)</vt:lpstr>
      <vt:lpstr>Binomial Distribution  (2 of 3)</vt:lpstr>
      <vt:lpstr>Binomial Distribution  (3 of 3)</vt:lpstr>
      <vt:lpstr>Binomial Distribution  Example</vt:lpstr>
      <vt:lpstr>Poisson Distribution</vt:lpstr>
      <vt:lpstr>Poisson Distributions?</vt:lpstr>
      <vt:lpstr>Poisson Distribution</vt:lpstr>
      <vt:lpstr>Poisson Distribution Example</vt:lpstr>
      <vt:lpstr>Current Poisson Distribution Example</vt:lpstr>
      <vt:lpstr>Current Poisson Distribution Example</vt:lpstr>
      <vt:lpstr>Current Poisson Distribution Example</vt:lpstr>
      <vt:lpstr>Current Poisson Distribution Example</vt:lpstr>
      <vt:lpstr>Poisson Distribution</vt:lpstr>
      <vt:lpstr>Expected Value – Formulation</vt:lpstr>
      <vt:lpstr>Expected Value Example –  Gambling  Game</vt:lpstr>
      <vt:lpstr>Expected Value Example –  Gambling  Game</vt:lpstr>
      <vt:lpstr>Expected Value Example –  Gambling  Game</vt:lpstr>
      <vt:lpstr>Expected Value Example –  Gambling  Game</vt:lpstr>
      <vt:lpstr>Outline</vt:lpstr>
      <vt:lpstr>Outline</vt:lpstr>
      <vt:lpstr>Continuous Distributions</vt:lpstr>
      <vt:lpstr>Normal Distribution  (1 of 2)</vt:lpstr>
      <vt:lpstr>Normal Distribution  (2 of 2)</vt:lpstr>
      <vt:lpstr>Standard Normal Distribution</vt:lpstr>
      <vt:lpstr>Using the Standard Normal</vt:lpstr>
      <vt:lpstr>Using the Standard Normal</vt:lpstr>
      <vt:lpstr>Test for Normality</vt:lpstr>
      <vt:lpstr>Measuring Skewness</vt:lpstr>
      <vt:lpstr>Measuring Skewness</vt:lpstr>
      <vt:lpstr>Skewness Examples</vt:lpstr>
      <vt:lpstr>Normality Testing with  a Histogram</vt:lpstr>
      <vt:lpstr>Normality Testing with  a Histogram</vt:lpstr>
      <vt:lpstr>Normality Testing with  a Histogram</vt:lpstr>
      <vt:lpstr>Normality Testing with a  Quantile-Quantile Plot</vt:lpstr>
      <vt:lpstr>Quantile-Quantile  Plot Example</vt:lpstr>
      <vt:lpstr>Quantile-Quantile Plot  Example – Order Data</vt:lpstr>
      <vt:lpstr>Quantile-Quantile Plot  Example – Compute Z scores</vt:lpstr>
      <vt:lpstr>Quantile-Quantile Plot  Example – Compute Z scores</vt:lpstr>
      <vt:lpstr>Quantile-Quantile Plot  Example – Plot</vt:lpstr>
      <vt:lpstr>Quantile-Quantile  Plots in Excel</vt:lpstr>
      <vt:lpstr>Examples of Normality Testing with a Quantile-Quantile Plot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124</cp:revision>
  <cp:lastPrinted>2021-04-16T13:39:56Z</cp:lastPrinted>
  <dcterms:created xsi:type="dcterms:W3CDTF">2020-09-23T12:06:09Z</dcterms:created>
  <dcterms:modified xsi:type="dcterms:W3CDTF">2021-04-22T13:15:43Z</dcterms:modified>
</cp:coreProperties>
</file>