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4" r:id="rId3"/>
    <p:sldId id="275" r:id="rId4"/>
    <p:sldId id="261" r:id="rId5"/>
    <p:sldId id="269" r:id="rId6"/>
    <p:sldId id="270" r:id="rId7"/>
    <p:sldId id="272" r:id="rId8"/>
    <p:sldId id="273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00"/>
    <a:srgbClr val="6699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62" autoAdjust="0"/>
  </p:normalViewPr>
  <p:slideViewPr>
    <p:cSldViewPr>
      <p:cViewPr varScale="1">
        <p:scale>
          <a:sx n="55" d="100"/>
          <a:sy n="55" d="100"/>
        </p:scale>
        <p:origin x="801" y="2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837E6-FE4A-460D-B195-BE410E58F0F7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C0558-F855-45ED-ACAF-E64734788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89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3E04472-30A7-4BFD-AE42-4B7DAF897217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E66B3BC-8BDF-474F-B3DF-8718E0B0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90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9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2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6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6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4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4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1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9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0C008-1EDC-44A7-AC30-7905F8BCA6C7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8077200" cy="1600200"/>
          </a:xfrm>
        </p:spPr>
        <p:txBody>
          <a:bodyPr>
            <a:normAutofit/>
          </a:bodyPr>
          <a:lstStyle/>
          <a:p>
            <a:r>
              <a:rPr lang="en-US" sz="5300" dirty="0"/>
              <a:t>League of Legends</a:t>
            </a:r>
            <a:br>
              <a:rPr lang="en-US" dirty="0"/>
            </a:br>
            <a:r>
              <a:rPr lang="en-US" dirty="0"/>
              <a:t>Analytics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6800" y="3886200"/>
            <a:ext cx="3962400" cy="17526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Project 1</a:t>
            </a:r>
          </a:p>
          <a:p>
            <a:endParaRPr lang="en-US" sz="3600" dirty="0">
              <a:solidFill>
                <a:srgbClr val="0070C0"/>
              </a:solidFill>
            </a:endParaRPr>
          </a:p>
          <a:p>
            <a:r>
              <a:rPr lang="en-US" sz="3600" dirty="0">
                <a:solidFill>
                  <a:srgbClr val="0070C0"/>
                </a:solidFill>
              </a:rPr>
              <a:t>IMGD 2905</a:t>
            </a:r>
          </a:p>
          <a:p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585A824-678A-40BE-9B62-7FAF1D7778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81400"/>
            <a:ext cx="45720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B1DC185-DD48-484E-A03A-EC93AD199A4B}"/>
              </a:ext>
            </a:extLst>
          </p:cNvPr>
          <p:cNvSpPr txBox="1"/>
          <p:nvPr/>
        </p:nvSpPr>
        <p:spPr>
          <a:xfrm>
            <a:off x="3264199" y="454164"/>
            <a:ext cx="2768002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8000"/>
                </a:solidFill>
              </a:rPr>
              <a:t>Postmortem</a:t>
            </a:r>
          </a:p>
        </p:txBody>
      </p:sp>
    </p:spTree>
    <p:extLst>
      <p:ext uri="{BB962C8B-B14F-4D97-AF65-F5344CB8AC3E}">
        <p14:creationId xmlns:p14="http://schemas.microsoft.com/office/powerpoint/2010/main" val="2294755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21EBB-70CC-4567-B8FF-BF9B9BE27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594"/>
            <a:ext cx="8229600" cy="1143000"/>
          </a:xfrm>
        </p:spPr>
        <p:txBody>
          <a:bodyPr/>
          <a:lstStyle/>
          <a:p>
            <a:r>
              <a:rPr lang="en-US" dirty="0"/>
              <a:t>Scores</a:t>
            </a:r>
          </a:p>
        </p:txBody>
      </p:sp>
      <p:pic>
        <p:nvPicPr>
          <p:cNvPr id="5" name="Content Placeholder 4" descr="A close up of a map&#10;&#10;Description automatically generated">
            <a:extLst>
              <a:ext uri="{FF2B5EF4-FFF2-40B4-BE49-F238E27FC236}">
                <a16:creationId xmlns:a16="http://schemas.microsoft.com/office/drawing/2014/main" id="{A1A61300-8C43-48D0-8150-F68760FEC7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73" y="838200"/>
            <a:ext cx="7528454" cy="5646341"/>
          </a:xfrm>
        </p:spPr>
      </p:pic>
    </p:spTree>
    <p:extLst>
      <p:ext uri="{BB962C8B-B14F-4D97-AF65-F5344CB8AC3E}">
        <p14:creationId xmlns:p14="http://schemas.microsoft.com/office/powerpoint/2010/main" val="3405275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CD326-EE1B-421D-9C97-DB3DDCC9F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AA7A9-F4F0-4784-82AD-AC6BEF539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137" y="1295400"/>
            <a:ext cx="8001000" cy="2514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Structure – Headings per section, Title</a:t>
            </a:r>
          </a:p>
          <a:p>
            <a:r>
              <a:rPr lang="en-US" dirty="0"/>
              <a:t>Avoid “you”</a:t>
            </a:r>
          </a:p>
          <a:p>
            <a:r>
              <a:rPr lang="en-US" dirty="0"/>
              <a:t>Spell out contractions</a:t>
            </a:r>
          </a:p>
          <a:p>
            <a:r>
              <a:rPr lang="en-US" dirty="0"/>
              <a:t>All figures need numbers and captions (no title)</a:t>
            </a:r>
          </a:p>
          <a:p>
            <a:pPr lvl="1"/>
            <a:r>
              <a:rPr lang="en-US" dirty="0"/>
              <a:t>“Figure 1. Damage versus Gold”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B833F8-F21E-48F1-A00C-535F9A2FB9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4038600"/>
            <a:ext cx="3873096" cy="2286000"/>
          </a:xfrm>
          <a:prstGeom prst="rect">
            <a:avLst/>
          </a:prstGeom>
          <a:ln w="19050">
            <a:solidFill>
              <a:schemeClr val="tx1"/>
            </a:solidFill>
            <a:prstDash val="sysDot"/>
          </a:ln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988F2B8-1FBD-473B-A85A-C2B94F5C3A1B}"/>
              </a:ext>
            </a:extLst>
          </p:cNvPr>
          <p:cNvSpPr txBox="1">
            <a:spLocks/>
          </p:cNvSpPr>
          <p:nvPr/>
        </p:nvSpPr>
        <p:spPr>
          <a:xfrm>
            <a:off x="457200" y="3842339"/>
            <a:ext cx="46482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Refer to figure by number</a:t>
            </a:r>
          </a:p>
          <a:p>
            <a:pPr lvl="1"/>
            <a:r>
              <a:rPr lang="en-US" dirty="0"/>
              <a:t>“Figure 1 shows the relationship between…”</a:t>
            </a:r>
          </a:p>
          <a:p>
            <a:r>
              <a:rPr lang="en-US" dirty="0"/>
              <a:t>Describe axes and data BEFORE messages</a:t>
            </a:r>
          </a:p>
          <a:p>
            <a:r>
              <a:rPr lang="en-US" dirty="0"/>
              <a:t>Make figure fonts similar size to text font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688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rmAutofit/>
          </a:bodyPr>
          <a:lstStyle/>
          <a:p>
            <a:r>
              <a:rPr lang="en-US" dirty="0"/>
              <a:t>Part 1 – Damage versus Gold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048000" cy="4876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Y-axis</a:t>
            </a:r>
            <a:r>
              <a:rPr lang="en-US" dirty="0"/>
              <a:t> versus </a:t>
            </a:r>
            <a:r>
              <a:rPr lang="en-US" dirty="0">
                <a:solidFill>
                  <a:srgbClr val="0070C0"/>
                </a:solidFill>
              </a:rPr>
              <a:t>X-axis</a:t>
            </a:r>
          </a:p>
          <a:p>
            <a:r>
              <a:rPr lang="en-US" dirty="0">
                <a:solidFill>
                  <a:srgbClr val="008000"/>
                </a:solidFill>
              </a:rPr>
              <a:t>Dependent</a:t>
            </a:r>
            <a:r>
              <a:rPr lang="en-US" dirty="0"/>
              <a:t> versus </a:t>
            </a:r>
            <a:r>
              <a:rPr lang="en-US" dirty="0">
                <a:solidFill>
                  <a:srgbClr val="0070C0"/>
                </a:solidFill>
              </a:rPr>
              <a:t>Independent</a:t>
            </a:r>
          </a:p>
          <a:p>
            <a:r>
              <a:rPr lang="en-US" dirty="0">
                <a:solidFill>
                  <a:srgbClr val="008000"/>
                </a:solidFill>
              </a:rPr>
              <a:t>Damage</a:t>
            </a:r>
            <a:r>
              <a:rPr lang="en-US" dirty="0"/>
              <a:t> versus </a:t>
            </a:r>
            <a:r>
              <a:rPr lang="en-US" dirty="0">
                <a:solidFill>
                  <a:srgbClr val="0070C0"/>
                </a:solidFill>
              </a:rPr>
              <a:t>Gold</a:t>
            </a:r>
          </a:p>
          <a:p>
            <a:r>
              <a:rPr lang="en-US" dirty="0"/>
              <a:t>NOT Gold versus Damage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55EAEB-5B21-49CA-AA3F-115BCC0388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846" y="1615440"/>
            <a:ext cx="5366657" cy="4234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998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8FEF7-6FB2-4DE3-80B6-CF92905DD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 2 – </a:t>
            </a:r>
            <a:r>
              <a:rPr lang="en-US" dirty="0">
                <a:solidFill>
                  <a:srgbClr val="C00000"/>
                </a:solidFill>
              </a:rPr>
              <a:t>Kills</a:t>
            </a:r>
            <a:r>
              <a:rPr lang="en-US" dirty="0"/>
              <a:t> and </a:t>
            </a:r>
            <a:r>
              <a:rPr lang="en-US" dirty="0">
                <a:solidFill>
                  <a:srgbClr val="FF9900"/>
                </a:solidFill>
              </a:rPr>
              <a:t>Assists</a:t>
            </a:r>
            <a:r>
              <a:rPr lang="en-US" dirty="0"/>
              <a:t> by Role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B7DC5-9197-4259-A387-670D02919B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267200" cy="4876800"/>
          </a:xfrm>
        </p:spPr>
        <p:txBody>
          <a:bodyPr>
            <a:normAutofit/>
          </a:bodyPr>
          <a:lstStyle/>
          <a:p>
            <a:r>
              <a:rPr lang="en-US" dirty="0"/>
              <a:t>Direct label of columns</a:t>
            </a:r>
          </a:p>
          <a:p>
            <a:r>
              <a:rPr lang="en-US" dirty="0"/>
              <a:t>Table inline</a:t>
            </a:r>
          </a:p>
          <a:p>
            <a:r>
              <a:rPr lang="en-US" dirty="0"/>
              <a:t>Watch Table spacing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FACEB6-EAE7-4A32-AA21-99C61F3D28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1452472"/>
            <a:ext cx="4286250" cy="31146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06A1833-A2FE-4FB2-9CF0-D26CD93B3D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966" y="4871429"/>
            <a:ext cx="4026716" cy="1753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806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24A15-DC67-4B05-A9F7-4BE4818F4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522" y="38993"/>
            <a:ext cx="8229600" cy="1143000"/>
          </a:xfrm>
        </p:spPr>
        <p:txBody>
          <a:bodyPr/>
          <a:lstStyle/>
          <a:p>
            <a:r>
              <a:rPr lang="en-US" dirty="0"/>
              <a:t>Part 3 –  Champion </a:t>
            </a:r>
            <a:r>
              <a:rPr lang="en-US" dirty="0" err="1"/>
              <a:t>Winrate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7BE90-6780-4599-AE31-FDE53BAD2F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5928" y="1243281"/>
            <a:ext cx="4038600" cy="4525963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Histogram</a:t>
            </a:r>
          </a:p>
          <a:p>
            <a:r>
              <a:rPr lang="en-US" dirty="0"/>
              <a:t>10% bin size base</a:t>
            </a:r>
          </a:p>
          <a:p>
            <a:r>
              <a:rPr lang="en-US" dirty="0"/>
              <a:t>Explain what happens as bin size increase/</a:t>
            </a:r>
            <a:r>
              <a:rPr lang="en-US" dirty="0" err="1"/>
              <a:t>descrease</a:t>
            </a:r>
            <a:endParaRPr lang="en-US" dirty="0"/>
          </a:p>
          <a:p>
            <a:r>
              <a:rPr lang="en-US" dirty="0"/>
              <a:t>What about ends?</a:t>
            </a:r>
          </a:p>
          <a:p>
            <a:pPr lvl="1"/>
            <a:r>
              <a:rPr lang="en-US" dirty="0"/>
              <a:t>Infrequently played!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CB5FCD-ADE7-4B91-81AD-2F42E0A96E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3669" y="3018420"/>
            <a:ext cx="3138468" cy="1796144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A69E50D-82AD-477B-8869-5C29C749BC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2205" y="1160039"/>
            <a:ext cx="3130267" cy="1796145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5312885-0B00-49A4-999E-BE2FA3FA58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3669" y="4876800"/>
            <a:ext cx="3118802" cy="1784889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EACFBF1-962D-4CA2-9F16-3223D0E4C818}"/>
              </a:ext>
            </a:extLst>
          </p:cNvPr>
          <p:cNvSpPr txBox="1"/>
          <p:nvPr/>
        </p:nvSpPr>
        <p:spPr>
          <a:xfrm>
            <a:off x="4876800" y="19050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5%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01DCF6-1EA5-4453-B29D-BFB90B3F461E}"/>
              </a:ext>
            </a:extLst>
          </p:cNvPr>
          <p:cNvSpPr txBox="1"/>
          <p:nvPr/>
        </p:nvSpPr>
        <p:spPr>
          <a:xfrm>
            <a:off x="4800600" y="3731826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1EF24EB-DF6C-4478-8235-ABB8CF62E7D0}"/>
              </a:ext>
            </a:extLst>
          </p:cNvPr>
          <p:cNvSpPr txBox="1"/>
          <p:nvPr/>
        </p:nvSpPr>
        <p:spPr>
          <a:xfrm>
            <a:off x="4819869" y="569796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15%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19975AC-DB4D-4C19-AD75-46F8525EB3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3300" y="5181600"/>
            <a:ext cx="2999301" cy="156665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C35D584-B2B4-4253-A7F8-6D9DDECFDDDD}"/>
              </a:ext>
            </a:extLst>
          </p:cNvPr>
          <p:cNvSpPr txBox="1"/>
          <p:nvPr/>
        </p:nvSpPr>
        <p:spPr>
          <a:xfrm>
            <a:off x="3663766" y="575683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20%</a:t>
            </a:r>
          </a:p>
        </p:txBody>
      </p:sp>
    </p:spTree>
    <p:extLst>
      <p:ext uri="{BB962C8B-B14F-4D97-AF65-F5344CB8AC3E}">
        <p14:creationId xmlns:p14="http://schemas.microsoft.com/office/powerpoint/2010/main" val="226544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3850464-DA4A-40DF-A9C6-CAF9D377C4B9}"/>
              </a:ext>
            </a:extLst>
          </p:cNvPr>
          <p:cNvGrpSpPr/>
          <p:nvPr/>
        </p:nvGrpSpPr>
        <p:grpSpPr>
          <a:xfrm>
            <a:off x="6172200" y="3429000"/>
            <a:ext cx="2609850" cy="1858963"/>
            <a:chOff x="5791200" y="1981200"/>
            <a:chExt cx="3295650" cy="2375266"/>
          </a:xfrm>
        </p:grpSpPr>
        <p:pic>
          <p:nvPicPr>
            <p:cNvPr id="5126" name="Picture 6" descr="Image result for analysis question">
              <a:extLst>
                <a:ext uri="{FF2B5EF4-FFF2-40B4-BE49-F238E27FC236}">
                  <a16:creationId xmlns:a16="http://schemas.microsoft.com/office/drawing/2014/main" id="{B2236CCA-07CE-435D-A56C-364C29AB25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1200" y="1981200"/>
              <a:ext cx="3295650" cy="20367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A62657A-0181-441A-BFAA-662F3DD8F306}"/>
                </a:ext>
              </a:extLst>
            </p:cNvPr>
            <p:cNvSpPr/>
            <p:nvPr/>
          </p:nvSpPr>
          <p:spPr>
            <a:xfrm>
              <a:off x="5838825" y="4017912"/>
              <a:ext cx="32004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</a:rPr>
                <a:t>https://static1.squarespace.com/static/5947dbd14f14bc4eadcd0267/t/5a0d98c6ec212d61eecd0878/1510840528600/TOEFL+Question+analysis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CC79759-DD67-4C8B-A450-51A9AFC13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4 – Your Choice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23AB72A-86D2-45C7-9870-D0D44A80C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Death rate by role (versus Kills)</a:t>
            </a:r>
          </a:p>
          <a:p>
            <a:r>
              <a:rPr lang="en-US" dirty="0"/>
              <a:t>Blue versus Red by Champion</a:t>
            </a:r>
          </a:p>
          <a:p>
            <a:r>
              <a:rPr lang="en-US" dirty="0"/>
              <a:t>Distribution of Champions played</a:t>
            </a:r>
          </a:p>
          <a:p>
            <a:r>
              <a:rPr lang="en-US" dirty="0"/>
              <a:t>CS by team</a:t>
            </a:r>
          </a:p>
          <a:p>
            <a:r>
              <a:rPr lang="en-US" dirty="0"/>
              <a:t>Deaths XP</a:t>
            </a:r>
          </a:p>
          <a:p>
            <a:r>
              <a:rPr lang="en-US" dirty="0"/>
              <a:t>Damage versus Gold by Role</a:t>
            </a:r>
          </a:p>
          <a:p>
            <a:r>
              <a:rPr lang="en-US" dirty="0"/>
              <a:t>Wins versus Deaths</a:t>
            </a:r>
          </a:p>
          <a:p>
            <a:r>
              <a:rPr lang="en-US" dirty="0"/>
              <a:t>Wards cleared by Role</a:t>
            </a:r>
          </a:p>
        </p:txBody>
      </p:sp>
    </p:spTree>
    <p:extLst>
      <p:ext uri="{BB962C8B-B14F-4D97-AF65-F5344CB8AC3E}">
        <p14:creationId xmlns:p14="http://schemas.microsoft.com/office/powerpoint/2010/main" val="1282786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3E089-79F6-4B05-99CF-8350B874D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338B8-3F6B-4624-BF94-AEE1CD9F0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877" y="1295400"/>
            <a:ext cx="8406834" cy="3886200"/>
          </a:xfrm>
        </p:spPr>
        <p:txBody>
          <a:bodyPr>
            <a:normAutofit/>
          </a:bodyPr>
          <a:lstStyle/>
          <a:p>
            <a:r>
              <a:rPr lang="en-US" dirty="0"/>
              <a:t>Read over comments on your report</a:t>
            </a:r>
          </a:p>
          <a:p>
            <a:pPr lvl="1"/>
            <a:r>
              <a:rPr lang="en-US" dirty="0"/>
              <a:t>Ask if you have questions</a:t>
            </a:r>
          </a:p>
          <a:p>
            <a:r>
              <a:rPr lang="en-US" dirty="0"/>
              <a:t>Incorporate </a:t>
            </a:r>
            <a:r>
              <a:rPr lang="en-US" dirty="0">
                <a:solidFill>
                  <a:srgbClr val="008000"/>
                </a:solidFill>
              </a:rPr>
              <a:t>general</a:t>
            </a:r>
            <a:r>
              <a:rPr lang="en-US" dirty="0"/>
              <a:t> and </a:t>
            </a:r>
            <a:r>
              <a:rPr lang="en-US" dirty="0">
                <a:solidFill>
                  <a:srgbClr val="0070C0"/>
                </a:solidFill>
              </a:rPr>
              <a:t>specific tips </a:t>
            </a:r>
            <a:r>
              <a:rPr lang="en-US" dirty="0"/>
              <a:t>into next project!</a:t>
            </a:r>
          </a:p>
          <a:p>
            <a:pPr lvl="1"/>
            <a:r>
              <a:rPr lang="en-US" dirty="0"/>
              <a:t>Re-review before turning in Project 2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D34E815-C085-4952-B2D8-01670D6A1FFF}"/>
              </a:ext>
            </a:extLst>
          </p:cNvPr>
          <p:cNvGrpSpPr/>
          <p:nvPr/>
        </p:nvGrpSpPr>
        <p:grpSpPr>
          <a:xfrm>
            <a:off x="5105400" y="4191000"/>
            <a:ext cx="3682435" cy="2571567"/>
            <a:chOff x="5105400" y="4191000"/>
            <a:chExt cx="3682435" cy="2571567"/>
          </a:xfrm>
        </p:grpSpPr>
        <p:pic>
          <p:nvPicPr>
            <p:cNvPr id="6146" name="Picture 2" descr="Image result for hints">
              <a:extLst>
                <a:ext uri="{FF2B5EF4-FFF2-40B4-BE49-F238E27FC236}">
                  <a16:creationId xmlns:a16="http://schemas.microsoft.com/office/drawing/2014/main" id="{17CEB3A2-C76D-4C8F-B727-31C56DC671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5400" y="4191000"/>
              <a:ext cx="3682435" cy="25715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557D7E1-E803-4192-83CF-90EA87F8E839}"/>
                </a:ext>
              </a:extLst>
            </p:cNvPr>
            <p:cNvSpPr/>
            <p:nvPr/>
          </p:nvSpPr>
          <p:spPr>
            <a:xfrm>
              <a:off x="7336693" y="6116236"/>
              <a:ext cx="143746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600" dirty="0">
                  <a:solidFill>
                    <a:schemeClr val="bg1">
                      <a:lumMod val="65000"/>
                    </a:schemeClr>
                  </a:solidFill>
                </a:rPr>
                <a:t>https://i0.wp.com/www.johnhardingestates.co.uk/wp-content/uploads/2018/02/John-Harding-Estates-Hints-and-Tips.png?fit=600%2C419</a:t>
              </a:r>
            </a:p>
            <a:p>
              <a:pPr algn="r"/>
              <a:endParaRPr lang="en-US" sz="6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2573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4066</TotalTime>
  <Words>260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League of Legends Analytics</vt:lpstr>
      <vt:lpstr>Scores</vt:lpstr>
      <vt:lpstr>General Comments</vt:lpstr>
      <vt:lpstr>Part 1 – Damage versus Gold</vt:lpstr>
      <vt:lpstr>Part 2 – Kills and Assists by Role</vt:lpstr>
      <vt:lpstr>Part 3 –  Champion Winrate</vt:lpstr>
      <vt:lpstr>Part 4 – Your Choice</vt:lpstr>
      <vt:lpstr>Next Steps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</dc:title>
  <dc:creator>Mark Claypool</dc:creator>
  <cp:lastModifiedBy>Mark Claypool</cp:lastModifiedBy>
  <cp:revision>121</cp:revision>
  <cp:lastPrinted>2016-08-25T14:33:07Z</cp:lastPrinted>
  <dcterms:created xsi:type="dcterms:W3CDTF">2012-01-13T01:01:36Z</dcterms:created>
  <dcterms:modified xsi:type="dcterms:W3CDTF">2020-04-06T12:19:21Z</dcterms:modified>
</cp:coreProperties>
</file>