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59" r:id="rId4"/>
    <p:sldId id="260" r:id="rId5"/>
    <p:sldId id="265" r:id="rId6"/>
    <p:sldId id="274" r:id="rId7"/>
    <p:sldId id="261" r:id="rId8"/>
    <p:sldId id="269" r:id="rId9"/>
    <p:sldId id="270" r:id="rId10"/>
    <p:sldId id="271" r:id="rId11"/>
    <p:sldId id="272" r:id="rId12"/>
    <p:sldId id="267" r:id="rId13"/>
    <p:sldId id="273" r:id="rId14"/>
    <p:sldId id="257" r:id="rId15"/>
    <p:sldId id="268"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2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3/11/2019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3/11/2019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3/11/2019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eb.cs.wpi.edu/~imgd2905/d19/projects/proj1/#hi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heroesofthestorm.com/en-us/game/"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eb.cs.wpi.edu/~imgd2905/d19/projects/proj1/hots.csv" TargetMode="External"/><Relationship Id="rId2" Type="http://schemas.openxmlformats.org/officeDocument/2006/relationships/hyperlink" Target="https://www.hotslogs.com/Info/API"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77200" cy="1600200"/>
          </a:xfrm>
        </p:spPr>
        <p:txBody>
          <a:bodyPr>
            <a:normAutofit/>
          </a:bodyPr>
          <a:lstStyle/>
          <a:p>
            <a:r>
              <a:rPr lang="en-US" sz="5300" dirty="0"/>
              <a:t>Heroes of the Storm </a:t>
            </a:r>
            <a:br>
              <a:rPr lang="en-US" dirty="0"/>
            </a:br>
            <a:r>
              <a:rPr lang="en-US" dirty="0"/>
              <a:t>Analytics</a:t>
            </a:r>
            <a:endParaRPr lang="en-US" sz="4800" dirty="0"/>
          </a:p>
        </p:txBody>
      </p:sp>
      <p:sp>
        <p:nvSpPr>
          <p:cNvPr id="3" name="Subtitle 2"/>
          <p:cNvSpPr>
            <a:spLocks noGrp="1"/>
          </p:cNvSpPr>
          <p:nvPr>
            <p:ph type="subTitle" idx="1"/>
          </p:nvPr>
        </p:nvSpPr>
        <p:spPr>
          <a:xfrm>
            <a:off x="3733800" y="3124200"/>
            <a:ext cx="5105400" cy="1752600"/>
          </a:xfrm>
        </p:spPr>
        <p:txBody>
          <a:bodyPr>
            <a:noAutofit/>
          </a:bodyPr>
          <a:lstStyle/>
          <a:p>
            <a:r>
              <a:rPr lang="en-US" sz="4000" dirty="0">
                <a:solidFill>
                  <a:srgbClr val="0070C0"/>
                </a:solidFill>
              </a:rPr>
              <a:t>Project 1</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6" name="Picture 5">
            <a:extLst>
              <a:ext uri="{FF2B5EF4-FFF2-40B4-BE49-F238E27FC236}">
                <a16:creationId xmlns:a16="http://schemas.microsoft.com/office/drawing/2014/main" id="{0BA81119-7536-4A5A-88D3-07BBF738F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24200"/>
            <a:ext cx="3429000" cy="1790700"/>
          </a:xfrm>
          <a:prstGeom prst="rect">
            <a:avLst/>
          </a:prstGeom>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E4B8-E955-41B6-9B53-AF08B719177D}"/>
              </a:ext>
            </a:extLst>
          </p:cNvPr>
          <p:cNvSpPr>
            <a:spLocks noGrp="1"/>
          </p:cNvSpPr>
          <p:nvPr>
            <p:ph type="title"/>
          </p:nvPr>
        </p:nvSpPr>
        <p:spPr/>
        <p:txBody>
          <a:bodyPr/>
          <a:lstStyle/>
          <a:p>
            <a:r>
              <a:rPr lang="en-US" dirty="0"/>
              <a:t>Part 4 – Takedowns by Group</a:t>
            </a:r>
          </a:p>
        </p:txBody>
      </p:sp>
      <p:sp>
        <p:nvSpPr>
          <p:cNvPr id="3" name="Content Placeholder 2">
            <a:extLst>
              <a:ext uri="{FF2B5EF4-FFF2-40B4-BE49-F238E27FC236}">
                <a16:creationId xmlns:a16="http://schemas.microsoft.com/office/drawing/2014/main" id="{C36690A8-CD9E-4462-99C7-074F05953BD6}"/>
              </a:ext>
            </a:extLst>
          </p:cNvPr>
          <p:cNvSpPr>
            <a:spLocks noGrp="1"/>
          </p:cNvSpPr>
          <p:nvPr>
            <p:ph sz="half" idx="1"/>
          </p:nvPr>
        </p:nvSpPr>
        <p:spPr>
          <a:xfrm>
            <a:off x="457200" y="1600200"/>
            <a:ext cx="4038600" cy="5105400"/>
          </a:xfrm>
        </p:spPr>
        <p:txBody>
          <a:bodyPr>
            <a:normAutofit lnSpcReduction="10000"/>
          </a:bodyPr>
          <a:lstStyle/>
          <a:p>
            <a:r>
              <a:rPr lang="en-US" i="1" dirty="0"/>
              <a:t>Takedowns</a:t>
            </a:r>
            <a:r>
              <a:rPr lang="en-US" dirty="0"/>
              <a:t> clustered for each group</a:t>
            </a:r>
          </a:p>
          <a:p>
            <a:pPr lvl="1"/>
            <a:r>
              <a:rPr lang="en-US" dirty="0"/>
              <a:t>Assassin, Specialist, Support, Warrior</a:t>
            </a:r>
          </a:p>
          <a:p>
            <a:pPr lvl="1"/>
            <a:r>
              <a:rPr lang="en-US" dirty="0"/>
              <a:t>All</a:t>
            </a:r>
          </a:p>
          <a:p>
            <a:r>
              <a:rPr lang="en-US" dirty="0"/>
              <a:t>Note, again computing averages</a:t>
            </a:r>
          </a:p>
          <a:p>
            <a:r>
              <a:rPr lang="en-US" dirty="0">
                <a:solidFill>
                  <a:srgbClr val="0070C0"/>
                </a:solidFill>
              </a:rPr>
              <a:t>Bar chart</a:t>
            </a:r>
          </a:p>
          <a:p>
            <a:r>
              <a:rPr lang="en-US" dirty="0"/>
              <a:t>Tips</a:t>
            </a:r>
          </a:p>
          <a:p>
            <a:pPr lvl="1"/>
            <a:r>
              <a:rPr lang="en-US" dirty="0"/>
              <a:t>Filtering data</a:t>
            </a:r>
          </a:p>
          <a:p>
            <a:pPr lvl="1"/>
            <a:r>
              <a:rPr lang="en-US" dirty="0"/>
              <a:t>Again, can make separate “sheets”</a:t>
            </a:r>
          </a:p>
        </p:txBody>
      </p:sp>
      <p:pic>
        <p:nvPicPr>
          <p:cNvPr id="11" name="Content Placeholder 10">
            <a:extLst>
              <a:ext uri="{FF2B5EF4-FFF2-40B4-BE49-F238E27FC236}">
                <a16:creationId xmlns:a16="http://schemas.microsoft.com/office/drawing/2014/main" id="{835BDC7E-8C97-4A4A-94C8-C9319F0B394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77709"/>
            <a:ext cx="4038600" cy="3170945"/>
          </a:xfrm>
          <a:ln w="12700">
            <a:solidFill>
              <a:schemeClr val="tx1"/>
            </a:solidFill>
          </a:ln>
        </p:spPr>
      </p:pic>
    </p:spTree>
    <p:extLst>
      <p:ext uri="{BB962C8B-B14F-4D97-AF65-F5344CB8AC3E}">
        <p14:creationId xmlns:p14="http://schemas.microsoft.com/office/powerpoint/2010/main" val="172048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850464-DA4A-40DF-A9C6-CAF9D377C4B9}"/>
              </a:ext>
            </a:extLst>
          </p:cNvPr>
          <p:cNvGrpSpPr/>
          <p:nvPr/>
        </p:nvGrpSpPr>
        <p:grpSpPr>
          <a:xfrm>
            <a:off x="5715000" y="1828800"/>
            <a:ext cx="3295650" cy="2375266"/>
            <a:chOff x="5791200" y="1981200"/>
            <a:chExt cx="3295650" cy="2375266"/>
          </a:xfrm>
        </p:grpSpPr>
        <p:pic>
          <p:nvPicPr>
            <p:cNvPr id="5126" name="Picture 6" descr="Image result for analysis question">
              <a:extLst>
                <a:ext uri="{FF2B5EF4-FFF2-40B4-BE49-F238E27FC236}">
                  <a16:creationId xmlns:a16="http://schemas.microsoft.com/office/drawing/2014/main" id="{B2236CCA-07CE-435D-A56C-364C29AB2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95650" cy="2036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62657A-0181-441A-BFAA-662F3DD8F306}"/>
                </a:ext>
              </a:extLst>
            </p:cNvPr>
            <p:cNvSpPr/>
            <p:nvPr/>
          </p:nvSpPr>
          <p:spPr>
            <a:xfrm>
              <a:off x="5838825" y="4017912"/>
              <a:ext cx="3200400" cy="338554"/>
            </a:xfrm>
            <a:prstGeom prst="rect">
              <a:avLst/>
            </a:prstGeom>
          </p:spPr>
          <p:txBody>
            <a:bodyPr wrap="square">
              <a:spAutoFit/>
            </a:bodyPr>
            <a:lstStyle/>
            <a:p>
              <a:pPr algn="ctr"/>
              <a:r>
                <a:rPr lang="en-US" sz="800" dirty="0">
                  <a:solidFill>
                    <a:schemeClr val="bg1">
                      <a:lumMod val="65000"/>
                    </a:schemeClr>
                  </a:solidFill>
                </a:rPr>
                <a:t>https://static1.squarespace.com/static/5947dbd14f14bc4eadcd0267/t/5a0d98c6ec212d61eecd0878/1510840528600/TOEFL+Question+analysis</a:t>
              </a:r>
            </a:p>
          </p:txBody>
        </p:sp>
      </p:grpSp>
      <p:sp>
        <p:nvSpPr>
          <p:cNvPr id="2" name="Title 1">
            <a:extLst>
              <a:ext uri="{FF2B5EF4-FFF2-40B4-BE49-F238E27FC236}">
                <a16:creationId xmlns:a16="http://schemas.microsoft.com/office/drawing/2014/main" id="{FCC79759-DD67-4C8B-A450-51A9AFC13813}"/>
              </a:ext>
            </a:extLst>
          </p:cNvPr>
          <p:cNvSpPr>
            <a:spLocks noGrp="1"/>
          </p:cNvSpPr>
          <p:nvPr>
            <p:ph type="title"/>
          </p:nvPr>
        </p:nvSpPr>
        <p:spPr/>
        <p:txBody>
          <a:bodyPr/>
          <a:lstStyle/>
          <a:p>
            <a:r>
              <a:rPr lang="en-US" dirty="0"/>
              <a:t>Part 5 – Your Choice</a:t>
            </a:r>
          </a:p>
        </p:txBody>
      </p:sp>
      <p:sp>
        <p:nvSpPr>
          <p:cNvPr id="5" name="Content Placeholder 4">
            <a:extLst>
              <a:ext uri="{FF2B5EF4-FFF2-40B4-BE49-F238E27FC236}">
                <a16:creationId xmlns:a16="http://schemas.microsoft.com/office/drawing/2014/main" id="{023AB72A-86D2-45C7-9870-D0D44A80C945}"/>
              </a:ext>
            </a:extLst>
          </p:cNvPr>
          <p:cNvSpPr>
            <a:spLocks noGrp="1"/>
          </p:cNvSpPr>
          <p:nvPr>
            <p:ph idx="1"/>
          </p:nvPr>
        </p:nvSpPr>
        <p:spPr/>
        <p:txBody>
          <a:bodyPr/>
          <a:lstStyle/>
          <a:p>
            <a:r>
              <a:rPr lang="en-US" dirty="0"/>
              <a:t>Pick other data </a:t>
            </a:r>
            <a:r>
              <a:rPr lang="en-US" i="1" dirty="0"/>
              <a:t>not yet analyzed</a:t>
            </a:r>
          </a:p>
          <a:p>
            <a:r>
              <a:rPr lang="en-US" dirty="0"/>
              <a:t>Analyze</a:t>
            </a:r>
          </a:p>
          <a:p>
            <a:pPr lvl="1"/>
            <a:r>
              <a:rPr lang="en-US" b="1" dirty="0"/>
              <a:t>Chart</a:t>
            </a:r>
          </a:p>
          <a:p>
            <a:pPr lvl="1"/>
            <a:r>
              <a:rPr lang="en-US" dirty="0"/>
              <a:t>Table</a:t>
            </a:r>
          </a:p>
          <a:p>
            <a:pPr lvl="1"/>
            <a:r>
              <a:rPr lang="en-US" dirty="0"/>
              <a:t>Summary stats</a:t>
            </a:r>
          </a:p>
          <a:p>
            <a:r>
              <a:rPr lang="en-US" dirty="0"/>
              <a:t>E.g., other game stats (</a:t>
            </a:r>
            <a:r>
              <a:rPr lang="en-US" i="1" dirty="0"/>
              <a:t>Killing Blows</a:t>
            </a:r>
            <a:r>
              <a:rPr lang="en-US" dirty="0"/>
              <a:t>), sub-groups (</a:t>
            </a:r>
            <a:r>
              <a:rPr lang="en-US" i="1" dirty="0"/>
              <a:t>Bruiser</a:t>
            </a:r>
            <a:r>
              <a:rPr lang="en-US" dirty="0"/>
              <a:t> versus </a:t>
            </a:r>
            <a:r>
              <a:rPr lang="en-US" i="1" dirty="0"/>
              <a:t>Healer</a:t>
            </a:r>
            <a:r>
              <a:rPr lang="en-US" dirty="0"/>
              <a:t>)</a:t>
            </a:r>
          </a:p>
        </p:txBody>
      </p:sp>
    </p:spTree>
    <p:extLst>
      <p:ext uri="{BB962C8B-B14F-4D97-AF65-F5344CB8AC3E}">
        <p14:creationId xmlns:p14="http://schemas.microsoft.com/office/powerpoint/2010/main" val="128278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Up</a:t>
            </a:r>
          </a:p>
        </p:txBody>
      </p:sp>
      <p:sp>
        <p:nvSpPr>
          <p:cNvPr id="5" name="Content Placeholder 4"/>
          <p:cNvSpPr>
            <a:spLocks noGrp="1"/>
          </p:cNvSpPr>
          <p:nvPr>
            <p:ph sz="half" idx="1"/>
          </p:nvPr>
        </p:nvSpPr>
        <p:spPr>
          <a:xfrm>
            <a:off x="457200" y="1600200"/>
            <a:ext cx="4038600" cy="4800600"/>
          </a:xfrm>
        </p:spPr>
        <p:txBody>
          <a:bodyPr>
            <a:normAutofit lnSpcReduction="10000"/>
          </a:bodyPr>
          <a:lstStyle/>
          <a:p>
            <a:r>
              <a:rPr lang="en-US" dirty="0">
                <a:solidFill>
                  <a:srgbClr val="008000"/>
                </a:solidFill>
              </a:rPr>
              <a:t>Short report</a:t>
            </a:r>
          </a:p>
          <a:p>
            <a:r>
              <a:rPr lang="en-US" dirty="0"/>
              <a:t>Content key, but structure and writing matter</a:t>
            </a:r>
          </a:p>
          <a:p>
            <a:r>
              <a:rPr lang="en-US" dirty="0"/>
              <a:t>Consider:</a:t>
            </a:r>
          </a:p>
          <a:p>
            <a:pPr lvl="1"/>
            <a:r>
              <a:rPr lang="en-US" dirty="0"/>
              <a:t>Ease of extracting information</a:t>
            </a:r>
          </a:p>
          <a:p>
            <a:pPr lvl="1"/>
            <a:r>
              <a:rPr lang="en-US" dirty="0"/>
              <a:t>Organization</a:t>
            </a:r>
          </a:p>
          <a:p>
            <a:pPr lvl="1"/>
            <a:r>
              <a:rPr lang="en-US" dirty="0"/>
              <a:t>Concise and precise</a:t>
            </a:r>
          </a:p>
          <a:p>
            <a:pPr lvl="1"/>
            <a:r>
              <a:rPr lang="en-US" dirty="0"/>
              <a:t>Clarity</a:t>
            </a:r>
          </a:p>
          <a:p>
            <a:pPr lvl="1"/>
            <a:r>
              <a:rPr lang="en-US" dirty="0"/>
              <a:t>Grammar/English</a:t>
            </a:r>
          </a:p>
        </p:txBody>
      </p:sp>
      <p:sp>
        <p:nvSpPr>
          <p:cNvPr id="6" name="Content Placeholder 5"/>
          <p:cNvSpPr>
            <a:spLocks noGrp="1"/>
          </p:cNvSpPr>
          <p:nvPr>
            <p:ph sz="half" idx="2"/>
          </p:nvPr>
        </p:nvSpPr>
        <p:spPr>
          <a:xfrm>
            <a:off x="4648200" y="1600200"/>
            <a:ext cx="4267200" cy="4800600"/>
          </a:xfrm>
        </p:spPr>
        <p:txBody>
          <a:bodyPr>
            <a:normAutofit lnSpcReduction="10000"/>
          </a:bodyPr>
          <a:lstStyle/>
          <a:p>
            <a:r>
              <a:rPr lang="en-US" dirty="0"/>
              <a:t>Graphs/tables:</a:t>
            </a:r>
          </a:p>
          <a:p>
            <a:pPr lvl="1"/>
            <a:r>
              <a:rPr lang="en-US" dirty="0"/>
              <a:t>Number and caption</a:t>
            </a:r>
          </a:p>
          <a:p>
            <a:pPr lvl="1"/>
            <a:r>
              <a:rPr lang="en-US" dirty="0"/>
              <a:t>Referred to by number</a:t>
            </a:r>
          </a:p>
          <a:p>
            <a:pPr lvl="1"/>
            <a:r>
              <a:rPr lang="en-US" dirty="0"/>
              <a:t>Labeled axes</a:t>
            </a:r>
          </a:p>
          <a:p>
            <a:pPr lvl="1"/>
            <a:r>
              <a:rPr lang="en-US" dirty="0"/>
              <a:t>Explained trend lines</a:t>
            </a:r>
          </a:p>
          <a:p>
            <a:pPr lvl="1"/>
            <a:r>
              <a:rPr lang="en-US" dirty="0"/>
              <a:t>Message</a:t>
            </a:r>
          </a:p>
          <a:p>
            <a:pPr lvl="1"/>
            <a:endParaRPr lang="en-US" dirty="0"/>
          </a:p>
          <a:p>
            <a:r>
              <a:rPr lang="en-US" dirty="0"/>
              <a:t>Whatever document tool you want (e.g., Word, markdown)</a:t>
            </a:r>
          </a:p>
          <a:p>
            <a:pPr marL="0" indent="0">
              <a:buNone/>
            </a:pPr>
            <a:r>
              <a:rPr lang="en-US" dirty="0">
                <a:sym typeface="Wingdings" panose="05000000000000000000" pitchFamily="2" charset="2"/>
              </a:rPr>
              <a:t> Generate </a:t>
            </a:r>
            <a:r>
              <a:rPr lang="en-US" dirty="0">
                <a:solidFill>
                  <a:srgbClr val="0070C0"/>
                </a:solidFill>
                <a:sym typeface="Wingdings" panose="05000000000000000000" pitchFamily="2" charset="2"/>
              </a:rPr>
              <a:t>PDF</a:t>
            </a:r>
            <a:endParaRPr lang="en-US" dirty="0">
              <a:solidFill>
                <a:srgbClr val="0070C0"/>
              </a:solidFill>
            </a:endParaRPr>
          </a:p>
          <a:p>
            <a:endParaRPr lang="en-US" dirty="0"/>
          </a:p>
          <a:p>
            <a:endParaRPr lang="en-US" dirty="0"/>
          </a:p>
        </p:txBody>
      </p:sp>
    </p:spTree>
    <p:extLst>
      <p:ext uri="{BB962C8B-B14F-4D97-AF65-F5344CB8AC3E}">
        <p14:creationId xmlns:p14="http://schemas.microsoft.com/office/powerpoint/2010/main" val="51535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E089-79F6-4B05-99CF-8350B874D8E8}"/>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CE9338B8-3F6B-4624-BF94-AEE1CD9F06BF}"/>
              </a:ext>
            </a:extLst>
          </p:cNvPr>
          <p:cNvSpPr>
            <a:spLocks noGrp="1"/>
          </p:cNvSpPr>
          <p:nvPr>
            <p:ph idx="1"/>
          </p:nvPr>
        </p:nvSpPr>
        <p:spPr>
          <a:xfrm>
            <a:off x="470877" y="1295400"/>
            <a:ext cx="8406834" cy="3886200"/>
          </a:xfrm>
        </p:spPr>
        <p:txBody>
          <a:bodyPr>
            <a:normAutofit/>
          </a:bodyPr>
          <a:lstStyle/>
          <a:p>
            <a:r>
              <a:rPr lang="en-US" dirty="0"/>
              <a:t>Tips from previous years</a:t>
            </a:r>
          </a:p>
          <a:p>
            <a:pPr marL="0" indent="0">
              <a:buNone/>
            </a:pPr>
            <a:r>
              <a:rPr lang="en-US" sz="2400" dirty="0">
                <a:hlinkClick r:id="rId2"/>
              </a:rPr>
              <a:t>http://web.cs.wpi.edu/~imgd2905/d19/projects/proj1/#hints</a:t>
            </a:r>
            <a:r>
              <a:rPr lang="en-US" sz="2400" dirty="0"/>
              <a:t> </a:t>
            </a:r>
          </a:p>
          <a:p>
            <a:r>
              <a:rPr lang="en-US" dirty="0"/>
              <a:t>For most issues, will not be much penalty (yet)</a:t>
            </a:r>
          </a:p>
          <a:p>
            <a:pPr lvl="1"/>
            <a:r>
              <a:rPr lang="en-US" dirty="0"/>
              <a:t>Learning analytics pipeline is iterative</a:t>
            </a:r>
          </a:p>
          <a:p>
            <a:pPr lvl="1"/>
            <a:r>
              <a:rPr lang="en-US" dirty="0"/>
              <a:t>Will teach and reinforce</a:t>
            </a:r>
          </a:p>
          <a:p>
            <a:r>
              <a:rPr lang="en-US" dirty="0"/>
              <a:t>But start instilling good habits!</a:t>
            </a:r>
          </a:p>
        </p:txBody>
      </p:sp>
      <p:grpSp>
        <p:nvGrpSpPr>
          <p:cNvPr id="5" name="Group 4">
            <a:extLst>
              <a:ext uri="{FF2B5EF4-FFF2-40B4-BE49-F238E27FC236}">
                <a16:creationId xmlns:a16="http://schemas.microsoft.com/office/drawing/2014/main" id="{0D34E815-C085-4952-B2D8-01670D6A1FFF}"/>
              </a:ext>
            </a:extLst>
          </p:cNvPr>
          <p:cNvGrpSpPr/>
          <p:nvPr/>
        </p:nvGrpSpPr>
        <p:grpSpPr>
          <a:xfrm>
            <a:off x="5105400" y="4191000"/>
            <a:ext cx="3682435" cy="2571567"/>
            <a:chOff x="5105400" y="4191000"/>
            <a:chExt cx="3682435" cy="2571567"/>
          </a:xfrm>
        </p:grpSpPr>
        <p:pic>
          <p:nvPicPr>
            <p:cNvPr id="6146" name="Picture 2" descr="Image result for hints">
              <a:extLst>
                <a:ext uri="{FF2B5EF4-FFF2-40B4-BE49-F238E27FC236}">
                  <a16:creationId xmlns:a16="http://schemas.microsoft.com/office/drawing/2014/main" id="{17CEB3A2-C76D-4C8F-B727-31C56DC6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82435" cy="2571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57D7E1-E803-4192-83CF-90EA87F8E839}"/>
                </a:ext>
              </a:extLst>
            </p:cNvPr>
            <p:cNvSpPr/>
            <p:nvPr/>
          </p:nvSpPr>
          <p:spPr>
            <a:xfrm>
              <a:off x="7336693" y="6116236"/>
              <a:ext cx="1437465" cy="646331"/>
            </a:xfrm>
            <a:prstGeom prst="rect">
              <a:avLst/>
            </a:prstGeom>
          </p:spPr>
          <p:txBody>
            <a:bodyPr wrap="square">
              <a:spAutoFit/>
            </a:bodyPr>
            <a:lstStyle/>
            <a:p>
              <a:pPr algn="r"/>
              <a:r>
                <a:rPr lang="en-US" sz="600" dirty="0">
                  <a:solidFill>
                    <a:schemeClr val="bg1">
                      <a:lumMod val="65000"/>
                    </a:schemeClr>
                  </a:solidFill>
                </a:rPr>
                <a:t>https://i0.wp.com/www.johnhardingestates.co.uk/wp-content/uploads/2018/02/John-Harding-Estates-Hints-and-Tips.png?fit=600%2C419</a:t>
              </a:r>
            </a:p>
            <a:p>
              <a:pPr algn="r"/>
              <a:endParaRPr lang="en-US" sz="600" dirty="0">
                <a:solidFill>
                  <a:schemeClr val="bg1">
                    <a:lumMod val="65000"/>
                  </a:schemeClr>
                </a:solidFill>
              </a:endParaRPr>
            </a:p>
          </p:txBody>
        </p:sp>
      </p:grpSp>
    </p:spTree>
    <p:extLst>
      <p:ext uri="{BB962C8B-B14F-4D97-AF65-F5344CB8AC3E}">
        <p14:creationId xmlns:p14="http://schemas.microsoft.com/office/powerpoint/2010/main" val="337257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3" name="Content Placeholder 2"/>
          <p:cNvSpPr>
            <a:spLocks noGrp="1"/>
          </p:cNvSpPr>
          <p:nvPr>
            <p:ph sz="half" idx="2"/>
          </p:nvPr>
        </p:nvSpPr>
        <p:spPr>
          <a:xfrm>
            <a:off x="4648202" y="1752600"/>
            <a:ext cx="4468998" cy="4525963"/>
          </a:xfrm>
        </p:spPr>
        <p:txBody>
          <a:bodyPr>
            <a:normAutofit fontScale="92500"/>
          </a:bodyPr>
          <a:lstStyle/>
          <a:p>
            <a:r>
              <a:rPr lang="en-US" dirty="0"/>
              <a:t>Part 1 (Td v Hero)		</a:t>
            </a:r>
            <a:r>
              <a:rPr lang="en-US" dirty="0">
                <a:solidFill>
                  <a:srgbClr val="008000"/>
                </a:solidFill>
              </a:rPr>
              <a:t>30%</a:t>
            </a:r>
            <a:r>
              <a:rPr lang="en-US" dirty="0"/>
              <a:t> </a:t>
            </a:r>
          </a:p>
          <a:p>
            <a:r>
              <a:rPr lang="en-US" dirty="0"/>
              <a:t>Part 2 (Hl v Dam)		</a:t>
            </a:r>
            <a:r>
              <a:rPr lang="en-US" dirty="0">
                <a:solidFill>
                  <a:srgbClr val="008000"/>
                </a:solidFill>
              </a:rPr>
              <a:t>25%</a:t>
            </a:r>
          </a:p>
          <a:p>
            <a:r>
              <a:rPr lang="en-US" dirty="0"/>
              <a:t>Part 3 (Td HG)      		</a:t>
            </a:r>
            <a:r>
              <a:rPr lang="en-US" dirty="0">
                <a:solidFill>
                  <a:srgbClr val="008000"/>
                </a:solidFill>
              </a:rPr>
              <a:t>20%</a:t>
            </a:r>
          </a:p>
          <a:p>
            <a:r>
              <a:rPr lang="en-US" dirty="0"/>
              <a:t>Part 4 (Td by </a:t>
            </a:r>
            <a:r>
              <a:rPr lang="en-US" dirty="0" err="1"/>
              <a:t>Gp</a:t>
            </a:r>
            <a:r>
              <a:rPr lang="en-US" dirty="0"/>
              <a:t>) 		</a:t>
            </a:r>
            <a:r>
              <a:rPr lang="en-US" dirty="0">
                <a:solidFill>
                  <a:srgbClr val="008000"/>
                </a:solidFill>
              </a:rPr>
              <a:t>15%</a:t>
            </a:r>
          </a:p>
          <a:p>
            <a:r>
              <a:rPr lang="en-US" dirty="0"/>
              <a:t>Part 5 (Choice)   		</a:t>
            </a:r>
            <a:r>
              <a:rPr lang="en-US" dirty="0">
                <a:solidFill>
                  <a:srgbClr val="008000"/>
                </a:solidFill>
              </a:rPr>
              <a:t>10%</a:t>
            </a:r>
          </a:p>
          <a:p>
            <a:endParaRPr lang="en-US" dirty="0"/>
          </a:p>
          <a:p>
            <a:r>
              <a:rPr lang="en-US" dirty="0"/>
              <a:t>All visible in report!</a:t>
            </a:r>
          </a:p>
          <a:p>
            <a:endParaRPr lang="en-US" dirty="0"/>
          </a:p>
          <a:p>
            <a:r>
              <a:rPr lang="en-US" dirty="0"/>
              <a:t>(Late – </a:t>
            </a:r>
            <a:r>
              <a:rPr lang="en-US" dirty="0">
                <a:solidFill>
                  <a:srgbClr val="C00000"/>
                </a:solidFill>
              </a:rPr>
              <a:t>10% </a:t>
            </a:r>
            <a:r>
              <a:rPr lang="en-US" dirty="0"/>
              <a:t>per day)</a:t>
            </a:r>
          </a:p>
        </p:txBody>
      </p:sp>
      <p:pic>
        <p:nvPicPr>
          <p:cNvPr id="6" name="Content Placeholder 5"/>
          <p:cNvPicPr>
            <a:picLocks noGrp="1" noChangeAspect="1"/>
          </p:cNvPicPr>
          <p:nvPr>
            <p:ph sz="half" idx="1"/>
          </p:nvPr>
        </p:nvPicPr>
        <p:blipFill>
          <a:blip r:embed="rId2"/>
          <a:stretch>
            <a:fillRect/>
          </a:stretch>
        </p:blipFill>
        <p:spPr>
          <a:xfrm>
            <a:off x="179200" y="1828800"/>
            <a:ext cx="4316600" cy="3733800"/>
          </a:xfrm>
          <a:prstGeom prst="rect">
            <a:avLst/>
          </a:prstGeom>
          <a:ln w="28575">
            <a:solidFill>
              <a:schemeClr val="tx1"/>
            </a:solidFill>
          </a:ln>
        </p:spPr>
      </p:pic>
    </p:spTree>
    <p:extLst>
      <p:ext uri="{BB962C8B-B14F-4D97-AF65-F5344CB8AC3E}">
        <p14:creationId xmlns:p14="http://schemas.microsoft.com/office/powerpoint/2010/main" val="864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5" name="Content Placeholder 4"/>
          <p:cNvSpPr>
            <a:spLocks noGrp="1"/>
          </p:cNvSpPr>
          <p:nvPr>
            <p:ph idx="1"/>
          </p:nvPr>
        </p:nvSpPr>
        <p:spPr>
          <a:xfrm>
            <a:off x="609600" y="1371600"/>
            <a:ext cx="7924800" cy="53340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completed or nearly completed. The report is clearly organized and well-written, charts and tables are clearly labeled and described and messages provided about each part of the analysis.</a:t>
            </a:r>
          </a:p>
          <a:p>
            <a:r>
              <a:rPr lang="en-US" b="1" dirty="0">
                <a:solidFill>
                  <a:srgbClr val="669900"/>
                </a:solidFill>
              </a:rPr>
              <a:t>89-80</a:t>
            </a:r>
            <a:r>
              <a:rPr lang="en-US" dirty="0">
                <a:solidFill>
                  <a:srgbClr val="669900"/>
                </a:solidFill>
              </a:rPr>
              <a:t>. </a:t>
            </a:r>
            <a:r>
              <a:rPr lang="en-US" dirty="0"/>
              <a:t>The submission meets requirements. The first 3 parts of the project have been completed well, but not parts 4 or 5. The report is organized and well-written, charts and tables are labeled and described and messages provided about most of the analysis.</a:t>
            </a:r>
          </a:p>
          <a:p>
            <a:r>
              <a:rPr lang="en-US" b="1" dirty="0">
                <a:solidFill>
                  <a:srgbClr val="CCCC00"/>
                </a:solidFill>
              </a:rPr>
              <a:t>79-70</a:t>
            </a:r>
            <a:r>
              <a:rPr lang="en-US" dirty="0">
                <a:solidFill>
                  <a:srgbClr val="CCCC00"/>
                </a:solidFill>
              </a:rPr>
              <a:t>. </a:t>
            </a:r>
            <a:r>
              <a:rPr lang="en-US" dirty="0"/>
              <a:t>The submission barely meets requirements. The first 2 parts of the project have been completed or nearly completed, but not parts 3 or 4. The report is semi-organized and semi-well-written, charts and tables are somewhat labeled and described, but parts may be missing. Messages are not always clearly provided for the analysis.</a:t>
            </a:r>
          </a:p>
          <a:p>
            <a:r>
              <a:rPr lang="en-US" b="1" dirty="0">
                <a:solidFill>
                  <a:srgbClr val="FF9900"/>
                </a:solidFill>
              </a:rPr>
              <a:t>69-60</a:t>
            </a:r>
            <a:r>
              <a:rPr lang="en-US" dirty="0">
                <a:solidFill>
                  <a:srgbClr val="FF9900"/>
                </a:solidFill>
              </a:rPr>
              <a:t>. </a:t>
            </a:r>
            <a:r>
              <a:rPr lang="en-US" dirty="0"/>
              <a:t>The project fails to meet requirements in some places. The first part of the project has been completed or nearly completed, and maybe some of part 2, but not parts 3, 4 or 5. The report is not well-organized nor well-written, charts and tables are not labeled or may be missing. Messages are not always provided for the analysis.</a:t>
            </a:r>
          </a:p>
          <a:p>
            <a:r>
              <a:rPr lang="en-US" b="1" dirty="0">
                <a:solidFill>
                  <a:srgbClr val="C00000"/>
                </a:solidFill>
              </a:rPr>
              <a:t>59-0</a:t>
            </a:r>
            <a:r>
              <a:rPr lang="en-US" dirty="0">
                <a:solidFill>
                  <a:srgbClr val="C00000"/>
                </a:solidFill>
              </a:rPr>
              <a:t>. </a:t>
            </a:r>
            <a:r>
              <a:rPr lang="en-US" dirty="0"/>
              <a:t>The project does not meet requirements. No part of the project has been completed. The report is not well-organized nor well-written, charts and tables are not labeled and/or are missing. Messages </a:t>
            </a:r>
            <a:r>
              <a:rPr lang="en-US"/>
              <a:t>are not </a:t>
            </a:r>
            <a:r>
              <a:rPr lang="en-US" dirty="0"/>
              <a:t>consistently provided for the analysis..</a:t>
            </a:r>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85000" lnSpcReduction="10000"/>
          </a:bodyPr>
          <a:lstStyle/>
          <a:p>
            <a:r>
              <a:rPr lang="en-US" dirty="0"/>
              <a:t>Set up tools for part of game analytics pipeline </a:t>
            </a:r>
          </a:p>
          <a:p>
            <a:r>
              <a:rPr lang="en-US" dirty="0"/>
              <a:t>Apply to Blizzard’s </a:t>
            </a:r>
            <a:r>
              <a:rPr lang="en-US" i="1" dirty="0"/>
              <a:t>Heroes of the Storm</a:t>
            </a:r>
          </a:p>
          <a:p>
            <a:r>
              <a:rPr lang="en-US" dirty="0"/>
              <a:t>Pipeline:</a:t>
            </a:r>
          </a:p>
          <a:p>
            <a:endParaRPr lang="en-US" dirty="0"/>
          </a:p>
          <a:p>
            <a:endParaRPr lang="en-US" dirty="0"/>
          </a:p>
          <a:p>
            <a:endParaRPr lang="en-US" dirty="0"/>
          </a:p>
          <a:p>
            <a:r>
              <a:rPr lang="en-US" i="1" dirty="0"/>
              <a:t>Basic</a:t>
            </a:r>
            <a:r>
              <a:rPr lang="en-US" dirty="0"/>
              <a:t> analysis this project, but repeat (reinforcement) and do more for later projects</a:t>
            </a:r>
          </a:p>
          <a:p>
            <a:pPr lvl="1"/>
            <a:r>
              <a:rPr lang="en-US" dirty="0"/>
              <a:t>E.g., front end involves some scripting in Python</a:t>
            </a:r>
          </a:p>
          <a:p>
            <a:r>
              <a:rPr lang="en-US" dirty="0"/>
              <a:t>Goal of this (and most) projects </a:t>
            </a:r>
            <a:r>
              <a:rPr lang="en-US" dirty="0">
                <a:sym typeface="Wingdings" panose="05000000000000000000" pitchFamily="2" charset="2"/>
              </a:rPr>
              <a:t> </a:t>
            </a:r>
            <a:r>
              <a:rPr lang="en-US" i="1" dirty="0">
                <a:sym typeface="Wingdings" panose="05000000000000000000" pitchFamily="2" charset="2"/>
              </a:rPr>
              <a:t>time with tools</a:t>
            </a:r>
            <a:endParaRPr lang="en-US" i="1" dirty="0"/>
          </a:p>
        </p:txBody>
      </p:sp>
      <p:grpSp>
        <p:nvGrpSpPr>
          <p:cNvPr id="6" name="Group 5">
            <a:extLst>
              <a:ext uri="{FF2B5EF4-FFF2-40B4-BE49-F238E27FC236}">
                <a16:creationId xmlns:a16="http://schemas.microsoft.com/office/drawing/2014/main" id="{971BC091-9C7E-460A-91B1-6C2486249590}"/>
              </a:ext>
            </a:extLst>
          </p:cNvPr>
          <p:cNvGrpSpPr/>
          <p:nvPr/>
        </p:nvGrpSpPr>
        <p:grpSpPr>
          <a:xfrm>
            <a:off x="1066800" y="3124200"/>
            <a:ext cx="6989218" cy="977121"/>
            <a:chOff x="349178" y="3124200"/>
            <a:chExt cx="6989218" cy="977121"/>
          </a:xfrm>
        </p:grpSpPr>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578" y="3124200"/>
              <a:ext cx="1883818" cy="977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414" y="33211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661146"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7378"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B22BD3A-A182-44D4-BE2C-089240A3A1B9}"/>
                </a:ext>
              </a:extLst>
            </p:cNvPr>
            <p:cNvPicPr>
              <a:picLocks noChangeAspect="1"/>
            </p:cNvPicPr>
            <p:nvPr/>
          </p:nvPicPr>
          <p:blipFill>
            <a:blip r:embed="rId4"/>
            <a:stretch>
              <a:fillRect/>
            </a:stretch>
          </p:blipFill>
          <p:spPr>
            <a:xfrm>
              <a:off x="349178" y="3293673"/>
              <a:ext cx="2171700" cy="638175"/>
            </a:xfrm>
            <a:prstGeom prst="rect">
              <a:avLst/>
            </a:prstGeom>
          </p:spPr>
        </p:pic>
      </p:gr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a:xfrm>
            <a:off x="457200" y="1371600"/>
            <a:ext cx="8229600" cy="5029200"/>
          </a:xfrm>
        </p:spPr>
        <p:txBody>
          <a:bodyPr>
            <a:normAutofit/>
          </a:bodyPr>
          <a:lstStyle/>
          <a:p>
            <a:r>
              <a:rPr lang="en-US" dirty="0">
                <a:solidFill>
                  <a:srgbClr val="0070C0"/>
                </a:solidFill>
              </a:rPr>
              <a:t>Part 0 </a:t>
            </a:r>
            <a:r>
              <a:rPr lang="en-US" dirty="0"/>
              <a:t>- Learn HOTS, Prepare Analysis Setup</a:t>
            </a:r>
          </a:p>
          <a:p>
            <a:r>
              <a:rPr lang="en-US" dirty="0">
                <a:solidFill>
                  <a:srgbClr val="0070C0"/>
                </a:solidFill>
              </a:rPr>
              <a:t>Part 1 </a:t>
            </a:r>
            <a:r>
              <a:rPr lang="en-US" dirty="0"/>
              <a:t>- Takedowns versus Hero Damage</a:t>
            </a:r>
          </a:p>
          <a:p>
            <a:r>
              <a:rPr lang="en-US" dirty="0">
                <a:solidFill>
                  <a:srgbClr val="0070C0"/>
                </a:solidFill>
              </a:rPr>
              <a:t>Part 2 </a:t>
            </a:r>
            <a:r>
              <a:rPr lang="en-US" dirty="0"/>
              <a:t>- Healing versus Damage</a:t>
            </a:r>
          </a:p>
          <a:p>
            <a:r>
              <a:rPr lang="en-US" dirty="0">
                <a:solidFill>
                  <a:srgbClr val="0070C0"/>
                </a:solidFill>
              </a:rPr>
              <a:t>Part 3 </a:t>
            </a:r>
            <a:r>
              <a:rPr lang="en-US" dirty="0"/>
              <a:t>- Takedown Distribution</a:t>
            </a:r>
          </a:p>
          <a:p>
            <a:r>
              <a:rPr lang="en-US" dirty="0">
                <a:solidFill>
                  <a:srgbClr val="0070C0"/>
                </a:solidFill>
              </a:rPr>
              <a:t>Part 4 </a:t>
            </a:r>
            <a:r>
              <a:rPr lang="en-US" dirty="0"/>
              <a:t>- Takedowns by Group</a:t>
            </a:r>
          </a:p>
          <a:p>
            <a:r>
              <a:rPr lang="en-US" dirty="0">
                <a:solidFill>
                  <a:srgbClr val="0070C0"/>
                </a:solidFill>
              </a:rPr>
              <a:t>Part 5 </a:t>
            </a:r>
            <a:r>
              <a:rPr lang="en-US" dirty="0"/>
              <a:t>- Your Choice Analysis</a:t>
            </a:r>
          </a:p>
          <a:p>
            <a:r>
              <a:rPr lang="en-US" dirty="0" err="1"/>
              <a:t>Writeup</a:t>
            </a:r>
            <a:endParaRPr lang="en-US" dirty="0"/>
          </a:p>
          <a:p>
            <a:r>
              <a:rPr lang="en-US" dirty="0"/>
              <a:t>(Submission and Grading)</a:t>
            </a:r>
          </a:p>
        </p:txBody>
      </p:sp>
      <p:grpSp>
        <p:nvGrpSpPr>
          <p:cNvPr id="5" name="Group 4">
            <a:extLst>
              <a:ext uri="{FF2B5EF4-FFF2-40B4-BE49-F238E27FC236}">
                <a16:creationId xmlns:a16="http://schemas.microsoft.com/office/drawing/2014/main" id="{7ECD4A17-77AE-4734-8A21-82DCD6648CE5}"/>
              </a:ext>
            </a:extLst>
          </p:cNvPr>
          <p:cNvGrpSpPr/>
          <p:nvPr/>
        </p:nvGrpSpPr>
        <p:grpSpPr>
          <a:xfrm>
            <a:off x="6667500" y="4114800"/>
            <a:ext cx="1905000" cy="2243554"/>
            <a:chOff x="6667500" y="4114800"/>
            <a:chExt cx="1905000" cy="2243554"/>
          </a:xfrm>
        </p:grpSpPr>
        <p:pic>
          <p:nvPicPr>
            <p:cNvPr id="1026" name="Picture 2" descr="Image result for sections checklist icon">
              <a:extLst>
                <a:ext uri="{FF2B5EF4-FFF2-40B4-BE49-F238E27FC236}">
                  <a16:creationId xmlns:a16="http://schemas.microsoft.com/office/drawing/2014/main" id="{ED9FAF02-A4B9-49A0-940C-49D54CB48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4114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40E6F8-7EA8-41A8-BE4E-B054CDC6B22E}"/>
                </a:ext>
              </a:extLst>
            </p:cNvPr>
            <p:cNvSpPr/>
            <p:nvPr/>
          </p:nvSpPr>
          <p:spPr>
            <a:xfrm>
              <a:off x="6667500" y="6019800"/>
              <a:ext cx="1905000" cy="338554"/>
            </a:xfrm>
            <a:prstGeom prst="rect">
              <a:avLst/>
            </a:prstGeom>
            <a:solidFill>
              <a:schemeClr val="bg1"/>
            </a:solidFill>
          </p:spPr>
          <p:txBody>
            <a:bodyPr wrap="square">
              <a:spAutoFit/>
            </a:bodyPr>
            <a:lstStyle/>
            <a:p>
              <a:pPr algn="ctr"/>
              <a:r>
                <a:rPr lang="en-US" sz="800" dirty="0">
                  <a:solidFill>
                    <a:schemeClr val="bg1">
                      <a:lumMod val="65000"/>
                    </a:schemeClr>
                  </a:solidFill>
                </a:rPr>
                <a:t>https://animalcare.umich.edu/sites/default/files/acu-generic-checklist-icon.png</a:t>
              </a:r>
            </a:p>
          </p:txBody>
        </p:sp>
      </p:gr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0 – Learn HOTS, Prepare Setup</a:t>
            </a:r>
          </a:p>
        </p:txBody>
      </p:sp>
      <p:sp>
        <p:nvSpPr>
          <p:cNvPr id="3" name="Content Placeholder 2"/>
          <p:cNvSpPr>
            <a:spLocks noGrp="1"/>
          </p:cNvSpPr>
          <p:nvPr>
            <p:ph idx="1"/>
          </p:nvPr>
        </p:nvSpPr>
        <p:spPr/>
        <p:txBody>
          <a:bodyPr>
            <a:normAutofit/>
          </a:bodyPr>
          <a:lstStyle/>
          <a:p>
            <a:r>
              <a:rPr lang="en-US" dirty="0"/>
              <a:t>Named “part 0” since don’t write up </a:t>
            </a:r>
            <a:r>
              <a:rPr lang="en-US" dirty="0">
                <a:sym typeface="Wingdings" panose="05000000000000000000" pitchFamily="2" charset="2"/>
              </a:rPr>
              <a:t> but foundational for rest of projects!</a:t>
            </a:r>
          </a:p>
          <a:p>
            <a:endParaRPr lang="en-US" dirty="0">
              <a:sym typeface="Wingdings" panose="05000000000000000000" pitchFamily="2" charset="2"/>
            </a:endParaRPr>
          </a:p>
          <a:p>
            <a:pPr marL="514350" indent="-514350">
              <a:buFont typeface="+mj-lt"/>
              <a:buAutoNum type="arabicPeriod"/>
            </a:pPr>
            <a:r>
              <a:rPr lang="en-US" dirty="0">
                <a:sym typeface="Wingdings" panose="05000000000000000000" pitchFamily="2" charset="2"/>
              </a:rPr>
              <a:t>Learn HOTS</a:t>
            </a:r>
          </a:p>
          <a:p>
            <a:pPr marL="514350" indent="-514350">
              <a:buFont typeface="+mj-lt"/>
              <a:buAutoNum type="arabicPeriod"/>
            </a:pPr>
            <a:r>
              <a:rPr lang="en-US" dirty="0">
                <a:sym typeface="Wingdings" panose="05000000000000000000" pitchFamily="2" charset="2"/>
              </a:rPr>
              <a:t>Install Spreadsheet</a:t>
            </a:r>
          </a:p>
          <a:p>
            <a:pPr marL="514350" indent="-514350">
              <a:buFont typeface="+mj-lt"/>
              <a:buAutoNum type="arabicPeriod"/>
            </a:pPr>
            <a:r>
              <a:rPr lang="en-US" dirty="0">
                <a:sym typeface="Wingdings" panose="05000000000000000000" pitchFamily="2" charset="2"/>
              </a:rPr>
              <a:t>Download dataset</a:t>
            </a:r>
          </a:p>
          <a:p>
            <a:pPr marL="514350" indent="-514350">
              <a:buFont typeface="+mj-lt"/>
              <a:buAutoNum type="arabicPeriod"/>
            </a:pPr>
            <a:r>
              <a:rPr lang="en-US" dirty="0">
                <a:sym typeface="Wingdings" panose="05000000000000000000" pitchFamily="2" charset="2"/>
              </a:rPr>
              <a:t>Analyze</a:t>
            </a:r>
          </a:p>
        </p:txBody>
      </p:sp>
      <p:pic>
        <p:nvPicPr>
          <p:cNvPr id="2050" name="Picture 2" descr="Image result for heroes of the storm icon">
            <a:extLst>
              <a:ext uri="{FF2B5EF4-FFF2-40B4-BE49-F238E27FC236}">
                <a16:creationId xmlns:a16="http://schemas.microsoft.com/office/drawing/2014/main" id="{7B19BE81-8582-46B8-BF34-CDB0C62371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002408"/>
            <a:ext cx="1143000" cy="1238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lated image">
            <a:extLst>
              <a:ext uri="{FF2B5EF4-FFF2-40B4-BE49-F238E27FC236}">
                <a16:creationId xmlns:a16="http://schemas.microsoft.com/office/drawing/2014/main" id="{C45C3F41-5DD6-4C18-A660-94C885208A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96641">
            <a:off x="6127672" y="541551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TS Logs">
            <a:extLst>
              <a:ext uri="{FF2B5EF4-FFF2-40B4-BE49-F238E27FC236}">
                <a16:creationId xmlns:a16="http://schemas.microsoft.com/office/drawing/2014/main" id="{13159F68-5744-4874-BD9F-DD676331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68381">
            <a:off x="5316940" y="3787371"/>
            <a:ext cx="2319830" cy="52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0 – Learn Heroes of the Storm</a:t>
            </a:r>
          </a:p>
        </p:txBody>
      </p:sp>
      <p:sp>
        <p:nvSpPr>
          <p:cNvPr id="4" name="Content Placeholder 3"/>
          <p:cNvSpPr>
            <a:spLocks noGrp="1"/>
          </p:cNvSpPr>
          <p:nvPr>
            <p:ph sz="half" idx="1"/>
          </p:nvPr>
        </p:nvSpPr>
        <p:spPr>
          <a:xfrm>
            <a:off x="428779" y="1439079"/>
            <a:ext cx="3810000" cy="5257800"/>
          </a:xfrm>
        </p:spPr>
        <p:txBody>
          <a:bodyPr>
            <a:normAutofit fontScale="85000" lnSpcReduction="20000"/>
          </a:bodyPr>
          <a:lstStyle/>
          <a:p>
            <a:r>
              <a:rPr lang="en-US" dirty="0"/>
              <a:t>Multiplayer online battle arena PC game</a:t>
            </a:r>
          </a:p>
          <a:p>
            <a:r>
              <a:rPr lang="en-US" dirty="0"/>
              <a:t>5v5 match</a:t>
            </a:r>
          </a:p>
          <a:p>
            <a:r>
              <a:rPr lang="en-US" dirty="0"/>
              <a:t>Each player controls 1 Hero (can pick from 85)</a:t>
            </a:r>
          </a:p>
          <a:p>
            <a:r>
              <a:rPr lang="en-US" dirty="0"/>
              <a:t>Four roles: </a:t>
            </a:r>
            <a:r>
              <a:rPr lang="en-US" dirty="0">
                <a:solidFill>
                  <a:srgbClr val="0070C0"/>
                </a:solidFill>
              </a:rPr>
              <a:t>Assassin</a:t>
            </a:r>
            <a:r>
              <a:rPr lang="en-US" dirty="0"/>
              <a:t>, </a:t>
            </a:r>
            <a:r>
              <a:rPr lang="en-US" dirty="0">
                <a:solidFill>
                  <a:srgbClr val="008000"/>
                </a:solidFill>
              </a:rPr>
              <a:t>Warrior</a:t>
            </a:r>
            <a:r>
              <a:rPr lang="en-US" dirty="0"/>
              <a:t>, </a:t>
            </a:r>
            <a:r>
              <a:rPr lang="en-US" dirty="0">
                <a:solidFill>
                  <a:srgbClr val="C00000"/>
                </a:solidFill>
              </a:rPr>
              <a:t>Support</a:t>
            </a:r>
            <a:r>
              <a:rPr lang="en-US" dirty="0"/>
              <a:t>, </a:t>
            </a:r>
            <a:r>
              <a:rPr lang="en-US" dirty="0">
                <a:solidFill>
                  <a:srgbClr val="7030A0"/>
                </a:solidFill>
              </a:rPr>
              <a:t>Specialist</a:t>
            </a:r>
          </a:p>
          <a:p>
            <a:r>
              <a:rPr lang="en-US" dirty="0"/>
              <a:t>Heroes upgraded when team gains XP (</a:t>
            </a:r>
            <a:r>
              <a:rPr lang="en-US" b="1" dirty="0"/>
              <a:t>takedowns</a:t>
            </a:r>
            <a:r>
              <a:rPr lang="en-US" dirty="0"/>
              <a:t>)</a:t>
            </a:r>
          </a:p>
          <a:p>
            <a:pPr lvl="1"/>
            <a:r>
              <a:rPr lang="en-US" dirty="0"/>
              <a:t>New Hero ability</a:t>
            </a:r>
          </a:p>
          <a:p>
            <a:pPr lvl="1"/>
            <a:r>
              <a:rPr lang="en-US" dirty="0"/>
              <a:t>Augment existing ability</a:t>
            </a:r>
          </a:p>
          <a:p>
            <a:r>
              <a:rPr lang="en-US" dirty="0"/>
              <a:t>15 maps, w/different objectives</a:t>
            </a:r>
          </a:p>
        </p:txBody>
      </p:sp>
      <p:sp>
        <p:nvSpPr>
          <p:cNvPr id="3" name="Content Placeholder 2"/>
          <p:cNvSpPr>
            <a:spLocks noGrp="1"/>
          </p:cNvSpPr>
          <p:nvPr>
            <p:ph sz="half" idx="2"/>
          </p:nvPr>
        </p:nvSpPr>
        <p:spPr/>
        <p:txBody>
          <a:bodyPr>
            <a:normAutofit fontScale="85000" lnSpcReduction="20000"/>
          </a:bodyPr>
          <a:lstStyle/>
          <a:p>
            <a:endParaRPr lang="en-US" dirty="0"/>
          </a:p>
        </p:txBody>
      </p:sp>
      <p:sp>
        <p:nvSpPr>
          <p:cNvPr id="11" name="Slide Number Placeholder 10"/>
          <p:cNvSpPr>
            <a:spLocks noGrp="1"/>
          </p:cNvSpPr>
          <p:nvPr>
            <p:ph type="sldNum" sz="quarter" idx="12"/>
          </p:nvPr>
        </p:nvSpPr>
        <p:spPr>
          <a:xfrm>
            <a:off x="6553200" y="6332538"/>
            <a:ext cx="2133600" cy="365125"/>
          </a:xfrm>
        </p:spPr>
        <p:txBody>
          <a:bodyPr/>
          <a:lstStyle/>
          <a:p>
            <a:fld id="{EB910058-B278-4D36-9F8C-11FF0C178C1B}" type="slidenum">
              <a:rPr lang="en-US" smtClean="0"/>
              <a:t>5</a:t>
            </a:fld>
            <a:endParaRPr lang="en-US"/>
          </a:p>
        </p:txBody>
      </p:sp>
      <p:sp>
        <p:nvSpPr>
          <p:cNvPr id="5" name="TextBox 4">
            <a:extLst>
              <a:ext uri="{FF2B5EF4-FFF2-40B4-BE49-F238E27FC236}">
                <a16:creationId xmlns:a16="http://schemas.microsoft.com/office/drawing/2014/main" id="{79607EDD-D089-422F-A1E9-73FED45F88BB}"/>
              </a:ext>
            </a:extLst>
          </p:cNvPr>
          <p:cNvSpPr txBox="1"/>
          <p:nvPr/>
        </p:nvSpPr>
        <p:spPr>
          <a:xfrm>
            <a:off x="4570737" y="6330434"/>
            <a:ext cx="4481740" cy="369332"/>
          </a:xfrm>
          <a:prstGeom prst="rect">
            <a:avLst/>
          </a:prstGeom>
          <a:noFill/>
        </p:spPr>
        <p:txBody>
          <a:bodyPr wrap="none" rtlCol="0">
            <a:spAutoFit/>
          </a:bodyPr>
          <a:lstStyle/>
          <a:p>
            <a:pPr algn="ctr"/>
            <a:r>
              <a:rPr lang="en-US" dirty="0">
                <a:hlinkClick r:id="rId2"/>
              </a:rPr>
              <a:t>https://heroesofthestorm.com/en-us/game/</a:t>
            </a:r>
            <a:r>
              <a:rPr lang="en-US" dirty="0"/>
              <a:t> </a:t>
            </a:r>
          </a:p>
        </p:txBody>
      </p:sp>
      <p:sp>
        <p:nvSpPr>
          <p:cNvPr id="6" name="TextBox 5">
            <a:extLst>
              <a:ext uri="{FF2B5EF4-FFF2-40B4-BE49-F238E27FC236}">
                <a16:creationId xmlns:a16="http://schemas.microsoft.com/office/drawing/2014/main" id="{C7DFA628-0FAB-4F39-A602-BDFB49AD43D6}"/>
              </a:ext>
            </a:extLst>
          </p:cNvPr>
          <p:cNvSpPr txBox="1"/>
          <p:nvPr/>
        </p:nvSpPr>
        <p:spPr>
          <a:xfrm>
            <a:off x="3758776" y="6330434"/>
            <a:ext cx="983283" cy="369332"/>
          </a:xfrm>
          <a:prstGeom prst="rect">
            <a:avLst/>
          </a:prstGeom>
          <a:noFill/>
        </p:spPr>
        <p:txBody>
          <a:bodyPr wrap="none" rtlCol="0">
            <a:spAutoFit/>
          </a:bodyPr>
          <a:lstStyle/>
          <a:p>
            <a:r>
              <a:rPr lang="en-US" b="1" dirty="0"/>
              <a:t>Tutorial:</a:t>
            </a:r>
          </a:p>
        </p:txBody>
      </p:sp>
      <p:pic>
        <p:nvPicPr>
          <p:cNvPr id="4098" name="Picture 2" descr="Image result for heroes of the storm">
            <a:extLst>
              <a:ext uri="{FF2B5EF4-FFF2-40B4-BE49-F238E27FC236}">
                <a16:creationId xmlns:a16="http://schemas.microsoft.com/office/drawing/2014/main" id="{22D4F0DE-6F8B-441A-BABF-66FF174DE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330" y="1417638"/>
            <a:ext cx="37338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BB120EB7-C23C-4C17-985E-C8BB8F72B3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059" y="3851994"/>
            <a:ext cx="3792342" cy="23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3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 0 – Prepare Analysis Setup</a:t>
            </a:r>
          </a:p>
        </p:txBody>
      </p:sp>
      <p:sp>
        <p:nvSpPr>
          <p:cNvPr id="3" name="Content Placeholder 2"/>
          <p:cNvSpPr>
            <a:spLocks noGrp="1"/>
          </p:cNvSpPr>
          <p:nvPr>
            <p:ph idx="1"/>
          </p:nvPr>
        </p:nvSpPr>
        <p:spPr>
          <a:xfrm>
            <a:off x="457200" y="1524000"/>
            <a:ext cx="8382000" cy="2362200"/>
          </a:xfrm>
        </p:spPr>
        <p:txBody>
          <a:bodyPr>
            <a:normAutofit/>
          </a:bodyPr>
          <a:lstStyle/>
          <a:p>
            <a:pPr marL="514350" indent="-514350">
              <a:buFont typeface="+mj-lt"/>
              <a:buAutoNum type="arabicPeriod"/>
            </a:pPr>
            <a:r>
              <a:rPr lang="en-US" sz="2800" dirty="0"/>
              <a:t>Install spreadsheet</a:t>
            </a:r>
          </a:p>
          <a:p>
            <a:pPr marL="514350" indent="-514350">
              <a:buFont typeface="+mj-lt"/>
              <a:buAutoNum type="arabicPeriod"/>
            </a:pPr>
            <a:r>
              <a:rPr lang="en-US" sz="2800" dirty="0"/>
              <a:t>Download dataset</a:t>
            </a:r>
          </a:p>
          <a:p>
            <a:pPr marL="514350" indent="-514350">
              <a:buFont typeface="+mj-lt"/>
              <a:buAutoNum type="arabicPeriod"/>
            </a:pPr>
            <a:r>
              <a:rPr lang="en-US" sz="2800" dirty="0"/>
              <a:t>Try it ou</a:t>
            </a:r>
            <a:r>
              <a:rPr lang="en-US" dirty="0"/>
              <a:t>t</a:t>
            </a:r>
          </a:p>
        </p:txBody>
      </p:sp>
      <p:sp>
        <p:nvSpPr>
          <p:cNvPr id="4" name="Rectangle 3">
            <a:extLst>
              <a:ext uri="{FF2B5EF4-FFF2-40B4-BE49-F238E27FC236}">
                <a16:creationId xmlns:a16="http://schemas.microsoft.com/office/drawing/2014/main" id="{2A5450E7-4CE0-4D01-A8D1-700B7BA844FD}"/>
              </a:ext>
            </a:extLst>
          </p:cNvPr>
          <p:cNvSpPr/>
          <p:nvPr/>
        </p:nvSpPr>
        <p:spPr>
          <a:xfrm>
            <a:off x="3962400" y="3220224"/>
            <a:ext cx="5102189" cy="307777"/>
          </a:xfrm>
          <a:prstGeom prst="rect">
            <a:avLst/>
          </a:prstGeom>
        </p:spPr>
        <p:txBody>
          <a:bodyPr wrap="square">
            <a:spAutoFit/>
          </a:bodyPr>
          <a:lstStyle/>
          <a:p>
            <a:pPr algn="ctr"/>
            <a:r>
              <a:rPr lang="en-US" sz="1400" dirty="0">
                <a:hlinkClick r:id="rId2"/>
              </a:rPr>
              <a:t>https://www.hotslogs.com/Info/API</a:t>
            </a:r>
            <a:r>
              <a:rPr lang="en-US" sz="1400" dirty="0"/>
              <a:t> </a:t>
            </a:r>
          </a:p>
        </p:txBody>
      </p:sp>
      <p:sp>
        <p:nvSpPr>
          <p:cNvPr id="6" name="Rectangle 5">
            <a:extLst>
              <a:ext uri="{FF2B5EF4-FFF2-40B4-BE49-F238E27FC236}">
                <a16:creationId xmlns:a16="http://schemas.microsoft.com/office/drawing/2014/main" id="{D26B749E-A8CA-4C38-966E-98E506BFBA5F}"/>
              </a:ext>
            </a:extLst>
          </p:cNvPr>
          <p:cNvSpPr/>
          <p:nvPr/>
        </p:nvSpPr>
        <p:spPr>
          <a:xfrm>
            <a:off x="3962400" y="2839224"/>
            <a:ext cx="5102189" cy="307777"/>
          </a:xfrm>
          <a:prstGeom prst="rect">
            <a:avLst/>
          </a:prstGeom>
        </p:spPr>
        <p:txBody>
          <a:bodyPr wrap="square">
            <a:spAutoFit/>
          </a:bodyPr>
          <a:lstStyle/>
          <a:p>
            <a:pPr algn="ctr"/>
            <a:r>
              <a:rPr lang="en-US" sz="1400" dirty="0">
                <a:hlinkClick r:id="rId3"/>
              </a:rPr>
              <a:t>http://web.cs.wpi.edu/~imgd2905/d19/projects/proj1/hots.csv</a:t>
            </a:r>
            <a:r>
              <a:rPr lang="en-US" sz="1400" dirty="0"/>
              <a:t> </a:t>
            </a:r>
          </a:p>
        </p:txBody>
      </p:sp>
      <p:pic>
        <p:nvPicPr>
          <p:cNvPr id="8" name="Picture 18" descr="Related image">
            <a:extLst>
              <a:ext uri="{FF2B5EF4-FFF2-40B4-BE49-F238E27FC236}">
                <a16:creationId xmlns:a16="http://schemas.microsoft.com/office/drawing/2014/main" id="{8B753EA2-C4A0-4236-BB27-57A8909E0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180" y="1295400"/>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F52373-5652-4F35-BEC9-7E2E10692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657600"/>
            <a:ext cx="7534330" cy="2824183"/>
          </a:xfrm>
          <a:prstGeom prst="rect">
            <a:avLst/>
          </a:prstGeom>
        </p:spPr>
      </p:pic>
      <p:pic>
        <p:nvPicPr>
          <p:cNvPr id="3074" name="Picture 2" descr="HOTS Logs">
            <a:extLst>
              <a:ext uri="{FF2B5EF4-FFF2-40B4-BE49-F238E27FC236}">
                <a16:creationId xmlns:a16="http://schemas.microsoft.com/office/drawing/2014/main" id="{FDB42F26-ED46-47FC-9F9B-E387C5D2E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579" y="2128177"/>
            <a:ext cx="2319830" cy="52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1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a:t>Part 1 – Takedown versus Hero Damage</a:t>
            </a:r>
          </a:p>
        </p:txBody>
      </p:sp>
      <p:sp>
        <p:nvSpPr>
          <p:cNvPr id="3" name="Content Placeholder 2"/>
          <p:cNvSpPr>
            <a:spLocks noGrp="1"/>
          </p:cNvSpPr>
          <p:nvPr>
            <p:ph sz="half" idx="1"/>
          </p:nvPr>
        </p:nvSpPr>
        <p:spPr>
          <a:xfrm>
            <a:off x="457200" y="1600200"/>
            <a:ext cx="4038600" cy="4876800"/>
          </a:xfrm>
        </p:spPr>
        <p:txBody>
          <a:bodyPr>
            <a:normAutofit lnSpcReduction="10000"/>
          </a:bodyPr>
          <a:lstStyle/>
          <a:p>
            <a:r>
              <a:rPr lang="en-US" i="1" dirty="0"/>
              <a:t>Takedown – </a:t>
            </a:r>
            <a:r>
              <a:rPr lang="en-US" dirty="0"/>
              <a:t>Hero kill or assist</a:t>
            </a:r>
          </a:p>
          <a:p>
            <a:r>
              <a:rPr lang="en-US" dirty="0">
                <a:solidFill>
                  <a:srgbClr val="0070C0"/>
                </a:solidFill>
              </a:rPr>
              <a:t>Scatter plot</a:t>
            </a:r>
          </a:p>
          <a:p>
            <a:r>
              <a:rPr lang="en-US" dirty="0"/>
              <a:t>Comma Separated Values (csv)</a:t>
            </a:r>
          </a:p>
          <a:p>
            <a:endParaRPr lang="en-US" dirty="0"/>
          </a:p>
          <a:p>
            <a:endParaRPr lang="en-US" dirty="0"/>
          </a:p>
          <a:p>
            <a:endParaRPr lang="en-US" dirty="0"/>
          </a:p>
          <a:p>
            <a:r>
              <a:rPr lang="en-US" dirty="0">
                <a:solidFill>
                  <a:srgbClr val="008000"/>
                </a:solidFill>
              </a:rPr>
              <a:t>Tips</a:t>
            </a:r>
          </a:p>
          <a:p>
            <a:pPr lvl="1"/>
            <a:r>
              <a:rPr lang="en-US" dirty="0"/>
              <a:t>Select some columns</a:t>
            </a:r>
          </a:p>
          <a:p>
            <a:pPr lvl="1"/>
            <a:r>
              <a:rPr lang="en-US" dirty="0"/>
              <a:t>Charts</a:t>
            </a:r>
          </a:p>
        </p:txBody>
      </p:sp>
      <p:sp>
        <p:nvSpPr>
          <p:cNvPr id="7" name="Rectangle 5"/>
          <p:cNvSpPr>
            <a:spLocks noChangeArrowheads="1"/>
          </p:cNvSpPr>
          <p:nvPr/>
        </p:nvSpPr>
        <p:spPr bwMode="auto">
          <a:xfrm>
            <a:off x="990600" y="3900845"/>
            <a:ext cx="3200400" cy="1200329"/>
          </a:xfrm>
          <a:prstGeom prst="rect">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latin typeface="Consolas" panose="020B0609020204030204" pitchFamily="49" charset="0"/>
              </a:rPr>
              <a:t>Hero Damage,  Takedowns,</a:t>
            </a:r>
          </a:p>
          <a:p>
            <a:r>
              <a:rPr lang="en-US" dirty="0">
                <a:latin typeface="Consolas" panose="020B0609020204030204" pitchFamily="49" charset="0"/>
              </a:rPr>
              <a:t>      14123,          3,</a:t>
            </a:r>
          </a:p>
          <a:p>
            <a:r>
              <a:rPr lang="en-US" dirty="0">
                <a:latin typeface="Consolas" panose="020B0609020204030204" pitchFamily="49" charset="0"/>
              </a:rPr>
              <a:t>      42082,         25,</a:t>
            </a:r>
          </a:p>
          <a:p>
            <a:r>
              <a:rPr lang="en-US" dirty="0">
                <a:latin typeface="Consolas" panose="020B0609020204030204" pitchFamily="49" charset="0"/>
              </a:rPr>
              <a:t>      23145,         12,</a:t>
            </a:r>
          </a:p>
        </p:txBody>
      </p:sp>
      <p:pic>
        <p:nvPicPr>
          <p:cNvPr id="5" name="Picture 4">
            <a:extLst>
              <a:ext uri="{FF2B5EF4-FFF2-40B4-BE49-F238E27FC236}">
                <a16:creationId xmlns:a16="http://schemas.microsoft.com/office/drawing/2014/main" id="{14C33CBB-60E4-4E31-9190-1D1795A9CF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190" y="2057400"/>
            <a:ext cx="3943887" cy="3526650"/>
          </a:xfrm>
          <a:prstGeom prst="rect">
            <a:avLst/>
          </a:prstGeom>
          <a:ln w="12700">
            <a:solidFill>
              <a:schemeClr val="tx1"/>
            </a:solidFill>
          </a:ln>
        </p:spPr>
      </p:pic>
    </p:spTree>
    <p:extLst>
      <p:ext uri="{BB962C8B-B14F-4D97-AF65-F5344CB8AC3E}">
        <p14:creationId xmlns:p14="http://schemas.microsoft.com/office/powerpoint/2010/main" val="353299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FEF7-6FB2-4DE3-80B6-CF92905DDBCA}"/>
              </a:ext>
            </a:extLst>
          </p:cNvPr>
          <p:cNvSpPr>
            <a:spLocks noGrp="1"/>
          </p:cNvSpPr>
          <p:nvPr>
            <p:ph type="title"/>
          </p:nvPr>
        </p:nvSpPr>
        <p:spPr/>
        <p:txBody>
          <a:bodyPr>
            <a:normAutofit/>
          </a:bodyPr>
          <a:lstStyle/>
          <a:p>
            <a:r>
              <a:rPr lang="en-US" dirty="0"/>
              <a:t>Part 2 – Healing versus Damage</a:t>
            </a:r>
          </a:p>
        </p:txBody>
      </p:sp>
      <p:sp>
        <p:nvSpPr>
          <p:cNvPr id="3" name="Content Placeholder 2">
            <a:extLst>
              <a:ext uri="{FF2B5EF4-FFF2-40B4-BE49-F238E27FC236}">
                <a16:creationId xmlns:a16="http://schemas.microsoft.com/office/drawing/2014/main" id="{147B7DC5-9197-4259-A387-670D02919B4D}"/>
              </a:ext>
            </a:extLst>
          </p:cNvPr>
          <p:cNvSpPr>
            <a:spLocks noGrp="1"/>
          </p:cNvSpPr>
          <p:nvPr>
            <p:ph sz="half" idx="1"/>
          </p:nvPr>
        </p:nvSpPr>
        <p:spPr>
          <a:xfrm>
            <a:off x="457200" y="1600200"/>
            <a:ext cx="4267200" cy="4876800"/>
          </a:xfrm>
        </p:spPr>
        <p:txBody>
          <a:bodyPr>
            <a:normAutofit fontScale="92500" lnSpcReduction="10000"/>
          </a:bodyPr>
          <a:lstStyle/>
          <a:p>
            <a:r>
              <a:rPr lang="en-US" dirty="0"/>
              <a:t>Another </a:t>
            </a:r>
            <a:r>
              <a:rPr lang="en-US" dirty="0">
                <a:solidFill>
                  <a:srgbClr val="0070C0"/>
                </a:solidFill>
              </a:rPr>
              <a:t>scatter plot</a:t>
            </a:r>
          </a:p>
          <a:p>
            <a:r>
              <a:rPr lang="en-US" dirty="0"/>
              <a:t>But only 2 groups</a:t>
            </a:r>
          </a:p>
          <a:p>
            <a:pPr lvl="1"/>
            <a:r>
              <a:rPr lang="en-US" i="1" dirty="0"/>
              <a:t>Warrior</a:t>
            </a:r>
          </a:p>
          <a:p>
            <a:pPr lvl="1"/>
            <a:r>
              <a:rPr lang="en-US" i="1" dirty="0"/>
              <a:t>Support</a:t>
            </a:r>
          </a:p>
          <a:p>
            <a:r>
              <a:rPr lang="en-US" dirty="0"/>
              <a:t>Compute </a:t>
            </a:r>
            <a:r>
              <a:rPr lang="en-US" dirty="0">
                <a:solidFill>
                  <a:srgbClr val="0070C0"/>
                </a:solidFill>
              </a:rPr>
              <a:t>averages</a:t>
            </a:r>
          </a:p>
          <a:p>
            <a:pPr lvl="1"/>
            <a:r>
              <a:rPr lang="en-US" dirty="0"/>
              <a:t>Team, Overall</a:t>
            </a:r>
          </a:p>
          <a:p>
            <a:r>
              <a:rPr lang="en-US" dirty="0"/>
              <a:t>Tips: </a:t>
            </a:r>
          </a:p>
          <a:p>
            <a:pPr lvl="1"/>
            <a:r>
              <a:rPr lang="en-US" dirty="0"/>
              <a:t>Sort by column</a:t>
            </a:r>
          </a:p>
          <a:p>
            <a:pPr lvl="1"/>
            <a:r>
              <a:rPr lang="en-US" dirty="0"/>
              <a:t>Select some rows (e.g., Warrior)</a:t>
            </a:r>
          </a:p>
          <a:p>
            <a:pPr lvl="1"/>
            <a:r>
              <a:rPr lang="en-US" dirty="0"/>
              <a:t>Compute summary stats</a:t>
            </a:r>
          </a:p>
          <a:p>
            <a:pPr lvl="1"/>
            <a:r>
              <a:rPr lang="en-US" dirty="0"/>
              <a:t>Can make separate “sheets”</a:t>
            </a:r>
          </a:p>
        </p:txBody>
      </p:sp>
      <p:pic>
        <p:nvPicPr>
          <p:cNvPr id="7" name="Content Placeholder 6">
            <a:extLst>
              <a:ext uri="{FF2B5EF4-FFF2-40B4-BE49-F238E27FC236}">
                <a16:creationId xmlns:a16="http://schemas.microsoft.com/office/drawing/2014/main" id="{A36C5614-2674-4FFD-9FBC-BAFCDD8FAC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133600"/>
            <a:ext cx="4038600" cy="3485022"/>
          </a:xfrm>
          <a:ln w="12700">
            <a:solidFill>
              <a:schemeClr val="tx1"/>
            </a:solidFill>
          </a:ln>
        </p:spPr>
      </p:pic>
    </p:spTree>
    <p:extLst>
      <p:ext uri="{BB962C8B-B14F-4D97-AF65-F5344CB8AC3E}">
        <p14:creationId xmlns:p14="http://schemas.microsoft.com/office/powerpoint/2010/main" val="162480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4A15-DC67-4B05-A9F7-4BE4818F400A}"/>
              </a:ext>
            </a:extLst>
          </p:cNvPr>
          <p:cNvSpPr>
            <a:spLocks noGrp="1"/>
          </p:cNvSpPr>
          <p:nvPr>
            <p:ph type="title"/>
          </p:nvPr>
        </p:nvSpPr>
        <p:spPr/>
        <p:txBody>
          <a:bodyPr/>
          <a:lstStyle/>
          <a:p>
            <a:r>
              <a:rPr lang="en-US" dirty="0"/>
              <a:t>Part 3 –  Takedown Distribution </a:t>
            </a:r>
          </a:p>
        </p:txBody>
      </p:sp>
      <p:sp>
        <p:nvSpPr>
          <p:cNvPr id="3" name="Content Placeholder 2">
            <a:extLst>
              <a:ext uri="{FF2B5EF4-FFF2-40B4-BE49-F238E27FC236}">
                <a16:creationId xmlns:a16="http://schemas.microsoft.com/office/drawing/2014/main" id="{C7A7BE90-6780-4599-AE31-FDE53BAD2F81}"/>
              </a:ext>
            </a:extLst>
          </p:cNvPr>
          <p:cNvSpPr>
            <a:spLocks noGrp="1"/>
          </p:cNvSpPr>
          <p:nvPr>
            <p:ph sz="half" idx="1"/>
          </p:nvPr>
        </p:nvSpPr>
        <p:spPr/>
        <p:txBody>
          <a:bodyPr/>
          <a:lstStyle/>
          <a:p>
            <a:r>
              <a:rPr lang="en-US" dirty="0"/>
              <a:t>Analyze </a:t>
            </a:r>
            <a:r>
              <a:rPr lang="en-US" i="1" dirty="0"/>
              <a:t>Takedowns</a:t>
            </a:r>
            <a:r>
              <a:rPr lang="en-US" dirty="0"/>
              <a:t> for all</a:t>
            </a:r>
          </a:p>
          <a:p>
            <a:r>
              <a:rPr lang="en-US" dirty="0">
                <a:solidFill>
                  <a:srgbClr val="0070C0"/>
                </a:solidFill>
              </a:rPr>
              <a:t>Histogram</a:t>
            </a:r>
          </a:p>
          <a:p>
            <a:r>
              <a:rPr lang="en-US" dirty="0"/>
              <a:t>Tips:</a:t>
            </a:r>
          </a:p>
          <a:p>
            <a:pPr lvl="1"/>
            <a:r>
              <a:rPr lang="en-US" dirty="0"/>
              <a:t>Drawing histogram</a:t>
            </a:r>
          </a:p>
          <a:p>
            <a:pPr lvl="1"/>
            <a:r>
              <a:rPr lang="en-US" dirty="0"/>
              <a:t>F1 help, too</a:t>
            </a:r>
          </a:p>
          <a:p>
            <a:pPr lvl="2"/>
            <a:r>
              <a:rPr lang="en-US" dirty="0"/>
              <a:t>“How to make a histogram”</a:t>
            </a:r>
          </a:p>
        </p:txBody>
      </p:sp>
      <p:pic>
        <p:nvPicPr>
          <p:cNvPr id="7" name="Content Placeholder 6">
            <a:extLst>
              <a:ext uri="{FF2B5EF4-FFF2-40B4-BE49-F238E27FC236}">
                <a16:creationId xmlns:a16="http://schemas.microsoft.com/office/drawing/2014/main" id="{45A7754E-56B0-4E7C-B0A2-DE0A321C616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82803"/>
            <a:ext cx="4038600" cy="3360756"/>
          </a:xfrm>
          <a:ln w="12700">
            <a:solidFill>
              <a:schemeClr val="tx1"/>
            </a:solidFill>
          </a:ln>
        </p:spPr>
      </p:pic>
    </p:spTree>
    <p:extLst>
      <p:ext uri="{BB962C8B-B14F-4D97-AF65-F5344CB8AC3E}">
        <p14:creationId xmlns:p14="http://schemas.microsoft.com/office/powerpoint/2010/main" val="226544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905</Words>
  <Application>Microsoft Office PowerPoint</Application>
  <PresentationFormat>On-screen Show (4:3)</PresentationFormat>
  <Paragraphs>141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Consolas</vt:lpstr>
      <vt:lpstr>Office Theme</vt:lpstr>
      <vt:lpstr>Heroes of the Storm  Analytics</vt:lpstr>
      <vt:lpstr>Overview</vt:lpstr>
      <vt:lpstr>Parts</vt:lpstr>
      <vt:lpstr>Part 0 – Learn HOTS, Prepare Setup</vt:lpstr>
      <vt:lpstr>Part 0 – Learn Heroes of the Storm</vt:lpstr>
      <vt:lpstr>Part 0 – Prepare Analysis Setup</vt:lpstr>
      <vt:lpstr>Part 1 – Takedown versus Hero Damage</vt:lpstr>
      <vt:lpstr>Part 2 – Healing versus Damage</vt:lpstr>
      <vt:lpstr>Part 3 –  Takedown Distribution </vt:lpstr>
      <vt:lpstr>Part 4 – Takedowns by Group</vt:lpstr>
      <vt:lpstr>Part 5 – Your Choice</vt:lpstr>
      <vt:lpstr>Write Up</vt:lpstr>
      <vt:lpstr>Hints</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Mark Claypool</cp:lastModifiedBy>
  <cp:revision>107</cp:revision>
  <cp:lastPrinted>2016-08-25T14:33:07Z</cp:lastPrinted>
  <dcterms:created xsi:type="dcterms:W3CDTF">2012-01-13T01:01:36Z</dcterms:created>
  <dcterms:modified xsi:type="dcterms:W3CDTF">2019-03-11T13:48:53Z</dcterms:modified>
</cp:coreProperties>
</file>