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294" r:id="rId3"/>
    <p:sldId id="257" r:id="rId4"/>
    <p:sldId id="258" r:id="rId5"/>
    <p:sldId id="263" r:id="rId6"/>
    <p:sldId id="295" r:id="rId7"/>
    <p:sldId id="260" r:id="rId8"/>
    <p:sldId id="261" r:id="rId9"/>
    <p:sldId id="262" r:id="rId10"/>
    <p:sldId id="293" r:id="rId11"/>
    <p:sldId id="323" r:id="rId12"/>
    <p:sldId id="325" r:id="rId13"/>
    <p:sldId id="328" r:id="rId14"/>
    <p:sldId id="329" r:id="rId15"/>
    <p:sldId id="334" r:id="rId16"/>
    <p:sldId id="336" r:id="rId17"/>
    <p:sldId id="330" r:id="rId18"/>
    <p:sldId id="337" r:id="rId19"/>
    <p:sldId id="338" r:id="rId20"/>
    <p:sldId id="333" r:id="rId21"/>
    <p:sldId id="332" r:id="rId22"/>
    <p:sldId id="279" r:id="rId23"/>
    <p:sldId id="265" r:id="rId24"/>
    <p:sldId id="266" r:id="rId25"/>
    <p:sldId id="278" r:id="rId26"/>
    <p:sldId id="277" r:id="rId27"/>
    <p:sldId id="272" r:id="rId28"/>
    <p:sldId id="274" r:id="rId29"/>
    <p:sldId id="275" r:id="rId30"/>
    <p:sldId id="276" r:id="rId31"/>
    <p:sldId id="282" r:id="rId32"/>
    <p:sldId id="286" r:id="rId33"/>
    <p:sldId id="285" r:id="rId34"/>
    <p:sldId id="283" r:id="rId35"/>
    <p:sldId id="284" r:id="rId36"/>
    <p:sldId id="297" r:id="rId37"/>
    <p:sldId id="287" r:id="rId38"/>
    <p:sldId id="288" r:id="rId39"/>
    <p:sldId id="339" r:id="rId40"/>
    <p:sldId id="289" r:id="rId41"/>
    <p:sldId id="301" r:id="rId42"/>
    <p:sldId id="303" r:id="rId43"/>
    <p:sldId id="304" r:id="rId44"/>
    <p:sldId id="305" r:id="rId45"/>
    <p:sldId id="291" r:id="rId46"/>
    <p:sldId id="306" r:id="rId47"/>
    <p:sldId id="309" r:id="rId48"/>
    <p:sldId id="311" r:id="rId49"/>
    <p:sldId id="307" r:id="rId50"/>
    <p:sldId id="314" r:id="rId51"/>
    <p:sldId id="315" r:id="rId52"/>
    <p:sldId id="316" r:id="rId53"/>
    <p:sldId id="340" r:id="rId54"/>
    <p:sldId id="341" r:id="rId55"/>
    <p:sldId id="317" r:id="rId56"/>
    <p:sldId id="312" r:id="rId57"/>
    <p:sldId id="313" r:id="rId5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18" autoAdjust="0"/>
  </p:normalViewPr>
  <p:slideViewPr>
    <p:cSldViewPr>
      <p:cViewPr varScale="1">
        <p:scale>
          <a:sx n="59" d="100"/>
          <a:sy n="59" d="100"/>
        </p:scale>
        <p:origin x="1488" y="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2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37E6-FE4A-460D-B195-BE410E58F0F7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0558-F855-45ED-ACAF-E6473478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E04472-30A7-4BFD-AE42-4B7DAF897217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66B3BC-8BDF-474F-B3DF-8718E0B07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4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83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C008-1EDC-44A7-AC30-7905F8BCA6C7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1.gif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facweb.cs.depaul.edu/cmiller/it223/normQuant.html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147002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Probability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152400"/>
            <a:ext cx="4267200" cy="1752600"/>
          </a:xfrm>
        </p:spPr>
        <p:txBody>
          <a:bodyPr>
            <a:noAutofit/>
          </a:bodyPr>
          <a:lstStyle/>
          <a:p>
            <a:endParaRPr lang="en-US" sz="3600" dirty="0" smtClean="0">
              <a:solidFill>
                <a:srgbClr val="0070C0"/>
              </a:solidFill>
            </a:endParaRPr>
          </a:p>
          <a:p>
            <a:r>
              <a:rPr lang="en-US" sz="3600" dirty="0" smtClean="0">
                <a:solidFill>
                  <a:srgbClr val="0070C0"/>
                </a:solidFill>
              </a:rPr>
              <a:t>IMGD 2905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05045" y="3070225"/>
            <a:ext cx="2333909" cy="2839383"/>
            <a:chOff x="3727805" y="3276600"/>
            <a:chExt cx="2333909" cy="2839383"/>
          </a:xfrm>
        </p:grpSpPr>
        <p:pic>
          <p:nvPicPr>
            <p:cNvPr id="4" name="Picture 2" descr="https://www.pearsonhighered.com/assets/bigcovers/0/1/3/3/013338266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0114" y="3799820"/>
              <a:ext cx="1769291" cy="231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727805" y="3276600"/>
              <a:ext cx="23339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</a:rPr>
                <a:t>Chapters 4 &amp; 5</a:t>
              </a:r>
              <a:endParaRPr lang="en-US" sz="28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About Probabilities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Independence:  </a:t>
            </a:r>
            <a:r>
              <a:rPr lang="en-US" dirty="0" smtClean="0"/>
              <a:t> One occurs doesn’t affect probability that other occurs</a:t>
            </a:r>
          </a:p>
          <a:p>
            <a:pPr lvl="1"/>
            <a:r>
              <a:rPr lang="en-US" dirty="0" smtClean="0"/>
              <a:t>e.g., 2d6: A= die </a:t>
            </a:r>
            <a:r>
              <a:rPr lang="en-US" dirty="0"/>
              <a:t>1 get </a:t>
            </a:r>
            <a:r>
              <a:rPr lang="en-US" dirty="0" smtClean="0"/>
              <a:t>5, B</a:t>
            </a:r>
            <a:r>
              <a:rPr lang="en-US" dirty="0"/>
              <a:t>= die 2 gets </a:t>
            </a:r>
            <a:r>
              <a:rPr lang="en-US" dirty="0" smtClean="0"/>
              <a:t>6. Independent</a:t>
            </a:r>
            <a:r>
              <a:rPr lang="en-US" dirty="0"/>
              <a:t>, since </a:t>
            </a:r>
            <a:r>
              <a:rPr lang="en-US" dirty="0" smtClean="0"/>
              <a:t>result </a:t>
            </a:r>
            <a:r>
              <a:rPr lang="en-US" dirty="0"/>
              <a:t>of one roll doesn’t affect </a:t>
            </a:r>
            <a:r>
              <a:rPr lang="en-US" dirty="0" smtClean="0"/>
              <a:t>roll </a:t>
            </a:r>
            <a:r>
              <a:rPr lang="en-US" dirty="0"/>
              <a:t>of </a:t>
            </a:r>
            <a:r>
              <a:rPr lang="en-US" dirty="0" smtClean="0"/>
              <a:t>other</a:t>
            </a:r>
          </a:p>
          <a:p>
            <a:pPr lvl="1"/>
            <a:r>
              <a:rPr lang="en-US" dirty="0" smtClean="0"/>
              <a:t>Probability both occur </a:t>
            </a:r>
            <a:r>
              <a:rPr lang="en-US" dirty="0" smtClean="0">
                <a:solidFill>
                  <a:srgbClr val="008000"/>
                </a:solidFill>
              </a:rPr>
              <a:t>P(A and B) = P(A) x P(B)</a:t>
            </a:r>
          </a:p>
          <a:p>
            <a:pPr lvl="1"/>
            <a:r>
              <a:rPr lang="en-US" dirty="0" smtClean="0"/>
              <a:t>e.g., 2d6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prob</a:t>
            </a:r>
            <a:r>
              <a:rPr lang="en-US" dirty="0" smtClean="0"/>
              <a:t> of “snake eyes” is P(1) x P(1) = 1/6 x 1/6 = 1/36</a:t>
            </a: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Not </a:t>
            </a:r>
            <a:r>
              <a:rPr lang="en-US" dirty="0" smtClean="0">
                <a:solidFill>
                  <a:srgbClr val="0070C0"/>
                </a:solidFill>
              </a:rPr>
              <a:t>independent: </a:t>
            </a:r>
            <a:r>
              <a:rPr lang="en-US" dirty="0"/>
              <a:t>O</a:t>
            </a:r>
            <a:r>
              <a:rPr lang="en-US" dirty="0" smtClean="0"/>
              <a:t>ne occurs affects probability that other occurs</a:t>
            </a:r>
          </a:p>
          <a:p>
            <a:pPr lvl="1"/>
            <a:r>
              <a:rPr lang="en-US" dirty="0" smtClean="0"/>
              <a:t>Probability both occur </a:t>
            </a:r>
            <a:r>
              <a:rPr lang="en-US" dirty="0" smtClean="0">
                <a:solidFill>
                  <a:srgbClr val="008000"/>
                </a:solidFill>
              </a:rPr>
              <a:t>P(A </a:t>
            </a:r>
            <a:r>
              <a:rPr lang="en-US" dirty="0">
                <a:solidFill>
                  <a:srgbClr val="008000"/>
                </a:solidFill>
              </a:rPr>
              <a:t>and B) </a:t>
            </a:r>
            <a:r>
              <a:rPr lang="en-US" dirty="0" smtClean="0">
                <a:solidFill>
                  <a:srgbClr val="008000"/>
                </a:solidFill>
              </a:rPr>
              <a:t>= P(A) x P(B | A)</a:t>
            </a:r>
          </a:p>
          <a:p>
            <a:pPr lvl="2"/>
            <a:r>
              <a:rPr lang="en-US" dirty="0" smtClean="0"/>
              <a:t>Where P(B | A</a:t>
            </a:r>
            <a:r>
              <a:rPr lang="en-US" dirty="0"/>
              <a:t>) means the </a:t>
            </a:r>
            <a:r>
              <a:rPr lang="en-US" dirty="0" err="1"/>
              <a:t>prob</a:t>
            </a:r>
            <a:r>
              <a:rPr lang="en-US" dirty="0"/>
              <a:t> B given </a:t>
            </a:r>
            <a:r>
              <a:rPr lang="en-US" dirty="0" smtClean="0"/>
              <a:t>A happened</a:t>
            </a:r>
          </a:p>
          <a:p>
            <a:pPr lvl="1"/>
            <a:r>
              <a:rPr lang="en-US" dirty="0" smtClean="0"/>
              <a:t>e.g., MMO has 10</a:t>
            </a:r>
            <a:r>
              <a:rPr lang="en-US" dirty="0"/>
              <a:t>% </a:t>
            </a:r>
            <a:r>
              <a:rPr lang="en-US" dirty="0" smtClean="0"/>
              <a:t>mages</a:t>
            </a:r>
            <a:r>
              <a:rPr lang="en-US" dirty="0"/>
              <a:t>, </a:t>
            </a:r>
            <a:r>
              <a:rPr lang="en-US" dirty="0" smtClean="0"/>
              <a:t>40</a:t>
            </a:r>
            <a:r>
              <a:rPr lang="en-US" dirty="0"/>
              <a:t>% </a:t>
            </a:r>
            <a:r>
              <a:rPr lang="en-US" dirty="0" smtClean="0"/>
              <a:t>warriors, 80</a:t>
            </a:r>
            <a:r>
              <a:rPr lang="en-US" dirty="0"/>
              <a:t>% </a:t>
            </a:r>
            <a:r>
              <a:rPr lang="en-US" dirty="0" smtClean="0"/>
              <a:t>Boss defeated</a:t>
            </a:r>
            <a:r>
              <a:rPr lang="en-US" dirty="0"/>
              <a:t>.  </a:t>
            </a:r>
            <a:r>
              <a:rPr lang="en-US" dirty="0" smtClean="0"/>
              <a:t>Probability Boss fights mage </a:t>
            </a:r>
            <a:r>
              <a:rPr lang="en-US" dirty="0"/>
              <a:t>and is </a:t>
            </a:r>
            <a:r>
              <a:rPr lang="en-US" dirty="0" smtClean="0"/>
              <a:t>defeated?  </a:t>
            </a:r>
            <a:endParaRPr lang="en-US" sz="2400" dirty="0"/>
          </a:p>
          <a:p>
            <a:pPr lvl="1"/>
            <a:r>
              <a:rPr lang="en-US" dirty="0"/>
              <a:t>You might think that = P(mage) </a:t>
            </a:r>
            <a:r>
              <a:rPr lang="en-US" dirty="0" smtClean="0"/>
              <a:t>x </a:t>
            </a:r>
            <a:r>
              <a:rPr lang="en-US" dirty="0"/>
              <a:t>P(defeat </a:t>
            </a:r>
            <a:r>
              <a:rPr lang="en-US" dirty="0" smtClean="0"/>
              <a:t>B</a:t>
            </a:r>
            <a:r>
              <a:rPr lang="en-US" dirty="0"/>
              <a:t>) = .10 * .8  = .</a:t>
            </a:r>
            <a:r>
              <a:rPr lang="en-US" dirty="0" smtClean="0"/>
              <a:t>08</a:t>
            </a:r>
          </a:p>
          <a:p>
            <a:pPr lvl="1"/>
            <a:r>
              <a:rPr lang="en-US" dirty="0"/>
              <a:t>But </a:t>
            </a:r>
            <a:r>
              <a:rPr lang="en-US" dirty="0" smtClean="0"/>
              <a:t>likely not independent. P(defeat B </a:t>
            </a:r>
            <a:r>
              <a:rPr lang="en-US" dirty="0"/>
              <a:t>|</a:t>
            </a:r>
            <a:r>
              <a:rPr lang="en-US" dirty="0" smtClean="0"/>
              <a:t> </a:t>
            </a:r>
            <a:r>
              <a:rPr lang="en-US" dirty="0"/>
              <a:t>mage) </a:t>
            </a:r>
            <a:r>
              <a:rPr lang="en-US" dirty="0" smtClean="0"/>
              <a:t>&lt; 80</a:t>
            </a:r>
            <a:r>
              <a:rPr lang="en-US" dirty="0"/>
              <a:t>%.  </a:t>
            </a:r>
            <a:r>
              <a:rPr lang="en-US" dirty="0" smtClean="0"/>
              <a:t>So, need not-independent formula </a:t>
            </a:r>
            <a:r>
              <a:rPr lang="en-US" dirty="0"/>
              <a:t>P(mage)* P(defeat </a:t>
            </a:r>
            <a:r>
              <a:rPr lang="en-US" dirty="0" smtClean="0"/>
              <a:t>B | </a:t>
            </a:r>
            <a:r>
              <a:rPr lang="en-US" dirty="0"/>
              <a:t>mage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04231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 smtClean="0"/>
              <a:t>Probability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819401"/>
            <a:ext cx="4038600" cy="457199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Probability drawing King?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192"/>
            <a:ext cx="2157286" cy="20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41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 smtClean="0"/>
              <a:t>Probability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819401"/>
            <a:ext cx="4038600" cy="1676400"/>
          </a:xfrm>
        </p:spPr>
        <p:txBody>
          <a:bodyPr>
            <a:normAutofit fontScale="85000" lnSpcReduction="10000"/>
          </a:bodyPr>
          <a:lstStyle/>
          <a:p>
            <a:r>
              <a:rPr lang="en-US" sz="3000" dirty="0" smtClean="0"/>
              <a:t>Probability drawing King?</a:t>
            </a:r>
          </a:p>
          <a:p>
            <a:pPr marL="457200" lvl="1" indent="0" algn="ctr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P(K) = ¼</a:t>
            </a:r>
          </a:p>
          <a:p>
            <a:r>
              <a:rPr lang="en-US" sz="3100" dirty="0"/>
              <a:t>Draw, put back. Now?</a:t>
            </a:r>
          </a:p>
          <a:p>
            <a:pPr marL="457200" lvl="1" indent="0" algn="ctr">
              <a:buNone/>
            </a:pPr>
            <a:r>
              <a:rPr lang="en-US" sz="2200" dirty="0" smtClean="0">
                <a:solidFill>
                  <a:srgbClr val="008000"/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192"/>
            <a:ext cx="2157286" cy="20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05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 smtClean="0"/>
              <a:t>Probability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819401"/>
            <a:ext cx="4038600" cy="2285999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Probability drawing King?</a:t>
            </a:r>
          </a:p>
          <a:p>
            <a:pPr marL="457200" lvl="1" indent="0" algn="ctr">
              <a:buNone/>
            </a:pPr>
            <a:r>
              <a:rPr lang="en-US" dirty="0" smtClean="0">
                <a:solidFill>
                  <a:srgbClr val="008000"/>
                </a:solidFill>
              </a:rPr>
              <a:t>P(K) = ¼</a:t>
            </a:r>
          </a:p>
          <a:p>
            <a:r>
              <a:rPr lang="en-US" sz="2600" dirty="0"/>
              <a:t>Draw, put back. Now?</a:t>
            </a:r>
          </a:p>
          <a:p>
            <a:pPr marL="457200" lvl="1" indent="0" algn="ctr">
              <a:buNone/>
            </a:pPr>
            <a:r>
              <a:rPr lang="en-US" dirty="0" smtClean="0">
                <a:solidFill>
                  <a:srgbClr val="008000"/>
                </a:solidFill>
              </a:rPr>
              <a:t> P(K) = ¼</a:t>
            </a:r>
            <a:endParaRPr lang="en-US" dirty="0">
              <a:solidFill>
                <a:srgbClr val="008000"/>
              </a:solidFill>
            </a:endParaRPr>
          </a:p>
          <a:p>
            <a:r>
              <a:rPr lang="en-US" sz="2600" dirty="0"/>
              <a:t>Probability </a:t>
            </a:r>
            <a:r>
              <a:rPr lang="en-US" sz="2600" i="1" dirty="0"/>
              <a:t>not</a:t>
            </a:r>
            <a:r>
              <a:rPr lang="en-US" sz="2600" dirty="0"/>
              <a:t> King?</a:t>
            </a:r>
            <a:endParaRPr lang="en-US" sz="2600" dirty="0" smtClean="0">
              <a:solidFill>
                <a:srgbClr val="008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192"/>
            <a:ext cx="2157286" cy="20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55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 smtClean="0"/>
              <a:t>Probability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819401"/>
            <a:ext cx="4038600" cy="32004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Probability drawing King?</a:t>
            </a:r>
          </a:p>
          <a:p>
            <a:pPr marL="457200" lvl="1" indent="0" algn="ctr">
              <a:buNone/>
            </a:pPr>
            <a:r>
              <a:rPr lang="en-US" dirty="0" smtClean="0">
                <a:solidFill>
                  <a:srgbClr val="008000"/>
                </a:solidFill>
              </a:rPr>
              <a:t>P(K) = ¼</a:t>
            </a:r>
          </a:p>
          <a:p>
            <a:r>
              <a:rPr lang="en-US" sz="2600" dirty="0"/>
              <a:t>Draw, put back. Now?</a:t>
            </a:r>
          </a:p>
          <a:p>
            <a:pPr marL="457200" lvl="1" indent="0" algn="ctr">
              <a:buNone/>
            </a:pP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P(K) = ¼</a:t>
            </a:r>
          </a:p>
          <a:p>
            <a:r>
              <a:rPr lang="en-US" sz="2600" dirty="0" smtClean="0"/>
              <a:t>Probability </a:t>
            </a:r>
            <a:r>
              <a:rPr lang="en-US" sz="2600" i="1" dirty="0" smtClean="0"/>
              <a:t>not</a:t>
            </a:r>
            <a:r>
              <a:rPr lang="en-US" sz="2600" dirty="0" smtClean="0"/>
              <a:t> King?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P(K’) = 1-P(K) = ¾ </a:t>
            </a:r>
          </a:p>
          <a:p>
            <a:r>
              <a:rPr lang="en-US" sz="2600" dirty="0"/>
              <a:t>Draw, put back. 2 Kings</a:t>
            </a:r>
            <a:r>
              <a:rPr lang="en-US" sz="2600" dirty="0" smtClean="0"/>
              <a:t>?</a:t>
            </a:r>
          </a:p>
          <a:p>
            <a:endParaRPr lang="en-US" dirty="0"/>
          </a:p>
          <a:p>
            <a:pPr marL="0" indent="0">
              <a:buNone/>
            </a:pPr>
            <a:endParaRPr lang="en-US" sz="2200" dirty="0" smtClean="0">
              <a:solidFill>
                <a:srgbClr val="008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192"/>
            <a:ext cx="2157286" cy="20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97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 smtClean="0"/>
              <a:t>Probability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819401"/>
            <a:ext cx="4038600" cy="32004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Probability drawing King?</a:t>
            </a:r>
          </a:p>
          <a:p>
            <a:pPr marL="457200" lvl="1" indent="0" algn="ctr">
              <a:buNone/>
            </a:pPr>
            <a:r>
              <a:rPr lang="en-US" dirty="0" smtClean="0">
                <a:solidFill>
                  <a:srgbClr val="008000"/>
                </a:solidFill>
              </a:rPr>
              <a:t>P(K) = ¼</a:t>
            </a:r>
          </a:p>
          <a:p>
            <a:r>
              <a:rPr lang="en-US" sz="2600" dirty="0"/>
              <a:t>Draw, put back. Now?</a:t>
            </a:r>
          </a:p>
          <a:p>
            <a:pPr marL="457200" lvl="1" indent="0" algn="ctr">
              <a:buNone/>
            </a:pP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P(K) = ¼</a:t>
            </a:r>
          </a:p>
          <a:p>
            <a:r>
              <a:rPr lang="en-US" sz="2600" dirty="0" smtClean="0"/>
              <a:t>Probability </a:t>
            </a:r>
            <a:r>
              <a:rPr lang="en-US" sz="2600" i="1" dirty="0" smtClean="0"/>
              <a:t>not</a:t>
            </a:r>
            <a:r>
              <a:rPr lang="en-US" sz="2600" dirty="0" smtClean="0"/>
              <a:t> King?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P(K’) = 1-P(K) = ¾ </a:t>
            </a:r>
          </a:p>
          <a:p>
            <a:r>
              <a:rPr lang="en-US" sz="2600" dirty="0"/>
              <a:t>Draw, put back. 2 Kings</a:t>
            </a:r>
            <a:r>
              <a:rPr lang="en-US" sz="2600" dirty="0" smtClean="0"/>
              <a:t>?</a:t>
            </a:r>
          </a:p>
          <a:p>
            <a:endParaRPr lang="en-US" dirty="0"/>
          </a:p>
          <a:p>
            <a:pPr marL="0" indent="0">
              <a:buNone/>
            </a:pPr>
            <a:endParaRPr lang="en-US" sz="2200" dirty="0" smtClean="0">
              <a:solidFill>
                <a:srgbClr val="008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192"/>
            <a:ext cx="2157286" cy="20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72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 smtClean="0"/>
              <a:t>Probability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819400"/>
            <a:ext cx="4038600" cy="36576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Probability drawing King?</a:t>
            </a:r>
          </a:p>
          <a:p>
            <a:pPr marL="457200" lvl="1" indent="0" algn="ctr">
              <a:buNone/>
            </a:pPr>
            <a:r>
              <a:rPr lang="en-US" dirty="0" smtClean="0">
                <a:solidFill>
                  <a:srgbClr val="008000"/>
                </a:solidFill>
              </a:rPr>
              <a:t>P(K) = ¼</a:t>
            </a:r>
          </a:p>
          <a:p>
            <a:r>
              <a:rPr lang="en-US" sz="2600" dirty="0"/>
              <a:t>Draw, put back. Now?</a:t>
            </a:r>
          </a:p>
          <a:p>
            <a:pPr marL="457200" lvl="1" indent="0" algn="ctr">
              <a:buNone/>
            </a:pP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P(K) = ¼</a:t>
            </a:r>
          </a:p>
          <a:p>
            <a:r>
              <a:rPr lang="en-US" sz="2600" dirty="0" smtClean="0"/>
              <a:t>Probability </a:t>
            </a:r>
            <a:r>
              <a:rPr lang="en-US" sz="2600" i="1" dirty="0" smtClean="0"/>
              <a:t>not</a:t>
            </a:r>
            <a:r>
              <a:rPr lang="en-US" sz="2600" dirty="0" smtClean="0"/>
              <a:t> King?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P(K’) = 1-P(K) = ¾ </a:t>
            </a:r>
          </a:p>
          <a:p>
            <a:r>
              <a:rPr lang="en-US" sz="2600" dirty="0"/>
              <a:t>Draw, put back. 2 Kings</a:t>
            </a:r>
            <a:r>
              <a:rPr lang="en-US" sz="2600" dirty="0" smtClean="0"/>
              <a:t>?</a:t>
            </a:r>
          </a:p>
          <a:p>
            <a:pPr marL="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P(K) x P(K) = ¼ x ¼ = 1/16</a:t>
            </a:r>
          </a:p>
          <a:p>
            <a:endParaRPr lang="en-US" dirty="0"/>
          </a:p>
          <a:p>
            <a:pPr marL="0" indent="0">
              <a:buNone/>
            </a:pPr>
            <a:endParaRPr lang="en-US" sz="2200" dirty="0" smtClean="0">
              <a:solidFill>
                <a:srgbClr val="008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192"/>
            <a:ext cx="2157286" cy="203517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Draw.  King or Queen?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976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 smtClean="0"/>
              <a:t>Probability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819400"/>
            <a:ext cx="4038600" cy="36576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Probability drawing King?</a:t>
            </a:r>
          </a:p>
          <a:p>
            <a:pPr marL="457200" lvl="1" indent="0" algn="ctr">
              <a:buNone/>
            </a:pPr>
            <a:r>
              <a:rPr lang="en-US" dirty="0" smtClean="0">
                <a:solidFill>
                  <a:srgbClr val="008000"/>
                </a:solidFill>
              </a:rPr>
              <a:t>P(K) = ¼</a:t>
            </a:r>
          </a:p>
          <a:p>
            <a:r>
              <a:rPr lang="en-US" sz="2600" dirty="0"/>
              <a:t>Draw, put back. Now?</a:t>
            </a:r>
          </a:p>
          <a:p>
            <a:pPr marL="457200" lvl="1" indent="0" algn="ctr">
              <a:buNone/>
            </a:pP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P(K) = ¼</a:t>
            </a:r>
          </a:p>
          <a:p>
            <a:r>
              <a:rPr lang="en-US" sz="2600" dirty="0" smtClean="0"/>
              <a:t>Probability </a:t>
            </a:r>
            <a:r>
              <a:rPr lang="en-US" sz="2600" i="1" dirty="0" smtClean="0"/>
              <a:t>not</a:t>
            </a:r>
            <a:r>
              <a:rPr lang="en-US" sz="2600" dirty="0" smtClean="0"/>
              <a:t> King?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P(K’) = 1-P(K) = ¾ </a:t>
            </a:r>
          </a:p>
          <a:p>
            <a:r>
              <a:rPr lang="en-US" sz="2600" dirty="0"/>
              <a:t>Draw, put back. 2 Kings</a:t>
            </a:r>
            <a:r>
              <a:rPr lang="en-US" sz="2600" dirty="0" smtClean="0"/>
              <a:t>?</a:t>
            </a:r>
          </a:p>
          <a:p>
            <a:pPr marL="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P(K) x P(K) = ¼ x ¼ = 1/16</a:t>
            </a:r>
          </a:p>
          <a:p>
            <a:endParaRPr lang="en-US" dirty="0"/>
          </a:p>
          <a:p>
            <a:pPr marL="0" indent="0">
              <a:buNone/>
            </a:pPr>
            <a:endParaRPr lang="en-US" sz="2200" dirty="0" smtClean="0">
              <a:solidFill>
                <a:srgbClr val="008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192"/>
            <a:ext cx="2157286" cy="203517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Draw.  King or Queen?</a:t>
            </a:r>
          </a:p>
          <a:p>
            <a:pPr marL="457200" lvl="1" indent="0" algn="ctr">
              <a:buNone/>
            </a:pPr>
            <a:r>
              <a:rPr lang="en-US" dirty="0" smtClean="0">
                <a:solidFill>
                  <a:srgbClr val="008000"/>
                </a:solidFill>
              </a:rPr>
              <a:t>P(K or Q) = P(K) + P(Q) </a:t>
            </a:r>
          </a:p>
          <a:p>
            <a:pPr marL="457200" lvl="1" indent="0" algn="ctr">
              <a:buNone/>
            </a:pPr>
            <a:r>
              <a:rPr lang="en-US" dirty="0" smtClean="0">
                <a:solidFill>
                  <a:srgbClr val="008000"/>
                </a:solidFill>
              </a:rPr>
              <a:t>= ¼ + ¼ = ½ </a:t>
            </a:r>
            <a:endParaRPr lang="en-US" dirty="0">
              <a:solidFill>
                <a:srgbClr val="008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17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 smtClean="0"/>
              <a:t>Probability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819400"/>
            <a:ext cx="4038600" cy="36576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Probability drawing King?</a:t>
            </a:r>
          </a:p>
          <a:p>
            <a:pPr marL="457200" lvl="1" indent="0" algn="ctr">
              <a:buNone/>
            </a:pPr>
            <a:r>
              <a:rPr lang="en-US" dirty="0" smtClean="0">
                <a:solidFill>
                  <a:srgbClr val="008000"/>
                </a:solidFill>
              </a:rPr>
              <a:t>P(K) = ¼</a:t>
            </a:r>
          </a:p>
          <a:p>
            <a:r>
              <a:rPr lang="en-US" sz="2600" dirty="0"/>
              <a:t>Draw, put back. Now?</a:t>
            </a:r>
          </a:p>
          <a:p>
            <a:pPr marL="457200" lvl="1" indent="0" algn="ctr">
              <a:buNone/>
            </a:pP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P(K) = ¼</a:t>
            </a:r>
          </a:p>
          <a:p>
            <a:r>
              <a:rPr lang="en-US" sz="2600" dirty="0" smtClean="0"/>
              <a:t>Probability </a:t>
            </a:r>
            <a:r>
              <a:rPr lang="en-US" sz="2600" i="1" dirty="0" smtClean="0"/>
              <a:t>not</a:t>
            </a:r>
            <a:r>
              <a:rPr lang="en-US" sz="2600" dirty="0" smtClean="0"/>
              <a:t> King?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P(K’) = 1-P(K) = ¾ </a:t>
            </a:r>
          </a:p>
          <a:p>
            <a:r>
              <a:rPr lang="en-US" sz="2600" dirty="0"/>
              <a:t>Draw, put back. 2 Kings</a:t>
            </a:r>
            <a:r>
              <a:rPr lang="en-US" sz="2600" dirty="0" smtClean="0"/>
              <a:t>?</a:t>
            </a:r>
          </a:p>
          <a:p>
            <a:pPr marL="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P(K) x P(K) = ¼ x ¼ = 1/16</a:t>
            </a:r>
          </a:p>
          <a:p>
            <a:endParaRPr lang="en-US" dirty="0"/>
          </a:p>
          <a:p>
            <a:pPr marL="0" indent="0">
              <a:buNone/>
            </a:pPr>
            <a:endParaRPr lang="en-US" sz="2200" dirty="0" smtClean="0">
              <a:solidFill>
                <a:srgbClr val="008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192"/>
            <a:ext cx="2157286" cy="203517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Draw.  King or Queen?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 or Q) = P(K) + P(Q) 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= ¼ + ¼ = ½ </a:t>
            </a:r>
          </a:p>
          <a:p>
            <a:r>
              <a:rPr lang="en-US" dirty="0" smtClean="0"/>
              <a:t>Draw</a:t>
            </a:r>
            <a:r>
              <a:rPr lang="en-US" dirty="0"/>
              <a:t>, put back.  Not 2 Kings?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91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 smtClean="0"/>
              <a:t>Probability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819400"/>
            <a:ext cx="4038600" cy="36576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Probability drawing King?</a:t>
            </a:r>
          </a:p>
          <a:p>
            <a:pPr marL="457200" lvl="1" indent="0" algn="ctr">
              <a:buNone/>
            </a:pPr>
            <a:r>
              <a:rPr lang="en-US" dirty="0" smtClean="0">
                <a:solidFill>
                  <a:srgbClr val="008000"/>
                </a:solidFill>
              </a:rPr>
              <a:t>P(K) = ¼</a:t>
            </a:r>
          </a:p>
          <a:p>
            <a:r>
              <a:rPr lang="en-US" sz="2600" dirty="0"/>
              <a:t>Draw, put back. Now?</a:t>
            </a:r>
          </a:p>
          <a:p>
            <a:pPr marL="457200" lvl="1" indent="0" algn="ctr">
              <a:buNone/>
            </a:pP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P(K) = ¼</a:t>
            </a:r>
          </a:p>
          <a:p>
            <a:r>
              <a:rPr lang="en-US" sz="2600" dirty="0" smtClean="0"/>
              <a:t>Probability </a:t>
            </a:r>
            <a:r>
              <a:rPr lang="en-US" sz="2600" i="1" dirty="0" smtClean="0"/>
              <a:t>not</a:t>
            </a:r>
            <a:r>
              <a:rPr lang="en-US" sz="2600" dirty="0" smtClean="0"/>
              <a:t> King?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P(K’) = 1-P(K) = ¾ </a:t>
            </a:r>
          </a:p>
          <a:p>
            <a:r>
              <a:rPr lang="en-US" sz="2600" dirty="0"/>
              <a:t>Draw, put back. 2 Kings</a:t>
            </a:r>
            <a:r>
              <a:rPr lang="en-US" sz="2600" dirty="0" smtClean="0"/>
              <a:t>?</a:t>
            </a:r>
          </a:p>
          <a:p>
            <a:pPr marL="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P(K) x P(K) = ¼ x ¼ = 1/16</a:t>
            </a:r>
          </a:p>
          <a:p>
            <a:endParaRPr lang="en-US" dirty="0"/>
          </a:p>
          <a:p>
            <a:pPr marL="0" indent="0">
              <a:buNone/>
            </a:pPr>
            <a:endParaRPr lang="en-US" sz="2200" dirty="0" smtClean="0">
              <a:solidFill>
                <a:srgbClr val="008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192"/>
            <a:ext cx="2157286" cy="203517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Draw.  King or Queen?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 or Q) = P(K) + P(Q) 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= ¼ + ¼ = ½ </a:t>
            </a:r>
          </a:p>
          <a:p>
            <a:r>
              <a:rPr lang="en-US" dirty="0" smtClean="0"/>
              <a:t>Draw</a:t>
            </a:r>
            <a:r>
              <a:rPr lang="en-US" dirty="0"/>
              <a:t>, put back.  Not 2 Kings?</a:t>
            </a:r>
          </a:p>
          <a:p>
            <a:pPr marL="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P(K’) x P(K’) = ¾ x ¾ = 9/16</a:t>
            </a:r>
          </a:p>
          <a:p>
            <a:r>
              <a:rPr lang="en-US" dirty="0"/>
              <a:t>Draw, </a:t>
            </a:r>
            <a:r>
              <a:rPr lang="en-US" i="1" dirty="0"/>
              <a:t>don’t</a:t>
            </a:r>
            <a:r>
              <a:rPr lang="en-US" dirty="0"/>
              <a:t> put back.  Not 2 Kings?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535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323" y="76202"/>
            <a:ext cx="8229600" cy="11430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3"/>
            <a:ext cx="4038600" cy="281939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Statistics</a:t>
            </a:r>
            <a:r>
              <a:rPr lang="en-US" dirty="0" smtClean="0"/>
              <a:t> important for game analysis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Probability</a:t>
            </a:r>
            <a:r>
              <a:rPr lang="en-US" dirty="0" smtClean="0"/>
              <a:t> important for statistics</a:t>
            </a:r>
          </a:p>
          <a:p>
            <a:r>
              <a:rPr lang="en-US" dirty="0" smtClean="0"/>
              <a:t>So, understand some </a:t>
            </a:r>
            <a:r>
              <a:rPr lang="en-US" dirty="0" smtClean="0">
                <a:solidFill>
                  <a:srgbClr val="C00000"/>
                </a:solidFill>
              </a:rPr>
              <a:t>basic probability</a:t>
            </a:r>
          </a:p>
          <a:p>
            <a:r>
              <a:rPr lang="en-US" dirty="0"/>
              <a:t>Also, </a:t>
            </a:r>
            <a:r>
              <a:rPr lang="en-US" dirty="0">
                <a:solidFill>
                  <a:srgbClr val="C00000"/>
                </a:solidFill>
              </a:rPr>
              <a:t>probability</a:t>
            </a:r>
            <a:r>
              <a:rPr lang="en-US" dirty="0"/>
              <a:t> useful for game development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1"/>
            <a:ext cx="4038600" cy="3352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What are some examples of probabilities needed for game development?</a:t>
            </a:r>
            <a:endParaRPr lang="en-US" dirty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057400" y="4648201"/>
            <a:ext cx="4724400" cy="2056174"/>
            <a:chOff x="2057400" y="4648201"/>
            <a:chExt cx="4724400" cy="20561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57400" y="4648201"/>
              <a:ext cx="4724400" cy="205617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467100" y="6126163"/>
              <a:ext cx="1905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https://www.mathsisfun.com/data/images/probability-line.svg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2416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 smtClean="0"/>
              <a:t>Probability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819400"/>
            <a:ext cx="4038600" cy="36576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Probability drawing King?</a:t>
            </a:r>
          </a:p>
          <a:p>
            <a:pPr marL="457200" lvl="1" indent="0" algn="ctr">
              <a:buNone/>
            </a:pPr>
            <a:r>
              <a:rPr lang="en-US" dirty="0" smtClean="0">
                <a:solidFill>
                  <a:srgbClr val="008000"/>
                </a:solidFill>
              </a:rPr>
              <a:t>P(K) = ¼</a:t>
            </a:r>
          </a:p>
          <a:p>
            <a:r>
              <a:rPr lang="en-US" sz="2600" dirty="0"/>
              <a:t>Draw, put back. Now?</a:t>
            </a:r>
          </a:p>
          <a:p>
            <a:pPr marL="457200" lvl="1" indent="0" algn="ctr">
              <a:buNone/>
            </a:pP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P(K) = ¼</a:t>
            </a:r>
          </a:p>
          <a:p>
            <a:r>
              <a:rPr lang="en-US" sz="2600" dirty="0" smtClean="0"/>
              <a:t>Probability </a:t>
            </a:r>
            <a:r>
              <a:rPr lang="en-US" sz="2600" i="1" dirty="0" smtClean="0"/>
              <a:t>not</a:t>
            </a:r>
            <a:r>
              <a:rPr lang="en-US" sz="2600" dirty="0" smtClean="0"/>
              <a:t> King?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P(K’) = 1-P(K) = ¾ </a:t>
            </a:r>
          </a:p>
          <a:p>
            <a:r>
              <a:rPr lang="en-US" sz="2600" dirty="0"/>
              <a:t>Draw, put back. 2 Kings</a:t>
            </a:r>
            <a:r>
              <a:rPr lang="en-US" sz="2600" dirty="0" smtClean="0"/>
              <a:t>?</a:t>
            </a:r>
          </a:p>
          <a:p>
            <a:pPr marL="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P(K) x P(K) = ¼ x ¼ = 1/16</a:t>
            </a:r>
          </a:p>
          <a:p>
            <a:endParaRPr lang="en-US" dirty="0"/>
          </a:p>
          <a:p>
            <a:pPr marL="0" indent="0">
              <a:buNone/>
            </a:pPr>
            <a:endParaRPr lang="en-US" sz="2200" dirty="0" smtClean="0">
              <a:solidFill>
                <a:srgbClr val="008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192"/>
            <a:ext cx="2157286" cy="203517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33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Draw.  King or Queen?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 or Q) = P(K) + P(Q) 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= ¼ + ¼ = ½ </a:t>
            </a:r>
          </a:p>
          <a:p>
            <a:r>
              <a:rPr lang="en-US" dirty="0" smtClean="0"/>
              <a:t>Draw</a:t>
            </a:r>
            <a:r>
              <a:rPr lang="en-US" dirty="0"/>
              <a:t>, put back.  Not 2 Kings?</a:t>
            </a:r>
          </a:p>
          <a:p>
            <a:pPr marL="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P(K’) x P(K’) = ¾ x ¾ = 9/16</a:t>
            </a:r>
          </a:p>
          <a:p>
            <a:r>
              <a:rPr lang="en-US" dirty="0"/>
              <a:t>Draw, </a:t>
            </a:r>
            <a:r>
              <a:rPr lang="en-US" i="1" dirty="0"/>
              <a:t>don’t</a:t>
            </a:r>
            <a:r>
              <a:rPr lang="en-US" dirty="0"/>
              <a:t> put back.  Not 2 Kings</a:t>
            </a:r>
            <a:r>
              <a:rPr lang="en-US" dirty="0" smtClean="0"/>
              <a:t>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P(K’) x P(K’ </a:t>
            </a:r>
            <a:r>
              <a:rPr lang="en-US" dirty="0" smtClean="0">
                <a:solidFill>
                  <a:srgbClr val="008000"/>
                </a:solidFill>
              </a:rPr>
              <a:t>| </a:t>
            </a:r>
            <a:r>
              <a:rPr lang="en-US" dirty="0">
                <a:solidFill>
                  <a:srgbClr val="008000"/>
                </a:solidFill>
              </a:rPr>
              <a:t>K’) = ¾ x 2/3 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= 6/12 = ½ </a:t>
            </a:r>
          </a:p>
          <a:p>
            <a:r>
              <a:rPr lang="en-US" dirty="0" smtClean="0"/>
              <a:t>Draw</a:t>
            </a:r>
            <a:r>
              <a:rPr lang="en-US" dirty="0"/>
              <a:t>, don’t put back.  King 2</a:t>
            </a:r>
            <a:r>
              <a:rPr lang="en-US" baseline="30000" dirty="0"/>
              <a:t>nd</a:t>
            </a:r>
            <a:r>
              <a:rPr lang="en-US" dirty="0"/>
              <a:t> card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13737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 smtClean="0"/>
              <a:t>Probability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819400"/>
            <a:ext cx="4038600" cy="36576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Probability drawing King?</a:t>
            </a:r>
          </a:p>
          <a:p>
            <a:pPr marL="457200" lvl="1" indent="0" algn="ctr">
              <a:buNone/>
            </a:pPr>
            <a:r>
              <a:rPr lang="en-US" dirty="0" smtClean="0">
                <a:solidFill>
                  <a:srgbClr val="008000"/>
                </a:solidFill>
              </a:rPr>
              <a:t>P(K) = ¼</a:t>
            </a:r>
          </a:p>
          <a:p>
            <a:r>
              <a:rPr lang="en-US" sz="2600" dirty="0"/>
              <a:t>Draw, put back. Now?</a:t>
            </a:r>
          </a:p>
          <a:p>
            <a:pPr marL="457200" lvl="1" indent="0" algn="ctr">
              <a:buNone/>
            </a:pP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P(K) = ¼</a:t>
            </a:r>
          </a:p>
          <a:p>
            <a:r>
              <a:rPr lang="en-US" sz="2600" dirty="0" smtClean="0"/>
              <a:t>Probability </a:t>
            </a:r>
            <a:r>
              <a:rPr lang="en-US" sz="2600" i="1" dirty="0" smtClean="0"/>
              <a:t>not</a:t>
            </a:r>
            <a:r>
              <a:rPr lang="en-US" sz="2600" dirty="0" smtClean="0"/>
              <a:t> King?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P(K’) = 1-P(K) = ¾ </a:t>
            </a:r>
          </a:p>
          <a:p>
            <a:r>
              <a:rPr lang="en-US" sz="2600" dirty="0"/>
              <a:t>Draw, put back. 2 Kings</a:t>
            </a:r>
            <a:r>
              <a:rPr lang="en-US" sz="2600" dirty="0" smtClean="0"/>
              <a:t>?</a:t>
            </a:r>
          </a:p>
          <a:p>
            <a:pPr marL="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P(K) x P(K) = ¼ x ¼ = 1/16</a:t>
            </a:r>
          </a:p>
          <a:p>
            <a:endParaRPr lang="en-US" dirty="0"/>
          </a:p>
          <a:p>
            <a:pPr marL="0" indent="0">
              <a:buNone/>
            </a:pPr>
            <a:endParaRPr lang="en-US" sz="2200" dirty="0" smtClean="0">
              <a:solidFill>
                <a:srgbClr val="008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192"/>
            <a:ext cx="2157286" cy="203517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791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Draw.  King or Queen?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 or Q) = P(K) + P(Q) 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= ¼ + ¼ = ½ </a:t>
            </a:r>
          </a:p>
          <a:p>
            <a:r>
              <a:rPr lang="en-US" dirty="0" smtClean="0"/>
              <a:t>Draw</a:t>
            </a:r>
            <a:r>
              <a:rPr lang="en-US" dirty="0"/>
              <a:t>, put back.  Not 2 Kings?</a:t>
            </a:r>
          </a:p>
          <a:p>
            <a:pPr marL="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P(K’) x P(K’) = ¾ x ¾ = 9/16</a:t>
            </a:r>
          </a:p>
          <a:p>
            <a:r>
              <a:rPr lang="en-US" dirty="0"/>
              <a:t>Draw, </a:t>
            </a:r>
            <a:r>
              <a:rPr lang="en-US" i="1" dirty="0"/>
              <a:t>don’t</a:t>
            </a:r>
            <a:r>
              <a:rPr lang="en-US" dirty="0"/>
              <a:t> put back.  Not 2 Kings</a:t>
            </a:r>
            <a:r>
              <a:rPr lang="en-US" dirty="0" smtClean="0"/>
              <a:t>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P(K’) x P(K’ </a:t>
            </a:r>
            <a:r>
              <a:rPr lang="en-US" dirty="0" smtClean="0">
                <a:solidFill>
                  <a:srgbClr val="008000"/>
                </a:solidFill>
              </a:rPr>
              <a:t>| </a:t>
            </a:r>
            <a:r>
              <a:rPr lang="en-US" dirty="0">
                <a:solidFill>
                  <a:srgbClr val="008000"/>
                </a:solidFill>
              </a:rPr>
              <a:t>K’) = ¾ x 2/3 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= 6/12 = ½ </a:t>
            </a:r>
          </a:p>
          <a:p>
            <a:r>
              <a:rPr lang="en-US" dirty="0" smtClean="0"/>
              <a:t>Draw</a:t>
            </a:r>
            <a:r>
              <a:rPr lang="en-US" dirty="0"/>
              <a:t>, don’t put back.  King 2</a:t>
            </a:r>
            <a:r>
              <a:rPr lang="en-US" baseline="30000" dirty="0"/>
              <a:t>nd</a:t>
            </a:r>
            <a:r>
              <a:rPr lang="en-US" dirty="0"/>
              <a:t> card</a:t>
            </a:r>
            <a:r>
              <a:rPr lang="en-US" dirty="0" smtClean="0"/>
              <a:t>?</a:t>
            </a:r>
          </a:p>
          <a:p>
            <a:pPr marL="0" indent="0" algn="ctr">
              <a:buNone/>
            </a:pPr>
            <a:r>
              <a:rPr lang="en-US" sz="2200" dirty="0">
                <a:solidFill>
                  <a:srgbClr val="008000"/>
                </a:solidFill>
              </a:rPr>
              <a:t>P(K’) x P(K |</a:t>
            </a:r>
            <a:r>
              <a:rPr lang="en-US" sz="2200" dirty="0" smtClean="0">
                <a:solidFill>
                  <a:srgbClr val="008000"/>
                </a:solidFill>
              </a:rPr>
              <a:t> </a:t>
            </a:r>
            <a:r>
              <a:rPr lang="en-US" sz="2200" dirty="0">
                <a:solidFill>
                  <a:srgbClr val="008000"/>
                </a:solidFill>
              </a:rPr>
              <a:t>K’) = ¾ x ⅓ </a:t>
            </a:r>
            <a:r>
              <a:rPr lang="en-US" sz="2200" dirty="0" smtClean="0">
                <a:solidFill>
                  <a:srgbClr val="008000"/>
                </a:solidFill>
              </a:rPr>
              <a:t>= </a:t>
            </a:r>
            <a:r>
              <a:rPr lang="en-US" sz="2200" dirty="0">
                <a:solidFill>
                  <a:srgbClr val="008000"/>
                </a:solidFill>
              </a:rPr>
              <a:t>3/12 = ¼  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51461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	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Probability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Probability Distributions		(</a:t>
            </a:r>
            <a:r>
              <a:rPr lang="en-US" dirty="0" smtClean="0">
                <a:solidFill>
                  <a:srgbClr val="C00000"/>
                </a:solidFill>
              </a:rPr>
              <a:t>next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04769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Probability distribution </a:t>
            </a:r>
            <a:r>
              <a:rPr lang="en-US" dirty="0" smtClean="0"/>
              <a:t>– values and likelihood of those values that random variable can take</a:t>
            </a:r>
          </a:p>
          <a:p>
            <a:r>
              <a:rPr lang="en-US" dirty="0" smtClean="0"/>
              <a:t>Why? If can model mathematically, can use to predict occurrences</a:t>
            </a:r>
          </a:p>
          <a:p>
            <a:pPr lvl="1"/>
            <a:r>
              <a:rPr lang="en-US" dirty="0" smtClean="0"/>
              <a:t>e.g., probability slot machine pays out on given day</a:t>
            </a:r>
          </a:p>
          <a:p>
            <a:pPr lvl="1"/>
            <a:r>
              <a:rPr lang="en-US" dirty="0" smtClean="0"/>
              <a:t>e.g., probability game server hosts player today</a:t>
            </a:r>
          </a:p>
          <a:p>
            <a:pPr lvl="1"/>
            <a:r>
              <a:rPr lang="en-US" dirty="0" smtClean="0"/>
              <a:t>e.g., probability certain game mode is chosen by player</a:t>
            </a:r>
          </a:p>
          <a:p>
            <a:pPr lvl="1"/>
            <a:r>
              <a:rPr lang="en-US" dirty="0" smtClean="0"/>
              <a:t>Also, some statistical techniques for some distributions only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648200" y="1576754"/>
            <a:ext cx="4267200" cy="2712827"/>
            <a:chOff x="4648200" y="2286000"/>
            <a:chExt cx="4267200" cy="2712827"/>
          </a:xfrm>
        </p:grpSpPr>
        <p:pic>
          <p:nvPicPr>
            <p:cNvPr id="19" name="Content Placeholder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2286000"/>
              <a:ext cx="4267200" cy="253249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5981700" y="4767995"/>
              <a:ext cx="16002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https://goo.gl/jqomFI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48200" y="2286000"/>
              <a:ext cx="1066800" cy="6096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48600" y="2286000"/>
              <a:ext cx="1066800" cy="6096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760308" y="2293815"/>
              <a:ext cx="1066800" cy="6096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736492" y="2887785"/>
              <a:ext cx="1066800" cy="6096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511528" y="4502691"/>
            <a:ext cx="25835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Types discussed: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Uniform</a:t>
            </a:r>
            <a:r>
              <a:rPr lang="en-US" dirty="0"/>
              <a:t> (discrete)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Binomial</a:t>
            </a:r>
            <a:r>
              <a:rPr lang="en-US" dirty="0"/>
              <a:t> (discrete)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Poisson</a:t>
            </a:r>
            <a:r>
              <a:rPr lang="en-US" dirty="0"/>
              <a:t> (discrete) 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Normal</a:t>
            </a:r>
            <a:r>
              <a:rPr lang="en-US" dirty="0"/>
              <a:t> (continuous)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271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Uniform Distribution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5" y="1085850"/>
            <a:ext cx="4286250" cy="2724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831492"/>
            <a:ext cx="3587846" cy="25986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7800" y="1701439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“So what?”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Can use known formulas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47629" y="4345980"/>
            <a:ext cx="40243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Mean      = (1 + 6) / 2 = 3.5</a:t>
            </a:r>
          </a:p>
          <a:p>
            <a:r>
              <a:rPr lang="en-US" sz="2400" dirty="0" smtClean="0"/>
              <a:t>Variance = ((6 – 1 + 1)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– 1)/12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= 2.9</a:t>
            </a:r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Std</a:t>
            </a:r>
            <a:r>
              <a:rPr lang="en-US" sz="2400" dirty="0" smtClean="0"/>
              <a:t> Dev  = </a:t>
            </a:r>
            <a:r>
              <a:rPr lang="en-US" sz="2400" dirty="0" err="1" smtClean="0"/>
              <a:t>sqrt</a:t>
            </a:r>
            <a:r>
              <a:rPr lang="en-US" sz="2400" dirty="0" smtClean="0"/>
              <a:t>(Variance) = 1.7</a:t>
            </a:r>
          </a:p>
        </p:txBody>
      </p:sp>
    </p:spTree>
    <p:extLst>
      <p:ext uri="{BB962C8B-B14F-4D97-AF65-F5344CB8AC3E}">
        <p14:creationId xmlns:p14="http://schemas.microsoft.com/office/powerpoint/2010/main" val="2132779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Binomial Distribution Example (1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0"/>
            <a:ext cx="4038600" cy="3078163"/>
          </a:xfrm>
        </p:spPr>
        <p:txBody>
          <a:bodyPr>
            <a:normAutofit fontScale="92500"/>
          </a:bodyPr>
          <a:lstStyle/>
          <a:p>
            <a:r>
              <a:rPr lang="en-US" dirty="0"/>
              <a:t>Suppose </a:t>
            </a:r>
            <a:r>
              <a:rPr lang="en-US" dirty="0" smtClean="0"/>
              <a:t>toss </a:t>
            </a:r>
            <a:r>
              <a:rPr lang="en-US" dirty="0"/>
              <a:t>3 </a:t>
            </a:r>
            <a:r>
              <a:rPr lang="en-US" dirty="0" smtClean="0"/>
              <a:t>coins</a:t>
            </a:r>
          </a:p>
          <a:p>
            <a:r>
              <a:rPr lang="en-US" dirty="0" smtClean="0"/>
              <a:t>Random </a:t>
            </a:r>
            <a:r>
              <a:rPr lang="en-US" dirty="0"/>
              <a:t>variable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X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number </a:t>
            </a:r>
            <a:r>
              <a:rPr lang="en-US" dirty="0"/>
              <a:t>of heads </a:t>
            </a:r>
            <a:endParaRPr lang="en-US" dirty="0" smtClean="0"/>
          </a:p>
          <a:p>
            <a:r>
              <a:rPr lang="en-US" dirty="0" smtClean="0"/>
              <a:t>Want </a:t>
            </a:r>
            <a:r>
              <a:rPr lang="en-US" dirty="0"/>
              <a:t>to know </a:t>
            </a:r>
            <a:r>
              <a:rPr lang="en-US" dirty="0" smtClean="0"/>
              <a:t>probability of exactly 2 heads</a:t>
            </a:r>
          </a:p>
          <a:p>
            <a:pPr marL="0" indent="0" algn="ctr">
              <a:buNone/>
            </a:pPr>
            <a:r>
              <a:rPr lang="en-US" dirty="0" smtClean="0"/>
              <a:t>P(</a:t>
            </a:r>
            <a:r>
              <a:rPr lang="en-US" dirty="0" smtClean="0">
                <a:solidFill>
                  <a:srgbClr val="0070C0"/>
                </a:solidFill>
              </a:rPr>
              <a:t>X</a:t>
            </a:r>
            <a:r>
              <a:rPr lang="en-US" dirty="0" smtClean="0"/>
              <a:t>=2) = 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88330"/>
            <a:ext cx="2286000" cy="1514475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9773"/>
            <a:ext cx="4255477" cy="63304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 smtClean="0"/>
              <a:t>How </a:t>
            </a:r>
            <a:r>
              <a:rPr lang="en-US" dirty="0"/>
              <a:t>to </a:t>
            </a:r>
            <a:r>
              <a:rPr lang="en-US" dirty="0" smtClean="0"/>
              <a:t>assign probabilities?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307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Binomial Distribution Example (1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0"/>
            <a:ext cx="4038600" cy="3078163"/>
          </a:xfrm>
        </p:spPr>
        <p:txBody>
          <a:bodyPr>
            <a:normAutofit fontScale="92500"/>
          </a:bodyPr>
          <a:lstStyle/>
          <a:p>
            <a:r>
              <a:rPr lang="en-US" dirty="0"/>
              <a:t>Suppose </a:t>
            </a:r>
            <a:r>
              <a:rPr lang="en-US" dirty="0" smtClean="0"/>
              <a:t>toss </a:t>
            </a:r>
            <a:r>
              <a:rPr lang="en-US" dirty="0"/>
              <a:t>3 </a:t>
            </a:r>
            <a:r>
              <a:rPr lang="en-US" dirty="0" smtClean="0"/>
              <a:t>coins</a:t>
            </a:r>
          </a:p>
          <a:p>
            <a:r>
              <a:rPr lang="en-US" dirty="0" smtClean="0"/>
              <a:t>Random </a:t>
            </a:r>
            <a:r>
              <a:rPr lang="en-US" dirty="0"/>
              <a:t>variable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X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number </a:t>
            </a:r>
            <a:r>
              <a:rPr lang="en-US" dirty="0"/>
              <a:t>of heads </a:t>
            </a:r>
            <a:endParaRPr lang="en-US" dirty="0" smtClean="0"/>
          </a:p>
          <a:p>
            <a:r>
              <a:rPr lang="en-US" dirty="0" smtClean="0"/>
              <a:t>Want </a:t>
            </a:r>
            <a:r>
              <a:rPr lang="en-US" dirty="0"/>
              <a:t>to know </a:t>
            </a:r>
            <a:r>
              <a:rPr lang="en-US" dirty="0" smtClean="0"/>
              <a:t>probability of exactly 2 heads</a:t>
            </a:r>
          </a:p>
          <a:p>
            <a:pPr marL="0" indent="0" algn="ctr">
              <a:buNone/>
            </a:pPr>
            <a:r>
              <a:rPr lang="en-US" dirty="0" smtClean="0"/>
              <a:t>P(</a:t>
            </a:r>
            <a:r>
              <a:rPr lang="en-US" dirty="0" smtClean="0">
                <a:solidFill>
                  <a:srgbClr val="0070C0"/>
                </a:solidFill>
              </a:rPr>
              <a:t>X</a:t>
            </a:r>
            <a:r>
              <a:rPr lang="en-US" dirty="0" smtClean="0"/>
              <a:t>=2) = 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9773"/>
            <a:ext cx="4255477" cy="63304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 smtClean="0"/>
              <a:t>How </a:t>
            </a:r>
            <a:r>
              <a:rPr lang="en-US" dirty="0"/>
              <a:t>to </a:t>
            </a:r>
            <a:r>
              <a:rPr lang="en-US" dirty="0" smtClean="0"/>
              <a:t>assign probabilities?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88330"/>
            <a:ext cx="2286000" cy="1514475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4640385" y="2590800"/>
            <a:ext cx="4114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Could </a:t>
            </a:r>
            <a:r>
              <a:rPr lang="en-US" i="1" dirty="0" smtClean="0"/>
              <a:t>measure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8000"/>
                </a:solidFill>
              </a:rPr>
              <a:t>empirical</a:t>
            </a:r>
            <a:r>
              <a:rPr lang="en-US" dirty="0" smtClean="0"/>
              <a:t>)</a:t>
            </a:r>
          </a:p>
          <a:p>
            <a:pPr lvl="1"/>
            <a:r>
              <a:rPr lang="en-US" i="1" dirty="0" smtClean="0"/>
              <a:t>Q: how?</a:t>
            </a:r>
          </a:p>
          <a:p>
            <a:r>
              <a:rPr lang="en-US" i="1" dirty="0" smtClean="0"/>
              <a:t>Could use “hunch”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C00000"/>
                </a:solidFill>
              </a:rPr>
              <a:t>subjective</a:t>
            </a:r>
            <a:r>
              <a:rPr lang="en-US" dirty="0" smtClean="0"/>
              <a:t>)</a:t>
            </a:r>
          </a:p>
          <a:p>
            <a:pPr lvl="1"/>
            <a:r>
              <a:rPr lang="en-US" i="1" dirty="0" smtClean="0"/>
              <a:t>Q: what do you think?</a:t>
            </a:r>
          </a:p>
          <a:p>
            <a:r>
              <a:rPr lang="en-US" i="1" dirty="0" smtClean="0"/>
              <a:t>Could use theory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70C0"/>
                </a:solidFill>
              </a:rPr>
              <a:t>classical</a:t>
            </a:r>
            <a:r>
              <a:rPr lang="en-US" dirty="0" smtClean="0"/>
              <a:t>)</a:t>
            </a:r>
          </a:p>
          <a:p>
            <a:pPr lvl="1"/>
            <a:r>
              <a:rPr lang="en-US" i="1" dirty="0" smtClean="0"/>
              <a:t>Math using our probability </a:t>
            </a:r>
            <a:r>
              <a:rPr lang="en-US" dirty="0" smtClean="0"/>
              <a:t>rules (not shown)</a:t>
            </a:r>
          </a:p>
          <a:p>
            <a:pPr lvl="1"/>
            <a:r>
              <a:rPr lang="en-US" dirty="0" smtClean="0"/>
              <a:t>Enumerate (next)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180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5504839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equally likely (</a:t>
            </a:r>
            <a:r>
              <a:rPr lang="en-US" sz="2400" dirty="0" smtClean="0">
                <a:solidFill>
                  <a:srgbClr val="008000"/>
                </a:solidFill>
              </a:rPr>
              <a:t>p</a:t>
            </a:r>
            <a:r>
              <a:rPr lang="en-US" sz="2400" dirty="0" smtClean="0"/>
              <a:t> is 1/8 for each) 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P(HHT) + P(HTH) + P(THH) = 3/8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78062" y="1409727"/>
            <a:ext cx="7387875" cy="3910596"/>
            <a:chOff x="878062" y="1502033"/>
            <a:chExt cx="7387875" cy="391059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62" y="1502033"/>
              <a:ext cx="7387875" cy="37338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971799" y="5181797"/>
              <a:ext cx="32004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http://web.mnstate.edu/peil/MDEV102/U3/S25/Cartesian3.PNG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943601" y="5697266"/>
            <a:ext cx="2971800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Can draw histogram of number of heads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Binomial Distribution Example </a:t>
            </a:r>
            <a:r>
              <a:rPr lang="en-US" dirty="0" smtClean="0"/>
              <a:t>(2 </a:t>
            </a:r>
            <a:r>
              <a:rPr lang="en-US" dirty="0"/>
              <a:t>of 3)</a:t>
            </a:r>
          </a:p>
        </p:txBody>
      </p:sp>
    </p:spTree>
    <p:extLst>
      <p:ext uri="{BB962C8B-B14F-4D97-AF65-F5344CB8AC3E}">
        <p14:creationId xmlns:p14="http://schemas.microsoft.com/office/powerpoint/2010/main" val="1012423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20077" y="1752600"/>
            <a:ext cx="8445963" cy="3904778"/>
            <a:chOff x="264283" y="1443038"/>
            <a:chExt cx="8445963" cy="390477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283" y="1443038"/>
              <a:ext cx="8445963" cy="376396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620364" y="5116984"/>
              <a:ext cx="37338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http://www.mathnstuff.com/math/spoken/here/2class/90/binom2.gif</a:t>
              </a: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Binomial Distribution Example </a:t>
            </a:r>
            <a:r>
              <a:rPr lang="en-US" dirty="0" smtClean="0"/>
              <a:t>(3 </a:t>
            </a:r>
            <a:r>
              <a:rPr lang="en-US" dirty="0"/>
              <a:t>of 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3987" y="5943600"/>
            <a:ext cx="4958143" cy="46166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These are all binomial distributions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222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Distribution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 general, any </a:t>
            </a:r>
            <a:r>
              <a:rPr lang="en-US" dirty="0"/>
              <a:t>number of </a:t>
            </a:r>
            <a:r>
              <a:rPr lang="en-US" dirty="0" smtClean="0"/>
              <a:t>trials (</a:t>
            </a:r>
            <a:r>
              <a:rPr lang="en-US" dirty="0" smtClean="0">
                <a:solidFill>
                  <a:srgbClr val="0070C0"/>
                </a:solidFill>
              </a:rPr>
              <a:t>n</a:t>
            </a:r>
            <a:r>
              <a:rPr lang="en-US" dirty="0" smtClean="0"/>
              <a:t>) &amp; any </a:t>
            </a:r>
            <a:r>
              <a:rPr lang="en-US" dirty="0"/>
              <a:t>probability of </a:t>
            </a:r>
            <a:r>
              <a:rPr lang="en-US" dirty="0" smtClean="0"/>
              <a:t>successful outcome (</a:t>
            </a:r>
            <a:r>
              <a:rPr lang="en-US" dirty="0" smtClean="0">
                <a:solidFill>
                  <a:srgbClr val="008000"/>
                </a:solidFill>
              </a:rPr>
              <a:t>p</a:t>
            </a:r>
            <a:r>
              <a:rPr lang="en-US" dirty="0" smtClean="0"/>
              <a:t>) (e.g., heads)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Characteristics of experiment that gives random number with binomial distribution:</a:t>
            </a:r>
          </a:p>
          <a:p>
            <a:pPr lvl="1"/>
            <a:r>
              <a:rPr lang="en-US" dirty="0"/>
              <a:t>Experiment consists of </a:t>
            </a:r>
            <a:r>
              <a:rPr lang="en-US" dirty="0">
                <a:solidFill>
                  <a:srgbClr val="0070C0"/>
                </a:solidFill>
              </a:rPr>
              <a:t>n</a:t>
            </a:r>
            <a:r>
              <a:rPr lang="en-US" dirty="0"/>
              <a:t> identical trials.</a:t>
            </a:r>
          </a:p>
          <a:p>
            <a:pPr lvl="1"/>
            <a:r>
              <a:rPr lang="en-US" dirty="0"/>
              <a:t>Each trial results in only two possible outcomes, </a:t>
            </a:r>
            <a:r>
              <a:rPr lang="en-US" dirty="0">
                <a:solidFill>
                  <a:srgbClr val="008000"/>
                </a:solidFill>
              </a:rPr>
              <a:t>S</a:t>
            </a:r>
            <a:r>
              <a:rPr lang="en-US" dirty="0"/>
              <a:t> or </a:t>
            </a:r>
            <a:r>
              <a:rPr lang="en-US" dirty="0">
                <a:solidFill>
                  <a:srgbClr val="C00000"/>
                </a:solidFill>
              </a:rPr>
              <a:t>F</a:t>
            </a:r>
          </a:p>
          <a:p>
            <a:pPr lvl="1"/>
            <a:r>
              <a:rPr lang="en-US" dirty="0"/>
              <a:t>Probability of </a:t>
            </a:r>
            <a:r>
              <a:rPr lang="en-US" dirty="0">
                <a:solidFill>
                  <a:srgbClr val="008000"/>
                </a:solidFill>
              </a:rPr>
              <a:t>S</a:t>
            </a:r>
            <a:r>
              <a:rPr lang="en-US" dirty="0"/>
              <a:t> each trial is same, denoted </a:t>
            </a:r>
            <a:r>
              <a:rPr lang="en-US" dirty="0">
                <a:solidFill>
                  <a:srgbClr val="008000"/>
                </a:solidFill>
              </a:rPr>
              <a:t>p</a:t>
            </a:r>
          </a:p>
          <a:p>
            <a:pPr lvl="1"/>
            <a:r>
              <a:rPr lang="en-US" dirty="0"/>
              <a:t>Trials are independent</a:t>
            </a:r>
          </a:p>
          <a:p>
            <a:pPr lvl="1"/>
            <a:r>
              <a:rPr lang="en-US" dirty="0"/>
              <a:t>Random variable of interest (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) is number of </a:t>
            </a:r>
            <a:r>
              <a:rPr lang="en-US" dirty="0">
                <a:solidFill>
                  <a:srgbClr val="008000"/>
                </a:solidFill>
              </a:rPr>
              <a:t>S</a:t>
            </a:r>
            <a:r>
              <a:rPr lang="en-US" dirty="0"/>
              <a:t>’s in </a:t>
            </a:r>
            <a:r>
              <a:rPr lang="en-US" dirty="0">
                <a:solidFill>
                  <a:srgbClr val="0070C0"/>
                </a:solidFill>
              </a:rPr>
              <a:t>n</a:t>
            </a:r>
            <a:r>
              <a:rPr lang="en-US" dirty="0"/>
              <a:t> trials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219200" y="3424299"/>
            <a:ext cx="2784512" cy="2884426"/>
            <a:chOff x="5926695" y="1389430"/>
            <a:chExt cx="2353619" cy="25858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26695" y="1389430"/>
              <a:ext cx="2353619" cy="237892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089871" y="3768357"/>
              <a:ext cx="2027266" cy="2069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http://www.vassarstats.net/textbook/f0603.gif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0129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323" y="76202"/>
            <a:ext cx="8229600" cy="11430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4038600" cy="483076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Statistics</a:t>
            </a:r>
            <a:r>
              <a:rPr lang="en-US" dirty="0" smtClean="0"/>
              <a:t> important for game analysis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Probability</a:t>
            </a:r>
            <a:r>
              <a:rPr lang="en-US" dirty="0" smtClean="0"/>
              <a:t> important for statistics</a:t>
            </a:r>
          </a:p>
          <a:p>
            <a:r>
              <a:rPr lang="en-US" dirty="0" smtClean="0"/>
              <a:t>So, understand some </a:t>
            </a:r>
            <a:r>
              <a:rPr lang="en-US" dirty="0" smtClean="0">
                <a:solidFill>
                  <a:srgbClr val="C00000"/>
                </a:solidFill>
              </a:rPr>
              <a:t>basic probability</a:t>
            </a:r>
          </a:p>
          <a:p>
            <a:r>
              <a:rPr lang="en-US" dirty="0"/>
              <a:t>Also, </a:t>
            </a:r>
            <a:r>
              <a:rPr lang="en-US" dirty="0">
                <a:solidFill>
                  <a:srgbClr val="C00000"/>
                </a:solidFill>
              </a:rPr>
              <a:t>probability</a:t>
            </a:r>
            <a:r>
              <a:rPr lang="en-US" dirty="0"/>
              <a:t> useful for game development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1"/>
            <a:ext cx="4038600" cy="3352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Probability </a:t>
            </a:r>
            <a:r>
              <a:rPr lang="en-US" dirty="0"/>
              <a:t>attack will succeed</a:t>
            </a:r>
          </a:p>
          <a:p>
            <a:r>
              <a:rPr lang="en-US" dirty="0"/>
              <a:t>Probability loot from enemy contains rare item</a:t>
            </a:r>
          </a:p>
          <a:p>
            <a:r>
              <a:rPr lang="en-US" dirty="0"/>
              <a:t>Probability enemy spawns at particular time</a:t>
            </a:r>
          </a:p>
          <a:p>
            <a:r>
              <a:rPr lang="en-US" dirty="0"/>
              <a:t>Probability action (e.g., building a castle) takes  particular amount of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Probability players at server</a:t>
            </a:r>
            <a:endParaRPr lang="en-US" dirty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057400" y="4648201"/>
            <a:ext cx="4724400" cy="2056174"/>
            <a:chOff x="2057400" y="4648201"/>
            <a:chExt cx="4724400" cy="20561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57400" y="4648201"/>
              <a:ext cx="4724400" cy="205617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467100" y="6126163"/>
              <a:ext cx="1905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https://www.mathsisfun.com/data/images/probability-line.svg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2407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2303" y="1629116"/>
            <a:ext cx="4305300" cy="3992563"/>
          </a:xfrm>
        </p:spPr>
        <p:txBody>
          <a:bodyPr/>
          <a:lstStyle/>
          <a:p>
            <a:r>
              <a:rPr lang="en-US" dirty="0" smtClean="0"/>
              <a:t>“So what?”</a:t>
            </a:r>
          </a:p>
          <a:p>
            <a:r>
              <a:rPr lang="en-US" dirty="0" smtClean="0"/>
              <a:t>Can use known formulas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72" y="2895600"/>
            <a:ext cx="3533775" cy="19716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4953000" y="4646246"/>
            <a:ext cx="3533775" cy="2015178"/>
            <a:chOff x="4800600" y="4648200"/>
            <a:chExt cx="3533775" cy="201517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4648200"/>
              <a:ext cx="3533775" cy="172402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233987" y="6432546"/>
              <a:ext cx="2667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http://www.s-cool.co.uk/gifs/a-mat-sdisc-dia12.gif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91100" y="1295400"/>
            <a:ext cx="3543300" cy="3067263"/>
            <a:chOff x="5105400" y="1101864"/>
            <a:chExt cx="3543300" cy="306726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00" y="1101864"/>
              <a:ext cx="3543300" cy="28575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543550" y="3938295"/>
              <a:ext cx="2667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http://www.s-cool.co.uk/gifs/a-mat-sdisc-dia08.gif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17414" y="5129819"/>
            <a:ext cx="47724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Excel: </a:t>
            </a:r>
            <a:r>
              <a:rPr lang="en-US" sz="2400" dirty="0" err="1" smtClean="0">
                <a:latin typeface="Consolas" panose="020B0609020204030204" pitchFamily="49" charset="0"/>
              </a:rPr>
              <a:t>binom.dist</a:t>
            </a:r>
            <a:r>
              <a:rPr lang="en-US" sz="2400" dirty="0" smtClean="0">
                <a:latin typeface="Consolas" panose="020B0609020204030204" pitchFamily="49" charset="0"/>
              </a:rPr>
              <a:t>() </a:t>
            </a:r>
          </a:p>
          <a:p>
            <a:r>
              <a:rPr lang="en-US" sz="2400" dirty="0" smtClean="0"/>
              <a:t>– 2 heads, 3 flips</a:t>
            </a:r>
          </a:p>
          <a:p>
            <a:r>
              <a:rPr lang="en-US" sz="2400" dirty="0" smtClean="0">
                <a:latin typeface="Consolas" panose="020B0609020204030204" pitchFamily="49" charset="0"/>
              </a:rPr>
              <a:t>=</a:t>
            </a:r>
            <a:r>
              <a:rPr lang="en-US" sz="2400" dirty="0" err="1" smtClean="0">
                <a:latin typeface="Consolas" panose="020B0609020204030204" pitchFamily="49" charset="0"/>
              </a:rPr>
              <a:t>binom.dist</a:t>
            </a:r>
            <a:r>
              <a:rPr lang="en-US" sz="2400" dirty="0" smtClean="0">
                <a:latin typeface="Consolas" panose="020B0609020204030204" pitchFamily="49" charset="0"/>
              </a:rPr>
              <a:t>(2,3,0.5,FALSE)</a:t>
            </a:r>
          </a:p>
          <a:p>
            <a:r>
              <a:rPr lang="en-US" sz="2400" dirty="0" smtClean="0">
                <a:latin typeface="Consolas" panose="020B0609020204030204" pitchFamily="49" charset="0"/>
              </a:rPr>
              <a:t>=0.375 </a:t>
            </a:r>
            <a:r>
              <a:rPr lang="en-US" sz="2400" dirty="0" smtClean="0"/>
              <a:t>(i.e., 3/8)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175" y="5203769"/>
            <a:ext cx="559249" cy="54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78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Distribution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Distribution </a:t>
            </a:r>
            <a:r>
              <a:rPr lang="en-US" dirty="0"/>
              <a:t>of probability of </a:t>
            </a:r>
            <a:r>
              <a:rPr lang="en-US" dirty="0">
                <a:solidFill>
                  <a:srgbClr val="0070C0"/>
                </a:solidFill>
              </a:rPr>
              <a:t>events occurring in certain </a:t>
            </a:r>
            <a:r>
              <a:rPr lang="en-US" dirty="0" smtClean="0">
                <a:solidFill>
                  <a:srgbClr val="0070C0"/>
                </a:solidFill>
              </a:rPr>
              <a:t>interval</a:t>
            </a:r>
            <a:r>
              <a:rPr lang="en-US" dirty="0" smtClean="0"/>
              <a:t> (broken into units)</a:t>
            </a:r>
            <a:endParaRPr lang="en-US" dirty="0"/>
          </a:p>
          <a:p>
            <a:pPr lvl="1"/>
            <a:r>
              <a:rPr lang="en-US" dirty="0"/>
              <a:t>Interval can be time, area, volume, </a:t>
            </a:r>
            <a:r>
              <a:rPr lang="en-US" dirty="0" smtClean="0"/>
              <a:t>distance</a:t>
            </a:r>
          </a:p>
          <a:p>
            <a:pPr lvl="1"/>
            <a:r>
              <a:rPr lang="en-US" dirty="0" smtClean="0"/>
              <a:t>e.g., number </a:t>
            </a:r>
            <a:r>
              <a:rPr lang="en-US" dirty="0"/>
              <a:t>of </a:t>
            </a:r>
            <a:r>
              <a:rPr lang="en-US" dirty="0" smtClean="0"/>
              <a:t>players arriving </a:t>
            </a:r>
            <a:r>
              <a:rPr lang="en-US" dirty="0"/>
              <a:t>at </a:t>
            </a:r>
            <a:r>
              <a:rPr lang="en-US" dirty="0" smtClean="0"/>
              <a:t>server lobby in 5-minute </a:t>
            </a:r>
            <a:r>
              <a:rPr lang="en-US" dirty="0"/>
              <a:t>period between </a:t>
            </a:r>
            <a:r>
              <a:rPr lang="en-US" dirty="0" smtClean="0"/>
              <a:t>noon-1pm</a:t>
            </a:r>
          </a:p>
          <a:p>
            <a:pPr lvl="0"/>
            <a:r>
              <a:rPr lang="en-US" dirty="0" smtClean="0"/>
              <a:t>Requires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Probability </a:t>
            </a:r>
            <a:r>
              <a:rPr lang="en-US" dirty="0"/>
              <a:t>of </a:t>
            </a:r>
            <a:r>
              <a:rPr lang="en-US" dirty="0" smtClean="0"/>
              <a:t>event same </a:t>
            </a:r>
            <a:r>
              <a:rPr lang="en-US" dirty="0"/>
              <a:t>for all </a:t>
            </a:r>
            <a:r>
              <a:rPr lang="en-US" dirty="0" smtClean="0"/>
              <a:t>units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Number </a:t>
            </a:r>
            <a:r>
              <a:rPr lang="en-US" dirty="0"/>
              <a:t>of events </a:t>
            </a:r>
            <a:r>
              <a:rPr lang="en-US" dirty="0" smtClean="0"/>
              <a:t>in </a:t>
            </a:r>
            <a:r>
              <a:rPr lang="en-US" dirty="0"/>
              <a:t>one unit </a:t>
            </a:r>
            <a:r>
              <a:rPr lang="en-US" dirty="0" smtClean="0"/>
              <a:t>independent </a:t>
            </a:r>
            <a:r>
              <a:rPr lang="en-US" dirty="0"/>
              <a:t>of </a:t>
            </a:r>
            <a:r>
              <a:rPr lang="en-US" dirty="0" smtClean="0"/>
              <a:t>number </a:t>
            </a:r>
            <a:r>
              <a:rPr lang="en-US" dirty="0"/>
              <a:t>of events </a:t>
            </a:r>
            <a:r>
              <a:rPr lang="en-US" dirty="0" smtClean="0"/>
              <a:t>in </a:t>
            </a:r>
            <a:r>
              <a:rPr lang="en-US" dirty="0"/>
              <a:t>any other </a:t>
            </a:r>
            <a:r>
              <a:rPr lang="en-US" dirty="0" smtClean="0"/>
              <a:t>unit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Events </a:t>
            </a:r>
            <a:r>
              <a:rPr lang="en-US" dirty="0"/>
              <a:t>occur </a:t>
            </a:r>
            <a:r>
              <a:rPr lang="en-US" dirty="0" smtClean="0"/>
              <a:t>singly (not simultaneously).  In other words, as unit </a:t>
            </a:r>
            <a:r>
              <a:rPr lang="en-US" dirty="0"/>
              <a:t>gets smaller, </a:t>
            </a:r>
            <a:r>
              <a:rPr lang="en-US" dirty="0" smtClean="0"/>
              <a:t>probability </a:t>
            </a:r>
            <a:r>
              <a:rPr lang="en-US" dirty="0"/>
              <a:t>of two events occurring approaches </a:t>
            </a:r>
            <a:r>
              <a:rPr lang="en-US" dirty="0" smtClean="0"/>
              <a:t>0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7079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Distributions?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33400" y="1388330"/>
            <a:ext cx="4040188" cy="639762"/>
          </a:xfrm>
        </p:spPr>
        <p:txBody>
          <a:bodyPr/>
          <a:lstStyle/>
          <a:p>
            <a:r>
              <a:rPr lang="en-US" dirty="0" smtClean="0"/>
              <a:t>Not Poisson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3400" y="2028092"/>
            <a:ext cx="4040188" cy="39512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Number </a:t>
            </a:r>
            <a:r>
              <a:rPr lang="en-US" dirty="0"/>
              <a:t>of people arriving at </a:t>
            </a:r>
            <a:r>
              <a:rPr lang="en-US" dirty="0" smtClean="0"/>
              <a:t>restaurant during dinner hour</a:t>
            </a:r>
          </a:p>
          <a:p>
            <a:pPr lvl="1"/>
            <a:r>
              <a:rPr lang="en-US" dirty="0" smtClean="0"/>
              <a:t>People </a:t>
            </a:r>
            <a:r>
              <a:rPr lang="en-US" dirty="0"/>
              <a:t>frequently arrive in </a:t>
            </a:r>
            <a:r>
              <a:rPr lang="en-US" dirty="0" smtClean="0"/>
              <a:t>groups</a:t>
            </a:r>
            <a:endParaRPr lang="en-US" dirty="0"/>
          </a:p>
          <a:p>
            <a:r>
              <a:rPr lang="en-US" dirty="0" smtClean="0"/>
              <a:t>Number </a:t>
            </a:r>
            <a:r>
              <a:rPr lang="en-US" dirty="0"/>
              <a:t>of students </a:t>
            </a:r>
            <a:r>
              <a:rPr lang="en-US" dirty="0" smtClean="0"/>
              <a:t>register </a:t>
            </a:r>
            <a:r>
              <a:rPr lang="en-US" dirty="0"/>
              <a:t>for </a:t>
            </a:r>
            <a:r>
              <a:rPr lang="en-US" dirty="0" smtClean="0"/>
              <a:t>course </a:t>
            </a:r>
            <a:r>
              <a:rPr lang="en-US" dirty="0"/>
              <a:t>in </a:t>
            </a:r>
            <a:r>
              <a:rPr lang="en-US" dirty="0" err="1"/>
              <a:t>BannerWeb</a:t>
            </a:r>
            <a:r>
              <a:rPr lang="en-US" dirty="0"/>
              <a:t> per </a:t>
            </a:r>
            <a:r>
              <a:rPr lang="en-US" dirty="0" smtClean="0"/>
              <a:t>hour on first day of registration </a:t>
            </a:r>
          </a:p>
          <a:p>
            <a:pPr lvl="1"/>
            <a:r>
              <a:rPr lang="en-US" dirty="0" err="1" smtClean="0"/>
              <a:t>Prob</a:t>
            </a:r>
            <a:r>
              <a:rPr lang="en-US" dirty="0" smtClean="0"/>
              <a:t> </a:t>
            </a:r>
            <a:r>
              <a:rPr lang="en-US" dirty="0"/>
              <a:t>not </a:t>
            </a:r>
            <a:r>
              <a:rPr lang="en-US" dirty="0" smtClean="0"/>
              <a:t>equal – most register in first </a:t>
            </a:r>
            <a:r>
              <a:rPr lang="en-US" dirty="0"/>
              <a:t>few </a:t>
            </a:r>
            <a:r>
              <a:rPr lang="en-US" dirty="0" smtClean="0"/>
              <a:t>hours</a:t>
            </a:r>
          </a:p>
          <a:p>
            <a:pPr lvl="1"/>
            <a:r>
              <a:rPr lang="en-US" dirty="0" smtClean="0"/>
              <a:t>Not </a:t>
            </a:r>
            <a:r>
              <a:rPr lang="en-US" dirty="0"/>
              <a:t>independent – if too many </a:t>
            </a:r>
            <a:r>
              <a:rPr lang="en-US" dirty="0" smtClean="0"/>
              <a:t> </a:t>
            </a:r>
            <a:r>
              <a:rPr lang="en-US" dirty="0"/>
              <a:t>register early, </a:t>
            </a:r>
            <a:r>
              <a:rPr lang="en-US" dirty="0" smtClean="0"/>
              <a:t>system crashes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721225" y="1388330"/>
            <a:ext cx="4041775" cy="639762"/>
          </a:xfrm>
        </p:spPr>
        <p:txBody>
          <a:bodyPr/>
          <a:lstStyle/>
          <a:p>
            <a:r>
              <a:rPr lang="en-US" dirty="0" smtClean="0"/>
              <a:t>Probably Poisson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028092"/>
            <a:ext cx="4041775" cy="39512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Number </a:t>
            </a:r>
            <a:r>
              <a:rPr lang="en-US" dirty="0"/>
              <a:t>of logins to </a:t>
            </a:r>
            <a:r>
              <a:rPr lang="en-US" dirty="0" smtClean="0"/>
              <a:t>MMO </a:t>
            </a:r>
            <a:r>
              <a:rPr lang="en-US" dirty="0"/>
              <a:t>during </a:t>
            </a:r>
            <a:r>
              <a:rPr lang="en-US" dirty="0" smtClean="0"/>
              <a:t>prime time</a:t>
            </a:r>
            <a:endParaRPr lang="en-US" dirty="0"/>
          </a:p>
          <a:p>
            <a:r>
              <a:rPr lang="en-US" dirty="0" smtClean="0"/>
              <a:t>Number </a:t>
            </a:r>
            <a:r>
              <a:rPr lang="en-US" dirty="0"/>
              <a:t>of groups arriving at </a:t>
            </a:r>
            <a:r>
              <a:rPr lang="en-US" dirty="0" smtClean="0"/>
              <a:t>restaurant </a:t>
            </a:r>
            <a:r>
              <a:rPr lang="en-US" dirty="0"/>
              <a:t>during </a:t>
            </a:r>
            <a:r>
              <a:rPr lang="en-US" dirty="0" smtClean="0"/>
              <a:t>dinner hour</a:t>
            </a:r>
            <a:endParaRPr lang="en-US" dirty="0"/>
          </a:p>
          <a:p>
            <a:r>
              <a:rPr lang="en-US" dirty="0" smtClean="0"/>
              <a:t>Number </a:t>
            </a:r>
            <a:r>
              <a:rPr lang="en-US" dirty="0"/>
              <a:t>of defects (bugs) per 100 lines of </a:t>
            </a:r>
            <a:r>
              <a:rPr lang="en-US" dirty="0" smtClean="0"/>
              <a:t>code</a:t>
            </a:r>
            <a:endParaRPr lang="en-US" dirty="0"/>
          </a:p>
          <a:p>
            <a:r>
              <a:rPr lang="en-US" dirty="0" smtClean="0"/>
              <a:t>People </a:t>
            </a:r>
            <a:r>
              <a:rPr lang="en-US" dirty="0"/>
              <a:t>arriving at </a:t>
            </a:r>
            <a:r>
              <a:rPr lang="en-US" dirty="0" smtClean="0"/>
              <a:t>cash register (if </a:t>
            </a:r>
            <a:r>
              <a:rPr lang="en-US" dirty="0"/>
              <a:t>they </a:t>
            </a:r>
            <a:r>
              <a:rPr lang="en-US" dirty="0" smtClean="0"/>
              <a:t>shop </a:t>
            </a:r>
            <a:r>
              <a:rPr lang="en-US" dirty="0"/>
              <a:t>individually) 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0" y="5983600"/>
            <a:ext cx="5008679" cy="46166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Phrase </a:t>
            </a:r>
            <a:r>
              <a:rPr lang="en-US" sz="2400" dirty="0">
                <a:solidFill>
                  <a:srgbClr val="0070C0"/>
                </a:solidFill>
              </a:rPr>
              <a:t>people use is </a:t>
            </a:r>
            <a:r>
              <a:rPr lang="en-US" sz="2400" dirty="0" smtClean="0">
                <a:solidFill>
                  <a:srgbClr val="0070C0"/>
                </a:solidFill>
              </a:rPr>
              <a:t>“random arrivals”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692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Distribution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199"/>
          </a:xfrm>
        </p:spPr>
        <p:txBody>
          <a:bodyPr/>
          <a:lstStyle/>
          <a:p>
            <a:r>
              <a:rPr lang="en-US" dirty="0"/>
              <a:t>Distribution of probability of </a:t>
            </a:r>
            <a:r>
              <a:rPr lang="en-US" dirty="0">
                <a:solidFill>
                  <a:srgbClr val="0070C0"/>
                </a:solidFill>
              </a:rPr>
              <a:t>events occurring in certain </a:t>
            </a:r>
            <a:r>
              <a:rPr lang="en-US" dirty="0" smtClean="0">
                <a:solidFill>
                  <a:srgbClr val="0070C0"/>
                </a:solidFill>
              </a:rPr>
              <a:t>interval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950" y="2903890"/>
            <a:ext cx="2371725" cy="801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038600"/>
            <a:ext cx="5592825" cy="15144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15312" y="5886307"/>
            <a:ext cx="5715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http://www.dummies.com/education/math/business-statistics/how-to-compute-poisson-probabilities/</a:t>
            </a:r>
          </a:p>
        </p:txBody>
      </p:sp>
    </p:spTree>
    <p:extLst>
      <p:ext uri="{BB962C8B-B14F-4D97-AF65-F5344CB8AC3E}">
        <p14:creationId xmlns:p14="http://schemas.microsoft.com/office/powerpoint/2010/main" val="24496522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Distribution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16185"/>
            <a:ext cx="8229600" cy="397021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Number </a:t>
            </a:r>
            <a:r>
              <a:rPr lang="en-US" dirty="0"/>
              <a:t>of </a:t>
            </a:r>
            <a:r>
              <a:rPr lang="en-US" dirty="0" smtClean="0"/>
              <a:t>games student plays per day averages one per day</a:t>
            </a:r>
          </a:p>
          <a:p>
            <a:r>
              <a:rPr lang="en-US" dirty="0" smtClean="0"/>
              <a:t>Number </a:t>
            </a:r>
            <a:r>
              <a:rPr lang="en-US" dirty="0"/>
              <a:t>of </a:t>
            </a:r>
            <a:r>
              <a:rPr lang="en-US" dirty="0" smtClean="0"/>
              <a:t>games played per day independent of all other days</a:t>
            </a:r>
          </a:p>
          <a:p>
            <a:r>
              <a:rPr lang="en-US" dirty="0" smtClean="0"/>
              <a:t>Can only play 1 game at a time</a:t>
            </a:r>
          </a:p>
          <a:p>
            <a:r>
              <a:rPr lang="en-US" dirty="0" smtClean="0"/>
              <a:t>What’s probability </a:t>
            </a:r>
            <a:r>
              <a:rPr lang="en-US" dirty="0"/>
              <a:t>of </a:t>
            </a:r>
            <a:r>
              <a:rPr lang="en-US" dirty="0" smtClean="0"/>
              <a:t>playing two games next day?</a:t>
            </a:r>
          </a:p>
          <a:p>
            <a:r>
              <a:rPr lang="en-US" dirty="0"/>
              <a:t>In this case, the value of </a:t>
            </a:r>
            <a:r>
              <a:rPr lang="el-GR" dirty="0"/>
              <a:t>λ</a:t>
            </a:r>
            <a:r>
              <a:rPr lang="en-US" dirty="0" smtClean="0"/>
              <a:t> =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365" y="5486400"/>
            <a:ext cx="3652870" cy="87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82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Distribution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599" y="1600200"/>
            <a:ext cx="4724401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“So what?” </a:t>
            </a:r>
            <a:r>
              <a:rPr lang="en-US" dirty="0" smtClean="0">
                <a:sym typeface="Wingdings" panose="05000000000000000000" pitchFamily="2" charset="2"/>
              </a:rPr>
              <a:t> Known formulas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Mean </a:t>
            </a:r>
            <a:r>
              <a:rPr lang="en-US" dirty="0" smtClean="0"/>
              <a:t>     = </a:t>
            </a:r>
            <a:r>
              <a:rPr lang="el-GR" dirty="0"/>
              <a:t>λ</a:t>
            </a:r>
            <a:endParaRPr lang="en-US" dirty="0"/>
          </a:p>
          <a:p>
            <a:r>
              <a:rPr lang="en-US" dirty="0"/>
              <a:t>Variance = </a:t>
            </a:r>
            <a:r>
              <a:rPr lang="el-GR" dirty="0"/>
              <a:t>λ</a:t>
            </a:r>
            <a:endParaRPr lang="en-US" dirty="0"/>
          </a:p>
          <a:p>
            <a:r>
              <a:rPr lang="en-US" dirty="0" err="1" smtClean="0"/>
              <a:t>Std</a:t>
            </a:r>
            <a:r>
              <a:rPr lang="en-US" dirty="0" smtClean="0"/>
              <a:t> Dev   = </a:t>
            </a:r>
            <a:r>
              <a:rPr lang="en-US" dirty="0" err="1"/>
              <a:t>sqrt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l-GR" dirty="0"/>
              <a:t>λ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Excel: </a:t>
            </a:r>
            <a:r>
              <a:rPr lang="en-US" sz="2800" dirty="0" err="1" smtClean="0">
                <a:latin typeface="Consolas" panose="020B0609020204030204" pitchFamily="49" charset="0"/>
              </a:rPr>
              <a:t>poisson.dist</a:t>
            </a:r>
            <a:r>
              <a:rPr lang="en-US" sz="2800" dirty="0" smtClean="0"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2800" dirty="0" smtClean="0"/>
              <a:t>1 game per day, chance for 2</a:t>
            </a:r>
          </a:p>
          <a:p>
            <a:pPr marL="0" indent="0">
              <a:buNone/>
            </a:pPr>
            <a:r>
              <a:rPr lang="en-US" sz="2800" dirty="0" smtClean="0">
                <a:latin typeface="Consolas" panose="020B0609020204030204" pitchFamily="49" charset="0"/>
              </a:rPr>
              <a:t>= </a:t>
            </a:r>
            <a:r>
              <a:rPr lang="en-US" sz="2800" dirty="0" err="1">
                <a:latin typeface="Consolas" panose="020B0609020204030204" pitchFamily="49" charset="0"/>
              </a:rPr>
              <a:t>p</a:t>
            </a:r>
            <a:r>
              <a:rPr lang="en-US" sz="2800" dirty="0" err="1" smtClean="0">
                <a:latin typeface="Consolas" panose="020B0609020204030204" pitchFamily="49" charset="0"/>
              </a:rPr>
              <a:t>oisson.dist</a:t>
            </a:r>
            <a:r>
              <a:rPr lang="en-US" sz="2800" dirty="0" smtClean="0">
                <a:latin typeface="Consolas" panose="020B0609020204030204" pitchFamily="49" charset="0"/>
              </a:rPr>
              <a:t>(2,1,false)</a:t>
            </a:r>
          </a:p>
          <a:p>
            <a:pPr marL="0" indent="0">
              <a:buNone/>
            </a:pPr>
            <a:r>
              <a:rPr lang="en-US" sz="2800" dirty="0" smtClean="0">
                <a:latin typeface="Consolas" panose="020B0609020204030204" pitchFamily="49" charset="0"/>
              </a:rPr>
              <a:t>= 0.18394</a:t>
            </a:r>
            <a:endParaRPr lang="en-US" sz="2800" dirty="0">
              <a:latin typeface="Consolas" panose="020B0609020204030204" pitchFamily="49" charset="0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50" y="1210917"/>
            <a:ext cx="3505200" cy="2804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57400"/>
            <a:ext cx="2705879" cy="91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900" y="4255476"/>
            <a:ext cx="3598500" cy="23430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174" y="5852129"/>
            <a:ext cx="559249" cy="54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339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	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Probability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Probability Distributions		</a:t>
            </a:r>
          </a:p>
          <a:p>
            <a:pPr lvl="1"/>
            <a:r>
              <a:rPr lang="en-US" dirty="0" smtClean="0"/>
              <a:t>Discrete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4369733"/>
            <a:ext cx="6096000" cy="1938992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400" dirty="0"/>
              <a:t>So far random variable could </a:t>
            </a:r>
            <a:r>
              <a:rPr lang="en-US" sz="2400" dirty="0" smtClean="0"/>
              <a:t>take </a:t>
            </a:r>
            <a:r>
              <a:rPr lang="en-US" sz="2400" dirty="0"/>
              <a:t>only </a:t>
            </a:r>
            <a:r>
              <a:rPr lang="en-US" sz="2400" dirty="0">
                <a:solidFill>
                  <a:srgbClr val="0070C0"/>
                </a:solidFill>
              </a:rPr>
              <a:t>discrete</a:t>
            </a:r>
            <a:r>
              <a:rPr lang="en-US" sz="2400" dirty="0"/>
              <a:t> set of </a:t>
            </a:r>
            <a:r>
              <a:rPr lang="en-US" sz="2400" dirty="0" smtClean="0"/>
              <a:t>values</a:t>
            </a:r>
          </a:p>
          <a:p>
            <a:endParaRPr lang="en-US" sz="2400" dirty="0" smtClean="0"/>
          </a:p>
          <a:p>
            <a:r>
              <a:rPr lang="en-US" sz="2400" i="1" dirty="0" smtClean="0"/>
              <a:t>Q: What does that mean?</a:t>
            </a:r>
            <a:endParaRPr lang="en-US" sz="2400" i="1" dirty="0"/>
          </a:p>
          <a:p>
            <a:r>
              <a:rPr lang="en-US" sz="2400" i="1" dirty="0" smtClean="0"/>
              <a:t>Q: What other distributions might we consider?</a:t>
            </a:r>
          </a:p>
        </p:txBody>
      </p:sp>
    </p:spTree>
    <p:extLst>
      <p:ext uri="{BB962C8B-B14F-4D97-AF65-F5344CB8AC3E}">
        <p14:creationId xmlns:p14="http://schemas.microsoft.com/office/powerpoint/2010/main" val="282504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	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Probability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Probability Distributions		</a:t>
            </a:r>
          </a:p>
          <a:p>
            <a:pPr lvl="1"/>
            <a:r>
              <a:rPr lang="en-US" dirty="0" smtClean="0"/>
              <a:t>Discrete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Continuous		(</a:t>
            </a:r>
            <a:r>
              <a:rPr lang="en-US" dirty="0" smtClean="0">
                <a:solidFill>
                  <a:srgbClr val="C00000"/>
                </a:solidFill>
              </a:rPr>
              <a:t>next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7520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Many random </a:t>
            </a:r>
            <a:r>
              <a:rPr lang="en-US" dirty="0"/>
              <a:t>variables are </a:t>
            </a:r>
            <a:r>
              <a:rPr lang="en-US" dirty="0" smtClean="0">
                <a:solidFill>
                  <a:srgbClr val="0070C0"/>
                </a:solidFill>
              </a:rPr>
              <a:t>continuous</a:t>
            </a:r>
          </a:p>
          <a:p>
            <a:pPr lvl="1"/>
            <a:r>
              <a:rPr lang="en-US" dirty="0" smtClean="0"/>
              <a:t>e.g., recording </a:t>
            </a:r>
            <a:r>
              <a:rPr lang="en-US" i="1" dirty="0"/>
              <a:t>time</a:t>
            </a:r>
            <a:r>
              <a:rPr lang="en-US" dirty="0"/>
              <a:t> (time to </a:t>
            </a:r>
            <a:r>
              <a:rPr lang="en-US" dirty="0" smtClean="0"/>
              <a:t>perform </a:t>
            </a:r>
            <a:r>
              <a:rPr lang="en-US" dirty="0"/>
              <a:t>service) or measuring something (</a:t>
            </a:r>
            <a:r>
              <a:rPr lang="en-US" i="1" dirty="0"/>
              <a:t>height</a:t>
            </a:r>
            <a:r>
              <a:rPr lang="en-US" dirty="0"/>
              <a:t>, </a:t>
            </a:r>
            <a:r>
              <a:rPr lang="en-US" i="1" dirty="0"/>
              <a:t>weight</a:t>
            </a:r>
            <a:r>
              <a:rPr lang="en-US" dirty="0"/>
              <a:t>, </a:t>
            </a:r>
            <a:r>
              <a:rPr lang="en-US" i="1" dirty="0"/>
              <a:t>strength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smtClean="0"/>
              <a:t>For continuous, doesn’t </a:t>
            </a:r>
            <a:r>
              <a:rPr lang="en-US" dirty="0"/>
              <a:t>make sense to talk about </a:t>
            </a:r>
            <a:r>
              <a:rPr lang="en-US" dirty="0">
                <a:solidFill>
                  <a:srgbClr val="0070C0"/>
                </a:solidFill>
              </a:rPr>
              <a:t>P(X=x)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continuum </a:t>
            </a:r>
            <a:r>
              <a:rPr lang="en-US" dirty="0"/>
              <a:t>of possible values for </a:t>
            </a:r>
            <a:r>
              <a:rPr lang="en-US" dirty="0" smtClean="0">
                <a:solidFill>
                  <a:srgbClr val="0070C0"/>
                </a:solidFill>
              </a:rPr>
              <a:t>X</a:t>
            </a:r>
          </a:p>
          <a:p>
            <a:pPr lvl="1"/>
            <a:r>
              <a:rPr lang="en-US" dirty="0" smtClean="0"/>
              <a:t>Mathematically, if all non-zero, total </a:t>
            </a:r>
            <a:r>
              <a:rPr lang="en-US" dirty="0"/>
              <a:t>probability </a:t>
            </a:r>
            <a:r>
              <a:rPr lang="en-US" dirty="0" smtClean="0"/>
              <a:t>infinite (this violates our rule)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So, continuous distributions have probability density, </a:t>
            </a:r>
            <a:r>
              <a:rPr lang="en-US" dirty="0">
                <a:solidFill>
                  <a:srgbClr val="008000"/>
                </a:solidFill>
              </a:rPr>
              <a:t>f(x)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How </a:t>
            </a:r>
            <a:r>
              <a:rPr lang="en-US" dirty="0"/>
              <a:t>to use to calculate </a:t>
            </a:r>
            <a:r>
              <a:rPr lang="en-US" dirty="0" smtClean="0"/>
              <a:t>probabilities?</a:t>
            </a:r>
            <a:endParaRPr lang="en-US" dirty="0"/>
          </a:p>
          <a:p>
            <a:r>
              <a:rPr lang="en-US" dirty="0"/>
              <a:t>Don’t care about specific values </a:t>
            </a:r>
          </a:p>
          <a:p>
            <a:pPr lvl="1"/>
            <a:r>
              <a:rPr lang="en-US" dirty="0"/>
              <a:t>e.g., P(Height = 60.1946728163 inches)  </a:t>
            </a:r>
          </a:p>
          <a:p>
            <a:r>
              <a:rPr lang="en-US" dirty="0"/>
              <a:t>Instead, ask about </a:t>
            </a:r>
            <a:r>
              <a:rPr lang="en-US" i="1" dirty="0"/>
              <a:t>range</a:t>
            </a:r>
            <a:r>
              <a:rPr lang="en-US" b="1" dirty="0"/>
              <a:t> </a:t>
            </a:r>
            <a:r>
              <a:rPr lang="en-US" dirty="0"/>
              <a:t>of values</a:t>
            </a:r>
          </a:p>
          <a:p>
            <a:pPr lvl="1"/>
            <a:r>
              <a:rPr lang="en-US" dirty="0"/>
              <a:t>e.g., </a:t>
            </a:r>
            <a:r>
              <a:rPr lang="en-US" dirty="0">
                <a:solidFill>
                  <a:srgbClr val="0070C0"/>
                </a:solidFill>
              </a:rPr>
              <a:t>P(59.5 </a:t>
            </a:r>
            <a:r>
              <a:rPr lang="en-US" dirty="0" smtClean="0">
                <a:solidFill>
                  <a:srgbClr val="0070C0"/>
                </a:solidFill>
              </a:rPr>
              <a:t>&lt; </a:t>
            </a:r>
            <a:r>
              <a:rPr lang="en-US" dirty="0">
                <a:solidFill>
                  <a:srgbClr val="0070C0"/>
                </a:solidFill>
              </a:rPr>
              <a:t>X </a:t>
            </a:r>
            <a:r>
              <a:rPr lang="en-US" dirty="0" smtClean="0">
                <a:solidFill>
                  <a:srgbClr val="0070C0"/>
                </a:solidFill>
              </a:rPr>
              <a:t>&lt; </a:t>
            </a:r>
            <a:r>
              <a:rPr lang="en-US" dirty="0">
                <a:solidFill>
                  <a:srgbClr val="0070C0"/>
                </a:solidFill>
              </a:rPr>
              <a:t>60.5)</a:t>
            </a:r>
          </a:p>
          <a:p>
            <a:r>
              <a:rPr lang="en-US" dirty="0"/>
              <a:t>Uses calculus (integrate area under curve) (not shown here)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86606" y="6126163"/>
            <a:ext cx="5818388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What continuous distribution is </a:t>
            </a:r>
            <a:r>
              <a:rPr lang="en-US" sz="2000" b="1" dirty="0" smtClean="0"/>
              <a:t>especially</a:t>
            </a:r>
            <a:r>
              <a:rPr lang="en-US" sz="2000" dirty="0" smtClean="0"/>
              <a:t> important?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73404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Many random </a:t>
            </a:r>
            <a:r>
              <a:rPr lang="en-US" dirty="0"/>
              <a:t>variables are </a:t>
            </a:r>
            <a:r>
              <a:rPr lang="en-US" dirty="0" smtClean="0">
                <a:solidFill>
                  <a:srgbClr val="0070C0"/>
                </a:solidFill>
              </a:rPr>
              <a:t>continuous</a:t>
            </a:r>
          </a:p>
          <a:p>
            <a:pPr lvl="1"/>
            <a:r>
              <a:rPr lang="en-US" dirty="0" smtClean="0"/>
              <a:t>e.g., recording </a:t>
            </a:r>
            <a:r>
              <a:rPr lang="en-US" i="1" dirty="0"/>
              <a:t>time</a:t>
            </a:r>
            <a:r>
              <a:rPr lang="en-US" dirty="0"/>
              <a:t> (time to </a:t>
            </a:r>
            <a:r>
              <a:rPr lang="en-US" dirty="0" smtClean="0"/>
              <a:t>perform </a:t>
            </a:r>
            <a:r>
              <a:rPr lang="en-US" dirty="0"/>
              <a:t>service) or measuring something (</a:t>
            </a:r>
            <a:r>
              <a:rPr lang="en-US" i="1" dirty="0"/>
              <a:t>height</a:t>
            </a:r>
            <a:r>
              <a:rPr lang="en-US" dirty="0"/>
              <a:t>, </a:t>
            </a:r>
            <a:r>
              <a:rPr lang="en-US" i="1" dirty="0"/>
              <a:t>weight</a:t>
            </a:r>
            <a:r>
              <a:rPr lang="en-US" dirty="0"/>
              <a:t>, </a:t>
            </a:r>
            <a:r>
              <a:rPr lang="en-US" i="1" dirty="0"/>
              <a:t>strength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smtClean="0"/>
              <a:t>For continuous, doesn’t </a:t>
            </a:r>
            <a:r>
              <a:rPr lang="en-US" dirty="0"/>
              <a:t>make sense to talk about </a:t>
            </a:r>
            <a:r>
              <a:rPr lang="en-US" dirty="0">
                <a:solidFill>
                  <a:srgbClr val="0070C0"/>
                </a:solidFill>
              </a:rPr>
              <a:t>P(X</a:t>
            </a:r>
            <a:r>
              <a:rPr lang="en-US" dirty="0"/>
              <a:t>=x</a:t>
            </a:r>
            <a:r>
              <a:rPr lang="en-US" dirty="0">
                <a:solidFill>
                  <a:srgbClr val="0070C0"/>
                </a:solidFill>
              </a:rPr>
              <a:t>)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continuum </a:t>
            </a:r>
            <a:r>
              <a:rPr lang="en-US" dirty="0"/>
              <a:t>of possible values for </a:t>
            </a:r>
            <a:r>
              <a:rPr lang="en-US" dirty="0" smtClean="0">
                <a:solidFill>
                  <a:srgbClr val="0070C0"/>
                </a:solidFill>
              </a:rPr>
              <a:t>X</a:t>
            </a:r>
          </a:p>
          <a:p>
            <a:pPr lvl="1"/>
            <a:r>
              <a:rPr lang="en-US" dirty="0" smtClean="0"/>
              <a:t>Mathematically, if all non-zero, total </a:t>
            </a:r>
            <a:r>
              <a:rPr lang="en-US" dirty="0"/>
              <a:t>probability </a:t>
            </a:r>
            <a:r>
              <a:rPr lang="en-US" dirty="0" smtClean="0"/>
              <a:t>infinite (this violates our rule)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So, continuous distributions have probability density, </a:t>
            </a:r>
            <a:r>
              <a:rPr lang="en-US" dirty="0">
                <a:solidFill>
                  <a:srgbClr val="008000"/>
                </a:solidFill>
              </a:rPr>
              <a:t>f(x)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How </a:t>
            </a:r>
            <a:r>
              <a:rPr lang="en-US" dirty="0"/>
              <a:t>to use to calculate </a:t>
            </a:r>
            <a:r>
              <a:rPr lang="en-US" dirty="0" smtClean="0"/>
              <a:t>probabilities?</a:t>
            </a:r>
            <a:endParaRPr lang="en-US" dirty="0"/>
          </a:p>
          <a:p>
            <a:r>
              <a:rPr lang="en-US" dirty="0"/>
              <a:t>Don’t care about specific values </a:t>
            </a:r>
          </a:p>
          <a:p>
            <a:pPr lvl="1"/>
            <a:r>
              <a:rPr lang="en-US" dirty="0"/>
              <a:t>e.g., P(Height = 60.1946728163 inches)  </a:t>
            </a:r>
          </a:p>
          <a:p>
            <a:r>
              <a:rPr lang="en-US" dirty="0"/>
              <a:t>Instead, ask about </a:t>
            </a:r>
            <a:r>
              <a:rPr lang="en-US" i="1" dirty="0"/>
              <a:t>range</a:t>
            </a:r>
            <a:r>
              <a:rPr lang="en-US" b="1" dirty="0"/>
              <a:t> </a:t>
            </a:r>
            <a:r>
              <a:rPr lang="en-US" dirty="0"/>
              <a:t>of values</a:t>
            </a:r>
          </a:p>
          <a:p>
            <a:pPr lvl="1"/>
            <a:r>
              <a:rPr lang="en-US" dirty="0"/>
              <a:t>e.g., </a:t>
            </a:r>
            <a:r>
              <a:rPr lang="en-US" dirty="0">
                <a:solidFill>
                  <a:srgbClr val="0070C0"/>
                </a:solidFill>
              </a:rPr>
              <a:t>P(59.5 </a:t>
            </a:r>
            <a:r>
              <a:rPr lang="en-US" dirty="0" smtClean="0">
                <a:solidFill>
                  <a:srgbClr val="0070C0"/>
                </a:solidFill>
              </a:rPr>
              <a:t>&lt; </a:t>
            </a:r>
            <a:r>
              <a:rPr lang="en-US" dirty="0">
                <a:solidFill>
                  <a:srgbClr val="0070C0"/>
                </a:solidFill>
              </a:rPr>
              <a:t>X </a:t>
            </a:r>
            <a:r>
              <a:rPr lang="en-US" dirty="0" smtClean="0">
                <a:solidFill>
                  <a:srgbClr val="0070C0"/>
                </a:solidFill>
              </a:rPr>
              <a:t>&lt; </a:t>
            </a:r>
            <a:r>
              <a:rPr lang="en-US" dirty="0">
                <a:solidFill>
                  <a:srgbClr val="0070C0"/>
                </a:solidFill>
              </a:rPr>
              <a:t>60.5)</a:t>
            </a:r>
          </a:p>
          <a:p>
            <a:r>
              <a:rPr lang="en-US" dirty="0"/>
              <a:t>Uses calculus (integrate area under curve) (not shown here)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8510" y="6172200"/>
            <a:ext cx="8739380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What continuous distribution is </a:t>
            </a:r>
            <a:r>
              <a:rPr lang="en-US" sz="2000" b="1" dirty="0" smtClean="0"/>
              <a:t>especially</a:t>
            </a:r>
            <a:r>
              <a:rPr lang="en-US" sz="2000" dirty="0" smtClean="0"/>
              <a:t> important?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The Normal Distribution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30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3500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Probability</a:t>
            </a:r>
            <a:r>
              <a:rPr lang="en-US" dirty="0"/>
              <a:t> </a:t>
            </a:r>
            <a:r>
              <a:rPr lang="en-US" dirty="0" smtClean="0"/>
              <a:t>– way of </a:t>
            </a:r>
            <a:r>
              <a:rPr lang="en-US" dirty="0"/>
              <a:t>assigning numbers to </a:t>
            </a:r>
            <a:r>
              <a:rPr lang="en-US" dirty="0" smtClean="0"/>
              <a:t>outcomes to </a:t>
            </a:r>
            <a:r>
              <a:rPr lang="en-US" dirty="0"/>
              <a:t>express </a:t>
            </a:r>
            <a:r>
              <a:rPr lang="en-US" dirty="0" smtClean="0"/>
              <a:t>likelihood of event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Event</a:t>
            </a:r>
            <a:r>
              <a:rPr lang="en-US" dirty="0" smtClean="0"/>
              <a:t> – outcome of experiment or observation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Elementary</a:t>
            </a:r>
            <a:r>
              <a:rPr lang="en-US" dirty="0" smtClean="0"/>
              <a:t> – simplest type for given experiment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Joint/Compound </a:t>
            </a:r>
            <a:r>
              <a:rPr lang="en-US" dirty="0" smtClean="0"/>
              <a:t>– more than one elementary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423500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Roll die (d6) and get </a:t>
            </a:r>
            <a:r>
              <a:rPr lang="en-US" dirty="0" smtClean="0"/>
              <a:t>6</a:t>
            </a:r>
          </a:p>
          <a:p>
            <a:pPr lvl="1"/>
            <a:r>
              <a:rPr lang="en-US" dirty="0" smtClean="0"/>
              <a:t>elementary event</a:t>
            </a:r>
            <a:endParaRPr lang="en-US" dirty="0"/>
          </a:p>
          <a:p>
            <a:r>
              <a:rPr lang="en-US" dirty="0"/>
              <a:t>Roll die (d6) and get even </a:t>
            </a:r>
            <a:r>
              <a:rPr lang="en-US" dirty="0" smtClean="0"/>
              <a:t>number</a:t>
            </a:r>
          </a:p>
          <a:p>
            <a:pPr lvl="1"/>
            <a:r>
              <a:rPr lang="en-US" dirty="0" smtClean="0"/>
              <a:t>compound </a:t>
            </a:r>
            <a:r>
              <a:rPr lang="en-US" dirty="0"/>
              <a:t>event, consists of elementary events 2, 4, and </a:t>
            </a:r>
            <a:r>
              <a:rPr lang="en-US" dirty="0" smtClean="0"/>
              <a:t>6</a:t>
            </a:r>
            <a:endParaRPr lang="en-US" dirty="0"/>
          </a:p>
          <a:p>
            <a:r>
              <a:rPr lang="en-US" dirty="0"/>
              <a:t>Pick card from standard deck and get queen of </a:t>
            </a:r>
            <a:r>
              <a:rPr lang="en-US" dirty="0" smtClean="0"/>
              <a:t>spades</a:t>
            </a:r>
          </a:p>
          <a:p>
            <a:pPr lvl="1"/>
            <a:r>
              <a:rPr lang="en-US" dirty="0" smtClean="0"/>
              <a:t>elementary event</a:t>
            </a:r>
            <a:endParaRPr lang="en-US" dirty="0"/>
          </a:p>
          <a:p>
            <a:r>
              <a:rPr lang="en-US" dirty="0"/>
              <a:t>Pick card from standard deck and get face </a:t>
            </a:r>
            <a:r>
              <a:rPr lang="en-US" dirty="0" smtClean="0"/>
              <a:t>card</a:t>
            </a:r>
          </a:p>
          <a:p>
            <a:pPr lvl="1"/>
            <a:r>
              <a:rPr lang="en-US" dirty="0" smtClean="0"/>
              <a:t>compound event</a:t>
            </a:r>
            <a:endParaRPr lang="en-US" dirty="0"/>
          </a:p>
          <a:p>
            <a:r>
              <a:rPr lang="en-US" dirty="0"/>
              <a:t>Observe players logging into MMO and see if time between two arrivals is more than 15 seconds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474867"/>
            <a:ext cx="1649841" cy="105727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90550" y="3809580"/>
            <a:ext cx="3771900" cy="2563257"/>
            <a:chOff x="776654" y="4114800"/>
            <a:chExt cx="3771900" cy="256325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2404" y="4114800"/>
              <a:ext cx="3200400" cy="231540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76654" y="6308725"/>
              <a:ext cx="37719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https://cdn.kastatic.org/googleusercontent/Z0TuLq2KolavsrfDXSbLqi0S-wnlCrC13cKGG68wK9ljrTiXzRqvfq7IpWNzcwgzlpEOI8YmMafp4K4zO0sanvXu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68609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Distribution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7395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“Bell-shaped” or “Bell-curve”</a:t>
            </a:r>
          </a:p>
          <a:p>
            <a:pPr lvl="1"/>
            <a:r>
              <a:rPr lang="en-US" dirty="0" smtClean="0"/>
              <a:t>Distribution </a:t>
            </a:r>
            <a:r>
              <a:rPr lang="en-US" dirty="0"/>
              <a:t>from -∞ to +∞</a:t>
            </a:r>
          </a:p>
          <a:p>
            <a:r>
              <a:rPr lang="en-US" dirty="0" smtClean="0"/>
              <a:t>Symmetric</a:t>
            </a:r>
          </a:p>
          <a:p>
            <a:r>
              <a:rPr lang="en-US" dirty="0" smtClean="0"/>
              <a:t>Mean, median, mode all same</a:t>
            </a:r>
          </a:p>
          <a:p>
            <a:pPr lvl="1"/>
            <a:r>
              <a:rPr lang="en-US" dirty="0" smtClean="0"/>
              <a:t>Mean determines location, standard deviation determines “width”</a:t>
            </a:r>
          </a:p>
          <a:p>
            <a:r>
              <a:rPr lang="en-US" dirty="0" smtClean="0"/>
              <a:t>Super important!</a:t>
            </a:r>
            <a:endParaRPr lang="en-US" dirty="0"/>
          </a:p>
          <a:p>
            <a:pPr lvl="1"/>
            <a:r>
              <a:rPr lang="en-US" dirty="0" smtClean="0"/>
              <a:t>Lots of distributions follow normal (“bell curve”)</a:t>
            </a:r>
          </a:p>
          <a:p>
            <a:pPr lvl="1"/>
            <a:r>
              <a:rPr lang="en-US" dirty="0" smtClean="0"/>
              <a:t>Basis for inferential statistics (e.g., statistical tests)</a:t>
            </a:r>
          </a:p>
          <a:p>
            <a:pPr lvl="1"/>
            <a:r>
              <a:rPr lang="en-US" dirty="0"/>
              <a:t>“Bridge” between probability and </a:t>
            </a:r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99201" y="5429674"/>
            <a:ext cx="3047116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Aka “Gaussian” distribution</a:t>
            </a:r>
            <a:endParaRPr lang="en-US" sz="2000" dirty="0">
              <a:solidFill>
                <a:srgbClr val="0070C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497754" y="2209800"/>
            <a:ext cx="4435313" cy="2579232"/>
            <a:chOff x="4497754" y="2209800"/>
            <a:chExt cx="4435313" cy="2579232"/>
          </a:xfrm>
        </p:grpSpPr>
        <p:grpSp>
          <p:nvGrpSpPr>
            <p:cNvPr id="10" name="Group 9"/>
            <p:cNvGrpSpPr/>
            <p:nvPr/>
          </p:nvGrpSpPr>
          <p:grpSpPr>
            <a:xfrm>
              <a:off x="4497754" y="2209800"/>
              <a:ext cx="4435313" cy="2579232"/>
              <a:chOff x="4497754" y="2209800"/>
              <a:chExt cx="4435313" cy="2579232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4572000" y="2209800"/>
                <a:ext cx="4305300" cy="2579232"/>
                <a:chOff x="1466850" y="3657600"/>
                <a:chExt cx="4508950" cy="2622633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466850" y="3657600"/>
                  <a:ext cx="4508950" cy="2468563"/>
                </a:xfrm>
                <a:prstGeom prst="rect">
                  <a:avLst/>
                </a:prstGeom>
              </p:spPr>
            </p:pic>
            <p:sp>
              <p:nvSpPr>
                <p:cNvPr id="7" name="Rectangle 6"/>
                <p:cNvSpPr/>
                <p:nvPr/>
              </p:nvSpPr>
              <p:spPr>
                <a:xfrm>
                  <a:off x="1968725" y="6061164"/>
                  <a:ext cx="3505200" cy="2190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800" dirty="0">
                      <a:solidFill>
                        <a:schemeClr val="bg1">
                          <a:lumMod val="50000"/>
                        </a:schemeClr>
                      </a:solidFill>
                    </a:rPr>
                    <a:t>https://www.mathsisfun.com/data/images/normal-distribution-2.svg</a:t>
                  </a:r>
                </a:p>
              </p:txBody>
            </p:sp>
          </p:grpSp>
          <p:sp>
            <p:nvSpPr>
              <p:cNvPr id="8" name="Rectangle 7"/>
              <p:cNvSpPr/>
              <p:nvPr/>
            </p:nvSpPr>
            <p:spPr>
              <a:xfrm>
                <a:off x="4497754" y="3989405"/>
                <a:ext cx="60144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/>
                  <a:t>-∞</a:t>
                </a:r>
                <a:endParaRPr lang="en-US" sz="2800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8262691" y="3989405"/>
                <a:ext cx="6703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/>
                  <a:t>+∞</a:t>
                </a:r>
                <a:endParaRPr lang="en-US" sz="2800" dirty="0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7467600" y="3278405"/>
              <a:ext cx="9896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50% area to right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3000" y="3278406"/>
              <a:ext cx="9896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50% area to left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7195450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Distribution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953000"/>
          </a:xfrm>
        </p:spPr>
        <p:txBody>
          <a:bodyPr>
            <a:normAutofit/>
          </a:bodyPr>
          <a:lstStyle/>
          <a:p>
            <a:r>
              <a:rPr lang="en-US" i="1" dirty="0" smtClean="0"/>
              <a:t>Many</a:t>
            </a:r>
            <a:r>
              <a:rPr lang="en-US" dirty="0" smtClean="0"/>
              <a:t> normal distributions</a:t>
            </a:r>
          </a:p>
          <a:p>
            <a:endParaRPr lang="en-US" dirty="0" smtClean="0"/>
          </a:p>
          <a:p>
            <a:r>
              <a:rPr lang="en-US" dirty="0" smtClean="0"/>
              <a:t>However, “the” normal distribution refers to </a:t>
            </a:r>
            <a:r>
              <a:rPr lang="en-US" dirty="0" smtClean="0">
                <a:solidFill>
                  <a:srgbClr val="0070C0"/>
                </a:solidFill>
              </a:rPr>
              <a:t>standard normal</a:t>
            </a:r>
          </a:p>
          <a:p>
            <a:pPr lvl="1"/>
            <a:r>
              <a:rPr lang="en-US" dirty="0" smtClean="0"/>
              <a:t>Subtract mean (</a:t>
            </a:r>
            <a:r>
              <a:rPr lang="el-GR" dirty="0"/>
              <a:t>μ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Divide by standard deviation (</a:t>
            </a:r>
            <a:r>
              <a:rPr lang="el-GR" dirty="0"/>
              <a:t>σ</a:t>
            </a:r>
            <a:r>
              <a:rPr lang="en-US" dirty="0" smtClean="0"/>
              <a:t>)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591538" y="1143000"/>
            <a:ext cx="3971925" cy="3114675"/>
            <a:chOff x="4495800" y="2976319"/>
            <a:chExt cx="3971925" cy="31146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0" y="2976319"/>
              <a:ext cx="3752850" cy="311467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960628" y="3581400"/>
              <a:ext cx="2507097" cy="83099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8000"/>
                  </a:solidFill>
                </a:rPr>
                <a:t>green</a:t>
              </a:r>
              <a:r>
                <a:rPr lang="en-US" sz="1600" dirty="0" smtClean="0"/>
                <a:t> - mean -3, </a:t>
              </a:r>
              <a:r>
                <a:rPr lang="en-US" sz="1600" dirty="0" err="1" smtClean="0"/>
                <a:t>std</a:t>
              </a:r>
              <a:r>
                <a:rPr lang="en-US" sz="1600" dirty="0" smtClean="0"/>
                <a:t> dev 0.5</a:t>
              </a:r>
            </a:p>
            <a:p>
              <a:r>
                <a:rPr lang="en-US" sz="1600" dirty="0" smtClean="0">
                  <a:solidFill>
                    <a:srgbClr val="C00000"/>
                  </a:solidFill>
                </a:rPr>
                <a:t>    red</a:t>
              </a:r>
              <a:r>
                <a:rPr lang="en-US" sz="1600" dirty="0" smtClean="0"/>
                <a:t> - mean 0, </a:t>
              </a:r>
              <a:r>
                <a:rPr lang="en-US" sz="1600" dirty="0" err="1" smtClean="0"/>
                <a:t>std</a:t>
              </a:r>
              <a:r>
                <a:rPr lang="en-US" sz="1600" dirty="0" smtClean="0"/>
                <a:t> dev 1</a:t>
              </a:r>
            </a:p>
            <a:p>
              <a:r>
                <a:rPr lang="en-US" sz="1600" dirty="0" smtClean="0"/>
                <a:t> black - mean 2, </a:t>
              </a:r>
              <a:r>
                <a:rPr lang="en-US" sz="1600" dirty="0" err="1" smtClean="0"/>
                <a:t>std</a:t>
              </a:r>
              <a:r>
                <a:rPr lang="en-US" sz="1600" dirty="0" smtClean="0"/>
                <a:t> dev 3</a:t>
              </a:r>
              <a:endParaRPr lang="en-US" sz="1600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063" y="4800600"/>
            <a:ext cx="2209800" cy="10832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29200" y="6242094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=</a:t>
            </a:r>
            <a:r>
              <a:rPr lang="en-US" dirty="0" err="1" smtClean="0">
                <a:latin typeface="Consolas" panose="020B0609020204030204" pitchFamily="49" charset="0"/>
              </a:rPr>
              <a:t>norm.dist</a:t>
            </a:r>
            <a:r>
              <a:rPr lang="en-US" dirty="0" smtClean="0">
                <a:latin typeface="Consolas" panose="020B0609020204030204" pitchFamily="49" charset="0"/>
              </a:rPr>
              <a:t>()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914" y="6062244"/>
            <a:ext cx="559249" cy="54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770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09600" y="3336925"/>
            <a:ext cx="5141118" cy="2971800"/>
            <a:chOff x="990600" y="2680678"/>
            <a:chExt cx="7310437" cy="40859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600" y="2680678"/>
              <a:ext cx="7310437" cy="408591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109180" y="6535763"/>
              <a:ext cx="307327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http://images.slideplayer.com/10/2753952/slides/slide_2.jpg</a:t>
              </a: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Standard </a:t>
            </a:r>
            <a:r>
              <a:rPr lang="en-US" dirty="0" smtClean="0"/>
              <a:t>Normal Distribution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44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Standardize</a:t>
            </a:r>
          </a:p>
          <a:p>
            <a:pPr lvl="1"/>
            <a:r>
              <a:rPr lang="en-US" dirty="0"/>
              <a:t>Subtract mean</a:t>
            </a:r>
          </a:p>
          <a:p>
            <a:pPr lvl="1"/>
            <a:r>
              <a:rPr lang="en-US" dirty="0"/>
              <a:t>Divide by standard deviation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343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Mean </a:t>
            </a:r>
            <a:r>
              <a:rPr lang="el-GR" dirty="0" smtClean="0"/>
              <a:t>μ</a:t>
            </a:r>
            <a:r>
              <a:rPr lang="en-US" dirty="0" smtClean="0"/>
              <a:t> = 0</a:t>
            </a:r>
          </a:p>
          <a:p>
            <a:r>
              <a:rPr lang="en-US" dirty="0" smtClean="0"/>
              <a:t>Standard Deviation </a:t>
            </a:r>
            <a:r>
              <a:rPr lang="el-GR" dirty="0" smtClean="0"/>
              <a:t>σ</a:t>
            </a:r>
            <a:r>
              <a:rPr lang="en-US" dirty="0" smtClean="0"/>
              <a:t> = 1</a:t>
            </a:r>
          </a:p>
          <a:p>
            <a:r>
              <a:rPr lang="en-US" dirty="0" smtClean="0"/>
              <a:t>Total area under curve = 1</a:t>
            </a:r>
          </a:p>
          <a:p>
            <a:pPr lvl="1"/>
            <a:r>
              <a:rPr lang="en-US" dirty="0" smtClean="0"/>
              <a:t>Sounds like probability!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3200" y="4267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00800" y="4232286"/>
            <a:ext cx="2160954" cy="132343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Use to predict how likely an observed sample is given a population mean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9727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868366" y="3102709"/>
            <a:ext cx="5275634" cy="2380862"/>
            <a:chOff x="1752600" y="3675818"/>
            <a:chExt cx="5275634" cy="238086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3675818"/>
              <a:ext cx="5275634" cy="2124908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714017" y="5828080"/>
              <a:ext cx="3352800" cy="228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http://ci.columbia.edu/ci/premba_test/c0331/s6/s6_4.html</a:t>
              </a:r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0877" y="23446"/>
            <a:ext cx="8229600" cy="1143000"/>
          </a:xfrm>
        </p:spPr>
        <p:txBody>
          <a:bodyPr/>
          <a:lstStyle/>
          <a:p>
            <a:r>
              <a:rPr lang="en-US" dirty="0" smtClean="0"/>
              <a:t>Using the Standard Normal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52400" y="1556361"/>
            <a:ext cx="3715966" cy="38538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Suppose League of Legends Champion released once every 24 days on average, standard deviation of 3 days</a:t>
            </a:r>
          </a:p>
          <a:p>
            <a:r>
              <a:rPr lang="en-US" dirty="0" smtClean="0"/>
              <a:t>What is the probability Champion released 30+ days?</a:t>
            </a:r>
          </a:p>
          <a:p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dirty="0" smtClean="0"/>
              <a:t>30, </a:t>
            </a:r>
            <a:r>
              <a:rPr lang="el-GR" dirty="0" smtClean="0"/>
              <a:t>μ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24, </a:t>
            </a:r>
            <a:r>
              <a:rPr lang="el-GR" dirty="0" smtClean="0"/>
              <a:t>σ</a:t>
            </a:r>
            <a:r>
              <a:rPr lang="en-US" dirty="0" smtClean="0"/>
              <a:t> </a:t>
            </a:r>
            <a:r>
              <a:rPr lang="en-US" dirty="0"/>
              <a:t>= 3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419600" y="1321676"/>
            <a:ext cx="4038600" cy="1930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      Z = (x - </a:t>
            </a:r>
            <a:r>
              <a:rPr lang="el-GR" sz="2400" dirty="0" smtClean="0"/>
              <a:t>μ</a:t>
            </a:r>
            <a:r>
              <a:rPr lang="en-US" sz="2400" dirty="0" smtClean="0"/>
              <a:t>) / </a:t>
            </a:r>
            <a:r>
              <a:rPr lang="el-GR" sz="2400" dirty="0" smtClean="0"/>
              <a:t>σ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      = (30 - 24) / 3</a:t>
            </a:r>
          </a:p>
          <a:p>
            <a:pPr marL="0" indent="0">
              <a:buNone/>
            </a:pPr>
            <a:r>
              <a:rPr lang="en-US" sz="2400" dirty="0" smtClean="0"/>
              <a:t>         = 2</a:t>
            </a:r>
          </a:p>
          <a:p>
            <a:r>
              <a:rPr lang="en-US" dirty="0" smtClean="0"/>
              <a:t>Want to know P(Z &gt; 2)</a:t>
            </a:r>
          </a:p>
        </p:txBody>
      </p:sp>
      <p:sp>
        <p:nvSpPr>
          <p:cNvPr id="14" name="Content Placeholder 9"/>
          <p:cNvSpPr txBox="1">
            <a:spLocks/>
          </p:cNvSpPr>
          <p:nvPr/>
        </p:nvSpPr>
        <p:spPr>
          <a:xfrm>
            <a:off x="4419600" y="5762663"/>
            <a:ext cx="4303346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Use table (Z-table).  Or </a:t>
            </a:r>
            <a:r>
              <a:rPr lang="en-US" sz="2000" dirty="0" smtClean="0">
                <a:solidFill>
                  <a:srgbClr val="0070C0"/>
                </a:solidFill>
              </a:rPr>
              <a:t>Empirical </a:t>
            </a:r>
            <a:r>
              <a:rPr lang="en-US" sz="2000" dirty="0">
                <a:solidFill>
                  <a:srgbClr val="0070C0"/>
                </a:solidFill>
              </a:rPr>
              <a:t>R</a:t>
            </a:r>
            <a:r>
              <a:rPr lang="en-US" sz="2000" dirty="0" smtClean="0">
                <a:solidFill>
                  <a:srgbClr val="0070C0"/>
                </a:solidFill>
              </a:rPr>
              <a:t>ule</a:t>
            </a:r>
            <a:r>
              <a:rPr lang="en-US" sz="20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4919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868366" y="3102709"/>
            <a:ext cx="5275634" cy="2380862"/>
            <a:chOff x="1752600" y="3675818"/>
            <a:chExt cx="5275634" cy="238086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3675818"/>
              <a:ext cx="5275634" cy="2124908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714017" y="5828080"/>
              <a:ext cx="3352800" cy="228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http://ci.columbia.edu/ci/premba_test/c0331/s6/s6_4.html</a:t>
              </a:r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0877" y="23446"/>
            <a:ext cx="8229600" cy="1143000"/>
          </a:xfrm>
        </p:spPr>
        <p:txBody>
          <a:bodyPr/>
          <a:lstStyle/>
          <a:p>
            <a:r>
              <a:rPr lang="en-US" dirty="0" smtClean="0"/>
              <a:t>Using the Standard Normal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52400" y="1556361"/>
            <a:ext cx="3715966" cy="38538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Suppose League of Legends Champion released once every 24 days on average, standard deviation of 3 days</a:t>
            </a:r>
          </a:p>
          <a:p>
            <a:r>
              <a:rPr lang="en-US" dirty="0" smtClean="0"/>
              <a:t>What is the probability Champion released 30+ days?</a:t>
            </a:r>
          </a:p>
          <a:p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dirty="0" smtClean="0"/>
              <a:t>30, </a:t>
            </a:r>
            <a:r>
              <a:rPr lang="el-GR" dirty="0" smtClean="0"/>
              <a:t>μ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24, </a:t>
            </a:r>
            <a:r>
              <a:rPr lang="el-GR" dirty="0" smtClean="0"/>
              <a:t>σ</a:t>
            </a:r>
            <a:r>
              <a:rPr lang="en-US" dirty="0" smtClean="0"/>
              <a:t> </a:t>
            </a:r>
            <a:r>
              <a:rPr lang="en-US" dirty="0"/>
              <a:t>= 3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419600" y="1321676"/>
            <a:ext cx="4038600" cy="1930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      Z = (x - </a:t>
            </a:r>
            <a:r>
              <a:rPr lang="el-GR" sz="2400" dirty="0" smtClean="0"/>
              <a:t>μ</a:t>
            </a:r>
            <a:r>
              <a:rPr lang="en-US" sz="2400" dirty="0" smtClean="0"/>
              <a:t>) / </a:t>
            </a:r>
            <a:r>
              <a:rPr lang="el-GR" sz="2400" dirty="0" smtClean="0"/>
              <a:t>σ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      = (30 - 24) / 3</a:t>
            </a:r>
          </a:p>
          <a:p>
            <a:pPr marL="0" indent="0">
              <a:buNone/>
            </a:pPr>
            <a:r>
              <a:rPr lang="en-US" sz="2400" dirty="0" smtClean="0"/>
              <a:t>         = 2</a:t>
            </a:r>
          </a:p>
          <a:p>
            <a:r>
              <a:rPr lang="en-US" dirty="0" smtClean="0"/>
              <a:t>Want to know P(Z &gt; 2)</a:t>
            </a:r>
          </a:p>
        </p:txBody>
      </p:sp>
      <p:sp>
        <p:nvSpPr>
          <p:cNvPr id="14" name="Content Placeholder 9"/>
          <p:cNvSpPr txBox="1">
            <a:spLocks/>
          </p:cNvSpPr>
          <p:nvPr/>
        </p:nvSpPr>
        <p:spPr>
          <a:xfrm>
            <a:off x="4419600" y="5762663"/>
            <a:ext cx="4303346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Use table (Z-table).  Or </a:t>
            </a:r>
            <a:r>
              <a:rPr lang="en-US" sz="2000" dirty="0" smtClean="0">
                <a:solidFill>
                  <a:srgbClr val="0070C0"/>
                </a:solidFill>
              </a:rPr>
              <a:t>Empirical Rule</a:t>
            </a:r>
            <a:r>
              <a:rPr lang="en-US" sz="2000" dirty="0" smtClean="0"/>
              <a:t>?</a:t>
            </a:r>
          </a:p>
          <a:p>
            <a:pPr marL="0" indent="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 5% / 2 = 2.5% likely (actual is 2.28%)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0" y="5573532"/>
            <a:ext cx="42370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=</a:t>
            </a:r>
            <a:r>
              <a:rPr lang="en-US" dirty="0" err="1" smtClean="0">
                <a:latin typeface="Consolas" panose="020B0609020204030204" pitchFamily="49" charset="0"/>
              </a:rPr>
              <a:t>norm.dist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x,mean,stddev,false</a:t>
            </a:r>
            <a:r>
              <a:rPr lang="en-US" dirty="0">
                <a:latin typeface="Consolas" panose="020B0609020204030204" pitchFamily="49" charset="0"/>
              </a:rPr>
              <a:t>) </a:t>
            </a:r>
            <a:endParaRPr lang="en-US" dirty="0" smtClean="0">
              <a:latin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</a:rPr>
              <a:t>=</a:t>
            </a:r>
            <a:r>
              <a:rPr lang="en-US" dirty="0" err="1" smtClean="0">
                <a:latin typeface="Consolas" panose="020B0609020204030204" pitchFamily="49" charset="0"/>
              </a:rPr>
              <a:t>norm.dist</a:t>
            </a:r>
            <a:r>
              <a:rPr lang="en-US" dirty="0" smtClean="0">
                <a:latin typeface="Consolas" panose="020B0609020204030204" pitchFamily="49" charset="0"/>
              </a:rPr>
              <a:t>(30,24,3,false)</a:t>
            </a:r>
            <a:endParaRPr lang="en-US" dirty="0">
              <a:latin typeface="Consolas" panose="020B0609020204030204" pitchFamily="49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600" y="6016596"/>
            <a:ext cx="559249" cy="54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895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for Normality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Why?  </a:t>
            </a:r>
          </a:p>
          <a:p>
            <a:pPr lvl="1"/>
            <a:r>
              <a:rPr lang="en-US" dirty="0" smtClean="0"/>
              <a:t>Use some inferential statistics (parametric tests)</a:t>
            </a:r>
          </a:p>
          <a:p>
            <a:pPr lvl="1"/>
            <a:r>
              <a:rPr lang="en-US" dirty="0" smtClean="0"/>
              <a:t>Can use </a:t>
            </a:r>
            <a:r>
              <a:rPr lang="en-US" dirty="0" smtClean="0">
                <a:solidFill>
                  <a:srgbClr val="0070C0"/>
                </a:solidFill>
              </a:rPr>
              <a:t>Empirical Rule</a:t>
            </a:r>
          </a:p>
          <a:p>
            <a:r>
              <a:rPr lang="en-US" dirty="0" smtClean="0"/>
              <a:t>How?  Several ways.  One: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Normal </a:t>
            </a:r>
            <a:r>
              <a:rPr lang="en-US" dirty="0">
                <a:solidFill>
                  <a:srgbClr val="0070C0"/>
                </a:solidFill>
              </a:rPr>
              <a:t>probability plot </a:t>
            </a:r>
            <a:r>
              <a:rPr lang="en-US" dirty="0"/>
              <a:t>– graphical technique to see if data set is approximately normally </a:t>
            </a:r>
            <a:r>
              <a:rPr lang="en-US" dirty="0" smtClean="0"/>
              <a:t>distributed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3482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Normality Testing with a Histogram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histogram shape to look for “</a:t>
            </a:r>
            <a:r>
              <a:rPr lang="en-US" dirty="0" smtClean="0">
                <a:solidFill>
                  <a:srgbClr val="0070C0"/>
                </a:solidFill>
              </a:rPr>
              <a:t>bell curve</a:t>
            </a:r>
            <a:r>
              <a:rPr lang="en-US" dirty="0" smtClean="0"/>
              <a:t>”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94323" y="2743200"/>
            <a:ext cx="4648200" cy="3073604"/>
            <a:chOff x="990600" y="2305040"/>
            <a:chExt cx="4648200" cy="30736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0" y="2305040"/>
              <a:ext cx="4648200" cy="268209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676400" y="5009312"/>
              <a:ext cx="2667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http://2.bp.blogspot.com/_g8gh7I4zSt4/TR85eGJlMfI/AAAAAAAAAQs/PaOHJsjonPM/s1600/histo.JPG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80708" y="2752890"/>
            <a:ext cx="3556138" cy="3042422"/>
            <a:chOff x="5410200" y="2136286"/>
            <a:chExt cx="3556138" cy="304242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0200" y="2136286"/>
              <a:ext cx="3556138" cy="291275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250351" y="4947876"/>
              <a:ext cx="1875835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http://seankross.com/img/biqq.png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09800" y="6126607"/>
            <a:ext cx="652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Yes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6017" y="6171754"/>
            <a:ext cx="606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No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944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199" y="63406"/>
            <a:ext cx="8229600" cy="1143000"/>
          </a:xfrm>
        </p:spPr>
        <p:txBody>
          <a:bodyPr/>
          <a:lstStyle/>
          <a:p>
            <a:r>
              <a:rPr lang="en-US" dirty="0"/>
              <a:t>Normality Testing with a Histogram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096000"/>
            <a:ext cx="6633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Q: What distributions are these from?  Any </a:t>
            </a:r>
            <a:r>
              <a:rPr lang="en-US" sz="2400" dirty="0" smtClean="0">
                <a:solidFill>
                  <a:srgbClr val="0070C0"/>
                </a:solidFill>
              </a:rPr>
              <a:t>normal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411251" y="1066800"/>
            <a:ext cx="6096851" cy="4685503"/>
            <a:chOff x="1523573" y="1066800"/>
            <a:chExt cx="6096851" cy="468550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573" y="1066800"/>
              <a:ext cx="6096851" cy="457263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590798" y="5521471"/>
              <a:ext cx="39624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http://www.sascommunity.org/planet/blog/category/statistical-thinking/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44677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199" y="63406"/>
            <a:ext cx="8229600" cy="1143000"/>
          </a:xfrm>
        </p:spPr>
        <p:txBody>
          <a:bodyPr/>
          <a:lstStyle/>
          <a:p>
            <a:r>
              <a:rPr lang="en-US" dirty="0"/>
              <a:t>Normality Testing with a Histogram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0304" y="5598656"/>
            <a:ext cx="65233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They are </a:t>
            </a:r>
            <a:r>
              <a:rPr lang="en-US" sz="2400" i="1" dirty="0" smtClean="0"/>
              <a:t>all</a:t>
            </a:r>
            <a:r>
              <a:rPr lang="en-US" sz="2400" dirty="0" smtClean="0"/>
              <a:t> from </a:t>
            </a:r>
            <a:r>
              <a:rPr lang="en-US" sz="2400" dirty="0" smtClean="0">
                <a:solidFill>
                  <a:srgbClr val="0070C0"/>
                </a:solidFill>
              </a:rPr>
              <a:t>normal distribution</a:t>
            </a:r>
            <a:r>
              <a:rPr lang="en-US" sz="2400" dirty="0" smtClean="0"/>
              <a:t>!  Suffer from: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C00000"/>
                </a:solidFill>
              </a:rPr>
              <a:t>Binning</a:t>
            </a:r>
            <a:r>
              <a:rPr lang="en-US" sz="2000" dirty="0" smtClean="0"/>
              <a:t> (not continuous)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C00000"/>
                </a:solidFill>
              </a:rPr>
              <a:t>Few samples </a:t>
            </a:r>
            <a:r>
              <a:rPr lang="en-US" sz="2000" dirty="0" smtClean="0"/>
              <a:t>(15)</a:t>
            </a:r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411251" y="1066800"/>
            <a:ext cx="6096851" cy="4685503"/>
            <a:chOff x="1523573" y="1066800"/>
            <a:chExt cx="6096851" cy="468550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573" y="1066800"/>
              <a:ext cx="6096851" cy="457263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590798" y="5521471"/>
              <a:ext cx="39624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http://www.sascommunity.org/planet/blog/category/statistical-thinking/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70444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Normality Testing with a </a:t>
            </a:r>
            <a:r>
              <a:rPr lang="en-US" dirty="0" smtClean="0"/>
              <a:t>Quantile-Quantile Plot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4800" y="1425453"/>
            <a:ext cx="27432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Quantiles of one versus another</a:t>
            </a:r>
          </a:p>
          <a:p>
            <a:r>
              <a:rPr lang="en-US" dirty="0" smtClean="0"/>
              <a:t>If line </a:t>
            </a:r>
            <a:r>
              <a:rPr lang="en-US" dirty="0" smtClean="0">
                <a:sym typeface="Wingdings" panose="05000000000000000000" pitchFamily="2" charset="2"/>
              </a:rPr>
              <a:t> same distribution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Order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Z scores (</a:t>
            </a:r>
            <a:r>
              <a:rPr lang="en-US" dirty="0" smtClean="0">
                <a:solidFill>
                  <a:srgbClr val="0070C0"/>
                </a:solidFill>
              </a:rPr>
              <a:t>normal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Plot data (y-axis) versus Z (x-axis)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Normal?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line</a:t>
            </a:r>
            <a:endParaRPr lang="en-US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3048000" y="1600200"/>
            <a:ext cx="5791200" cy="4830762"/>
            <a:chOff x="3962400" y="2057400"/>
            <a:chExt cx="4495800" cy="388187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0" y="2057400"/>
              <a:ext cx="4495800" cy="388187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562600" y="2059354"/>
              <a:ext cx="12954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https://goo.gl/rLLSIQ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0946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Probability				(</a:t>
            </a:r>
            <a:r>
              <a:rPr lang="en-US" dirty="0" smtClean="0">
                <a:solidFill>
                  <a:srgbClr val="C0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Probability Distributions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3158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Quantile-Quantile Plot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</a:t>
            </a:r>
            <a:r>
              <a:rPr lang="en-US" dirty="0"/>
              <a:t>the following values come from a normal distribution</a:t>
            </a:r>
            <a:r>
              <a:rPr lang="en-US" dirty="0" smtClean="0"/>
              <a:t>?</a:t>
            </a:r>
          </a:p>
          <a:p>
            <a:pPr marL="0" indent="0" algn="ctr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7.19, 6.31, 5.89, 4.5, 3.77, 4.25, 5.19, 5.79, </a:t>
            </a:r>
            <a:r>
              <a:rPr lang="en-US" sz="2800" dirty="0" smtClean="0"/>
              <a:t>6.79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Order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Z scores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Plot data versus Z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0400" y="6601768"/>
            <a:ext cx="223330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http://www.statisticshowto.com/q-q-plots/</a:t>
            </a:r>
          </a:p>
        </p:txBody>
      </p:sp>
    </p:spTree>
    <p:extLst>
      <p:ext uri="{BB962C8B-B14F-4D97-AF65-F5344CB8AC3E}">
        <p14:creationId xmlns:p14="http://schemas.microsoft.com/office/powerpoint/2010/main" val="11318755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Quantile-Quantile Plot </a:t>
            </a:r>
            <a:r>
              <a:rPr lang="en-US" dirty="0" smtClean="0"/>
              <a:t>Example – Order Data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905000" y="1535113"/>
            <a:ext cx="2592388" cy="639762"/>
          </a:xfrm>
        </p:spPr>
        <p:txBody>
          <a:bodyPr/>
          <a:lstStyle/>
          <a:p>
            <a:r>
              <a:rPr lang="en-US" dirty="0" smtClean="0"/>
              <a:t>Unordered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5000" y="2174875"/>
            <a:ext cx="1447800" cy="39512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7.19</a:t>
            </a:r>
          </a:p>
          <a:p>
            <a:pPr marL="0" indent="0" algn="ctr">
              <a:buNone/>
            </a:pPr>
            <a:r>
              <a:rPr lang="en-US" dirty="0" smtClean="0"/>
              <a:t>6.31</a:t>
            </a:r>
          </a:p>
          <a:p>
            <a:pPr marL="0" indent="0" algn="ctr">
              <a:buNone/>
            </a:pPr>
            <a:r>
              <a:rPr lang="en-US" dirty="0" smtClean="0"/>
              <a:t>5.89</a:t>
            </a:r>
          </a:p>
          <a:p>
            <a:pPr marL="0" indent="0" algn="ctr">
              <a:buNone/>
            </a:pPr>
            <a:r>
              <a:rPr lang="en-US" dirty="0" smtClean="0"/>
              <a:t>4.50</a:t>
            </a:r>
          </a:p>
          <a:p>
            <a:pPr marL="0" indent="0" algn="ctr">
              <a:buNone/>
            </a:pPr>
            <a:r>
              <a:rPr lang="en-US" dirty="0" smtClean="0"/>
              <a:t>3.77</a:t>
            </a:r>
          </a:p>
          <a:p>
            <a:pPr marL="0" indent="0" algn="ctr">
              <a:buNone/>
            </a:pPr>
            <a:r>
              <a:rPr lang="en-US" dirty="0" smtClean="0"/>
              <a:t>4.25</a:t>
            </a:r>
          </a:p>
          <a:p>
            <a:pPr marL="0" indent="0" algn="ctr">
              <a:buNone/>
            </a:pPr>
            <a:r>
              <a:rPr lang="en-US" dirty="0" smtClean="0"/>
              <a:t>5.19</a:t>
            </a:r>
          </a:p>
          <a:p>
            <a:pPr marL="0" indent="0" algn="ctr">
              <a:buNone/>
            </a:pPr>
            <a:r>
              <a:rPr lang="en-US" dirty="0" smtClean="0"/>
              <a:t>5.79</a:t>
            </a:r>
          </a:p>
          <a:p>
            <a:pPr marL="0" indent="0" algn="ctr">
              <a:buNone/>
            </a:pPr>
            <a:r>
              <a:rPr lang="en-US" dirty="0" smtClean="0"/>
              <a:t>6.79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Ordered (low to high)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2257255" cy="39512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3.77</a:t>
            </a:r>
          </a:p>
          <a:p>
            <a:pPr marL="0" indent="0" algn="ctr">
              <a:buNone/>
            </a:pPr>
            <a:r>
              <a:rPr lang="en-US" dirty="0"/>
              <a:t>4.25</a:t>
            </a:r>
          </a:p>
          <a:p>
            <a:pPr marL="0" indent="0" algn="ctr">
              <a:buNone/>
            </a:pPr>
            <a:r>
              <a:rPr lang="en-US" dirty="0"/>
              <a:t>4.50</a:t>
            </a:r>
          </a:p>
          <a:p>
            <a:pPr marL="0" indent="0" algn="ctr">
              <a:buNone/>
            </a:pPr>
            <a:r>
              <a:rPr lang="en-US" dirty="0"/>
              <a:t>5.19</a:t>
            </a:r>
          </a:p>
          <a:p>
            <a:pPr marL="0" indent="0" algn="ctr">
              <a:buNone/>
            </a:pPr>
            <a:r>
              <a:rPr lang="en-US" dirty="0"/>
              <a:t>5.89</a:t>
            </a:r>
          </a:p>
          <a:p>
            <a:pPr marL="0" indent="0" algn="ctr">
              <a:buNone/>
            </a:pPr>
            <a:r>
              <a:rPr lang="en-US" dirty="0"/>
              <a:t>5.79</a:t>
            </a:r>
          </a:p>
          <a:p>
            <a:pPr marL="0" indent="0" algn="ctr">
              <a:buNone/>
            </a:pPr>
            <a:r>
              <a:rPr lang="en-US" dirty="0"/>
              <a:t>6.31</a:t>
            </a:r>
          </a:p>
          <a:p>
            <a:pPr marL="0" indent="0" algn="ctr">
              <a:buNone/>
            </a:pPr>
            <a:r>
              <a:rPr lang="en-US" dirty="0"/>
              <a:t>6.79</a:t>
            </a:r>
          </a:p>
          <a:p>
            <a:pPr marL="0" indent="0" algn="ctr">
              <a:buNone/>
            </a:pPr>
            <a:r>
              <a:rPr lang="en-US" dirty="0"/>
              <a:t>7.19</a:t>
            </a:r>
          </a:p>
          <a:p>
            <a:pPr marL="0" indent="0" algn="ctr">
              <a:buNone/>
            </a:pP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33800" y="3810000"/>
            <a:ext cx="1143000" cy="0"/>
          </a:xfrm>
          <a:prstGeom prst="straightConnector1">
            <a:avLst/>
          </a:prstGeom>
          <a:ln w="1174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200400" y="6601768"/>
            <a:ext cx="223330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http://www.statisticshowto.com/q-q-plots/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14562" y="6002308"/>
            <a:ext cx="1949701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N = 9 data points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1680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20" y="2144034"/>
            <a:ext cx="5213307" cy="35709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Quantile-Quantile Plot Example – </a:t>
            </a:r>
            <a:r>
              <a:rPr lang="en-US" dirty="0" smtClean="0"/>
              <a:t>Compute Z scores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200400" y="6601768"/>
            <a:ext cx="223330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http://www.statisticshowto.com/q-q-plots/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4553" y="2574261"/>
            <a:ext cx="1306704" cy="70788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Divide into</a:t>
            </a:r>
          </a:p>
          <a:p>
            <a:pPr algn="ctr"/>
            <a:r>
              <a:rPr lang="en-US" sz="2000" dirty="0" smtClean="0"/>
              <a:t>N+1 = 10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6960911" y="2537847"/>
            <a:ext cx="1371600" cy="2862322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000" dirty="0"/>
              <a:t>10% = </a:t>
            </a:r>
            <a:r>
              <a:rPr lang="en-US" sz="2000" dirty="0" smtClean="0"/>
              <a:t>?</a:t>
            </a:r>
            <a:endParaRPr lang="en-US" sz="2000" dirty="0"/>
          </a:p>
          <a:p>
            <a:r>
              <a:rPr lang="en-US" sz="2000" dirty="0"/>
              <a:t>20% = </a:t>
            </a:r>
            <a:r>
              <a:rPr lang="en-US" sz="2000" dirty="0" smtClean="0"/>
              <a:t>?</a:t>
            </a:r>
            <a:endParaRPr lang="en-US" sz="2000" dirty="0"/>
          </a:p>
          <a:p>
            <a:r>
              <a:rPr lang="en-US" sz="2000" dirty="0"/>
              <a:t>30% = </a:t>
            </a:r>
            <a:r>
              <a:rPr lang="en-US" sz="2000" dirty="0" smtClean="0"/>
              <a:t>?</a:t>
            </a:r>
            <a:endParaRPr lang="en-US" sz="2000" dirty="0"/>
          </a:p>
          <a:p>
            <a:r>
              <a:rPr lang="en-US" sz="2000" dirty="0"/>
              <a:t>40% = </a:t>
            </a:r>
            <a:r>
              <a:rPr lang="en-US" sz="2000" dirty="0" smtClean="0"/>
              <a:t>?</a:t>
            </a:r>
            <a:endParaRPr lang="en-US" sz="2000" dirty="0"/>
          </a:p>
          <a:p>
            <a:r>
              <a:rPr lang="en-US" sz="2000" dirty="0"/>
              <a:t>50% = </a:t>
            </a:r>
            <a:r>
              <a:rPr lang="en-US" sz="2000" dirty="0" smtClean="0"/>
              <a:t>0</a:t>
            </a:r>
          </a:p>
          <a:p>
            <a:r>
              <a:rPr lang="en-US" sz="2000" dirty="0"/>
              <a:t>60% = </a:t>
            </a:r>
            <a:r>
              <a:rPr lang="en-US" sz="2000" dirty="0" smtClean="0"/>
              <a:t>?</a:t>
            </a:r>
            <a:endParaRPr lang="en-US" sz="2000" dirty="0"/>
          </a:p>
          <a:p>
            <a:r>
              <a:rPr lang="en-US" sz="2000" dirty="0"/>
              <a:t>70% = </a:t>
            </a:r>
            <a:r>
              <a:rPr lang="en-US" sz="2000" dirty="0" smtClean="0"/>
              <a:t>?</a:t>
            </a:r>
            <a:endParaRPr lang="en-US" sz="2000" dirty="0"/>
          </a:p>
          <a:p>
            <a:r>
              <a:rPr lang="en-US" sz="2000" dirty="0"/>
              <a:t>80% = </a:t>
            </a:r>
            <a:r>
              <a:rPr lang="en-US" sz="2000" dirty="0" smtClean="0"/>
              <a:t>?</a:t>
            </a:r>
            <a:endParaRPr lang="en-US" sz="2000" dirty="0"/>
          </a:p>
          <a:p>
            <a:r>
              <a:rPr lang="en-US" sz="2000" dirty="0"/>
              <a:t>90% = 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5636567"/>
            <a:ext cx="2339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Lookup in Z-table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586473" y="5867400"/>
            <a:ext cx="3657600" cy="399419"/>
          </a:xfrm>
          <a:ln w="19050">
            <a:solidFill>
              <a:schemeClr val="tx1"/>
            </a:solidFill>
            <a:prstDash val="sysDash"/>
          </a:ln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Want Z-score for that segment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3637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5966" y="56205"/>
            <a:ext cx="8229600" cy="858195"/>
          </a:xfrm>
        </p:spPr>
        <p:txBody>
          <a:bodyPr/>
          <a:lstStyle/>
          <a:p>
            <a:r>
              <a:rPr lang="en-US" dirty="0" smtClean="0"/>
              <a:t>Z-Table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162800" y="2586563"/>
            <a:ext cx="1371600" cy="2585323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dirty="0"/>
              <a:t>10% = -1.28</a:t>
            </a:r>
          </a:p>
          <a:p>
            <a:r>
              <a:rPr lang="en-US" dirty="0"/>
              <a:t>20% = -0.84</a:t>
            </a:r>
          </a:p>
          <a:p>
            <a:r>
              <a:rPr lang="en-US" dirty="0"/>
              <a:t>30% = -0.52</a:t>
            </a:r>
          </a:p>
          <a:p>
            <a:r>
              <a:rPr lang="en-US" dirty="0"/>
              <a:t>40% = -0.25</a:t>
            </a:r>
          </a:p>
          <a:p>
            <a:r>
              <a:rPr lang="en-US" dirty="0"/>
              <a:t>50% = 0</a:t>
            </a:r>
          </a:p>
          <a:p>
            <a:r>
              <a:rPr lang="en-US" dirty="0" smtClean="0"/>
              <a:t>60</a:t>
            </a:r>
            <a:r>
              <a:rPr lang="en-US" dirty="0"/>
              <a:t>% = 0.25</a:t>
            </a:r>
          </a:p>
          <a:p>
            <a:r>
              <a:rPr lang="en-US" dirty="0"/>
              <a:t>70% = 0.52</a:t>
            </a:r>
          </a:p>
          <a:p>
            <a:r>
              <a:rPr lang="en-US" b="1" dirty="0"/>
              <a:t>80% </a:t>
            </a:r>
            <a:r>
              <a:rPr lang="en-US" dirty="0"/>
              <a:t>= </a:t>
            </a:r>
            <a:r>
              <a:rPr lang="en-US" b="1" dirty="0">
                <a:solidFill>
                  <a:srgbClr val="FF0000"/>
                </a:solidFill>
              </a:rPr>
              <a:t>0.84</a:t>
            </a:r>
          </a:p>
          <a:p>
            <a:r>
              <a:rPr lang="en-US" dirty="0"/>
              <a:t>90% = </a:t>
            </a:r>
            <a:r>
              <a:rPr lang="en-US" dirty="0" smtClean="0"/>
              <a:t>1.28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19458" y="1640244"/>
            <a:ext cx="1247008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e.g., 80%?</a:t>
            </a:r>
            <a:endParaRPr lang="en-US" sz="2000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65966" y="829915"/>
            <a:ext cx="8229600" cy="72405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Tells what cumulative percentage of the standard normal curve is under any point (Z-score</a:t>
            </a:r>
            <a:r>
              <a:rPr lang="en-US" dirty="0" smtClean="0"/>
              <a:t>).  Or,  </a:t>
            </a:r>
            <a:r>
              <a:rPr lang="en-US" dirty="0" smtClean="0">
                <a:solidFill>
                  <a:srgbClr val="0070C0"/>
                </a:solidFill>
              </a:rPr>
              <a:t>P(-</a:t>
            </a:r>
            <a:r>
              <a:rPr lang="en-US" sz="4100" baseline="-5000" dirty="0" smtClean="0">
                <a:solidFill>
                  <a:srgbClr val="0070C0"/>
                </a:solidFill>
              </a:rPr>
              <a:t>∞ </a:t>
            </a:r>
            <a:r>
              <a:rPr lang="en-US" dirty="0" smtClean="0">
                <a:solidFill>
                  <a:srgbClr val="0070C0"/>
                </a:solidFill>
              </a:rPr>
              <a:t>to Z)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42563" y="2126625"/>
            <a:ext cx="6437978" cy="3299619"/>
            <a:chOff x="1219201" y="1676400"/>
            <a:chExt cx="6437978" cy="3299619"/>
          </a:xfrm>
        </p:grpSpPr>
        <p:pic>
          <p:nvPicPr>
            <p:cNvPr id="20" name="Content Placeholder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1" y="1676400"/>
              <a:ext cx="6437978" cy="3299619"/>
            </a:xfrm>
            <a:prstGeom prst="rect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4191000" y="3429000"/>
              <a:ext cx="457200" cy="3048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1676400" y="3581400"/>
              <a:ext cx="23622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 flipV="1">
              <a:off x="4419600" y="2057400"/>
              <a:ext cx="18590" cy="124579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488219" y="5895945"/>
            <a:ext cx="3931381" cy="70788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(Note: Above for positive Z-scores – also negative tables, or subtract 0.5)</a:t>
            </a:r>
            <a:endParaRPr lang="en-US" sz="20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151" y="6196080"/>
            <a:ext cx="559249" cy="54918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197109" y="5500660"/>
            <a:ext cx="3931381" cy="132343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nsolas" panose="020B0609020204030204" pitchFamily="49" charset="0"/>
              </a:rPr>
              <a:t>=NORMSINV(area) </a:t>
            </a:r>
            <a:r>
              <a:rPr lang="en-US" sz="2000" dirty="0" smtClean="0"/>
              <a:t>– provide Z for area under standard normal curve</a:t>
            </a:r>
          </a:p>
          <a:p>
            <a:r>
              <a:rPr lang="en-US" sz="2000" dirty="0" smtClean="0"/>
              <a:t>=NORMSINV(.80) </a:t>
            </a:r>
          </a:p>
          <a:p>
            <a:r>
              <a:rPr lang="en-US" sz="2000" smtClean="0"/>
              <a:t>=</a:t>
            </a:r>
            <a:r>
              <a:rPr lang="en-US" sz="2000" smtClean="0"/>
              <a:t>0.841621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01861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Quantile-Quantile Plot Example – Compute Z scores</a:t>
            </a:r>
          </a:p>
        </p:txBody>
      </p:sp>
      <p:pic>
        <p:nvPicPr>
          <p:cNvPr id="5" name="Content Placeholder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04" y="2057400"/>
            <a:ext cx="5276208" cy="3614050"/>
          </a:xfrm>
          <a:prstGeom prst="rect">
            <a:avLst/>
          </a:prstGeom>
        </p:spPr>
      </p:pic>
      <p:pic>
        <p:nvPicPr>
          <p:cNvPr id="6" name="Content Placeholder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2338"/>
            <a:ext cx="2447402" cy="1676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15610" y="3581400"/>
            <a:ext cx="841790" cy="1546577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1050" dirty="0"/>
              <a:t>10% = -1.28</a:t>
            </a:r>
          </a:p>
          <a:p>
            <a:r>
              <a:rPr lang="en-US" sz="1050" dirty="0"/>
              <a:t>20% = -0.84</a:t>
            </a:r>
          </a:p>
          <a:p>
            <a:r>
              <a:rPr lang="en-US" sz="1050" dirty="0"/>
              <a:t>30% = -0.52</a:t>
            </a:r>
          </a:p>
          <a:p>
            <a:r>
              <a:rPr lang="en-US" sz="1050" dirty="0"/>
              <a:t>40% = -0.25</a:t>
            </a:r>
          </a:p>
          <a:p>
            <a:r>
              <a:rPr lang="en-US" sz="1050" dirty="0"/>
              <a:t>50% = 0</a:t>
            </a:r>
          </a:p>
          <a:p>
            <a:r>
              <a:rPr lang="en-US" sz="1050" dirty="0" smtClean="0"/>
              <a:t>60</a:t>
            </a:r>
            <a:r>
              <a:rPr lang="en-US" sz="1050" dirty="0"/>
              <a:t>% = 0.25</a:t>
            </a:r>
          </a:p>
          <a:p>
            <a:r>
              <a:rPr lang="en-US" sz="1050" dirty="0"/>
              <a:t>70% = 0.52</a:t>
            </a:r>
          </a:p>
          <a:p>
            <a:r>
              <a:rPr lang="en-US" sz="1050" dirty="0"/>
              <a:t>80% = 0.84</a:t>
            </a:r>
          </a:p>
          <a:p>
            <a:r>
              <a:rPr lang="en-US" sz="1050" dirty="0"/>
              <a:t>90% = </a:t>
            </a:r>
            <a:r>
              <a:rPr lang="en-US" sz="1050" dirty="0" smtClean="0"/>
              <a:t>1.28</a:t>
            </a:r>
            <a:endParaRPr lang="en-US" sz="105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904602" y="3643438"/>
            <a:ext cx="676798" cy="220987"/>
          </a:xfrm>
          <a:prstGeom prst="straightConnector1">
            <a:avLst/>
          </a:prstGeom>
          <a:ln w="1206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96889" y="6019800"/>
            <a:ext cx="2629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(Only some points shown)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832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Quantile-Quantile Plot Example – </a:t>
            </a:r>
            <a:r>
              <a:rPr lang="en-US" dirty="0" smtClean="0"/>
              <a:t>Plot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00053"/>
            <a:ext cx="6604119" cy="4268054"/>
          </a:xfrm>
        </p:spPr>
      </p:pic>
      <p:sp>
        <p:nvSpPr>
          <p:cNvPr id="8" name="TextBox 7"/>
          <p:cNvSpPr txBox="1"/>
          <p:nvPr/>
        </p:nvSpPr>
        <p:spPr>
          <a:xfrm>
            <a:off x="3208354" y="5867400"/>
            <a:ext cx="2930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Linear?  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Normal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0400" y="6601768"/>
            <a:ext cx="223330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http://www.statisticshowto.com/q-q-plots/</a:t>
            </a:r>
          </a:p>
        </p:txBody>
      </p:sp>
    </p:spTree>
    <p:extLst>
      <p:ext uri="{BB962C8B-B14F-4D97-AF65-F5344CB8AC3E}">
        <p14:creationId xmlns:p14="http://schemas.microsoft.com/office/powerpoint/2010/main" val="23535213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Quantile-Quantile Plots in Excel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42680" y="3124200"/>
            <a:ext cx="7430040" cy="3231425"/>
            <a:chOff x="856980" y="1295400"/>
            <a:chExt cx="7430040" cy="32314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980" y="1295400"/>
              <a:ext cx="7430040" cy="300059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714500" y="4295993"/>
              <a:ext cx="5715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https://i2.wp.com/www.real-statistics.com/wp-content/uploads/2012/12/qq-plot-normality.jpg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609600" y="16002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Mostly, a manual process.  Do as per above.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Example of step by step process (with spreadsheet):</a:t>
            </a:r>
          </a:p>
          <a:p>
            <a:pPr algn="ctr"/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facweb.cs.depaul.edu/cmiller/it223/normQuant.html</a:t>
            </a:r>
            <a:r>
              <a:rPr lang="en-US" sz="2400" dirty="0" smtClean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325609"/>
            <a:ext cx="559249" cy="54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568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Normality </a:t>
            </a:r>
            <a:r>
              <a:rPr lang="en-US" dirty="0"/>
              <a:t>Testing with a </a:t>
            </a:r>
            <a:r>
              <a:rPr lang="en-US" dirty="0" smtClean="0"/>
              <a:t>Quantile-Quantile Plot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09600" y="1981200"/>
            <a:ext cx="8077200" cy="3939704"/>
            <a:chOff x="609600" y="1981200"/>
            <a:chExt cx="8077200" cy="3939704"/>
          </a:xfrm>
        </p:grpSpPr>
        <p:grpSp>
          <p:nvGrpSpPr>
            <p:cNvPr id="11" name="Group 10"/>
            <p:cNvGrpSpPr/>
            <p:nvPr/>
          </p:nvGrpSpPr>
          <p:grpSpPr>
            <a:xfrm>
              <a:off x="609600" y="1981200"/>
              <a:ext cx="7772400" cy="3886200"/>
              <a:chOff x="533400" y="2819400"/>
              <a:chExt cx="7772400" cy="38862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3400" y="2819400"/>
                <a:ext cx="7772400" cy="38862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1485900" y="4876800"/>
                <a:ext cx="5867400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http://d2vlcm61l7u1fs.cloudfront.net/media%2Fb95%2Fb953e7cd-31c3-45b0-a8ec-03b0e81c95d1%2Fphp2Y86od.png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9475" y="4215929"/>
              <a:ext cx="5267325" cy="1704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3848" y="4215929"/>
              <a:ext cx="2419350" cy="1628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3355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–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581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Exhaustive </a:t>
            </a:r>
            <a:r>
              <a:rPr lang="en-US" dirty="0">
                <a:solidFill>
                  <a:srgbClr val="0070C0"/>
                </a:solidFill>
              </a:rPr>
              <a:t>set of </a:t>
            </a:r>
            <a:r>
              <a:rPr lang="en-US" dirty="0" smtClean="0">
                <a:solidFill>
                  <a:srgbClr val="0070C0"/>
                </a:solidFill>
              </a:rPr>
              <a:t>events </a:t>
            </a:r>
            <a:r>
              <a:rPr lang="en-US" dirty="0" smtClean="0"/>
              <a:t>– set of all possible outcomes of experiment/observation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Mutually exclusive sets of events </a:t>
            </a:r>
            <a:r>
              <a:rPr lang="en-US" dirty="0" smtClean="0"/>
              <a:t>– elementary events in each do not overlap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600200"/>
            <a:ext cx="45720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8000"/>
                </a:solidFill>
              </a:rPr>
              <a:t>Roll D6:  </a:t>
            </a:r>
            <a:r>
              <a:rPr lang="en-US" dirty="0"/>
              <a:t>Events: 1, 2, 3, 4, 5, 6 </a:t>
            </a:r>
          </a:p>
          <a:p>
            <a:pPr lvl="1"/>
            <a:r>
              <a:rPr lang="en-US" dirty="0"/>
              <a:t>exhaustive, mutually exclusive</a:t>
            </a:r>
          </a:p>
          <a:p>
            <a:r>
              <a:rPr lang="en-US" dirty="0">
                <a:solidFill>
                  <a:srgbClr val="008000"/>
                </a:solidFill>
              </a:rPr>
              <a:t>Roll D6</a:t>
            </a:r>
            <a:r>
              <a:rPr lang="en-US" dirty="0"/>
              <a:t>: Events: get even number, get number divisible by 3, get a 1 get a 5 </a:t>
            </a:r>
          </a:p>
          <a:p>
            <a:pPr lvl="1"/>
            <a:r>
              <a:rPr lang="en-US" dirty="0"/>
              <a:t>exhaustive, but overlap</a:t>
            </a:r>
          </a:p>
          <a:p>
            <a:r>
              <a:rPr lang="en-US" dirty="0">
                <a:solidFill>
                  <a:srgbClr val="008000"/>
                </a:solidFill>
              </a:rPr>
              <a:t>Observe logins: </a:t>
            </a:r>
            <a:r>
              <a:rPr lang="en-US" dirty="0"/>
              <a:t>time between arrivals </a:t>
            </a:r>
            <a:r>
              <a:rPr lang="en-US" dirty="0" smtClean="0"/>
              <a:t>&lt;10 </a:t>
            </a:r>
            <a:r>
              <a:rPr lang="en-US" dirty="0"/>
              <a:t>seconds, </a:t>
            </a:r>
            <a:r>
              <a:rPr lang="en-US" dirty="0" smtClean="0"/>
              <a:t>10+  </a:t>
            </a:r>
            <a:r>
              <a:rPr lang="en-US" dirty="0"/>
              <a:t>and </a:t>
            </a:r>
            <a:r>
              <a:rPr lang="en-US" dirty="0" smtClean="0"/>
              <a:t>&lt;15 </a:t>
            </a:r>
            <a:r>
              <a:rPr lang="en-US" dirty="0"/>
              <a:t>seconds inclusive, </a:t>
            </a:r>
            <a:r>
              <a:rPr lang="en-US" dirty="0" smtClean="0"/>
              <a:t>or 15+ seconds</a:t>
            </a:r>
            <a:endParaRPr lang="en-US" dirty="0"/>
          </a:p>
          <a:p>
            <a:pPr lvl="1"/>
            <a:r>
              <a:rPr lang="en-US" dirty="0"/>
              <a:t>exhaustive, mutually exclusive</a:t>
            </a:r>
          </a:p>
          <a:p>
            <a:r>
              <a:rPr lang="en-US" dirty="0">
                <a:solidFill>
                  <a:srgbClr val="008000"/>
                </a:solidFill>
              </a:rPr>
              <a:t>Observe logins</a:t>
            </a:r>
            <a:r>
              <a:rPr lang="en-US" dirty="0"/>
              <a:t>: time between arrivals &lt;10 seconds, 10+  and &lt;15 seconds inclusive, or </a:t>
            </a:r>
            <a:r>
              <a:rPr lang="en-US" dirty="0" smtClean="0"/>
              <a:t>10+ </a:t>
            </a:r>
            <a:r>
              <a:rPr lang="en-US" dirty="0"/>
              <a:t>seconds</a:t>
            </a:r>
          </a:p>
          <a:p>
            <a:pPr lvl="1"/>
            <a:r>
              <a:rPr lang="en-US" dirty="0"/>
              <a:t>exhaustive, but </a:t>
            </a:r>
            <a:r>
              <a:rPr lang="en-US" dirty="0" smtClean="0"/>
              <a:t>overlap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3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–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4497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Probability</a:t>
            </a:r>
            <a:r>
              <a:rPr lang="en-US" dirty="0" smtClean="0"/>
              <a:t> – likelihood of event to occur, measured by ratio of favorable cases to unfavorable cases</a:t>
            </a:r>
          </a:p>
          <a:p>
            <a:r>
              <a:rPr lang="en-US" dirty="0" smtClean="0"/>
              <a:t>Set of rules that probabilities must follow </a:t>
            </a:r>
          </a:p>
          <a:p>
            <a:pPr lvl="1"/>
            <a:r>
              <a:rPr lang="en-US" dirty="0" smtClean="0"/>
              <a:t>Probabilities must be between 0 and 1 (but often written/said  as </a:t>
            </a:r>
            <a:r>
              <a:rPr lang="en-US" dirty="0" smtClean="0">
                <a:solidFill>
                  <a:srgbClr val="008000"/>
                </a:solidFill>
              </a:rPr>
              <a:t>percent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Probabilities of set of </a:t>
            </a:r>
            <a:r>
              <a:rPr lang="en-US" i="1" dirty="0" smtClean="0"/>
              <a:t>exhaustive</a:t>
            </a:r>
            <a:r>
              <a:rPr lang="en-US" dirty="0" smtClean="0"/>
              <a:t>, </a:t>
            </a:r>
            <a:r>
              <a:rPr lang="en-US" i="1" dirty="0" smtClean="0"/>
              <a:t>mutually exclusive </a:t>
            </a:r>
            <a:r>
              <a:rPr lang="en-US" dirty="0" smtClean="0"/>
              <a:t>events must add up to 1</a:t>
            </a:r>
          </a:p>
          <a:p>
            <a:r>
              <a:rPr lang="en-US" dirty="0" smtClean="0"/>
              <a:t>e.g., D6</a:t>
            </a:r>
            <a:r>
              <a:rPr lang="en-US" dirty="0"/>
              <a:t>: events 1, 2, 3, 4, 5, 6.  </a:t>
            </a:r>
            <a:r>
              <a:rPr lang="en-US" dirty="0" smtClean="0"/>
              <a:t>Probability </a:t>
            </a:r>
            <a:r>
              <a:rPr lang="en-US" dirty="0"/>
              <a:t>of </a:t>
            </a:r>
            <a:r>
              <a:rPr lang="en-US" dirty="0" smtClean="0"/>
              <a:t>1/6</a:t>
            </a:r>
            <a:r>
              <a:rPr lang="en-US" baseline="30000" dirty="0" smtClean="0"/>
              <a:t>th</a:t>
            </a:r>
            <a:r>
              <a:rPr lang="en-US" dirty="0" smtClean="0"/>
              <a:t>  </a:t>
            </a:r>
            <a:r>
              <a:rPr lang="en-US" dirty="0"/>
              <a:t>to </a:t>
            </a:r>
            <a:r>
              <a:rPr lang="en-US" dirty="0" smtClean="0"/>
              <a:t>each 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legal </a:t>
            </a:r>
            <a:r>
              <a:rPr lang="en-US" dirty="0"/>
              <a:t>set of </a:t>
            </a:r>
            <a:r>
              <a:rPr lang="en-US" dirty="0" smtClean="0"/>
              <a:t>probabilities</a:t>
            </a:r>
          </a:p>
          <a:p>
            <a:r>
              <a:rPr lang="en-US" dirty="0" smtClean="0"/>
              <a:t>e.g., D6</a:t>
            </a:r>
            <a:r>
              <a:rPr lang="en-US" dirty="0"/>
              <a:t>: events 1, 2, 3, 4, 5, 6. </a:t>
            </a:r>
            <a:r>
              <a:rPr lang="en-US" dirty="0" smtClean="0"/>
              <a:t>Probability of ½ </a:t>
            </a:r>
            <a:r>
              <a:rPr lang="en-US" dirty="0"/>
              <a:t>to </a:t>
            </a:r>
            <a:r>
              <a:rPr lang="en-US" dirty="0" smtClean="0"/>
              <a:t>1, </a:t>
            </a:r>
            <a:r>
              <a:rPr lang="en-US" dirty="0"/>
              <a:t>½ to 2, and 0 to all the </a:t>
            </a:r>
            <a:r>
              <a:rPr lang="en-US" dirty="0" smtClean="0"/>
              <a:t>others 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Also </a:t>
            </a:r>
            <a:r>
              <a:rPr lang="en-US" dirty="0" smtClean="0"/>
              <a:t>legal </a:t>
            </a:r>
            <a:r>
              <a:rPr lang="en-US" dirty="0"/>
              <a:t>set of </a:t>
            </a:r>
            <a:r>
              <a:rPr lang="en-US" dirty="0" smtClean="0"/>
              <a:t>probabilities</a:t>
            </a:r>
          </a:p>
          <a:p>
            <a:pPr lvl="1"/>
            <a:r>
              <a:rPr lang="en-US" dirty="0" smtClean="0"/>
              <a:t>Not how honest d6’s behave in real life!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6019800"/>
            <a:ext cx="4102085" cy="461665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So, how to assign probabilities</a:t>
            </a:r>
            <a:r>
              <a:rPr lang="en-US" sz="2400" dirty="0" smtClean="0">
                <a:solidFill>
                  <a:srgbClr val="0070C0"/>
                </a:solidFill>
              </a:rPr>
              <a:t>?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37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Assigning 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>
                <a:solidFill>
                  <a:srgbClr val="0070C0"/>
                </a:solidFill>
              </a:rPr>
              <a:t>Classical </a:t>
            </a:r>
            <a:r>
              <a:rPr lang="en-US" dirty="0" smtClean="0"/>
              <a:t>(by theory)</a:t>
            </a:r>
          </a:p>
          <a:p>
            <a:pPr lvl="1"/>
            <a:r>
              <a:rPr lang="en-US" dirty="0" smtClean="0"/>
              <a:t>In many cases, exhaustive</a:t>
            </a:r>
            <a:r>
              <a:rPr lang="en-US" dirty="0"/>
              <a:t>, mutually exclusive outcomes </a:t>
            </a:r>
            <a:r>
              <a:rPr lang="en-US" dirty="0" smtClean="0"/>
              <a:t>equally likely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assign </a:t>
            </a:r>
            <a:r>
              <a:rPr lang="en-US" dirty="0"/>
              <a:t>each outcome </a:t>
            </a:r>
            <a:r>
              <a:rPr lang="en-US" dirty="0" smtClean="0"/>
              <a:t>probability </a:t>
            </a:r>
            <a:r>
              <a:rPr lang="en-US" dirty="0"/>
              <a:t>of </a:t>
            </a:r>
            <a:r>
              <a:rPr lang="en-US" dirty="0" smtClean="0"/>
              <a:t>1/n</a:t>
            </a:r>
            <a:endParaRPr lang="en-US" dirty="0"/>
          </a:p>
          <a:p>
            <a:pPr lvl="1"/>
            <a:r>
              <a:rPr lang="en-US" dirty="0" smtClean="0"/>
              <a:t>e.g., </a:t>
            </a:r>
            <a:r>
              <a:rPr lang="en-US" i="1" dirty="0" smtClean="0"/>
              <a:t>d6</a:t>
            </a:r>
            <a:r>
              <a:rPr lang="en-US" dirty="0" smtClean="0"/>
              <a:t>: 1/6, </a:t>
            </a:r>
            <a:r>
              <a:rPr lang="en-US" i="1" dirty="0" smtClean="0"/>
              <a:t>Coin</a:t>
            </a:r>
            <a:r>
              <a:rPr lang="en-US" dirty="0" smtClean="0"/>
              <a:t>: </a:t>
            </a:r>
            <a:r>
              <a:rPr lang="en-US" dirty="0" err="1" smtClean="0"/>
              <a:t>prob</a:t>
            </a:r>
            <a:r>
              <a:rPr lang="en-US" dirty="0" smtClean="0"/>
              <a:t> heads </a:t>
            </a:r>
            <a:r>
              <a:rPr lang="en-US" dirty="0"/>
              <a:t>½, </a:t>
            </a:r>
            <a:r>
              <a:rPr lang="en-US" dirty="0" smtClean="0"/>
              <a:t>tails ½, </a:t>
            </a:r>
            <a:r>
              <a:rPr lang="en-US" i="1" dirty="0" smtClean="0"/>
              <a:t>Cards</a:t>
            </a:r>
            <a:r>
              <a:rPr lang="en-US" dirty="0" smtClean="0"/>
              <a:t>: pick Ace 1/13</a:t>
            </a:r>
            <a:endParaRPr lang="en-US" dirty="0"/>
          </a:p>
          <a:p>
            <a:pPr lvl="0"/>
            <a:r>
              <a:rPr lang="en-US" dirty="0" smtClean="0">
                <a:solidFill>
                  <a:srgbClr val="008000"/>
                </a:solidFill>
              </a:rPr>
              <a:t>Empirically</a:t>
            </a:r>
            <a:r>
              <a:rPr lang="en-US" dirty="0" smtClean="0"/>
              <a:t> </a:t>
            </a:r>
            <a:r>
              <a:rPr lang="en-US" dirty="0"/>
              <a:t>(by observation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Obtain data through measuring/observing</a:t>
            </a:r>
          </a:p>
          <a:p>
            <a:pPr lvl="1"/>
            <a:r>
              <a:rPr lang="en-US" dirty="0" smtClean="0"/>
              <a:t>e.g., Watch how often people play League of Legends in lab versus some other game.  Say, 30% </a:t>
            </a:r>
            <a:r>
              <a:rPr lang="en-US" dirty="0" err="1" smtClean="0"/>
              <a:t>LoL</a:t>
            </a:r>
            <a:r>
              <a:rPr lang="en-US" dirty="0" smtClean="0"/>
              <a:t>.  Assign that as probability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Subjective</a:t>
            </a:r>
            <a:r>
              <a:rPr lang="en-US" dirty="0" smtClean="0"/>
              <a:t> (by hunch)</a:t>
            </a:r>
            <a:endParaRPr lang="en-US" dirty="0"/>
          </a:p>
          <a:p>
            <a:pPr lvl="1"/>
            <a:r>
              <a:rPr lang="en-US" dirty="0" smtClean="0"/>
              <a:t>Based on expert opinion or other subjective method</a:t>
            </a:r>
          </a:p>
          <a:p>
            <a:pPr lvl="1"/>
            <a:r>
              <a:rPr lang="en-US" dirty="0" smtClean="0"/>
              <a:t>e.g., e-sports </a:t>
            </a:r>
            <a:r>
              <a:rPr lang="en-US" dirty="0"/>
              <a:t>writer says </a:t>
            </a:r>
            <a:r>
              <a:rPr lang="en-US" dirty="0" smtClean="0"/>
              <a:t>probability Team SoloMid (League team) will win World Championship is 25%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09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About Probabilities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Complement:  </a:t>
            </a:r>
            <a:r>
              <a:rPr lang="en-US" u="sng" dirty="0" smtClean="0"/>
              <a:t>A</a:t>
            </a:r>
            <a:r>
              <a:rPr lang="en-US" dirty="0" smtClean="0"/>
              <a:t> an </a:t>
            </a:r>
            <a:r>
              <a:rPr lang="en-US" dirty="0"/>
              <a:t>event, </a:t>
            </a:r>
            <a:r>
              <a:rPr lang="en-US" dirty="0" smtClean="0"/>
              <a:t>event </a:t>
            </a:r>
            <a:r>
              <a:rPr lang="en-US" dirty="0"/>
              <a:t>“</a:t>
            </a:r>
            <a:r>
              <a:rPr lang="en-US" u="sng" dirty="0"/>
              <a:t>A</a:t>
            </a:r>
            <a:r>
              <a:rPr lang="en-US" dirty="0"/>
              <a:t> does not occur” </a:t>
            </a:r>
            <a:r>
              <a:rPr lang="en-US" dirty="0" smtClean="0"/>
              <a:t>called </a:t>
            </a:r>
            <a:r>
              <a:rPr lang="en-US" i="1" dirty="0" smtClean="0"/>
              <a:t>complement </a:t>
            </a:r>
            <a:r>
              <a:rPr lang="en-US" dirty="0"/>
              <a:t>of </a:t>
            </a:r>
            <a:r>
              <a:rPr lang="en-US" u="sng" dirty="0"/>
              <a:t>A</a:t>
            </a:r>
            <a:r>
              <a:rPr lang="en-US" dirty="0"/>
              <a:t>, </a:t>
            </a:r>
            <a:r>
              <a:rPr lang="en-US" dirty="0" smtClean="0"/>
              <a:t> </a:t>
            </a:r>
            <a:r>
              <a:rPr lang="en-US" dirty="0"/>
              <a:t>denoted A</a:t>
            </a:r>
            <a:r>
              <a:rPr lang="en-US" dirty="0" smtClean="0"/>
              <a:t>’ 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P(A</a:t>
            </a:r>
            <a:r>
              <a:rPr lang="en-US" dirty="0">
                <a:solidFill>
                  <a:srgbClr val="008000"/>
                </a:solidFill>
              </a:rPr>
              <a:t>’) = 1 - P(A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  <a:endParaRPr lang="en-US" dirty="0">
              <a:solidFill>
                <a:srgbClr val="008000"/>
              </a:solidFill>
            </a:endParaRPr>
          </a:p>
          <a:p>
            <a:pPr lvl="1"/>
            <a:r>
              <a:rPr lang="en-US" dirty="0" smtClean="0"/>
              <a:t>e.g., d6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/>
              <a:t>P(6) = 1/6, </a:t>
            </a:r>
            <a:r>
              <a:rPr lang="en-US" dirty="0" smtClean="0"/>
              <a:t>complement is P(6’) and  </a:t>
            </a:r>
            <a:r>
              <a:rPr lang="en-US" dirty="0"/>
              <a:t>probability of not </a:t>
            </a:r>
            <a:r>
              <a:rPr lang="en-US" dirty="0" smtClean="0"/>
              <a:t>6 </a:t>
            </a:r>
            <a:r>
              <a:rPr lang="en-US" dirty="0"/>
              <a:t>is </a:t>
            </a:r>
            <a:r>
              <a:rPr lang="en-US" dirty="0" smtClean="0"/>
              <a:t>1-1/6, </a:t>
            </a:r>
            <a:r>
              <a:rPr lang="en-US" dirty="0"/>
              <a:t>or </a:t>
            </a:r>
            <a:r>
              <a:rPr lang="en-US" dirty="0" smtClean="0"/>
              <a:t>5/6</a:t>
            </a:r>
          </a:p>
          <a:p>
            <a:pPr lvl="1"/>
            <a:r>
              <a:rPr lang="en-US" dirty="0" smtClean="0"/>
              <a:t>Note: when using </a:t>
            </a:r>
            <a:r>
              <a:rPr lang="en-US" dirty="0" smtClean="0">
                <a:solidFill>
                  <a:srgbClr val="008000"/>
                </a:solidFill>
              </a:rPr>
              <a:t>p</a:t>
            </a:r>
            <a:r>
              <a:rPr lang="en-US" dirty="0" smtClean="0"/>
              <a:t>, complement is often </a:t>
            </a:r>
            <a:r>
              <a:rPr lang="en-US" dirty="0" smtClean="0">
                <a:solidFill>
                  <a:srgbClr val="C00000"/>
                </a:solidFill>
              </a:rPr>
              <a:t>q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Mutually </a:t>
            </a:r>
            <a:r>
              <a:rPr lang="en-US" dirty="0" smtClean="0">
                <a:solidFill>
                  <a:srgbClr val="0070C0"/>
                </a:solidFill>
              </a:rPr>
              <a:t>exclusive: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Have </a:t>
            </a:r>
            <a:r>
              <a:rPr lang="en-US" dirty="0"/>
              <a:t>no simple outcomes in common – </a:t>
            </a:r>
            <a:r>
              <a:rPr lang="en-US" dirty="0" smtClean="0"/>
              <a:t>can’t </a:t>
            </a:r>
            <a:r>
              <a:rPr lang="en-US" dirty="0"/>
              <a:t>both occur in </a:t>
            </a:r>
            <a:r>
              <a:rPr lang="en-US" dirty="0" smtClean="0"/>
              <a:t>same experiment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P(A </a:t>
            </a:r>
            <a:r>
              <a:rPr lang="en-US" dirty="0">
                <a:solidFill>
                  <a:srgbClr val="008000"/>
                </a:solidFill>
              </a:rPr>
              <a:t>or B) = P(A) + P(B)</a:t>
            </a:r>
          </a:p>
          <a:p>
            <a:pPr lvl="1"/>
            <a:r>
              <a:rPr lang="en-US" dirty="0" smtClean="0"/>
              <a:t>e.g., d6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/>
              <a:t>P(3 or 6) = P(3) + P(6) = 1/6 + 1/6 = </a:t>
            </a:r>
            <a:r>
              <a:rPr lang="en-US" dirty="0" smtClean="0"/>
              <a:t>2/6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921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8206</TotalTime>
  <Words>3508</Words>
  <Application>Microsoft Office PowerPoint</Application>
  <PresentationFormat>On-screen Show (4:3)</PresentationFormat>
  <Paragraphs>537</Paragraphs>
  <Slides>57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Consolas</vt:lpstr>
      <vt:lpstr>Wingdings</vt:lpstr>
      <vt:lpstr>Office Theme</vt:lpstr>
      <vt:lpstr>Probability</vt:lpstr>
      <vt:lpstr>Overview</vt:lpstr>
      <vt:lpstr>Overview</vt:lpstr>
      <vt:lpstr>Probability Introduction</vt:lpstr>
      <vt:lpstr>Outline</vt:lpstr>
      <vt:lpstr>Probability – Definitions</vt:lpstr>
      <vt:lpstr>Probability – Definition</vt:lpstr>
      <vt:lpstr>Assigning Probabilities</vt:lpstr>
      <vt:lpstr>Rules About Probabilities (1 of 2)</vt:lpstr>
      <vt:lpstr>Rules About Probabilities (2 of 2)</vt:lpstr>
      <vt:lpstr>Probability Example</vt:lpstr>
      <vt:lpstr>Probability Example</vt:lpstr>
      <vt:lpstr>Probability Example</vt:lpstr>
      <vt:lpstr>Probability Example</vt:lpstr>
      <vt:lpstr>Probability Example</vt:lpstr>
      <vt:lpstr>Probability Example</vt:lpstr>
      <vt:lpstr>Probability Example</vt:lpstr>
      <vt:lpstr>Probability Example</vt:lpstr>
      <vt:lpstr>Probability Example</vt:lpstr>
      <vt:lpstr>Probability Example</vt:lpstr>
      <vt:lpstr>Probability Example</vt:lpstr>
      <vt:lpstr>Outline</vt:lpstr>
      <vt:lpstr>Probability Distributions</vt:lpstr>
      <vt:lpstr>Uniform Distribution</vt:lpstr>
      <vt:lpstr>Binomial Distribution Example (1 of 3)</vt:lpstr>
      <vt:lpstr>Binomial Distribution Example (1 of 3)</vt:lpstr>
      <vt:lpstr>Binomial Distribution Example (2 of 3)</vt:lpstr>
      <vt:lpstr>Binomial Distribution Example (3 of 3)</vt:lpstr>
      <vt:lpstr>Binomial Distribution (1 of 2)</vt:lpstr>
      <vt:lpstr>Binomial Distribution (2 of 2)</vt:lpstr>
      <vt:lpstr>Poisson Distribution</vt:lpstr>
      <vt:lpstr>Poisson Distributions?</vt:lpstr>
      <vt:lpstr>Poisson Distribution</vt:lpstr>
      <vt:lpstr>Poisson Distribution Example</vt:lpstr>
      <vt:lpstr>Poisson Distribution</vt:lpstr>
      <vt:lpstr>Outline</vt:lpstr>
      <vt:lpstr>Outline</vt:lpstr>
      <vt:lpstr>Continuous Distributions</vt:lpstr>
      <vt:lpstr>Continuous Distributions</vt:lpstr>
      <vt:lpstr>Normal Distribution (1 of 2)</vt:lpstr>
      <vt:lpstr>Normal Distribution (2 of 2)</vt:lpstr>
      <vt:lpstr>Standard Normal Distribution</vt:lpstr>
      <vt:lpstr>Using the Standard Normal</vt:lpstr>
      <vt:lpstr>Using the Standard Normal</vt:lpstr>
      <vt:lpstr>Test for Normality</vt:lpstr>
      <vt:lpstr>Normality Testing with a Histogram</vt:lpstr>
      <vt:lpstr>Normality Testing with a Histogram</vt:lpstr>
      <vt:lpstr>Normality Testing with a Histogram</vt:lpstr>
      <vt:lpstr>Normality Testing with a Quantile-Quantile Plot</vt:lpstr>
      <vt:lpstr>Quantile-Quantile Plot Example</vt:lpstr>
      <vt:lpstr>Quantile-Quantile Plot Example – Order Data</vt:lpstr>
      <vt:lpstr>Quantile-Quantile Plot Example – Compute Z scores</vt:lpstr>
      <vt:lpstr>Z-Table</vt:lpstr>
      <vt:lpstr>Quantile-Quantile Plot Example – Compute Z scores</vt:lpstr>
      <vt:lpstr>Quantile-Quantile Plot Example – Plot</vt:lpstr>
      <vt:lpstr>Quantile-Quantile Plots in Excel</vt:lpstr>
      <vt:lpstr>Examples of Normality Testing with a Quantile-Quantile Plot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</dc:title>
  <dc:creator>Mark Claypool</dc:creator>
  <cp:lastModifiedBy>Mark Claypool</cp:lastModifiedBy>
  <cp:revision>362</cp:revision>
  <cp:lastPrinted>2016-08-25T14:33:07Z</cp:lastPrinted>
  <dcterms:created xsi:type="dcterms:W3CDTF">2012-01-13T01:01:36Z</dcterms:created>
  <dcterms:modified xsi:type="dcterms:W3CDTF">2017-04-27T23:59:41Z</dcterms:modified>
</cp:coreProperties>
</file>