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77" r:id="rId4"/>
    <p:sldId id="278" r:id="rId5"/>
    <p:sldId id="279" r:id="rId6"/>
    <p:sldId id="280" r:id="rId7"/>
    <p:sldId id="295" r:id="rId8"/>
    <p:sldId id="300" r:id="rId9"/>
    <p:sldId id="299" r:id="rId10"/>
    <p:sldId id="298" r:id="rId11"/>
    <p:sldId id="297" r:id="rId12"/>
    <p:sldId id="296" r:id="rId13"/>
    <p:sldId id="260" r:id="rId14"/>
    <p:sldId id="292" r:id="rId15"/>
    <p:sldId id="290" r:id="rId16"/>
    <p:sldId id="289" r:id="rId17"/>
    <p:sldId id="272" r:id="rId18"/>
    <p:sldId id="293" r:id="rId19"/>
    <p:sldId id="261" r:id="rId20"/>
    <p:sldId id="262" r:id="rId21"/>
    <p:sldId id="263" r:id="rId22"/>
    <p:sldId id="265" r:id="rId23"/>
    <p:sldId id="264" r:id="rId24"/>
    <p:sldId id="259" r:id="rId25"/>
    <p:sldId id="266" r:id="rId26"/>
    <p:sldId id="257" r:id="rId27"/>
    <p:sldId id="294" r:id="rId28"/>
    <p:sldId id="29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000099"/>
    <a:srgbClr val="009900"/>
    <a:srgbClr val="D60093"/>
    <a:srgbClr val="CCCC00"/>
    <a:srgbClr val="CC33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9" autoAdjust="0"/>
    <p:restoredTop sz="94660"/>
  </p:normalViewPr>
  <p:slideViewPr>
    <p:cSldViewPr>
      <p:cViewPr varScale="1">
        <p:scale>
          <a:sx n="67" d="100"/>
          <a:sy n="67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F4AAA-7BB6-4A00-A561-9D0AFCD3F5B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5908-3321-4679-B034-EB01D7DE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6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621575-A0E8-4DB3-85D1-551954682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7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E0FB0-A9D9-492C-ADDE-761C94903EDC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821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8000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d.wpi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Pubs/Catalogs/Ugrad/Current/arcourses.html" TargetMode="External"/><Relationship Id="rId2" Type="http://schemas.openxmlformats.org/officeDocument/2006/relationships/hyperlink" Target="http://www.wpi.edu/Pubs/Catalogs/Ugrad/Current/imgdcours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pi.edu/Academics/Projects/available.html" TargetMode="External"/><Relationship Id="rId4" Type="http://schemas.openxmlformats.org/officeDocument/2006/relationships/hyperlink" Target="http://www.wpi.edu/Pubs/Catalogs/Ugrad/Current/cscourse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offices/registrar/schedules.htm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Pubs/Catalogs/Ugrad/Current/cscourses.html" TargetMode="External"/><Relationship Id="rId7" Type="http://schemas.openxmlformats.org/officeDocument/2006/relationships/hyperlink" Target="http://www.wpi.edu/academics/Depts/HUA/Requirements/index.html" TargetMode="External"/><Relationship Id="rId2" Type="http://schemas.openxmlformats.org/officeDocument/2006/relationships/hyperlink" Target="http://www.wpi.edu/Pubs/Catalogs/Ugrad/Current/imgdcours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pi.edu/Pubs/Catalogs/Ugrad/Current/mucourses.html" TargetMode="External"/><Relationship Id="rId5" Type="http://schemas.openxmlformats.org/officeDocument/2006/relationships/hyperlink" Target="http://www.wpi.edu/academics/catalogs/ugrad/exp.html" TargetMode="External"/><Relationship Id="rId4" Type="http://schemas.openxmlformats.org/officeDocument/2006/relationships/hyperlink" Target="http://www.wpi.edu/academics/Depts/HUA/Requirements/inquir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Pubs/Catalogs/Ugrad/Current/imgdcourse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academics/Depts/HUA/Requirements/inquiry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academics/imgd/our-student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i.edu/academics/imgd/advising-aids.html" TargetMode="External"/><Relationship Id="rId2" Type="http://schemas.openxmlformats.org/officeDocument/2006/relationships/hyperlink" Target="http://www.wpi.edu/academics/imgd/student-resourc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pi.edu/Admin/ARC/services.html" TargetMode="External"/><Relationship Id="rId5" Type="http://schemas.openxmlformats.org/officeDocument/2006/relationships/hyperlink" Target="http://www.wpi.edu/Admin/Registrar/schedules.html" TargetMode="External"/><Relationship Id="rId4" Type="http://schemas.openxmlformats.org/officeDocument/2006/relationships/hyperlink" Target="http://www.wpi.edu/academics/catalogs/ugrad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27038"/>
            <a:ext cx="8305800" cy="16986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8000"/>
                </a:solidFill>
              </a:rPr>
              <a:t>Get More </a:t>
            </a:r>
            <a:r>
              <a:rPr lang="en-US" dirty="0" smtClean="0">
                <a:solidFill>
                  <a:srgbClr val="008000"/>
                </a:solidFill>
              </a:rPr>
              <a:t>Insight!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8000"/>
                </a:solidFill>
              </a:rPr>
              <a:t>First </a:t>
            </a:r>
            <a:r>
              <a:rPr lang="en-US" sz="3200" dirty="0">
                <a:solidFill>
                  <a:srgbClr val="008000"/>
                </a:solidFill>
              </a:rPr>
              <a:t>Year Student Academic Advising Day</a:t>
            </a:r>
            <a:endParaRPr lang="en-US" sz="3200" dirty="0" smtClean="0">
              <a:solidFill>
                <a:srgbClr val="008000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3783679"/>
            <a:ext cx="6400800" cy="609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Prof. David </a:t>
            </a:r>
            <a:r>
              <a:rPr lang="en-US" sz="2800" dirty="0" smtClean="0">
                <a:solidFill>
                  <a:schemeClr val="tx1"/>
                </a:solidFill>
              </a:rPr>
              <a:t>Finkel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4339" name="AutoShape 6"/>
          <p:cNvSpPr>
            <a:spLocks noChangeAspect="1" noChangeArrowheads="1" noTextEdit="1"/>
          </p:cNvSpPr>
          <p:nvPr/>
        </p:nvSpPr>
        <p:spPr bwMode="auto">
          <a:xfrm>
            <a:off x="1978025" y="427038"/>
            <a:ext cx="51117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8734" y="4953000"/>
            <a:ext cx="4490332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IMGD Web page at: </a:t>
            </a:r>
            <a:r>
              <a:rPr lang="en-US" sz="1600" dirty="0" smtClean="0">
                <a:hlinkClick r:id="rId3"/>
              </a:rPr>
              <a:t>http://imgd.wpi.edu/</a:t>
            </a:r>
            <a:r>
              <a:rPr lang="en-US" sz="1600" dirty="0" smtClean="0"/>
              <a:t>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362200"/>
            <a:ext cx="8153400" cy="139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99"/>
                </a:solidFill>
                <a:latin typeface="+mn-lt"/>
                <a:ea typeface="ＭＳ Ｐゴシック" pitchFamily="1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8000"/>
                </a:solidFill>
                <a:latin typeface="+mn-lt"/>
                <a:ea typeface="ＭＳ Ｐゴシック" pitchFamily="1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CC"/>
                </a:solidFill>
                <a:latin typeface="+mn-lt"/>
                <a:ea typeface="ＭＳ Ｐゴシック" pitchFamily="1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  <a:ea typeface="ＭＳ Ｐゴシック" pitchFamily="1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  <a:ea typeface="ＭＳ Ｐゴシック" pitchFamily="1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0000CC"/>
                </a:solidFill>
              </a:rPr>
              <a:t>Interactive Media &amp; Game Development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and Games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rgbClr val="00B0F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</a:t>
            </a:r>
            <a:r>
              <a:rPr lang="en-US" sz="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Wrting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2271720" y="233611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B0F0"/>
                </a:solidFill>
              </a:rPr>
              <a:t>Advanced IMGD Courses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2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3100730" y="304800"/>
            <a:ext cx="2180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Other IMGD</a:t>
            </a:r>
            <a:endParaRPr lang="en-US" sz="2800" b="1" u="sng" dirty="0">
              <a:solidFill>
                <a:srgbClr val="FFC00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6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2792062" y="318845"/>
            <a:ext cx="330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92D050"/>
                </a:solidFill>
              </a:rPr>
              <a:t>Graduate Courses</a:t>
            </a:r>
            <a:endParaRPr lang="en-US" sz="2800" b="1" u="sng" dirty="0">
              <a:solidFill>
                <a:srgbClr val="92D05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Year 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 IMGD core courses (</a:t>
            </a:r>
            <a:r>
              <a:rPr lang="en-US" sz="2000" dirty="0" smtClean="0">
                <a:hlinkClick r:id="rId2"/>
              </a:rPr>
              <a:t>IMGD 1000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2"/>
              </a:rPr>
              <a:t>IMGD 1001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2"/>
              </a:rPr>
              <a:t>IMGD 1002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Art course (</a:t>
            </a:r>
            <a:r>
              <a:rPr lang="en-US" sz="2000" dirty="0" smtClean="0">
                <a:hlinkClick r:id="rId3"/>
              </a:rPr>
              <a:t>AR 1100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Computer Science course (</a:t>
            </a:r>
            <a:r>
              <a:rPr lang="en-US" sz="2000" dirty="0" smtClean="0">
                <a:hlinkClick r:id="rId4"/>
              </a:rPr>
              <a:t>CS 1101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CS 1102</a:t>
            </a:r>
            <a:r>
              <a:rPr lang="en-US" sz="2000" dirty="0" smtClean="0"/>
              <a:t>, or  </a:t>
            </a:r>
            <a:r>
              <a:rPr lang="en-US" sz="2000" dirty="0" smtClean="0">
                <a:solidFill>
                  <a:srgbClr val="009999"/>
                </a:solidFill>
                <a:hlinkClick r:id="rId4"/>
              </a:rPr>
              <a:t>CS</a:t>
            </a:r>
            <a:r>
              <a:rPr lang="en-US" sz="2000" u="sng" dirty="0" smtClean="0">
                <a:solidFill>
                  <a:srgbClr val="009999"/>
                </a:solidFill>
                <a:hlinkClick r:id="rId4"/>
              </a:rPr>
              <a:t>1</a:t>
            </a:r>
            <a:r>
              <a:rPr lang="en-US" sz="2000" u="sng" dirty="0" smtClean="0">
                <a:solidFill>
                  <a:srgbClr val="009999"/>
                </a:solidFill>
              </a:rPr>
              <a:t>004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English, Writing or Rhetoric course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IMGD-Tech: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CS courses (</a:t>
            </a:r>
            <a:r>
              <a:rPr lang="en-US" sz="1800" dirty="0" smtClean="0">
                <a:hlinkClick r:id="rId4"/>
              </a:rPr>
              <a:t>CS 2102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4"/>
              </a:rPr>
              <a:t>CS 2303</a:t>
            </a:r>
            <a:r>
              <a:rPr lang="en-US" sz="1800" dirty="0" smtClean="0"/>
              <a:t>, and </a:t>
            </a:r>
            <a:r>
              <a:rPr lang="en-US" sz="1800" dirty="0" smtClean="0">
                <a:hlinkClick r:id="rId4"/>
              </a:rPr>
              <a:t>CS 2223</a:t>
            </a:r>
            <a:r>
              <a:rPr lang="en-US" sz="1800" dirty="0" smtClean="0"/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HUA courses (for HUA requirement)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IMGD-Art: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AR courses (</a:t>
            </a:r>
            <a:r>
              <a:rPr lang="en-US" sz="1800" dirty="0" smtClean="0">
                <a:hlinkClick r:id="rId3"/>
              </a:rPr>
              <a:t>AR 1101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AR 2101</a:t>
            </a:r>
            <a:r>
              <a:rPr lang="en-US" sz="1800" dirty="0" smtClean="0"/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CS, Math or Science course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/>
              <a:t>Major question … are you going to a project </a:t>
            </a:r>
            <a:r>
              <a:rPr lang="en-US" sz="2000" i="1" dirty="0" smtClean="0"/>
              <a:t>center for your IQP (Junior year)?  </a:t>
            </a:r>
            <a:r>
              <a:rPr lang="en-US" sz="2000" i="1" dirty="0"/>
              <a:t>Apply in </a:t>
            </a:r>
            <a:r>
              <a:rPr lang="en-US" sz="2000" i="1" dirty="0" smtClean="0"/>
              <a:t>time</a:t>
            </a:r>
            <a:r>
              <a:rPr lang="en-US" sz="2000" i="1" dirty="0"/>
              <a:t> </a:t>
            </a:r>
            <a:r>
              <a:rPr lang="en-US" sz="2000" i="1" dirty="0" smtClean="0"/>
              <a:t>your </a:t>
            </a:r>
            <a:r>
              <a:rPr lang="en-US" sz="2000" i="1" u="sng" dirty="0" smtClean="0"/>
              <a:t>Sophomore year</a:t>
            </a:r>
            <a:r>
              <a:rPr lang="en-US" sz="2000" i="1" dirty="0" smtClean="0"/>
              <a:t>!</a:t>
            </a:r>
            <a:endParaRPr lang="en-US" sz="2000" i="1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600" dirty="0">
                <a:hlinkClick r:id="rId5"/>
              </a:rPr>
              <a:t>http://www.wpi.edu/Academics/Projects/available.html</a:t>
            </a:r>
            <a:r>
              <a:rPr lang="en-US" sz="1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(Note: PE courses anytime)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5 minutes  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IMGD major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Course </a:t>
            </a:r>
            <a:r>
              <a:rPr lang="en-US" dirty="0"/>
              <a:t>selection </a:t>
            </a:r>
            <a:r>
              <a:rPr lang="en-US" dirty="0" smtClean="0"/>
              <a:t>C, D terms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5 minutes		</a:t>
            </a:r>
            <a:r>
              <a:rPr lang="en-US" sz="2800" dirty="0" smtClean="0"/>
              <a:t>More IMGD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IMGD Tech Track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IMGD 1002, IMGD 2001, </a:t>
            </a:r>
            <a:r>
              <a:rPr lang="en-US" dirty="0" smtClean="0"/>
              <a:t>IMGD 2030</a:t>
            </a:r>
          </a:p>
          <a:p>
            <a:r>
              <a:rPr lang="en-US" dirty="0" smtClean="0"/>
              <a:t>CS 1101, CS 2303 or CS 2022</a:t>
            </a:r>
          </a:p>
          <a:p>
            <a:r>
              <a:rPr lang="en-US" dirty="0" smtClean="0"/>
              <a:t>Math </a:t>
            </a:r>
            <a:r>
              <a:rPr lang="en-US" dirty="0"/>
              <a:t>or Science</a:t>
            </a:r>
          </a:p>
          <a:p>
            <a:r>
              <a:rPr lang="en-US" dirty="0"/>
              <a:t>HUA Requirement - Depth or breadth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D-term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IMGD 1002, IMGD 2000, </a:t>
            </a:r>
            <a:r>
              <a:rPr lang="en-US" dirty="0" smtClean="0"/>
              <a:t>IMGD </a:t>
            </a:r>
            <a:r>
              <a:rPr lang="en-US" dirty="0" smtClean="0"/>
              <a:t>2500</a:t>
            </a:r>
            <a:endParaRPr lang="en-US" dirty="0"/>
          </a:p>
          <a:p>
            <a:r>
              <a:rPr lang="en-US" dirty="0"/>
              <a:t>CS 2022, CS 2102, or CS 2223</a:t>
            </a:r>
          </a:p>
          <a:p>
            <a:r>
              <a:rPr lang="en-US" dirty="0"/>
              <a:t>Math or Science</a:t>
            </a:r>
          </a:p>
          <a:p>
            <a:r>
              <a:rPr lang="en-US" dirty="0"/>
              <a:t>HUA Requirement - Depth or breadth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IMGD Art Track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 </a:t>
            </a:r>
            <a:r>
              <a:rPr lang="en-US" dirty="0"/>
              <a:t>1100, AR 1101, </a:t>
            </a:r>
            <a:r>
              <a:rPr lang="en-US" dirty="0" smtClean="0"/>
              <a:t>AR/IMGD </a:t>
            </a:r>
            <a:r>
              <a:rPr lang="en-US" dirty="0"/>
              <a:t>2101, </a:t>
            </a:r>
            <a:r>
              <a:rPr lang="en-US" dirty="0" smtClean="0"/>
              <a:t>AR 2202</a:t>
            </a:r>
          </a:p>
          <a:p>
            <a:r>
              <a:rPr lang="en-US" dirty="0" smtClean="0"/>
              <a:t>CS </a:t>
            </a:r>
            <a:r>
              <a:rPr lang="en-US" dirty="0" smtClean="0"/>
              <a:t>1004</a:t>
            </a:r>
            <a:endParaRPr lang="en-US" dirty="0" smtClean="0"/>
          </a:p>
          <a:p>
            <a:r>
              <a:rPr lang="en-US" dirty="0" smtClean="0"/>
              <a:t>Math or Science</a:t>
            </a:r>
            <a:endParaRPr lang="en-US" dirty="0"/>
          </a:p>
          <a:p>
            <a:r>
              <a:rPr lang="en-US" dirty="0" smtClean="0"/>
              <a:t>HUA Requirement - </a:t>
            </a:r>
            <a:r>
              <a:rPr lang="en-US" dirty="0"/>
              <a:t>Depth or </a:t>
            </a:r>
            <a:r>
              <a:rPr lang="en-US" dirty="0" smtClean="0"/>
              <a:t>breadth</a:t>
            </a:r>
            <a:endParaRPr lang="en-US" dirty="0"/>
          </a:p>
          <a:p>
            <a:r>
              <a:rPr lang="en-US" dirty="0" smtClean="0"/>
              <a:t>IMGD 1002, </a:t>
            </a:r>
            <a:r>
              <a:rPr lang="en-US" dirty="0" smtClean="0"/>
              <a:t>IMGD </a:t>
            </a:r>
            <a:r>
              <a:rPr lang="en-US" dirty="0" smtClean="0"/>
              <a:t>2030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D-term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IMGD </a:t>
            </a:r>
            <a:r>
              <a:rPr lang="en-US" dirty="0" smtClean="0"/>
              <a:t>1002, </a:t>
            </a:r>
            <a:r>
              <a:rPr lang="en-US" dirty="0" smtClean="0"/>
              <a:t>IMGD </a:t>
            </a:r>
            <a:r>
              <a:rPr lang="en-US" dirty="0" smtClean="0"/>
              <a:t>2000</a:t>
            </a:r>
            <a:r>
              <a:rPr lang="en-US" dirty="0" smtClean="0"/>
              <a:t>, IMGD </a:t>
            </a:r>
            <a:r>
              <a:rPr lang="en-US" dirty="0" smtClean="0"/>
              <a:t>2500</a:t>
            </a:r>
            <a:endParaRPr lang="en-US" dirty="0"/>
          </a:p>
          <a:p>
            <a:r>
              <a:rPr lang="en-US" dirty="0" smtClean="0"/>
              <a:t>AR 1101 (if not yet)</a:t>
            </a:r>
            <a:endParaRPr lang="en-US" dirty="0"/>
          </a:p>
          <a:p>
            <a:r>
              <a:rPr lang="en-US" dirty="0" smtClean="0"/>
              <a:t>AR/IMGD </a:t>
            </a:r>
            <a:r>
              <a:rPr lang="en-US" dirty="0" smtClean="0"/>
              <a:t>2201 </a:t>
            </a:r>
            <a:endParaRPr lang="en-US" dirty="0" smtClean="0"/>
          </a:p>
          <a:p>
            <a:r>
              <a:rPr lang="en-US" dirty="0" smtClean="0"/>
              <a:t>CS 220x</a:t>
            </a:r>
            <a:endParaRPr lang="en-US" dirty="0" smtClean="0"/>
          </a:p>
          <a:p>
            <a:r>
              <a:rPr lang="en-US" dirty="0" smtClean="0"/>
              <a:t>Math </a:t>
            </a:r>
            <a:r>
              <a:rPr lang="en-US" dirty="0"/>
              <a:t>or Science</a:t>
            </a:r>
          </a:p>
          <a:p>
            <a:r>
              <a:rPr lang="en-US" dirty="0" smtClean="0"/>
              <a:t>HUA Requirement - </a:t>
            </a:r>
            <a:r>
              <a:rPr lang="en-US" dirty="0"/>
              <a:t>Depth or </a:t>
            </a:r>
            <a:r>
              <a:rPr lang="en-US" dirty="0" smtClean="0"/>
              <a:t>breadth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60960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*Depending on what you took in A and B terms*</a:t>
            </a:r>
          </a:p>
        </p:txBody>
      </p:sp>
    </p:spTree>
    <p:extLst>
      <p:ext uri="{BB962C8B-B14F-4D97-AF65-F5344CB8AC3E}">
        <p14:creationId xmlns:p14="http://schemas.microsoft.com/office/powerpoint/2010/main" val="36318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90" y="3387"/>
            <a:ext cx="8229600" cy="1143000"/>
          </a:xfrm>
        </p:spPr>
        <p:txBody>
          <a:bodyPr/>
          <a:lstStyle/>
          <a:p>
            <a:r>
              <a:rPr lang="en-US" dirty="0" smtClean="0"/>
              <a:t>2014-2015 </a:t>
            </a:r>
            <a:r>
              <a:rPr lang="en-US" dirty="0" smtClean="0"/>
              <a:t>Term Offerings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005982"/>
            <a:ext cx="6522619" cy="50475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u="sng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A-Term</a:t>
            </a:r>
            <a:r>
              <a:rPr lang="en-US" sz="18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u="sng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B-Term</a:t>
            </a:r>
            <a:r>
              <a:rPr lang="en-US" sz="18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u="sng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C-Term</a:t>
            </a:r>
            <a:r>
              <a:rPr lang="en-US" sz="18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u="sng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D-Term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1001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MBJ      1000 DMO    1002 DMO   1002 DMO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1001 MBJ      1000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DCF           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1002 DMO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1000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DCF                            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2030 KZ       2000 DXF    2101 RS9   2000 KZ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2101 RS9      2201 RS9    2101 SBR   2500 GDP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2101 RS9      2201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RS9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2201 JHF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2700 SBR      204X RS9    2030 KZ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2900 DXF      2900 MBJ       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3000 MLC      3101 SBR               3201 RS9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3500 JR1      3200 JR1               3700 SBR    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3030 KZ                             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4700 DMO      4100 CR1    4600 CR1   4000 RL1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4900 MBJ   4500 JHF 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Fall                      Spring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5100 RL1                  5400 JW3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324600"/>
            <a:ext cx="6522619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Course Schedules at: </a:t>
            </a:r>
            <a:r>
              <a:rPr lang="en-US" sz="1400" dirty="0">
                <a:hlinkClick r:id="rId2"/>
              </a:rPr>
              <a:t>http://www.wpi.edu/offices/registrar/schedules.html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1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10 minutes  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IMGD major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5 minutes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	Course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selection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C, D terms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5 minutes		</a:t>
            </a:r>
            <a:r>
              <a:rPr lang="en-US" sz="2800" dirty="0" smtClean="0"/>
              <a:t>More IMGD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Year 2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Rest of IMGD core (</a:t>
            </a:r>
            <a:r>
              <a:rPr lang="en-US" sz="2000" dirty="0" smtClean="0">
                <a:hlinkClick r:id="rId2"/>
              </a:rPr>
              <a:t>IMGD 1000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2"/>
              </a:rPr>
              <a:t>IMGD 1001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2"/>
              </a:rPr>
              <a:t>IMGD 1002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Social and/or Philo Issues course (</a:t>
            </a:r>
            <a:r>
              <a:rPr lang="en-US" sz="2000" dirty="0" smtClean="0">
                <a:hlinkClick r:id="rId2"/>
              </a:rPr>
              <a:t>IMGD 2000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2"/>
              </a:rPr>
              <a:t>IMGD 2001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IMGD-Tech: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CS courses (including </a:t>
            </a:r>
            <a:r>
              <a:rPr lang="en-US" sz="1800" dirty="0" smtClean="0">
                <a:hlinkClick r:id="rId3"/>
              </a:rPr>
              <a:t>CS 3733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 3041</a:t>
            </a:r>
            <a:r>
              <a:rPr lang="en-US" sz="1800" dirty="0" smtClean="0"/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Final HUA courses plus </a:t>
            </a:r>
            <a:r>
              <a:rPr lang="en-US" sz="1800" dirty="0" smtClean="0">
                <a:hlinkClick r:id="rId4"/>
              </a:rPr>
              <a:t>Inquiry or Practicum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IMGD-Art: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HUA courses plus </a:t>
            </a:r>
            <a:r>
              <a:rPr lang="en-US" sz="1800" dirty="0" smtClean="0">
                <a:hlinkClick r:id="rId4"/>
              </a:rPr>
              <a:t>Inquiry or Practicum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CS, Math or Science course (for Technical requirement)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Math or Science course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Audio </a:t>
            </a:r>
            <a:r>
              <a:rPr lang="en-US" sz="2000" dirty="0" smtClean="0"/>
              <a:t>course (</a:t>
            </a:r>
            <a:r>
              <a:rPr lang="en-US" sz="2000" dirty="0" smtClean="0">
                <a:hlinkClick r:id="rId5"/>
              </a:rPr>
              <a:t>IMGD </a:t>
            </a:r>
            <a:r>
              <a:rPr lang="en-US" sz="2000" dirty="0" smtClean="0">
                <a:hlinkClick r:id="rId5"/>
              </a:rPr>
              <a:t>203</a:t>
            </a:r>
            <a:r>
              <a:rPr lang="en-US" sz="2000" dirty="0" smtClean="0">
                <a:solidFill>
                  <a:srgbClr val="92D050"/>
                </a:solidFill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possibly </a:t>
            </a:r>
            <a:r>
              <a:rPr lang="en-US" sz="2000" dirty="0" smtClean="0">
                <a:hlinkClick r:id="rId6"/>
              </a:rPr>
              <a:t>MU 3613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Social Science course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Finish Humanities Requirement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600" dirty="0" smtClean="0">
                <a:hlinkClick r:id="rId7"/>
              </a:rPr>
              <a:t>http://www.wpi.edu/academics/Depts/HUA/Requirements/index.html</a:t>
            </a:r>
            <a:r>
              <a:rPr lang="en-US" sz="1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/>
              <a:t>D-Term: arrange IQP for Year 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/>
              <a:t>Major question … are you going to </a:t>
            </a:r>
            <a:r>
              <a:rPr lang="en-US" sz="2000" i="1" dirty="0" smtClean="0"/>
              <a:t>Japan or Silicon Valley project </a:t>
            </a:r>
            <a:r>
              <a:rPr lang="en-US" sz="2000" i="1" dirty="0"/>
              <a:t>center for your </a:t>
            </a:r>
            <a:r>
              <a:rPr lang="en-US" sz="2000" i="1" dirty="0" smtClean="0"/>
              <a:t>MQP (Senior </a:t>
            </a:r>
            <a:r>
              <a:rPr lang="en-US" sz="2000" i="1" dirty="0"/>
              <a:t>year)?  Apply in </a:t>
            </a:r>
            <a:r>
              <a:rPr lang="en-US" sz="2000" i="1" dirty="0" smtClean="0"/>
              <a:t>B-term Junior year!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</a:t>
            </a:r>
            <a:r>
              <a:rPr lang="en-US" dirty="0"/>
              <a:t>the </a:t>
            </a:r>
            <a:r>
              <a:rPr lang="en-US" dirty="0" smtClean="0"/>
              <a:t>IMGD major</a:t>
            </a:r>
            <a:endParaRPr lang="en-US" dirty="0"/>
          </a:p>
          <a:p>
            <a:r>
              <a:rPr lang="en-US" dirty="0" smtClean="0"/>
              <a:t>Get advice </a:t>
            </a:r>
            <a:r>
              <a:rPr lang="en-US" dirty="0"/>
              <a:t>for C and D term course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Registration December </a:t>
            </a:r>
            <a:r>
              <a:rPr lang="en-US" dirty="0" smtClean="0"/>
              <a:t>2!</a:t>
            </a:r>
            <a:endParaRPr lang="en-US" dirty="0" smtClean="0"/>
          </a:p>
          <a:p>
            <a:r>
              <a:rPr lang="en-US" dirty="0" smtClean="0"/>
              <a:t>Have your questions answered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Year 3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IQP (if on-campus, preferably in A, B and C terms)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Social and/or Philo Issues course (</a:t>
            </a:r>
            <a:r>
              <a:rPr lang="en-US" sz="2000" dirty="0" smtClean="0">
                <a:hlinkClick r:id="rId2"/>
              </a:rPr>
              <a:t>IMGD 2000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2"/>
              </a:rPr>
              <a:t>IMGD 2001</a:t>
            </a:r>
            <a:r>
              <a:rPr lang="en-US" sz="2000" dirty="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IMGD-Tech: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hlinkClick r:id="rId2"/>
              </a:rPr>
              <a:t>IMGD 3000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2"/>
              </a:rPr>
              <a:t>IMGD 4000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Additional IMGD (need 5 total)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Finish most CS courses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If IMGD-Art: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hlinkClick r:id="rId2"/>
              </a:rPr>
              <a:t>IMGD 3500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2"/>
              </a:rPr>
              <a:t>IMGD 4500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Additional IMGD (need 5 total)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Finish most HUA courses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Electives: IMGD, Science/Engineering, Math, Management, etc.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Social Science course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Math or Science course (if not done already)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/>
              <a:t>Consider BS/MS (see later slides)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/>
              <a:t>C-Term</a:t>
            </a:r>
            <a:r>
              <a:rPr lang="en-US" sz="2000" i="1" dirty="0" smtClean="0"/>
              <a:t>: arrange MQP for Year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Project Pitch day!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Year 4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MQP (if on-campus, preferably in A, B and C terms)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IMGD-Tech: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Finish remaining CS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Finish any remaining IMGD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IMGD-Art: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Finish remaining HUA courses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Finish any remaining IMGD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BS/MS, t</a:t>
            </a:r>
            <a:r>
              <a:rPr lang="en-US" sz="1800" dirty="0" smtClean="0"/>
              <a:t>ake 4k-level courses:</a:t>
            </a:r>
            <a:endParaRPr lang="en-US" sz="2800" dirty="0" smtClean="0"/>
          </a:p>
          <a:p>
            <a:pPr lvl="1"/>
            <a:r>
              <a:rPr lang="en-US" sz="1600" u="sng" dirty="0" smtClean="0">
                <a:solidFill>
                  <a:srgbClr val="009999"/>
                </a:solidFill>
              </a:rPr>
              <a:t>IMGD 4100 </a:t>
            </a:r>
            <a:r>
              <a:rPr lang="en-US" sz="1600" dirty="0" smtClean="0"/>
              <a:t>(AI in Games), </a:t>
            </a:r>
            <a:r>
              <a:rPr lang="en-US" sz="1600" dirty="0" smtClean="0">
                <a:solidFill>
                  <a:srgbClr val="009999"/>
                </a:solidFill>
              </a:rPr>
              <a:t>IMGD 4200 </a:t>
            </a:r>
            <a:r>
              <a:rPr lang="en-US" sz="1600" dirty="0" smtClean="0"/>
              <a:t>(History), </a:t>
            </a:r>
            <a:r>
              <a:rPr lang="en-US" sz="1600" u="sng" dirty="0" smtClean="0">
                <a:solidFill>
                  <a:srgbClr val="009999"/>
                </a:solidFill>
              </a:rPr>
              <a:t>IMGD 4600 </a:t>
            </a:r>
            <a:r>
              <a:rPr lang="en-US" sz="1600" dirty="0" smtClean="0"/>
              <a:t>(Serious Games), </a:t>
            </a:r>
            <a:r>
              <a:rPr lang="en-US" sz="1600" u="sng" dirty="0" smtClean="0">
                <a:solidFill>
                  <a:srgbClr val="009999"/>
                </a:solidFill>
              </a:rPr>
              <a:t>IMGD 4700 </a:t>
            </a:r>
            <a:r>
              <a:rPr lang="en-US" sz="1600" dirty="0" smtClean="0"/>
              <a:t>(Quests)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Electives: IMGD, Science/Engineering, Math, Management, etc.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Social Science course (if needed)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 smtClean="0"/>
              <a:t>Job hunting or grad school applications</a:t>
            </a:r>
            <a:r>
              <a:rPr lang="en-US" sz="2000" dirty="0" smtClean="0"/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HUA Requirement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 i="1" u="sng" dirty="0" smtClean="0"/>
              <a:t>All</a:t>
            </a:r>
            <a:r>
              <a:rPr lang="en-US" sz="2800" i="1" dirty="0" smtClean="0"/>
              <a:t> </a:t>
            </a:r>
            <a:r>
              <a:rPr lang="en-US" sz="2800" dirty="0" smtClean="0"/>
              <a:t>WPI students (IMGD Art </a:t>
            </a:r>
            <a:r>
              <a:rPr lang="en-US" sz="2800" i="1" dirty="0" smtClean="0"/>
              <a:t>and</a:t>
            </a:r>
            <a:r>
              <a:rPr lang="en-US" sz="2800" dirty="0" smtClean="0"/>
              <a:t> Tech)</a:t>
            </a:r>
          </a:p>
          <a:p>
            <a:r>
              <a:rPr lang="en-US" sz="2800" dirty="0" smtClean="0"/>
              <a:t>6 courses </a:t>
            </a:r>
            <a:r>
              <a:rPr lang="en-US" sz="2800" dirty="0" smtClean="0"/>
              <a:t>total; doubl</a:t>
            </a:r>
            <a:r>
              <a:rPr lang="en-US" sz="2800" dirty="0" smtClean="0"/>
              <a:t>e counting is okay!</a:t>
            </a:r>
            <a:endParaRPr lang="en-US" sz="2800" dirty="0" smtClean="0"/>
          </a:p>
          <a:p>
            <a:r>
              <a:rPr lang="en-US" sz="2800" dirty="0" smtClean="0"/>
              <a:t>Depth and Breadth</a:t>
            </a:r>
          </a:p>
          <a:p>
            <a:pPr lvl="1"/>
            <a:r>
              <a:rPr lang="en-US" sz="2400" dirty="0" smtClean="0"/>
              <a:t>4 in one area (including practicum/seminar)</a:t>
            </a:r>
          </a:p>
          <a:p>
            <a:pPr lvl="1"/>
            <a:r>
              <a:rPr lang="en-US" sz="2400" dirty="0" smtClean="0"/>
              <a:t>1 in one other area</a:t>
            </a:r>
          </a:p>
          <a:p>
            <a:pPr lvl="1"/>
            <a:r>
              <a:rPr lang="en-US" sz="2400" dirty="0" smtClean="0"/>
              <a:t>1 additional HUA course in any area</a:t>
            </a:r>
          </a:p>
          <a:p>
            <a:r>
              <a:rPr lang="en-US" sz="2800" dirty="0" smtClean="0"/>
              <a:t>Practicum/Seminar (counts as 1 course)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555123"/>
            <a:ext cx="8118569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Offerings at: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www.wpi.edu/academics/Depts/HUA/Requirements/inquiry.html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Your Courses</a:t>
            </a:r>
          </a:p>
        </p:txBody>
      </p:sp>
      <p:sp>
        <p:nvSpPr>
          <p:cNvPr id="2150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IMGD has carefully designed your curricula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IMGD Core + Track Core + IMGD Depth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You need to treat </a:t>
            </a:r>
            <a:r>
              <a:rPr lang="en-US" sz="2800" i="1" u="sng" smtClean="0"/>
              <a:t>all</a:t>
            </a:r>
            <a:r>
              <a:rPr lang="en-US" sz="2800" smtClean="0"/>
              <a:t> of these courses as IMGD courses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will need them to be successful!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Advanced courses, your MQP, and your future CAREER assume you are well versed in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Portfolios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610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Everyone should have one (not just IMGD Art)!</a:t>
            </a:r>
          </a:p>
          <a:p>
            <a:pPr eaLnBrk="1" hangingPunct="1"/>
            <a:r>
              <a:rPr lang="en-US" sz="2800" dirty="0" smtClean="0"/>
              <a:t>Samples:</a:t>
            </a:r>
          </a:p>
          <a:p>
            <a:pPr marL="457200" lvl="1" indent="0" eaLnBrk="1" hangingPunct="1">
              <a:buNone/>
            </a:pPr>
            <a:r>
              <a:rPr lang="en-US" sz="2400" dirty="0">
                <a:hlinkClick r:id="rId2"/>
              </a:rPr>
              <a:t>http://www.wpi.edu/academics/imgd/our-students.html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BS/MS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6790"/>
            <a:ext cx="4343400" cy="4800600"/>
          </a:xfrm>
        </p:spPr>
        <p:txBody>
          <a:bodyPr/>
          <a:lstStyle/>
          <a:p>
            <a:r>
              <a:rPr lang="en-US" sz="2000" dirty="0" smtClean="0"/>
              <a:t>BS and MS in 5 years</a:t>
            </a:r>
          </a:p>
          <a:p>
            <a:r>
              <a:rPr lang="en-US" sz="2000" dirty="0" smtClean="0"/>
              <a:t>Double-count </a:t>
            </a:r>
            <a:r>
              <a:rPr lang="en-US" sz="2000" dirty="0" err="1" smtClean="0"/>
              <a:t>ugrad</a:t>
            </a:r>
            <a:r>
              <a:rPr lang="en-US" sz="2000" dirty="0" smtClean="0"/>
              <a:t> courses </a:t>
            </a:r>
          </a:p>
          <a:p>
            <a:pPr lvl="1"/>
            <a:r>
              <a:rPr lang="en-US" sz="1800" dirty="0" smtClean="0"/>
              <a:t>Maximum of 12 credits</a:t>
            </a:r>
            <a:endParaRPr lang="en-US" sz="1600" dirty="0" smtClean="0"/>
          </a:p>
          <a:p>
            <a:r>
              <a:rPr lang="en-US" sz="2000" dirty="0" smtClean="0"/>
              <a:t>Who?</a:t>
            </a:r>
          </a:p>
          <a:p>
            <a:pPr lvl="1"/>
            <a:r>
              <a:rPr lang="en-US" sz="1800" dirty="0" smtClean="0"/>
              <a:t>Those that want “</a:t>
            </a:r>
            <a:r>
              <a:rPr lang="en-US" sz="1800" dirty="0" smtClean="0">
                <a:solidFill>
                  <a:srgbClr val="008000"/>
                </a:solidFill>
              </a:rPr>
              <a:t>big picture</a:t>
            </a:r>
            <a:r>
              <a:rPr lang="en-US" sz="1800" dirty="0" smtClean="0"/>
              <a:t>” and extra experience</a:t>
            </a:r>
          </a:p>
          <a:p>
            <a:r>
              <a:rPr lang="en-US" sz="2000" dirty="0" smtClean="0"/>
              <a:t>Jobs: </a:t>
            </a:r>
          </a:p>
          <a:p>
            <a:pPr lvl="1"/>
            <a:r>
              <a:rPr lang="en-US" sz="1800" dirty="0" smtClean="0"/>
              <a:t>producers, designers, academics (professors),</a:t>
            </a:r>
            <a:r>
              <a:rPr lang="en-US" sz="1800" dirty="0"/>
              <a:t> </a:t>
            </a:r>
            <a:r>
              <a:rPr lang="en-US" sz="1800" dirty="0" smtClean="0"/>
              <a:t>project leaders (tech, art, or design)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762000" y="5257800"/>
          <a:ext cx="2819400" cy="1280160"/>
        </p:xfrm>
        <a:graphic>
          <a:graphicData uri="http://schemas.openxmlformats.org/drawingml/2006/table">
            <a:tbl>
              <a:tblPr/>
              <a:tblGrid>
                <a:gridCol w="1473777"/>
                <a:gridCol w="1345623"/>
              </a:tblGrid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Component</a:t>
                      </a:r>
                      <a:endParaRPr lang="en-US" sz="1400" dirty="0">
                        <a:solidFill>
                          <a:schemeClr val="bg1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Credits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Core Courses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 dirty="0">
                          <a:latin typeface="Times New Roman"/>
                          <a:ea typeface="MS Mincho"/>
                          <a:cs typeface="Times New Roman"/>
                        </a:rPr>
                        <a:t>	</a:t>
                      </a: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9</a:t>
                      </a:r>
                      <a:endParaRPr lang="en-US" sz="14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Focus Courses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	6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Elective Courses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 dirty="0">
                          <a:latin typeface="Times New Roman"/>
                          <a:ea typeface="MS Mincho"/>
                          <a:cs typeface="Times New Roman"/>
                        </a:rPr>
                        <a:t>	</a:t>
                      </a:r>
                      <a:r>
                        <a:rPr lang="en-US" sz="1400" dirty="0" smtClean="0"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  <a:endParaRPr lang="en-US" sz="14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Thesis/Project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>
                          <a:latin typeface="Times New Roman"/>
                          <a:ea typeface="MS Mincho"/>
                          <a:cs typeface="Times New Roman"/>
                        </a:rPr>
                        <a:t>	9</a:t>
                      </a:r>
                      <a:endParaRPr lang="en-US" sz="14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MS Mincho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2935" algn="r"/>
                        </a:tabLst>
                      </a:pPr>
                      <a:r>
                        <a:rPr lang="en-US" sz="1400" b="1" dirty="0">
                          <a:latin typeface="Times New Roman"/>
                          <a:ea typeface="MS Mincho"/>
                          <a:cs typeface="Times New Roman"/>
                        </a:rPr>
                        <a:t>	30</a:t>
                      </a:r>
                      <a:endParaRPr lang="en-US" sz="14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1143000"/>
            <a:ext cx="4343400" cy="3786187"/>
            <a:chOff x="2653" y="6046"/>
            <a:chExt cx="6840" cy="5962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653" y="6434"/>
              <a:ext cx="6840" cy="557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872" y="6046"/>
              <a:ext cx="4353" cy="533"/>
              <a:chOff x="3872" y="6046"/>
              <a:chExt cx="4353" cy="533"/>
            </a:xfrm>
          </p:grpSpPr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3905" y="6046"/>
                <a:ext cx="4320" cy="533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872" y="6058"/>
                <a:ext cx="4320" cy="44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</a:rPr>
                  <a:t>Master of Science in IMGD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878" y="6702"/>
              <a:ext cx="6481" cy="1467"/>
              <a:chOff x="7773" y="9627"/>
              <a:chExt cx="6481" cy="1467"/>
            </a:xfrm>
          </p:grpSpPr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7841" y="9627"/>
                <a:ext cx="6306" cy="1440"/>
              </a:xfrm>
              <a:prstGeom prst="roundRect">
                <a:avLst>
                  <a:gd name="adj" fmla="val 16667"/>
                </a:avLst>
              </a:prstGeom>
              <a:solidFill>
                <a:srgbClr val="D2D2D2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774" y="10014"/>
                <a:ext cx="6480" cy="1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5100. Immersive Human-Computer Interaction (3)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5200. History and Future of Immersive and Interactive Media</a:t>
                </a:r>
                <a:r>
                  <a:rPr kumimoji="0" lang="en-US" altLang="ja-JP" sz="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</a:t>
                </a:r>
                <a:r>
                  <a:rPr kumimoji="0" lang="en-US" altLang="ja-JP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(3)</a:t>
                </a:r>
                <a:endParaRPr kumimoji="0" lang="en-US" altLang="ja-JP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5300. Design of Interactive Experiences (3)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5400. Production Management for Interactive Media (3)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7773" y="9654"/>
                <a:ext cx="620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Core Courses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- Choose 3 of 4 (9 credits)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69" y="10556"/>
              <a:ext cx="6481" cy="1334"/>
              <a:chOff x="7773" y="12946"/>
              <a:chExt cx="6481" cy="1334"/>
            </a:xfrm>
          </p:grpSpPr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7854" y="12946"/>
                <a:ext cx="6306" cy="1147"/>
              </a:xfrm>
              <a:prstGeom prst="roundRect">
                <a:avLst>
                  <a:gd name="adj" fmla="val 16667"/>
                </a:avLst>
              </a:prstGeom>
              <a:solidFill>
                <a:srgbClr val="D2D2D2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7774" y="13346"/>
                <a:ext cx="6480" cy="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5900. Master’s Thesis or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IMGD 5910. Master’s Project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7773" y="12973"/>
                <a:ext cx="6133" cy="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Thesis/Project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(9 credits)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2880" y="8238"/>
              <a:ext cx="6481" cy="1254"/>
              <a:chOff x="2880" y="8238"/>
              <a:chExt cx="6481" cy="1254"/>
            </a:xfrm>
          </p:grpSpPr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2947" y="8238"/>
                <a:ext cx="6306" cy="1254"/>
              </a:xfrm>
              <a:prstGeom prst="roundRect">
                <a:avLst>
                  <a:gd name="adj" fmla="val 16667"/>
                </a:avLst>
              </a:prstGeom>
              <a:solidFill>
                <a:srgbClr val="D2D2D2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881" y="8598"/>
                <a:ext cx="6480" cy="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Technical Focus</a:t>
                </a: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(6) or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Serious Games Focus</a:t>
                </a: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(6) or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Management Focus</a:t>
                </a: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(6)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2880" y="8278"/>
                <a:ext cx="6187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Focus Courses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(6 credits)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2880" y="9599"/>
              <a:ext cx="6481" cy="856"/>
              <a:chOff x="2880" y="9599"/>
              <a:chExt cx="6481" cy="856"/>
            </a:xfrm>
          </p:grpSpPr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>
                <a:off x="2947" y="9599"/>
                <a:ext cx="6306" cy="856"/>
              </a:xfrm>
              <a:prstGeom prst="roundRect">
                <a:avLst>
                  <a:gd name="adj" fmla="val 16667"/>
                </a:avLst>
              </a:prstGeom>
              <a:solidFill>
                <a:srgbClr val="D2D2D2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2881" y="9959"/>
                <a:ext cx="6480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Selected from courses in the Core and Focus Areas.</a:t>
                </a:r>
                <a:endParaRPr kumimoji="0" lang="en-US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2880" y="9639"/>
                <a:ext cx="6187" cy="8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Elective Courses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(6 credits)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IMGD Advisor! (C-term … or sooner)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Resources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www.wpi.edu/academics/imgd/student-resources.html</a:t>
            </a:r>
            <a:r>
              <a:rPr lang="en-US" sz="1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Advising aids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www.wpi.edu/academics/imgd/advising-aids.html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Tracking sheets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Tech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Art</a:t>
            </a:r>
            <a:endParaRPr lang="en-US" sz="12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Tech+CS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Four-Year Plan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Undergraduate catalog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www.wpi.edu/academics/catalogs/ugrad.html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Course schedule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hlinkClick r:id="rId5"/>
              </a:rPr>
              <a:t>http://www.wpi.edu/Admin/Registrar/schedules.html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Time Management and Academic Coaching</a:t>
            </a:r>
            <a:endParaRPr lang="en-US" sz="2000" dirty="0" smtClean="0">
              <a:hlinkClick r:id="rId6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 smtClean="0">
                <a:hlinkClick r:id="rId6"/>
              </a:rPr>
              <a:t>http://www.wpi.edu/Admin/ARC/services.html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10 minutes  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IMGD major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5 minutes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	Course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selection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C, D terms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5 minutes		More IMGD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home message;</a:t>
            </a:r>
          </a:p>
          <a:p>
            <a:pPr lvl="1"/>
            <a:r>
              <a:rPr lang="en-US" dirty="0" smtClean="0"/>
              <a:t>Read the catalog</a:t>
            </a:r>
          </a:p>
          <a:p>
            <a:pPr lvl="1"/>
            <a:r>
              <a:rPr lang="en-US" dirty="0" smtClean="0"/>
              <a:t>Use the IMGD tracking sheet</a:t>
            </a:r>
          </a:p>
          <a:p>
            <a:pPr lvl="1"/>
            <a:r>
              <a:rPr lang="en-US" dirty="0" smtClean="0"/>
              <a:t>Consult with your academic advisor</a:t>
            </a:r>
          </a:p>
          <a:p>
            <a:pPr lvl="1"/>
            <a:r>
              <a:rPr lang="en-US" smtClean="0"/>
              <a:t>Meet with an </a:t>
            </a:r>
            <a:r>
              <a:rPr lang="en-US" dirty="0" smtClean="0"/>
              <a:t>IMGD faculty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 	</a:t>
            </a:r>
            <a:r>
              <a:rPr lang="en-US" dirty="0" smtClean="0"/>
              <a:t>Review </a:t>
            </a:r>
            <a:r>
              <a:rPr lang="en-US" dirty="0"/>
              <a:t>of IMGD major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Course </a:t>
            </a:r>
            <a:r>
              <a:rPr lang="en-US" dirty="0"/>
              <a:t>selection </a:t>
            </a:r>
            <a:r>
              <a:rPr lang="en-US" dirty="0" smtClean="0"/>
              <a:t>C, D terms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2 minutes		</a:t>
            </a:r>
            <a:r>
              <a:rPr lang="en-US" sz="2800" dirty="0" smtClean="0"/>
              <a:t>More IMGD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10 minutes </a:t>
            </a:r>
            <a:r>
              <a:rPr lang="en-US" dirty="0" smtClean="0"/>
              <a:t> 	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40763" y="5638800"/>
            <a:ext cx="503237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F47F0E-EC34-414B-98FF-D54C86824281}" type="slidenum">
              <a:rPr lang="zh-CN" altLang="en-US" smtClean="0">
                <a:latin typeface="Times New Roman" charset="0"/>
              </a:rPr>
              <a:pPr eaLnBrk="1" hangingPunct="1"/>
              <a:t>4</a:t>
            </a:fld>
            <a:endParaRPr lang="en-US" altLang="zh-CN" smtClean="0">
              <a:latin typeface="Times New Roman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Media and Game Development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aspects of creating computer-based </a:t>
            </a:r>
            <a:r>
              <a:rPr lang="en-US" dirty="0" smtClean="0">
                <a:solidFill>
                  <a:srgbClr val="008000"/>
                </a:solidFill>
              </a:rPr>
              <a:t>interactive media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games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Game design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Content creation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Programming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Testing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Project management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78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030">
            <a:off x="1592263" y="1333500"/>
            <a:ext cx="2005012" cy="1570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19"/>
          <p:cNvSpPr>
            <a:spLocks noChangeArrowheads="1"/>
          </p:cNvSpPr>
          <p:nvPr/>
        </p:nvSpPr>
        <p:spPr bwMode="auto">
          <a:xfrm>
            <a:off x="0" y="0"/>
            <a:ext cx="1116013" cy="6237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96950"/>
          </a:xfrm>
        </p:spPr>
        <p:txBody>
          <a:bodyPr/>
          <a:lstStyle/>
          <a:p>
            <a:pPr algn="ctr"/>
            <a:r>
              <a:rPr lang="en-US" u="sng" smtClean="0"/>
              <a:t>Art + Tech = Games</a:t>
            </a:r>
          </a:p>
        </p:txBody>
      </p:sp>
      <p:sp>
        <p:nvSpPr>
          <p:cNvPr id="6149" name="AutoShape 10"/>
          <p:cNvSpPr>
            <a:spLocks noChangeArrowheads="1"/>
          </p:cNvSpPr>
          <p:nvPr/>
        </p:nvSpPr>
        <p:spPr bwMode="auto">
          <a:xfrm>
            <a:off x="3505200" y="5029200"/>
            <a:ext cx="2286000" cy="1447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>
            <a:off x="838200" y="4953000"/>
            <a:ext cx="762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1181">
            <a:off x="609600" y="2057400"/>
            <a:ext cx="2019300" cy="161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13612">
            <a:off x="685800" y="3581400"/>
            <a:ext cx="1066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929">
            <a:off x="1828800" y="3581400"/>
            <a:ext cx="1600200" cy="1071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1371600" y="5257800"/>
            <a:ext cx="927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/>
              <a:t>Art</a:t>
            </a:r>
          </a:p>
        </p:txBody>
      </p:sp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7010400" y="5257800"/>
            <a:ext cx="1343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/>
              <a:t>Tech</a:t>
            </a:r>
          </a:p>
        </p:txBody>
      </p:sp>
      <p:pic>
        <p:nvPicPr>
          <p:cNvPr id="6156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457">
            <a:off x="6365875" y="1235075"/>
            <a:ext cx="1752600" cy="1325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8976">
            <a:off x="6878638" y="2416175"/>
            <a:ext cx="1514475" cy="1401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11958">
            <a:off x="6172200" y="3657600"/>
            <a:ext cx="1738313" cy="993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9" name="Text Box 34"/>
          <p:cNvSpPr txBox="1">
            <a:spLocks noChangeArrowheads="1"/>
          </p:cNvSpPr>
          <p:nvPr/>
        </p:nvSpPr>
        <p:spPr bwMode="auto">
          <a:xfrm>
            <a:off x="4010025" y="5791200"/>
            <a:ext cx="1347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</a:rPr>
              <a:t>IMGD</a:t>
            </a:r>
          </a:p>
        </p:txBody>
      </p:sp>
      <p:pic>
        <p:nvPicPr>
          <p:cNvPr id="6160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3" y="2921000"/>
            <a:ext cx="1244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24300" y="3933825"/>
            <a:ext cx="154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F0000"/>
                </a:solidFill>
              </a:rPr>
              <a:t>Design</a:t>
            </a:r>
          </a:p>
        </p:txBody>
      </p:sp>
      <p:pic>
        <p:nvPicPr>
          <p:cNvPr id="6163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5883">
            <a:off x="5734050" y="2216150"/>
            <a:ext cx="954088" cy="1438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40763" y="5638800"/>
            <a:ext cx="503237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5F1335-8235-4452-82AC-144DAD57380F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1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3100730" y="304800"/>
            <a:ext cx="2890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IMGD Course Flow</a:t>
            </a:r>
            <a:endParaRPr lang="en-US" sz="2800" u="sng" dirty="0"/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rgbClr val="92D05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3100730" y="304800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92D050"/>
                </a:solidFill>
              </a:rPr>
              <a:t>Core Courses</a:t>
            </a:r>
            <a:endParaRPr lang="en-US" sz="2800" b="1" u="sng" dirty="0">
              <a:solidFill>
                <a:srgbClr val="92D05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2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rgbClr val="FFFF00"/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rgbClr val="FFFF00"/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rgbClr val="FFFF00"/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3100730" y="304800"/>
            <a:ext cx="2041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Visual Arts</a:t>
            </a:r>
            <a:endParaRPr lang="en-US" sz="2800" b="1" u="sng" dirty="0">
              <a:solidFill>
                <a:srgbClr val="FFC00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9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traight Connector 150"/>
          <p:cNvCxnSpPr>
            <a:stCxn id="148" idx="3"/>
          </p:cNvCxnSpPr>
          <p:nvPr/>
        </p:nvCxnSpPr>
        <p:spPr>
          <a:xfrm>
            <a:off x="914832" y="3181013"/>
            <a:ext cx="121048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039712" y="2005608"/>
            <a:ext cx="0" cy="117540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1661943"/>
            <a:ext cx="86" cy="35735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9526" y="1775260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2873" y="1007706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Process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34712" y="101064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Studies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15883" y="100349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1002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Storytelling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3046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2030</a:t>
            </a:r>
            <a:endParaRPr lang="en-US" sz="10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Audio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1313" y="2209324"/>
            <a:ext cx="784654" cy="533400"/>
          </a:xfrm>
          <a:prstGeom prst="rect">
            <a:avLst/>
          </a:prstGeom>
          <a:solidFill>
            <a:srgbClr val="FFC0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2900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658712" y="2005608"/>
            <a:ext cx="5334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58712" y="2005608"/>
            <a:ext cx="0" cy="19873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25514" y="1661943"/>
            <a:ext cx="0" cy="547381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96512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Issues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44779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Philosophy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89580" y="2209324"/>
            <a:ext cx="784654" cy="533400"/>
          </a:xfrm>
          <a:prstGeom prst="rect">
            <a:avLst/>
          </a:prstGeom>
          <a:solidFill>
            <a:srgbClr val="FFC0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Tabletop Strategy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37847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2005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Machinima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44454" y="2226490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992253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82648" y="220932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2700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Digital Painting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3192112" y="1661943"/>
            <a:ext cx="533401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96912" y="1544040"/>
            <a:ext cx="0" cy="1179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5419544" y="1566563"/>
            <a:ext cx="6269" cy="653229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664554" y="1781958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619453" y="154192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Art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30552" y="9419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1100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Essentials of Art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12806" y="1537713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AR 2202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Figure Drawing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339734" y="1327233"/>
            <a:ext cx="4187" cy="10244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920170" y="1429677"/>
            <a:ext cx="808938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920170" y="1429677"/>
            <a:ext cx="5512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729108" y="1429677"/>
            <a:ext cx="0" cy="11436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79" idx="0"/>
          </p:cNvCxnSpPr>
          <p:nvPr/>
        </p:nvCxnSpPr>
        <p:spPr>
          <a:xfrm flipH="1">
            <a:off x="7336781" y="2029292"/>
            <a:ext cx="7140" cy="19719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378441" y="2029292"/>
            <a:ext cx="965480" cy="669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</p:cNvCxnSpPr>
          <p:nvPr/>
        </p:nvCxnSpPr>
        <p:spPr>
          <a:xfrm flipH="1">
            <a:off x="6920170" y="1906537"/>
            <a:ext cx="5512" cy="12945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80" idx="0"/>
          </p:cNvCxnSpPr>
          <p:nvPr/>
        </p:nvCxnSpPr>
        <p:spPr>
          <a:xfrm flipH="1">
            <a:off x="6384580" y="2042083"/>
            <a:ext cx="3815" cy="16724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783084" y="2035991"/>
            <a:ext cx="488076" cy="4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790309" y="1912630"/>
            <a:ext cx="2410" cy="10308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83137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2374" y="299870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CS 2303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System Program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210912" y="3168867"/>
            <a:ext cx="1093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737212" y="350618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879393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Novel Interfaces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794663" y="3468280"/>
            <a:ext cx="784654" cy="533400"/>
          </a:xfrm>
          <a:prstGeom prst="rect">
            <a:avLst/>
          </a:prstGeom>
          <a:solidFill>
            <a:srgbClr val="FFC0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302x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 Design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57305" y="3510352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3101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 II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657218" y="349207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3201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Animation 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2125312" y="3181013"/>
            <a:ext cx="0" cy="313294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544412" y="3181013"/>
            <a:ext cx="495300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80" idx="2"/>
          </p:cNvCxnSpPr>
          <p:nvPr/>
        </p:nvCxnSpPr>
        <p:spPr>
          <a:xfrm>
            <a:off x="6384580" y="2742724"/>
            <a:ext cx="3815" cy="39318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78" idx="2"/>
          </p:cNvCxnSpPr>
          <p:nvPr/>
        </p:nvCxnSpPr>
        <p:spPr>
          <a:xfrm flipH="1">
            <a:off x="5425813" y="2742724"/>
            <a:ext cx="4361" cy="196826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3653012" y="4740090"/>
            <a:ext cx="784654" cy="533400"/>
          </a:xfrm>
          <a:prstGeom prst="rect">
            <a:avLst/>
          </a:prstGeom>
          <a:solidFill>
            <a:srgbClr val="FFC0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0058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 </a:t>
            </a:r>
            <a:r>
              <a:rPr lang="en-US" sz="1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Games</a:t>
            </a:r>
            <a:endParaRPr lang="en-US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507547" y="4747418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4600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Serious Games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1397207" y="4730669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4000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Technical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168943" y="4739254"/>
            <a:ext cx="784654" cy="533400"/>
          </a:xfrm>
          <a:prstGeom prst="rect">
            <a:avLst/>
          </a:prstGeom>
          <a:solidFill>
            <a:srgbClr val="FFC000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Advanced Storytelling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395791" y="4728157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4500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Artistic Game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</a:t>
            </a:r>
            <a:r>
              <a:rPr lang="en-US" sz="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4721136" y="2939319"/>
            <a:ext cx="710946" cy="23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716112" y="2939319"/>
            <a:ext cx="5145" cy="554018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20579" y="3141579"/>
            <a:ext cx="1" cy="36425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545167" y="2943434"/>
            <a:ext cx="24755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6378441" y="3135492"/>
            <a:ext cx="6139" cy="608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5935312" y="3136334"/>
            <a:ext cx="3816" cy="35797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544412" y="3181013"/>
            <a:ext cx="0" cy="31915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106285" y="3500164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3700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Concept Art</a:t>
            </a:r>
            <a:endParaRPr lang="en-US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4" name="Straight Connector 153"/>
          <p:cNvCxnSpPr>
            <a:stCxn id="31" idx="2"/>
            <a:endCxn id="158" idx="0"/>
          </p:cNvCxnSpPr>
          <p:nvPr/>
        </p:nvCxnSpPr>
        <p:spPr>
          <a:xfrm>
            <a:off x="3533640" y="2742724"/>
            <a:ext cx="653350" cy="725556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7154512" y="2759890"/>
            <a:ext cx="3815" cy="55543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317481" y="3316471"/>
            <a:ext cx="941275" cy="904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317481" y="3316471"/>
            <a:ext cx="10048" cy="20017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258756" y="3325514"/>
            <a:ext cx="0" cy="1983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545167" y="2943434"/>
            <a:ext cx="3815" cy="550873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276882" y="2046458"/>
            <a:ext cx="1" cy="149988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8458200" y="2749702"/>
            <a:ext cx="0" cy="750462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512" y="2854499"/>
            <a:ext cx="9595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75" idx="2"/>
          </p:cNvCxnSpPr>
          <p:nvPr/>
        </p:nvCxnSpPr>
        <p:spPr>
          <a:xfrm>
            <a:off x="688839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6" idx="2"/>
          </p:cNvCxnSpPr>
          <p:nvPr/>
        </p:nvCxnSpPr>
        <p:spPr>
          <a:xfrm>
            <a:off x="1637106" y="2742724"/>
            <a:ext cx="0" cy="111775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157309" y="2854499"/>
            <a:ext cx="0" cy="14420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7309" y="2998708"/>
            <a:ext cx="47979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1631271" y="4180522"/>
            <a:ext cx="2551441" cy="502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82712" y="4180522"/>
            <a:ext cx="0" cy="57799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576146" y="3124933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130536" y="2841137"/>
            <a:ext cx="53546" cy="45719"/>
          </a:xfrm>
          <a:prstGeom prst="ellipse">
            <a:avLst/>
          </a:prstGeom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4" name="Straight Connector 173"/>
          <p:cNvCxnSpPr>
            <a:stCxn id="147" idx="2"/>
          </p:cNvCxnSpPr>
          <p:nvPr/>
        </p:nvCxnSpPr>
        <p:spPr>
          <a:xfrm>
            <a:off x="975464" y="4033564"/>
            <a:ext cx="0" cy="30438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975465" y="4324553"/>
            <a:ext cx="845047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>
            <a:off x="1820512" y="4324132"/>
            <a:ext cx="0" cy="3948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3" idx="1"/>
          </p:cNvCxnSpPr>
          <p:nvPr/>
        </p:nvCxnSpPr>
        <p:spPr>
          <a:xfrm flipH="1">
            <a:off x="1244779" y="4997369"/>
            <a:ext cx="152428" cy="209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1244779" y="4566546"/>
            <a:ext cx="0" cy="428311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742385" y="4566546"/>
            <a:ext cx="50239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endCxn id="241" idx="0"/>
          </p:cNvCxnSpPr>
          <p:nvPr/>
        </p:nvCxnSpPr>
        <p:spPr>
          <a:xfrm>
            <a:off x="742385" y="4566546"/>
            <a:ext cx="0" cy="161611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/>
          <p:cNvSpPr/>
          <p:nvPr/>
        </p:nvSpPr>
        <p:spPr>
          <a:xfrm>
            <a:off x="3104585" y="4284178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EN 2211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Elements of Writing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6" name="Straight Connector 275"/>
          <p:cNvCxnSpPr>
            <a:stCxn id="273" idx="3"/>
          </p:cNvCxnSpPr>
          <p:nvPr/>
        </p:nvCxnSpPr>
        <p:spPr>
          <a:xfrm>
            <a:off x="3717043" y="446648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3897527" y="4473811"/>
            <a:ext cx="0" cy="273607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838914" y="412201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2" name="Straight Arrow Connector 191"/>
          <p:cNvCxnSpPr>
            <a:endCxn id="242" idx="0"/>
          </p:cNvCxnSpPr>
          <p:nvPr/>
        </p:nvCxnSpPr>
        <p:spPr>
          <a:xfrm>
            <a:off x="2899874" y="3188464"/>
            <a:ext cx="0" cy="155895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2595840" y="4185755"/>
            <a:ext cx="0" cy="544914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32082" y="1850150"/>
            <a:ext cx="48564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917727" y="1850150"/>
            <a:ext cx="0" cy="1148558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5554312" y="2998708"/>
            <a:ext cx="363415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5554312" y="2998708"/>
            <a:ext cx="0" cy="1475103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554312" y="4473811"/>
            <a:ext cx="96755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244" idx="0"/>
          </p:cNvCxnSpPr>
          <p:nvPr/>
        </p:nvCxnSpPr>
        <p:spPr>
          <a:xfrm>
            <a:off x="5554312" y="4473811"/>
            <a:ext cx="6958" cy="265443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6521866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5500310" y="3078047"/>
            <a:ext cx="121919" cy="127063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20579" y="3135912"/>
            <a:ext cx="1257861" cy="5667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56" idx="2"/>
          </p:cNvCxnSpPr>
          <p:nvPr/>
        </p:nvCxnSpPr>
        <p:spPr>
          <a:xfrm>
            <a:off x="6129539" y="4039588"/>
            <a:ext cx="0" cy="20949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129539" y="4249080"/>
            <a:ext cx="658579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788118" y="4249080"/>
            <a:ext cx="0" cy="469866"/>
          </a:xfrm>
          <a:prstGeom prst="straightConnector1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7240845" y="4275907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MU 3613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Digital Sound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2" name="Straight Connector 301"/>
          <p:cNvCxnSpPr/>
          <p:nvPr/>
        </p:nvCxnSpPr>
        <p:spPr>
          <a:xfrm>
            <a:off x="7078272" y="4484013"/>
            <a:ext cx="180484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078272" y="4473811"/>
            <a:ext cx="0" cy="245135"/>
          </a:xfrm>
          <a:prstGeom prst="straightConnector1">
            <a:avLst/>
          </a:prstGeom>
          <a:ln w="19050">
            <a:solidFill>
              <a:srgbClr val="3366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3100730" y="304800"/>
            <a:ext cx="2922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Design Courses</a:t>
            </a:r>
            <a:endParaRPr lang="en-US" sz="2800" b="1" u="sng" dirty="0">
              <a:solidFill>
                <a:srgbClr val="FFC000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631268" y="2998708"/>
            <a:ext cx="5838" cy="118181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82235" y="1831286"/>
            <a:ext cx="3799672" cy="2489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77" idx="0"/>
          </p:cNvCxnSpPr>
          <p:nvPr/>
        </p:nvCxnSpPr>
        <p:spPr>
          <a:xfrm>
            <a:off x="4481907" y="1831286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631268" y="1850150"/>
            <a:ext cx="5838" cy="341155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88839" y="1833775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62200" y="1846972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800" y="1818527"/>
            <a:ext cx="0" cy="378038"/>
          </a:xfrm>
          <a:prstGeom prst="line">
            <a:avLst/>
          </a:prstGeom>
          <a:ln w="190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520073" y="1566563"/>
            <a:ext cx="6966" cy="24670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158887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5100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Immersive HCI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461087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5200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History and Future II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76609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5300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Experience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619453" y="5919305"/>
            <a:ext cx="78465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IMGD 5400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US" sz="1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Mng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IM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85530" y="5448869"/>
            <a:ext cx="612458" cy="36461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HCI</a:t>
            </a:r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25967" y="3777052"/>
            <a:ext cx="44408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62200" y="4185755"/>
            <a:ext cx="1137" cy="143518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363337" y="5610702"/>
            <a:ext cx="1490077" cy="10236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53414" y="5631174"/>
            <a:ext cx="0" cy="260312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0049" y="3797804"/>
            <a:ext cx="1138" cy="660408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371188" y="4466483"/>
            <a:ext cx="350069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4716112" y="4473811"/>
            <a:ext cx="6283" cy="1157363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4726542" y="5620938"/>
            <a:ext cx="705540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0" idx="0"/>
          </p:cNvCxnSpPr>
          <p:nvPr/>
        </p:nvCxnSpPr>
        <p:spPr>
          <a:xfrm>
            <a:off x="5462308" y="5610702"/>
            <a:ext cx="6628" cy="308603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1987828" y="5631174"/>
            <a:ext cx="0" cy="298367"/>
          </a:xfrm>
          <a:prstGeom prst="straightConnector1">
            <a:avLst/>
          </a:prstGeom>
          <a:ln w="19050">
            <a:solidFill>
              <a:srgbClr val="3366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397208" y="5633149"/>
            <a:ext cx="583992" cy="0"/>
          </a:xfrm>
          <a:prstGeom prst="line">
            <a:avLst/>
          </a:prstGeom>
          <a:ln w="19050">
            <a:solidFill>
              <a:srgbClr val="3366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25372" y="3466509"/>
            <a:ext cx="822031" cy="515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IMGD 3030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Game Audio II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8" name="Elbow Connector 37"/>
          <p:cNvCxnSpPr>
            <a:stCxn id="26" idx="2"/>
            <a:endCxn id="5" idx="0"/>
          </p:cNvCxnSpPr>
          <p:nvPr/>
        </p:nvCxnSpPr>
        <p:spPr>
          <a:xfrm rot="16200000" flipH="1">
            <a:off x="2598988" y="2729108"/>
            <a:ext cx="723785" cy="751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2283</Words>
  <Application>Microsoft Office PowerPoint</Application>
  <PresentationFormat>On-screen Show (4:3)</PresentationFormat>
  <Paragraphs>749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MS Mincho</vt:lpstr>
      <vt:lpstr>ＭＳ Ｐゴシック</vt:lpstr>
      <vt:lpstr>Arial</vt:lpstr>
      <vt:lpstr>Calibri</vt:lpstr>
      <vt:lpstr>Cambria</vt:lpstr>
      <vt:lpstr>Comic Sans MS</vt:lpstr>
      <vt:lpstr>Consolas</vt:lpstr>
      <vt:lpstr>Times New Roman</vt:lpstr>
      <vt:lpstr>Default Design</vt:lpstr>
      <vt:lpstr>Get More Insight! First Year Student Academic Advising Day</vt:lpstr>
      <vt:lpstr>Outcomes</vt:lpstr>
      <vt:lpstr>Agenda</vt:lpstr>
      <vt:lpstr>Interactive Media and Game Development</vt:lpstr>
      <vt:lpstr>Art + Tech = 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1</vt:lpstr>
      <vt:lpstr>Agenda</vt:lpstr>
      <vt:lpstr>IMGD Tech Track</vt:lpstr>
      <vt:lpstr>IMGD Art Track</vt:lpstr>
      <vt:lpstr>2014-2015 Term Offerings</vt:lpstr>
      <vt:lpstr>Agenda</vt:lpstr>
      <vt:lpstr>Year 2</vt:lpstr>
      <vt:lpstr>Year 3</vt:lpstr>
      <vt:lpstr>Year 4</vt:lpstr>
      <vt:lpstr>HUA Requirement</vt:lpstr>
      <vt:lpstr>A Word About Your Courses</vt:lpstr>
      <vt:lpstr>Portfolios</vt:lpstr>
      <vt:lpstr>BS/MS</vt:lpstr>
      <vt:lpstr>Resources</vt:lpstr>
      <vt:lpstr>Agenda</vt:lpstr>
      <vt:lpstr>Questions?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 for AY 2012-2013</dc:title>
  <dc:creator>claypool</dc:creator>
  <cp:lastModifiedBy>David</cp:lastModifiedBy>
  <cp:revision>197</cp:revision>
  <cp:lastPrinted>2012-02-08T22:20:33Z</cp:lastPrinted>
  <dcterms:created xsi:type="dcterms:W3CDTF">2008-04-29T07:54:03Z</dcterms:created>
  <dcterms:modified xsi:type="dcterms:W3CDTF">2014-10-24T15:29:00Z</dcterms:modified>
</cp:coreProperties>
</file>