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1"/>
  </p:notesMasterIdLst>
  <p:sldIdLst>
    <p:sldId id="338" r:id="rId2"/>
    <p:sldId id="339" r:id="rId3"/>
    <p:sldId id="340" r:id="rId4"/>
    <p:sldId id="341" r:id="rId5"/>
    <p:sldId id="352" r:id="rId6"/>
    <p:sldId id="343" r:id="rId7"/>
    <p:sldId id="344" r:id="rId8"/>
    <p:sldId id="346" r:id="rId9"/>
    <p:sldId id="347" r:id="rId10"/>
    <p:sldId id="348" r:id="rId11"/>
    <p:sldId id="351" r:id="rId12"/>
    <p:sldId id="362" r:id="rId13"/>
    <p:sldId id="363" r:id="rId14"/>
    <p:sldId id="364" r:id="rId15"/>
    <p:sldId id="365" r:id="rId16"/>
    <p:sldId id="366" r:id="rId17"/>
    <p:sldId id="367" r:id="rId18"/>
    <p:sldId id="372" r:id="rId19"/>
    <p:sldId id="373" r:id="rId20"/>
    <p:sldId id="386" r:id="rId21"/>
    <p:sldId id="353" r:id="rId22"/>
    <p:sldId id="374" r:id="rId23"/>
    <p:sldId id="368" r:id="rId24"/>
    <p:sldId id="369" r:id="rId25"/>
    <p:sldId id="370" r:id="rId26"/>
    <p:sldId id="371" r:id="rId27"/>
    <p:sldId id="375" r:id="rId28"/>
    <p:sldId id="383" r:id="rId29"/>
    <p:sldId id="37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67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FD8BF-1F8E-4B92-AEF1-B5623B866F6B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07A35-76D1-4D79-9C87-0A31DC8E4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53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D064C4-4D81-4392-8DB1-5E9C145E6CBE}" type="slidenum">
              <a:rPr lang="en-US">
                <a:latin typeface="Arial" charset="0"/>
                <a:cs typeface="Arial" charset="0"/>
              </a:rPr>
              <a:pPr/>
              <a:t>8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C79488-D5A9-40ED-BA32-8499B60F4387}" type="slidenum">
              <a:rPr lang="en-US">
                <a:latin typeface="Arial" charset="0"/>
                <a:cs typeface="Arial" charset="0"/>
              </a:rPr>
              <a:pPr/>
              <a:t>9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867216-9E09-4038-969D-BCCE93B03115}" type="slidenum">
              <a:rPr lang="en-US">
                <a:latin typeface="Arial" charset="0"/>
                <a:cs typeface="Arial" charset="0"/>
              </a:rPr>
              <a:pPr/>
              <a:t>10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C79488-D5A9-40ED-BA32-8499B60F4387}" type="slidenum">
              <a:rPr lang="en-US">
                <a:latin typeface="Arial" charset="0"/>
                <a:cs typeface="Arial" charset="0"/>
              </a:rPr>
              <a:pPr/>
              <a:t>11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DA5D0-1989-4879-8135-73D5052370E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BB7966F-3504-4D62-B16E-79F8A17778F3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2" descr="C:\Users\soniac\Dropbox\AI-2012\ChromeRedGreenFix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7" t="10322" r="11294"/>
          <a:stretch/>
        </p:blipFill>
        <p:spPr bwMode="auto">
          <a:xfrm>
            <a:off x="-9144" y="0"/>
            <a:ext cx="9153144" cy="595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33500" y="4038600"/>
            <a:ext cx="6477000" cy="1828800"/>
          </a:xfrm>
        </p:spPr>
        <p:txBody>
          <a:bodyPr anchor="b"/>
          <a:lstStyle>
            <a:lvl1pPr algn="ctr">
              <a:defRPr cap="all" baseline="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966F-3504-4D62-B16E-79F8A17778F3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BB7966F-3504-4D62-B16E-79F8A17778F3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966F-3504-4D62-B16E-79F8A17778F3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966F-3504-4D62-B16E-79F8A17778F3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BB7966F-3504-4D62-B16E-79F8A17778F3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BB7966F-3504-4D62-B16E-79F8A17778F3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966F-3504-4D62-B16E-79F8A17778F3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966F-3504-4D62-B16E-79F8A17778F3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966F-3504-4D62-B16E-79F8A17778F3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BB7966F-3504-4D62-B16E-79F8A17778F3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BB7966F-3504-4D62-B16E-79F8A17778F3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Estrangelo Edessa" pitchFamily="66" charset="0"/>
          <a:ea typeface="+mj-ea"/>
          <a:cs typeface="Estrangelo Edessa" pitchFamily="66" charset="0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Estrangelo Edessa" pitchFamily="66" charset="0"/>
          <a:ea typeface="+mn-ea"/>
          <a:cs typeface="Estrangelo Edessa" pitchFamily="66" charset="0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Estrangelo Edessa" pitchFamily="66" charset="0"/>
          <a:ea typeface="+mn-ea"/>
          <a:cs typeface="Estrangelo Edessa" pitchFamily="66" charset="0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Estrangelo Edessa" pitchFamily="66" charset="0"/>
          <a:ea typeface="+mn-ea"/>
          <a:cs typeface="Estrangelo Edessa" pitchFamily="66" charset="0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Estrangelo Edessa" pitchFamily="66" charset="0"/>
          <a:ea typeface="+mn-ea"/>
          <a:cs typeface="Estrangelo Edessa" pitchFamily="66" charset="0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Estrangelo Edessa" pitchFamily="66" charset="0"/>
          <a:ea typeface="+mn-ea"/>
          <a:cs typeface="Estrangelo Edessa" pitchFamily="66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Machine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How can we pick the right function?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There could be multiple models to generate the data</a:t>
            </a:r>
          </a:p>
          <a:p>
            <a:pPr eaLnBrk="1" hangingPunct="1"/>
            <a:r>
              <a:rPr lang="en-US" dirty="0" smtClean="0"/>
              <a:t>Examples do not completely describe the function</a:t>
            </a:r>
          </a:p>
          <a:p>
            <a:pPr eaLnBrk="1" hangingPunct="1"/>
            <a:r>
              <a:rPr lang="en-US" dirty="0" smtClean="0"/>
              <a:t>Search space is large</a:t>
            </a:r>
          </a:p>
          <a:p>
            <a:pPr eaLnBrk="1" hangingPunct="1"/>
            <a:r>
              <a:rPr lang="en-US" dirty="0" smtClean="0"/>
              <a:t>Would we know if we got the right answer?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981200" y="53340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Not the right way of thinking about the problem.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Learning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dirty="0" smtClean="0"/>
                  <a:t>Given a set of observations come up with a model,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, that describes them</a:t>
                </a:r>
              </a:p>
              <a:p>
                <a:pPr lvl="1" eaLnBrk="1" hangingPunct="1"/>
                <a:endParaRPr lang="en-US" dirty="0" smtClean="0"/>
              </a:p>
              <a:p>
                <a:pPr eaLnBrk="1" hangingPunct="1"/>
                <a:r>
                  <a:rPr lang="en-US" dirty="0" smtClean="0"/>
                  <a:t>What does “describes” mean?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i="1" strike="sngStrike" dirty="0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strike="sngStrike" dirty="0" smtClean="0"/>
                  <a:t> is the same as the function </a:t>
                </a:r>
                <a14:m>
                  <m:oMath xmlns:m="http://schemas.openxmlformats.org/officeDocument/2006/math">
                    <m:r>
                      <a:rPr lang="en-US" i="1" strike="sngStrike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trike="sngStrike" dirty="0" smtClean="0"/>
                  <a:t> that generated them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dirty="0"/>
                  <a:t> models the observations well, and is </a:t>
                </a:r>
                <a:r>
                  <a:rPr lang="en-US" i="1" dirty="0"/>
                  <a:t>likely to predict future observations well</a:t>
                </a:r>
                <a:endParaRPr lang="en-US" dirty="0"/>
              </a:p>
              <a:p>
                <a:pPr lvl="1" eaLnBrk="1" hangingPunct="1"/>
                <a:endParaRPr lang="en-US" dirty="0" smtClean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449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4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Learning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sz="2400" dirty="0" smtClean="0"/>
                  <a:t>Construct/adjust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dirty="0" smtClean="0"/>
                  <a:t>to agree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 smtClean="0"/>
                  <a:t> on training data</a:t>
                </a:r>
              </a:p>
              <a:p>
                <a:pPr eaLnBrk="1" hangingPunct="1"/>
                <a:endParaRPr lang="en-US" sz="2400" dirty="0" smtClean="0"/>
              </a:p>
              <a:p>
                <a:pPr eaLnBrk="1" hangingPunct="1"/>
                <a:r>
                  <a:rPr lang="en-US" sz="2400" dirty="0" smtClean="0"/>
                  <a:t>E.g., curve fitting:</a:t>
                </a:r>
              </a:p>
              <a:p>
                <a:pPr eaLnBrk="1" hangingPunct="1">
                  <a:buFontTx/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50" t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6" name="Picture 4" descr="curve-fitting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38100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Learning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Construct/adjust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h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to agree with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on training data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E.g., curve fitting:</a:t>
                </a:r>
              </a:p>
              <a:p>
                <a:pPr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50" t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0" name="Picture 6" descr="curve-fitting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38100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8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Learning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Construct/adjust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h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to agree with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on training data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E.g., curve fitting:</a:t>
                </a:r>
              </a:p>
              <a:p>
                <a:pPr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50" t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4" name="Picture 6" descr="curve-fitting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38100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9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Learning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Construct/adjust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h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to agree with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on training data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E.g., curve fitting:</a:t>
                </a:r>
              </a:p>
              <a:p>
                <a:pPr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50" t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8" name="Picture 6" descr="curve-fitting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34290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5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urve-fitting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34290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Learning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/>
              <a:lstStyle/>
              <a:p>
                <a:r>
                  <a:rPr lang="en-US" sz="2400" dirty="0"/>
                  <a:t>Construct/adjust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h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to agree with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on training data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E.g., curve fitting:</a:t>
                </a:r>
              </a:p>
              <a:p>
                <a:pPr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229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3"/>
                <a:stretch>
                  <a:fillRect l="-74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6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curve-fitting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34290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Learning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400" dirty="0"/>
                  <a:t>Construct/adjust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h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to agree with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on training data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E.g., curve fitting:</a:t>
                </a:r>
              </a:p>
              <a:p>
                <a:pPr>
                  <a:buNone/>
                </a:pPr>
                <a:endParaRPr lang="en-US" sz="2400" dirty="0"/>
              </a:p>
              <a:p>
                <a:pPr eaLnBrk="1" hangingPunct="1">
                  <a:lnSpc>
                    <a:spcPct val="90000"/>
                  </a:lnSpc>
                </a:pPr>
                <a:endParaRPr lang="en-US" sz="2400" dirty="0" smtClean="0"/>
              </a:p>
              <a:p>
                <a:pPr eaLnBrk="1" hangingPunct="1">
                  <a:lnSpc>
                    <a:spcPct val="90000"/>
                  </a:lnSpc>
                </a:pPr>
                <a:endParaRPr lang="en-US" sz="2400" dirty="0" smtClean="0"/>
              </a:p>
              <a:p>
                <a:pPr eaLnBrk="1" hangingPunct="1">
                  <a:lnSpc>
                    <a:spcPct val="90000"/>
                  </a:lnSpc>
                </a:pPr>
                <a:endParaRPr lang="en-US" sz="2400" dirty="0" smtClean="0"/>
              </a:p>
              <a:p>
                <a:pPr eaLnBrk="1" hangingPunct="1">
                  <a:lnSpc>
                    <a:spcPct val="90000"/>
                  </a:lnSpc>
                </a:pPr>
                <a:endParaRPr lang="en-US" sz="2400" dirty="0" smtClean="0"/>
              </a:p>
              <a:p>
                <a:pPr eaLnBrk="1" hangingPunct="1">
                  <a:lnSpc>
                    <a:spcPct val="90000"/>
                  </a:lnSpc>
                </a:pPr>
                <a:endParaRPr lang="en-US" sz="2400" dirty="0" smtClean="0"/>
              </a:p>
              <a:p>
                <a:pPr eaLnBrk="1" hangingPunct="1">
                  <a:lnSpc>
                    <a:spcPct val="90000"/>
                  </a:lnSpc>
                </a:pPr>
                <a:endParaRPr lang="en-US" sz="2400" dirty="0" smtClean="0"/>
              </a:p>
              <a:p>
                <a:pPr eaLnBrk="1" hangingPunct="1">
                  <a:lnSpc>
                    <a:spcPct val="90000"/>
                  </a:lnSpc>
                </a:pPr>
                <a:endParaRPr lang="en-US" sz="2400" dirty="0" smtClean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2400" dirty="0" smtClean="0">
                    <a:solidFill>
                      <a:srgbClr val="C00000"/>
                    </a:solidFill>
                  </a:rPr>
                  <a:t>Ockham’s razor</a:t>
                </a:r>
                <a:r>
                  <a:rPr lang="en-US" sz="2400" dirty="0" smtClean="0"/>
                  <a:t>: prefer the simplest hypothesis consistent with data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1331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3"/>
                <a:stretch>
                  <a:fillRect t="-625" b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3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</a:t>
            </a:r>
            <a:r>
              <a:rPr lang="en-US" dirty="0" err="1" smtClean="0"/>
              <a:t>Overfitting</a:t>
            </a:r>
            <a:r>
              <a:rPr lang="en-US" dirty="0" smtClean="0"/>
              <a:t>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Divide the data that you have into a distinct </a:t>
            </a:r>
            <a:r>
              <a:rPr lang="en-US" dirty="0">
                <a:solidFill>
                  <a:srgbClr val="C00000"/>
                </a:solidFill>
              </a:rPr>
              <a:t>training set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test set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only the training set to train your model.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Verify performance using the test set.</a:t>
            </a:r>
          </a:p>
          <a:p>
            <a:pPr lvl="2"/>
            <a:r>
              <a:rPr lang="en-US" dirty="0"/>
              <a:t>Measure </a:t>
            </a:r>
            <a:r>
              <a:rPr lang="en-US" dirty="0">
                <a:solidFill>
                  <a:srgbClr val="C00000"/>
                </a:solidFill>
              </a:rPr>
              <a:t>error rate</a:t>
            </a:r>
          </a:p>
          <a:p>
            <a:endParaRPr lang="en-US" dirty="0"/>
          </a:p>
          <a:p>
            <a:r>
              <a:rPr lang="en-US" dirty="0" smtClean="0"/>
              <a:t>Drawback of this method: the data withheld for the test set is not used for training</a:t>
            </a:r>
          </a:p>
          <a:p>
            <a:pPr lvl="1"/>
            <a:r>
              <a:rPr lang="en-US" dirty="0" smtClean="0"/>
              <a:t>50-50 split of data means we didn’t train on half the data</a:t>
            </a:r>
          </a:p>
          <a:p>
            <a:pPr lvl="1"/>
            <a:r>
              <a:rPr lang="en-US" dirty="0" smtClean="0"/>
              <a:t>90-10 split means we might not get a good idea of the accuracy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2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K-fold Cross-Validation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 smtClean="0"/>
                  <a:t>Divide the data into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 equal subsets.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 smtClean="0"/>
                  <a:t>Run learning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 times, each time leave 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400" dirty="0" smtClean="0"/>
                  <a:t> of the data (1 set) for testing and use the rest for training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 smtClean="0"/>
                  <a:t>The average error rate of all k rounds is a better estimate of the model accuracy.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 is usually 5 or 10. 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𝑘</m:t>
                    </m:r>
                    <m:r>
                      <a:rPr lang="en-US" sz="2400" i="1" dirty="0" smtClean="0">
                        <a:latin typeface="Cambria Math"/>
                      </a:rPr>
                      <m:t>=</m:t>
                    </m:r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(number of samples) is 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“leave-one-out cross-validation”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50" t="-950" r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335" y="5029200"/>
            <a:ext cx="39719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00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"/>
            <a:ext cx="3048000" cy="228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6379" y="1752600"/>
            <a:ext cx="1986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$1,000,000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1" t="27694" r="30985" b="42670"/>
          <a:stretch/>
        </p:blipFill>
        <p:spPr bwMode="auto">
          <a:xfrm>
            <a:off x="1056289" y="3124200"/>
            <a:ext cx="6779173" cy="296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6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Data Is Usually Better</a:t>
            </a:r>
            <a:endParaRPr lang="en-US" dirty="0"/>
          </a:p>
        </p:txBody>
      </p:sp>
      <p:pic>
        <p:nvPicPr>
          <p:cNvPr id="4" name="Picture 4" descr="restaurant-dtl-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68" y="1828800"/>
            <a:ext cx="566359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14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Decision trees</a:t>
            </a:r>
          </a:p>
          <a:p>
            <a:r>
              <a:rPr lang="en-US" dirty="0" smtClean="0"/>
              <a:t>Neural networks</a:t>
            </a:r>
          </a:p>
          <a:p>
            <a:r>
              <a:rPr lang="en-US" dirty="0" smtClean="0"/>
              <a:t>Logistic regression </a:t>
            </a:r>
          </a:p>
          <a:p>
            <a:r>
              <a:rPr lang="en-US" dirty="0" smtClean="0"/>
              <a:t>Naïve Bayes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4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…similar to a game of 20 questions</a:t>
            </a:r>
          </a:p>
          <a:p>
            <a:endParaRPr lang="en-US" dirty="0"/>
          </a:p>
          <a:p>
            <a:r>
              <a:rPr lang="en-US" altLang="zh-CN" sz="3200" dirty="0"/>
              <a:t>Decision trees are powerful and popular tools for classification and prediction.</a:t>
            </a:r>
          </a:p>
          <a:p>
            <a:r>
              <a:rPr lang="en-US" altLang="zh-CN" sz="3200" dirty="0"/>
              <a:t>Decision trees represent </a:t>
            </a:r>
            <a:r>
              <a:rPr lang="en-US" altLang="zh-CN" sz="3200" i="1" dirty="0"/>
              <a:t>rules</a:t>
            </a:r>
            <a:r>
              <a:rPr lang="en-US" altLang="zh-CN" sz="3200" dirty="0"/>
              <a:t>, which can be understood by humans and used in knowledge system such as database.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94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decision trees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Problem: decide whether to wait for a table at a restaurant, based on the following attributes:</a:t>
            </a: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smtClean="0"/>
              <a:t>Alternate: is there an alternative restaurant nearby?</a:t>
            </a: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smtClean="0"/>
              <a:t>Bar: is there a comfortable bar area to wait in?</a:t>
            </a: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smtClean="0"/>
              <a:t>Fri/Sat: is today Friday or Saturday?</a:t>
            </a: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smtClean="0"/>
              <a:t>Hungry: are we hungry?</a:t>
            </a: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smtClean="0"/>
              <a:t>Patrons: number of people in the restaurant (None, Some, Full)</a:t>
            </a: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smtClean="0"/>
              <a:t>Price: price range ($, $$, $$$)</a:t>
            </a: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smtClean="0"/>
              <a:t>Raining: is it raining outside?</a:t>
            </a: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smtClean="0"/>
              <a:t>Reservation: have we made a reservation?</a:t>
            </a: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smtClean="0"/>
              <a:t>Type: kind of restaurant (French, Italian, Thai, Burger)</a:t>
            </a: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smtClean="0"/>
              <a:t> WaitEstimate: estimated waiting time (0-10, 10-30, 30-60, &gt;60)</a:t>
            </a:r>
          </a:p>
        </p:txBody>
      </p:sp>
    </p:spTree>
    <p:extLst>
      <p:ext uri="{BB962C8B-B14F-4D97-AF65-F5344CB8AC3E}">
        <p14:creationId xmlns:p14="http://schemas.microsoft.com/office/powerpoint/2010/main" val="19578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Attribute-based representations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5029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dirty="0" smtClean="0"/>
              <a:t>Examples described by </a:t>
            </a:r>
            <a:r>
              <a:rPr lang="en-US" sz="2000" dirty="0" smtClean="0">
                <a:solidFill>
                  <a:srgbClr val="C00000"/>
                </a:solidFill>
              </a:rPr>
              <a:t>attribute values </a:t>
            </a:r>
            <a:r>
              <a:rPr lang="en-US" sz="2000" dirty="0" smtClean="0"/>
              <a:t>(Boolean, discrete, continuous)</a:t>
            </a:r>
          </a:p>
          <a:p>
            <a:pPr eaLnBrk="1" hangingPunct="1"/>
            <a:r>
              <a:rPr lang="en-US" sz="2000" dirty="0" smtClean="0"/>
              <a:t>E.g., situations where I will/won't wait for a table: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/>
            <a:endParaRPr lang="en-US" sz="2000" dirty="0" smtClean="0">
              <a:solidFill>
                <a:schemeClr val="accent2"/>
              </a:solidFill>
            </a:endParaRPr>
          </a:p>
          <a:p>
            <a:pPr eaLnBrk="1" hangingPunct="1"/>
            <a:endParaRPr lang="en-US" sz="2000" dirty="0" smtClean="0">
              <a:solidFill>
                <a:schemeClr val="accent2"/>
              </a:solidFill>
            </a:endParaRPr>
          </a:p>
          <a:p>
            <a:pPr eaLnBrk="1" hangingPunct="1"/>
            <a:endParaRPr lang="en-US" sz="2000" dirty="0" smtClean="0">
              <a:solidFill>
                <a:schemeClr val="accent2"/>
              </a:solidFill>
            </a:endParaRPr>
          </a:p>
          <a:p>
            <a:pPr eaLnBrk="1" hangingPunct="1"/>
            <a:endParaRPr lang="en-US" sz="2000" dirty="0" smtClean="0">
              <a:solidFill>
                <a:schemeClr val="accent2"/>
              </a:solidFill>
            </a:endParaRPr>
          </a:p>
          <a:p>
            <a:pPr eaLnBrk="1" hangingPunct="1"/>
            <a:endParaRPr lang="en-US" sz="200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C00000"/>
                </a:solidFill>
              </a:rPr>
              <a:t>Classification </a:t>
            </a:r>
            <a:r>
              <a:rPr lang="en-US" sz="2000" dirty="0" smtClean="0"/>
              <a:t>of examples is positive (T) or negative (F)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6" t="29167" r="9766" b="19792"/>
          <a:stretch>
            <a:fillRect/>
          </a:stretch>
        </p:blipFill>
        <p:spPr bwMode="auto">
          <a:xfrm>
            <a:off x="1463634" y="2514600"/>
            <a:ext cx="6096000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3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restaurant-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57912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Decision trees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One possible representation for hypotheses</a:t>
            </a:r>
          </a:p>
        </p:txBody>
      </p:sp>
    </p:spTree>
    <p:extLst>
      <p:ext uri="{BB962C8B-B14F-4D97-AF65-F5344CB8AC3E}">
        <p14:creationId xmlns:p14="http://schemas.microsoft.com/office/powerpoint/2010/main" val="428485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Expressiveness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Decision trees can express any function of the input attributes.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E.g., for Boolean functions, truth table row </a:t>
            </a:r>
            <a:r>
              <a:rPr lang="en-US" sz="2400" dirty="0" smtClean="0">
                <a:cs typeface="Arial" charset="0"/>
              </a:rPr>
              <a:t>→ </a:t>
            </a:r>
            <a:r>
              <a:rPr lang="en-US" sz="2400" dirty="0" smtClean="0"/>
              <a:t>path to leaf: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Trivially, there is a consistent decision tree for any training set with one path to leaf for each example (unless </a:t>
            </a:r>
            <a:r>
              <a:rPr lang="en-US" sz="2400" i="1" dirty="0" smtClean="0"/>
              <a:t>f</a:t>
            </a:r>
            <a:r>
              <a:rPr lang="en-US" sz="2400" dirty="0" smtClean="0"/>
              <a:t> nondeterministic in </a:t>
            </a:r>
            <a:r>
              <a:rPr lang="en-US" sz="2400" i="1" dirty="0" smtClean="0"/>
              <a:t>x</a:t>
            </a:r>
            <a:r>
              <a:rPr lang="en-US" sz="2400" dirty="0" smtClean="0"/>
              <a:t>) but it probably won't generalize to new examples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Prefer to find more </a:t>
            </a:r>
            <a:r>
              <a:rPr lang="en-US" sz="2400" dirty="0" smtClean="0">
                <a:solidFill>
                  <a:srgbClr val="C00000"/>
                </a:solidFill>
              </a:rPr>
              <a:t>compact </a:t>
            </a:r>
            <a:r>
              <a:rPr lang="en-US" sz="2400" dirty="0" smtClean="0"/>
              <a:t>decision trees</a:t>
            </a:r>
          </a:p>
        </p:txBody>
      </p:sp>
      <p:pic>
        <p:nvPicPr>
          <p:cNvPr id="17412" name="Picture 4" descr="xor-decision-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4800600" cy="160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39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Decision tree learning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Aim: find a small tree consistent with the training examples</a:t>
            </a:r>
          </a:p>
          <a:p>
            <a:pPr eaLnBrk="1" hangingPunct="1"/>
            <a:r>
              <a:rPr lang="en-US" sz="2400" dirty="0" smtClean="0"/>
              <a:t>Idea: (recursively) choose "most significant" attribute as root of (sub)tree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6" t="23958" r="8984" b="27083"/>
          <a:stretch>
            <a:fillRect/>
          </a:stretch>
        </p:blipFill>
        <p:spPr bwMode="auto">
          <a:xfrm>
            <a:off x="838200" y="2895600"/>
            <a:ext cx="7239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5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restaurant-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57912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Decision trees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One possible representation for hypotheses</a:t>
            </a:r>
          </a:p>
        </p:txBody>
      </p:sp>
    </p:spTree>
    <p:extLst>
      <p:ext uri="{BB962C8B-B14F-4D97-AF65-F5344CB8AC3E}">
        <p14:creationId xmlns:p14="http://schemas.microsoft.com/office/powerpoint/2010/main" val="244976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Choosing an attribute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Idea: a good attribute splits the examples into subsets that are (ideally) "all positive" or "all negative"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
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Which is a better choice?</a:t>
            </a:r>
          </a:p>
          <a:p>
            <a:pPr lvl="1"/>
            <a:r>
              <a:rPr lang="en-US" sz="2100" dirty="0" smtClean="0"/>
              <a:t>Patrons</a:t>
            </a:r>
          </a:p>
        </p:txBody>
      </p:sp>
      <p:pic>
        <p:nvPicPr>
          <p:cNvPr id="21508" name="Picture 4" descr="restaurant-ro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7620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08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"/>
            <a:ext cx="37623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181" y="3811686"/>
            <a:ext cx="366745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1" b="75161"/>
          <a:stretch/>
        </p:blipFill>
        <p:spPr bwMode="auto">
          <a:xfrm>
            <a:off x="4267200" y="3290887"/>
            <a:ext cx="1985963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42" y="609600"/>
            <a:ext cx="3018358" cy="225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628697"/>
            <a:ext cx="3462337" cy="310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433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 models from data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Three main types of learning:</a:t>
            </a:r>
            <a:endParaRPr lang="en-US" dirty="0"/>
          </a:p>
          <a:p>
            <a:pPr lvl="1"/>
            <a:r>
              <a:rPr lang="en-US" dirty="0" smtClean="0"/>
              <a:t>Supervised learning</a:t>
            </a:r>
          </a:p>
          <a:p>
            <a:pPr lvl="1"/>
            <a:r>
              <a:rPr lang="en-US" dirty="0" smtClean="0"/>
              <a:t>Unsupervised learning</a:t>
            </a:r>
          </a:p>
          <a:p>
            <a:pPr lvl="1"/>
            <a:r>
              <a:rPr lang="en-US" dirty="0" smtClean="0"/>
              <a:t>Reinforcement learning</a:t>
            </a:r>
            <a:endParaRPr lang="en-US" dirty="0"/>
          </a:p>
        </p:txBody>
      </p:sp>
      <p:pic>
        <p:nvPicPr>
          <p:cNvPr id="4" name="Picture 4" descr="flow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905000"/>
            <a:ext cx="37623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12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Variants of Machine Learning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being learned?</a:t>
            </a:r>
          </a:p>
          <a:p>
            <a:pPr lvl="1"/>
            <a:r>
              <a:rPr lang="en-US" dirty="0" smtClean="0"/>
              <a:t>Parameters, problem structure, hidden concepts,…</a:t>
            </a:r>
          </a:p>
          <a:p>
            <a:r>
              <a:rPr lang="en-US" dirty="0" smtClean="0"/>
              <a:t>What information do we learn from?</a:t>
            </a:r>
          </a:p>
          <a:p>
            <a:pPr lvl="1"/>
            <a:r>
              <a:rPr lang="en-US" dirty="0" smtClean="0"/>
              <a:t>Labeled data, unlabeled data, rewards</a:t>
            </a:r>
          </a:p>
          <a:p>
            <a:r>
              <a:rPr lang="en-US" dirty="0" smtClean="0"/>
              <a:t>What is the goal of learning?</a:t>
            </a:r>
          </a:p>
          <a:p>
            <a:pPr lvl="1"/>
            <a:r>
              <a:rPr lang="en-US" dirty="0" smtClean="0"/>
              <a:t>Prediction, diagnostics, summarization,…</a:t>
            </a:r>
          </a:p>
          <a:p>
            <a:r>
              <a:rPr lang="en-US" dirty="0" smtClean="0"/>
              <a:t>How do we learn?</a:t>
            </a:r>
          </a:p>
          <a:p>
            <a:pPr lvl="1"/>
            <a:r>
              <a:rPr lang="en-US" dirty="0" smtClean="0"/>
              <a:t>Passive/active, online/offline</a:t>
            </a:r>
          </a:p>
          <a:p>
            <a:r>
              <a:rPr lang="en-US" dirty="0" smtClean="0"/>
              <a:t>Outputs</a:t>
            </a:r>
          </a:p>
          <a:p>
            <a:pPr lvl="1"/>
            <a:r>
              <a:rPr lang="en-US" dirty="0" smtClean="0"/>
              <a:t>Binary, discrete, continuous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6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Given a set of data points with an outcome, create a model to describe them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Classification</a:t>
            </a:r>
          </a:p>
          <a:p>
            <a:pPr lvl="1"/>
            <a:r>
              <a:rPr lang="en-US" dirty="0" smtClean="0"/>
              <a:t>outcome </a:t>
            </a:r>
            <a:r>
              <a:rPr lang="en-US" dirty="0"/>
              <a:t>is a discrete variable (typically &lt;10 outcomes)</a:t>
            </a:r>
          </a:p>
          <a:p>
            <a:pPr lvl="1"/>
            <a:endParaRPr lang="en-US" dirty="0" smtClean="0"/>
          </a:p>
          <a:p>
            <a:r>
              <a:rPr lang="en-US" dirty="0">
                <a:solidFill>
                  <a:srgbClr val="C00000"/>
                </a:solidFill>
              </a:rPr>
              <a:t>Linear </a:t>
            </a:r>
            <a:r>
              <a:rPr lang="en-US" dirty="0" smtClean="0">
                <a:solidFill>
                  <a:srgbClr val="C00000"/>
                </a:solidFill>
              </a:rPr>
              <a:t>regression</a:t>
            </a:r>
          </a:p>
          <a:p>
            <a:pPr lvl="1"/>
            <a:r>
              <a:rPr lang="en-US" dirty="0" smtClean="0"/>
              <a:t>outcome </a:t>
            </a:r>
            <a:r>
              <a:rPr lang="en-US" dirty="0"/>
              <a:t>is continuous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295400"/>
                <a:ext cx="8153400" cy="4495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	</a:t>
                </a:r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295400"/>
                <a:ext cx="8153400" cy="44958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6019800" y="1828800"/>
            <a:ext cx="381000" cy="18288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29400" y="2235368"/>
            <a:ext cx="16040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Training set.</a:t>
            </a:r>
          </a:p>
          <a:p>
            <a:r>
              <a:rPr lang="en-US" sz="2000" dirty="0" smtClean="0"/>
              <a:t>Data set.</a:t>
            </a:r>
          </a:p>
          <a:p>
            <a:r>
              <a:rPr lang="en-US" sz="2000" dirty="0" smtClean="0"/>
              <a:t>Training data.</a:t>
            </a:r>
          </a:p>
          <a:p>
            <a:r>
              <a:rPr lang="en-US" sz="2000" dirty="0" smtClean="0"/>
              <a:t>Observations.</a:t>
            </a:r>
            <a:endParaRPr lang="en-US" sz="2000" dirty="0"/>
          </a:p>
        </p:txBody>
      </p:sp>
      <p:sp>
        <p:nvSpPr>
          <p:cNvPr id="7" name="Right Brace 6"/>
          <p:cNvSpPr/>
          <p:nvPr/>
        </p:nvSpPr>
        <p:spPr>
          <a:xfrm rot="5400000">
            <a:off x="4152900" y="2933700"/>
            <a:ext cx="381000" cy="18288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77755" y="419100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Input</a:t>
            </a:r>
            <a:endParaRPr lang="en-US" sz="2000" dirty="0"/>
          </a:p>
        </p:txBody>
      </p:sp>
      <p:sp>
        <p:nvSpPr>
          <p:cNvPr id="9" name="Right Brace 8"/>
          <p:cNvSpPr/>
          <p:nvPr/>
        </p:nvSpPr>
        <p:spPr>
          <a:xfrm rot="5400000">
            <a:off x="5524500" y="3543300"/>
            <a:ext cx="381000" cy="6096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72410" y="4191000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Output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400" y="4873370"/>
                <a:ext cx="8229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Estrangelo Edessa" pitchFamily="66" charset="0"/>
                    <a:cs typeface="Estrangelo Edessa" pitchFamily="66" charset="0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Estrangelo Edessa" pitchFamily="66" charset="0"/>
                    <a:cs typeface="Estrangelo Edessa" pitchFamily="66" charset="0"/>
                  </a:rPr>
                  <a:t> was generated by equation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Estrangelo Edessa" pitchFamily="66" charset="0"/>
                    <a:cs typeface="Estrangelo Edessa" pitchFamily="66" charset="0"/>
                  </a:rPr>
                  <a:t>, and more generally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000" dirty="0" smtClean="0">
                    <a:latin typeface="Estrangelo Edessa" pitchFamily="66" charset="0"/>
                    <a:cs typeface="Estrangelo Edessa" pitchFamily="66" charset="0"/>
                  </a:rPr>
                  <a:t>.</a:t>
                </a:r>
                <a:endParaRPr lang="en-US" sz="2000" dirty="0">
                  <a:latin typeface="Estrangelo Edessa" pitchFamily="66" charset="0"/>
                  <a:cs typeface="Estrangelo Edessa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873370"/>
                <a:ext cx="8229600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815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3400" y="5537537"/>
                <a:ext cx="82296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Estrangelo Edessa" pitchFamily="66" charset="0"/>
                    <a:cs typeface="Estrangelo Edessa" pitchFamily="66" charset="0"/>
                  </a:rPr>
                  <a:t>Machine learning aims to discover a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Estrangelo Edessa" pitchFamily="66" charset="0"/>
                    <a:cs typeface="Estrangelo Edessa" pitchFamily="66" charset="0"/>
                  </a:rPr>
                  <a:t> that approximates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Estrangelo Edessa" pitchFamily="66" charset="0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  <a:cs typeface="Estrangelo Edessa" pitchFamily="66" charset="0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cs typeface="Estrangelo Edessa" pitchFamily="66" charset="0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cs typeface="Estrangelo Edessa" pitchFamily="66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Estrangelo Edessa" pitchFamily="66" charset="0"/>
                    <a:cs typeface="Estrangelo Edessa" pitchFamily="66" charset="0"/>
                  </a:rPr>
                  <a:t>.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  <a:cs typeface="Estrangelo Edessa" pitchFamily="66" charset="0"/>
                      </a:rPr>
                      <m:t>h</m:t>
                    </m:r>
                  </m:oMath>
                </a14:m>
                <a:r>
                  <a:rPr lang="en-US" sz="2000" dirty="0" smtClean="0">
                    <a:latin typeface="Estrangelo Edessa" pitchFamily="66" charset="0"/>
                    <a:cs typeface="Estrangelo Edessa" pitchFamily="66" charset="0"/>
                  </a:rPr>
                  <a:t> is called a hypothesis.  (sometimes it’s also just called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Estrangelo Edessa" pitchFamily="66" charset="0"/>
                      </a:rPr>
                      <m:t>𝑓</m:t>
                    </m:r>
                  </m:oMath>
                </a14:m>
                <a:r>
                  <a:rPr lang="en-US" sz="2000" dirty="0" smtClean="0">
                    <a:latin typeface="Estrangelo Edessa" pitchFamily="66" charset="0"/>
                    <a:cs typeface="Estrangelo Edessa" pitchFamily="66" charset="0"/>
                  </a:rPr>
                  <a:t> even though we know it’s just an estimate)</a:t>
                </a:r>
                <a:endParaRPr lang="en-US" sz="2000" dirty="0">
                  <a:latin typeface="Estrangelo Edessa" pitchFamily="66" charset="0"/>
                  <a:cs typeface="Estrangelo Edessa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537537"/>
                <a:ext cx="8229600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815" t="-2395" r="-1185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12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else do we have?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real life, we usually don’t have just a set of data</a:t>
            </a:r>
          </a:p>
          <a:p>
            <a:pPr lvl="1" eaLnBrk="1" hangingPunct="1"/>
            <a:r>
              <a:rPr lang="en-US" dirty="0" smtClean="0"/>
              <a:t>Also have background knowledge, theory about the underlying processes, etc.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We will assume </a:t>
            </a:r>
            <a:r>
              <a:rPr lang="en-US" b="1" dirty="0" smtClean="0"/>
              <a:t>just the data</a:t>
            </a:r>
            <a:r>
              <a:rPr lang="en-US" dirty="0" smtClean="0"/>
              <a:t> (this is called inductive learning)</a:t>
            </a:r>
          </a:p>
          <a:p>
            <a:pPr lvl="1" eaLnBrk="1" hangingPunct="1"/>
            <a:r>
              <a:rPr lang="en-US" dirty="0" smtClean="0"/>
              <a:t>Cleaner and a good base case</a:t>
            </a:r>
          </a:p>
          <a:p>
            <a:pPr lvl="1" eaLnBrk="1" hangingPunct="1"/>
            <a:r>
              <a:rPr lang="en-US" dirty="0" smtClean="0"/>
              <a:t>More complex mechanisms needed to reason with prior knowledge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953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Inductive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dirty="0" smtClean="0"/>
                  <a:t>Given a set of observations come up with a model,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, that describes them</a:t>
                </a:r>
              </a:p>
              <a:p>
                <a:pPr lvl="1" eaLnBrk="1" hangingPunct="1"/>
                <a:endParaRPr lang="en-US" dirty="0" smtClean="0"/>
              </a:p>
              <a:p>
                <a:pPr eaLnBrk="1" hangingPunct="1"/>
                <a:r>
                  <a:rPr lang="en-US" dirty="0" smtClean="0"/>
                  <a:t>What does “describes” mean?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 is the same as the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that generated them</a:t>
                </a:r>
              </a:p>
              <a:p>
                <a:pPr lvl="1" eaLnBrk="1" hangingPunct="1"/>
                <a:endParaRPr lang="en-US" dirty="0" smtClean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449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79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1879</TotalTime>
  <Words>1023</Words>
  <Application>Microsoft Office PowerPoint</Application>
  <PresentationFormat>On-screen Show (4:3)</PresentationFormat>
  <Paragraphs>186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Theme2</vt:lpstr>
      <vt:lpstr>Introduction to Machine Learning</vt:lpstr>
      <vt:lpstr>PowerPoint Presentation</vt:lpstr>
      <vt:lpstr>PowerPoint Presentation</vt:lpstr>
      <vt:lpstr>Machine Learning</vt:lpstr>
      <vt:lpstr>Variants of Machine Learning Problems</vt:lpstr>
      <vt:lpstr>Supervised Learning</vt:lpstr>
      <vt:lpstr>Training Data</vt:lpstr>
      <vt:lpstr>What else do we have?</vt:lpstr>
      <vt:lpstr>Inductive Learning</vt:lpstr>
      <vt:lpstr>How can we pick the right function?</vt:lpstr>
      <vt:lpstr>Inductive Learning</vt:lpstr>
      <vt:lpstr>Inductive Learning</vt:lpstr>
      <vt:lpstr>Inductive Learning</vt:lpstr>
      <vt:lpstr>Inductive Learning</vt:lpstr>
      <vt:lpstr>Inductive Learning</vt:lpstr>
      <vt:lpstr>Inductive Learning</vt:lpstr>
      <vt:lpstr>Inductive Learning</vt:lpstr>
      <vt:lpstr>Avoiding Overfitting the Model</vt:lpstr>
      <vt:lpstr>K-fold Cross-Validation</vt:lpstr>
      <vt:lpstr>More Data Is Usually Better</vt:lpstr>
      <vt:lpstr>Classification Algorithms</vt:lpstr>
      <vt:lpstr>Decision Trees</vt:lpstr>
      <vt:lpstr>Learning decision trees</vt:lpstr>
      <vt:lpstr>Attribute-based representations</vt:lpstr>
      <vt:lpstr>Decision trees</vt:lpstr>
      <vt:lpstr>Expressiveness</vt:lpstr>
      <vt:lpstr>Decision tree learning</vt:lpstr>
      <vt:lpstr>Decision trees</vt:lpstr>
      <vt:lpstr>Choosing an attribute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Chernova</dc:creator>
  <cp:lastModifiedBy>Sonia Chernova</cp:lastModifiedBy>
  <cp:revision>388</cp:revision>
  <dcterms:created xsi:type="dcterms:W3CDTF">2012-01-11T16:23:23Z</dcterms:created>
  <dcterms:modified xsi:type="dcterms:W3CDTF">2012-02-10T13:55:43Z</dcterms:modified>
</cp:coreProperties>
</file>