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5"/>
  </p:notesMasterIdLst>
  <p:sldIdLst>
    <p:sldId id="256" r:id="rId2"/>
    <p:sldId id="268" r:id="rId3"/>
    <p:sldId id="264" r:id="rId4"/>
    <p:sldId id="265" r:id="rId5"/>
    <p:sldId id="266" r:id="rId6"/>
    <p:sldId id="267" r:id="rId7"/>
    <p:sldId id="269" r:id="rId8"/>
    <p:sldId id="270" r:id="rId9"/>
    <p:sldId id="275" r:id="rId10"/>
    <p:sldId id="271" r:id="rId11"/>
    <p:sldId id="273" r:id="rId12"/>
    <p:sldId id="274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672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FD8BF-1F8E-4B92-AEF1-B5623B866F6B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07A35-76D1-4D79-9C87-0A31DC8E4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53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44B83-CFEA-4699-A12D-CF43FCA54C4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44B83-CFEA-4699-A12D-CF43FCA54C4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B9660-E6B5-47E0-A458-8E1399B886BB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44B83-CFEA-4699-A12D-CF43FCA54C4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BB7966F-3504-4D62-B16E-79F8A17778F3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67C578-24C8-4108-8B89-38CEB93C4E82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2" descr="C:\Users\soniac\Dropbox\AI-2012\ChromeRedGreenFixe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7" t="10322" r="11294"/>
          <a:stretch/>
        </p:blipFill>
        <p:spPr bwMode="auto">
          <a:xfrm>
            <a:off x="-9144" y="0"/>
            <a:ext cx="9153144" cy="595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333500" y="4038600"/>
            <a:ext cx="6477000" cy="1828800"/>
          </a:xfrm>
        </p:spPr>
        <p:txBody>
          <a:bodyPr anchor="b"/>
          <a:lstStyle>
            <a:lvl1pPr algn="ctr">
              <a:defRPr cap="all" baseline="0"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966F-3504-4D62-B16E-79F8A17778F3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7C578-24C8-4108-8B89-38CEB93C4E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BB7966F-3504-4D62-B16E-79F8A17778F3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C67C578-24C8-4108-8B89-38CEB93C4E8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966F-3504-4D62-B16E-79F8A17778F3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67C578-24C8-4108-8B89-38CEB93C4E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966F-3504-4D62-B16E-79F8A17778F3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C67C578-24C8-4108-8B89-38CEB93C4E8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BB7966F-3504-4D62-B16E-79F8A17778F3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C67C578-24C8-4108-8B89-38CEB93C4E8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BB7966F-3504-4D62-B16E-79F8A17778F3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C67C578-24C8-4108-8B89-38CEB93C4E8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966F-3504-4D62-B16E-79F8A17778F3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67C578-24C8-4108-8B89-38CEB93C4E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966F-3504-4D62-B16E-79F8A17778F3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67C578-24C8-4108-8B89-38CEB93C4E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966F-3504-4D62-B16E-79F8A17778F3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67C578-24C8-4108-8B89-38CEB93C4E8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BB7966F-3504-4D62-B16E-79F8A17778F3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C67C578-24C8-4108-8B89-38CEB93C4E8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BB7966F-3504-4D62-B16E-79F8A17778F3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C67C578-24C8-4108-8B89-38CEB93C4E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Estrangelo Edessa" pitchFamily="66" charset="0"/>
          <a:ea typeface="+mj-ea"/>
          <a:cs typeface="Estrangelo Edessa" pitchFamily="66" charset="0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Estrangelo Edessa" pitchFamily="66" charset="0"/>
          <a:ea typeface="+mn-ea"/>
          <a:cs typeface="Estrangelo Edessa" pitchFamily="66" charset="0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Estrangelo Edessa" pitchFamily="66" charset="0"/>
          <a:ea typeface="+mn-ea"/>
          <a:cs typeface="Estrangelo Edessa" pitchFamily="66" charset="0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Estrangelo Edessa" pitchFamily="66" charset="0"/>
          <a:ea typeface="+mn-ea"/>
          <a:cs typeface="Estrangelo Edessa" pitchFamily="66" charset="0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Estrangelo Edessa" pitchFamily="66" charset="0"/>
          <a:ea typeface="+mn-ea"/>
          <a:cs typeface="Estrangelo Edessa" pitchFamily="66" charset="0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Estrangelo Edessa" pitchFamily="66" charset="0"/>
          <a:ea typeface="+mn-ea"/>
          <a:cs typeface="Estrangelo Edessa" pitchFamily="66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39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Order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First-order </a:t>
            </a:r>
            <a:r>
              <a:rPr lang="en-US" dirty="0"/>
              <a:t>logic (like natural language) assumes the world contains</a:t>
            </a:r>
          </a:p>
          <a:p>
            <a:pPr lvl="1"/>
            <a:r>
              <a:rPr lang="en-US" dirty="0"/>
              <a:t>Objects</a:t>
            </a:r>
          </a:p>
          <a:p>
            <a:pPr lvl="2"/>
            <a:r>
              <a:rPr lang="en-US" dirty="0"/>
              <a:t>people, houses, numbers, </a:t>
            </a:r>
            <a:r>
              <a:rPr lang="en-US" dirty="0" smtClean="0"/>
              <a:t>colors, wars,…</a:t>
            </a:r>
            <a:endParaRPr lang="en-US" dirty="0"/>
          </a:p>
          <a:p>
            <a:pPr lvl="1"/>
            <a:r>
              <a:rPr lang="en-US" dirty="0"/>
              <a:t>Properties of objects</a:t>
            </a:r>
          </a:p>
          <a:p>
            <a:pPr lvl="2"/>
            <a:r>
              <a:rPr lang="en-US" dirty="0"/>
              <a:t>red, round, prime</a:t>
            </a:r>
          </a:p>
          <a:p>
            <a:pPr lvl="1"/>
            <a:r>
              <a:rPr lang="en-US" dirty="0"/>
              <a:t>Functions (or Relations between objects)</a:t>
            </a:r>
          </a:p>
          <a:p>
            <a:pPr lvl="2"/>
            <a:r>
              <a:rPr lang="en-US" dirty="0"/>
              <a:t>father of, best friend, one more than, plus, brother of, bigger than, part of, </a:t>
            </a:r>
            <a:r>
              <a:rPr lang="en-US" dirty="0" smtClean="0"/>
              <a:t>comes between</a:t>
            </a:r>
          </a:p>
          <a:p>
            <a:r>
              <a:rPr lang="en-US" dirty="0" smtClean="0"/>
              <a:t>Each of the above can be true, false or unknown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962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239177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441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Problem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3844462747"/>
                  </p:ext>
                </p:extLst>
              </p:nvPr>
            </p:nvGraphicFramePr>
            <p:xfrm>
              <a:off x="612775" y="1600200"/>
              <a:ext cx="8153400" cy="19237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5025"/>
                    <a:gridCol w="1295400"/>
                    <a:gridCol w="1524000"/>
                    <a:gridCol w="4498975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Valid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Satisfiable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Unsatisfiable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∃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∃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  <m:groupChr>
                                  <m:groupChrPr>
                                    <m:chr m:val="⇒"/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groupChrPr>
                                  <m:e>
                                    <m:r>
                                      <m:rPr>
                                        <m:brk m:alnAt="1"/>
                                      </m:r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 </m:t>
                                    </m:r>
                                  </m:e>
                                </m:groupChr>
                                <m:r>
                                  <a:rPr lang="en-US" b="0" i="0" smtClean="0"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∀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 ∃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𝑧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𝑧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∀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dirty="0" smtClean="0">
                                    <a:sym typeface="Symbol" pitchFamily="18" charset="2"/>
                                  </a:rPr>
                                  <m:t></m:t>
                                </m:r>
                                <m:r>
                                  <a:rPr lang="en-US" b="0" i="1" dirty="0" smtClean="0">
                                    <a:latin typeface="Cambria Math"/>
                                    <a:sym typeface="Symbol" pitchFamily="18" charset="2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∃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3844462747"/>
                  </p:ext>
                </p:extLst>
              </p:nvPr>
            </p:nvGraphicFramePr>
            <p:xfrm>
              <a:off x="612775" y="1600200"/>
              <a:ext cx="8153400" cy="19237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5025"/>
                    <a:gridCol w="1295400"/>
                    <a:gridCol w="1524000"/>
                    <a:gridCol w="4498975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Valid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Satisfiable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Unsatisfiable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1301" t="-110000" r="-136" b="-335000"/>
                          </a:stretch>
                        </a:blipFill>
                      </a:tcPr>
                    </a:tc>
                  </a:tr>
                  <a:tr h="4404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1301" t="-172603" r="-136" b="-175342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1301" t="-331667" r="-136" b="-113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1301" t="-424590" r="-136" b="-1147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92745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Estrangelo Edessa" pitchFamily="66" charset="0"/>
                <a:cs typeface="Estrangelo Edessa" pitchFamily="66" charset="0"/>
              </a:rPr>
              <a:t>Questions?</a:t>
            </a:r>
            <a:endParaRPr lang="en-US" dirty="0"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09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Logic in general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2"/>
                </a:solidFill>
              </a:rPr>
              <a:t>Logics</a:t>
            </a:r>
            <a:r>
              <a:rPr lang="en-US" sz="2400" dirty="0"/>
              <a:t> are formal languages for representing information such that conclusions can be </a:t>
            </a:r>
            <a:r>
              <a:rPr lang="en-US" sz="2400" dirty="0" smtClean="0"/>
              <a:t>drawn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2"/>
                </a:solidFill>
              </a:rPr>
              <a:t>Syntax</a:t>
            </a:r>
            <a:r>
              <a:rPr lang="en-US" sz="2400" dirty="0"/>
              <a:t> defines the sentences in the </a:t>
            </a:r>
            <a:r>
              <a:rPr lang="en-US" sz="2400" dirty="0" smtClean="0"/>
              <a:t>language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accent2"/>
                </a:solidFill>
              </a:rPr>
              <a:t>Semantics</a:t>
            </a:r>
            <a:r>
              <a:rPr lang="en-US" sz="2400" dirty="0" smtClean="0"/>
              <a:t> </a:t>
            </a:r>
            <a:r>
              <a:rPr lang="en-US" sz="2400" dirty="0"/>
              <a:t>define the "meaning" of sentences</a:t>
            </a:r>
            <a:r>
              <a:rPr lang="en-US" sz="2400" dirty="0" smtClean="0"/>
              <a:t>;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i.e., define </a:t>
            </a:r>
            <a:r>
              <a:rPr lang="en-US" sz="2000" dirty="0">
                <a:solidFill>
                  <a:schemeClr val="accent2"/>
                </a:solidFill>
              </a:rPr>
              <a:t>truth</a:t>
            </a:r>
            <a:r>
              <a:rPr lang="en-US" sz="2000" dirty="0"/>
              <a:t> of a sentence in a </a:t>
            </a:r>
            <a:r>
              <a:rPr lang="en-US" sz="2000" dirty="0" smtClean="0"/>
              <a:t>world</a:t>
            </a:r>
            <a:endParaRPr lang="en-US" sz="20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E.g., the language of </a:t>
            </a:r>
            <a:r>
              <a:rPr lang="en-US" sz="2400" dirty="0" smtClean="0"/>
              <a:t>arithmetic</a:t>
            </a:r>
          </a:p>
          <a:p>
            <a:pPr lvl="1">
              <a:lnSpc>
                <a:spcPct val="90000"/>
              </a:lnSpc>
            </a:pPr>
            <a:r>
              <a:rPr lang="en-US" sz="1700" dirty="0" smtClean="0"/>
              <a:t>x+2 </a:t>
            </a:r>
            <a:r>
              <a:rPr lang="en-US" sz="1700" dirty="0"/>
              <a:t>≥ y is a sentence; </a:t>
            </a:r>
            <a:endParaRPr lang="en-US" sz="1700" dirty="0" smtClean="0"/>
          </a:p>
          <a:p>
            <a:pPr lvl="1">
              <a:lnSpc>
                <a:spcPct val="90000"/>
              </a:lnSpc>
            </a:pPr>
            <a:r>
              <a:rPr lang="en-US" sz="1700" dirty="0" smtClean="0"/>
              <a:t>x2+y </a:t>
            </a:r>
            <a:r>
              <a:rPr lang="en-US" sz="1700" dirty="0"/>
              <a:t>&gt; {} is not a </a:t>
            </a:r>
            <a:r>
              <a:rPr lang="en-US" sz="1700" dirty="0" smtClean="0"/>
              <a:t>sentence</a:t>
            </a:r>
            <a:endParaRPr lang="en-US" sz="17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x+2 ≥ y is true </a:t>
            </a:r>
            <a:r>
              <a:rPr lang="en-US" sz="2000" dirty="0" err="1"/>
              <a:t>iff</a:t>
            </a:r>
            <a:r>
              <a:rPr lang="en-US" sz="2000" dirty="0"/>
              <a:t> the number x+2 is no less than the number </a:t>
            </a:r>
            <a:r>
              <a:rPr lang="en-US" sz="2000" dirty="0" smtClean="0"/>
              <a:t>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19450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Propositional logic: Syntax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763000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Propositional logic is the simplest logic –  illustrates basic </a:t>
            </a:r>
            <a:r>
              <a:rPr lang="en-US" sz="2800" dirty="0" smtClean="0"/>
              <a:t>ideas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The proposition symbols P</a:t>
            </a:r>
            <a:r>
              <a:rPr lang="en-US" sz="2800" baseline="-25000" dirty="0"/>
              <a:t>1</a:t>
            </a:r>
            <a:r>
              <a:rPr lang="en-US" sz="2800" dirty="0"/>
              <a:t>, P</a:t>
            </a:r>
            <a:r>
              <a:rPr lang="en-US" sz="2800" baseline="-25000" dirty="0"/>
              <a:t>2</a:t>
            </a:r>
            <a:r>
              <a:rPr lang="en-US" sz="2800" dirty="0"/>
              <a:t> etc are </a:t>
            </a:r>
            <a:r>
              <a:rPr lang="en-US" sz="2800" dirty="0" smtClean="0"/>
              <a:t>sentences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If S is a sentence, </a:t>
            </a:r>
            <a:r>
              <a:rPr lang="en-US" sz="2400" dirty="0">
                <a:sym typeface="Symbol" pitchFamily="18" charset="2"/>
              </a:rPr>
              <a:t></a:t>
            </a:r>
            <a:r>
              <a:rPr lang="en-US" sz="2400" dirty="0"/>
              <a:t>S is a sentence (</a:t>
            </a:r>
            <a:r>
              <a:rPr lang="en-US" sz="2400" dirty="0">
                <a:solidFill>
                  <a:schemeClr val="accent2"/>
                </a:solidFill>
              </a:rPr>
              <a:t>negation</a:t>
            </a:r>
            <a:r>
              <a:rPr lang="en-US" sz="2400" dirty="0" smtClean="0"/>
              <a:t>)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If S</a:t>
            </a:r>
            <a:r>
              <a:rPr lang="en-US" sz="2400" baseline="-25000" dirty="0"/>
              <a:t>1</a:t>
            </a:r>
            <a:r>
              <a:rPr lang="en-US" sz="2400" dirty="0"/>
              <a:t> and S</a:t>
            </a:r>
            <a:r>
              <a:rPr lang="en-US" sz="2400" baseline="-25000" dirty="0"/>
              <a:t>2</a:t>
            </a:r>
            <a:r>
              <a:rPr lang="en-US" sz="2400" dirty="0"/>
              <a:t> are sentences, S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</a:t>
            </a:r>
            <a:r>
              <a:rPr lang="en-US" sz="2400" dirty="0"/>
              <a:t> S</a:t>
            </a:r>
            <a:r>
              <a:rPr lang="en-US" sz="2400" baseline="-25000" dirty="0"/>
              <a:t>2</a:t>
            </a:r>
            <a:r>
              <a:rPr lang="en-US" sz="2400" dirty="0"/>
              <a:t> is a sentence (</a:t>
            </a:r>
            <a:r>
              <a:rPr lang="en-US" sz="2400" dirty="0">
                <a:solidFill>
                  <a:schemeClr val="accent2"/>
                </a:solidFill>
              </a:rPr>
              <a:t>conjunction</a:t>
            </a:r>
            <a:r>
              <a:rPr lang="en-US" sz="2400" dirty="0" smtClean="0"/>
              <a:t>)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If S</a:t>
            </a:r>
            <a:r>
              <a:rPr lang="en-US" sz="2400" baseline="-25000" dirty="0"/>
              <a:t>1</a:t>
            </a:r>
            <a:r>
              <a:rPr lang="en-US" sz="2400" dirty="0"/>
              <a:t> and S</a:t>
            </a:r>
            <a:r>
              <a:rPr lang="en-US" sz="2400" baseline="-25000" dirty="0"/>
              <a:t>2</a:t>
            </a:r>
            <a:r>
              <a:rPr lang="en-US" sz="2400" dirty="0"/>
              <a:t> are sentences, S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</a:t>
            </a:r>
            <a:r>
              <a:rPr lang="en-US" sz="2400" dirty="0"/>
              <a:t> S</a:t>
            </a:r>
            <a:r>
              <a:rPr lang="en-US" sz="2400" baseline="-25000" dirty="0"/>
              <a:t>2</a:t>
            </a:r>
            <a:r>
              <a:rPr lang="en-US" sz="2400" dirty="0"/>
              <a:t> is a sentence (</a:t>
            </a:r>
            <a:r>
              <a:rPr lang="en-US" sz="2400" dirty="0">
                <a:solidFill>
                  <a:schemeClr val="accent2"/>
                </a:solidFill>
              </a:rPr>
              <a:t>disjunction</a:t>
            </a:r>
            <a:r>
              <a:rPr lang="en-US" sz="2400" dirty="0" smtClean="0"/>
              <a:t>)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If S</a:t>
            </a:r>
            <a:r>
              <a:rPr lang="en-US" sz="2400" baseline="-25000" dirty="0"/>
              <a:t>1</a:t>
            </a:r>
            <a:r>
              <a:rPr lang="en-US" sz="2400" dirty="0"/>
              <a:t> and S</a:t>
            </a:r>
            <a:r>
              <a:rPr lang="en-US" sz="2400" baseline="-25000" dirty="0"/>
              <a:t>2</a:t>
            </a:r>
            <a:r>
              <a:rPr lang="en-US" sz="2400" dirty="0"/>
              <a:t> are sentences, S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</a:t>
            </a:r>
            <a:r>
              <a:rPr lang="en-US" sz="2400" dirty="0"/>
              <a:t> S</a:t>
            </a:r>
            <a:r>
              <a:rPr lang="en-US" sz="2400" baseline="-25000" dirty="0"/>
              <a:t>2</a:t>
            </a:r>
            <a:r>
              <a:rPr lang="en-US" sz="2400" dirty="0"/>
              <a:t> is a sentence (</a:t>
            </a:r>
            <a:r>
              <a:rPr lang="en-US" sz="2400" dirty="0">
                <a:solidFill>
                  <a:schemeClr val="accent2"/>
                </a:solidFill>
              </a:rPr>
              <a:t>implication</a:t>
            </a:r>
            <a:r>
              <a:rPr lang="en-US" sz="2400" dirty="0" smtClean="0"/>
              <a:t>)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If S</a:t>
            </a:r>
            <a:r>
              <a:rPr lang="en-US" sz="2400" baseline="-25000" dirty="0"/>
              <a:t>1</a:t>
            </a:r>
            <a:r>
              <a:rPr lang="en-US" sz="2400" dirty="0"/>
              <a:t> and S</a:t>
            </a:r>
            <a:r>
              <a:rPr lang="en-US" sz="2400" baseline="-25000" dirty="0"/>
              <a:t>2</a:t>
            </a:r>
            <a:r>
              <a:rPr lang="en-US" sz="2400" dirty="0"/>
              <a:t> are sentences, S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</a:t>
            </a:r>
            <a:r>
              <a:rPr lang="en-US" sz="2400" dirty="0"/>
              <a:t> S</a:t>
            </a:r>
            <a:r>
              <a:rPr lang="en-US" sz="2400" baseline="-25000" dirty="0"/>
              <a:t>2</a:t>
            </a:r>
            <a:r>
              <a:rPr lang="en-US" sz="2400" dirty="0"/>
              <a:t> is a sentence (</a:t>
            </a:r>
            <a:r>
              <a:rPr lang="en-US" sz="2400" dirty="0" err="1">
                <a:solidFill>
                  <a:schemeClr val="accent2"/>
                </a:solidFill>
              </a:rPr>
              <a:t>biconditional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965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</a:t>
            </a:r>
            <a:r>
              <a:rPr lang="en-US" dirty="0" smtClean="0"/>
              <a:t>logic: Semantics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Each model specifies true/false for each proposition </a:t>
            </a:r>
            <a:r>
              <a:rPr lang="en-US" sz="2000" dirty="0" smtClean="0"/>
              <a:t>symbol</a:t>
            </a:r>
            <a:endParaRPr lang="en-US" sz="2000" dirty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dirty="0"/>
              <a:t>E.g. 	</a:t>
            </a:r>
            <a:r>
              <a:rPr lang="en-US" sz="1800" dirty="0" smtClean="0"/>
              <a:t>A </a:t>
            </a:r>
            <a:r>
              <a:rPr lang="en-US" sz="1800" dirty="0"/>
              <a:t>	</a:t>
            </a:r>
            <a:r>
              <a:rPr lang="en-US" sz="1800" dirty="0" smtClean="0"/>
              <a:t>B </a:t>
            </a:r>
            <a:r>
              <a:rPr lang="en-US" sz="1800" dirty="0"/>
              <a:t>	</a:t>
            </a:r>
            <a:r>
              <a:rPr lang="en-US" sz="1800" dirty="0" smtClean="0"/>
              <a:t>C</a:t>
            </a:r>
            <a:endParaRPr lang="en-US" sz="1800" baseline="-25000" dirty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dirty="0"/>
              <a:t> 		false	true	false
</a:t>
            </a:r>
            <a:endParaRPr 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Rules for evaluating truth with respect to a model </a:t>
            </a:r>
            <a:r>
              <a:rPr lang="en-US" sz="2000" i="1" dirty="0"/>
              <a:t>m</a:t>
            </a:r>
            <a:r>
              <a:rPr lang="en-US" sz="2000" dirty="0" smtClean="0"/>
              <a:t>:</a:t>
            </a:r>
            <a:endParaRPr 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sym typeface="Symbol" pitchFamily="18" charset="2"/>
              </a:rPr>
              <a:t>		</a:t>
            </a:r>
            <a:r>
              <a:rPr lang="en-US" sz="2000" dirty="0" smtClean="0"/>
              <a:t>S	is </a:t>
            </a:r>
            <a:r>
              <a:rPr lang="en-US" sz="2000" dirty="0"/>
              <a:t>true </a:t>
            </a:r>
            <a:r>
              <a:rPr lang="en-US" sz="2000" dirty="0" err="1"/>
              <a:t>iff</a:t>
            </a:r>
            <a:r>
              <a:rPr lang="en-US" sz="2000" dirty="0"/>
              <a:t> 	S is false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		S</a:t>
            </a:r>
            <a:r>
              <a:rPr lang="en-US" sz="2000" baseline="-25000" dirty="0"/>
              <a:t>1</a:t>
            </a:r>
            <a:r>
              <a:rPr lang="en-US" sz="2000" dirty="0"/>
              <a:t> </a:t>
            </a:r>
            <a:r>
              <a:rPr lang="en-US" sz="2000" dirty="0">
                <a:sym typeface="Symbol" pitchFamily="18" charset="2"/>
              </a:rPr>
              <a:t></a:t>
            </a:r>
            <a:r>
              <a:rPr lang="en-US" sz="2000" dirty="0"/>
              <a:t> S</a:t>
            </a:r>
            <a:r>
              <a:rPr lang="en-US" sz="2000" baseline="-25000" dirty="0"/>
              <a:t>2</a:t>
            </a:r>
            <a:r>
              <a:rPr lang="en-US" sz="2000" dirty="0"/>
              <a:t>   </a:t>
            </a:r>
            <a:r>
              <a:rPr lang="en-US" sz="2000" dirty="0" smtClean="0"/>
              <a:t>	is </a:t>
            </a:r>
            <a:r>
              <a:rPr lang="en-US" sz="2000" dirty="0"/>
              <a:t>true </a:t>
            </a:r>
            <a:r>
              <a:rPr lang="en-US" sz="2000" dirty="0" err="1"/>
              <a:t>iff</a:t>
            </a:r>
            <a:r>
              <a:rPr lang="en-US" sz="2000" dirty="0"/>
              <a:t> 	</a:t>
            </a:r>
            <a:r>
              <a:rPr lang="en-US" sz="2000" dirty="0" smtClean="0"/>
              <a:t>S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</a:t>
            </a:r>
            <a:r>
              <a:rPr lang="en-US" sz="2000" dirty="0"/>
              <a:t>is true </a:t>
            </a:r>
            <a:r>
              <a:rPr lang="en-US" sz="2000" dirty="0">
                <a:solidFill>
                  <a:schemeClr val="accent2"/>
                </a:solidFill>
              </a:rPr>
              <a:t>and </a:t>
            </a:r>
            <a:r>
              <a:rPr lang="en-US" sz="2000" dirty="0" smtClean="0"/>
              <a:t>S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/>
              <a:t>is true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		</a:t>
            </a:r>
            <a:r>
              <a:rPr lang="en-US" sz="2000" b="1" dirty="0"/>
              <a:t>S</a:t>
            </a:r>
            <a:r>
              <a:rPr lang="en-US" sz="2000" b="1" baseline="-25000" dirty="0"/>
              <a:t>1</a:t>
            </a:r>
            <a:r>
              <a:rPr lang="en-US" sz="2000" b="1" dirty="0"/>
              <a:t> </a:t>
            </a:r>
            <a:r>
              <a:rPr lang="en-US" sz="2000" b="1" dirty="0">
                <a:sym typeface="Symbol" pitchFamily="18" charset="2"/>
              </a:rPr>
              <a:t></a:t>
            </a:r>
            <a:r>
              <a:rPr lang="en-US" sz="2000" b="1" dirty="0"/>
              <a:t> S</a:t>
            </a:r>
            <a:r>
              <a:rPr lang="en-US" sz="2000" b="1" baseline="-25000" dirty="0"/>
              <a:t>2</a:t>
            </a:r>
            <a:r>
              <a:rPr lang="en-US" sz="2000" b="1" dirty="0"/>
              <a:t>   </a:t>
            </a:r>
            <a:r>
              <a:rPr lang="en-US" sz="2000" b="1" dirty="0" smtClean="0">
                <a:solidFill>
                  <a:srgbClr val="FF0000"/>
                </a:solidFill>
              </a:rPr>
              <a:t>	</a:t>
            </a:r>
            <a:r>
              <a:rPr lang="en-US" sz="2000" dirty="0" smtClean="0"/>
              <a:t>is </a:t>
            </a:r>
            <a:r>
              <a:rPr lang="en-US" sz="2000" dirty="0"/>
              <a:t>true </a:t>
            </a:r>
            <a:r>
              <a:rPr lang="en-US" sz="2000" dirty="0" err="1"/>
              <a:t>iff</a:t>
            </a:r>
            <a:r>
              <a:rPr lang="en-US" sz="2000" dirty="0"/>
              <a:t> 	S</a:t>
            </a:r>
            <a:r>
              <a:rPr lang="en-US" sz="2000" baseline="-25000" dirty="0"/>
              <a:t>1</a:t>
            </a:r>
            <a:r>
              <a:rPr lang="en-US" sz="2000" dirty="0"/>
              <a:t>is true </a:t>
            </a:r>
            <a:r>
              <a:rPr lang="en-US" sz="2000" dirty="0">
                <a:solidFill>
                  <a:schemeClr val="accent2"/>
                </a:solidFill>
              </a:rPr>
              <a:t>or</a:t>
            </a:r>
            <a:r>
              <a:rPr lang="en-US" sz="2000" dirty="0"/>
              <a:t> </a:t>
            </a:r>
            <a:r>
              <a:rPr lang="en-US" sz="2000" dirty="0" smtClean="0"/>
              <a:t>S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/>
              <a:t>is true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		</a:t>
            </a:r>
            <a:r>
              <a:rPr lang="en-US" sz="2000" b="1" dirty="0"/>
              <a:t>S</a:t>
            </a:r>
            <a:r>
              <a:rPr lang="en-US" sz="2000" b="1" baseline="-25000" dirty="0"/>
              <a:t>1</a:t>
            </a:r>
            <a:r>
              <a:rPr lang="en-US" sz="2000" b="1" dirty="0"/>
              <a:t> </a:t>
            </a:r>
            <a:r>
              <a:rPr lang="en-US" sz="2000" b="1" dirty="0">
                <a:sym typeface="Symbol" pitchFamily="18" charset="2"/>
              </a:rPr>
              <a:t></a:t>
            </a:r>
            <a:r>
              <a:rPr lang="en-US" sz="2000" b="1" dirty="0"/>
              <a:t> S</a:t>
            </a:r>
            <a:r>
              <a:rPr lang="en-US" sz="2000" b="1" baseline="-25000" dirty="0"/>
              <a:t>2</a:t>
            </a:r>
            <a:r>
              <a:rPr lang="en-US" sz="2000" b="1" dirty="0"/>
              <a:t> </a:t>
            </a:r>
            <a:r>
              <a:rPr lang="en-US" sz="2000" dirty="0"/>
              <a:t>	</a:t>
            </a:r>
            <a:r>
              <a:rPr lang="en-US" sz="2000" dirty="0" smtClean="0"/>
              <a:t>is </a:t>
            </a:r>
            <a:r>
              <a:rPr lang="en-US" sz="2000" dirty="0"/>
              <a:t>true </a:t>
            </a:r>
            <a:r>
              <a:rPr lang="en-US" sz="2000" dirty="0" err="1"/>
              <a:t>iff</a:t>
            </a:r>
            <a:r>
              <a:rPr lang="en-US" sz="2000" dirty="0"/>
              <a:t>	</a:t>
            </a:r>
            <a:r>
              <a:rPr lang="en-US" sz="2000" dirty="0" smtClean="0"/>
              <a:t>	S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</a:t>
            </a:r>
            <a:r>
              <a:rPr lang="en-US" sz="2000" dirty="0"/>
              <a:t>is false </a:t>
            </a:r>
            <a:r>
              <a:rPr lang="en-US" sz="2000" dirty="0" smtClean="0">
                <a:solidFill>
                  <a:schemeClr val="accent2"/>
                </a:solidFill>
              </a:rPr>
              <a:t>or </a:t>
            </a:r>
            <a:r>
              <a:rPr lang="en-US" sz="2000" dirty="0" smtClean="0"/>
              <a:t>S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/>
              <a:t>is </a:t>
            </a:r>
            <a:r>
              <a:rPr lang="en-US" sz="2000" dirty="0" smtClean="0"/>
              <a:t>true</a:t>
            </a:r>
            <a:endParaRPr 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		</a:t>
            </a:r>
            <a:r>
              <a:rPr lang="en-US" sz="2000" b="1" dirty="0"/>
              <a:t>S</a:t>
            </a:r>
            <a:r>
              <a:rPr lang="en-US" sz="2000" b="1" baseline="-25000" dirty="0"/>
              <a:t>1</a:t>
            </a:r>
            <a:r>
              <a:rPr lang="en-US" sz="2000" b="1" dirty="0"/>
              <a:t> </a:t>
            </a:r>
            <a:r>
              <a:rPr lang="en-US" sz="2000" b="1" dirty="0">
                <a:sym typeface="Symbol" pitchFamily="18" charset="2"/>
              </a:rPr>
              <a:t></a:t>
            </a:r>
            <a:r>
              <a:rPr lang="en-US" sz="2000" b="1" dirty="0"/>
              <a:t> S</a:t>
            </a:r>
            <a:r>
              <a:rPr lang="en-US" sz="2000" b="1" baseline="-25000" dirty="0"/>
              <a:t>2</a:t>
            </a:r>
            <a:r>
              <a:rPr lang="en-US" sz="2000" baseline="-25000" dirty="0"/>
              <a:t>	</a:t>
            </a:r>
            <a:r>
              <a:rPr lang="en-US" sz="2000" dirty="0"/>
              <a:t>is true </a:t>
            </a:r>
            <a:r>
              <a:rPr lang="en-US" sz="2000" dirty="0" err="1"/>
              <a:t>iff</a:t>
            </a:r>
            <a:r>
              <a:rPr lang="en-US" sz="2000" dirty="0"/>
              <a:t>	</a:t>
            </a:r>
            <a:r>
              <a:rPr lang="en-US" sz="2000" dirty="0" smtClean="0"/>
              <a:t>	S</a:t>
            </a:r>
            <a:r>
              <a:rPr lang="en-US" sz="2000" baseline="-25000" dirty="0" smtClean="0"/>
              <a:t>1</a:t>
            </a:r>
            <a:r>
              <a:rPr lang="en-US" sz="2000" dirty="0">
                <a:sym typeface="Symbol" pitchFamily="18" charset="2"/>
              </a:rPr>
              <a:t></a:t>
            </a:r>
            <a:r>
              <a:rPr lang="en-US" sz="2000" dirty="0"/>
              <a:t>S</a:t>
            </a:r>
            <a:r>
              <a:rPr lang="en-US" sz="2000" baseline="-25000" dirty="0"/>
              <a:t>2</a:t>
            </a:r>
            <a:r>
              <a:rPr lang="en-US" sz="2000" dirty="0"/>
              <a:t> is true </a:t>
            </a:r>
            <a:r>
              <a:rPr lang="en-US" sz="2000" dirty="0" smtClean="0">
                <a:solidFill>
                  <a:schemeClr val="accent2"/>
                </a:solidFill>
              </a:rPr>
              <a:t>and </a:t>
            </a:r>
            <a:r>
              <a:rPr lang="en-US" sz="2000" dirty="0" smtClean="0"/>
              <a:t>S</a:t>
            </a:r>
            <a:r>
              <a:rPr lang="en-US" sz="2000" baseline="-25000" dirty="0" smtClean="0"/>
              <a:t>2</a:t>
            </a:r>
            <a:r>
              <a:rPr lang="en-US" sz="2000" dirty="0">
                <a:sym typeface="Symbol" pitchFamily="18" charset="2"/>
              </a:rPr>
              <a:t></a:t>
            </a:r>
            <a:r>
              <a:rPr lang="en-US" sz="2000" dirty="0"/>
              <a:t>S</a:t>
            </a:r>
            <a:r>
              <a:rPr lang="en-US" sz="2000" baseline="-25000" dirty="0"/>
              <a:t>1</a:t>
            </a:r>
            <a:r>
              <a:rPr lang="en-US" sz="2000" dirty="0"/>
              <a:t> is true
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93752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Easy to evaluate arbitrary sentence</a:t>
            </a:r>
          </a:p>
          <a:p>
            <a:r>
              <a:rPr lang="en-US" dirty="0" smtClean="0">
                <a:sym typeface="Symbol" pitchFamily="18" charset="2"/>
              </a:rPr>
              <a:t></a:t>
            </a:r>
            <a:r>
              <a:rPr lang="en-US" dirty="0" smtClean="0"/>
              <a:t>P</a:t>
            </a:r>
            <a:r>
              <a:rPr lang="en-US" baseline="-25000" dirty="0" smtClean="0"/>
              <a:t>1 </a:t>
            </a:r>
            <a:r>
              <a:rPr lang="en-US" dirty="0" smtClean="0">
                <a:sym typeface="Symbol" pitchFamily="18" charset="2"/>
              </a:rPr>
              <a:t></a:t>
            </a:r>
            <a:r>
              <a:rPr lang="en-US" dirty="0" smtClean="0"/>
              <a:t> (P</a:t>
            </a:r>
            <a:r>
              <a:rPr lang="en-US" baseline="-25000" dirty="0" smtClean="0"/>
              <a:t>2 </a:t>
            </a:r>
            <a:r>
              <a:rPr lang="en-US" dirty="0" smtClean="0">
                <a:sym typeface="Symbol" pitchFamily="18" charset="2"/>
              </a:rPr>
              <a:t></a:t>
            </a:r>
            <a:r>
              <a:rPr lang="en-US" baseline="-25000" dirty="0" smtClean="0"/>
              <a:t> </a:t>
            </a:r>
            <a:r>
              <a:rPr lang="en-US" dirty="0" smtClean="0"/>
              <a:t>P</a:t>
            </a:r>
            <a:r>
              <a:rPr lang="en-US" baseline="-25000" dirty="0" smtClean="0"/>
              <a:t>3</a:t>
            </a:r>
            <a:r>
              <a:rPr lang="en-US" dirty="0" smtClean="0"/>
              <a:t>) </a:t>
            </a:r>
          </a:p>
          <a:p>
            <a:r>
              <a:rPr lang="en-US" dirty="0" smtClean="0"/>
              <a:t>= </a:t>
            </a:r>
            <a:r>
              <a:rPr lang="en-US" i="1" dirty="0" smtClean="0"/>
              <a:t>true </a:t>
            </a:r>
            <a:r>
              <a:rPr lang="en-US" dirty="0" smtClean="0">
                <a:sym typeface="Symbol" pitchFamily="18" charset="2"/>
              </a:rPr>
              <a:t></a:t>
            </a:r>
            <a:r>
              <a:rPr lang="en-US" i="1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true </a:t>
            </a:r>
            <a:r>
              <a:rPr lang="en-US" dirty="0" smtClean="0">
                <a:sym typeface="Symbol" pitchFamily="18" charset="2"/>
              </a:rPr>
              <a:t></a:t>
            </a:r>
            <a:r>
              <a:rPr lang="en-US" i="1" dirty="0" smtClean="0"/>
              <a:t> false</a:t>
            </a:r>
            <a:r>
              <a:rPr lang="en-US" dirty="0" smtClean="0"/>
              <a:t>) </a:t>
            </a:r>
          </a:p>
          <a:p>
            <a:r>
              <a:rPr lang="en-US" dirty="0" smtClean="0"/>
              <a:t>=  </a:t>
            </a:r>
            <a:r>
              <a:rPr lang="en-US" i="1" dirty="0" smtClean="0"/>
              <a:t>true </a:t>
            </a:r>
            <a:r>
              <a:rPr lang="en-US" dirty="0" smtClean="0">
                <a:sym typeface="Symbol" pitchFamily="18" charset="2"/>
              </a:rPr>
              <a:t></a:t>
            </a:r>
            <a:r>
              <a:rPr lang="en-US" dirty="0" smtClean="0"/>
              <a:t> </a:t>
            </a:r>
            <a:r>
              <a:rPr lang="en-US" i="1" dirty="0" smtClean="0"/>
              <a:t>true </a:t>
            </a:r>
            <a:r>
              <a:rPr lang="en-US" dirty="0" smtClean="0"/>
              <a:t>= </a:t>
            </a:r>
            <a:r>
              <a:rPr lang="en-US" i="1" dirty="0" smtClean="0"/>
              <a:t>true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00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Truth tables for connectives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 cstate="print"/>
          <a:srcRect l="37500" t="30208" r="7813" b="50000"/>
          <a:stretch>
            <a:fillRect/>
          </a:stretch>
        </p:blipFill>
        <p:spPr bwMode="auto">
          <a:xfrm>
            <a:off x="228600" y="1828800"/>
            <a:ext cx="8702086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0927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ym typeface="Symbol" pitchFamily="18" charset="2"/>
            </a:endParaRPr>
          </a:p>
          <a:p>
            <a:pPr marL="0" indent="0">
              <a:buNone/>
            </a:pPr>
            <a:endParaRPr lang="en-US" b="0" i="1" dirty="0" smtClean="0">
              <a:latin typeface="Cambria Math"/>
            </a:endParaRP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94295" y="2886062"/>
                <a:ext cx="191776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𝐴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en-US" sz="3200" i="1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3200" i="1">
                              <a:latin typeface="Cambria Math"/>
                            </a:rPr>
                            <m:t> </m:t>
                          </m:r>
                        </m:e>
                      </m:groupChr>
                      <m:r>
                        <a:rPr lang="en-US" sz="3200" i="1">
                          <a:latin typeface="Cambria Math"/>
                        </a:rPr>
                        <m:t>(</m:t>
                      </m:r>
                      <m:r>
                        <a:rPr lang="en-US" sz="3200" i="1">
                          <a:latin typeface="Cambria Math"/>
                        </a:rPr>
                        <m:t>𝐽</m:t>
                      </m:r>
                      <m:r>
                        <m:rPr>
                          <m:nor/>
                        </m:rPr>
                        <a:rPr lang="en-US" sz="3200" dirty="0">
                          <a:sym typeface="Symbol" pitchFamily="18" charset="2"/>
                        </a:rPr>
                        <m:t></m:t>
                      </m:r>
                      <m:r>
                        <m:rPr>
                          <m:nor/>
                        </m:rPr>
                        <a:rPr lang="en-US" sz="3200" dirty="0">
                          <a:sym typeface="Symbol" pitchFamily="18" charset="2"/>
                        </a:rPr>
                        <m:t>M</m:t>
                      </m:r>
                      <m:r>
                        <m:rPr>
                          <m:nor/>
                        </m:rPr>
                        <a:rPr lang="en-US" sz="3200" dirty="0">
                          <a:sym typeface="Symbol" pitchFamily="18" charset="2"/>
                        </a:rPr>
                        <m:t>)</m:t>
                      </m:r>
                    </m:oMath>
                  </m:oMathPara>
                </a14:m>
                <a:endParaRPr lang="en-US" sz="32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295" y="2886062"/>
                <a:ext cx="1917769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863774" y="3746212"/>
                <a:ext cx="57881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774" y="3746212"/>
                <a:ext cx="578812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76482" y="2209800"/>
                <a:ext cx="202036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(</m:t>
                      </m:r>
                      <m:r>
                        <a:rPr lang="en-US" sz="3200" i="1">
                          <a:latin typeface="Cambria Math"/>
                        </a:rPr>
                        <m:t>𝐸</m:t>
                      </m:r>
                      <m:r>
                        <m:rPr>
                          <m:nor/>
                        </m:rPr>
                        <a:rPr lang="en-US" sz="3200" dirty="0">
                          <a:sym typeface="Symbol" pitchFamily="18" charset="2"/>
                        </a:rPr>
                        <m:t></m:t>
                      </m:r>
                      <m:r>
                        <m:rPr>
                          <m:nor/>
                        </m:rPr>
                        <a:rPr lang="en-US" sz="3200" dirty="0">
                          <a:sym typeface="Symbol" pitchFamily="18" charset="2"/>
                        </a:rPr>
                        <m:t>B</m:t>
                      </m:r>
                      <m:r>
                        <m:rPr>
                          <m:nor/>
                        </m:rPr>
                        <a:rPr lang="en-US" sz="3200" dirty="0">
                          <a:sym typeface="Symbol" pitchFamily="18" charset="2"/>
                        </a:rPr>
                        <m:t>) 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en-US" sz="3200" i="1" dirty="0">
                              <a:latin typeface="Cambria Math"/>
                              <a:sym typeface="Symbol" pitchFamily="18" charset="2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3200" i="1" dirty="0">
                              <a:latin typeface="Cambria Math"/>
                              <a:sym typeface="Symbol" pitchFamily="18" charset="2"/>
                            </a:rPr>
                            <m:t> </m:t>
                          </m:r>
                        </m:e>
                      </m:groupChr>
                      <m:r>
                        <a:rPr lang="en-US" sz="3200" i="1" dirty="0">
                          <a:latin typeface="Cambria Math"/>
                          <a:sym typeface="Symbol" pitchFamily="18" charset="2"/>
                        </a:rPr>
                        <m:t>𝐴</m:t>
                      </m:r>
                    </m:oMath>
                  </m:oMathPara>
                </a14:m>
                <a:endParaRPr lang="en-US" sz="32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482" y="2209800"/>
                <a:ext cx="2020361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301019"/>
              </p:ext>
            </p:extLst>
          </p:nvPr>
        </p:nvGraphicFramePr>
        <p:xfrm>
          <a:off x="4876800" y="2006025"/>
          <a:ext cx="3108960" cy="2640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240"/>
                <a:gridCol w="777240"/>
                <a:gridCol w="777240"/>
                <a:gridCol w="777240"/>
              </a:tblGrid>
              <a:tr h="3238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Unknown</a:t>
                      </a:r>
                      <a:endParaRPr lang="en-US" dirty="0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8898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Propositional logic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dirty="0" smtClean="0"/>
              <a:t>Can only talk about true/false</a:t>
            </a:r>
          </a:p>
          <a:p>
            <a:pPr lvl="1"/>
            <a:r>
              <a:rPr lang="en-US" dirty="0" smtClean="0"/>
              <a:t>Can not model probability</a:t>
            </a:r>
          </a:p>
          <a:p>
            <a:pPr lvl="1"/>
            <a:r>
              <a:rPr lang="en-US" dirty="0" smtClean="0"/>
              <a:t>Can not model objects</a:t>
            </a:r>
          </a:p>
          <a:p>
            <a:pPr lvl="1"/>
            <a:r>
              <a:rPr lang="en-US" dirty="0" smtClean="0"/>
              <a:t>No shortcuts,</a:t>
            </a:r>
          </a:p>
        </p:txBody>
      </p:sp>
    </p:spTree>
    <p:extLst>
      <p:ext uri="{BB962C8B-B14F-4D97-AF65-F5344CB8AC3E}">
        <p14:creationId xmlns:p14="http://schemas.microsoft.com/office/powerpoint/2010/main" val="632646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Syntax of FOL: Basic elements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Constants	</a:t>
            </a:r>
            <a:r>
              <a:rPr lang="en-US" dirty="0" smtClean="0"/>
              <a:t>	</a:t>
            </a:r>
            <a:r>
              <a:rPr lang="en-US" dirty="0" err="1" smtClean="0"/>
              <a:t>KingJohn</a:t>
            </a:r>
            <a:r>
              <a:rPr lang="en-US" dirty="0"/>
              <a:t>, 2, NUS,... </a:t>
            </a:r>
          </a:p>
          <a:p>
            <a:r>
              <a:rPr lang="en-US" dirty="0"/>
              <a:t>Predicates	Brother, &gt;,...</a:t>
            </a:r>
          </a:p>
          <a:p>
            <a:r>
              <a:rPr lang="en-US" dirty="0"/>
              <a:t>Functions	</a:t>
            </a:r>
            <a:r>
              <a:rPr lang="en-US" dirty="0" smtClean="0"/>
              <a:t>	</a:t>
            </a:r>
            <a:r>
              <a:rPr lang="en-US" dirty="0" err="1" smtClean="0"/>
              <a:t>Sqrt</a:t>
            </a:r>
            <a:r>
              <a:rPr lang="en-US" dirty="0"/>
              <a:t>, </a:t>
            </a:r>
            <a:r>
              <a:rPr lang="en-US" dirty="0" err="1"/>
              <a:t>LeftLegOf</a:t>
            </a:r>
            <a:r>
              <a:rPr lang="en-US" dirty="0"/>
              <a:t>,...</a:t>
            </a:r>
          </a:p>
          <a:p>
            <a:r>
              <a:rPr lang="en-US" dirty="0"/>
              <a:t>Variables	</a:t>
            </a:r>
            <a:r>
              <a:rPr lang="en-US" dirty="0" smtClean="0"/>
              <a:t>	x</a:t>
            </a:r>
            <a:r>
              <a:rPr lang="en-US" dirty="0"/>
              <a:t>, y, a, b,...</a:t>
            </a:r>
          </a:p>
          <a:p>
            <a:r>
              <a:rPr lang="en-US" dirty="0"/>
              <a:t>Connectives	</a:t>
            </a:r>
            <a:r>
              <a:rPr lang="en-US" dirty="0">
                <a:sym typeface="Symbol" pitchFamily="18" charset="2"/>
              </a:rPr>
              <a:t>, , , , </a:t>
            </a:r>
          </a:p>
          <a:p>
            <a:r>
              <a:rPr lang="en-US" dirty="0"/>
              <a:t>Equality		= </a:t>
            </a:r>
          </a:p>
          <a:p>
            <a:r>
              <a:rPr lang="en-US" dirty="0"/>
              <a:t>Quantifiers  	</a:t>
            </a:r>
            <a:r>
              <a:rPr lang="en-US" dirty="0">
                <a:sym typeface="Symbol" pitchFamily="18" charset="2"/>
              </a:rPr>
              <a:t>,  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63812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1124</TotalTime>
  <Words>403</Words>
  <Application>Microsoft Office PowerPoint</Application>
  <PresentationFormat>On-screen Show (4:3)</PresentationFormat>
  <Paragraphs>87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Theme2</vt:lpstr>
      <vt:lpstr>logic</vt:lpstr>
      <vt:lpstr>Logic in general</vt:lpstr>
      <vt:lpstr>Propositional logic: Syntax</vt:lpstr>
      <vt:lpstr>Propositional logic: Semantics</vt:lpstr>
      <vt:lpstr>Benefits</vt:lpstr>
      <vt:lpstr>Truth tables for connectives</vt:lpstr>
      <vt:lpstr>Example Problem</vt:lpstr>
      <vt:lpstr>Propositional logic </vt:lpstr>
      <vt:lpstr>Syntax of FOL: Basic elements</vt:lpstr>
      <vt:lpstr>First Order Logic</vt:lpstr>
      <vt:lpstr>PowerPoint Presentation</vt:lpstr>
      <vt:lpstr>Example Problem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Sonia Chernova</dc:creator>
  <cp:lastModifiedBy>Sonia Chernova</cp:lastModifiedBy>
  <cp:revision>167</cp:revision>
  <dcterms:created xsi:type="dcterms:W3CDTF">2012-01-11T16:23:23Z</dcterms:created>
  <dcterms:modified xsi:type="dcterms:W3CDTF">2012-01-24T16:53:36Z</dcterms:modified>
</cp:coreProperties>
</file>