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0"/>
  </p:notesMasterIdLst>
  <p:sldIdLst>
    <p:sldId id="256" r:id="rId2"/>
    <p:sldId id="302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5" r:id="rId14"/>
    <p:sldId id="316" r:id="rId15"/>
    <p:sldId id="380" r:id="rId16"/>
    <p:sldId id="381" r:id="rId17"/>
    <p:sldId id="382" r:id="rId18"/>
    <p:sldId id="383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6" r:id="rId27"/>
    <p:sldId id="370" r:id="rId28"/>
    <p:sldId id="327" r:id="rId29"/>
    <p:sldId id="371" r:id="rId30"/>
    <p:sldId id="329" r:id="rId31"/>
    <p:sldId id="372" r:id="rId32"/>
    <p:sldId id="330" r:id="rId33"/>
    <p:sldId id="379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73" r:id="rId46"/>
    <p:sldId id="374" r:id="rId47"/>
    <p:sldId id="344" r:id="rId48"/>
    <p:sldId id="345" r:id="rId49"/>
    <p:sldId id="346" r:id="rId50"/>
    <p:sldId id="347" r:id="rId51"/>
    <p:sldId id="348" r:id="rId52"/>
    <p:sldId id="349" r:id="rId53"/>
    <p:sldId id="352" r:id="rId54"/>
    <p:sldId id="353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98" r:id="rId64"/>
    <p:sldId id="368" r:id="rId65"/>
    <p:sldId id="364" r:id="rId66"/>
    <p:sldId id="367" r:id="rId67"/>
    <p:sldId id="397" r:id="rId68"/>
    <p:sldId id="263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D8BF-1F8E-4B92-AEF1-B5623B866F6B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7A35-76D1-4D79-9C87-0A31DC8E4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5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2" descr="C:\Users\soniac\Dropbox\AI-2012\ChromeRedGreenFix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10322" r="11294"/>
          <a:stretch/>
        </p:blipFill>
        <p:spPr bwMode="auto">
          <a:xfrm>
            <a:off x="-9144" y="0"/>
            <a:ext cx="9153144" cy="59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33500" y="4038600"/>
            <a:ext cx="647700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38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A0D0FC-B724-4815-AAB4-15E979952A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B7966F-3504-4D62-B16E-79F8A17778F3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67C578-24C8-4108-8B89-38CEB93C4E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Estrangelo Edessa" pitchFamily="66" charset="0"/>
          <a:ea typeface="+mj-ea"/>
          <a:cs typeface="Estrangelo Edessa" pitchFamily="66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 Satisfaction problems (CSP)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Example: Task Scheduling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838200" y="3535740"/>
            <a:ext cx="467467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T1 must be done during T3</a:t>
            </a:r>
          </a:p>
          <a:p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T2 must be achieved before T1 starts</a:t>
            </a:r>
          </a:p>
          <a:p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T2 must overlap with T3</a:t>
            </a:r>
          </a:p>
          <a:p>
            <a:r>
              <a:rPr lang="en-US" sz="2400" dirty="0">
                <a:latin typeface="Estrangelo Edessa" pitchFamily="66" charset="0"/>
                <a:cs typeface="Estrangelo Edessa" pitchFamily="66" charset="0"/>
              </a:rPr>
              <a:t>T4 must start after T1 is </a:t>
            </a:r>
            <a:r>
              <a:rPr lang="en-US" sz="2400" dirty="0" smtClean="0">
                <a:latin typeface="Estrangelo Edessa" pitchFamily="66" charset="0"/>
                <a:cs typeface="Estrangelo Edessa" pitchFamily="66" charset="0"/>
              </a:rPr>
              <a:t>complete</a:t>
            </a:r>
            <a:endParaRPr lang="en-US" sz="2400" dirty="0">
              <a:latin typeface="Estrangelo Edessa" pitchFamily="66" charset="0"/>
              <a:cs typeface="Estrangelo Edessa" pitchFamily="66" charset="0"/>
            </a:endParaRPr>
          </a:p>
        </p:txBody>
      </p:sp>
      <p:grpSp>
        <p:nvGrpSpPr>
          <p:cNvPr id="146444" name="Group 12"/>
          <p:cNvGrpSpPr>
            <a:grpSpLocks/>
          </p:cNvGrpSpPr>
          <p:nvPr/>
        </p:nvGrpSpPr>
        <p:grpSpPr bwMode="auto">
          <a:xfrm>
            <a:off x="2743200" y="1600200"/>
            <a:ext cx="3424238" cy="1752600"/>
            <a:chOff x="1440" y="1152"/>
            <a:chExt cx="2157" cy="1104"/>
          </a:xfrm>
        </p:grpSpPr>
        <p:sp>
          <p:nvSpPr>
            <p:cNvPr id="146435" name="Text Box 3"/>
            <p:cNvSpPr txBox="1">
              <a:spLocks noChangeArrowheads="1"/>
            </p:cNvSpPr>
            <p:nvPr/>
          </p:nvSpPr>
          <p:spPr bwMode="auto">
            <a:xfrm>
              <a:off x="2256" y="1152"/>
              <a:ext cx="3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T1</a:t>
              </a:r>
            </a:p>
          </p:txBody>
        </p:sp>
        <p:sp>
          <p:nvSpPr>
            <p:cNvPr id="146436" name="Text Box 4"/>
            <p:cNvSpPr txBox="1">
              <a:spLocks noChangeArrowheads="1"/>
            </p:cNvSpPr>
            <p:nvPr/>
          </p:nvSpPr>
          <p:spPr bwMode="auto">
            <a:xfrm>
              <a:off x="1440" y="1536"/>
              <a:ext cx="3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T2</a:t>
              </a:r>
            </a:p>
          </p:txBody>
        </p:sp>
        <p:sp>
          <p:nvSpPr>
            <p:cNvPr id="146437" name="Text Box 5"/>
            <p:cNvSpPr txBox="1">
              <a:spLocks noChangeArrowheads="1"/>
            </p:cNvSpPr>
            <p:nvPr/>
          </p:nvSpPr>
          <p:spPr bwMode="auto">
            <a:xfrm>
              <a:off x="2496" y="1968"/>
              <a:ext cx="3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T3</a:t>
              </a:r>
            </a:p>
          </p:txBody>
        </p:sp>
        <p:sp>
          <p:nvSpPr>
            <p:cNvPr id="146438" name="Text Box 6"/>
            <p:cNvSpPr txBox="1">
              <a:spLocks noChangeArrowheads="1"/>
            </p:cNvSpPr>
            <p:nvPr/>
          </p:nvSpPr>
          <p:spPr bwMode="auto">
            <a:xfrm>
              <a:off x="3264" y="1536"/>
              <a:ext cx="3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T4</a:t>
              </a:r>
            </a:p>
          </p:txBody>
        </p:sp>
        <p:sp>
          <p:nvSpPr>
            <p:cNvPr id="146440" name="Line 8"/>
            <p:cNvSpPr>
              <a:spLocks noChangeShapeType="1"/>
            </p:cNvSpPr>
            <p:nvPr/>
          </p:nvSpPr>
          <p:spPr bwMode="auto">
            <a:xfrm>
              <a:off x="2448" y="1392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41" name="Line 9"/>
            <p:cNvSpPr>
              <a:spLocks noChangeShapeType="1"/>
            </p:cNvSpPr>
            <p:nvPr/>
          </p:nvSpPr>
          <p:spPr bwMode="auto">
            <a:xfrm flipV="1">
              <a:off x="1728" y="1344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42" name="Line 10"/>
            <p:cNvSpPr>
              <a:spLocks noChangeShapeType="1"/>
            </p:cNvSpPr>
            <p:nvPr/>
          </p:nvSpPr>
          <p:spPr bwMode="auto">
            <a:xfrm>
              <a:off x="1728" y="1728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43" name="Line 11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40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Varieties of constraints</a:t>
            </a:r>
          </a:p>
        </p:txBody>
      </p:sp>
      <p:sp>
        <p:nvSpPr>
          <p:cNvPr id="3584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Unary constraints involve a single variable.</a:t>
            </a:r>
          </a:p>
          <a:p>
            <a:pPr lvl="1"/>
            <a:r>
              <a:rPr lang="en-US" sz="2100" dirty="0"/>
              <a:t>e.g. </a:t>
            </a:r>
            <a:r>
              <a:rPr lang="en-US" sz="2100" i="1" dirty="0"/>
              <a:t>SA </a:t>
            </a:r>
            <a:r>
              <a:rPr lang="en-US" sz="2100" i="1" dirty="0">
                <a:sym typeface="Symbol" pitchFamily="18" charset="2"/>
              </a:rPr>
              <a:t></a:t>
            </a:r>
            <a:r>
              <a:rPr lang="en-US" sz="2100" i="1" dirty="0"/>
              <a:t> green</a:t>
            </a:r>
            <a:endParaRPr lang="en-US" sz="2100" dirty="0"/>
          </a:p>
          <a:p>
            <a:r>
              <a:rPr lang="en-US" sz="2400" dirty="0"/>
              <a:t>Binary constraints involve pairs of variables.</a:t>
            </a:r>
          </a:p>
          <a:p>
            <a:pPr lvl="1"/>
            <a:r>
              <a:rPr lang="en-US" sz="2100" dirty="0"/>
              <a:t>e.g. </a:t>
            </a:r>
            <a:r>
              <a:rPr lang="en-US" sz="2100" i="1" dirty="0"/>
              <a:t>SA </a:t>
            </a:r>
            <a:r>
              <a:rPr lang="en-US" sz="2900" i="1" dirty="0">
                <a:sym typeface="Symbol" pitchFamily="18" charset="2"/>
              </a:rPr>
              <a:t> </a:t>
            </a:r>
            <a:r>
              <a:rPr lang="en-US" sz="2100" i="1" dirty="0"/>
              <a:t>WA</a:t>
            </a:r>
          </a:p>
          <a:p>
            <a:r>
              <a:rPr lang="en-US" sz="2400" dirty="0"/>
              <a:t>Higher-order constraints involve 3 or more variables.</a:t>
            </a:r>
          </a:p>
          <a:p>
            <a:pPr lvl="1"/>
            <a:r>
              <a:rPr lang="en-US" sz="2100" dirty="0" smtClean="0"/>
              <a:t>e.g. </a:t>
            </a:r>
            <a:r>
              <a:rPr lang="en-US" sz="2100" dirty="0" err="1" smtClean="0"/>
              <a:t>cryptarithmetic</a:t>
            </a:r>
            <a:r>
              <a:rPr lang="en-US" sz="2100" dirty="0" smtClean="0"/>
              <a:t> puzzles (see book)</a:t>
            </a:r>
            <a:endParaRPr lang="en-US" sz="2100" dirty="0"/>
          </a:p>
          <a:p>
            <a:r>
              <a:rPr lang="en-US" sz="2400" dirty="0"/>
              <a:t>Preference (soft constraints) </a:t>
            </a:r>
            <a:endParaRPr lang="en-US" sz="2400" dirty="0" smtClean="0"/>
          </a:p>
          <a:p>
            <a:pPr lvl="1"/>
            <a:r>
              <a:rPr lang="en-US" sz="2100" dirty="0" smtClean="0"/>
              <a:t>e.g</a:t>
            </a:r>
            <a:r>
              <a:rPr lang="en-US" sz="2100" dirty="0"/>
              <a:t>. </a:t>
            </a:r>
            <a:r>
              <a:rPr lang="en-US" sz="2100" i="1" dirty="0"/>
              <a:t>red</a:t>
            </a:r>
            <a:r>
              <a:rPr lang="en-US" sz="2100" dirty="0"/>
              <a:t> is better than </a:t>
            </a:r>
            <a:r>
              <a:rPr lang="en-US" sz="2100" i="1" dirty="0" smtClean="0"/>
              <a:t>green</a:t>
            </a:r>
            <a:endParaRPr lang="en-US" sz="2100" dirty="0"/>
          </a:p>
          <a:p>
            <a:pPr lvl="1"/>
            <a:r>
              <a:rPr lang="en-US" sz="2100" dirty="0" smtClean="0"/>
              <a:t>Typically representable </a:t>
            </a:r>
            <a:r>
              <a:rPr lang="en-US" sz="2100" dirty="0"/>
              <a:t>by a cost for each variable assignment </a:t>
            </a:r>
            <a:endParaRPr lang="en-US" sz="2100" dirty="0" smtClean="0">
              <a:sym typeface="Symbol" pitchFamily="18" charset="2"/>
            </a:endParaRPr>
          </a:p>
          <a:p>
            <a:pPr lvl="1"/>
            <a:r>
              <a:rPr lang="en-US" sz="2100" dirty="0" smtClean="0">
                <a:sym typeface="Symbol" pitchFamily="18" charset="2"/>
              </a:rPr>
              <a:t>When preferences are involved, often called a </a:t>
            </a:r>
            <a:r>
              <a:rPr lang="en-US" sz="2100" dirty="0" smtClean="0">
                <a:solidFill>
                  <a:srgbClr val="C00000"/>
                </a:solidFill>
              </a:rPr>
              <a:t>constraint</a:t>
            </a:r>
            <a:r>
              <a:rPr lang="en-US" sz="2100" i="1" dirty="0" smtClean="0">
                <a:solidFill>
                  <a:srgbClr val="C00000"/>
                </a:solidFill>
              </a:rPr>
              <a:t> </a:t>
            </a:r>
            <a:r>
              <a:rPr lang="en-US" sz="2100" dirty="0">
                <a:solidFill>
                  <a:srgbClr val="C00000"/>
                </a:solidFill>
              </a:rPr>
              <a:t>optimization </a:t>
            </a:r>
            <a:r>
              <a:rPr lang="en-US" sz="2100" dirty="0" smtClean="0">
                <a:solidFill>
                  <a:srgbClr val="C00000"/>
                </a:solidFill>
              </a:rPr>
              <a:t>problem (COP)</a:t>
            </a:r>
            <a:r>
              <a:rPr lang="en-US" sz="2100" dirty="0" smtClean="0"/>
              <a:t>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128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Constraint Graph</a:t>
            </a:r>
          </a:p>
        </p:txBody>
      </p:sp>
      <p:sp>
        <p:nvSpPr>
          <p:cNvPr id="184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05000"/>
            <a:ext cx="3581400" cy="83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Binary constraints</a:t>
            </a:r>
          </a:p>
        </p:txBody>
      </p:sp>
      <p:grpSp>
        <p:nvGrpSpPr>
          <p:cNvPr id="184343" name="Group 23"/>
          <p:cNvGrpSpPr>
            <a:grpSpLocks/>
          </p:cNvGrpSpPr>
          <p:nvPr/>
        </p:nvGrpSpPr>
        <p:grpSpPr bwMode="auto">
          <a:xfrm>
            <a:off x="1066800" y="2743200"/>
            <a:ext cx="3375025" cy="2052638"/>
            <a:chOff x="1488" y="1824"/>
            <a:chExt cx="2126" cy="1293"/>
          </a:xfrm>
        </p:grpSpPr>
        <p:sp>
          <p:nvSpPr>
            <p:cNvPr id="184326" name="Text Box 6"/>
            <p:cNvSpPr txBox="1">
              <a:spLocks noChangeArrowheads="1"/>
            </p:cNvSpPr>
            <p:nvPr/>
          </p:nvSpPr>
          <p:spPr bwMode="auto">
            <a:xfrm>
              <a:off x="3408" y="2880"/>
              <a:ext cx="2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T</a:t>
              </a:r>
            </a:p>
          </p:txBody>
        </p:sp>
        <p:grpSp>
          <p:nvGrpSpPr>
            <p:cNvPr id="184327" name="Group 7"/>
            <p:cNvGrpSpPr>
              <a:grpSpLocks/>
            </p:cNvGrpSpPr>
            <p:nvPr/>
          </p:nvGrpSpPr>
          <p:grpSpPr bwMode="auto">
            <a:xfrm>
              <a:off x="1488" y="1824"/>
              <a:ext cx="1830" cy="1053"/>
              <a:chOff x="1430" y="1008"/>
              <a:chExt cx="1830" cy="1053"/>
            </a:xfrm>
          </p:grpSpPr>
          <p:sp>
            <p:nvSpPr>
              <p:cNvPr id="184328" name="Text Box 8"/>
              <p:cNvSpPr txBox="1">
                <a:spLocks noChangeArrowheads="1"/>
              </p:cNvSpPr>
              <p:nvPr/>
            </p:nvSpPr>
            <p:spPr bwMode="auto">
              <a:xfrm>
                <a:off x="1430" y="1316"/>
                <a:ext cx="33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WA</a:t>
                </a:r>
              </a:p>
            </p:txBody>
          </p:sp>
          <p:sp>
            <p:nvSpPr>
              <p:cNvPr id="184329" name="Text Box 9"/>
              <p:cNvSpPr txBox="1">
                <a:spLocks noChangeArrowheads="1"/>
              </p:cNvSpPr>
              <p:nvPr/>
            </p:nvSpPr>
            <p:spPr bwMode="auto">
              <a:xfrm>
                <a:off x="2016" y="1008"/>
                <a:ext cx="302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NT</a:t>
                </a:r>
              </a:p>
            </p:txBody>
          </p:sp>
          <p:sp>
            <p:nvSpPr>
              <p:cNvPr id="184330" name="Text Box 10"/>
              <p:cNvSpPr txBox="1">
                <a:spLocks noChangeArrowheads="1"/>
              </p:cNvSpPr>
              <p:nvPr/>
            </p:nvSpPr>
            <p:spPr bwMode="auto">
              <a:xfrm>
                <a:off x="2112" y="1584"/>
                <a:ext cx="28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SA</a:t>
                </a:r>
              </a:p>
            </p:txBody>
          </p:sp>
          <p:sp>
            <p:nvSpPr>
              <p:cNvPr id="184331" name="Text Box 11"/>
              <p:cNvSpPr txBox="1">
                <a:spLocks noChangeArrowheads="1"/>
              </p:cNvSpPr>
              <p:nvPr/>
            </p:nvSpPr>
            <p:spPr bwMode="auto">
              <a:xfrm>
                <a:off x="2496" y="1152"/>
                <a:ext cx="224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Q</a:t>
                </a:r>
              </a:p>
            </p:txBody>
          </p:sp>
          <p:sp>
            <p:nvSpPr>
              <p:cNvPr id="184332" name="Text Box 12"/>
              <p:cNvSpPr txBox="1">
                <a:spLocks noChangeArrowheads="1"/>
              </p:cNvSpPr>
              <p:nvPr/>
            </p:nvSpPr>
            <p:spPr bwMode="auto">
              <a:xfrm>
                <a:off x="2832" y="1536"/>
                <a:ext cx="42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NSW</a:t>
                </a:r>
              </a:p>
            </p:txBody>
          </p:sp>
          <p:sp>
            <p:nvSpPr>
              <p:cNvPr id="184333" name="Text Box 13"/>
              <p:cNvSpPr txBox="1">
                <a:spLocks noChangeArrowheads="1"/>
              </p:cNvSpPr>
              <p:nvPr/>
            </p:nvSpPr>
            <p:spPr bwMode="auto">
              <a:xfrm>
                <a:off x="2496" y="1824"/>
                <a:ext cx="20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V</a:t>
                </a:r>
              </a:p>
            </p:txBody>
          </p:sp>
          <p:sp>
            <p:nvSpPr>
              <p:cNvPr id="184334" name="Line 14"/>
              <p:cNvSpPr>
                <a:spLocks noChangeShapeType="1"/>
              </p:cNvSpPr>
              <p:nvPr/>
            </p:nvSpPr>
            <p:spPr bwMode="auto">
              <a:xfrm flipV="1">
                <a:off x="1776" y="1104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335" name="Line 15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336" name="Line 16"/>
              <p:cNvSpPr>
                <a:spLocks noChangeShapeType="1"/>
              </p:cNvSpPr>
              <p:nvPr/>
            </p:nvSpPr>
            <p:spPr bwMode="auto">
              <a:xfrm>
                <a:off x="2160" y="1248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337" name="Line 17"/>
              <p:cNvSpPr>
                <a:spLocks noChangeShapeType="1"/>
              </p:cNvSpPr>
              <p:nvPr/>
            </p:nvSpPr>
            <p:spPr bwMode="auto">
              <a:xfrm>
                <a:off x="2256" y="18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338" name="Line 18"/>
              <p:cNvSpPr>
                <a:spLocks noChangeShapeType="1"/>
              </p:cNvSpPr>
              <p:nvPr/>
            </p:nvSpPr>
            <p:spPr bwMode="auto">
              <a:xfrm>
                <a:off x="2736" y="1296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339" name="Line 19"/>
              <p:cNvSpPr>
                <a:spLocks noChangeShapeType="1"/>
              </p:cNvSpPr>
              <p:nvPr/>
            </p:nvSpPr>
            <p:spPr bwMode="auto">
              <a:xfrm>
                <a:off x="2320" y="1136"/>
                <a:ext cx="1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340" name="Line 20"/>
              <p:cNvSpPr>
                <a:spLocks noChangeShapeType="1"/>
              </p:cNvSpPr>
              <p:nvPr/>
            </p:nvSpPr>
            <p:spPr bwMode="auto">
              <a:xfrm flipV="1">
                <a:off x="2704" y="1776"/>
                <a:ext cx="336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84341" name="Line 21"/>
            <p:cNvSpPr>
              <a:spLocks noChangeShapeType="1"/>
            </p:cNvSpPr>
            <p:nvPr/>
          </p:nvSpPr>
          <p:spPr bwMode="auto">
            <a:xfrm flipH="1">
              <a:off x="2304" y="22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342" name="Line 22"/>
            <p:cNvSpPr>
              <a:spLocks noChangeShapeType="1"/>
            </p:cNvSpPr>
            <p:nvPr/>
          </p:nvSpPr>
          <p:spPr bwMode="auto">
            <a:xfrm>
              <a:off x="2448" y="24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84344" name="Text Box 24"/>
          <p:cNvSpPr txBox="1">
            <a:spLocks noChangeArrowheads="1"/>
          </p:cNvSpPr>
          <p:nvPr/>
        </p:nvSpPr>
        <p:spPr bwMode="auto">
          <a:xfrm>
            <a:off x="517525" y="5257799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Two variables are adjacent </a:t>
            </a:r>
            <a:r>
              <a:rPr lang="en-US" sz="2400" dirty="0" smtClean="0"/>
              <a:t>if they </a:t>
            </a:r>
          </a:p>
          <a:p>
            <a:r>
              <a:rPr lang="en-US" sz="2400" dirty="0" smtClean="0"/>
              <a:t>are </a:t>
            </a:r>
            <a:r>
              <a:rPr lang="en-US" sz="2400" dirty="0"/>
              <a:t>connected by an </a:t>
            </a:r>
            <a:r>
              <a:rPr lang="en-US" sz="2400" dirty="0" smtClean="0"/>
              <a:t>edge (arc)</a:t>
            </a:r>
            <a:endParaRPr lang="en-US" sz="2400" dirty="0"/>
          </a:p>
        </p:txBody>
      </p:sp>
      <p:sp>
        <p:nvSpPr>
          <p:cNvPr id="184354" name="Rectangle 34"/>
          <p:cNvSpPr>
            <a:spLocks noChangeArrowheads="1"/>
          </p:cNvSpPr>
          <p:nvPr/>
        </p:nvSpPr>
        <p:spPr bwMode="auto">
          <a:xfrm>
            <a:off x="5791200" y="2743200"/>
            <a:ext cx="3048000" cy="914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What is the constraint graph for sudoku?</a:t>
            </a:r>
          </a:p>
        </p:txBody>
      </p:sp>
    </p:spTree>
    <p:extLst>
      <p:ext uri="{BB962C8B-B14F-4D97-AF65-F5344CB8AC3E}">
        <p14:creationId xmlns:p14="http://schemas.microsoft.com/office/powerpoint/2010/main" val="25859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Commutativity of CSP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order in which values are assigned to variables is irrelevant to the final  </a:t>
            </a:r>
            <a:r>
              <a:rPr lang="en-US" sz="3200" dirty="0" smtClean="0"/>
              <a:t>assignment</a:t>
            </a:r>
          </a:p>
          <a:p>
            <a:r>
              <a:rPr lang="en-US" sz="3200" dirty="0" smtClean="0"/>
              <a:t>Therefore, we can:</a:t>
            </a:r>
            <a:endParaRPr lang="en-US" sz="3200" dirty="0"/>
          </a:p>
          <a:p>
            <a:pPr lvl="1">
              <a:buFont typeface="Wingdings" pitchFamily="2" charset="2"/>
              <a:buAutoNum type="arabicPeriod"/>
            </a:pPr>
            <a:r>
              <a:rPr lang="en-US" dirty="0" smtClean="0">
                <a:sym typeface="Wingdings" pitchFamily="2" charset="2"/>
              </a:rPr>
              <a:t>   Generate </a:t>
            </a:r>
            <a:r>
              <a:rPr lang="en-US" dirty="0">
                <a:sym typeface="Wingdings" pitchFamily="2" charset="2"/>
              </a:rPr>
              <a:t>successors of a node by </a:t>
            </a:r>
            <a:r>
              <a:rPr lang="en-US" dirty="0" smtClean="0">
                <a:sym typeface="Wingdings" pitchFamily="2" charset="2"/>
              </a:rPr>
              <a:t>considering </a:t>
            </a:r>
            <a:r>
              <a:rPr lang="en-US" dirty="0">
                <a:sym typeface="Wingdings" pitchFamily="2" charset="2"/>
              </a:rPr>
              <a:t>assignments for only one </a:t>
            </a:r>
            <a:r>
              <a:rPr lang="en-US" dirty="0" smtClean="0">
                <a:sym typeface="Wingdings" pitchFamily="2" charset="2"/>
              </a:rPr>
              <a:t>variable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E.g. at the root consider only the possible values for </a:t>
            </a:r>
            <a:r>
              <a:rPr lang="en-US" i="1" dirty="0" smtClean="0">
                <a:sym typeface="Wingdings" pitchFamily="2" charset="2"/>
              </a:rPr>
              <a:t>SA </a:t>
            </a:r>
            <a:r>
              <a:rPr lang="en-US" dirty="0" smtClean="0">
                <a:sym typeface="Wingdings" pitchFamily="2" charset="2"/>
              </a:rPr>
              <a:t>and not for all variables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N</a:t>
            </a:r>
            <a:r>
              <a:rPr lang="en-US" sz="2900" dirty="0" smtClean="0">
                <a:sym typeface="Wingdings" pitchFamily="2" charset="2"/>
              </a:rPr>
              <a:t>ot </a:t>
            </a:r>
            <a:r>
              <a:rPr lang="en-US" sz="2900" dirty="0">
                <a:sym typeface="Wingdings" pitchFamily="2" charset="2"/>
              </a:rPr>
              <a:t>store the path to 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Backtracking Algorithm</a:t>
            </a:r>
          </a:p>
        </p:txBody>
      </p:sp>
      <p:sp>
        <p:nvSpPr>
          <p:cNvPr id="155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7408862" cy="39163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CSP-BACKTRACKING(</a:t>
            </a:r>
            <a:r>
              <a:rPr lang="en-US" sz="2800" b="1" dirty="0" smtClean="0"/>
              <a:t>assignment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</a:t>
            </a:r>
            <a:r>
              <a:rPr lang="en-US" sz="2400" b="1" dirty="0" smtClean="0"/>
              <a:t>assignment</a:t>
            </a:r>
            <a:r>
              <a:rPr lang="en-US" sz="2400" dirty="0" smtClean="0"/>
              <a:t> </a:t>
            </a:r>
            <a:r>
              <a:rPr lang="en-US" sz="2400" dirty="0"/>
              <a:t>is complete then return </a:t>
            </a:r>
            <a:r>
              <a:rPr lang="en-US" sz="2400" b="1" dirty="0" smtClean="0"/>
              <a:t>assignment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X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 select unassigned variable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ym typeface="Wingdings" pitchFamily="2" charset="2"/>
              </a:rPr>
              <a:t>D</a:t>
            </a:r>
            <a:r>
              <a:rPr lang="en-US" sz="2400" dirty="0">
                <a:sym typeface="Wingdings" pitchFamily="2" charset="2"/>
              </a:rPr>
              <a:t>  select an ordering for the domain of </a:t>
            </a:r>
            <a:r>
              <a:rPr lang="en-US" sz="2400" b="1" dirty="0">
                <a:sym typeface="Wingdings" pitchFamily="2" charset="2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For each value </a:t>
            </a:r>
            <a:r>
              <a:rPr lang="en-US" sz="2400" b="1" dirty="0">
                <a:sym typeface="Wingdings" pitchFamily="2" charset="2"/>
              </a:rPr>
              <a:t>v</a:t>
            </a:r>
            <a:r>
              <a:rPr lang="en-US" sz="2400" dirty="0">
                <a:sym typeface="Wingdings" pitchFamily="2" charset="2"/>
              </a:rPr>
              <a:t> in </a:t>
            </a:r>
            <a:r>
              <a:rPr lang="en-US" sz="2400" b="1" dirty="0">
                <a:sym typeface="Wingdings" pitchFamily="2" charset="2"/>
              </a:rPr>
              <a:t>D</a:t>
            </a:r>
            <a:r>
              <a:rPr lang="en-US" sz="2400" dirty="0">
                <a:sym typeface="Wingdings" pitchFamily="2" charset="2"/>
              </a:rPr>
              <a:t> do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v is consistent with </a:t>
            </a:r>
            <a:r>
              <a:rPr lang="en-US" sz="2000" b="1" dirty="0" smtClean="0"/>
              <a:t>assignment</a:t>
            </a:r>
            <a:r>
              <a:rPr lang="en-US" sz="2000" dirty="0" smtClean="0"/>
              <a:t> </a:t>
            </a:r>
            <a:r>
              <a:rPr lang="en-US" sz="2000" dirty="0"/>
              <a:t>then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Add (</a:t>
            </a:r>
            <a:r>
              <a:rPr lang="en-US" sz="1800" b="1" dirty="0" smtClean="0"/>
              <a:t>X</a:t>
            </a:r>
            <a:r>
              <a:rPr lang="en-US" sz="1800" dirty="0" smtClean="0"/>
              <a:t> = </a:t>
            </a:r>
            <a:r>
              <a:rPr lang="en-US" sz="1800" b="1" dirty="0"/>
              <a:t>v</a:t>
            </a:r>
            <a:r>
              <a:rPr lang="en-US" sz="1800" dirty="0"/>
              <a:t>) to </a:t>
            </a:r>
            <a:r>
              <a:rPr lang="en-US" sz="1800" b="1" dirty="0" smtClean="0"/>
              <a:t>assignment</a:t>
            </a:r>
          </a:p>
          <a:p>
            <a:pPr lvl="3">
              <a:lnSpc>
                <a:spcPct val="90000"/>
              </a:lnSpc>
            </a:pPr>
            <a:r>
              <a:rPr lang="en-US" sz="1800" b="1" dirty="0" smtClean="0"/>
              <a:t>inferences</a:t>
            </a:r>
            <a:r>
              <a:rPr lang="en-US" sz="1800" dirty="0" smtClean="0"/>
              <a:t> </a:t>
            </a:r>
            <a:r>
              <a:rPr lang="en-US" sz="1800" dirty="0">
                <a:sym typeface="Wingdings" pitchFamily="2" charset="2"/>
              </a:rPr>
              <a:t> </a:t>
            </a:r>
            <a:r>
              <a:rPr lang="en-US" sz="1800" dirty="0" smtClean="0">
                <a:sym typeface="Wingdings" pitchFamily="2" charset="2"/>
              </a:rPr>
              <a:t>perform inference on </a:t>
            </a:r>
            <a:r>
              <a:rPr lang="en-US" sz="1800" b="1" dirty="0" smtClean="0">
                <a:sym typeface="Wingdings" pitchFamily="2" charset="2"/>
              </a:rPr>
              <a:t>X</a:t>
            </a:r>
            <a:r>
              <a:rPr lang="en-US" sz="1800" dirty="0" smtClean="0">
                <a:sym typeface="Wingdings" pitchFamily="2" charset="2"/>
              </a:rPr>
              <a:t> and </a:t>
            </a:r>
            <a:r>
              <a:rPr lang="en-US" sz="1800" b="1" dirty="0" smtClean="0">
                <a:sym typeface="Wingdings" pitchFamily="2" charset="2"/>
              </a:rPr>
              <a:t>v</a:t>
            </a:r>
            <a:r>
              <a:rPr lang="en-US" sz="1800" dirty="0" smtClean="0">
                <a:sym typeface="Wingdings" pitchFamily="2" charset="2"/>
              </a:rPr>
              <a:t> given </a:t>
            </a:r>
            <a:r>
              <a:rPr lang="en-US" sz="1800" b="1" dirty="0" smtClean="0">
                <a:sym typeface="Wingdings" pitchFamily="2" charset="2"/>
              </a:rPr>
              <a:t>constraints</a:t>
            </a:r>
            <a:r>
              <a:rPr lang="en-US" sz="1800" b="1" dirty="0" smtClean="0"/>
              <a:t> </a:t>
            </a:r>
            <a:endParaRPr lang="en-US" sz="1800" b="1" dirty="0"/>
          </a:p>
          <a:p>
            <a:pPr lvl="3">
              <a:lnSpc>
                <a:spcPct val="90000"/>
              </a:lnSpc>
            </a:pPr>
            <a:r>
              <a:rPr lang="en-US" sz="1800" dirty="0" smtClean="0"/>
              <a:t>if </a:t>
            </a:r>
            <a:r>
              <a:rPr lang="en-US" sz="1800" b="1" dirty="0" smtClean="0"/>
              <a:t>inferences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i="1" dirty="0">
                <a:sym typeface="Wingdings" pitchFamily="2" charset="2"/>
              </a:rPr>
              <a:t>failure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then</a:t>
            </a:r>
          </a:p>
          <a:p>
            <a:pPr lvl="4">
              <a:lnSpc>
                <a:spcPct val="90000"/>
              </a:lnSpc>
            </a:pPr>
            <a:r>
              <a:rPr lang="en-US" sz="1800" dirty="0" smtClean="0">
                <a:sym typeface="Wingdings" pitchFamily="2" charset="2"/>
              </a:rPr>
              <a:t>Add </a:t>
            </a:r>
            <a:r>
              <a:rPr lang="en-US" sz="1800" b="1" dirty="0" smtClean="0">
                <a:sym typeface="Wingdings" pitchFamily="2" charset="2"/>
              </a:rPr>
              <a:t>inference </a:t>
            </a:r>
            <a:r>
              <a:rPr lang="en-US" sz="1800" dirty="0" smtClean="0">
                <a:sym typeface="Wingdings" pitchFamily="2" charset="2"/>
              </a:rPr>
              <a:t>to</a:t>
            </a:r>
            <a:r>
              <a:rPr lang="en-US" sz="1800" b="1" dirty="0" smtClean="0">
                <a:sym typeface="Wingdings" pitchFamily="2" charset="2"/>
              </a:rPr>
              <a:t> assignment</a:t>
            </a:r>
            <a:endParaRPr lang="en-US" sz="1800" b="1" dirty="0" smtClean="0"/>
          </a:p>
          <a:p>
            <a:pPr lvl="4">
              <a:lnSpc>
                <a:spcPct val="90000"/>
              </a:lnSpc>
            </a:pPr>
            <a:r>
              <a:rPr lang="en-US" sz="1800" b="1" dirty="0" smtClean="0"/>
              <a:t>result</a:t>
            </a:r>
            <a:r>
              <a:rPr lang="en-US" sz="1800" dirty="0" smtClean="0"/>
              <a:t> </a:t>
            </a:r>
            <a:r>
              <a:rPr lang="en-US" sz="1800" dirty="0">
                <a:sym typeface="Wingdings" pitchFamily="2" charset="2"/>
              </a:rPr>
              <a:t> </a:t>
            </a:r>
            <a:r>
              <a:rPr lang="en-US" sz="1800" dirty="0" smtClean="0">
                <a:sym typeface="Wingdings" pitchFamily="2" charset="2"/>
              </a:rPr>
              <a:t>CSP-BACKTRACKING(</a:t>
            </a:r>
            <a:r>
              <a:rPr lang="en-US" sz="1800" b="1" dirty="0" smtClean="0">
                <a:sym typeface="Wingdings" pitchFamily="2" charset="2"/>
              </a:rPr>
              <a:t>assignment</a:t>
            </a:r>
            <a:r>
              <a:rPr lang="en-US" sz="1800" dirty="0" smtClean="0">
                <a:sym typeface="Wingdings" pitchFamily="2" charset="2"/>
              </a:rPr>
              <a:t>)</a:t>
            </a:r>
            <a:endParaRPr lang="en-US" sz="1800" dirty="0">
              <a:sym typeface="Wingdings" pitchFamily="2" charset="2"/>
            </a:endParaRPr>
          </a:p>
          <a:p>
            <a:pPr lvl="3"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i</a:t>
            </a:r>
            <a:r>
              <a:rPr lang="en-US" sz="1800" dirty="0" smtClean="0">
                <a:sym typeface="Wingdings" pitchFamily="2" charset="2"/>
              </a:rPr>
              <a:t>f </a:t>
            </a:r>
            <a:r>
              <a:rPr lang="en-US" sz="1800" b="1" dirty="0">
                <a:sym typeface="Wingdings" pitchFamily="2" charset="2"/>
              </a:rPr>
              <a:t>result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 </a:t>
            </a:r>
            <a:r>
              <a:rPr lang="en-US" sz="1800" i="1" dirty="0" smtClean="0">
                <a:sym typeface="Wingdings" pitchFamily="2" charset="2"/>
              </a:rPr>
              <a:t>failure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then return </a:t>
            </a:r>
            <a:r>
              <a:rPr lang="en-US" sz="1800" b="1" dirty="0" smtClean="0">
                <a:sym typeface="Wingdings" pitchFamily="2" charset="2"/>
              </a:rPr>
              <a:t>result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>
                <a:sym typeface="Wingdings" pitchFamily="2" charset="2"/>
              </a:rPr>
              <a:t>remove </a:t>
            </a:r>
            <a:r>
              <a:rPr lang="en-US" sz="2100" b="1" dirty="0" smtClean="0">
                <a:sym typeface="Wingdings" pitchFamily="2" charset="2"/>
              </a:rPr>
              <a:t>X</a:t>
            </a:r>
            <a:r>
              <a:rPr lang="en-US" sz="2100" dirty="0" smtClean="0">
                <a:sym typeface="Wingdings" pitchFamily="2" charset="2"/>
              </a:rPr>
              <a:t>=</a:t>
            </a:r>
            <a:r>
              <a:rPr lang="en-US" sz="2100" b="1" dirty="0" smtClean="0">
                <a:sym typeface="Wingdings" pitchFamily="2" charset="2"/>
              </a:rPr>
              <a:t>v</a:t>
            </a:r>
            <a:r>
              <a:rPr lang="en-US" sz="2100" dirty="0" smtClean="0">
                <a:sym typeface="Wingdings" pitchFamily="2" charset="2"/>
              </a:rPr>
              <a:t> and </a:t>
            </a:r>
            <a:r>
              <a:rPr lang="en-US" sz="2100" b="1" dirty="0" smtClean="0">
                <a:sym typeface="Wingdings" pitchFamily="2" charset="2"/>
              </a:rPr>
              <a:t>inferences</a:t>
            </a:r>
            <a:r>
              <a:rPr lang="en-US" sz="2100" dirty="0" smtClean="0">
                <a:sym typeface="Wingdings" pitchFamily="2" charset="2"/>
              </a:rPr>
              <a:t> from </a:t>
            </a:r>
            <a:r>
              <a:rPr lang="en-US" sz="2100" b="1" dirty="0" smtClean="0">
                <a:sym typeface="Wingdings" pitchFamily="2" charset="2"/>
              </a:rPr>
              <a:t>assignment</a:t>
            </a:r>
            <a:endParaRPr lang="en-US" sz="2100" b="1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ym typeface="Wingdings" pitchFamily="2" charset="2"/>
              </a:rPr>
              <a:t>return</a:t>
            </a:r>
            <a:r>
              <a:rPr lang="en-US" sz="2400" i="1" dirty="0" err="1" smtClean="0">
                <a:sym typeface="Wingdings" pitchFamily="2" charset="2"/>
              </a:rPr>
              <a:t>failure</a:t>
            </a:r>
            <a:endParaRPr lang="en-US" sz="2400" i="1" dirty="0"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1" y="5791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algorithm will backtrack when a variable has no legal values left to assign.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Feb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Constraint Satisfaction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35308E3-CFD8-4A2E-AF68-D8FC027DC7C4}" type="slidenum">
              <a:rPr lang="en-US"/>
              <a:pPr/>
              <a:t>15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Backtracking example</a:t>
            </a:r>
          </a:p>
        </p:txBody>
      </p:sp>
      <p:pic>
        <p:nvPicPr>
          <p:cNvPr id="16388" name="Picture 4" descr="backtrack-progress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Feb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Constraint Satisfaction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3107C3-9C4C-4D8F-83CD-BB0E9C1DA8D5}" type="slidenum">
              <a:rPr lang="en-US"/>
              <a:pPr/>
              <a:t>16</a:t>
            </a:fld>
            <a:endParaRPr lang="en-US"/>
          </a:p>
        </p:txBody>
      </p:sp>
      <p:pic>
        <p:nvPicPr>
          <p:cNvPr id="40964" name="Picture 4" descr="backtrack-progress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Backtracking example</a:t>
            </a:r>
          </a:p>
        </p:txBody>
      </p:sp>
    </p:spTree>
    <p:extLst>
      <p:ext uri="{BB962C8B-B14F-4D97-AF65-F5344CB8AC3E}">
        <p14:creationId xmlns:p14="http://schemas.microsoft.com/office/powerpoint/2010/main" val="22766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Feb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Constraint Satisfaction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4D5CD01-A51F-4A68-BA4D-6A89F5161A77}" type="slidenum">
              <a:rPr lang="en-US"/>
              <a:pPr/>
              <a:t>17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Backtracking example</a:t>
            </a:r>
          </a:p>
        </p:txBody>
      </p:sp>
      <p:pic>
        <p:nvPicPr>
          <p:cNvPr id="41989" name="Picture 5" descr="backtrack-progress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 Feb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 3243 - Constraint Satisfaction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C5D91D-D72B-417F-AC54-FBF0689A4330}" type="slidenum">
              <a:rPr lang="en-US"/>
              <a:pPr/>
              <a:t>18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Backtracking example</a:t>
            </a:r>
          </a:p>
        </p:txBody>
      </p:sp>
      <p:pic>
        <p:nvPicPr>
          <p:cNvPr id="19460" name="Picture 4" descr="backtrack-progress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Backtracking Search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57738" name="Group 42"/>
          <p:cNvGrpSpPr>
            <a:grpSpLocks/>
          </p:cNvGrpSpPr>
          <p:nvPr/>
        </p:nvGrpSpPr>
        <p:grpSpPr bwMode="auto">
          <a:xfrm>
            <a:off x="685800" y="1752600"/>
            <a:ext cx="7696200" cy="3733800"/>
            <a:chOff x="432" y="1104"/>
            <a:chExt cx="4848" cy="2352"/>
          </a:xfrm>
        </p:grpSpPr>
        <p:grpSp>
          <p:nvGrpSpPr>
            <p:cNvPr id="157733" name="Group 37"/>
            <p:cNvGrpSpPr>
              <a:grpSpLocks/>
            </p:cNvGrpSpPr>
            <p:nvPr/>
          </p:nvGrpSpPr>
          <p:grpSpPr bwMode="auto">
            <a:xfrm>
              <a:off x="1392" y="1152"/>
              <a:ext cx="3888" cy="2304"/>
              <a:chOff x="720" y="1152"/>
              <a:chExt cx="3888" cy="2304"/>
            </a:xfrm>
          </p:grpSpPr>
          <p:grpSp>
            <p:nvGrpSpPr>
              <p:cNvPr id="157717" name="Group 21"/>
              <p:cNvGrpSpPr>
                <a:grpSpLocks/>
              </p:cNvGrpSpPr>
              <p:nvPr/>
            </p:nvGrpSpPr>
            <p:grpSpPr bwMode="auto">
              <a:xfrm>
                <a:off x="720" y="1152"/>
                <a:ext cx="3888" cy="2304"/>
                <a:chOff x="720" y="1152"/>
                <a:chExt cx="3888" cy="2304"/>
              </a:xfrm>
            </p:grpSpPr>
            <p:sp>
              <p:nvSpPr>
                <p:cNvPr id="157702" name="Oval 6"/>
                <p:cNvSpPr>
                  <a:spLocks noChangeArrowheads="1"/>
                </p:cNvSpPr>
                <p:nvPr/>
              </p:nvSpPr>
              <p:spPr bwMode="auto">
                <a:xfrm>
                  <a:off x="25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03" name="Oval 7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04" name="Oval 8"/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05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06" name="Oval 10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07" name="Oval 11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08" name="Oval 12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09" name="Oval 13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10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11" name="Oval 15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12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13" name="Oval 17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14" name="Oval 18"/>
                <p:cNvSpPr>
                  <a:spLocks noChangeArrowheads="1"/>
                </p:cNvSpPr>
                <p:nvPr/>
              </p:nvSpPr>
              <p:spPr bwMode="auto">
                <a:xfrm>
                  <a:off x="403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15" name="Oval 19"/>
                <p:cNvSpPr>
                  <a:spLocks noChangeArrowheads="1"/>
                </p:cNvSpPr>
                <p:nvPr/>
              </p:nvSpPr>
              <p:spPr bwMode="auto">
                <a:xfrm>
                  <a:off x="4416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16" name="Oval 20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7718" name="Line 22"/>
              <p:cNvSpPr>
                <a:spLocks noChangeShapeType="1"/>
              </p:cNvSpPr>
              <p:nvPr/>
            </p:nvSpPr>
            <p:spPr bwMode="auto">
              <a:xfrm flipH="1">
                <a:off x="1632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7719" name="Line 23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7720" name="Line 24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7721" name="Line 25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7722" name="Line 26"/>
              <p:cNvSpPr>
                <a:spLocks noChangeShapeType="1"/>
              </p:cNvSpPr>
              <p:nvPr/>
            </p:nvSpPr>
            <p:spPr bwMode="auto">
              <a:xfrm flipH="1">
                <a:off x="816" y="2688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7723" name="Line 27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7724" name="Line 28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7725" name="Line 29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7726" name="Line 30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7727" name="Line 31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7728" name="Line 32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7730" name="Line 34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7731" name="Line 35"/>
              <p:cNvSpPr>
                <a:spLocks noChangeShapeType="1"/>
              </p:cNvSpPr>
              <p:nvPr/>
            </p:nvSpPr>
            <p:spPr bwMode="auto">
              <a:xfrm flipH="1">
                <a:off x="412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7732" name="Line 36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57734" name="Text Box 38"/>
            <p:cNvSpPr txBox="1">
              <a:spLocks noChangeArrowheads="1"/>
            </p:cNvSpPr>
            <p:nvPr/>
          </p:nvSpPr>
          <p:spPr bwMode="auto">
            <a:xfrm>
              <a:off x="432" y="1104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empty assignment</a:t>
              </a:r>
            </a:p>
          </p:txBody>
        </p:sp>
        <p:sp>
          <p:nvSpPr>
            <p:cNvPr id="157735" name="Text Box 39"/>
            <p:cNvSpPr txBox="1">
              <a:spLocks noChangeArrowheads="1"/>
            </p:cNvSpPr>
            <p:nvPr/>
          </p:nvSpPr>
          <p:spPr bwMode="auto">
            <a:xfrm>
              <a:off x="432" y="1680"/>
              <a:ext cx="8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  <a:r>
                <a:rPr lang="en-US" sz="1800" baseline="30000"/>
                <a:t>st</a:t>
              </a:r>
              <a:r>
                <a:rPr lang="en-US" sz="1800"/>
                <a:t> variable</a:t>
              </a:r>
            </a:p>
          </p:txBody>
        </p:sp>
        <p:sp>
          <p:nvSpPr>
            <p:cNvPr id="157736" name="Text Box 40"/>
            <p:cNvSpPr txBox="1">
              <a:spLocks noChangeArrowheads="1"/>
            </p:cNvSpPr>
            <p:nvPr/>
          </p:nvSpPr>
          <p:spPr bwMode="auto">
            <a:xfrm>
              <a:off x="432" y="2448"/>
              <a:ext cx="8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 baseline="30000"/>
                <a:t>nd</a:t>
              </a:r>
              <a:r>
                <a:rPr lang="en-US" sz="1800"/>
                <a:t> variable</a:t>
              </a:r>
            </a:p>
          </p:txBody>
        </p:sp>
        <p:sp>
          <p:nvSpPr>
            <p:cNvPr id="157737" name="Text Box 41"/>
            <p:cNvSpPr txBox="1">
              <a:spLocks noChangeArrowheads="1"/>
            </p:cNvSpPr>
            <p:nvPr/>
          </p:nvSpPr>
          <p:spPr bwMode="auto">
            <a:xfrm>
              <a:off x="432" y="32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  <a:r>
                <a:rPr lang="en-US" sz="1800" baseline="30000"/>
                <a:t>rd</a:t>
              </a:r>
              <a:r>
                <a:rPr lang="en-US" sz="1800"/>
                <a:t> variable</a:t>
              </a:r>
            </a:p>
          </p:txBody>
        </p:sp>
      </p:grpSp>
      <p:grpSp>
        <p:nvGrpSpPr>
          <p:cNvPr id="157743" name="Group 47"/>
          <p:cNvGrpSpPr>
            <a:grpSpLocks/>
          </p:cNvGrpSpPr>
          <p:nvPr/>
        </p:nvGrpSpPr>
        <p:grpSpPr bwMode="auto">
          <a:xfrm>
            <a:off x="914400" y="1828800"/>
            <a:ext cx="4572000" cy="4552951"/>
            <a:chOff x="576" y="1152"/>
            <a:chExt cx="2880" cy="2868"/>
          </a:xfrm>
        </p:grpSpPr>
        <p:sp>
          <p:nvSpPr>
            <p:cNvPr id="157739" name="Oval 43"/>
            <p:cNvSpPr>
              <a:spLocks noChangeArrowheads="1"/>
            </p:cNvSpPr>
            <p:nvPr/>
          </p:nvSpPr>
          <p:spPr bwMode="auto">
            <a:xfrm>
              <a:off x="3264" y="115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42" name="Text Box 46"/>
            <p:cNvSpPr txBox="1">
              <a:spLocks noChangeArrowheads="1"/>
            </p:cNvSpPr>
            <p:nvPr/>
          </p:nvSpPr>
          <p:spPr bwMode="auto">
            <a:xfrm>
              <a:off x="576" y="3729"/>
              <a:ext cx="132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Assignment = {}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61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Sudoku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9624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Backtracking Search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0771" name="Group 1027"/>
          <p:cNvGrpSpPr>
            <a:grpSpLocks/>
          </p:cNvGrpSpPr>
          <p:nvPr/>
        </p:nvGrpSpPr>
        <p:grpSpPr bwMode="auto">
          <a:xfrm>
            <a:off x="685800" y="1752600"/>
            <a:ext cx="7696200" cy="3733800"/>
            <a:chOff x="432" y="1104"/>
            <a:chExt cx="4848" cy="2352"/>
          </a:xfrm>
        </p:grpSpPr>
        <p:grpSp>
          <p:nvGrpSpPr>
            <p:cNvPr id="160772" name="Group 1028"/>
            <p:cNvGrpSpPr>
              <a:grpSpLocks/>
            </p:cNvGrpSpPr>
            <p:nvPr/>
          </p:nvGrpSpPr>
          <p:grpSpPr bwMode="auto">
            <a:xfrm>
              <a:off x="1392" y="1152"/>
              <a:ext cx="3888" cy="2304"/>
              <a:chOff x="720" y="1152"/>
              <a:chExt cx="3888" cy="2304"/>
            </a:xfrm>
          </p:grpSpPr>
          <p:grpSp>
            <p:nvGrpSpPr>
              <p:cNvPr id="160773" name="Group 1029"/>
              <p:cNvGrpSpPr>
                <a:grpSpLocks/>
              </p:cNvGrpSpPr>
              <p:nvPr/>
            </p:nvGrpSpPr>
            <p:grpSpPr bwMode="auto">
              <a:xfrm>
                <a:off x="720" y="1152"/>
                <a:ext cx="3888" cy="2304"/>
                <a:chOff x="720" y="1152"/>
                <a:chExt cx="3888" cy="2304"/>
              </a:xfrm>
            </p:grpSpPr>
            <p:sp>
              <p:nvSpPr>
                <p:cNvPr id="160774" name="Oval 1030"/>
                <p:cNvSpPr>
                  <a:spLocks noChangeArrowheads="1"/>
                </p:cNvSpPr>
                <p:nvPr/>
              </p:nvSpPr>
              <p:spPr bwMode="auto">
                <a:xfrm>
                  <a:off x="25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775" name="Oval 1031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776" name="Oval 1032"/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777" name="Oval 1033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778" name="Oval 1034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779" name="Oval 1035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780" name="Oval 1036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781" name="Oval 1037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782" name="Oval 1038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783" name="Oval 1039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784" name="Oval 1040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785" name="Oval 1041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786" name="Oval 1042"/>
                <p:cNvSpPr>
                  <a:spLocks noChangeArrowheads="1"/>
                </p:cNvSpPr>
                <p:nvPr/>
              </p:nvSpPr>
              <p:spPr bwMode="auto">
                <a:xfrm>
                  <a:off x="403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787" name="Oval 1043"/>
                <p:cNvSpPr>
                  <a:spLocks noChangeArrowheads="1"/>
                </p:cNvSpPr>
                <p:nvPr/>
              </p:nvSpPr>
              <p:spPr bwMode="auto">
                <a:xfrm>
                  <a:off x="4416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788" name="Oval 1044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0789" name="Line 1045"/>
              <p:cNvSpPr>
                <a:spLocks noChangeShapeType="1"/>
              </p:cNvSpPr>
              <p:nvPr/>
            </p:nvSpPr>
            <p:spPr bwMode="auto">
              <a:xfrm flipH="1">
                <a:off x="1632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790" name="Line 1046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791" name="Line 1047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792" name="Line 1048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793" name="Line 1049"/>
              <p:cNvSpPr>
                <a:spLocks noChangeShapeType="1"/>
              </p:cNvSpPr>
              <p:nvPr/>
            </p:nvSpPr>
            <p:spPr bwMode="auto">
              <a:xfrm flipH="1">
                <a:off x="816" y="2688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794" name="Line 1050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795" name="Line 1051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796" name="Line 1052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797" name="Line 1053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798" name="Line 1054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799" name="Line 1055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800" name="Line 1056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801" name="Line 1057"/>
              <p:cNvSpPr>
                <a:spLocks noChangeShapeType="1"/>
              </p:cNvSpPr>
              <p:nvPr/>
            </p:nvSpPr>
            <p:spPr bwMode="auto">
              <a:xfrm flipH="1">
                <a:off x="412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802" name="Line 1058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0803" name="Text Box 1059"/>
            <p:cNvSpPr txBox="1">
              <a:spLocks noChangeArrowheads="1"/>
            </p:cNvSpPr>
            <p:nvPr/>
          </p:nvSpPr>
          <p:spPr bwMode="auto">
            <a:xfrm>
              <a:off x="432" y="1104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empty assignment</a:t>
              </a:r>
            </a:p>
          </p:txBody>
        </p:sp>
        <p:sp>
          <p:nvSpPr>
            <p:cNvPr id="160804" name="Text Box 1060"/>
            <p:cNvSpPr txBox="1">
              <a:spLocks noChangeArrowheads="1"/>
            </p:cNvSpPr>
            <p:nvPr/>
          </p:nvSpPr>
          <p:spPr bwMode="auto">
            <a:xfrm>
              <a:off x="432" y="1680"/>
              <a:ext cx="8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  <a:r>
                <a:rPr lang="en-US" sz="1800" baseline="30000"/>
                <a:t>st</a:t>
              </a:r>
              <a:r>
                <a:rPr lang="en-US" sz="1800"/>
                <a:t> variable</a:t>
              </a:r>
            </a:p>
          </p:txBody>
        </p:sp>
        <p:sp>
          <p:nvSpPr>
            <p:cNvPr id="160805" name="Text Box 1061"/>
            <p:cNvSpPr txBox="1">
              <a:spLocks noChangeArrowheads="1"/>
            </p:cNvSpPr>
            <p:nvPr/>
          </p:nvSpPr>
          <p:spPr bwMode="auto">
            <a:xfrm>
              <a:off x="432" y="2448"/>
              <a:ext cx="8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 baseline="30000"/>
                <a:t>nd</a:t>
              </a:r>
              <a:r>
                <a:rPr lang="en-US" sz="1800"/>
                <a:t> variable</a:t>
              </a:r>
            </a:p>
          </p:txBody>
        </p:sp>
        <p:sp>
          <p:nvSpPr>
            <p:cNvPr id="160806" name="Text Box 1062"/>
            <p:cNvSpPr txBox="1">
              <a:spLocks noChangeArrowheads="1"/>
            </p:cNvSpPr>
            <p:nvPr/>
          </p:nvSpPr>
          <p:spPr bwMode="auto">
            <a:xfrm>
              <a:off x="432" y="32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  <a:r>
                <a:rPr lang="en-US" sz="1800" baseline="30000"/>
                <a:t>rd</a:t>
              </a:r>
              <a:r>
                <a:rPr lang="en-US" sz="1800"/>
                <a:t> variable</a:t>
              </a:r>
            </a:p>
          </p:txBody>
        </p:sp>
      </p:grpSp>
      <p:sp>
        <p:nvSpPr>
          <p:cNvPr id="160807" name="Oval 1063"/>
          <p:cNvSpPr>
            <a:spLocks noChangeArrowheads="1"/>
          </p:cNvSpPr>
          <p:nvPr/>
        </p:nvSpPr>
        <p:spPr bwMode="auto">
          <a:xfrm>
            <a:off x="3505200" y="27432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0" name="Text Box 1066"/>
          <p:cNvSpPr txBox="1">
            <a:spLocks noChangeArrowheads="1"/>
          </p:cNvSpPr>
          <p:nvPr/>
        </p:nvSpPr>
        <p:spPr bwMode="auto">
          <a:xfrm>
            <a:off x="914400" y="5919788"/>
            <a:ext cx="3522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Assignment = {(var1=v11)}</a:t>
            </a:r>
          </a:p>
        </p:txBody>
      </p:sp>
    </p:spTree>
    <p:extLst>
      <p:ext uri="{BB962C8B-B14F-4D97-AF65-F5344CB8AC3E}">
        <p14:creationId xmlns:p14="http://schemas.microsoft.com/office/powerpoint/2010/main" val="12878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Backtracking Search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1795" name="Group 3"/>
          <p:cNvGrpSpPr>
            <a:grpSpLocks/>
          </p:cNvGrpSpPr>
          <p:nvPr/>
        </p:nvGrpSpPr>
        <p:grpSpPr bwMode="auto">
          <a:xfrm>
            <a:off x="685800" y="1752600"/>
            <a:ext cx="7696200" cy="3733800"/>
            <a:chOff x="432" y="1104"/>
            <a:chExt cx="4848" cy="2352"/>
          </a:xfrm>
        </p:grpSpPr>
        <p:grpSp>
          <p:nvGrpSpPr>
            <p:cNvPr id="161796" name="Group 4"/>
            <p:cNvGrpSpPr>
              <a:grpSpLocks/>
            </p:cNvGrpSpPr>
            <p:nvPr/>
          </p:nvGrpSpPr>
          <p:grpSpPr bwMode="auto">
            <a:xfrm>
              <a:off x="1392" y="1152"/>
              <a:ext cx="3888" cy="2304"/>
              <a:chOff x="720" y="1152"/>
              <a:chExt cx="3888" cy="2304"/>
            </a:xfrm>
          </p:grpSpPr>
          <p:grpSp>
            <p:nvGrpSpPr>
              <p:cNvPr id="161797" name="Group 5"/>
              <p:cNvGrpSpPr>
                <a:grpSpLocks/>
              </p:cNvGrpSpPr>
              <p:nvPr/>
            </p:nvGrpSpPr>
            <p:grpSpPr bwMode="auto">
              <a:xfrm>
                <a:off x="720" y="1152"/>
                <a:ext cx="3888" cy="2304"/>
                <a:chOff x="720" y="1152"/>
                <a:chExt cx="3888" cy="2304"/>
              </a:xfrm>
            </p:grpSpPr>
            <p:sp>
              <p:nvSpPr>
                <p:cNvPr id="161798" name="Oval 6"/>
                <p:cNvSpPr>
                  <a:spLocks noChangeArrowheads="1"/>
                </p:cNvSpPr>
                <p:nvPr/>
              </p:nvSpPr>
              <p:spPr bwMode="auto">
                <a:xfrm>
                  <a:off x="25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799" name="Oval 7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00" name="Oval 8"/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01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02" name="Oval 10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03" name="Oval 11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04" name="Oval 12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05" name="Oval 13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06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07" name="Oval 15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08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09" name="Oval 17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10" name="Oval 18"/>
                <p:cNvSpPr>
                  <a:spLocks noChangeArrowheads="1"/>
                </p:cNvSpPr>
                <p:nvPr/>
              </p:nvSpPr>
              <p:spPr bwMode="auto">
                <a:xfrm>
                  <a:off x="403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11" name="Oval 19"/>
                <p:cNvSpPr>
                  <a:spLocks noChangeArrowheads="1"/>
                </p:cNvSpPr>
                <p:nvPr/>
              </p:nvSpPr>
              <p:spPr bwMode="auto">
                <a:xfrm>
                  <a:off x="4416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812" name="Oval 20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813" name="Line 21"/>
              <p:cNvSpPr>
                <a:spLocks noChangeShapeType="1"/>
              </p:cNvSpPr>
              <p:nvPr/>
            </p:nvSpPr>
            <p:spPr bwMode="auto">
              <a:xfrm flipH="1">
                <a:off x="1632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1814" name="Line 22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1815" name="Line 23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1816" name="Line 24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1817" name="Line 25"/>
              <p:cNvSpPr>
                <a:spLocks noChangeShapeType="1"/>
              </p:cNvSpPr>
              <p:nvPr/>
            </p:nvSpPr>
            <p:spPr bwMode="auto">
              <a:xfrm flipH="1">
                <a:off x="816" y="2688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1818" name="Line 26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1819" name="Line 27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1820" name="Line 28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1821" name="Line 29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1822" name="Line 30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1823" name="Line 31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1824" name="Line 32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1825" name="Line 33"/>
              <p:cNvSpPr>
                <a:spLocks noChangeShapeType="1"/>
              </p:cNvSpPr>
              <p:nvPr/>
            </p:nvSpPr>
            <p:spPr bwMode="auto">
              <a:xfrm flipH="1">
                <a:off x="412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1826" name="Line 34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1827" name="Text Box 35"/>
            <p:cNvSpPr txBox="1">
              <a:spLocks noChangeArrowheads="1"/>
            </p:cNvSpPr>
            <p:nvPr/>
          </p:nvSpPr>
          <p:spPr bwMode="auto">
            <a:xfrm>
              <a:off x="432" y="1104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empty assignment</a:t>
              </a:r>
            </a:p>
          </p:txBody>
        </p:sp>
        <p:sp>
          <p:nvSpPr>
            <p:cNvPr id="161828" name="Text Box 36"/>
            <p:cNvSpPr txBox="1">
              <a:spLocks noChangeArrowheads="1"/>
            </p:cNvSpPr>
            <p:nvPr/>
          </p:nvSpPr>
          <p:spPr bwMode="auto">
            <a:xfrm>
              <a:off x="432" y="1680"/>
              <a:ext cx="8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  <a:r>
                <a:rPr lang="en-US" sz="1800" baseline="30000"/>
                <a:t>st</a:t>
              </a:r>
              <a:r>
                <a:rPr lang="en-US" sz="1800"/>
                <a:t> variable</a:t>
              </a:r>
            </a:p>
          </p:txBody>
        </p:sp>
        <p:sp>
          <p:nvSpPr>
            <p:cNvPr id="161829" name="Text Box 37"/>
            <p:cNvSpPr txBox="1">
              <a:spLocks noChangeArrowheads="1"/>
            </p:cNvSpPr>
            <p:nvPr/>
          </p:nvSpPr>
          <p:spPr bwMode="auto">
            <a:xfrm>
              <a:off x="432" y="2448"/>
              <a:ext cx="8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 baseline="30000"/>
                <a:t>nd</a:t>
              </a:r>
              <a:r>
                <a:rPr lang="en-US" sz="1800"/>
                <a:t> variable</a:t>
              </a:r>
            </a:p>
          </p:txBody>
        </p:sp>
        <p:sp>
          <p:nvSpPr>
            <p:cNvPr id="161830" name="Text Box 38"/>
            <p:cNvSpPr txBox="1">
              <a:spLocks noChangeArrowheads="1"/>
            </p:cNvSpPr>
            <p:nvPr/>
          </p:nvSpPr>
          <p:spPr bwMode="auto">
            <a:xfrm>
              <a:off x="432" y="32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  <a:r>
                <a:rPr lang="en-US" sz="1800" baseline="30000"/>
                <a:t>rd</a:t>
              </a:r>
              <a:r>
                <a:rPr lang="en-US" sz="1800"/>
                <a:t> variable</a:t>
              </a:r>
            </a:p>
          </p:txBody>
        </p:sp>
      </p:grpSp>
      <p:sp>
        <p:nvSpPr>
          <p:cNvPr id="161831" name="Oval 39"/>
          <p:cNvSpPr>
            <a:spLocks noChangeArrowheads="1"/>
          </p:cNvSpPr>
          <p:nvPr/>
        </p:nvSpPr>
        <p:spPr bwMode="auto">
          <a:xfrm>
            <a:off x="2590800" y="39624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2" name="Text Box 40"/>
          <p:cNvSpPr txBox="1">
            <a:spLocks noChangeArrowheads="1"/>
          </p:cNvSpPr>
          <p:nvPr/>
        </p:nvSpPr>
        <p:spPr bwMode="auto">
          <a:xfrm>
            <a:off x="914400" y="5919788"/>
            <a:ext cx="5007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Assignment = {(var1=v11),(var2=v21)}</a:t>
            </a:r>
          </a:p>
        </p:txBody>
      </p:sp>
    </p:spTree>
    <p:extLst>
      <p:ext uri="{BB962C8B-B14F-4D97-AF65-F5344CB8AC3E}">
        <p14:creationId xmlns:p14="http://schemas.microsoft.com/office/powerpoint/2010/main" val="14683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Backtracking Search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2819" name="Group 3"/>
          <p:cNvGrpSpPr>
            <a:grpSpLocks/>
          </p:cNvGrpSpPr>
          <p:nvPr/>
        </p:nvGrpSpPr>
        <p:grpSpPr bwMode="auto">
          <a:xfrm>
            <a:off x="685800" y="1752600"/>
            <a:ext cx="7696200" cy="3733800"/>
            <a:chOff x="432" y="1104"/>
            <a:chExt cx="4848" cy="2352"/>
          </a:xfrm>
        </p:grpSpPr>
        <p:grpSp>
          <p:nvGrpSpPr>
            <p:cNvPr id="162820" name="Group 4"/>
            <p:cNvGrpSpPr>
              <a:grpSpLocks/>
            </p:cNvGrpSpPr>
            <p:nvPr/>
          </p:nvGrpSpPr>
          <p:grpSpPr bwMode="auto">
            <a:xfrm>
              <a:off x="1392" y="1152"/>
              <a:ext cx="3888" cy="2304"/>
              <a:chOff x="720" y="1152"/>
              <a:chExt cx="3888" cy="2304"/>
            </a:xfrm>
          </p:grpSpPr>
          <p:grpSp>
            <p:nvGrpSpPr>
              <p:cNvPr id="162821" name="Group 5"/>
              <p:cNvGrpSpPr>
                <a:grpSpLocks/>
              </p:cNvGrpSpPr>
              <p:nvPr/>
            </p:nvGrpSpPr>
            <p:grpSpPr bwMode="auto">
              <a:xfrm>
                <a:off x="720" y="1152"/>
                <a:ext cx="3888" cy="2304"/>
                <a:chOff x="720" y="1152"/>
                <a:chExt cx="3888" cy="2304"/>
              </a:xfrm>
            </p:grpSpPr>
            <p:sp>
              <p:nvSpPr>
                <p:cNvPr id="162822" name="Oval 6"/>
                <p:cNvSpPr>
                  <a:spLocks noChangeArrowheads="1"/>
                </p:cNvSpPr>
                <p:nvPr/>
              </p:nvSpPr>
              <p:spPr bwMode="auto">
                <a:xfrm>
                  <a:off x="25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23" name="Oval 7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24" name="Oval 8"/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25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26" name="Oval 10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27" name="Oval 11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28" name="Oval 12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29" name="Oval 13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30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31" name="Oval 15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32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33" name="Oval 17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34" name="Oval 18"/>
                <p:cNvSpPr>
                  <a:spLocks noChangeArrowheads="1"/>
                </p:cNvSpPr>
                <p:nvPr/>
              </p:nvSpPr>
              <p:spPr bwMode="auto">
                <a:xfrm>
                  <a:off x="403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35" name="Oval 19"/>
                <p:cNvSpPr>
                  <a:spLocks noChangeArrowheads="1"/>
                </p:cNvSpPr>
                <p:nvPr/>
              </p:nvSpPr>
              <p:spPr bwMode="auto">
                <a:xfrm>
                  <a:off x="4416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36" name="Oval 20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2837" name="Line 21"/>
              <p:cNvSpPr>
                <a:spLocks noChangeShapeType="1"/>
              </p:cNvSpPr>
              <p:nvPr/>
            </p:nvSpPr>
            <p:spPr bwMode="auto">
              <a:xfrm flipH="1">
                <a:off x="1632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838" name="Line 22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839" name="Line 23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840" name="Line 24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841" name="Line 25"/>
              <p:cNvSpPr>
                <a:spLocks noChangeShapeType="1"/>
              </p:cNvSpPr>
              <p:nvPr/>
            </p:nvSpPr>
            <p:spPr bwMode="auto">
              <a:xfrm flipH="1">
                <a:off x="816" y="2688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842" name="Line 26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843" name="Line 27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844" name="Line 28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845" name="Line 29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846" name="Line 30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847" name="Line 31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848" name="Line 32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849" name="Line 33"/>
              <p:cNvSpPr>
                <a:spLocks noChangeShapeType="1"/>
              </p:cNvSpPr>
              <p:nvPr/>
            </p:nvSpPr>
            <p:spPr bwMode="auto">
              <a:xfrm flipH="1">
                <a:off x="412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2850" name="Line 34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851" name="Text Box 35"/>
            <p:cNvSpPr txBox="1">
              <a:spLocks noChangeArrowheads="1"/>
            </p:cNvSpPr>
            <p:nvPr/>
          </p:nvSpPr>
          <p:spPr bwMode="auto">
            <a:xfrm>
              <a:off x="432" y="1104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empty assignment</a:t>
              </a:r>
            </a:p>
          </p:txBody>
        </p:sp>
        <p:sp>
          <p:nvSpPr>
            <p:cNvPr id="162852" name="Text Box 36"/>
            <p:cNvSpPr txBox="1">
              <a:spLocks noChangeArrowheads="1"/>
            </p:cNvSpPr>
            <p:nvPr/>
          </p:nvSpPr>
          <p:spPr bwMode="auto">
            <a:xfrm>
              <a:off x="432" y="1680"/>
              <a:ext cx="8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  <a:r>
                <a:rPr lang="en-US" sz="1800" baseline="30000"/>
                <a:t>st</a:t>
              </a:r>
              <a:r>
                <a:rPr lang="en-US" sz="1800"/>
                <a:t> variable</a:t>
              </a:r>
            </a:p>
          </p:txBody>
        </p:sp>
        <p:sp>
          <p:nvSpPr>
            <p:cNvPr id="162853" name="Text Box 37"/>
            <p:cNvSpPr txBox="1">
              <a:spLocks noChangeArrowheads="1"/>
            </p:cNvSpPr>
            <p:nvPr/>
          </p:nvSpPr>
          <p:spPr bwMode="auto">
            <a:xfrm>
              <a:off x="432" y="2448"/>
              <a:ext cx="8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 baseline="30000"/>
                <a:t>nd</a:t>
              </a:r>
              <a:r>
                <a:rPr lang="en-US" sz="1800"/>
                <a:t> variable</a:t>
              </a:r>
            </a:p>
          </p:txBody>
        </p:sp>
        <p:sp>
          <p:nvSpPr>
            <p:cNvPr id="162854" name="Text Box 38"/>
            <p:cNvSpPr txBox="1">
              <a:spLocks noChangeArrowheads="1"/>
            </p:cNvSpPr>
            <p:nvPr/>
          </p:nvSpPr>
          <p:spPr bwMode="auto">
            <a:xfrm>
              <a:off x="432" y="32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  <a:r>
                <a:rPr lang="en-US" sz="1800" baseline="30000"/>
                <a:t>rd</a:t>
              </a:r>
              <a:r>
                <a:rPr lang="en-US" sz="1800"/>
                <a:t> variable</a:t>
              </a:r>
            </a:p>
          </p:txBody>
        </p:sp>
      </p:grpSp>
      <p:sp>
        <p:nvSpPr>
          <p:cNvPr id="162855" name="Oval 39"/>
          <p:cNvSpPr>
            <a:spLocks noChangeArrowheads="1"/>
          </p:cNvSpPr>
          <p:nvPr/>
        </p:nvSpPr>
        <p:spPr bwMode="auto">
          <a:xfrm>
            <a:off x="2209800" y="51816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6" name="Text Box 40"/>
          <p:cNvSpPr txBox="1">
            <a:spLocks noChangeArrowheads="1"/>
          </p:cNvSpPr>
          <p:nvPr/>
        </p:nvSpPr>
        <p:spPr bwMode="auto">
          <a:xfrm>
            <a:off x="914400" y="5919788"/>
            <a:ext cx="6491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Assignment = {(var1=v11),(var2=v21),(var3=v31)}</a:t>
            </a:r>
          </a:p>
        </p:txBody>
      </p:sp>
    </p:spTree>
    <p:extLst>
      <p:ext uri="{BB962C8B-B14F-4D97-AF65-F5344CB8AC3E}">
        <p14:creationId xmlns:p14="http://schemas.microsoft.com/office/powerpoint/2010/main" val="5833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Backtracking Search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3843" name="Group 3"/>
          <p:cNvGrpSpPr>
            <a:grpSpLocks/>
          </p:cNvGrpSpPr>
          <p:nvPr/>
        </p:nvGrpSpPr>
        <p:grpSpPr bwMode="auto">
          <a:xfrm>
            <a:off x="685800" y="1752600"/>
            <a:ext cx="7696200" cy="3733800"/>
            <a:chOff x="432" y="1104"/>
            <a:chExt cx="4848" cy="2352"/>
          </a:xfrm>
        </p:grpSpPr>
        <p:grpSp>
          <p:nvGrpSpPr>
            <p:cNvPr id="163844" name="Group 4"/>
            <p:cNvGrpSpPr>
              <a:grpSpLocks/>
            </p:cNvGrpSpPr>
            <p:nvPr/>
          </p:nvGrpSpPr>
          <p:grpSpPr bwMode="auto">
            <a:xfrm>
              <a:off x="1392" y="1152"/>
              <a:ext cx="3888" cy="2304"/>
              <a:chOff x="720" y="1152"/>
              <a:chExt cx="3888" cy="2304"/>
            </a:xfrm>
          </p:grpSpPr>
          <p:grpSp>
            <p:nvGrpSpPr>
              <p:cNvPr id="163845" name="Group 5"/>
              <p:cNvGrpSpPr>
                <a:grpSpLocks/>
              </p:cNvGrpSpPr>
              <p:nvPr/>
            </p:nvGrpSpPr>
            <p:grpSpPr bwMode="auto">
              <a:xfrm>
                <a:off x="720" y="1152"/>
                <a:ext cx="3888" cy="2304"/>
                <a:chOff x="720" y="1152"/>
                <a:chExt cx="3888" cy="2304"/>
              </a:xfrm>
            </p:grpSpPr>
            <p:sp>
              <p:nvSpPr>
                <p:cNvPr id="163846" name="Oval 6"/>
                <p:cNvSpPr>
                  <a:spLocks noChangeArrowheads="1"/>
                </p:cNvSpPr>
                <p:nvPr/>
              </p:nvSpPr>
              <p:spPr bwMode="auto">
                <a:xfrm>
                  <a:off x="25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847" name="Oval 7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848" name="Oval 8"/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849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850" name="Oval 10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851" name="Oval 11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852" name="Oval 12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853" name="Oval 13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854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855" name="Oval 15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856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857" name="Oval 17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858" name="Oval 18"/>
                <p:cNvSpPr>
                  <a:spLocks noChangeArrowheads="1"/>
                </p:cNvSpPr>
                <p:nvPr/>
              </p:nvSpPr>
              <p:spPr bwMode="auto">
                <a:xfrm>
                  <a:off x="403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859" name="Oval 19"/>
                <p:cNvSpPr>
                  <a:spLocks noChangeArrowheads="1"/>
                </p:cNvSpPr>
                <p:nvPr/>
              </p:nvSpPr>
              <p:spPr bwMode="auto">
                <a:xfrm>
                  <a:off x="4416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860" name="Oval 20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3861" name="Line 21"/>
              <p:cNvSpPr>
                <a:spLocks noChangeShapeType="1"/>
              </p:cNvSpPr>
              <p:nvPr/>
            </p:nvSpPr>
            <p:spPr bwMode="auto">
              <a:xfrm flipH="1">
                <a:off x="1632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862" name="Line 22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863" name="Line 23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864" name="Line 24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865" name="Line 25"/>
              <p:cNvSpPr>
                <a:spLocks noChangeShapeType="1"/>
              </p:cNvSpPr>
              <p:nvPr/>
            </p:nvSpPr>
            <p:spPr bwMode="auto">
              <a:xfrm flipH="1">
                <a:off x="816" y="2688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866" name="Line 26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867" name="Line 27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868" name="Line 28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869" name="Line 29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870" name="Line 30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871" name="Line 31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872" name="Line 32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873" name="Line 33"/>
              <p:cNvSpPr>
                <a:spLocks noChangeShapeType="1"/>
              </p:cNvSpPr>
              <p:nvPr/>
            </p:nvSpPr>
            <p:spPr bwMode="auto">
              <a:xfrm flipH="1">
                <a:off x="412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874" name="Line 34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3875" name="Text Box 35"/>
            <p:cNvSpPr txBox="1">
              <a:spLocks noChangeArrowheads="1"/>
            </p:cNvSpPr>
            <p:nvPr/>
          </p:nvSpPr>
          <p:spPr bwMode="auto">
            <a:xfrm>
              <a:off x="432" y="1104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empty assignment</a:t>
              </a:r>
            </a:p>
          </p:txBody>
        </p:sp>
        <p:sp>
          <p:nvSpPr>
            <p:cNvPr id="163876" name="Text Box 36"/>
            <p:cNvSpPr txBox="1">
              <a:spLocks noChangeArrowheads="1"/>
            </p:cNvSpPr>
            <p:nvPr/>
          </p:nvSpPr>
          <p:spPr bwMode="auto">
            <a:xfrm>
              <a:off x="432" y="1680"/>
              <a:ext cx="8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  <a:r>
                <a:rPr lang="en-US" sz="1800" baseline="30000"/>
                <a:t>st</a:t>
              </a:r>
              <a:r>
                <a:rPr lang="en-US" sz="1800"/>
                <a:t> variable</a:t>
              </a:r>
            </a:p>
          </p:txBody>
        </p:sp>
        <p:sp>
          <p:nvSpPr>
            <p:cNvPr id="163877" name="Text Box 37"/>
            <p:cNvSpPr txBox="1">
              <a:spLocks noChangeArrowheads="1"/>
            </p:cNvSpPr>
            <p:nvPr/>
          </p:nvSpPr>
          <p:spPr bwMode="auto">
            <a:xfrm>
              <a:off x="432" y="2448"/>
              <a:ext cx="8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 baseline="30000"/>
                <a:t>nd</a:t>
              </a:r>
              <a:r>
                <a:rPr lang="en-US" sz="1800"/>
                <a:t> variable</a:t>
              </a:r>
            </a:p>
          </p:txBody>
        </p:sp>
        <p:sp>
          <p:nvSpPr>
            <p:cNvPr id="163878" name="Text Box 38"/>
            <p:cNvSpPr txBox="1">
              <a:spLocks noChangeArrowheads="1"/>
            </p:cNvSpPr>
            <p:nvPr/>
          </p:nvSpPr>
          <p:spPr bwMode="auto">
            <a:xfrm>
              <a:off x="432" y="32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  <a:r>
                <a:rPr lang="en-US" sz="1800" baseline="30000"/>
                <a:t>rd</a:t>
              </a:r>
              <a:r>
                <a:rPr lang="en-US" sz="1800"/>
                <a:t> variable</a:t>
              </a:r>
            </a:p>
          </p:txBody>
        </p:sp>
      </p:grpSp>
      <p:sp>
        <p:nvSpPr>
          <p:cNvPr id="163879" name="Oval 39"/>
          <p:cNvSpPr>
            <a:spLocks noChangeArrowheads="1"/>
          </p:cNvSpPr>
          <p:nvPr/>
        </p:nvSpPr>
        <p:spPr bwMode="auto">
          <a:xfrm>
            <a:off x="2895600" y="51816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0" name="Text Box 40"/>
          <p:cNvSpPr txBox="1">
            <a:spLocks noChangeArrowheads="1"/>
          </p:cNvSpPr>
          <p:nvPr/>
        </p:nvSpPr>
        <p:spPr bwMode="auto">
          <a:xfrm>
            <a:off x="914400" y="5919788"/>
            <a:ext cx="6491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Assignment = {(var1=v11),(var2=v21),(var3=v32)}</a:t>
            </a:r>
          </a:p>
        </p:txBody>
      </p:sp>
    </p:spTree>
    <p:extLst>
      <p:ext uri="{BB962C8B-B14F-4D97-AF65-F5344CB8AC3E}">
        <p14:creationId xmlns:p14="http://schemas.microsoft.com/office/powerpoint/2010/main" val="42734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Backtracking Search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685800" y="1752600"/>
            <a:ext cx="7696200" cy="3733800"/>
            <a:chOff x="432" y="1104"/>
            <a:chExt cx="4848" cy="2352"/>
          </a:xfrm>
        </p:grpSpPr>
        <p:grpSp>
          <p:nvGrpSpPr>
            <p:cNvPr id="164868" name="Group 4"/>
            <p:cNvGrpSpPr>
              <a:grpSpLocks/>
            </p:cNvGrpSpPr>
            <p:nvPr/>
          </p:nvGrpSpPr>
          <p:grpSpPr bwMode="auto">
            <a:xfrm>
              <a:off x="1392" y="1152"/>
              <a:ext cx="3888" cy="2304"/>
              <a:chOff x="720" y="1152"/>
              <a:chExt cx="3888" cy="2304"/>
            </a:xfrm>
          </p:grpSpPr>
          <p:grpSp>
            <p:nvGrpSpPr>
              <p:cNvPr id="164869" name="Group 5"/>
              <p:cNvGrpSpPr>
                <a:grpSpLocks/>
              </p:cNvGrpSpPr>
              <p:nvPr/>
            </p:nvGrpSpPr>
            <p:grpSpPr bwMode="auto">
              <a:xfrm>
                <a:off x="720" y="1152"/>
                <a:ext cx="3888" cy="2304"/>
                <a:chOff x="720" y="1152"/>
                <a:chExt cx="3888" cy="2304"/>
              </a:xfrm>
            </p:grpSpPr>
            <p:sp>
              <p:nvSpPr>
                <p:cNvPr id="164870" name="Oval 6"/>
                <p:cNvSpPr>
                  <a:spLocks noChangeArrowheads="1"/>
                </p:cNvSpPr>
                <p:nvPr/>
              </p:nvSpPr>
              <p:spPr bwMode="auto">
                <a:xfrm>
                  <a:off x="25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1" name="Oval 7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2" name="Oval 8"/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3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4" name="Oval 10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5" name="Oval 11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6" name="Oval 12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7" name="Oval 13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8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79" name="Oval 15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0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1" name="Oval 17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2" name="Oval 18"/>
                <p:cNvSpPr>
                  <a:spLocks noChangeArrowheads="1"/>
                </p:cNvSpPr>
                <p:nvPr/>
              </p:nvSpPr>
              <p:spPr bwMode="auto">
                <a:xfrm>
                  <a:off x="403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3" name="Oval 19"/>
                <p:cNvSpPr>
                  <a:spLocks noChangeArrowheads="1"/>
                </p:cNvSpPr>
                <p:nvPr/>
              </p:nvSpPr>
              <p:spPr bwMode="auto">
                <a:xfrm>
                  <a:off x="4416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884" name="Oval 20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4885" name="Line 21"/>
              <p:cNvSpPr>
                <a:spLocks noChangeShapeType="1"/>
              </p:cNvSpPr>
              <p:nvPr/>
            </p:nvSpPr>
            <p:spPr bwMode="auto">
              <a:xfrm flipH="1">
                <a:off x="1632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886" name="Line 22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887" name="Line 23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888" name="Line 24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889" name="Line 25"/>
              <p:cNvSpPr>
                <a:spLocks noChangeShapeType="1"/>
              </p:cNvSpPr>
              <p:nvPr/>
            </p:nvSpPr>
            <p:spPr bwMode="auto">
              <a:xfrm flipH="1">
                <a:off x="816" y="2688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890" name="Line 26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891" name="Line 27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892" name="Line 28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893" name="Line 29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894" name="Line 30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895" name="Line 31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896" name="Line 32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897" name="Line 33"/>
              <p:cNvSpPr>
                <a:spLocks noChangeShapeType="1"/>
              </p:cNvSpPr>
              <p:nvPr/>
            </p:nvSpPr>
            <p:spPr bwMode="auto">
              <a:xfrm flipH="1">
                <a:off x="412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898" name="Line 34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4899" name="Text Box 35"/>
            <p:cNvSpPr txBox="1">
              <a:spLocks noChangeArrowheads="1"/>
            </p:cNvSpPr>
            <p:nvPr/>
          </p:nvSpPr>
          <p:spPr bwMode="auto">
            <a:xfrm>
              <a:off x="432" y="1104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empty assignment</a:t>
              </a:r>
            </a:p>
          </p:txBody>
        </p:sp>
        <p:sp>
          <p:nvSpPr>
            <p:cNvPr id="164900" name="Text Box 36"/>
            <p:cNvSpPr txBox="1">
              <a:spLocks noChangeArrowheads="1"/>
            </p:cNvSpPr>
            <p:nvPr/>
          </p:nvSpPr>
          <p:spPr bwMode="auto">
            <a:xfrm>
              <a:off x="432" y="1680"/>
              <a:ext cx="8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  <a:r>
                <a:rPr lang="en-US" sz="1800" baseline="30000"/>
                <a:t>st</a:t>
              </a:r>
              <a:r>
                <a:rPr lang="en-US" sz="1800"/>
                <a:t> variable</a:t>
              </a:r>
            </a:p>
          </p:txBody>
        </p:sp>
        <p:sp>
          <p:nvSpPr>
            <p:cNvPr id="164901" name="Text Box 37"/>
            <p:cNvSpPr txBox="1">
              <a:spLocks noChangeArrowheads="1"/>
            </p:cNvSpPr>
            <p:nvPr/>
          </p:nvSpPr>
          <p:spPr bwMode="auto">
            <a:xfrm>
              <a:off x="432" y="2448"/>
              <a:ext cx="8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 baseline="30000"/>
                <a:t>nd</a:t>
              </a:r>
              <a:r>
                <a:rPr lang="en-US" sz="1800"/>
                <a:t> variable</a:t>
              </a:r>
            </a:p>
          </p:txBody>
        </p:sp>
        <p:sp>
          <p:nvSpPr>
            <p:cNvPr id="164902" name="Text Box 38"/>
            <p:cNvSpPr txBox="1">
              <a:spLocks noChangeArrowheads="1"/>
            </p:cNvSpPr>
            <p:nvPr/>
          </p:nvSpPr>
          <p:spPr bwMode="auto">
            <a:xfrm>
              <a:off x="432" y="32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  <a:r>
                <a:rPr lang="en-US" sz="1800" baseline="30000"/>
                <a:t>rd</a:t>
              </a:r>
              <a:r>
                <a:rPr lang="en-US" sz="1800"/>
                <a:t> variable</a:t>
              </a:r>
            </a:p>
          </p:txBody>
        </p:sp>
      </p:grpSp>
      <p:sp>
        <p:nvSpPr>
          <p:cNvPr id="164903" name="Oval 39"/>
          <p:cNvSpPr>
            <a:spLocks noChangeArrowheads="1"/>
          </p:cNvSpPr>
          <p:nvPr/>
        </p:nvSpPr>
        <p:spPr bwMode="auto">
          <a:xfrm>
            <a:off x="4419600" y="39624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4" name="Text Box 40"/>
          <p:cNvSpPr txBox="1">
            <a:spLocks noChangeArrowheads="1"/>
          </p:cNvSpPr>
          <p:nvPr/>
        </p:nvSpPr>
        <p:spPr bwMode="auto">
          <a:xfrm>
            <a:off x="914400" y="5919788"/>
            <a:ext cx="5007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Assignment = {(var1=v11),(var2=v22)}</a:t>
            </a:r>
          </a:p>
        </p:txBody>
      </p:sp>
    </p:spTree>
    <p:extLst>
      <p:ext uri="{BB962C8B-B14F-4D97-AF65-F5344CB8AC3E}">
        <p14:creationId xmlns:p14="http://schemas.microsoft.com/office/powerpoint/2010/main" val="13285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Backtracking Search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5891" name="Group 3"/>
          <p:cNvGrpSpPr>
            <a:grpSpLocks/>
          </p:cNvGrpSpPr>
          <p:nvPr/>
        </p:nvGrpSpPr>
        <p:grpSpPr bwMode="auto">
          <a:xfrm>
            <a:off x="685800" y="1752600"/>
            <a:ext cx="7696200" cy="3733800"/>
            <a:chOff x="432" y="1104"/>
            <a:chExt cx="4848" cy="2352"/>
          </a:xfrm>
        </p:grpSpPr>
        <p:grpSp>
          <p:nvGrpSpPr>
            <p:cNvPr id="165892" name="Group 4"/>
            <p:cNvGrpSpPr>
              <a:grpSpLocks/>
            </p:cNvGrpSpPr>
            <p:nvPr/>
          </p:nvGrpSpPr>
          <p:grpSpPr bwMode="auto">
            <a:xfrm>
              <a:off x="1392" y="1152"/>
              <a:ext cx="3888" cy="2304"/>
              <a:chOff x="720" y="1152"/>
              <a:chExt cx="3888" cy="2304"/>
            </a:xfrm>
          </p:grpSpPr>
          <p:grpSp>
            <p:nvGrpSpPr>
              <p:cNvPr id="165893" name="Group 5"/>
              <p:cNvGrpSpPr>
                <a:grpSpLocks/>
              </p:cNvGrpSpPr>
              <p:nvPr/>
            </p:nvGrpSpPr>
            <p:grpSpPr bwMode="auto">
              <a:xfrm>
                <a:off x="720" y="1152"/>
                <a:ext cx="3888" cy="2304"/>
                <a:chOff x="720" y="1152"/>
                <a:chExt cx="3888" cy="2304"/>
              </a:xfrm>
            </p:grpSpPr>
            <p:sp>
              <p:nvSpPr>
                <p:cNvPr id="165894" name="Oval 6"/>
                <p:cNvSpPr>
                  <a:spLocks noChangeArrowheads="1"/>
                </p:cNvSpPr>
                <p:nvPr/>
              </p:nvSpPr>
              <p:spPr bwMode="auto">
                <a:xfrm>
                  <a:off x="25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895" name="Oval 7"/>
                <p:cNvSpPr>
                  <a:spLocks noChangeArrowheads="1"/>
                </p:cNvSpPr>
                <p:nvPr/>
              </p:nvSpPr>
              <p:spPr bwMode="auto">
                <a:xfrm>
                  <a:off x="1536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896" name="Oval 8"/>
                <p:cNvSpPr>
                  <a:spLocks noChangeArrowheads="1"/>
                </p:cNvSpPr>
                <p:nvPr/>
              </p:nvSpPr>
              <p:spPr bwMode="auto">
                <a:xfrm>
                  <a:off x="3648" y="172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897" name="Oval 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898" name="Oval 10"/>
                <p:cNvSpPr>
                  <a:spLocks noChangeArrowheads="1"/>
                </p:cNvSpPr>
                <p:nvPr/>
              </p:nvSpPr>
              <p:spPr bwMode="auto">
                <a:xfrm>
                  <a:off x="960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899" name="Oval 11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0" name="Oval 12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1" name="Oval 13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2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3" name="Oval 15"/>
                <p:cNvSpPr>
                  <a:spLocks noChangeArrowheads="1"/>
                </p:cNvSpPr>
                <p:nvPr/>
              </p:nvSpPr>
              <p:spPr bwMode="auto">
                <a:xfrm>
                  <a:off x="72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4" name="Oval 16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5" name="Oval 17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6" name="Oval 18"/>
                <p:cNvSpPr>
                  <a:spLocks noChangeArrowheads="1"/>
                </p:cNvSpPr>
                <p:nvPr/>
              </p:nvSpPr>
              <p:spPr bwMode="auto">
                <a:xfrm>
                  <a:off x="4032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7" name="Oval 19"/>
                <p:cNvSpPr>
                  <a:spLocks noChangeArrowheads="1"/>
                </p:cNvSpPr>
                <p:nvPr/>
              </p:nvSpPr>
              <p:spPr bwMode="auto">
                <a:xfrm>
                  <a:off x="4416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908" name="Oval 20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5909" name="Line 21"/>
              <p:cNvSpPr>
                <a:spLocks noChangeShapeType="1"/>
              </p:cNvSpPr>
              <p:nvPr/>
            </p:nvSpPr>
            <p:spPr bwMode="auto">
              <a:xfrm flipH="1">
                <a:off x="1632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10" name="Line 22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105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11" name="Line 23"/>
              <p:cNvSpPr>
                <a:spLocks noChangeShapeType="1"/>
              </p:cNvSpPr>
              <p:nvPr/>
            </p:nvSpPr>
            <p:spPr bwMode="auto">
              <a:xfrm flipH="1">
                <a:off x="1056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12" name="Line 24"/>
              <p:cNvSpPr>
                <a:spLocks noChangeShapeType="1"/>
              </p:cNvSpPr>
              <p:nvPr/>
            </p:nvSpPr>
            <p:spPr bwMode="auto">
              <a:xfrm>
                <a:off x="1632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13" name="Line 25"/>
              <p:cNvSpPr>
                <a:spLocks noChangeShapeType="1"/>
              </p:cNvSpPr>
              <p:nvPr/>
            </p:nvSpPr>
            <p:spPr bwMode="auto">
              <a:xfrm flipH="1">
                <a:off x="816" y="2688"/>
                <a:ext cx="24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14" name="Line 26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15" name="Line 27"/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16" name="Line 28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17" name="Line 29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18" name="Line 30"/>
              <p:cNvSpPr>
                <a:spLocks noChangeShapeType="1"/>
              </p:cNvSpPr>
              <p:nvPr/>
            </p:nvSpPr>
            <p:spPr bwMode="auto">
              <a:xfrm>
                <a:off x="3744" y="192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19" name="Line 31"/>
              <p:cNvSpPr>
                <a:spLocks noChangeShapeType="1"/>
              </p:cNvSpPr>
              <p:nvPr/>
            </p:nvSpPr>
            <p:spPr bwMode="auto">
              <a:xfrm flipH="1">
                <a:off x="2976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20" name="Line 32"/>
              <p:cNvSpPr>
                <a:spLocks noChangeShapeType="1"/>
              </p:cNvSpPr>
              <p:nvPr/>
            </p:nvSpPr>
            <p:spPr bwMode="auto">
              <a:xfrm>
                <a:off x="316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21" name="Line 33"/>
              <p:cNvSpPr>
                <a:spLocks noChangeShapeType="1"/>
              </p:cNvSpPr>
              <p:nvPr/>
            </p:nvSpPr>
            <p:spPr bwMode="auto">
              <a:xfrm flipH="1">
                <a:off x="4128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22" name="Line 34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1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5923" name="Text Box 35"/>
            <p:cNvSpPr txBox="1">
              <a:spLocks noChangeArrowheads="1"/>
            </p:cNvSpPr>
            <p:nvPr/>
          </p:nvSpPr>
          <p:spPr bwMode="auto">
            <a:xfrm>
              <a:off x="432" y="1104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empty assignment</a:t>
              </a:r>
            </a:p>
          </p:txBody>
        </p:sp>
        <p:sp>
          <p:nvSpPr>
            <p:cNvPr id="165924" name="Text Box 36"/>
            <p:cNvSpPr txBox="1">
              <a:spLocks noChangeArrowheads="1"/>
            </p:cNvSpPr>
            <p:nvPr/>
          </p:nvSpPr>
          <p:spPr bwMode="auto">
            <a:xfrm>
              <a:off x="432" y="1680"/>
              <a:ext cx="8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  <a:r>
                <a:rPr lang="en-US" sz="1800" baseline="30000"/>
                <a:t>st</a:t>
              </a:r>
              <a:r>
                <a:rPr lang="en-US" sz="1800"/>
                <a:t> variable</a:t>
              </a:r>
            </a:p>
          </p:txBody>
        </p:sp>
        <p:sp>
          <p:nvSpPr>
            <p:cNvPr id="165925" name="Text Box 37"/>
            <p:cNvSpPr txBox="1">
              <a:spLocks noChangeArrowheads="1"/>
            </p:cNvSpPr>
            <p:nvPr/>
          </p:nvSpPr>
          <p:spPr bwMode="auto">
            <a:xfrm>
              <a:off x="432" y="2448"/>
              <a:ext cx="8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 baseline="30000"/>
                <a:t>nd</a:t>
              </a:r>
              <a:r>
                <a:rPr lang="en-US" sz="1800"/>
                <a:t> variable</a:t>
              </a:r>
            </a:p>
          </p:txBody>
        </p:sp>
        <p:sp>
          <p:nvSpPr>
            <p:cNvPr id="165926" name="Text Box 38"/>
            <p:cNvSpPr txBox="1">
              <a:spLocks noChangeArrowheads="1"/>
            </p:cNvSpPr>
            <p:nvPr/>
          </p:nvSpPr>
          <p:spPr bwMode="auto">
            <a:xfrm>
              <a:off x="432" y="3216"/>
              <a:ext cx="8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  <a:r>
                <a:rPr lang="en-US" sz="1800" baseline="30000"/>
                <a:t>rd</a:t>
              </a:r>
              <a:r>
                <a:rPr lang="en-US" sz="1800"/>
                <a:t> variable</a:t>
              </a:r>
            </a:p>
          </p:txBody>
        </p:sp>
      </p:grpSp>
      <p:sp>
        <p:nvSpPr>
          <p:cNvPr id="165927" name="Oval 39"/>
          <p:cNvSpPr>
            <a:spLocks noChangeArrowheads="1"/>
          </p:cNvSpPr>
          <p:nvPr/>
        </p:nvSpPr>
        <p:spPr bwMode="auto">
          <a:xfrm>
            <a:off x="4114800" y="51816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28" name="Text Box 40"/>
          <p:cNvSpPr txBox="1">
            <a:spLocks noChangeArrowheads="1"/>
          </p:cNvSpPr>
          <p:nvPr/>
        </p:nvSpPr>
        <p:spPr bwMode="auto">
          <a:xfrm>
            <a:off x="914400" y="5919788"/>
            <a:ext cx="6491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Assignment = {(var1=v11),(var2=v22),(var3=v31)}</a:t>
            </a:r>
          </a:p>
        </p:txBody>
      </p:sp>
    </p:spTree>
    <p:extLst>
      <p:ext uri="{BB962C8B-B14F-4D97-AF65-F5344CB8AC3E}">
        <p14:creationId xmlns:p14="http://schemas.microsoft.com/office/powerpoint/2010/main" val="37345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Questions</a:t>
            </a:r>
          </a:p>
        </p:txBody>
      </p:sp>
      <p:sp>
        <p:nvSpPr>
          <p:cNvPr id="179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Which variable X should be assigned a value next?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In which order should its domain D be sorted?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What are the implications of a partial assignment for yet unassigned variables? (</a:t>
            </a:r>
            <a:r>
              <a:rPr lang="en-US" dirty="0">
                <a:sym typeface="Wingdings" pitchFamily="2" charset="2"/>
              </a:rPr>
              <a:t> Constraint Propagation)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Backtracking Algorithm</a:t>
            </a:r>
          </a:p>
        </p:txBody>
      </p:sp>
      <p:sp>
        <p:nvSpPr>
          <p:cNvPr id="155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7408862" cy="39163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CSP-BACKTRACKING(</a:t>
            </a:r>
            <a:r>
              <a:rPr lang="en-US" sz="2800" b="1" dirty="0" smtClean="0"/>
              <a:t>assignment</a:t>
            </a:r>
            <a:r>
              <a:rPr lang="en-US" sz="2800" dirty="0" smtClean="0"/>
              <a:t>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</a:t>
            </a:r>
            <a:r>
              <a:rPr lang="en-US" sz="2400" b="1" dirty="0" smtClean="0"/>
              <a:t>assignment</a:t>
            </a:r>
            <a:r>
              <a:rPr lang="en-US" sz="2400" dirty="0" smtClean="0"/>
              <a:t> </a:t>
            </a:r>
            <a:r>
              <a:rPr lang="en-US" sz="2400" dirty="0"/>
              <a:t>is complete then return </a:t>
            </a:r>
            <a:r>
              <a:rPr lang="en-US" sz="2400" b="1" dirty="0" smtClean="0"/>
              <a:t>assignment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X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 </a:t>
            </a:r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select unassigned variable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ym typeface="Wingdings" pitchFamily="2" charset="2"/>
              </a:rPr>
              <a:t>D</a:t>
            </a:r>
            <a:r>
              <a:rPr lang="en-US" sz="2400" dirty="0">
                <a:sym typeface="Wingdings" pitchFamily="2" charset="2"/>
              </a:rPr>
              <a:t>  </a:t>
            </a:r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select an ordering for the domain of 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For each value </a:t>
            </a:r>
            <a:r>
              <a:rPr lang="en-US" sz="2400" b="1" dirty="0">
                <a:sym typeface="Wingdings" pitchFamily="2" charset="2"/>
              </a:rPr>
              <a:t>v</a:t>
            </a:r>
            <a:r>
              <a:rPr lang="en-US" sz="2400" dirty="0">
                <a:sym typeface="Wingdings" pitchFamily="2" charset="2"/>
              </a:rPr>
              <a:t> in </a:t>
            </a:r>
            <a:r>
              <a:rPr lang="en-US" sz="2400" b="1" dirty="0">
                <a:sym typeface="Wingdings" pitchFamily="2" charset="2"/>
              </a:rPr>
              <a:t>D</a:t>
            </a:r>
            <a:r>
              <a:rPr lang="en-US" sz="2400" dirty="0">
                <a:sym typeface="Wingdings" pitchFamily="2" charset="2"/>
              </a:rPr>
              <a:t> do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v is consistent with </a:t>
            </a:r>
            <a:r>
              <a:rPr lang="en-US" sz="2000" b="1" dirty="0" smtClean="0"/>
              <a:t>assignment</a:t>
            </a:r>
            <a:r>
              <a:rPr lang="en-US" sz="2000" dirty="0" smtClean="0"/>
              <a:t> </a:t>
            </a:r>
            <a:r>
              <a:rPr lang="en-US" sz="2000" dirty="0"/>
              <a:t>then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Add (</a:t>
            </a:r>
            <a:r>
              <a:rPr lang="en-US" sz="1800" b="1" dirty="0" smtClean="0"/>
              <a:t>X</a:t>
            </a:r>
            <a:r>
              <a:rPr lang="en-US" sz="1800" dirty="0" smtClean="0"/>
              <a:t> = </a:t>
            </a:r>
            <a:r>
              <a:rPr lang="en-US" sz="1800" b="1" dirty="0"/>
              <a:t>v</a:t>
            </a:r>
            <a:r>
              <a:rPr lang="en-US" sz="1800" dirty="0"/>
              <a:t>) to </a:t>
            </a:r>
            <a:r>
              <a:rPr lang="en-US" sz="1800" b="1" dirty="0" smtClean="0"/>
              <a:t>assignment</a:t>
            </a:r>
          </a:p>
          <a:p>
            <a:pPr lvl="3">
              <a:lnSpc>
                <a:spcPct val="90000"/>
              </a:lnSpc>
            </a:pPr>
            <a:r>
              <a:rPr lang="en-US" sz="1800" b="1" dirty="0" smtClean="0"/>
              <a:t>inferences</a:t>
            </a:r>
            <a:r>
              <a:rPr lang="en-US" sz="1800" dirty="0" smtClean="0"/>
              <a:t> </a:t>
            </a:r>
            <a:r>
              <a:rPr lang="en-US" sz="1800" dirty="0">
                <a:sym typeface="Wingdings" pitchFamily="2" charset="2"/>
              </a:rPr>
              <a:t> </a:t>
            </a:r>
            <a:r>
              <a:rPr lang="en-US" sz="1800" dirty="0" smtClean="0">
                <a:solidFill>
                  <a:srgbClr val="C00000"/>
                </a:solidFill>
                <a:sym typeface="Wingdings" pitchFamily="2" charset="2"/>
              </a:rPr>
              <a:t>perform inference on </a:t>
            </a:r>
            <a:r>
              <a:rPr lang="en-US" sz="1800" b="1" dirty="0" smtClean="0">
                <a:solidFill>
                  <a:srgbClr val="C00000"/>
                </a:solidFill>
                <a:sym typeface="Wingdings" pitchFamily="2" charset="2"/>
              </a:rPr>
              <a:t>X</a:t>
            </a:r>
            <a:r>
              <a:rPr lang="en-US" sz="1800" dirty="0" smtClean="0">
                <a:solidFill>
                  <a:srgbClr val="C00000"/>
                </a:solidFill>
                <a:sym typeface="Wingdings" pitchFamily="2" charset="2"/>
              </a:rPr>
              <a:t> and </a:t>
            </a:r>
            <a:r>
              <a:rPr lang="en-US" sz="1800" b="1" dirty="0" smtClean="0">
                <a:solidFill>
                  <a:srgbClr val="C00000"/>
                </a:solidFill>
                <a:sym typeface="Wingdings" pitchFamily="2" charset="2"/>
              </a:rPr>
              <a:t>v</a:t>
            </a:r>
            <a:r>
              <a:rPr lang="en-US" sz="1800" dirty="0" smtClean="0">
                <a:solidFill>
                  <a:srgbClr val="C00000"/>
                </a:solidFill>
                <a:sym typeface="Wingdings" pitchFamily="2" charset="2"/>
              </a:rPr>
              <a:t> given </a:t>
            </a:r>
            <a:r>
              <a:rPr lang="en-US" sz="1800" b="1" dirty="0" smtClean="0">
                <a:solidFill>
                  <a:srgbClr val="C00000"/>
                </a:solidFill>
                <a:sym typeface="Wingdings" pitchFamily="2" charset="2"/>
              </a:rPr>
              <a:t>constraints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endParaRPr lang="en-US" sz="1800" b="1" dirty="0">
              <a:solidFill>
                <a:srgbClr val="C00000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if </a:t>
            </a:r>
            <a:r>
              <a:rPr lang="en-US" sz="1800" b="1" dirty="0" smtClean="0"/>
              <a:t>inferences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i="1" dirty="0">
                <a:sym typeface="Wingdings" pitchFamily="2" charset="2"/>
              </a:rPr>
              <a:t>failure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then</a:t>
            </a:r>
          </a:p>
          <a:p>
            <a:pPr lvl="4">
              <a:lnSpc>
                <a:spcPct val="90000"/>
              </a:lnSpc>
            </a:pPr>
            <a:r>
              <a:rPr lang="en-US" sz="1800" dirty="0" smtClean="0">
                <a:sym typeface="Wingdings" pitchFamily="2" charset="2"/>
              </a:rPr>
              <a:t>Add </a:t>
            </a:r>
            <a:r>
              <a:rPr lang="en-US" sz="1800" b="1" dirty="0" smtClean="0">
                <a:sym typeface="Wingdings" pitchFamily="2" charset="2"/>
              </a:rPr>
              <a:t>inference </a:t>
            </a:r>
            <a:r>
              <a:rPr lang="en-US" sz="1800" dirty="0" smtClean="0">
                <a:sym typeface="Wingdings" pitchFamily="2" charset="2"/>
              </a:rPr>
              <a:t>to</a:t>
            </a:r>
            <a:r>
              <a:rPr lang="en-US" sz="1800" b="1" dirty="0" smtClean="0">
                <a:sym typeface="Wingdings" pitchFamily="2" charset="2"/>
              </a:rPr>
              <a:t> assignment</a:t>
            </a:r>
            <a:endParaRPr lang="en-US" sz="1800" b="1" dirty="0" smtClean="0"/>
          </a:p>
          <a:p>
            <a:pPr lvl="4">
              <a:lnSpc>
                <a:spcPct val="90000"/>
              </a:lnSpc>
            </a:pPr>
            <a:r>
              <a:rPr lang="en-US" sz="1800" b="1" dirty="0" smtClean="0"/>
              <a:t>result</a:t>
            </a:r>
            <a:r>
              <a:rPr lang="en-US" sz="1800" dirty="0" smtClean="0"/>
              <a:t> </a:t>
            </a:r>
            <a:r>
              <a:rPr lang="en-US" sz="1800" dirty="0">
                <a:sym typeface="Wingdings" pitchFamily="2" charset="2"/>
              </a:rPr>
              <a:t> </a:t>
            </a:r>
            <a:r>
              <a:rPr lang="en-US" sz="1800" dirty="0" smtClean="0">
                <a:sym typeface="Wingdings" pitchFamily="2" charset="2"/>
              </a:rPr>
              <a:t>CSP-BACKTRACKING(</a:t>
            </a:r>
            <a:r>
              <a:rPr lang="en-US" sz="1800" b="1" dirty="0" smtClean="0">
                <a:sym typeface="Wingdings" pitchFamily="2" charset="2"/>
              </a:rPr>
              <a:t>assignment</a:t>
            </a:r>
            <a:r>
              <a:rPr lang="en-US" sz="1800" dirty="0" smtClean="0">
                <a:sym typeface="Wingdings" pitchFamily="2" charset="2"/>
              </a:rPr>
              <a:t>)</a:t>
            </a:r>
            <a:endParaRPr lang="en-US" sz="1800" dirty="0">
              <a:sym typeface="Wingdings" pitchFamily="2" charset="2"/>
            </a:endParaRPr>
          </a:p>
          <a:p>
            <a:pPr lvl="3">
              <a:lnSpc>
                <a:spcPct val="90000"/>
              </a:lnSpc>
            </a:pPr>
            <a:r>
              <a:rPr lang="en-US" sz="1800" dirty="0">
                <a:sym typeface="Wingdings" pitchFamily="2" charset="2"/>
              </a:rPr>
              <a:t>i</a:t>
            </a:r>
            <a:r>
              <a:rPr lang="en-US" sz="1800" dirty="0" smtClean="0">
                <a:sym typeface="Wingdings" pitchFamily="2" charset="2"/>
              </a:rPr>
              <a:t>f </a:t>
            </a:r>
            <a:r>
              <a:rPr lang="en-US" sz="1800" b="1" dirty="0">
                <a:sym typeface="Wingdings" pitchFamily="2" charset="2"/>
              </a:rPr>
              <a:t>result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 </a:t>
            </a:r>
            <a:r>
              <a:rPr lang="en-US" sz="1800" i="1" dirty="0" smtClean="0">
                <a:sym typeface="Wingdings" pitchFamily="2" charset="2"/>
              </a:rPr>
              <a:t>failure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then return </a:t>
            </a:r>
            <a:r>
              <a:rPr lang="en-US" sz="1800" b="1" dirty="0" smtClean="0">
                <a:sym typeface="Wingdings" pitchFamily="2" charset="2"/>
              </a:rPr>
              <a:t>result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>
                <a:sym typeface="Wingdings" pitchFamily="2" charset="2"/>
              </a:rPr>
              <a:t>remove </a:t>
            </a:r>
            <a:r>
              <a:rPr lang="en-US" sz="2100" b="1" dirty="0" smtClean="0">
                <a:sym typeface="Wingdings" pitchFamily="2" charset="2"/>
              </a:rPr>
              <a:t>X</a:t>
            </a:r>
            <a:r>
              <a:rPr lang="en-US" sz="2100" dirty="0" smtClean="0">
                <a:sym typeface="Wingdings" pitchFamily="2" charset="2"/>
              </a:rPr>
              <a:t>=</a:t>
            </a:r>
            <a:r>
              <a:rPr lang="en-US" sz="2100" b="1" dirty="0" smtClean="0">
                <a:sym typeface="Wingdings" pitchFamily="2" charset="2"/>
              </a:rPr>
              <a:t>v</a:t>
            </a:r>
            <a:r>
              <a:rPr lang="en-US" sz="2100" dirty="0" smtClean="0">
                <a:sym typeface="Wingdings" pitchFamily="2" charset="2"/>
              </a:rPr>
              <a:t> and </a:t>
            </a:r>
            <a:r>
              <a:rPr lang="en-US" sz="2100" b="1" dirty="0" smtClean="0">
                <a:sym typeface="Wingdings" pitchFamily="2" charset="2"/>
              </a:rPr>
              <a:t>inferences</a:t>
            </a:r>
            <a:r>
              <a:rPr lang="en-US" sz="2100" dirty="0" smtClean="0">
                <a:sym typeface="Wingdings" pitchFamily="2" charset="2"/>
              </a:rPr>
              <a:t> from </a:t>
            </a:r>
            <a:r>
              <a:rPr lang="en-US" sz="2100" b="1" dirty="0" smtClean="0">
                <a:sym typeface="Wingdings" pitchFamily="2" charset="2"/>
              </a:rPr>
              <a:t>assignment</a:t>
            </a:r>
            <a:endParaRPr lang="en-US" sz="2100" b="1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sym typeface="Wingdings" pitchFamily="2" charset="2"/>
              </a:rPr>
              <a:t>return</a:t>
            </a:r>
            <a:r>
              <a:rPr lang="en-US" sz="2400" i="1" dirty="0" err="1" smtClean="0">
                <a:sym typeface="Wingdings" pitchFamily="2" charset="2"/>
              </a:rPr>
              <a:t>failure</a:t>
            </a:r>
            <a:endParaRPr lang="en-US" sz="2400" i="1" dirty="0"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1" y="5791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Areas in red are where we can improve performance.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Choice of Variable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8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Map coloring</a:t>
            </a:r>
          </a:p>
        </p:txBody>
      </p:sp>
      <p:grpSp>
        <p:nvGrpSpPr>
          <p:cNvPr id="168964" name="Group 4"/>
          <p:cNvGrpSpPr>
            <a:grpSpLocks/>
          </p:cNvGrpSpPr>
          <p:nvPr/>
        </p:nvGrpSpPr>
        <p:grpSpPr bwMode="auto">
          <a:xfrm>
            <a:off x="2895600" y="3048000"/>
            <a:ext cx="3048000" cy="2465388"/>
            <a:chOff x="816" y="1152"/>
            <a:chExt cx="1920" cy="1553"/>
          </a:xfrm>
        </p:grpSpPr>
        <p:grpSp>
          <p:nvGrpSpPr>
            <p:cNvPr id="168965" name="Group 5"/>
            <p:cNvGrpSpPr>
              <a:grpSpLocks/>
            </p:cNvGrpSpPr>
            <p:nvPr/>
          </p:nvGrpSpPr>
          <p:grpSpPr bwMode="auto">
            <a:xfrm>
              <a:off x="816" y="1152"/>
              <a:ext cx="1920" cy="1536"/>
              <a:chOff x="576" y="1152"/>
              <a:chExt cx="1920" cy="1536"/>
            </a:xfrm>
          </p:grpSpPr>
          <p:sp>
            <p:nvSpPr>
              <p:cNvPr id="168966" name="Rectangle 6"/>
              <p:cNvSpPr>
                <a:spLocks noChangeArrowheads="1"/>
              </p:cNvSpPr>
              <p:nvPr/>
            </p:nvSpPr>
            <p:spPr bwMode="auto">
              <a:xfrm>
                <a:off x="576" y="1344"/>
                <a:ext cx="576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7" name="Freeform 7"/>
              <p:cNvSpPr>
                <a:spLocks/>
              </p:cNvSpPr>
              <p:nvPr/>
            </p:nvSpPr>
            <p:spPr bwMode="auto">
              <a:xfrm>
                <a:off x="1152" y="1728"/>
                <a:ext cx="576" cy="576"/>
              </a:xfrm>
              <a:custGeom>
                <a:avLst/>
                <a:gdLst>
                  <a:gd name="T0" fmla="*/ 0 w 576"/>
                  <a:gd name="T1" fmla="*/ 0 h 576"/>
                  <a:gd name="T2" fmla="*/ 576 w 576"/>
                  <a:gd name="T3" fmla="*/ 0 h 576"/>
                  <a:gd name="T4" fmla="*/ 576 w 576"/>
                  <a:gd name="T5" fmla="*/ 576 h 576"/>
                  <a:gd name="T6" fmla="*/ 0 w 576"/>
                  <a:gd name="T7" fmla="*/ 384 h 576"/>
                  <a:gd name="T8" fmla="*/ 0 w 576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57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576"/>
                    </a:lnTo>
                    <a:lnTo>
                      <a:pt x="0" y="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8968" name="Rectangle 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432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9" name="Freeform 9"/>
              <p:cNvSpPr>
                <a:spLocks/>
              </p:cNvSpPr>
              <p:nvPr/>
            </p:nvSpPr>
            <p:spPr bwMode="auto">
              <a:xfrm>
                <a:off x="1584" y="1152"/>
                <a:ext cx="912" cy="672"/>
              </a:xfrm>
              <a:custGeom>
                <a:avLst/>
                <a:gdLst>
                  <a:gd name="T0" fmla="*/ 0 w 912"/>
                  <a:gd name="T1" fmla="*/ 0 h 672"/>
                  <a:gd name="T2" fmla="*/ 912 w 912"/>
                  <a:gd name="T3" fmla="*/ 672 h 672"/>
                  <a:gd name="T4" fmla="*/ 144 w 912"/>
                  <a:gd name="T5" fmla="*/ 672 h 672"/>
                  <a:gd name="T6" fmla="*/ 144 w 912"/>
                  <a:gd name="T7" fmla="*/ 576 h 672"/>
                  <a:gd name="T8" fmla="*/ 0 w 912"/>
                  <a:gd name="T9" fmla="*/ 576 h 672"/>
                  <a:gd name="T10" fmla="*/ 0 w 912"/>
                  <a:gd name="T11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672">
                    <a:moveTo>
                      <a:pt x="0" y="0"/>
                    </a:moveTo>
                    <a:lnTo>
                      <a:pt x="912" y="672"/>
                    </a:lnTo>
                    <a:lnTo>
                      <a:pt x="144" y="672"/>
                    </a:lnTo>
                    <a:lnTo>
                      <a:pt x="144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8970" name="Freeform 10"/>
              <p:cNvSpPr>
                <a:spLocks/>
              </p:cNvSpPr>
              <p:nvPr/>
            </p:nvSpPr>
            <p:spPr bwMode="auto">
              <a:xfrm>
                <a:off x="1728" y="1824"/>
                <a:ext cx="768" cy="480"/>
              </a:xfrm>
              <a:custGeom>
                <a:avLst/>
                <a:gdLst>
                  <a:gd name="T0" fmla="*/ 0 w 768"/>
                  <a:gd name="T1" fmla="*/ 0 h 480"/>
                  <a:gd name="T2" fmla="*/ 0 w 768"/>
                  <a:gd name="T3" fmla="*/ 288 h 480"/>
                  <a:gd name="T4" fmla="*/ 672 w 768"/>
                  <a:gd name="T5" fmla="*/ 480 h 480"/>
                  <a:gd name="T6" fmla="*/ 768 w 768"/>
                  <a:gd name="T7" fmla="*/ 0 h 480"/>
                  <a:gd name="T8" fmla="*/ 0 w 76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480">
                    <a:moveTo>
                      <a:pt x="0" y="0"/>
                    </a:moveTo>
                    <a:lnTo>
                      <a:pt x="0" y="288"/>
                    </a:lnTo>
                    <a:lnTo>
                      <a:pt x="672" y="480"/>
                    </a:lnTo>
                    <a:lnTo>
                      <a:pt x="76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8971" name="Freeform 11"/>
              <p:cNvSpPr>
                <a:spLocks/>
              </p:cNvSpPr>
              <p:nvPr/>
            </p:nvSpPr>
            <p:spPr bwMode="auto">
              <a:xfrm>
                <a:off x="1728" y="2112"/>
                <a:ext cx="672" cy="192"/>
              </a:xfrm>
              <a:custGeom>
                <a:avLst/>
                <a:gdLst>
                  <a:gd name="T0" fmla="*/ 0 w 672"/>
                  <a:gd name="T1" fmla="*/ 0 h 192"/>
                  <a:gd name="T2" fmla="*/ 0 w 672"/>
                  <a:gd name="T3" fmla="*/ 192 h 192"/>
                  <a:gd name="T4" fmla="*/ 672 w 672"/>
                  <a:gd name="T5" fmla="*/ 192 h 192"/>
                  <a:gd name="T6" fmla="*/ 0 w 672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" h="192">
                    <a:moveTo>
                      <a:pt x="0" y="0"/>
                    </a:moveTo>
                    <a:lnTo>
                      <a:pt x="0" y="192"/>
                    </a:lnTo>
                    <a:lnTo>
                      <a:pt x="672" y="1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8972" name="Rectangle 12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973" name="Text Box 13"/>
            <p:cNvSpPr txBox="1">
              <a:spLocks noChangeArrowheads="1"/>
            </p:cNvSpPr>
            <p:nvPr/>
          </p:nvSpPr>
          <p:spPr bwMode="auto">
            <a:xfrm>
              <a:off x="902" y="1604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WA</a:t>
              </a:r>
            </a:p>
          </p:txBody>
        </p:sp>
        <p:sp>
          <p:nvSpPr>
            <p:cNvPr id="168974" name="Text Box 14"/>
            <p:cNvSpPr txBox="1">
              <a:spLocks noChangeArrowheads="1"/>
            </p:cNvSpPr>
            <p:nvPr/>
          </p:nvSpPr>
          <p:spPr bwMode="auto">
            <a:xfrm>
              <a:off x="1488" y="129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NT</a:t>
              </a:r>
            </a:p>
          </p:txBody>
        </p:sp>
        <p:sp>
          <p:nvSpPr>
            <p:cNvPr id="168975" name="Text Box 15"/>
            <p:cNvSpPr txBox="1">
              <a:spLocks noChangeArrowheads="1"/>
            </p:cNvSpPr>
            <p:nvPr/>
          </p:nvSpPr>
          <p:spPr bwMode="auto">
            <a:xfrm>
              <a:off x="1584" y="1872"/>
              <a:ext cx="2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SA</a:t>
              </a:r>
            </a:p>
          </p:txBody>
        </p:sp>
        <p:sp>
          <p:nvSpPr>
            <p:cNvPr id="168976" name="Text Box 16"/>
            <p:cNvSpPr txBox="1">
              <a:spLocks noChangeArrowheads="1"/>
            </p:cNvSpPr>
            <p:nvPr/>
          </p:nvSpPr>
          <p:spPr bwMode="auto">
            <a:xfrm>
              <a:off x="1968" y="1440"/>
              <a:ext cx="2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Q</a:t>
              </a:r>
            </a:p>
          </p:txBody>
        </p:sp>
        <p:sp>
          <p:nvSpPr>
            <p:cNvPr id="168977" name="Text Box 17"/>
            <p:cNvSpPr txBox="1">
              <a:spLocks noChangeArrowheads="1"/>
            </p:cNvSpPr>
            <p:nvPr/>
          </p:nvSpPr>
          <p:spPr bwMode="auto">
            <a:xfrm>
              <a:off x="2160" y="1920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NSW</a:t>
              </a:r>
            </a:p>
          </p:txBody>
        </p:sp>
        <p:sp>
          <p:nvSpPr>
            <p:cNvPr id="168978" name="Text Box 18"/>
            <p:cNvSpPr txBox="1">
              <a:spLocks noChangeArrowheads="1"/>
            </p:cNvSpPr>
            <p:nvPr/>
          </p:nvSpPr>
          <p:spPr bwMode="auto">
            <a:xfrm>
              <a:off x="1968" y="2112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V</a:t>
              </a:r>
            </a:p>
          </p:txBody>
        </p:sp>
        <p:sp>
          <p:nvSpPr>
            <p:cNvPr id="168979" name="Text Box 19"/>
            <p:cNvSpPr txBox="1">
              <a:spLocks noChangeArrowheads="1"/>
            </p:cNvSpPr>
            <p:nvPr/>
          </p:nvSpPr>
          <p:spPr bwMode="auto">
            <a:xfrm>
              <a:off x="2352" y="2474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</a:t>
              </a:r>
            </a:p>
          </p:txBody>
        </p:sp>
      </p:grpSp>
      <p:grpSp>
        <p:nvGrpSpPr>
          <p:cNvPr id="168995" name="Group 35"/>
          <p:cNvGrpSpPr>
            <a:grpSpLocks/>
          </p:cNvGrpSpPr>
          <p:nvPr/>
        </p:nvGrpSpPr>
        <p:grpSpPr bwMode="auto">
          <a:xfrm>
            <a:off x="2895600" y="3048000"/>
            <a:ext cx="1600200" cy="1524000"/>
            <a:chOff x="3312" y="336"/>
            <a:chExt cx="1008" cy="960"/>
          </a:xfrm>
        </p:grpSpPr>
        <p:sp>
          <p:nvSpPr>
            <p:cNvPr id="168981" name="Rectangle 21"/>
            <p:cNvSpPr>
              <a:spLocks noChangeArrowheads="1"/>
            </p:cNvSpPr>
            <p:nvPr/>
          </p:nvSpPr>
          <p:spPr bwMode="auto">
            <a:xfrm>
              <a:off x="3312" y="528"/>
              <a:ext cx="576" cy="768"/>
            </a:xfrm>
            <a:prstGeom prst="rect">
              <a:avLst/>
            </a:prstGeom>
            <a:solidFill>
              <a:srgbClr val="F8170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83" name="Rectangle 23"/>
            <p:cNvSpPr>
              <a:spLocks noChangeArrowheads="1"/>
            </p:cNvSpPr>
            <p:nvPr/>
          </p:nvSpPr>
          <p:spPr bwMode="auto">
            <a:xfrm>
              <a:off x="3888" y="336"/>
              <a:ext cx="432" cy="576"/>
            </a:xfrm>
            <a:prstGeom prst="rect">
              <a:avLst/>
            </a:prstGeom>
            <a:solidFill>
              <a:srgbClr val="45D62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88" name="Text Box 28"/>
            <p:cNvSpPr txBox="1">
              <a:spLocks noChangeArrowheads="1"/>
            </p:cNvSpPr>
            <p:nvPr/>
          </p:nvSpPr>
          <p:spPr bwMode="auto">
            <a:xfrm>
              <a:off x="3398" y="788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WA</a:t>
              </a:r>
            </a:p>
          </p:txBody>
        </p:sp>
        <p:sp>
          <p:nvSpPr>
            <p:cNvPr id="168989" name="Text Box 29"/>
            <p:cNvSpPr txBox="1">
              <a:spLocks noChangeArrowheads="1"/>
            </p:cNvSpPr>
            <p:nvPr/>
          </p:nvSpPr>
          <p:spPr bwMode="auto">
            <a:xfrm>
              <a:off x="3984" y="48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NT</a:t>
              </a:r>
            </a:p>
          </p:txBody>
        </p:sp>
      </p:grpSp>
      <p:grpSp>
        <p:nvGrpSpPr>
          <p:cNvPr id="168996" name="Group 36"/>
          <p:cNvGrpSpPr>
            <a:grpSpLocks/>
          </p:cNvGrpSpPr>
          <p:nvPr/>
        </p:nvGrpSpPr>
        <p:grpSpPr bwMode="auto">
          <a:xfrm>
            <a:off x="3810000" y="3962400"/>
            <a:ext cx="914400" cy="914400"/>
            <a:chOff x="3888" y="1632"/>
            <a:chExt cx="576" cy="576"/>
          </a:xfrm>
          <a:solidFill>
            <a:srgbClr val="0070C0"/>
          </a:solidFill>
        </p:grpSpPr>
        <p:sp>
          <p:nvSpPr>
            <p:cNvPr id="168982" name="Freeform 22"/>
            <p:cNvSpPr>
              <a:spLocks/>
            </p:cNvSpPr>
            <p:nvPr/>
          </p:nvSpPr>
          <p:spPr bwMode="auto">
            <a:xfrm>
              <a:off x="3888" y="1632"/>
              <a:ext cx="576" cy="576"/>
            </a:xfrm>
            <a:custGeom>
              <a:avLst/>
              <a:gdLst>
                <a:gd name="T0" fmla="*/ 0 w 576"/>
                <a:gd name="T1" fmla="*/ 0 h 576"/>
                <a:gd name="T2" fmla="*/ 576 w 576"/>
                <a:gd name="T3" fmla="*/ 0 h 576"/>
                <a:gd name="T4" fmla="*/ 576 w 576"/>
                <a:gd name="T5" fmla="*/ 576 h 576"/>
                <a:gd name="T6" fmla="*/ 0 w 576"/>
                <a:gd name="T7" fmla="*/ 384 h 576"/>
                <a:gd name="T8" fmla="*/ 0 w 576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lnTo>
                    <a:pt x="576" y="0"/>
                  </a:lnTo>
                  <a:lnTo>
                    <a:pt x="576" y="576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0" name="Text Box 30"/>
            <p:cNvSpPr txBox="1">
              <a:spLocks noChangeArrowheads="1"/>
            </p:cNvSpPr>
            <p:nvPr/>
          </p:nvSpPr>
          <p:spPr bwMode="auto">
            <a:xfrm>
              <a:off x="4080" y="1776"/>
              <a:ext cx="28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7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Choice of Variable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Minimum </a:t>
            </a:r>
            <a:r>
              <a:rPr lang="en-US" dirty="0">
                <a:solidFill>
                  <a:srgbClr val="C00000"/>
                </a:solidFill>
              </a:rPr>
              <a:t>remaining values heuristic (a.k.a. Fail First</a:t>
            </a:r>
            <a:r>
              <a:rPr lang="en-US" dirty="0" smtClean="0">
                <a:solidFill>
                  <a:srgbClr val="C00000"/>
                </a:solidFill>
              </a:rPr>
              <a:t>):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a variable with the fewest remaining values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23533" y="762000"/>
            <a:ext cx="45322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400" b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 </a:t>
            </a: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select unassigned variable</a:t>
            </a:r>
            <a:endParaRPr lang="en-US" sz="2400" dirty="0">
              <a:solidFill>
                <a:srgbClr val="C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01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Formulation	</a:t>
            </a:r>
          </a:p>
        </p:txBody>
      </p:sp>
      <p:sp>
        <p:nvSpPr>
          <p:cNvPr id="3522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state space?</a:t>
            </a:r>
          </a:p>
          <a:p>
            <a:r>
              <a:rPr lang="en-US" dirty="0"/>
              <a:t>What is the initial state?</a:t>
            </a:r>
          </a:p>
          <a:p>
            <a:r>
              <a:rPr lang="en-US" dirty="0"/>
              <a:t>What is the successor function?</a:t>
            </a:r>
          </a:p>
          <a:p>
            <a:r>
              <a:rPr lang="en-US" dirty="0"/>
              <a:t>What is the goal test?</a:t>
            </a:r>
          </a:p>
          <a:p>
            <a:r>
              <a:rPr lang="en-US" dirty="0"/>
              <a:t>What is the path cost?</a:t>
            </a:r>
          </a:p>
        </p:txBody>
      </p:sp>
    </p:spTree>
    <p:extLst>
      <p:ext uri="{BB962C8B-B14F-4D97-AF65-F5344CB8AC3E}">
        <p14:creationId xmlns:p14="http://schemas.microsoft.com/office/powerpoint/2010/main" val="32003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Choice of Variable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72037" name="Group 5"/>
          <p:cNvGrpSpPr>
            <a:grpSpLocks/>
          </p:cNvGrpSpPr>
          <p:nvPr/>
        </p:nvGrpSpPr>
        <p:grpSpPr bwMode="auto">
          <a:xfrm>
            <a:off x="2819400" y="1752600"/>
            <a:ext cx="3048000" cy="2465388"/>
            <a:chOff x="816" y="1152"/>
            <a:chExt cx="1920" cy="1553"/>
          </a:xfrm>
        </p:grpSpPr>
        <p:grpSp>
          <p:nvGrpSpPr>
            <p:cNvPr id="172038" name="Group 6"/>
            <p:cNvGrpSpPr>
              <a:grpSpLocks/>
            </p:cNvGrpSpPr>
            <p:nvPr/>
          </p:nvGrpSpPr>
          <p:grpSpPr bwMode="auto">
            <a:xfrm>
              <a:off x="816" y="1152"/>
              <a:ext cx="1920" cy="1536"/>
              <a:chOff x="576" y="1152"/>
              <a:chExt cx="1920" cy="1536"/>
            </a:xfrm>
          </p:grpSpPr>
          <p:sp>
            <p:nvSpPr>
              <p:cNvPr id="172039" name="Rectangle 7"/>
              <p:cNvSpPr>
                <a:spLocks noChangeArrowheads="1"/>
              </p:cNvSpPr>
              <p:nvPr/>
            </p:nvSpPr>
            <p:spPr bwMode="auto">
              <a:xfrm>
                <a:off x="576" y="1344"/>
                <a:ext cx="576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40" name="Freeform 8"/>
              <p:cNvSpPr>
                <a:spLocks/>
              </p:cNvSpPr>
              <p:nvPr/>
            </p:nvSpPr>
            <p:spPr bwMode="auto">
              <a:xfrm>
                <a:off x="1152" y="1728"/>
                <a:ext cx="576" cy="576"/>
              </a:xfrm>
              <a:custGeom>
                <a:avLst/>
                <a:gdLst>
                  <a:gd name="T0" fmla="*/ 0 w 576"/>
                  <a:gd name="T1" fmla="*/ 0 h 576"/>
                  <a:gd name="T2" fmla="*/ 576 w 576"/>
                  <a:gd name="T3" fmla="*/ 0 h 576"/>
                  <a:gd name="T4" fmla="*/ 576 w 576"/>
                  <a:gd name="T5" fmla="*/ 576 h 576"/>
                  <a:gd name="T6" fmla="*/ 0 w 576"/>
                  <a:gd name="T7" fmla="*/ 384 h 576"/>
                  <a:gd name="T8" fmla="*/ 0 w 576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57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576"/>
                    </a:lnTo>
                    <a:lnTo>
                      <a:pt x="0" y="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2041" name="Rectangle 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432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42" name="Freeform 10"/>
              <p:cNvSpPr>
                <a:spLocks/>
              </p:cNvSpPr>
              <p:nvPr/>
            </p:nvSpPr>
            <p:spPr bwMode="auto">
              <a:xfrm>
                <a:off x="1584" y="1152"/>
                <a:ext cx="912" cy="672"/>
              </a:xfrm>
              <a:custGeom>
                <a:avLst/>
                <a:gdLst>
                  <a:gd name="T0" fmla="*/ 0 w 912"/>
                  <a:gd name="T1" fmla="*/ 0 h 672"/>
                  <a:gd name="T2" fmla="*/ 912 w 912"/>
                  <a:gd name="T3" fmla="*/ 672 h 672"/>
                  <a:gd name="T4" fmla="*/ 144 w 912"/>
                  <a:gd name="T5" fmla="*/ 672 h 672"/>
                  <a:gd name="T6" fmla="*/ 144 w 912"/>
                  <a:gd name="T7" fmla="*/ 576 h 672"/>
                  <a:gd name="T8" fmla="*/ 0 w 912"/>
                  <a:gd name="T9" fmla="*/ 576 h 672"/>
                  <a:gd name="T10" fmla="*/ 0 w 912"/>
                  <a:gd name="T11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672">
                    <a:moveTo>
                      <a:pt x="0" y="0"/>
                    </a:moveTo>
                    <a:lnTo>
                      <a:pt x="912" y="672"/>
                    </a:lnTo>
                    <a:lnTo>
                      <a:pt x="144" y="672"/>
                    </a:lnTo>
                    <a:lnTo>
                      <a:pt x="144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2043" name="Freeform 11"/>
              <p:cNvSpPr>
                <a:spLocks/>
              </p:cNvSpPr>
              <p:nvPr/>
            </p:nvSpPr>
            <p:spPr bwMode="auto">
              <a:xfrm>
                <a:off x="1728" y="1824"/>
                <a:ext cx="768" cy="480"/>
              </a:xfrm>
              <a:custGeom>
                <a:avLst/>
                <a:gdLst>
                  <a:gd name="T0" fmla="*/ 0 w 768"/>
                  <a:gd name="T1" fmla="*/ 0 h 480"/>
                  <a:gd name="T2" fmla="*/ 0 w 768"/>
                  <a:gd name="T3" fmla="*/ 288 h 480"/>
                  <a:gd name="T4" fmla="*/ 672 w 768"/>
                  <a:gd name="T5" fmla="*/ 480 h 480"/>
                  <a:gd name="T6" fmla="*/ 768 w 768"/>
                  <a:gd name="T7" fmla="*/ 0 h 480"/>
                  <a:gd name="T8" fmla="*/ 0 w 76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480">
                    <a:moveTo>
                      <a:pt x="0" y="0"/>
                    </a:moveTo>
                    <a:lnTo>
                      <a:pt x="0" y="288"/>
                    </a:lnTo>
                    <a:lnTo>
                      <a:pt x="672" y="480"/>
                    </a:lnTo>
                    <a:lnTo>
                      <a:pt x="76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2044" name="Freeform 12"/>
              <p:cNvSpPr>
                <a:spLocks/>
              </p:cNvSpPr>
              <p:nvPr/>
            </p:nvSpPr>
            <p:spPr bwMode="auto">
              <a:xfrm>
                <a:off x="1728" y="2112"/>
                <a:ext cx="672" cy="192"/>
              </a:xfrm>
              <a:custGeom>
                <a:avLst/>
                <a:gdLst>
                  <a:gd name="T0" fmla="*/ 0 w 672"/>
                  <a:gd name="T1" fmla="*/ 0 h 192"/>
                  <a:gd name="T2" fmla="*/ 0 w 672"/>
                  <a:gd name="T3" fmla="*/ 192 h 192"/>
                  <a:gd name="T4" fmla="*/ 672 w 672"/>
                  <a:gd name="T5" fmla="*/ 192 h 192"/>
                  <a:gd name="T6" fmla="*/ 0 w 672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" h="192">
                    <a:moveTo>
                      <a:pt x="0" y="0"/>
                    </a:moveTo>
                    <a:lnTo>
                      <a:pt x="0" y="192"/>
                    </a:lnTo>
                    <a:lnTo>
                      <a:pt x="672" y="1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2045" name="Rectangle 13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2046" name="Text Box 14"/>
            <p:cNvSpPr txBox="1">
              <a:spLocks noChangeArrowheads="1"/>
            </p:cNvSpPr>
            <p:nvPr/>
          </p:nvSpPr>
          <p:spPr bwMode="auto">
            <a:xfrm>
              <a:off x="902" y="1604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WA</a:t>
              </a:r>
            </a:p>
          </p:txBody>
        </p:sp>
        <p:sp>
          <p:nvSpPr>
            <p:cNvPr id="172047" name="Text Box 15"/>
            <p:cNvSpPr txBox="1">
              <a:spLocks noChangeArrowheads="1"/>
            </p:cNvSpPr>
            <p:nvPr/>
          </p:nvSpPr>
          <p:spPr bwMode="auto">
            <a:xfrm>
              <a:off x="1488" y="129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NT</a:t>
              </a:r>
            </a:p>
          </p:txBody>
        </p:sp>
        <p:sp>
          <p:nvSpPr>
            <p:cNvPr id="172048" name="Text Box 16"/>
            <p:cNvSpPr txBox="1">
              <a:spLocks noChangeArrowheads="1"/>
            </p:cNvSpPr>
            <p:nvPr/>
          </p:nvSpPr>
          <p:spPr bwMode="auto">
            <a:xfrm>
              <a:off x="1584" y="1872"/>
              <a:ext cx="2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SA</a:t>
              </a:r>
            </a:p>
          </p:txBody>
        </p:sp>
        <p:sp>
          <p:nvSpPr>
            <p:cNvPr id="172049" name="Text Box 17"/>
            <p:cNvSpPr txBox="1">
              <a:spLocks noChangeArrowheads="1"/>
            </p:cNvSpPr>
            <p:nvPr/>
          </p:nvSpPr>
          <p:spPr bwMode="auto">
            <a:xfrm>
              <a:off x="1968" y="1440"/>
              <a:ext cx="2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Q</a:t>
              </a:r>
            </a:p>
          </p:txBody>
        </p:sp>
        <p:sp>
          <p:nvSpPr>
            <p:cNvPr id="172050" name="Text Box 18"/>
            <p:cNvSpPr txBox="1">
              <a:spLocks noChangeArrowheads="1"/>
            </p:cNvSpPr>
            <p:nvPr/>
          </p:nvSpPr>
          <p:spPr bwMode="auto">
            <a:xfrm>
              <a:off x="2160" y="1920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NSW</a:t>
              </a:r>
            </a:p>
          </p:txBody>
        </p:sp>
        <p:sp>
          <p:nvSpPr>
            <p:cNvPr id="172051" name="Text Box 19"/>
            <p:cNvSpPr txBox="1">
              <a:spLocks noChangeArrowheads="1"/>
            </p:cNvSpPr>
            <p:nvPr/>
          </p:nvSpPr>
          <p:spPr bwMode="auto">
            <a:xfrm>
              <a:off x="1968" y="2112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V</a:t>
              </a:r>
            </a:p>
          </p:txBody>
        </p:sp>
        <p:sp>
          <p:nvSpPr>
            <p:cNvPr id="172052" name="Text Box 20"/>
            <p:cNvSpPr txBox="1">
              <a:spLocks noChangeArrowheads="1"/>
            </p:cNvSpPr>
            <p:nvPr/>
          </p:nvSpPr>
          <p:spPr bwMode="auto">
            <a:xfrm>
              <a:off x="2352" y="2474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</a:t>
              </a:r>
            </a:p>
          </p:txBody>
        </p:sp>
      </p:grpSp>
      <p:grpSp>
        <p:nvGrpSpPr>
          <p:cNvPr id="172061" name="Group 29"/>
          <p:cNvGrpSpPr>
            <a:grpSpLocks/>
          </p:cNvGrpSpPr>
          <p:nvPr/>
        </p:nvGrpSpPr>
        <p:grpSpPr bwMode="auto">
          <a:xfrm>
            <a:off x="3733800" y="2667000"/>
            <a:ext cx="914400" cy="914400"/>
            <a:chOff x="2352" y="1680"/>
            <a:chExt cx="576" cy="576"/>
          </a:xfrm>
        </p:grpSpPr>
        <p:sp>
          <p:nvSpPr>
            <p:cNvPr id="172059" name="Freeform 27"/>
            <p:cNvSpPr>
              <a:spLocks/>
            </p:cNvSpPr>
            <p:nvPr/>
          </p:nvSpPr>
          <p:spPr bwMode="auto">
            <a:xfrm>
              <a:off x="2352" y="1680"/>
              <a:ext cx="576" cy="576"/>
            </a:xfrm>
            <a:custGeom>
              <a:avLst/>
              <a:gdLst>
                <a:gd name="T0" fmla="*/ 0 w 576"/>
                <a:gd name="T1" fmla="*/ 0 h 576"/>
                <a:gd name="T2" fmla="*/ 576 w 576"/>
                <a:gd name="T3" fmla="*/ 0 h 576"/>
                <a:gd name="T4" fmla="*/ 576 w 576"/>
                <a:gd name="T5" fmla="*/ 576 h 576"/>
                <a:gd name="T6" fmla="*/ 0 w 576"/>
                <a:gd name="T7" fmla="*/ 384 h 576"/>
                <a:gd name="T8" fmla="*/ 0 w 576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lnTo>
                    <a:pt x="576" y="0"/>
                  </a:lnTo>
                  <a:lnTo>
                    <a:pt x="576" y="576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2060" name="Text Box 28"/>
            <p:cNvSpPr txBox="1">
              <a:spLocks noChangeArrowheads="1"/>
            </p:cNvSpPr>
            <p:nvPr/>
          </p:nvSpPr>
          <p:spPr bwMode="auto">
            <a:xfrm>
              <a:off x="2544" y="1824"/>
              <a:ext cx="2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1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Choice of Variable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Minimum </a:t>
            </a:r>
            <a:r>
              <a:rPr lang="en-US" dirty="0">
                <a:solidFill>
                  <a:srgbClr val="C00000"/>
                </a:solidFill>
              </a:rPr>
              <a:t>remaining values heuristic (a.k.a. Fail First</a:t>
            </a:r>
            <a:r>
              <a:rPr lang="en-US" dirty="0" smtClean="0">
                <a:solidFill>
                  <a:srgbClr val="C00000"/>
                </a:solidFill>
              </a:rPr>
              <a:t>):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a variable with the fewest remaining values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Degree Heuristic</a:t>
            </a:r>
          </a:p>
          <a:p>
            <a:pPr lvl="1"/>
            <a:r>
              <a:rPr lang="en-US" dirty="0"/>
              <a:t>Select the variable that is involved in the largest number of constraints on other unassigned variables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23533" y="762000"/>
            <a:ext cx="45322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400" b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 </a:t>
            </a:r>
            <a:r>
              <a:rPr lang="en-US" sz="2400" dirty="0" smtClean="0">
                <a:solidFill>
                  <a:srgbClr val="C00000"/>
                </a:solidFill>
                <a:sym typeface="Wingdings" pitchFamily="2" charset="2"/>
              </a:rPr>
              <a:t>select unassigned variable</a:t>
            </a:r>
            <a:endParaRPr lang="en-US" sz="2400" dirty="0">
              <a:solidFill>
                <a:srgbClr val="C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48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88" name="Group 32"/>
          <p:cNvGrpSpPr>
            <a:grpSpLocks/>
          </p:cNvGrpSpPr>
          <p:nvPr/>
        </p:nvGrpSpPr>
        <p:grpSpPr bwMode="auto">
          <a:xfrm>
            <a:off x="1176427" y="2386013"/>
            <a:ext cx="2286000" cy="2362200"/>
            <a:chOff x="2400" y="1056"/>
            <a:chExt cx="1440" cy="1488"/>
          </a:xfrm>
        </p:grpSpPr>
        <p:sp>
          <p:nvSpPr>
            <p:cNvPr id="173084" name="Freeform 28"/>
            <p:cNvSpPr>
              <a:spLocks/>
            </p:cNvSpPr>
            <p:nvPr/>
          </p:nvSpPr>
          <p:spPr bwMode="auto">
            <a:xfrm>
              <a:off x="2928" y="1056"/>
              <a:ext cx="912" cy="672"/>
            </a:xfrm>
            <a:custGeom>
              <a:avLst/>
              <a:gdLst>
                <a:gd name="T0" fmla="*/ 0 w 912"/>
                <a:gd name="T1" fmla="*/ 0 h 672"/>
                <a:gd name="T2" fmla="*/ 0 w 912"/>
                <a:gd name="T3" fmla="*/ 576 h 672"/>
                <a:gd name="T4" fmla="*/ 144 w 912"/>
                <a:gd name="T5" fmla="*/ 576 h 672"/>
                <a:gd name="T6" fmla="*/ 144 w 912"/>
                <a:gd name="T7" fmla="*/ 672 h 672"/>
                <a:gd name="T8" fmla="*/ 912 w 912"/>
                <a:gd name="T9" fmla="*/ 672 h 672"/>
                <a:gd name="T10" fmla="*/ 0 w 912"/>
                <a:gd name="T11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672">
                  <a:moveTo>
                    <a:pt x="0" y="0"/>
                  </a:moveTo>
                  <a:lnTo>
                    <a:pt x="0" y="576"/>
                  </a:lnTo>
                  <a:lnTo>
                    <a:pt x="144" y="576"/>
                  </a:lnTo>
                  <a:lnTo>
                    <a:pt x="144" y="672"/>
                  </a:lnTo>
                  <a:lnTo>
                    <a:pt x="912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3086" name="Text Box 30"/>
            <p:cNvSpPr txBox="1">
              <a:spLocks noChangeArrowheads="1"/>
            </p:cNvSpPr>
            <p:nvPr/>
          </p:nvSpPr>
          <p:spPr bwMode="auto">
            <a:xfrm>
              <a:off x="2400" y="2256"/>
              <a:ext cx="3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{}</a:t>
              </a:r>
            </a:p>
          </p:txBody>
        </p:sp>
        <p:sp>
          <p:nvSpPr>
            <p:cNvPr id="173087" name="Line 31"/>
            <p:cNvSpPr>
              <a:spLocks noChangeShapeType="1"/>
            </p:cNvSpPr>
            <p:nvPr/>
          </p:nvSpPr>
          <p:spPr bwMode="auto">
            <a:xfrm flipH="1">
              <a:off x="2544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Choice of Value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73060" name="Group 4"/>
          <p:cNvGrpSpPr>
            <a:grpSpLocks/>
          </p:cNvGrpSpPr>
          <p:nvPr/>
        </p:nvGrpSpPr>
        <p:grpSpPr bwMode="auto">
          <a:xfrm>
            <a:off x="414427" y="2386013"/>
            <a:ext cx="3048000" cy="2465388"/>
            <a:chOff x="816" y="1152"/>
            <a:chExt cx="1920" cy="1553"/>
          </a:xfrm>
        </p:grpSpPr>
        <p:grpSp>
          <p:nvGrpSpPr>
            <p:cNvPr id="173061" name="Group 5"/>
            <p:cNvGrpSpPr>
              <a:grpSpLocks/>
            </p:cNvGrpSpPr>
            <p:nvPr/>
          </p:nvGrpSpPr>
          <p:grpSpPr bwMode="auto">
            <a:xfrm>
              <a:off x="816" y="1152"/>
              <a:ext cx="1920" cy="1536"/>
              <a:chOff x="576" y="1152"/>
              <a:chExt cx="1920" cy="1536"/>
            </a:xfrm>
          </p:grpSpPr>
          <p:sp>
            <p:nvSpPr>
              <p:cNvPr id="173062" name="Rectangle 6"/>
              <p:cNvSpPr>
                <a:spLocks noChangeArrowheads="1"/>
              </p:cNvSpPr>
              <p:nvPr/>
            </p:nvSpPr>
            <p:spPr bwMode="auto">
              <a:xfrm>
                <a:off x="576" y="1344"/>
                <a:ext cx="576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3" name="Freeform 7"/>
              <p:cNvSpPr>
                <a:spLocks/>
              </p:cNvSpPr>
              <p:nvPr/>
            </p:nvSpPr>
            <p:spPr bwMode="auto">
              <a:xfrm>
                <a:off x="1152" y="1728"/>
                <a:ext cx="576" cy="576"/>
              </a:xfrm>
              <a:custGeom>
                <a:avLst/>
                <a:gdLst>
                  <a:gd name="T0" fmla="*/ 0 w 576"/>
                  <a:gd name="T1" fmla="*/ 0 h 576"/>
                  <a:gd name="T2" fmla="*/ 576 w 576"/>
                  <a:gd name="T3" fmla="*/ 0 h 576"/>
                  <a:gd name="T4" fmla="*/ 576 w 576"/>
                  <a:gd name="T5" fmla="*/ 576 h 576"/>
                  <a:gd name="T6" fmla="*/ 0 w 576"/>
                  <a:gd name="T7" fmla="*/ 384 h 576"/>
                  <a:gd name="T8" fmla="*/ 0 w 576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57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576"/>
                    </a:lnTo>
                    <a:lnTo>
                      <a:pt x="0" y="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3064" name="Rectangle 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432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065" name="Freeform 9"/>
              <p:cNvSpPr>
                <a:spLocks/>
              </p:cNvSpPr>
              <p:nvPr/>
            </p:nvSpPr>
            <p:spPr bwMode="auto">
              <a:xfrm>
                <a:off x="1584" y="1152"/>
                <a:ext cx="912" cy="672"/>
              </a:xfrm>
              <a:custGeom>
                <a:avLst/>
                <a:gdLst>
                  <a:gd name="T0" fmla="*/ 0 w 912"/>
                  <a:gd name="T1" fmla="*/ 0 h 672"/>
                  <a:gd name="T2" fmla="*/ 912 w 912"/>
                  <a:gd name="T3" fmla="*/ 672 h 672"/>
                  <a:gd name="T4" fmla="*/ 144 w 912"/>
                  <a:gd name="T5" fmla="*/ 672 h 672"/>
                  <a:gd name="T6" fmla="*/ 144 w 912"/>
                  <a:gd name="T7" fmla="*/ 576 h 672"/>
                  <a:gd name="T8" fmla="*/ 0 w 912"/>
                  <a:gd name="T9" fmla="*/ 576 h 672"/>
                  <a:gd name="T10" fmla="*/ 0 w 912"/>
                  <a:gd name="T11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672">
                    <a:moveTo>
                      <a:pt x="0" y="0"/>
                    </a:moveTo>
                    <a:lnTo>
                      <a:pt x="912" y="672"/>
                    </a:lnTo>
                    <a:lnTo>
                      <a:pt x="144" y="672"/>
                    </a:lnTo>
                    <a:lnTo>
                      <a:pt x="144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3066" name="Freeform 10"/>
              <p:cNvSpPr>
                <a:spLocks/>
              </p:cNvSpPr>
              <p:nvPr/>
            </p:nvSpPr>
            <p:spPr bwMode="auto">
              <a:xfrm>
                <a:off x="1728" y="1824"/>
                <a:ext cx="768" cy="480"/>
              </a:xfrm>
              <a:custGeom>
                <a:avLst/>
                <a:gdLst>
                  <a:gd name="T0" fmla="*/ 0 w 768"/>
                  <a:gd name="T1" fmla="*/ 0 h 480"/>
                  <a:gd name="T2" fmla="*/ 0 w 768"/>
                  <a:gd name="T3" fmla="*/ 288 h 480"/>
                  <a:gd name="T4" fmla="*/ 672 w 768"/>
                  <a:gd name="T5" fmla="*/ 480 h 480"/>
                  <a:gd name="T6" fmla="*/ 768 w 768"/>
                  <a:gd name="T7" fmla="*/ 0 h 480"/>
                  <a:gd name="T8" fmla="*/ 0 w 76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480">
                    <a:moveTo>
                      <a:pt x="0" y="0"/>
                    </a:moveTo>
                    <a:lnTo>
                      <a:pt x="0" y="288"/>
                    </a:lnTo>
                    <a:lnTo>
                      <a:pt x="672" y="480"/>
                    </a:lnTo>
                    <a:lnTo>
                      <a:pt x="76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3067" name="Freeform 11"/>
              <p:cNvSpPr>
                <a:spLocks/>
              </p:cNvSpPr>
              <p:nvPr/>
            </p:nvSpPr>
            <p:spPr bwMode="auto">
              <a:xfrm>
                <a:off x="1728" y="2112"/>
                <a:ext cx="672" cy="192"/>
              </a:xfrm>
              <a:custGeom>
                <a:avLst/>
                <a:gdLst>
                  <a:gd name="T0" fmla="*/ 0 w 672"/>
                  <a:gd name="T1" fmla="*/ 0 h 192"/>
                  <a:gd name="T2" fmla="*/ 0 w 672"/>
                  <a:gd name="T3" fmla="*/ 192 h 192"/>
                  <a:gd name="T4" fmla="*/ 672 w 672"/>
                  <a:gd name="T5" fmla="*/ 192 h 192"/>
                  <a:gd name="T6" fmla="*/ 0 w 672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" h="192">
                    <a:moveTo>
                      <a:pt x="0" y="0"/>
                    </a:moveTo>
                    <a:lnTo>
                      <a:pt x="0" y="192"/>
                    </a:lnTo>
                    <a:lnTo>
                      <a:pt x="672" y="1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3068" name="Rectangle 12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3069" name="Text Box 13"/>
            <p:cNvSpPr txBox="1">
              <a:spLocks noChangeArrowheads="1"/>
            </p:cNvSpPr>
            <p:nvPr/>
          </p:nvSpPr>
          <p:spPr bwMode="auto">
            <a:xfrm>
              <a:off x="902" y="1604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WA</a:t>
              </a:r>
            </a:p>
          </p:txBody>
        </p:sp>
        <p:sp>
          <p:nvSpPr>
            <p:cNvPr id="173070" name="Text Box 14"/>
            <p:cNvSpPr txBox="1">
              <a:spLocks noChangeArrowheads="1"/>
            </p:cNvSpPr>
            <p:nvPr/>
          </p:nvSpPr>
          <p:spPr bwMode="auto">
            <a:xfrm>
              <a:off x="1488" y="129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NT</a:t>
              </a:r>
            </a:p>
          </p:txBody>
        </p:sp>
        <p:sp>
          <p:nvSpPr>
            <p:cNvPr id="173071" name="Text Box 15"/>
            <p:cNvSpPr txBox="1">
              <a:spLocks noChangeArrowheads="1"/>
            </p:cNvSpPr>
            <p:nvPr/>
          </p:nvSpPr>
          <p:spPr bwMode="auto">
            <a:xfrm>
              <a:off x="1584" y="1872"/>
              <a:ext cx="2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SA</a:t>
              </a:r>
            </a:p>
          </p:txBody>
        </p:sp>
        <p:sp>
          <p:nvSpPr>
            <p:cNvPr id="173072" name="Text Box 16"/>
            <p:cNvSpPr txBox="1">
              <a:spLocks noChangeArrowheads="1"/>
            </p:cNvSpPr>
            <p:nvPr/>
          </p:nvSpPr>
          <p:spPr bwMode="auto">
            <a:xfrm>
              <a:off x="1968" y="1440"/>
              <a:ext cx="2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Q</a:t>
              </a:r>
            </a:p>
          </p:txBody>
        </p:sp>
        <p:sp>
          <p:nvSpPr>
            <p:cNvPr id="173073" name="Text Box 17"/>
            <p:cNvSpPr txBox="1">
              <a:spLocks noChangeArrowheads="1"/>
            </p:cNvSpPr>
            <p:nvPr/>
          </p:nvSpPr>
          <p:spPr bwMode="auto">
            <a:xfrm>
              <a:off x="2160" y="1920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NSW</a:t>
              </a:r>
            </a:p>
          </p:txBody>
        </p:sp>
        <p:sp>
          <p:nvSpPr>
            <p:cNvPr id="173074" name="Text Box 18"/>
            <p:cNvSpPr txBox="1">
              <a:spLocks noChangeArrowheads="1"/>
            </p:cNvSpPr>
            <p:nvPr/>
          </p:nvSpPr>
          <p:spPr bwMode="auto">
            <a:xfrm>
              <a:off x="1968" y="2112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V</a:t>
              </a:r>
            </a:p>
          </p:txBody>
        </p:sp>
        <p:sp>
          <p:nvSpPr>
            <p:cNvPr id="173075" name="Text Box 19"/>
            <p:cNvSpPr txBox="1">
              <a:spLocks noChangeArrowheads="1"/>
            </p:cNvSpPr>
            <p:nvPr/>
          </p:nvSpPr>
          <p:spPr bwMode="auto">
            <a:xfrm>
              <a:off x="2352" y="2474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</a:t>
              </a:r>
            </a:p>
          </p:txBody>
        </p:sp>
      </p:grpSp>
      <p:grpSp>
        <p:nvGrpSpPr>
          <p:cNvPr id="173076" name="Group 20"/>
          <p:cNvGrpSpPr>
            <a:grpSpLocks/>
          </p:cNvGrpSpPr>
          <p:nvPr/>
        </p:nvGrpSpPr>
        <p:grpSpPr bwMode="auto">
          <a:xfrm>
            <a:off x="414427" y="2386013"/>
            <a:ext cx="1600200" cy="1524000"/>
            <a:chOff x="3312" y="336"/>
            <a:chExt cx="1008" cy="960"/>
          </a:xfrm>
        </p:grpSpPr>
        <p:sp>
          <p:nvSpPr>
            <p:cNvPr id="173077" name="Rectangle 21"/>
            <p:cNvSpPr>
              <a:spLocks noChangeArrowheads="1"/>
            </p:cNvSpPr>
            <p:nvPr/>
          </p:nvSpPr>
          <p:spPr bwMode="auto">
            <a:xfrm>
              <a:off x="3312" y="528"/>
              <a:ext cx="576" cy="768"/>
            </a:xfrm>
            <a:prstGeom prst="rect">
              <a:avLst/>
            </a:prstGeom>
            <a:solidFill>
              <a:srgbClr val="F8170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8" name="Rectangle 22"/>
            <p:cNvSpPr>
              <a:spLocks noChangeArrowheads="1"/>
            </p:cNvSpPr>
            <p:nvPr/>
          </p:nvSpPr>
          <p:spPr bwMode="auto">
            <a:xfrm>
              <a:off x="3888" y="336"/>
              <a:ext cx="432" cy="576"/>
            </a:xfrm>
            <a:prstGeom prst="rect">
              <a:avLst/>
            </a:prstGeom>
            <a:solidFill>
              <a:srgbClr val="45D62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9" name="Text Box 23"/>
            <p:cNvSpPr txBox="1">
              <a:spLocks noChangeArrowheads="1"/>
            </p:cNvSpPr>
            <p:nvPr/>
          </p:nvSpPr>
          <p:spPr bwMode="auto">
            <a:xfrm>
              <a:off x="3398" y="788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WA</a:t>
              </a:r>
            </a:p>
          </p:txBody>
        </p:sp>
        <p:sp>
          <p:nvSpPr>
            <p:cNvPr id="173080" name="Text Box 24"/>
            <p:cNvSpPr txBox="1">
              <a:spLocks noChangeArrowheads="1"/>
            </p:cNvSpPr>
            <p:nvPr/>
          </p:nvSpPr>
          <p:spPr bwMode="auto">
            <a:xfrm>
              <a:off x="3984" y="48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NT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124200" y="914400"/>
            <a:ext cx="622934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400" b="1" dirty="0">
                <a:sym typeface="Wingdings" pitchFamily="2" charset="2"/>
              </a:rPr>
              <a:t>D</a:t>
            </a:r>
            <a:r>
              <a:rPr lang="en-US" sz="2400" dirty="0">
                <a:sym typeface="Wingdings" pitchFamily="2" charset="2"/>
              </a:rPr>
              <a:t>  </a:t>
            </a:r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select an ordering for the domain of 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X</a:t>
            </a:r>
          </a:p>
        </p:txBody>
      </p:sp>
      <p:grpSp>
        <p:nvGrpSpPr>
          <p:cNvPr id="54" name="Group 29"/>
          <p:cNvGrpSpPr>
            <a:grpSpLocks/>
          </p:cNvGrpSpPr>
          <p:nvPr/>
        </p:nvGrpSpPr>
        <p:grpSpPr bwMode="auto">
          <a:xfrm>
            <a:off x="5791200" y="2358097"/>
            <a:ext cx="2286000" cy="2362200"/>
            <a:chOff x="576" y="960"/>
            <a:chExt cx="1440" cy="1488"/>
          </a:xfrm>
        </p:grpSpPr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1104" y="960"/>
              <a:ext cx="912" cy="672"/>
            </a:xfrm>
            <a:custGeom>
              <a:avLst/>
              <a:gdLst>
                <a:gd name="T0" fmla="*/ 0 w 912"/>
                <a:gd name="T1" fmla="*/ 0 h 672"/>
                <a:gd name="T2" fmla="*/ 0 w 912"/>
                <a:gd name="T3" fmla="*/ 576 h 672"/>
                <a:gd name="T4" fmla="*/ 144 w 912"/>
                <a:gd name="T5" fmla="*/ 576 h 672"/>
                <a:gd name="T6" fmla="*/ 144 w 912"/>
                <a:gd name="T7" fmla="*/ 672 h 672"/>
                <a:gd name="T8" fmla="*/ 912 w 912"/>
                <a:gd name="T9" fmla="*/ 672 h 672"/>
                <a:gd name="T10" fmla="*/ 0 w 912"/>
                <a:gd name="T11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672">
                  <a:moveTo>
                    <a:pt x="0" y="0"/>
                  </a:moveTo>
                  <a:lnTo>
                    <a:pt x="0" y="576"/>
                  </a:lnTo>
                  <a:lnTo>
                    <a:pt x="144" y="576"/>
                  </a:lnTo>
                  <a:lnTo>
                    <a:pt x="144" y="672"/>
                  </a:lnTo>
                  <a:lnTo>
                    <a:pt x="912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170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576" y="2160"/>
              <a:ext cx="6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{blue}</a:t>
              </a:r>
            </a:p>
          </p:txBody>
        </p:sp>
        <p:sp>
          <p:nvSpPr>
            <p:cNvPr id="57" name="Line 32"/>
            <p:cNvSpPr>
              <a:spLocks noChangeShapeType="1"/>
            </p:cNvSpPr>
            <p:nvPr/>
          </p:nvSpPr>
          <p:spPr bwMode="auto">
            <a:xfrm flipH="1">
              <a:off x="720" y="187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" name="Group 8"/>
          <p:cNvGrpSpPr>
            <a:grpSpLocks/>
          </p:cNvGrpSpPr>
          <p:nvPr/>
        </p:nvGrpSpPr>
        <p:grpSpPr bwMode="auto">
          <a:xfrm>
            <a:off x="5029200" y="2358097"/>
            <a:ext cx="3048000" cy="2465388"/>
            <a:chOff x="816" y="1152"/>
            <a:chExt cx="1920" cy="1553"/>
          </a:xfrm>
        </p:grpSpPr>
        <p:grpSp>
          <p:nvGrpSpPr>
            <p:cNvPr id="59" name="Group 9"/>
            <p:cNvGrpSpPr>
              <a:grpSpLocks/>
            </p:cNvGrpSpPr>
            <p:nvPr/>
          </p:nvGrpSpPr>
          <p:grpSpPr bwMode="auto">
            <a:xfrm>
              <a:off x="816" y="1152"/>
              <a:ext cx="1920" cy="1536"/>
              <a:chOff x="576" y="1152"/>
              <a:chExt cx="1920" cy="1536"/>
            </a:xfrm>
          </p:grpSpPr>
          <p:sp>
            <p:nvSpPr>
              <p:cNvPr id="67" name="Rectangle 10"/>
              <p:cNvSpPr>
                <a:spLocks noChangeArrowheads="1"/>
              </p:cNvSpPr>
              <p:nvPr/>
            </p:nvSpPr>
            <p:spPr bwMode="auto">
              <a:xfrm>
                <a:off x="576" y="1344"/>
                <a:ext cx="576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11"/>
              <p:cNvSpPr>
                <a:spLocks/>
              </p:cNvSpPr>
              <p:nvPr/>
            </p:nvSpPr>
            <p:spPr bwMode="auto">
              <a:xfrm>
                <a:off x="1152" y="1728"/>
                <a:ext cx="576" cy="576"/>
              </a:xfrm>
              <a:custGeom>
                <a:avLst/>
                <a:gdLst>
                  <a:gd name="T0" fmla="*/ 0 w 576"/>
                  <a:gd name="T1" fmla="*/ 0 h 576"/>
                  <a:gd name="T2" fmla="*/ 576 w 576"/>
                  <a:gd name="T3" fmla="*/ 0 h 576"/>
                  <a:gd name="T4" fmla="*/ 576 w 576"/>
                  <a:gd name="T5" fmla="*/ 576 h 576"/>
                  <a:gd name="T6" fmla="*/ 0 w 576"/>
                  <a:gd name="T7" fmla="*/ 384 h 576"/>
                  <a:gd name="T8" fmla="*/ 0 w 576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57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576"/>
                    </a:lnTo>
                    <a:lnTo>
                      <a:pt x="0" y="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" name="Rectangle 1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432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13"/>
              <p:cNvSpPr>
                <a:spLocks/>
              </p:cNvSpPr>
              <p:nvPr/>
            </p:nvSpPr>
            <p:spPr bwMode="auto">
              <a:xfrm>
                <a:off x="1584" y="1152"/>
                <a:ext cx="912" cy="672"/>
              </a:xfrm>
              <a:custGeom>
                <a:avLst/>
                <a:gdLst>
                  <a:gd name="T0" fmla="*/ 0 w 912"/>
                  <a:gd name="T1" fmla="*/ 0 h 672"/>
                  <a:gd name="T2" fmla="*/ 912 w 912"/>
                  <a:gd name="T3" fmla="*/ 672 h 672"/>
                  <a:gd name="T4" fmla="*/ 144 w 912"/>
                  <a:gd name="T5" fmla="*/ 672 h 672"/>
                  <a:gd name="T6" fmla="*/ 144 w 912"/>
                  <a:gd name="T7" fmla="*/ 576 h 672"/>
                  <a:gd name="T8" fmla="*/ 0 w 912"/>
                  <a:gd name="T9" fmla="*/ 576 h 672"/>
                  <a:gd name="T10" fmla="*/ 0 w 912"/>
                  <a:gd name="T11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672">
                    <a:moveTo>
                      <a:pt x="0" y="0"/>
                    </a:moveTo>
                    <a:lnTo>
                      <a:pt x="912" y="672"/>
                    </a:lnTo>
                    <a:lnTo>
                      <a:pt x="144" y="672"/>
                    </a:lnTo>
                    <a:lnTo>
                      <a:pt x="144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" name="Freeform 14"/>
              <p:cNvSpPr>
                <a:spLocks/>
              </p:cNvSpPr>
              <p:nvPr/>
            </p:nvSpPr>
            <p:spPr bwMode="auto">
              <a:xfrm>
                <a:off x="1728" y="1824"/>
                <a:ext cx="768" cy="480"/>
              </a:xfrm>
              <a:custGeom>
                <a:avLst/>
                <a:gdLst>
                  <a:gd name="T0" fmla="*/ 0 w 768"/>
                  <a:gd name="T1" fmla="*/ 0 h 480"/>
                  <a:gd name="T2" fmla="*/ 0 w 768"/>
                  <a:gd name="T3" fmla="*/ 288 h 480"/>
                  <a:gd name="T4" fmla="*/ 672 w 768"/>
                  <a:gd name="T5" fmla="*/ 480 h 480"/>
                  <a:gd name="T6" fmla="*/ 768 w 768"/>
                  <a:gd name="T7" fmla="*/ 0 h 480"/>
                  <a:gd name="T8" fmla="*/ 0 w 76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480">
                    <a:moveTo>
                      <a:pt x="0" y="0"/>
                    </a:moveTo>
                    <a:lnTo>
                      <a:pt x="0" y="288"/>
                    </a:lnTo>
                    <a:lnTo>
                      <a:pt x="672" y="480"/>
                    </a:lnTo>
                    <a:lnTo>
                      <a:pt x="76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2" name="Freeform 15"/>
              <p:cNvSpPr>
                <a:spLocks/>
              </p:cNvSpPr>
              <p:nvPr/>
            </p:nvSpPr>
            <p:spPr bwMode="auto">
              <a:xfrm>
                <a:off x="1728" y="2112"/>
                <a:ext cx="672" cy="192"/>
              </a:xfrm>
              <a:custGeom>
                <a:avLst/>
                <a:gdLst>
                  <a:gd name="T0" fmla="*/ 0 w 672"/>
                  <a:gd name="T1" fmla="*/ 0 h 192"/>
                  <a:gd name="T2" fmla="*/ 0 w 672"/>
                  <a:gd name="T3" fmla="*/ 192 h 192"/>
                  <a:gd name="T4" fmla="*/ 672 w 672"/>
                  <a:gd name="T5" fmla="*/ 192 h 192"/>
                  <a:gd name="T6" fmla="*/ 0 w 672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" h="192">
                    <a:moveTo>
                      <a:pt x="0" y="0"/>
                    </a:moveTo>
                    <a:lnTo>
                      <a:pt x="0" y="192"/>
                    </a:lnTo>
                    <a:lnTo>
                      <a:pt x="672" y="1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" name="Rectangle 16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902" y="1604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WA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1488" y="129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NT</a:t>
              </a:r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1584" y="1872"/>
              <a:ext cx="2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SA</a:t>
              </a:r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1968" y="1440"/>
              <a:ext cx="2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Q</a:t>
              </a:r>
            </a:p>
          </p:txBody>
        </p:sp>
        <p:sp>
          <p:nvSpPr>
            <p:cNvPr id="64" name="Text Box 21"/>
            <p:cNvSpPr txBox="1">
              <a:spLocks noChangeArrowheads="1"/>
            </p:cNvSpPr>
            <p:nvPr/>
          </p:nvSpPr>
          <p:spPr bwMode="auto">
            <a:xfrm>
              <a:off x="2160" y="1920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NSW</a:t>
              </a:r>
            </a:p>
          </p:txBody>
        </p:sp>
        <p:sp>
          <p:nvSpPr>
            <p:cNvPr id="65" name="Text Box 22"/>
            <p:cNvSpPr txBox="1">
              <a:spLocks noChangeArrowheads="1"/>
            </p:cNvSpPr>
            <p:nvPr/>
          </p:nvSpPr>
          <p:spPr bwMode="auto">
            <a:xfrm>
              <a:off x="1968" y="2112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V</a:t>
              </a:r>
            </a:p>
          </p:txBody>
        </p:sp>
        <p:sp>
          <p:nvSpPr>
            <p:cNvPr id="66" name="Text Box 23"/>
            <p:cNvSpPr txBox="1">
              <a:spLocks noChangeArrowheads="1"/>
            </p:cNvSpPr>
            <p:nvPr/>
          </p:nvSpPr>
          <p:spPr bwMode="auto">
            <a:xfrm>
              <a:off x="2352" y="2474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</a:t>
              </a:r>
            </a:p>
          </p:txBody>
        </p:sp>
      </p:grpSp>
      <p:grpSp>
        <p:nvGrpSpPr>
          <p:cNvPr id="74" name="Group 24"/>
          <p:cNvGrpSpPr>
            <a:grpSpLocks/>
          </p:cNvGrpSpPr>
          <p:nvPr/>
        </p:nvGrpSpPr>
        <p:grpSpPr bwMode="auto">
          <a:xfrm>
            <a:off x="5029200" y="2358097"/>
            <a:ext cx="1600200" cy="1524000"/>
            <a:chOff x="3312" y="336"/>
            <a:chExt cx="1008" cy="960"/>
          </a:xfrm>
        </p:grpSpPr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3312" y="528"/>
              <a:ext cx="576" cy="768"/>
            </a:xfrm>
            <a:prstGeom prst="rect">
              <a:avLst/>
            </a:prstGeom>
            <a:solidFill>
              <a:srgbClr val="F8170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26"/>
            <p:cNvSpPr>
              <a:spLocks noChangeArrowheads="1"/>
            </p:cNvSpPr>
            <p:nvPr/>
          </p:nvSpPr>
          <p:spPr bwMode="auto">
            <a:xfrm>
              <a:off x="3888" y="336"/>
              <a:ext cx="432" cy="576"/>
            </a:xfrm>
            <a:prstGeom prst="rect">
              <a:avLst/>
            </a:prstGeom>
            <a:solidFill>
              <a:srgbClr val="45D62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27"/>
            <p:cNvSpPr txBox="1">
              <a:spLocks noChangeArrowheads="1"/>
            </p:cNvSpPr>
            <p:nvPr/>
          </p:nvSpPr>
          <p:spPr bwMode="auto">
            <a:xfrm>
              <a:off x="3398" y="788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WA</a:t>
              </a:r>
            </a:p>
          </p:txBody>
        </p:sp>
        <p:sp>
          <p:nvSpPr>
            <p:cNvPr id="78" name="Text Box 28"/>
            <p:cNvSpPr txBox="1">
              <a:spLocks noChangeArrowheads="1"/>
            </p:cNvSpPr>
            <p:nvPr/>
          </p:nvSpPr>
          <p:spPr bwMode="auto">
            <a:xfrm>
              <a:off x="3984" y="480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2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3)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Least-constraining-value heuristic:</a:t>
            </a:r>
          </a:p>
          <a:p>
            <a:pPr lvl="1"/>
            <a:r>
              <a:rPr lang="en-US" dirty="0"/>
              <a:t>Prefer the value that leaves the largest subset of legal values for other unassigned variables</a:t>
            </a:r>
          </a:p>
          <a:p>
            <a:endParaRPr lang="en-US" dirty="0"/>
          </a:p>
        </p:txBody>
      </p:sp>
      <p:pic>
        <p:nvPicPr>
          <p:cNvPr id="4" name="Picture 4" descr="australia-least-constraining-va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7086600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Choice of Value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914400"/>
            <a:ext cx="622934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400" b="1" dirty="0">
                <a:sym typeface="Wingdings" pitchFamily="2" charset="2"/>
              </a:rPr>
              <a:t>D</a:t>
            </a:r>
            <a:r>
              <a:rPr lang="en-US" sz="2400" dirty="0">
                <a:sym typeface="Wingdings" pitchFamily="2" charset="2"/>
              </a:rPr>
              <a:t>  </a:t>
            </a:r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select an ordering for the domain of 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3990201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(preferred)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Summary so far…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7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We’ve found a new way to define problems in terms of variables, their domains and their constraints</a:t>
            </a:r>
          </a:p>
          <a:p>
            <a:r>
              <a:rPr lang="en-US" dirty="0" smtClean="0"/>
              <a:t>We’ve found a way to do search more effectively by checking each time we make an assignment and using heuristics to select the order of variables and values. </a:t>
            </a:r>
            <a:endParaRPr lang="en-US" dirty="0"/>
          </a:p>
          <a:p>
            <a:pPr lvl="1"/>
            <a:r>
              <a:rPr lang="en-US" dirty="0" smtClean="0"/>
              <a:t>Variable </a:t>
            </a:r>
            <a:r>
              <a:rPr lang="en-US" dirty="0"/>
              <a:t>Selection:</a:t>
            </a:r>
          </a:p>
          <a:p>
            <a:pPr lvl="2"/>
            <a:r>
              <a:rPr lang="en-US" dirty="0"/>
              <a:t>Minimum Remaining </a:t>
            </a:r>
            <a:r>
              <a:rPr lang="en-US" dirty="0" smtClean="0"/>
              <a:t>Values</a:t>
            </a:r>
            <a:endParaRPr lang="en-US" dirty="0"/>
          </a:p>
          <a:p>
            <a:pPr lvl="2"/>
            <a:r>
              <a:rPr lang="en-US" dirty="0" smtClean="0"/>
              <a:t>Degree</a:t>
            </a:r>
            <a:endParaRPr lang="en-US" dirty="0"/>
          </a:p>
          <a:p>
            <a:pPr lvl="1"/>
            <a:r>
              <a:rPr lang="en-US" dirty="0"/>
              <a:t>Value Selection:</a:t>
            </a:r>
          </a:p>
          <a:p>
            <a:pPr lvl="2"/>
            <a:r>
              <a:rPr lang="en-US" dirty="0"/>
              <a:t>Least constraining </a:t>
            </a:r>
            <a:r>
              <a:rPr lang="en-US" dirty="0" smtClean="0"/>
              <a:t>value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Constraint Propagation …</a:t>
            </a:r>
          </a:p>
        </p:txBody>
      </p:sp>
      <p:sp>
        <p:nvSpPr>
          <p:cNvPr id="281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84250" y="2279650"/>
            <a:ext cx="7408863" cy="3365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… is the process of determining how the possible values of one variable affect the possible values of other variables</a:t>
            </a:r>
          </a:p>
        </p:txBody>
      </p:sp>
    </p:spTree>
    <p:extLst>
      <p:ext uri="{BB962C8B-B14F-4D97-AF65-F5344CB8AC3E}">
        <p14:creationId xmlns:p14="http://schemas.microsoft.com/office/powerpoint/2010/main" val="29480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Forward Checking</a:t>
            </a:r>
          </a:p>
        </p:txBody>
      </p:sp>
      <p:sp>
        <p:nvSpPr>
          <p:cNvPr id="282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84250" y="2279650"/>
            <a:ext cx="7408863" cy="1557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   After a variable </a:t>
            </a:r>
            <a:r>
              <a:rPr lang="en-US" sz="2800">
                <a:solidFill>
                  <a:srgbClr val="F81706"/>
                </a:solidFill>
              </a:rPr>
              <a:t>X</a:t>
            </a:r>
            <a:r>
              <a:rPr lang="en-US" sz="2800"/>
              <a:t> is assigned a value </a:t>
            </a:r>
            <a:r>
              <a:rPr lang="en-US" sz="2800">
                <a:solidFill>
                  <a:srgbClr val="F81706"/>
                </a:solidFill>
              </a:rPr>
              <a:t>v</a:t>
            </a:r>
            <a:r>
              <a:rPr lang="en-US" sz="2800"/>
              <a:t>, look at each unassigned variable </a:t>
            </a:r>
            <a:r>
              <a:rPr lang="en-US" sz="2800">
                <a:solidFill>
                  <a:srgbClr val="339933"/>
                </a:solidFill>
              </a:rPr>
              <a:t>Y</a:t>
            </a:r>
            <a:r>
              <a:rPr lang="en-US" sz="2800"/>
              <a:t> that is connected to </a:t>
            </a:r>
            <a:r>
              <a:rPr lang="en-US" sz="2800">
                <a:solidFill>
                  <a:srgbClr val="F81706"/>
                </a:solidFill>
              </a:rPr>
              <a:t>X</a:t>
            </a:r>
            <a:r>
              <a:rPr lang="en-US" sz="2800"/>
              <a:t> by a constraint and deletes from </a:t>
            </a:r>
            <a:r>
              <a:rPr lang="en-US" sz="2800">
                <a:solidFill>
                  <a:srgbClr val="339933"/>
                </a:solidFill>
              </a:rPr>
              <a:t>Y</a:t>
            </a:r>
            <a:r>
              <a:rPr lang="en-US" sz="2800"/>
              <a:t>’s domain any value that is inconsistent with </a:t>
            </a:r>
            <a:r>
              <a:rPr lang="en-US" sz="2800">
                <a:solidFill>
                  <a:srgbClr val="F81706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5888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Map Coloring: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Forward Checking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83651" name="Group 3"/>
          <p:cNvGraphicFramePr>
            <a:graphicFrameLocks noGrp="1"/>
          </p:cNvGraphicFramePr>
          <p:nvPr/>
        </p:nvGraphicFramePr>
        <p:xfrm>
          <a:off x="1143000" y="3886200"/>
          <a:ext cx="7010400" cy="79248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3677" name="Group 29"/>
          <p:cNvGrpSpPr>
            <a:grpSpLocks/>
          </p:cNvGrpSpPr>
          <p:nvPr/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283678" name="Group 30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283679" name="Text Box 31"/>
              <p:cNvSpPr txBox="1">
                <a:spLocks noChangeArrowheads="1"/>
              </p:cNvSpPr>
              <p:nvPr/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</a:t>
                </a:r>
              </a:p>
            </p:txBody>
          </p:sp>
          <p:grpSp>
            <p:nvGrpSpPr>
              <p:cNvPr id="283680" name="Group 32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28368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430" y="1316"/>
                  <a:ext cx="33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WA</a:t>
                  </a:r>
                </a:p>
              </p:txBody>
            </p:sp>
            <p:sp>
              <p:nvSpPr>
                <p:cNvPr id="28368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NT</a:t>
                  </a:r>
                </a:p>
              </p:txBody>
            </p:sp>
            <p:sp>
              <p:nvSpPr>
                <p:cNvPr id="28368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112" y="1584"/>
                  <a:ext cx="28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SA</a:t>
                  </a:r>
                </a:p>
              </p:txBody>
            </p:sp>
            <p:sp>
              <p:nvSpPr>
                <p:cNvPr id="28368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Q</a:t>
                  </a:r>
                </a:p>
              </p:txBody>
            </p:sp>
            <p:sp>
              <p:nvSpPr>
                <p:cNvPr id="28368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NSW</a:t>
                  </a:r>
                </a:p>
              </p:txBody>
            </p:sp>
            <p:sp>
              <p:nvSpPr>
                <p:cNvPr id="28368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V</a:t>
                  </a:r>
                </a:p>
              </p:txBody>
            </p:sp>
            <p:sp>
              <p:nvSpPr>
                <p:cNvPr id="28368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3688" name="Line 40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3689" name="Line 41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3690" name="Line 42"/>
                <p:cNvSpPr>
                  <a:spLocks noChangeShapeType="1"/>
                </p:cNvSpPr>
                <p:nvPr/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3691" name="Line 43"/>
                <p:cNvSpPr>
                  <a:spLocks noChangeShapeType="1"/>
                </p:cNvSpPr>
                <p:nvPr/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3692" name="Line 44"/>
                <p:cNvSpPr>
                  <a:spLocks noChangeShapeType="1"/>
                </p:cNvSpPr>
                <p:nvPr/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369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83694" name="Line 46"/>
              <p:cNvSpPr>
                <a:spLocks noChangeShapeType="1"/>
              </p:cNvSpPr>
              <p:nvPr/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83695" name="Line 47"/>
            <p:cNvSpPr>
              <a:spLocks noChangeShapeType="1"/>
            </p:cNvSpPr>
            <p:nvPr/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3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1130300" y="4673600"/>
            <a:ext cx="1016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Map Coloring: Forward Checking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84676" name="Group 4"/>
          <p:cNvGraphicFramePr>
            <a:graphicFrameLocks noGrp="1"/>
          </p:cNvGraphicFramePr>
          <p:nvPr/>
        </p:nvGraphicFramePr>
        <p:xfrm>
          <a:off x="1143000" y="3886200"/>
          <a:ext cx="7010400" cy="118872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1: 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4710" name="Group 38"/>
          <p:cNvGrpSpPr>
            <a:grpSpLocks/>
          </p:cNvGrpSpPr>
          <p:nvPr/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284711" name="Group 39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284712" name="Text Box 40"/>
              <p:cNvSpPr txBox="1">
                <a:spLocks noChangeArrowheads="1"/>
              </p:cNvSpPr>
              <p:nvPr/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</a:t>
                </a:r>
              </a:p>
            </p:txBody>
          </p:sp>
          <p:grpSp>
            <p:nvGrpSpPr>
              <p:cNvPr id="284713" name="Group 41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28471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430" y="1316"/>
                  <a:ext cx="33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WA</a:t>
                  </a:r>
                </a:p>
              </p:txBody>
            </p:sp>
            <p:sp>
              <p:nvSpPr>
                <p:cNvPr id="28471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NT</a:t>
                  </a:r>
                </a:p>
              </p:txBody>
            </p:sp>
            <p:sp>
              <p:nvSpPr>
                <p:cNvPr id="28471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112" y="1584"/>
                  <a:ext cx="28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SA</a:t>
                  </a:r>
                </a:p>
              </p:txBody>
            </p:sp>
            <p:sp>
              <p:nvSpPr>
                <p:cNvPr id="28471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Q</a:t>
                  </a:r>
                </a:p>
              </p:txBody>
            </p:sp>
            <p:sp>
              <p:nvSpPr>
                <p:cNvPr id="28471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NSW</a:t>
                  </a:r>
                </a:p>
              </p:txBody>
            </p:sp>
            <p:sp>
              <p:nvSpPr>
                <p:cNvPr id="28471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V</a:t>
                  </a:r>
                </a:p>
              </p:txBody>
            </p:sp>
            <p:sp>
              <p:nvSpPr>
                <p:cNvPr id="284720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4721" name="Line 49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4722" name="Line 50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4723" name="Line 51"/>
                <p:cNvSpPr>
                  <a:spLocks noChangeShapeType="1"/>
                </p:cNvSpPr>
                <p:nvPr/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4724" name="Line 52"/>
                <p:cNvSpPr>
                  <a:spLocks noChangeShapeType="1"/>
                </p:cNvSpPr>
                <p:nvPr/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4725" name="Line 53"/>
                <p:cNvSpPr>
                  <a:spLocks noChangeShapeType="1"/>
                </p:cNvSpPr>
                <p:nvPr/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84726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84727" name="Line 55"/>
              <p:cNvSpPr>
                <a:spLocks noChangeShapeType="1"/>
              </p:cNvSpPr>
              <p:nvPr/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84728" name="Line 56"/>
            <p:cNvSpPr>
              <a:spLocks noChangeShapeType="1"/>
            </p:cNvSpPr>
            <p:nvPr/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99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1130300" y="4673600"/>
            <a:ext cx="1016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Map Coloring: Forward Checking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88100" name="Group 4"/>
          <p:cNvGraphicFramePr>
            <a:graphicFrameLocks noGrp="1"/>
          </p:cNvGraphicFramePr>
          <p:nvPr/>
        </p:nvGraphicFramePr>
        <p:xfrm>
          <a:off x="1143000" y="3886200"/>
          <a:ext cx="7010400" cy="118872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1: 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88134" name="Group 38"/>
          <p:cNvGrpSpPr>
            <a:grpSpLocks/>
          </p:cNvGrpSpPr>
          <p:nvPr/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388135" name="Group 39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388136" name="Text Box 40"/>
              <p:cNvSpPr txBox="1">
                <a:spLocks noChangeArrowheads="1"/>
              </p:cNvSpPr>
              <p:nvPr/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</a:t>
                </a:r>
              </a:p>
            </p:txBody>
          </p:sp>
          <p:grpSp>
            <p:nvGrpSpPr>
              <p:cNvPr id="388137" name="Group 41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38813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430" y="1316"/>
                  <a:ext cx="33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WA</a:t>
                  </a:r>
                </a:p>
              </p:txBody>
            </p:sp>
            <p:sp>
              <p:nvSpPr>
                <p:cNvPr id="3881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NT</a:t>
                  </a:r>
                </a:p>
              </p:txBody>
            </p:sp>
            <p:sp>
              <p:nvSpPr>
                <p:cNvPr id="38814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112" y="1584"/>
                  <a:ext cx="28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SA</a:t>
                  </a:r>
                </a:p>
              </p:txBody>
            </p:sp>
            <p:sp>
              <p:nvSpPr>
                <p:cNvPr id="388141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Q</a:t>
                  </a:r>
                </a:p>
              </p:txBody>
            </p:sp>
            <p:sp>
              <p:nvSpPr>
                <p:cNvPr id="38814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NSW</a:t>
                  </a:r>
                </a:p>
              </p:txBody>
            </p:sp>
            <p:sp>
              <p:nvSpPr>
                <p:cNvPr id="38814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V</a:t>
                  </a:r>
                </a:p>
              </p:txBody>
            </p:sp>
            <p:sp>
              <p:nvSpPr>
                <p:cNvPr id="388144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8145" name="Line 49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8146" name="Line 50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8147" name="Line 51"/>
                <p:cNvSpPr>
                  <a:spLocks noChangeShapeType="1"/>
                </p:cNvSpPr>
                <p:nvPr/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8148" name="Line 52"/>
                <p:cNvSpPr>
                  <a:spLocks noChangeShapeType="1"/>
                </p:cNvSpPr>
                <p:nvPr/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8149" name="Line 53"/>
                <p:cNvSpPr>
                  <a:spLocks noChangeShapeType="1"/>
                </p:cNvSpPr>
                <p:nvPr/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815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88151" name="Line 55"/>
              <p:cNvSpPr>
                <a:spLocks noChangeShapeType="1"/>
              </p:cNvSpPr>
              <p:nvPr/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88152" name="Line 56"/>
            <p:cNvSpPr>
              <a:spLocks noChangeShapeType="1"/>
            </p:cNvSpPr>
            <p:nvPr/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88155" name="Group 59"/>
          <p:cNvGrpSpPr>
            <a:grpSpLocks/>
          </p:cNvGrpSpPr>
          <p:nvPr/>
        </p:nvGrpSpPr>
        <p:grpSpPr bwMode="auto">
          <a:xfrm>
            <a:off x="2133600" y="4724400"/>
            <a:ext cx="304800" cy="304800"/>
            <a:chOff x="1344" y="2976"/>
            <a:chExt cx="192" cy="192"/>
          </a:xfrm>
        </p:grpSpPr>
        <p:sp>
          <p:nvSpPr>
            <p:cNvPr id="388153" name="Line 57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8154" name="Line 58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88156" name="Group 60"/>
          <p:cNvGrpSpPr>
            <a:grpSpLocks/>
          </p:cNvGrpSpPr>
          <p:nvPr/>
        </p:nvGrpSpPr>
        <p:grpSpPr bwMode="auto">
          <a:xfrm>
            <a:off x="6172200" y="4724400"/>
            <a:ext cx="304800" cy="304800"/>
            <a:chOff x="1344" y="2976"/>
            <a:chExt cx="192" cy="192"/>
          </a:xfrm>
        </p:grpSpPr>
        <p:sp>
          <p:nvSpPr>
            <p:cNvPr id="388157" name="Line 61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8158" name="Line 62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18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CSP as a Search Problem</a:t>
            </a:r>
          </a:p>
        </p:txBody>
      </p:sp>
      <p:sp>
        <p:nvSpPr>
          <p:cNvPr id="385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Initial state: </a:t>
            </a:r>
            <a:r>
              <a:rPr lang="en-US" sz="2400" dirty="0"/>
              <a:t>empty assignment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Successor function: </a:t>
            </a:r>
            <a:r>
              <a:rPr lang="en-US" sz="2400" dirty="0"/>
              <a:t>a value is assigned to any unassigned variable, which does not conflict with the currently assigned variables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Goal test: </a:t>
            </a:r>
            <a:r>
              <a:rPr lang="en-US" sz="2400" dirty="0"/>
              <a:t>the assignment is complete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Path cost: </a:t>
            </a:r>
            <a:r>
              <a:rPr lang="en-US" sz="2400" dirty="0"/>
              <a:t>irrelevant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rgbClr val="CC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In a domain with </a:t>
            </a:r>
            <a:r>
              <a:rPr lang="en-US" sz="2400" i="1" dirty="0" smtClean="0"/>
              <a:t>n</a:t>
            </a:r>
            <a:r>
              <a:rPr lang="en-US" sz="2400" dirty="0" smtClean="0"/>
              <a:t> variables and domain size </a:t>
            </a:r>
            <a:r>
              <a:rPr lang="en-US" sz="2400" i="1" dirty="0" smtClean="0"/>
              <a:t>d</a:t>
            </a:r>
            <a:r>
              <a:rPr lang="en-US" sz="24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Branching </a:t>
            </a:r>
            <a:r>
              <a:rPr lang="en-US" sz="2100" dirty="0"/>
              <a:t>factor </a:t>
            </a:r>
            <a:r>
              <a:rPr lang="en-US" sz="2100" i="1" dirty="0"/>
              <a:t>b</a:t>
            </a:r>
            <a:r>
              <a:rPr lang="en-US" sz="2100" dirty="0"/>
              <a:t> at the top level </a:t>
            </a:r>
            <a:r>
              <a:rPr lang="en-US" sz="2100" dirty="0" smtClean="0"/>
              <a:t>is equal to </a:t>
            </a:r>
            <a:r>
              <a:rPr lang="en-US" sz="2100" i="1" dirty="0" err="1"/>
              <a:t>nd</a:t>
            </a:r>
            <a:r>
              <a:rPr lang="en-US" sz="2100" i="1" dirty="0"/>
              <a:t>.</a:t>
            </a:r>
            <a:r>
              <a:rPr lang="en-US" sz="21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100" i="1" dirty="0"/>
              <a:t>b=(n-l)d</a:t>
            </a:r>
            <a:r>
              <a:rPr lang="en-US" sz="2100" dirty="0"/>
              <a:t> at depth </a:t>
            </a:r>
            <a:r>
              <a:rPr lang="en-US" sz="2100" i="1" dirty="0"/>
              <a:t>l</a:t>
            </a:r>
            <a:r>
              <a:rPr lang="en-US" sz="2100" dirty="0"/>
              <a:t>, hence </a:t>
            </a:r>
            <a:r>
              <a:rPr lang="en-US" sz="2100" i="1" dirty="0" err="1"/>
              <a:t>n!d</a:t>
            </a:r>
            <a:r>
              <a:rPr lang="en-US" sz="2100" i="1" baseline="30000" dirty="0" err="1"/>
              <a:t>n</a:t>
            </a:r>
            <a:r>
              <a:rPr lang="en-US" sz="2100" dirty="0"/>
              <a:t> leaves (only </a:t>
            </a:r>
            <a:r>
              <a:rPr lang="en-US" sz="2100" i="1" dirty="0" err="1"/>
              <a:t>d</a:t>
            </a:r>
            <a:r>
              <a:rPr lang="en-US" sz="2100" i="1" baseline="30000" dirty="0" err="1"/>
              <a:t>n</a:t>
            </a:r>
            <a:r>
              <a:rPr lang="en-US" sz="2100" dirty="0"/>
              <a:t> complete assignments).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4800600" y="6172200"/>
            <a:ext cx="3505200" cy="42545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We can do better…….</a:t>
            </a:r>
          </a:p>
        </p:txBody>
      </p:sp>
    </p:spTree>
    <p:extLst>
      <p:ext uri="{BB962C8B-B14F-4D97-AF65-F5344CB8AC3E}">
        <p14:creationId xmlns:p14="http://schemas.microsoft.com/office/powerpoint/2010/main" val="35246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1130300" y="4673600"/>
            <a:ext cx="1003300" cy="3937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3149600" y="5067300"/>
            <a:ext cx="1003300" cy="3937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189" name="Group 69"/>
          <p:cNvGraphicFramePr>
            <a:graphicFrameLocks noGrp="1"/>
          </p:cNvGraphicFramePr>
          <p:nvPr/>
        </p:nvGraphicFramePr>
        <p:xfrm>
          <a:off x="1143000" y="3886200"/>
          <a:ext cx="7010400" cy="158496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2: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166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Map Coloring: Forward Checking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89167" name="Group 47"/>
          <p:cNvGrpSpPr>
            <a:grpSpLocks/>
          </p:cNvGrpSpPr>
          <p:nvPr/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389168" name="Group 48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389169" name="Text Box 49"/>
              <p:cNvSpPr txBox="1">
                <a:spLocks noChangeArrowheads="1"/>
              </p:cNvSpPr>
              <p:nvPr/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</a:t>
                </a:r>
              </a:p>
            </p:txBody>
          </p:sp>
          <p:grpSp>
            <p:nvGrpSpPr>
              <p:cNvPr id="389170" name="Group 50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38917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430" y="1316"/>
                  <a:ext cx="33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WA</a:t>
                  </a:r>
                </a:p>
              </p:txBody>
            </p:sp>
            <p:sp>
              <p:nvSpPr>
                <p:cNvPr id="38917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NT</a:t>
                  </a:r>
                </a:p>
              </p:txBody>
            </p:sp>
            <p:sp>
              <p:nvSpPr>
                <p:cNvPr id="38917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112" y="1584"/>
                  <a:ext cx="28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SA</a:t>
                  </a:r>
                </a:p>
              </p:txBody>
            </p:sp>
            <p:sp>
              <p:nvSpPr>
                <p:cNvPr id="38917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Q</a:t>
                  </a:r>
                </a:p>
              </p:txBody>
            </p:sp>
            <p:sp>
              <p:nvSpPr>
                <p:cNvPr id="38917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NSW</a:t>
                  </a:r>
                </a:p>
              </p:txBody>
            </p:sp>
            <p:sp>
              <p:nvSpPr>
                <p:cNvPr id="38917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V</a:t>
                  </a:r>
                </a:p>
              </p:txBody>
            </p:sp>
            <p:sp>
              <p:nvSpPr>
                <p:cNvPr id="389177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9178" name="Line 58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9179" name="Line 59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9180" name="Line 60"/>
                <p:cNvSpPr>
                  <a:spLocks noChangeShapeType="1"/>
                </p:cNvSpPr>
                <p:nvPr/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9181" name="Line 61"/>
                <p:cNvSpPr>
                  <a:spLocks noChangeShapeType="1"/>
                </p:cNvSpPr>
                <p:nvPr/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9182" name="Line 62"/>
                <p:cNvSpPr>
                  <a:spLocks noChangeShapeType="1"/>
                </p:cNvSpPr>
                <p:nvPr/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89183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89184" name="Line 64"/>
              <p:cNvSpPr>
                <a:spLocks noChangeShapeType="1"/>
              </p:cNvSpPr>
              <p:nvPr/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89185" name="Line 65"/>
            <p:cNvSpPr>
              <a:spLocks noChangeShapeType="1"/>
            </p:cNvSpPr>
            <p:nvPr/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89191" name="Group 71"/>
          <p:cNvGrpSpPr>
            <a:grpSpLocks/>
          </p:cNvGrpSpPr>
          <p:nvPr/>
        </p:nvGrpSpPr>
        <p:grpSpPr bwMode="auto">
          <a:xfrm>
            <a:off x="2133600" y="4724400"/>
            <a:ext cx="304800" cy="304800"/>
            <a:chOff x="1344" y="2976"/>
            <a:chExt cx="192" cy="192"/>
          </a:xfrm>
        </p:grpSpPr>
        <p:sp>
          <p:nvSpPr>
            <p:cNvPr id="389192" name="Line 72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193" name="Line 73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89194" name="Group 74"/>
          <p:cNvGrpSpPr>
            <a:grpSpLocks/>
          </p:cNvGrpSpPr>
          <p:nvPr/>
        </p:nvGrpSpPr>
        <p:grpSpPr bwMode="auto">
          <a:xfrm>
            <a:off x="6172200" y="4724400"/>
            <a:ext cx="304800" cy="304800"/>
            <a:chOff x="1344" y="2976"/>
            <a:chExt cx="192" cy="192"/>
          </a:xfrm>
        </p:grpSpPr>
        <p:sp>
          <p:nvSpPr>
            <p:cNvPr id="389195" name="Line 75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196" name="Line 76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89204" name="Group 84"/>
          <p:cNvGrpSpPr>
            <a:grpSpLocks/>
          </p:cNvGrpSpPr>
          <p:nvPr/>
        </p:nvGrpSpPr>
        <p:grpSpPr bwMode="auto">
          <a:xfrm>
            <a:off x="2133600" y="5105400"/>
            <a:ext cx="304800" cy="304800"/>
            <a:chOff x="1344" y="2976"/>
            <a:chExt cx="192" cy="192"/>
          </a:xfrm>
        </p:grpSpPr>
        <p:sp>
          <p:nvSpPr>
            <p:cNvPr id="389205" name="Line 85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06" name="Line 86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89207" name="Group 87"/>
          <p:cNvGrpSpPr>
            <a:grpSpLocks/>
          </p:cNvGrpSpPr>
          <p:nvPr/>
        </p:nvGrpSpPr>
        <p:grpSpPr bwMode="auto">
          <a:xfrm>
            <a:off x="6172200" y="5105400"/>
            <a:ext cx="304800" cy="304800"/>
            <a:chOff x="1344" y="2976"/>
            <a:chExt cx="192" cy="192"/>
          </a:xfrm>
        </p:grpSpPr>
        <p:sp>
          <p:nvSpPr>
            <p:cNvPr id="389208" name="Line 88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09" name="Line 89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09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1130300" y="4673600"/>
            <a:ext cx="1003300" cy="3937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3149600" y="5067300"/>
            <a:ext cx="1003300" cy="3937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0148" name="Group 4"/>
          <p:cNvGraphicFramePr>
            <a:graphicFrameLocks noGrp="1"/>
          </p:cNvGraphicFramePr>
          <p:nvPr/>
        </p:nvGraphicFramePr>
        <p:xfrm>
          <a:off x="1143000" y="3886200"/>
          <a:ext cx="7010400" cy="158496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2: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190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Map Coloring: Forward Checking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90191" name="Group 47"/>
          <p:cNvGrpSpPr>
            <a:grpSpLocks/>
          </p:cNvGrpSpPr>
          <p:nvPr/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390192" name="Group 48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390193" name="Text Box 49"/>
              <p:cNvSpPr txBox="1">
                <a:spLocks noChangeArrowheads="1"/>
              </p:cNvSpPr>
              <p:nvPr/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</a:t>
                </a:r>
              </a:p>
            </p:txBody>
          </p:sp>
          <p:grpSp>
            <p:nvGrpSpPr>
              <p:cNvPr id="390194" name="Group 50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390195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430" y="1316"/>
                  <a:ext cx="33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WA</a:t>
                  </a:r>
                </a:p>
              </p:txBody>
            </p:sp>
            <p:sp>
              <p:nvSpPr>
                <p:cNvPr id="39019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NT</a:t>
                  </a:r>
                </a:p>
              </p:txBody>
            </p:sp>
            <p:sp>
              <p:nvSpPr>
                <p:cNvPr id="39019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112" y="1584"/>
                  <a:ext cx="28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SA</a:t>
                  </a:r>
                </a:p>
              </p:txBody>
            </p:sp>
            <p:sp>
              <p:nvSpPr>
                <p:cNvPr id="39019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Q</a:t>
                  </a:r>
                </a:p>
              </p:txBody>
            </p:sp>
            <p:sp>
              <p:nvSpPr>
                <p:cNvPr id="39019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NSW</a:t>
                  </a:r>
                </a:p>
              </p:txBody>
            </p:sp>
            <p:sp>
              <p:nvSpPr>
                <p:cNvPr id="39020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V</a:t>
                  </a:r>
                </a:p>
              </p:txBody>
            </p:sp>
            <p:sp>
              <p:nvSpPr>
                <p:cNvPr id="390201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0202" name="Line 58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0203" name="Line 59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0204" name="Line 60"/>
                <p:cNvSpPr>
                  <a:spLocks noChangeShapeType="1"/>
                </p:cNvSpPr>
                <p:nvPr/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0205" name="Line 61"/>
                <p:cNvSpPr>
                  <a:spLocks noChangeShapeType="1"/>
                </p:cNvSpPr>
                <p:nvPr/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0206" name="Line 62"/>
                <p:cNvSpPr>
                  <a:spLocks noChangeShapeType="1"/>
                </p:cNvSpPr>
                <p:nvPr/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020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90208" name="Line 64"/>
              <p:cNvSpPr>
                <a:spLocks noChangeShapeType="1"/>
              </p:cNvSpPr>
              <p:nvPr/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90209" name="Line 65"/>
            <p:cNvSpPr>
              <a:spLocks noChangeShapeType="1"/>
            </p:cNvSpPr>
            <p:nvPr/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0210" name="Group 66"/>
          <p:cNvGrpSpPr>
            <a:grpSpLocks/>
          </p:cNvGrpSpPr>
          <p:nvPr/>
        </p:nvGrpSpPr>
        <p:grpSpPr bwMode="auto">
          <a:xfrm>
            <a:off x="2133600" y="4724400"/>
            <a:ext cx="304800" cy="304800"/>
            <a:chOff x="1344" y="2976"/>
            <a:chExt cx="192" cy="192"/>
          </a:xfrm>
        </p:grpSpPr>
        <p:sp>
          <p:nvSpPr>
            <p:cNvPr id="390211" name="Line 67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0212" name="Line 68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0213" name="Group 69"/>
          <p:cNvGrpSpPr>
            <a:grpSpLocks/>
          </p:cNvGrpSpPr>
          <p:nvPr/>
        </p:nvGrpSpPr>
        <p:grpSpPr bwMode="auto">
          <a:xfrm>
            <a:off x="6172200" y="4724400"/>
            <a:ext cx="304800" cy="304800"/>
            <a:chOff x="1344" y="2976"/>
            <a:chExt cx="192" cy="192"/>
          </a:xfrm>
        </p:grpSpPr>
        <p:sp>
          <p:nvSpPr>
            <p:cNvPr id="390214" name="Line 70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0215" name="Line 71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0216" name="Group 72"/>
          <p:cNvGrpSpPr>
            <a:grpSpLocks/>
          </p:cNvGrpSpPr>
          <p:nvPr/>
        </p:nvGrpSpPr>
        <p:grpSpPr bwMode="auto">
          <a:xfrm>
            <a:off x="2362200" y="5181600"/>
            <a:ext cx="304800" cy="304800"/>
            <a:chOff x="1344" y="2976"/>
            <a:chExt cx="192" cy="192"/>
          </a:xfrm>
        </p:grpSpPr>
        <p:sp>
          <p:nvSpPr>
            <p:cNvPr id="390217" name="Line 73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0218" name="Line 74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0219" name="Group 75"/>
          <p:cNvGrpSpPr>
            <a:grpSpLocks/>
          </p:cNvGrpSpPr>
          <p:nvPr/>
        </p:nvGrpSpPr>
        <p:grpSpPr bwMode="auto">
          <a:xfrm>
            <a:off x="4343400" y="5105400"/>
            <a:ext cx="304800" cy="304800"/>
            <a:chOff x="1344" y="2976"/>
            <a:chExt cx="192" cy="192"/>
          </a:xfrm>
        </p:grpSpPr>
        <p:sp>
          <p:nvSpPr>
            <p:cNvPr id="390220" name="Line 76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0221" name="Line 77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0222" name="Group 78"/>
          <p:cNvGrpSpPr>
            <a:grpSpLocks/>
          </p:cNvGrpSpPr>
          <p:nvPr/>
        </p:nvGrpSpPr>
        <p:grpSpPr bwMode="auto">
          <a:xfrm>
            <a:off x="6324600" y="5181600"/>
            <a:ext cx="304800" cy="304800"/>
            <a:chOff x="1344" y="2976"/>
            <a:chExt cx="192" cy="192"/>
          </a:xfrm>
        </p:grpSpPr>
        <p:sp>
          <p:nvSpPr>
            <p:cNvPr id="390223" name="Line 79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0224" name="Line 80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0225" name="Group 81"/>
          <p:cNvGrpSpPr>
            <a:grpSpLocks/>
          </p:cNvGrpSpPr>
          <p:nvPr/>
        </p:nvGrpSpPr>
        <p:grpSpPr bwMode="auto">
          <a:xfrm>
            <a:off x="6172200" y="5181600"/>
            <a:ext cx="304800" cy="304800"/>
            <a:chOff x="1344" y="2976"/>
            <a:chExt cx="192" cy="192"/>
          </a:xfrm>
        </p:grpSpPr>
        <p:sp>
          <p:nvSpPr>
            <p:cNvPr id="390226" name="Line 82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0227" name="Line 83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0228" name="Group 84"/>
          <p:cNvGrpSpPr>
            <a:grpSpLocks/>
          </p:cNvGrpSpPr>
          <p:nvPr/>
        </p:nvGrpSpPr>
        <p:grpSpPr bwMode="auto">
          <a:xfrm>
            <a:off x="2133600" y="5181600"/>
            <a:ext cx="304800" cy="304800"/>
            <a:chOff x="1344" y="2976"/>
            <a:chExt cx="192" cy="192"/>
          </a:xfrm>
        </p:grpSpPr>
        <p:sp>
          <p:nvSpPr>
            <p:cNvPr id="390229" name="Line 85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0230" name="Line 86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312" name="Rectangle 144"/>
          <p:cNvSpPr>
            <a:spLocks noChangeArrowheads="1"/>
          </p:cNvSpPr>
          <p:nvPr/>
        </p:nvSpPr>
        <p:spPr bwMode="auto">
          <a:xfrm>
            <a:off x="5156200" y="5486400"/>
            <a:ext cx="10033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311" name="Rectangle 143"/>
          <p:cNvSpPr>
            <a:spLocks noChangeArrowheads="1"/>
          </p:cNvSpPr>
          <p:nvPr/>
        </p:nvSpPr>
        <p:spPr bwMode="auto">
          <a:xfrm>
            <a:off x="3149600" y="5080000"/>
            <a:ext cx="10033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1130300" y="4673600"/>
            <a:ext cx="10033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Map Coloring: Forward Checking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91253" name="Group 85"/>
          <p:cNvGraphicFramePr>
            <a:graphicFrameLocks noGrp="1"/>
          </p:cNvGraphicFramePr>
          <p:nvPr/>
        </p:nvGraphicFramePr>
        <p:xfrm>
          <a:off x="1143000" y="3886200"/>
          <a:ext cx="7010400" cy="198120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8170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3:B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91224" name="Group 56"/>
          <p:cNvGrpSpPr>
            <a:grpSpLocks/>
          </p:cNvGrpSpPr>
          <p:nvPr/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391225" name="Group 57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391226" name="Text Box 58"/>
              <p:cNvSpPr txBox="1">
                <a:spLocks noChangeArrowheads="1"/>
              </p:cNvSpPr>
              <p:nvPr/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</a:t>
                </a:r>
              </a:p>
            </p:txBody>
          </p:sp>
          <p:grpSp>
            <p:nvGrpSpPr>
              <p:cNvPr id="391227" name="Group 59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39122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430" y="1316"/>
                  <a:ext cx="33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WA</a:t>
                  </a:r>
                </a:p>
              </p:txBody>
            </p:sp>
            <p:sp>
              <p:nvSpPr>
                <p:cNvPr id="391229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NT</a:t>
                  </a:r>
                </a:p>
              </p:txBody>
            </p:sp>
            <p:sp>
              <p:nvSpPr>
                <p:cNvPr id="39123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112" y="1584"/>
                  <a:ext cx="28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SA</a:t>
                  </a:r>
                </a:p>
              </p:txBody>
            </p:sp>
            <p:sp>
              <p:nvSpPr>
                <p:cNvPr id="39123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Q</a:t>
                  </a:r>
                </a:p>
              </p:txBody>
            </p:sp>
            <p:sp>
              <p:nvSpPr>
                <p:cNvPr id="39123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NSW</a:t>
                  </a:r>
                </a:p>
              </p:txBody>
            </p:sp>
            <p:sp>
              <p:nvSpPr>
                <p:cNvPr id="39123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V</a:t>
                  </a:r>
                </a:p>
              </p:txBody>
            </p:sp>
            <p:sp>
              <p:nvSpPr>
                <p:cNvPr id="3912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235" name="Line 67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236" name="Line 68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237" name="Line 69"/>
                <p:cNvSpPr>
                  <a:spLocks noChangeShapeType="1"/>
                </p:cNvSpPr>
                <p:nvPr/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238" name="Line 70"/>
                <p:cNvSpPr>
                  <a:spLocks noChangeShapeType="1"/>
                </p:cNvSpPr>
                <p:nvPr/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239" name="Line 71"/>
                <p:cNvSpPr>
                  <a:spLocks noChangeShapeType="1"/>
                </p:cNvSpPr>
                <p:nvPr/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240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91241" name="Line 73"/>
              <p:cNvSpPr>
                <a:spLocks noChangeShapeType="1"/>
              </p:cNvSpPr>
              <p:nvPr/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91242" name="Line 74"/>
            <p:cNvSpPr>
              <a:spLocks noChangeShapeType="1"/>
            </p:cNvSpPr>
            <p:nvPr/>
          </p:nvSpPr>
          <p:spPr bwMode="auto">
            <a:xfrm flipH="1">
              <a:off x="2304" y="153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1243" name="Line 75"/>
            <p:cNvSpPr>
              <a:spLocks noChangeShapeType="1"/>
            </p:cNvSpPr>
            <p:nvPr/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1256" name="Group 88"/>
          <p:cNvGrpSpPr>
            <a:grpSpLocks/>
          </p:cNvGrpSpPr>
          <p:nvPr/>
        </p:nvGrpSpPr>
        <p:grpSpPr bwMode="auto">
          <a:xfrm>
            <a:off x="2133600" y="4724400"/>
            <a:ext cx="304800" cy="304800"/>
            <a:chOff x="1344" y="2976"/>
            <a:chExt cx="192" cy="192"/>
          </a:xfrm>
        </p:grpSpPr>
        <p:sp>
          <p:nvSpPr>
            <p:cNvPr id="391257" name="Line 89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1258" name="Line 90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1259" name="Group 91"/>
          <p:cNvGrpSpPr>
            <a:grpSpLocks/>
          </p:cNvGrpSpPr>
          <p:nvPr/>
        </p:nvGrpSpPr>
        <p:grpSpPr bwMode="auto">
          <a:xfrm>
            <a:off x="6172200" y="4724400"/>
            <a:ext cx="304800" cy="304800"/>
            <a:chOff x="1344" y="2976"/>
            <a:chExt cx="192" cy="192"/>
          </a:xfrm>
        </p:grpSpPr>
        <p:sp>
          <p:nvSpPr>
            <p:cNvPr id="391260" name="Line 92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1261" name="Line 93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1279" name="Group 111"/>
          <p:cNvGrpSpPr>
            <a:grpSpLocks/>
          </p:cNvGrpSpPr>
          <p:nvPr/>
        </p:nvGrpSpPr>
        <p:grpSpPr bwMode="auto">
          <a:xfrm>
            <a:off x="2362200" y="5181600"/>
            <a:ext cx="304800" cy="304800"/>
            <a:chOff x="1344" y="2976"/>
            <a:chExt cx="192" cy="192"/>
          </a:xfrm>
        </p:grpSpPr>
        <p:sp>
          <p:nvSpPr>
            <p:cNvPr id="391280" name="Line 112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1281" name="Line 113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1282" name="Group 114"/>
          <p:cNvGrpSpPr>
            <a:grpSpLocks/>
          </p:cNvGrpSpPr>
          <p:nvPr/>
        </p:nvGrpSpPr>
        <p:grpSpPr bwMode="auto">
          <a:xfrm>
            <a:off x="4343400" y="5105400"/>
            <a:ext cx="304800" cy="304800"/>
            <a:chOff x="1344" y="2976"/>
            <a:chExt cx="192" cy="192"/>
          </a:xfrm>
        </p:grpSpPr>
        <p:sp>
          <p:nvSpPr>
            <p:cNvPr id="391283" name="Line 115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1284" name="Line 116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1285" name="Group 117"/>
          <p:cNvGrpSpPr>
            <a:grpSpLocks/>
          </p:cNvGrpSpPr>
          <p:nvPr/>
        </p:nvGrpSpPr>
        <p:grpSpPr bwMode="auto">
          <a:xfrm>
            <a:off x="6324600" y="5181600"/>
            <a:ext cx="304800" cy="304800"/>
            <a:chOff x="1344" y="2976"/>
            <a:chExt cx="192" cy="192"/>
          </a:xfrm>
        </p:grpSpPr>
        <p:sp>
          <p:nvSpPr>
            <p:cNvPr id="391286" name="Line 118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1287" name="Line 119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1288" name="Group 120"/>
          <p:cNvGrpSpPr>
            <a:grpSpLocks/>
          </p:cNvGrpSpPr>
          <p:nvPr/>
        </p:nvGrpSpPr>
        <p:grpSpPr bwMode="auto">
          <a:xfrm>
            <a:off x="6172200" y="5181600"/>
            <a:ext cx="304800" cy="304800"/>
            <a:chOff x="1344" y="2976"/>
            <a:chExt cx="192" cy="192"/>
          </a:xfrm>
        </p:grpSpPr>
        <p:sp>
          <p:nvSpPr>
            <p:cNvPr id="391289" name="Line 121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1290" name="Line 122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1291" name="Group 123"/>
          <p:cNvGrpSpPr>
            <a:grpSpLocks/>
          </p:cNvGrpSpPr>
          <p:nvPr/>
        </p:nvGrpSpPr>
        <p:grpSpPr bwMode="auto">
          <a:xfrm>
            <a:off x="2133600" y="5181600"/>
            <a:ext cx="304800" cy="304800"/>
            <a:chOff x="1344" y="2976"/>
            <a:chExt cx="192" cy="192"/>
          </a:xfrm>
        </p:grpSpPr>
        <p:sp>
          <p:nvSpPr>
            <p:cNvPr id="391292" name="Line 124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1293" name="Line 125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1296" name="Group 128"/>
          <p:cNvGrpSpPr>
            <a:grpSpLocks/>
          </p:cNvGrpSpPr>
          <p:nvPr/>
        </p:nvGrpSpPr>
        <p:grpSpPr bwMode="auto">
          <a:xfrm>
            <a:off x="2362200" y="5511800"/>
            <a:ext cx="304800" cy="304800"/>
            <a:chOff x="1344" y="2976"/>
            <a:chExt cx="192" cy="192"/>
          </a:xfrm>
        </p:grpSpPr>
        <p:sp>
          <p:nvSpPr>
            <p:cNvPr id="391297" name="Line 129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1298" name="Line 130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1299" name="Group 131"/>
          <p:cNvGrpSpPr>
            <a:grpSpLocks/>
          </p:cNvGrpSpPr>
          <p:nvPr/>
        </p:nvGrpSpPr>
        <p:grpSpPr bwMode="auto">
          <a:xfrm>
            <a:off x="4343400" y="5486400"/>
            <a:ext cx="304800" cy="304800"/>
            <a:chOff x="1344" y="2976"/>
            <a:chExt cx="192" cy="192"/>
          </a:xfrm>
        </p:grpSpPr>
        <p:sp>
          <p:nvSpPr>
            <p:cNvPr id="391300" name="Line 132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1301" name="Line 133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1302" name="Group 134"/>
          <p:cNvGrpSpPr>
            <a:grpSpLocks/>
          </p:cNvGrpSpPr>
          <p:nvPr/>
        </p:nvGrpSpPr>
        <p:grpSpPr bwMode="auto">
          <a:xfrm>
            <a:off x="6324600" y="5511800"/>
            <a:ext cx="304800" cy="304800"/>
            <a:chOff x="1344" y="2976"/>
            <a:chExt cx="192" cy="192"/>
          </a:xfrm>
        </p:grpSpPr>
        <p:sp>
          <p:nvSpPr>
            <p:cNvPr id="391303" name="Line 135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1304" name="Line 136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1305" name="Group 137"/>
          <p:cNvGrpSpPr>
            <a:grpSpLocks/>
          </p:cNvGrpSpPr>
          <p:nvPr/>
        </p:nvGrpSpPr>
        <p:grpSpPr bwMode="auto">
          <a:xfrm>
            <a:off x="6172200" y="5511800"/>
            <a:ext cx="304800" cy="304800"/>
            <a:chOff x="1344" y="2976"/>
            <a:chExt cx="192" cy="192"/>
          </a:xfrm>
        </p:grpSpPr>
        <p:sp>
          <p:nvSpPr>
            <p:cNvPr id="391306" name="Line 138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1307" name="Line 139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1308" name="Group 140"/>
          <p:cNvGrpSpPr>
            <a:grpSpLocks/>
          </p:cNvGrpSpPr>
          <p:nvPr/>
        </p:nvGrpSpPr>
        <p:grpSpPr bwMode="auto">
          <a:xfrm>
            <a:off x="2133600" y="5511800"/>
            <a:ext cx="304800" cy="304800"/>
            <a:chOff x="1344" y="2976"/>
            <a:chExt cx="192" cy="192"/>
          </a:xfrm>
        </p:grpSpPr>
        <p:sp>
          <p:nvSpPr>
            <p:cNvPr id="391309" name="Line 141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1310" name="Line 142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84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5156200" y="5486400"/>
            <a:ext cx="10033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3149600" y="5080000"/>
            <a:ext cx="10033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1130300" y="4673600"/>
            <a:ext cx="10033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Map Coloring: Forward Checking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92198" name="Group 6"/>
          <p:cNvGraphicFramePr>
            <a:graphicFrameLocks noGrp="1"/>
          </p:cNvGraphicFramePr>
          <p:nvPr/>
        </p:nvGraphicFramePr>
        <p:xfrm>
          <a:off x="1143000" y="3886200"/>
          <a:ext cx="7010400" cy="198120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8170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3:B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92248" name="Group 56"/>
          <p:cNvGrpSpPr>
            <a:grpSpLocks/>
          </p:cNvGrpSpPr>
          <p:nvPr/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392249" name="Group 57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392250" name="Text Box 58"/>
              <p:cNvSpPr txBox="1">
                <a:spLocks noChangeArrowheads="1"/>
              </p:cNvSpPr>
              <p:nvPr/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</a:t>
                </a:r>
              </a:p>
            </p:txBody>
          </p:sp>
          <p:grpSp>
            <p:nvGrpSpPr>
              <p:cNvPr id="392251" name="Group 59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392252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430" y="1316"/>
                  <a:ext cx="33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WA</a:t>
                  </a:r>
                </a:p>
              </p:txBody>
            </p:sp>
            <p:sp>
              <p:nvSpPr>
                <p:cNvPr id="39225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NT</a:t>
                  </a:r>
                </a:p>
              </p:txBody>
            </p:sp>
            <p:sp>
              <p:nvSpPr>
                <p:cNvPr id="39225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112" y="1584"/>
                  <a:ext cx="28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SA</a:t>
                  </a:r>
                </a:p>
              </p:txBody>
            </p:sp>
            <p:sp>
              <p:nvSpPr>
                <p:cNvPr id="39225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Q</a:t>
                  </a:r>
                </a:p>
              </p:txBody>
            </p:sp>
            <p:sp>
              <p:nvSpPr>
                <p:cNvPr id="39225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NSW</a:t>
                  </a:r>
                </a:p>
              </p:txBody>
            </p:sp>
            <p:sp>
              <p:nvSpPr>
                <p:cNvPr id="39225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V</a:t>
                  </a:r>
                </a:p>
              </p:txBody>
            </p:sp>
            <p:sp>
              <p:nvSpPr>
                <p:cNvPr id="39225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2259" name="Line 67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2260" name="Line 68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2261" name="Line 69"/>
                <p:cNvSpPr>
                  <a:spLocks noChangeShapeType="1"/>
                </p:cNvSpPr>
                <p:nvPr/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2262" name="Line 70"/>
                <p:cNvSpPr>
                  <a:spLocks noChangeShapeType="1"/>
                </p:cNvSpPr>
                <p:nvPr/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2263" name="Line 71"/>
                <p:cNvSpPr>
                  <a:spLocks noChangeShapeType="1"/>
                </p:cNvSpPr>
                <p:nvPr/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2264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92265" name="Line 73"/>
              <p:cNvSpPr>
                <a:spLocks noChangeShapeType="1"/>
              </p:cNvSpPr>
              <p:nvPr/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92266" name="Line 74"/>
            <p:cNvSpPr>
              <a:spLocks noChangeShapeType="1"/>
            </p:cNvSpPr>
            <p:nvPr/>
          </p:nvSpPr>
          <p:spPr bwMode="auto">
            <a:xfrm flipH="1">
              <a:off x="2304" y="153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67" name="Line 75"/>
            <p:cNvSpPr>
              <a:spLocks noChangeShapeType="1"/>
            </p:cNvSpPr>
            <p:nvPr/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68" name="Group 76"/>
          <p:cNvGrpSpPr>
            <a:grpSpLocks/>
          </p:cNvGrpSpPr>
          <p:nvPr/>
        </p:nvGrpSpPr>
        <p:grpSpPr bwMode="auto">
          <a:xfrm>
            <a:off x="2133600" y="4724400"/>
            <a:ext cx="304800" cy="304800"/>
            <a:chOff x="1344" y="2976"/>
            <a:chExt cx="192" cy="192"/>
          </a:xfrm>
        </p:grpSpPr>
        <p:sp>
          <p:nvSpPr>
            <p:cNvPr id="392269" name="Line 77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70" name="Line 78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71" name="Group 79"/>
          <p:cNvGrpSpPr>
            <a:grpSpLocks/>
          </p:cNvGrpSpPr>
          <p:nvPr/>
        </p:nvGrpSpPr>
        <p:grpSpPr bwMode="auto">
          <a:xfrm>
            <a:off x="6172200" y="4724400"/>
            <a:ext cx="304800" cy="304800"/>
            <a:chOff x="1344" y="2976"/>
            <a:chExt cx="192" cy="192"/>
          </a:xfrm>
        </p:grpSpPr>
        <p:sp>
          <p:nvSpPr>
            <p:cNvPr id="392272" name="Line 80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73" name="Line 81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74" name="Group 82"/>
          <p:cNvGrpSpPr>
            <a:grpSpLocks/>
          </p:cNvGrpSpPr>
          <p:nvPr/>
        </p:nvGrpSpPr>
        <p:grpSpPr bwMode="auto">
          <a:xfrm>
            <a:off x="2362200" y="5181600"/>
            <a:ext cx="304800" cy="304800"/>
            <a:chOff x="1344" y="2976"/>
            <a:chExt cx="192" cy="192"/>
          </a:xfrm>
        </p:grpSpPr>
        <p:sp>
          <p:nvSpPr>
            <p:cNvPr id="392275" name="Line 83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76" name="Line 84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77" name="Group 85"/>
          <p:cNvGrpSpPr>
            <a:grpSpLocks/>
          </p:cNvGrpSpPr>
          <p:nvPr/>
        </p:nvGrpSpPr>
        <p:grpSpPr bwMode="auto">
          <a:xfrm>
            <a:off x="4343400" y="5105400"/>
            <a:ext cx="304800" cy="304800"/>
            <a:chOff x="1344" y="2976"/>
            <a:chExt cx="192" cy="192"/>
          </a:xfrm>
        </p:grpSpPr>
        <p:sp>
          <p:nvSpPr>
            <p:cNvPr id="392278" name="Line 86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79" name="Line 87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80" name="Group 88"/>
          <p:cNvGrpSpPr>
            <a:grpSpLocks/>
          </p:cNvGrpSpPr>
          <p:nvPr/>
        </p:nvGrpSpPr>
        <p:grpSpPr bwMode="auto">
          <a:xfrm>
            <a:off x="6324600" y="5181600"/>
            <a:ext cx="304800" cy="304800"/>
            <a:chOff x="1344" y="2976"/>
            <a:chExt cx="192" cy="192"/>
          </a:xfrm>
        </p:grpSpPr>
        <p:sp>
          <p:nvSpPr>
            <p:cNvPr id="392281" name="Line 89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82" name="Line 90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83" name="Group 91"/>
          <p:cNvGrpSpPr>
            <a:grpSpLocks/>
          </p:cNvGrpSpPr>
          <p:nvPr/>
        </p:nvGrpSpPr>
        <p:grpSpPr bwMode="auto">
          <a:xfrm>
            <a:off x="6172200" y="5181600"/>
            <a:ext cx="304800" cy="304800"/>
            <a:chOff x="1344" y="2976"/>
            <a:chExt cx="192" cy="192"/>
          </a:xfrm>
        </p:grpSpPr>
        <p:sp>
          <p:nvSpPr>
            <p:cNvPr id="392284" name="Line 92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85" name="Line 93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86" name="Group 94"/>
          <p:cNvGrpSpPr>
            <a:grpSpLocks/>
          </p:cNvGrpSpPr>
          <p:nvPr/>
        </p:nvGrpSpPr>
        <p:grpSpPr bwMode="auto">
          <a:xfrm>
            <a:off x="2133600" y="5181600"/>
            <a:ext cx="304800" cy="304800"/>
            <a:chOff x="1344" y="2976"/>
            <a:chExt cx="192" cy="192"/>
          </a:xfrm>
        </p:grpSpPr>
        <p:sp>
          <p:nvSpPr>
            <p:cNvPr id="392287" name="Line 95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88" name="Line 96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89" name="Group 97"/>
          <p:cNvGrpSpPr>
            <a:grpSpLocks/>
          </p:cNvGrpSpPr>
          <p:nvPr/>
        </p:nvGrpSpPr>
        <p:grpSpPr bwMode="auto">
          <a:xfrm>
            <a:off x="2362200" y="5511800"/>
            <a:ext cx="304800" cy="304800"/>
            <a:chOff x="1344" y="2976"/>
            <a:chExt cx="192" cy="192"/>
          </a:xfrm>
        </p:grpSpPr>
        <p:sp>
          <p:nvSpPr>
            <p:cNvPr id="392290" name="Line 98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91" name="Line 99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92" name="Group 100"/>
          <p:cNvGrpSpPr>
            <a:grpSpLocks/>
          </p:cNvGrpSpPr>
          <p:nvPr/>
        </p:nvGrpSpPr>
        <p:grpSpPr bwMode="auto">
          <a:xfrm>
            <a:off x="4343400" y="5486400"/>
            <a:ext cx="304800" cy="304800"/>
            <a:chOff x="1344" y="2976"/>
            <a:chExt cx="192" cy="192"/>
          </a:xfrm>
        </p:grpSpPr>
        <p:sp>
          <p:nvSpPr>
            <p:cNvPr id="392293" name="Line 101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94" name="Line 102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95" name="Group 103"/>
          <p:cNvGrpSpPr>
            <a:grpSpLocks/>
          </p:cNvGrpSpPr>
          <p:nvPr/>
        </p:nvGrpSpPr>
        <p:grpSpPr bwMode="auto">
          <a:xfrm>
            <a:off x="6324600" y="5511800"/>
            <a:ext cx="304800" cy="304800"/>
            <a:chOff x="1344" y="2976"/>
            <a:chExt cx="192" cy="192"/>
          </a:xfrm>
        </p:grpSpPr>
        <p:sp>
          <p:nvSpPr>
            <p:cNvPr id="392296" name="Line 104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97" name="Line 105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98" name="Group 106"/>
          <p:cNvGrpSpPr>
            <a:grpSpLocks/>
          </p:cNvGrpSpPr>
          <p:nvPr/>
        </p:nvGrpSpPr>
        <p:grpSpPr bwMode="auto">
          <a:xfrm>
            <a:off x="6172200" y="5511800"/>
            <a:ext cx="304800" cy="304800"/>
            <a:chOff x="1344" y="2976"/>
            <a:chExt cx="192" cy="192"/>
          </a:xfrm>
        </p:grpSpPr>
        <p:sp>
          <p:nvSpPr>
            <p:cNvPr id="392299" name="Line 107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300" name="Line 108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301" name="Group 109"/>
          <p:cNvGrpSpPr>
            <a:grpSpLocks/>
          </p:cNvGrpSpPr>
          <p:nvPr/>
        </p:nvGrpSpPr>
        <p:grpSpPr bwMode="auto">
          <a:xfrm>
            <a:off x="2133600" y="5511800"/>
            <a:ext cx="304800" cy="304800"/>
            <a:chOff x="1344" y="2976"/>
            <a:chExt cx="192" cy="192"/>
          </a:xfrm>
        </p:grpSpPr>
        <p:sp>
          <p:nvSpPr>
            <p:cNvPr id="392302" name="Line 110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303" name="Line 111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304" name="Group 112"/>
          <p:cNvGrpSpPr>
            <a:grpSpLocks/>
          </p:cNvGrpSpPr>
          <p:nvPr/>
        </p:nvGrpSpPr>
        <p:grpSpPr bwMode="auto">
          <a:xfrm>
            <a:off x="6553200" y="5562600"/>
            <a:ext cx="304800" cy="304800"/>
            <a:chOff x="1344" y="2976"/>
            <a:chExt cx="192" cy="192"/>
          </a:xfrm>
        </p:grpSpPr>
        <p:sp>
          <p:nvSpPr>
            <p:cNvPr id="392305" name="Line 113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306" name="Line 114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307" name="Group 115"/>
          <p:cNvGrpSpPr>
            <a:grpSpLocks/>
          </p:cNvGrpSpPr>
          <p:nvPr/>
        </p:nvGrpSpPr>
        <p:grpSpPr bwMode="auto">
          <a:xfrm>
            <a:off x="4572000" y="5562600"/>
            <a:ext cx="304800" cy="304800"/>
            <a:chOff x="1344" y="2976"/>
            <a:chExt cx="192" cy="192"/>
          </a:xfrm>
        </p:grpSpPr>
        <p:sp>
          <p:nvSpPr>
            <p:cNvPr id="392308" name="Line 116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309" name="Line 117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79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5156200" y="5486400"/>
            <a:ext cx="10033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3149600" y="5080000"/>
            <a:ext cx="10033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1130300" y="4673600"/>
            <a:ext cx="10033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Other inconsistencies?</a:t>
            </a:r>
          </a:p>
        </p:txBody>
      </p:sp>
      <p:graphicFrame>
        <p:nvGraphicFramePr>
          <p:cNvPr id="393222" name="Group 6"/>
          <p:cNvGraphicFramePr>
            <a:graphicFrameLocks noGrp="1"/>
          </p:cNvGraphicFramePr>
          <p:nvPr/>
        </p:nvGraphicFramePr>
        <p:xfrm>
          <a:off x="1143000" y="3886200"/>
          <a:ext cx="7010400" cy="198120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8170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3:B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93272" name="Group 56"/>
          <p:cNvGrpSpPr>
            <a:grpSpLocks/>
          </p:cNvGrpSpPr>
          <p:nvPr/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393273" name="Group 57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393274" name="Text Box 58"/>
              <p:cNvSpPr txBox="1">
                <a:spLocks noChangeArrowheads="1"/>
              </p:cNvSpPr>
              <p:nvPr/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</a:t>
                </a:r>
              </a:p>
            </p:txBody>
          </p:sp>
          <p:grpSp>
            <p:nvGrpSpPr>
              <p:cNvPr id="393275" name="Group 59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39327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430" y="1316"/>
                  <a:ext cx="33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WA</a:t>
                  </a:r>
                </a:p>
              </p:txBody>
            </p:sp>
            <p:sp>
              <p:nvSpPr>
                <p:cNvPr id="393277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NT</a:t>
                  </a:r>
                </a:p>
              </p:txBody>
            </p:sp>
            <p:sp>
              <p:nvSpPr>
                <p:cNvPr id="39327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112" y="1584"/>
                  <a:ext cx="28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SA</a:t>
                  </a:r>
                </a:p>
              </p:txBody>
            </p:sp>
            <p:sp>
              <p:nvSpPr>
                <p:cNvPr id="39327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Q</a:t>
                  </a:r>
                </a:p>
              </p:txBody>
            </p:sp>
            <p:sp>
              <p:nvSpPr>
                <p:cNvPr id="39328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NSW</a:t>
                  </a:r>
                </a:p>
              </p:txBody>
            </p:sp>
            <p:sp>
              <p:nvSpPr>
                <p:cNvPr id="39328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V</a:t>
                  </a:r>
                </a:p>
              </p:txBody>
            </p:sp>
            <p:sp>
              <p:nvSpPr>
                <p:cNvPr id="393282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3283" name="Line 67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3284" name="Line 68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3285" name="Line 69"/>
                <p:cNvSpPr>
                  <a:spLocks noChangeShapeType="1"/>
                </p:cNvSpPr>
                <p:nvPr/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3286" name="Line 70"/>
                <p:cNvSpPr>
                  <a:spLocks noChangeShapeType="1"/>
                </p:cNvSpPr>
                <p:nvPr/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3287" name="Line 71"/>
                <p:cNvSpPr>
                  <a:spLocks noChangeShapeType="1"/>
                </p:cNvSpPr>
                <p:nvPr/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3288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93289" name="Line 73"/>
              <p:cNvSpPr>
                <a:spLocks noChangeShapeType="1"/>
              </p:cNvSpPr>
              <p:nvPr/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93290" name="Line 74"/>
            <p:cNvSpPr>
              <a:spLocks noChangeShapeType="1"/>
            </p:cNvSpPr>
            <p:nvPr/>
          </p:nvSpPr>
          <p:spPr bwMode="auto">
            <a:xfrm flipH="1">
              <a:off x="2304" y="153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291" name="Line 75"/>
            <p:cNvSpPr>
              <a:spLocks noChangeShapeType="1"/>
            </p:cNvSpPr>
            <p:nvPr/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292" name="Group 76"/>
          <p:cNvGrpSpPr>
            <a:grpSpLocks/>
          </p:cNvGrpSpPr>
          <p:nvPr/>
        </p:nvGrpSpPr>
        <p:grpSpPr bwMode="auto">
          <a:xfrm>
            <a:off x="2133600" y="4724400"/>
            <a:ext cx="304800" cy="304800"/>
            <a:chOff x="1344" y="2976"/>
            <a:chExt cx="192" cy="192"/>
          </a:xfrm>
        </p:grpSpPr>
        <p:sp>
          <p:nvSpPr>
            <p:cNvPr id="393293" name="Line 77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294" name="Line 78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295" name="Group 79"/>
          <p:cNvGrpSpPr>
            <a:grpSpLocks/>
          </p:cNvGrpSpPr>
          <p:nvPr/>
        </p:nvGrpSpPr>
        <p:grpSpPr bwMode="auto">
          <a:xfrm>
            <a:off x="6172200" y="4724400"/>
            <a:ext cx="304800" cy="304800"/>
            <a:chOff x="1344" y="2976"/>
            <a:chExt cx="192" cy="192"/>
          </a:xfrm>
        </p:grpSpPr>
        <p:sp>
          <p:nvSpPr>
            <p:cNvPr id="393296" name="Line 80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297" name="Line 81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298" name="Group 82"/>
          <p:cNvGrpSpPr>
            <a:grpSpLocks/>
          </p:cNvGrpSpPr>
          <p:nvPr/>
        </p:nvGrpSpPr>
        <p:grpSpPr bwMode="auto">
          <a:xfrm>
            <a:off x="2362200" y="5181600"/>
            <a:ext cx="304800" cy="304800"/>
            <a:chOff x="1344" y="2976"/>
            <a:chExt cx="192" cy="192"/>
          </a:xfrm>
        </p:grpSpPr>
        <p:sp>
          <p:nvSpPr>
            <p:cNvPr id="393299" name="Line 83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00" name="Line 84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301" name="Group 85"/>
          <p:cNvGrpSpPr>
            <a:grpSpLocks/>
          </p:cNvGrpSpPr>
          <p:nvPr/>
        </p:nvGrpSpPr>
        <p:grpSpPr bwMode="auto">
          <a:xfrm>
            <a:off x="4343400" y="5105400"/>
            <a:ext cx="304800" cy="304800"/>
            <a:chOff x="1344" y="2976"/>
            <a:chExt cx="192" cy="192"/>
          </a:xfrm>
        </p:grpSpPr>
        <p:sp>
          <p:nvSpPr>
            <p:cNvPr id="393302" name="Line 86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03" name="Line 87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304" name="Group 88"/>
          <p:cNvGrpSpPr>
            <a:grpSpLocks/>
          </p:cNvGrpSpPr>
          <p:nvPr/>
        </p:nvGrpSpPr>
        <p:grpSpPr bwMode="auto">
          <a:xfrm>
            <a:off x="6324600" y="5181600"/>
            <a:ext cx="304800" cy="304800"/>
            <a:chOff x="1344" y="2976"/>
            <a:chExt cx="192" cy="192"/>
          </a:xfrm>
        </p:grpSpPr>
        <p:sp>
          <p:nvSpPr>
            <p:cNvPr id="393305" name="Line 89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06" name="Line 90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307" name="Group 91"/>
          <p:cNvGrpSpPr>
            <a:grpSpLocks/>
          </p:cNvGrpSpPr>
          <p:nvPr/>
        </p:nvGrpSpPr>
        <p:grpSpPr bwMode="auto">
          <a:xfrm>
            <a:off x="6172200" y="5181600"/>
            <a:ext cx="304800" cy="304800"/>
            <a:chOff x="1344" y="2976"/>
            <a:chExt cx="192" cy="192"/>
          </a:xfrm>
        </p:grpSpPr>
        <p:sp>
          <p:nvSpPr>
            <p:cNvPr id="393308" name="Line 92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09" name="Line 93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310" name="Group 94"/>
          <p:cNvGrpSpPr>
            <a:grpSpLocks/>
          </p:cNvGrpSpPr>
          <p:nvPr/>
        </p:nvGrpSpPr>
        <p:grpSpPr bwMode="auto">
          <a:xfrm>
            <a:off x="2133600" y="5181600"/>
            <a:ext cx="304800" cy="304800"/>
            <a:chOff x="1344" y="2976"/>
            <a:chExt cx="192" cy="192"/>
          </a:xfrm>
        </p:grpSpPr>
        <p:sp>
          <p:nvSpPr>
            <p:cNvPr id="393311" name="Line 95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12" name="Line 96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313" name="Group 97"/>
          <p:cNvGrpSpPr>
            <a:grpSpLocks/>
          </p:cNvGrpSpPr>
          <p:nvPr/>
        </p:nvGrpSpPr>
        <p:grpSpPr bwMode="auto">
          <a:xfrm>
            <a:off x="2362200" y="5511800"/>
            <a:ext cx="304800" cy="304800"/>
            <a:chOff x="1344" y="2976"/>
            <a:chExt cx="192" cy="192"/>
          </a:xfrm>
        </p:grpSpPr>
        <p:sp>
          <p:nvSpPr>
            <p:cNvPr id="393314" name="Line 98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15" name="Line 99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316" name="Group 100"/>
          <p:cNvGrpSpPr>
            <a:grpSpLocks/>
          </p:cNvGrpSpPr>
          <p:nvPr/>
        </p:nvGrpSpPr>
        <p:grpSpPr bwMode="auto">
          <a:xfrm>
            <a:off x="4343400" y="5486400"/>
            <a:ext cx="304800" cy="304800"/>
            <a:chOff x="1344" y="2976"/>
            <a:chExt cx="192" cy="192"/>
          </a:xfrm>
        </p:grpSpPr>
        <p:sp>
          <p:nvSpPr>
            <p:cNvPr id="393317" name="Line 101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18" name="Line 102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319" name="Group 103"/>
          <p:cNvGrpSpPr>
            <a:grpSpLocks/>
          </p:cNvGrpSpPr>
          <p:nvPr/>
        </p:nvGrpSpPr>
        <p:grpSpPr bwMode="auto">
          <a:xfrm>
            <a:off x="6324600" y="5511800"/>
            <a:ext cx="304800" cy="304800"/>
            <a:chOff x="1344" y="2976"/>
            <a:chExt cx="192" cy="192"/>
          </a:xfrm>
        </p:grpSpPr>
        <p:sp>
          <p:nvSpPr>
            <p:cNvPr id="393320" name="Line 104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21" name="Line 105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322" name="Group 106"/>
          <p:cNvGrpSpPr>
            <a:grpSpLocks/>
          </p:cNvGrpSpPr>
          <p:nvPr/>
        </p:nvGrpSpPr>
        <p:grpSpPr bwMode="auto">
          <a:xfrm>
            <a:off x="6172200" y="5511800"/>
            <a:ext cx="304800" cy="304800"/>
            <a:chOff x="1344" y="2976"/>
            <a:chExt cx="192" cy="192"/>
          </a:xfrm>
        </p:grpSpPr>
        <p:sp>
          <p:nvSpPr>
            <p:cNvPr id="393323" name="Line 107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24" name="Line 108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325" name="Group 109"/>
          <p:cNvGrpSpPr>
            <a:grpSpLocks/>
          </p:cNvGrpSpPr>
          <p:nvPr/>
        </p:nvGrpSpPr>
        <p:grpSpPr bwMode="auto">
          <a:xfrm>
            <a:off x="2133600" y="5511800"/>
            <a:ext cx="304800" cy="304800"/>
            <a:chOff x="1344" y="2976"/>
            <a:chExt cx="192" cy="192"/>
          </a:xfrm>
        </p:grpSpPr>
        <p:sp>
          <p:nvSpPr>
            <p:cNvPr id="393326" name="Line 110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27" name="Line 111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328" name="Group 112"/>
          <p:cNvGrpSpPr>
            <a:grpSpLocks/>
          </p:cNvGrpSpPr>
          <p:nvPr/>
        </p:nvGrpSpPr>
        <p:grpSpPr bwMode="auto">
          <a:xfrm>
            <a:off x="6553200" y="5562600"/>
            <a:ext cx="304800" cy="304800"/>
            <a:chOff x="1344" y="2976"/>
            <a:chExt cx="192" cy="192"/>
          </a:xfrm>
        </p:grpSpPr>
        <p:sp>
          <p:nvSpPr>
            <p:cNvPr id="393329" name="Line 113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30" name="Line 114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331" name="Group 115"/>
          <p:cNvGrpSpPr>
            <a:grpSpLocks/>
          </p:cNvGrpSpPr>
          <p:nvPr/>
        </p:nvGrpSpPr>
        <p:grpSpPr bwMode="auto">
          <a:xfrm>
            <a:off x="4572000" y="5562600"/>
            <a:ext cx="304800" cy="304800"/>
            <a:chOff x="1344" y="2976"/>
            <a:chExt cx="192" cy="192"/>
          </a:xfrm>
        </p:grpSpPr>
        <p:sp>
          <p:nvSpPr>
            <p:cNvPr id="393332" name="Line 116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33" name="Line 117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3334" name="Group 118"/>
          <p:cNvGrpSpPr>
            <a:grpSpLocks/>
          </p:cNvGrpSpPr>
          <p:nvPr/>
        </p:nvGrpSpPr>
        <p:grpSpPr bwMode="auto">
          <a:xfrm>
            <a:off x="2466975" y="3581400"/>
            <a:ext cx="6524625" cy="1905000"/>
            <a:chOff x="1312" y="2256"/>
            <a:chExt cx="4110" cy="1200"/>
          </a:xfrm>
          <a:solidFill>
            <a:schemeClr val="bg1">
              <a:lumMod val="75000"/>
            </a:schemeClr>
          </a:solidFill>
        </p:grpSpPr>
        <p:sp>
          <p:nvSpPr>
            <p:cNvPr id="393335" name="Oval 119"/>
            <p:cNvSpPr>
              <a:spLocks noChangeArrowheads="1"/>
            </p:cNvSpPr>
            <p:nvPr/>
          </p:nvSpPr>
          <p:spPr bwMode="auto">
            <a:xfrm>
              <a:off x="1312" y="3208"/>
              <a:ext cx="240" cy="240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36" name="Oval 120"/>
            <p:cNvSpPr>
              <a:spLocks noChangeArrowheads="1"/>
            </p:cNvSpPr>
            <p:nvPr/>
          </p:nvSpPr>
          <p:spPr bwMode="auto">
            <a:xfrm>
              <a:off x="3840" y="3216"/>
              <a:ext cx="240" cy="240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37" name="Text Box 121"/>
            <p:cNvSpPr txBox="1">
              <a:spLocks noChangeArrowheads="1"/>
            </p:cNvSpPr>
            <p:nvPr/>
          </p:nvSpPr>
          <p:spPr bwMode="auto">
            <a:xfrm>
              <a:off x="2112" y="2256"/>
              <a:ext cx="3310" cy="524"/>
            </a:xfrm>
            <a:prstGeom prst="rect">
              <a:avLst/>
            </a:prstGeom>
            <a:grpFill/>
            <a:ln w="952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Impossible assignments that forward </a:t>
              </a:r>
            </a:p>
            <a:p>
              <a:r>
                <a:rPr lang="en-US" sz="2400" dirty="0"/>
                <a:t>checking do not detect</a:t>
              </a:r>
            </a:p>
          </p:txBody>
        </p:sp>
        <p:sp>
          <p:nvSpPr>
            <p:cNvPr id="393338" name="Line 122"/>
            <p:cNvSpPr>
              <a:spLocks noChangeShapeType="1"/>
            </p:cNvSpPr>
            <p:nvPr/>
          </p:nvSpPr>
          <p:spPr bwMode="auto">
            <a:xfrm flipV="1">
              <a:off x="1472" y="2784"/>
              <a:ext cx="2128" cy="440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39" name="Line 123"/>
            <p:cNvSpPr>
              <a:spLocks noChangeShapeType="1"/>
            </p:cNvSpPr>
            <p:nvPr/>
          </p:nvSpPr>
          <p:spPr bwMode="auto">
            <a:xfrm>
              <a:off x="3584" y="2784"/>
              <a:ext cx="320" cy="448"/>
            </a:xfrm>
            <a:prstGeom prst="line">
              <a:avLst/>
            </a:prstGeom>
            <a:grp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07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5156200" y="5486400"/>
            <a:ext cx="10033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3149600" y="5080000"/>
            <a:ext cx="10033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1130300" y="4673600"/>
            <a:ext cx="10033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Map Coloring: Forward Checking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92198" name="Group 6"/>
          <p:cNvGraphicFramePr>
            <a:graphicFrameLocks noGrp="1"/>
          </p:cNvGraphicFramePr>
          <p:nvPr/>
        </p:nvGraphicFramePr>
        <p:xfrm>
          <a:off x="1143000" y="3886200"/>
          <a:ext cx="7010400" cy="1981200"/>
        </p:xfrm>
        <a:graphic>
          <a:graphicData uri="http://schemas.openxmlformats.org/drawingml/2006/table">
            <a:tbl>
              <a:tblPr/>
              <a:tblGrid>
                <a:gridCol w="1001713"/>
                <a:gridCol w="1001712"/>
                <a:gridCol w="1001713"/>
                <a:gridCol w="1000125"/>
                <a:gridCol w="1001712"/>
                <a:gridCol w="1001713"/>
                <a:gridCol w="10017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8170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3:B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1706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92248" name="Group 56"/>
          <p:cNvGrpSpPr>
            <a:grpSpLocks/>
          </p:cNvGrpSpPr>
          <p:nvPr/>
        </p:nvGrpSpPr>
        <p:grpSpPr bwMode="auto">
          <a:xfrm>
            <a:off x="2362200" y="1828800"/>
            <a:ext cx="3679825" cy="1671638"/>
            <a:chOff x="1488" y="1152"/>
            <a:chExt cx="2318" cy="1053"/>
          </a:xfrm>
        </p:grpSpPr>
        <p:grpSp>
          <p:nvGrpSpPr>
            <p:cNvPr id="392249" name="Group 57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</p:grpSpPr>
          <p:sp>
            <p:nvSpPr>
              <p:cNvPr id="392250" name="Text Box 58"/>
              <p:cNvSpPr txBox="1">
                <a:spLocks noChangeArrowheads="1"/>
              </p:cNvSpPr>
              <p:nvPr/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</a:t>
                </a:r>
              </a:p>
            </p:txBody>
          </p:sp>
          <p:grpSp>
            <p:nvGrpSpPr>
              <p:cNvPr id="392251" name="Group 59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</p:grpSpPr>
            <p:sp>
              <p:nvSpPr>
                <p:cNvPr id="392252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430" y="1316"/>
                  <a:ext cx="33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WA</a:t>
                  </a:r>
                </a:p>
              </p:txBody>
            </p:sp>
            <p:sp>
              <p:nvSpPr>
                <p:cNvPr id="39225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NT</a:t>
                  </a:r>
                </a:p>
              </p:txBody>
            </p:sp>
            <p:sp>
              <p:nvSpPr>
                <p:cNvPr id="39225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112" y="1584"/>
                  <a:ext cx="28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SA</a:t>
                  </a:r>
                </a:p>
              </p:txBody>
            </p:sp>
            <p:sp>
              <p:nvSpPr>
                <p:cNvPr id="39225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Q</a:t>
                  </a:r>
                </a:p>
              </p:txBody>
            </p:sp>
            <p:sp>
              <p:nvSpPr>
                <p:cNvPr id="39225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NSW</a:t>
                  </a:r>
                </a:p>
              </p:txBody>
            </p:sp>
            <p:sp>
              <p:nvSpPr>
                <p:cNvPr id="39225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V</a:t>
                  </a:r>
                </a:p>
              </p:txBody>
            </p:sp>
            <p:sp>
              <p:nvSpPr>
                <p:cNvPr id="39225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2259" name="Line 67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2260" name="Line 68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2261" name="Line 69"/>
                <p:cNvSpPr>
                  <a:spLocks noChangeShapeType="1"/>
                </p:cNvSpPr>
                <p:nvPr/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2262" name="Line 70"/>
                <p:cNvSpPr>
                  <a:spLocks noChangeShapeType="1"/>
                </p:cNvSpPr>
                <p:nvPr/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2263" name="Line 71"/>
                <p:cNvSpPr>
                  <a:spLocks noChangeShapeType="1"/>
                </p:cNvSpPr>
                <p:nvPr/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2264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92265" name="Line 73"/>
              <p:cNvSpPr>
                <a:spLocks noChangeShapeType="1"/>
              </p:cNvSpPr>
              <p:nvPr/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92266" name="Line 74"/>
            <p:cNvSpPr>
              <a:spLocks noChangeShapeType="1"/>
            </p:cNvSpPr>
            <p:nvPr/>
          </p:nvSpPr>
          <p:spPr bwMode="auto">
            <a:xfrm flipH="1">
              <a:off x="2304" y="153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67" name="Line 75"/>
            <p:cNvSpPr>
              <a:spLocks noChangeShapeType="1"/>
            </p:cNvSpPr>
            <p:nvPr/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68" name="Group 76"/>
          <p:cNvGrpSpPr>
            <a:grpSpLocks/>
          </p:cNvGrpSpPr>
          <p:nvPr/>
        </p:nvGrpSpPr>
        <p:grpSpPr bwMode="auto">
          <a:xfrm>
            <a:off x="2133600" y="4724400"/>
            <a:ext cx="304800" cy="304800"/>
            <a:chOff x="1344" y="2976"/>
            <a:chExt cx="192" cy="192"/>
          </a:xfrm>
        </p:grpSpPr>
        <p:sp>
          <p:nvSpPr>
            <p:cNvPr id="392269" name="Line 77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70" name="Line 78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71" name="Group 79"/>
          <p:cNvGrpSpPr>
            <a:grpSpLocks/>
          </p:cNvGrpSpPr>
          <p:nvPr/>
        </p:nvGrpSpPr>
        <p:grpSpPr bwMode="auto">
          <a:xfrm>
            <a:off x="6172200" y="4724400"/>
            <a:ext cx="304800" cy="304800"/>
            <a:chOff x="1344" y="2976"/>
            <a:chExt cx="192" cy="192"/>
          </a:xfrm>
        </p:grpSpPr>
        <p:sp>
          <p:nvSpPr>
            <p:cNvPr id="392272" name="Line 80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73" name="Line 81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74" name="Group 82"/>
          <p:cNvGrpSpPr>
            <a:grpSpLocks/>
          </p:cNvGrpSpPr>
          <p:nvPr/>
        </p:nvGrpSpPr>
        <p:grpSpPr bwMode="auto">
          <a:xfrm>
            <a:off x="2362200" y="5181600"/>
            <a:ext cx="304800" cy="304800"/>
            <a:chOff x="1344" y="2976"/>
            <a:chExt cx="192" cy="192"/>
          </a:xfrm>
        </p:grpSpPr>
        <p:sp>
          <p:nvSpPr>
            <p:cNvPr id="392275" name="Line 83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76" name="Line 84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77" name="Group 85"/>
          <p:cNvGrpSpPr>
            <a:grpSpLocks/>
          </p:cNvGrpSpPr>
          <p:nvPr/>
        </p:nvGrpSpPr>
        <p:grpSpPr bwMode="auto">
          <a:xfrm>
            <a:off x="4343400" y="5105400"/>
            <a:ext cx="304800" cy="304800"/>
            <a:chOff x="1344" y="2976"/>
            <a:chExt cx="192" cy="192"/>
          </a:xfrm>
        </p:grpSpPr>
        <p:sp>
          <p:nvSpPr>
            <p:cNvPr id="392278" name="Line 86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79" name="Line 87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80" name="Group 88"/>
          <p:cNvGrpSpPr>
            <a:grpSpLocks/>
          </p:cNvGrpSpPr>
          <p:nvPr/>
        </p:nvGrpSpPr>
        <p:grpSpPr bwMode="auto">
          <a:xfrm>
            <a:off x="6324600" y="5181600"/>
            <a:ext cx="304800" cy="304800"/>
            <a:chOff x="1344" y="2976"/>
            <a:chExt cx="192" cy="192"/>
          </a:xfrm>
        </p:grpSpPr>
        <p:sp>
          <p:nvSpPr>
            <p:cNvPr id="392281" name="Line 89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82" name="Line 90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83" name="Group 91"/>
          <p:cNvGrpSpPr>
            <a:grpSpLocks/>
          </p:cNvGrpSpPr>
          <p:nvPr/>
        </p:nvGrpSpPr>
        <p:grpSpPr bwMode="auto">
          <a:xfrm>
            <a:off x="6172200" y="5181600"/>
            <a:ext cx="304800" cy="304800"/>
            <a:chOff x="1344" y="2976"/>
            <a:chExt cx="192" cy="192"/>
          </a:xfrm>
        </p:grpSpPr>
        <p:sp>
          <p:nvSpPr>
            <p:cNvPr id="392284" name="Line 92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85" name="Line 93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86" name="Group 94"/>
          <p:cNvGrpSpPr>
            <a:grpSpLocks/>
          </p:cNvGrpSpPr>
          <p:nvPr/>
        </p:nvGrpSpPr>
        <p:grpSpPr bwMode="auto">
          <a:xfrm>
            <a:off x="2133600" y="5181600"/>
            <a:ext cx="304800" cy="304800"/>
            <a:chOff x="1344" y="2976"/>
            <a:chExt cx="192" cy="192"/>
          </a:xfrm>
        </p:grpSpPr>
        <p:sp>
          <p:nvSpPr>
            <p:cNvPr id="392287" name="Line 95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88" name="Line 96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89" name="Group 97"/>
          <p:cNvGrpSpPr>
            <a:grpSpLocks/>
          </p:cNvGrpSpPr>
          <p:nvPr/>
        </p:nvGrpSpPr>
        <p:grpSpPr bwMode="auto">
          <a:xfrm>
            <a:off x="2362200" y="5511800"/>
            <a:ext cx="304800" cy="304800"/>
            <a:chOff x="1344" y="2976"/>
            <a:chExt cx="192" cy="192"/>
          </a:xfrm>
        </p:grpSpPr>
        <p:sp>
          <p:nvSpPr>
            <p:cNvPr id="392290" name="Line 98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91" name="Line 99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92" name="Group 100"/>
          <p:cNvGrpSpPr>
            <a:grpSpLocks/>
          </p:cNvGrpSpPr>
          <p:nvPr/>
        </p:nvGrpSpPr>
        <p:grpSpPr bwMode="auto">
          <a:xfrm>
            <a:off x="4343400" y="5486400"/>
            <a:ext cx="304800" cy="304800"/>
            <a:chOff x="1344" y="2976"/>
            <a:chExt cx="192" cy="192"/>
          </a:xfrm>
        </p:grpSpPr>
        <p:sp>
          <p:nvSpPr>
            <p:cNvPr id="392293" name="Line 101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94" name="Line 102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95" name="Group 103"/>
          <p:cNvGrpSpPr>
            <a:grpSpLocks/>
          </p:cNvGrpSpPr>
          <p:nvPr/>
        </p:nvGrpSpPr>
        <p:grpSpPr bwMode="auto">
          <a:xfrm>
            <a:off x="6324600" y="5511800"/>
            <a:ext cx="304800" cy="304800"/>
            <a:chOff x="1344" y="2976"/>
            <a:chExt cx="192" cy="192"/>
          </a:xfrm>
        </p:grpSpPr>
        <p:sp>
          <p:nvSpPr>
            <p:cNvPr id="392296" name="Line 104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297" name="Line 105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298" name="Group 106"/>
          <p:cNvGrpSpPr>
            <a:grpSpLocks/>
          </p:cNvGrpSpPr>
          <p:nvPr/>
        </p:nvGrpSpPr>
        <p:grpSpPr bwMode="auto">
          <a:xfrm>
            <a:off x="6172200" y="5511800"/>
            <a:ext cx="304800" cy="304800"/>
            <a:chOff x="1344" y="2976"/>
            <a:chExt cx="192" cy="192"/>
          </a:xfrm>
        </p:grpSpPr>
        <p:sp>
          <p:nvSpPr>
            <p:cNvPr id="392299" name="Line 107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300" name="Line 108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301" name="Group 109"/>
          <p:cNvGrpSpPr>
            <a:grpSpLocks/>
          </p:cNvGrpSpPr>
          <p:nvPr/>
        </p:nvGrpSpPr>
        <p:grpSpPr bwMode="auto">
          <a:xfrm>
            <a:off x="2133600" y="5511800"/>
            <a:ext cx="304800" cy="304800"/>
            <a:chOff x="1344" y="2976"/>
            <a:chExt cx="192" cy="192"/>
          </a:xfrm>
        </p:grpSpPr>
        <p:sp>
          <p:nvSpPr>
            <p:cNvPr id="392302" name="Line 110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303" name="Line 111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304" name="Group 112"/>
          <p:cNvGrpSpPr>
            <a:grpSpLocks/>
          </p:cNvGrpSpPr>
          <p:nvPr/>
        </p:nvGrpSpPr>
        <p:grpSpPr bwMode="auto">
          <a:xfrm>
            <a:off x="6553200" y="5562600"/>
            <a:ext cx="304800" cy="304800"/>
            <a:chOff x="1344" y="2976"/>
            <a:chExt cx="192" cy="192"/>
          </a:xfrm>
        </p:grpSpPr>
        <p:sp>
          <p:nvSpPr>
            <p:cNvPr id="392305" name="Line 113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306" name="Line 114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2307" name="Group 115"/>
          <p:cNvGrpSpPr>
            <a:grpSpLocks/>
          </p:cNvGrpSpPr>
          <p:nvPr/>
        </p:nvGrpSpPr>
        <p:grpSpPr bwMode="auto">
          <a:xfrm>
            <a:off x="4572000" y="5562600"/>
            <a:ext cx="304800" cy="304800"/>
            <a:chOff x="1344" y="2976"/>
            <a:chExt cx="192" cy="192"/>
          </a:xfrm>
        </p:grpSpPr>
        <p:sp>
          <p:nvSpPr>
            <p:cNvPr id="392308" name="Line 116"/>
            <p:cNvSpPr>
              <a:spLocks noChangeShapeType="1"/>
            </p:cNvSpPr>
            <p:nvPr/>
          </p:nvSpPr>
          <p:spPr bwMode="auto">
            <a:xfrm flipH="1">
              <a:off x="1344" y="2976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2309" name="Line 117"/>
            <p:cNvSpPr>
              <a:spLocks noChangeShapeType="1"/>
            </p:cNvSpPr>
            <p:nvPr/>
          </p:nvSpPr>
          <p:spPr bwMode="auto">
            <a:xfrm>
              <a:off x="1344" y="297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9" name="Text Box 121"/>
          <p:cNvSpPr txBox="1">
            <a:spLocks noChangeArrowheads="1"/>
          </p:cNvSpPr>
          <p:nvPr/>
        </p:nvSpPr>
        <p:spPr bwMode="auto">
          <a:xfrm>
            <a:off x="3736975" y="3581400"/>
            <a:ext cx="5330825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/>
              <a:t>Should have applied the minimum remaining values heuristic and gone to SA or NT in step 2.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39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propagation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Forward </a:t>
            </a:r>
            <a:r>
              <a:rPr lang="en-US" sz="3200" dirty="0"/>
              <a:t>checking propagates information from assigned to unassigned variables but does not </a:t>
            </a:r>
            <a:r>
              <a:rPr lang="en-US" dirty="0" smtClean="0"/>
              <a:t>look ahead far enough…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consistency</a:t>
            </a:r>
          </a:p>
        </p:txBody>
      </p:sp>
      <p:sp>
        <p:nvSpPr>
          <p:cNvPr id="360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889375"/>
            <a:ext cx="7772400" cy="1978025"/>
          </a:xfrm>
        </p:spPr>
        <p:txBody>
          <a:bodyPr/>
          <a:lstStyle/>
          <a:p>
            <a:r>
              <a:rPr lang="en-US" sz="1800" i="1" dirty="0"/>
              <a:t>X </a:t>
            </a:r>
            <a:r>
              <a:rPr lang="en-US" sz="1800" i="1" dirty="0">
                <a:sym typeface="Symbol" pitchFamily="18" charset="2"/>
              </a:rPr>
              <a:t> </a:t>
            </a:r>
            <a:r>
              <a:rPr lang="en-US" sz="1800" i="1" dirty="0"/>
              <a:t>Y</a:t>
            </a:r>
            <a:r>
              <a:rPr lang="en-US" sz="1800" dirty="0"/>
              <a:t> is consistent </a:t>
            </a:r>
            <a:r>
              <a:rPr lang="en-US" sz="1800" dirty="0" err="1"/>
              <a:t>iff</a:t>
            </a:r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1800" dirty="0"/>
              <a:t>		for </a:t>
            </a:r>
            <a:r>
              <a:rPr lang="en-US" sz="1800" i="1" dirty="0"/>
              <a:t>every</a:t>
            </a:r>
            <a:r>
              <a:rPr lang="en-US" sz="1800" dirty="0"/>
              <a:t> value </a:t>
            </a:r>
            <a:r>
              <a:rPr lang="en-US" sz="1800" i="1" dirty="0"/>
              <a:t>x</a:t>
            </a:r>
            <a:r>
              <a:rPr lang="en-US" sz="1800" dirty="0"/>
              <a:t> of </a:t>
            </a:r>
            <a:r>
              <a:rPr lang="en-US" sz="1800" i="1" dirty="0"/>
              <a:t>X</a:t>
            </a:r>
            <a:r>
              <a:rPr lang="en-US" sz="1800" dirty="0"/>
              <a:t> there is some allowed </a:t>
            </a:r>
            <a:r>
              <a:rPr lang="en-US" sz="1800" i="1" dirty="0" smtClean="0"/>
              <a:t>y </a:t>
            </a:r>
            <a:r>
              <a:rPr lang="en-US" sz="1800" dirty="0" smtClean="0"/>
              <a:t>in</a:t>
            </a:r>
            <a:r>
              <a:rPr lang="en-US" sz="1800" i="1" dirty="0" smtClean="0"/>
              <a:t> Y</a:t>
            </a:r>
            <a:endParaRPr lang="en-US" sz="1800" dirty="0"/>
          </a:p>
          <a:p>
            <a:r>
              <a:rPr lang="en-US" sz="1800" i="1" dirty="0"/>
              <a:t>SA </a:t>
            </a:r>
            <a:r>
              <a:rPr lang="en-US" sz="1800" i="1" dirty="0">
                <a:sym typeface="Symbol" pitchFamily="18" charset="2"/>
              </a:rPr>
              <a:t> </a:t>
            </a:r>
            <a:r>
              <a:rPr lang="en-US" sz="1800" i="1" dirty="0"/>
              <a:t>NSW</a:t>
            </a:r>
            <a:r>
              <a:rPr lang="en-US" sz="1800" dirty="0"/>
              <a:t> is consistent </a:t>
            </a:r>
            <a:r>
              <a:rPr lang="en-US" sz="1800" dirty="0" err="1"/>
              <a:t>iff</a:t>
            </a:r>
            <a:endParaRPr lang="en-US" sz="1800" dirty="0"/>
          </a:p>
          <a:p>
            <a:pPr>
              <a:buFont typeface="Wingdings" pitchFamily="2" charset="2"/>
              <a:buNone/>
            </a:pPr>
            <a:r>
              <a:rPr lang="en-US" sz="1800" dirty="0"/>
              <a:t>		</a:t>
            </a:r>
            <a:r>
              <a:rPr lang="en-US" sz="1800" i="1" dirty="0"/>
              <a:t>SA=blue</a:t>
            </a:r>
            <a:r>
              <a:rPr lang="en-US" sz="1800" dirty="0"/>
              <a:t> and </a:t>
            </a:r>
            <a:r>
              <a:rPr lang="en-US" sz="1800" i="1" dirty="0"/>
              <a:t>NSW=red</a:t>
            </a:r>
            <a:endParaRPr lang="en-US" sz="1800" dirty="0"/>
          </a:p>
        </p:txBody>
      </p:sp>
      <p:pic>
        <p:nvPicPr>
          <p:cNvPr id="3604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055" y="1714500"/>
            <a:ext cx="6145213" cy="19780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5105400" y="304800"/>
            <a:ext cx="3679825" cy="1671638"/>
            <a:chOff x="1488" y="1152"/>
            <a:chExt cx="2318" cy="1053"/>
          </a:xfrm>
          <a:solidFill>
            <a:schemeClr val="bg1"/>
          </a:solidFill>
        </p:grpSpPr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  <a:grpFill/>
          </p:grpSpPr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</a:t>
                </a:r>
              </a:p>
            </p:txBody>
          </p:sp>
          <p:grpSp>
            <p:nvGrpSpPr>
              <p:cNvPr id="30" name="Group 8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  <a:grpFill/>
            </p:grpSpPr>
            <p:sp>
              <p:nvSpPr>
                <p:cNvPr id="3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430" y="1316"/>
                  <a:ext cx="33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WA</a:t>
                  </a:r>
                </a:p>
              </p:txBody>
            </p:sp>
            <p:sp>
              <p:nvSpPr>
                <p:cNvPr id="3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NT</a:t>
                  </a:r>
                </a:p>
              </p:txBody>
            </p:sp>
            <p:sp>
              <p:nvSpPr>
                <p:cNvPr id="3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12" y="1584"/>
                  <a:ext cx="28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SA</a:t>
                  </a:r>
                </a:p>
              </p:txBody>
            </p:sp>
            <p:sp>
              <p:nvSpPr>
                <p:cNvPr id="3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Q</a:t>
                  </a:r>
                </a:p>
              </p:txBody>
            </p:sp>
            <p:sp>
              <p:nvSpPr>
                <p:cNvPr id="3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NSW</a:t>
                  </a:r>
                </a:p>
              </p:txBody>
            </p:sp>
            <p:sp>
              <p:nvSpPr>
                <p:cNvPr id="3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V</a:t>
                  </a:r>
                </a:p>
              </p:txBody>
            </p:sp>
            <p:sp>
              <p:nvSpPr>
                <p:cNvPr id="3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" name="Line 16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0" name="Line 17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" name="Line 18"/>
                <p:cNvSpPr>
                  <a:spLocks noChangeShapeType="1"/>
                </p:cNvSpPr>
                <p:nvPr/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" name="Line 19"/>
                <p:cNvSpPr>
                  <a:spLocks noChangeShapeType="1"/>
                </p:cNvSpPr>
                <p:nvPr/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" name="Line 20"/>
                <p:cNvSpPr>
                  <a:spLocks noChangeShapeType="1"/>
                </p:cNvSpPr>
                <p:nvPr/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>
              <a:off x="2304" y="1536"/>
              <a:ext cx="24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5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consistency</a:t>
            </a:r>
          </a:p>
        </p:txBody>
      </p:sp>
      <p:sp>
        <p:nvSpPr>
          <p:cNvPr id="3614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4041775"/>
            <a:ext cx="7772400" cy="1978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i="1" dirty="0"/>
              <a:t>X </a:t>
            </a:r>
            <a:r>
              <a:rPr lang="en-US" sz="1600" i="1" dirty="0">
                <a:sym typeface="Symbol" pitchFamily="18" charset="2"/>
              </a:rPr>
              <a:t> </a:t>
            </a:r>
            <a:r>
              <a:rPr lang="en-US" sz="1600" i="1" dirty="0"/>
              <a:t>Y</a:t>
            </a:r>
            <a:r>
              <a:rPr lang="en-US" sz="1600" dirty="0"/>
              <a:t> is consistent </a:t>
            </a:r>
            <a:r>
              <a:rPr lang="en-US" sz="1600" dirty="0" err="1"/>
              <a:t>iff</a:t>
            </a:r>
            <a:endParaRPr lang="en-US" sz="1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/>
              <a:t>		for </a:t>
            </a:r>
            <a:r>
              <a:rPr lang="en-US" sz="1600" i="1" dirty="0"/>
              <a:t>every</a:t>
            </a:r>
            <a:r>
              <a:rPr lang="en-US" sz="1600" dirty="0"/>
              <a:t> value </a:t>
            </a:r>
            <a:r>
              <a:rPr lang="en-US" sz="1600" i="1" dirty="0"/>
              <a:t>x</a:t>
            </a:r>
            <a:r>
              <a:rPr lang="en-US" sz="1600" dirty="0"/>
              <a:t> of </a:t>
            </a:r>
            <a:r>
              <a:rPr lang="en-US" sz="1600" i="1" dirty="0"/>
              <a:t>X</a:t>
            </a:r>
            <a:r>
              <a:rPr lang="en-US" sz="1600" dirty="0"/>
              <a:t> there is some allowed </a:t>
            </a:r>
            <a:r>
              <a:rPr lang="en-US" sz="1600" i="1" dirty="0"/>
              <a:t>y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i="1" dirty="0"/>
              <a:t>NSW </a:t>
            </a:r>
            <a:r>
              <a:rPr lang="en-US" sz="1600" i="1" dirty="0">
                <a:sym typeface="Symbol" pitchFamily="18" charset="2"/>
              </a:rPr>
              <a:t> </a:t>
            </a:r>
            <a:r>
              <a:rPr lang="en-US" sz="1600" i="1" dirty="0"/>
              <a:t>SA</a:t>
            </a:r>
            <a:r>
              <a:rPr lang="en-US" sz="1600" dirty="0"/>
              <a:t> is consistent </a:t>
            </a:r>
            <a:r>
              <a:rPr lang="en-US" sz="1600" dirty="0" err="1"/>
              <a:t>iff</a:t>
            </a:r>
            <a:endParaRPr lang="en-US" sz="1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/>
              <a:t>		</a:t>
            </a:r>
            <a:r>
              <a:rPr lang="en-US" sz="1600" i="1" dirty="0"/>
              <a:t>NSW=red</a:t>
            </a:r>
            <a:r>
              <a:rPr lang="en-US" sz="1600" dirty="0"/>
              <a:t> and </a:t>
            </a:r>
            <a:r>
              <a:rPr lang="en-US" sz="1600" i="1" dirty="0"/>
              <a:t>SA=blue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/>
              <a:t>Arc </a:t>
            </a:r>
            <a:r>
              <a:rPr lang="en-US" sz="1600" dirty="0"/>
              <a:t>can be made consistent by removing </a:t>
            </a:r>
            <a:r>
              <a:rPr lang="en-US" sz="1600" i="1" dirty="0"/>
              <a:t>blue</a:t>
            </a:r>
            <a:r>
              <a:rPr lang="en-US" sz="1600" dirty="0"/>
              <a:t> from </a:t>
            </a:r>
            <a:r>
              <a:rPr lang="en-US" sz="1600" i="1" dirty="0"/>
              <a:t>NSW</a:t>
            </a:r>
            <a:endParaRPr lang="en-US" sz="1600" dirty="0"/>
          </a:p>
        </p:txBody>
      </p:sp>
      <p:pic>
        <p:nvPicPr>
          <p:cNvPr id="3614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912" y="1676400"/>
            <a:ext cx="6297613" cy="19780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361477" name="Group 5"/>
          <p:cNvGrpSpPr>
            <a:grpSpLocks/>
          </p:cNvGrpSpPr>
          <p:nvPr/>
        </p:nvGrpSpPr>
        <p:grpSpPr bwMode="auto">
          <a:xfrm>
            <a:off x="5105400" y="304800"/>
            <a:ext cx="3679825" cy="1671638"/>
            <a:chOff x="1488" y="1152"/>
            <a:chExt cx="2318" cy="1053"/>
          </a:xfrm>
          <a:solidFill>
            <a:schemeClr val="bg1"/>
          </a:solidFill>
        </p:grpSpPr>
        <p:grpSp>
          <p:nvGrpSpPr>
            <p:cNvPr id="361478" name="Group 6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  <a:grpFill/>
          </p:grpSpPr>
          <p:sp>
            <p:nvSpPr>
              <p:cNvPr id="361479" name="Text Box 7"/>
              <p:cNvSpPr txBox="1">
                <a:spLocks noChangeArrowheads="1"/>
              </p:cNvSpPr>
              <p:nvPr/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</a:t>
                </a:r>
              </a:p>
            </p:txBody>
          </p:sp>
          <p:grpSp>
            <p:nvGrpSpPr>
              <p:cNvPr id="361480" name="Group 8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  <a:grpFill/>
            </p:grpSpPr>
            <p:sp>
              <p:nvSpPr>
                <p:cNvPr id="36148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430" y="1316"/>
                  <a:ext cx="33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WA</a:t>
                  </a:r>
                </a:p>
              </p:txBody>
            </p:sp>
            <p:sp>
              <p:nvSpPr>
                <p:cNvPr id="36148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/>
                    <a:t>NT</a:t>
                  </a:r>
                </a:p>
              </p:txBody>
            </p:sp>
            <p:sp>
              <p:nvSpPr>
                <p:cNvPr id="36148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12" y="1584"/>
                  <a:ext cx="28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SA</a:t>
                  </a:r>
                </a:p>
              </p:txBody>
            </p:sp>
            <p:sp>
              <p:nvSpPr>
                <p:cNvPr id="36148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Q</a:t>
                  </a:r>
                </a:p>
              </p:txBody>
            </p:sp>
            <p:sp>
              <p:nvSpPr>
                <p:cNvPr id="36148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NSW</a:t>
                  </a:r>
                </a:p>
              </p:txBody>
            </p:sp>
            <p:sp>
              <p:nvSpPr>
                <p:cNvPr id="36148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V</a:t>
                  </a:r>
                </a:p>
              </p:txBody>
            </p:sp>
            <p:sp>
              <p:nvSpPr>
                <p:cNvPr id="36148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1488" name="Line 16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1489" name="Line 17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1490" name="Line 18"/>
                <p:cNvSpPr>
                  <a:spLocks noChangeShapeType="1"/>
                </p:cNvSpPr>
                <p:nvPr/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1491" name="Line 19"/>
                <p:cNvSpPr>
                  <a:spLocks noChangeShapeType="1"/>
                </p:cNvSpPr>
                <p:nvPr/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1492" name="Line 20"/>
                <p:cNvSpPr>
                  <a:spLocks noChangeShapeType="1"/>
                </p:cNvSpPr>
                <p:nvPr/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14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61494" name="Line 22"/>
              <p:cNvSpPr>
                <a:spLocks noChangeShapeType="1"/>
              </p:cNvSpPr>
              <p:nvPr/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1495" name="Line 23"/>
            <p:cNvSpPr>
              <a:spLocks noChangeShapeType="1"/>
            </p:cNvSpPr>
            <p:nvPr/>
          </p:nvSpPr>
          <p:spPr bwMode="auto">
            <a:xfrm flipH="1">
              <a:off x="2304" y="1536"/>
              <a:ext cx="24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1496" name="Line 24"/>
            <p:cNvSpPr>
              <a:spLocks noChangeShapeType="1"/>
            </p:cNvSpPr>
            <p:nvPr/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49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consistency</a:t>
            </a:r>
          </a:p>
        </p:txBody>
      </p:sp>
      <p:sp>
        <p:nvSpPr>
          <p:cNvPr id="3624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4041775"/>
            <a:ext cx="7772400" cy="1978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/>
              <a:t>Arc can be made consistent by removing </a:t>
            </a:r>
            <a:r>
              <a:rPr lang="en-US" sz="1900" i="1"/>
              <a:t>blue</a:t>
            </a:r>
            <a:r>
              <a:rPr lang="en-US" sz="1900"/>
              <a:t> from </a:t>
            </a:r>
            <a:r>
              <a:rPr lang="en-US" sz="1900" i="1"/>
              <a:t>NSW</a:t>
            </a:r>
            <a:endParaRPr lang="en-US" sz="1900"/>
          </a:p>
          <a:p>
            <a:pPr>
              <a:lnSpc>
                <a:spcPct val="90000"/>
              </a:lnSpc>
            </a:pPr>
            <a:r>
              <a:rPr lang="en-US" sz="1900"/>
              <a:t>RECHECK neighbors of </a:t>
            </a:r>
            <a:r>
              <a:rPr lang="en-US" sz="1900" i="1"/>
              <a:t>NSW</a:t>
            </a:r>
            <a:r>
              <a:rPr lang="en-US" sz="1900"/>
              <a:t>!!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Remove red from </a:t>
            </a:r>
            <a:r>
              <a:rPr lang="en-US" sz="1800" i="1"/>
              <a:t>V</a:t>
            </a:r>
          </a:p>
        </p:txBody>
      </p:sp>
      <p:pic>
        <p:nvPicPr>
          <p:cNvPr id="3625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34628"/>
            <a:ext cx="6283325" cy="19780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362501" name="Group 5"/>
          <p:cNvGrpSpPr>
            <a:grpSpLocks/>
          </p:cNvGrpSpPr>
          <p:nvPr/>
        </p:nvGrpSpPr>
        <p:grpSpPr bwMode="auto">
          <a:xfrm>
            <a:off x="5105400" y="304800"/>
            <a:ext cx="3679825" cy="1671638"/>
            <a:chOff x="1488" y="1152"/>
            <a:chExt cx="2318" cy="1053"/>
          </a:xfrm>
          <a:solidFill>
            <a:schemeClr val="bg1"/>
          </a:solidFill>
        </p:grpSpPr>
        <p:grpSp>
          <p:nvGrpSpPr>
            <p:cNvPr id="362502" name="Group 6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  <a:grpFill/>
          </p:grpSpPr>
          <p:sp>
            <p:nvSpPr>
              <p:cNvPr id="362503" name="Text Box 7"/>
              <p:cNvSpPr txBox="1">
                <a:spLocks noChangeArrowheads="1"/>
              </p:cNvSpPr>
              <p:nvPr/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</a:t>
                </a:r>
              </a:p>
            </p:txBody>
          </p:sp>
          <p:grpSp>
            <p:nvGrpSpPr>
              <p:cNvPr id="362504" name="Group 8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  <a:grpFill/>
            </p:grpSpPr>
            <p:sp>
              <p:nvSpPr>
                <p:cNvPr id="36250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430" y="1316"/>
                  <a:ext cx="33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WA</a:t>
                  </a:r>
                </a:p>
              </p:txBody>
            </p:sp>
            <p:sp>
              <p:nvSpPr>
                <p:cNvPr id="36250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NT</a:t>
                  </a:r>
                </a:p>
              </p:txBody>
            </p:sp>
            <p:sp>
              <p:nvSpPr>
                <p:cNvPr id="36250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12" y="1584"/>
                  <a:ext cx="28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SA</a:t>
                  </a:r>
                </a:p>
              </p:txBody>
            </p:sp>
            <p:sp>
              <p:nvSpPr>
                <p:cNvPr id="36250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Q</a:t>
                  </a:r>
                </a:p>
              </p:txBody>
            </p:sp>
            <p:sp>
              <p:nvSpPr>
                <p:cNvPr id="36250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NSW</a:t>
                  </a:r>
                </a:p>
              </p:txBody>
            </p:sp>
            <p:sp>
              <p:nvSpPr>
                <p:cNvPr id="36251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V</a:t>
                  </a:r>
                </a:p>
              </p:txBody>
            </p:sp>
            <p:sp>
              <p:nvSpPr>
                <p:cNvPr id="36251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2512" name="Line 16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2513" name="Line 17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2514" name="Line 18"/>
                <p:cNvSpPr>
                  <a:spLocks noChangeShapeType="1"/>
                </p:cNvSpPr>
                <p:nvPr/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2515" name="Line 19"/>
                <p:cNvSpPr>
                  <a:spLocks noChangeShapeType="1"/>
                </p:cNvSpPr>
                <p:nvPr/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2516" name="Line 20"/>
                <p:cNvSpPr>
                  <a:spLocks noChangeShapeType="1"/>
                </p:cNvSpPr>
                <p:nvPr/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251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62518" name="Line 22"/>
              <p:cNvSpPr>
                <a:spLocks noChangeShapeType="1"/>
              </p:cNvSpPr>
              <p:nvPr/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2519" name="Line 23"/>
            <p:cNvSpPr>
              <a:spLocks noChangeShapeType="1"/>
            </p:cNvSpPr>
            <p:nvPr/>
          </p:nvSpPr>
          <p:spPr bwMode="auto">
            <a:xfrm flipH="1">
              <a:off x="2304" y="1536"/>
              <a:ext cx="24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2520" name="Line 24"/>
            <p:cNvSpPr>
              <a:spLocks noChangeShapeType="1"/>
            </p:cNvSpPr>
            <p:nvPr/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29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else is needed?</a:t>
            </a:r>
          </a:p>
        </p:txBody>
      </p:sp>
      <p:sp>
        <p:nvSpPr>
          <p:cNvPr id="143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a successor function and goal test</a:t>
            </a:r>
          </a:p>
          <a:p>
            <a:r>
              <a:rPr lang="en-US" dirty="0"/>
              <a:t>But also a means to </a:t>
            </a:r>
            <a:r>
              <a:rPr lang="en-US" b="1" dirty="0"/>
              <a:t>propagate the constraints </a:t>
            </a:r>
            <a:r>
              <a:rPr lang="en-US" dirty="0"/>
              <a:t>imposed by one move on the others and an early </a:t>
            </a:r>
            <a:r>
              <a:rPr lang="en-US" b="1" dirty="0"/>
              <a:t>failure </a:t>
            </a:r>
            <a:r>
              <a:rPr lang="en-US" b="1" dirty="0" smtClean="0"/>
              <a:t>test</a:t>
            </a:r>
          </a:p>
          <a:p>
            <a:endParaRPr lang="en-US" b="1" dirty="0"/>
          </a:p>
          <a:p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Need an explicit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representation of constraints and constraint manipulation algorithms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consistency</a:t>
            </a:r>
          </a:p>
        </p:txBody>
      </p:sp>
      <p:sp>
        <p:nvSpPr>
          <p:cNvPr id="363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4041775"/>
            <a:ext cx="7772400" cy="1978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700" dirty="0" smtClean="0"/>
              <a:t>Arc </a:t>
            </a:r>
            <a:r>
              <a:rPr lang="en-US" sz="1700" dirty="0"/>
              <a:t>consistency detects failure earlier than FC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Can be run as a preprocessor or after each assignment.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Repeated until no inconsistency remains</a:t>
            </a:r>
          </a:p>
        </p:txBody>
      </p:sp>
      <p:pic>
        <p:nvPicPr>
          <p:cNvPr id="3635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788319"/>
            <a:ext cx="5638800" cy="19780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363525" name="Group 5"/>
          <p:cNvGrpSpPr>
            <a:grpSpLocks/>
          </p:cNvGrpSpPr>
          <p:nvPr/>
        </p:nvGrpSpPr>
        <p:grpSpPr bwMode="auto">
          <a:xfrm>
            <a:off x="5105400" y="304800"/>
            <a:ext cx="3679825" cy="1671638"/>
            <a:chOff x="1488" y="1152"/>
            <a:chExt cx="2318" cy="1053"/>
          </a:xfrm>
          <a:solidFill>
            <a:schemeClr val="bg1"/>
          </a:solidFill>
        </p:grpSpPr>
        <p:grpSp>
          <p:nvGrpSpPr>
            <p:cNvPr id="363526" name="Group 6"/>
            <p:cNvGrpSpPr>
              <a:grpSpLocks/>
            </p:cNvGrpSpPr>
            <p:nvPr/>
          </p:nvGrpSpPr>
          <p:grpSpPr bwMode="auto">
            <a:xfrm>
              <a:off x="1488" y="1152"/>
              <a:ext cx="2318" cy="1053"/>
              <a:chOff x="1488" y="1152"/>
              <a:chExt cx="2318" cy="1053"/>
            </a:xfrm>
            <a:grpFill/>
          </p:grpSpPr>
          <p:sp>
            <p:nvSpPr>
              <p:cNvPr id="363527" name="Text Box 7"/>
              <p:cNvSpPr txBox="1">
                <a:spLocks noChangeArrowheads="1"/>
              </p:cNvSpPr>
              <p:nvPr/>
            </p:nvSpPr>
            <p:spPr bwMode="auto">
              <a:xfrm>
                <a:off x="3600" y="1632"/>
                <a:ext cx="206" cy="23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</a:t>
                </a:r>
              </a:p>
            </p:txBody>
          </p:sp>
          <p:grpSp>
            <p:nvGrpSpPr>
              <p:cNvPr id="363528" name="Group 8"/>
              <p:cNvGrpSpPr>
                <a:grpSpLocks/>
              </p:cNvGrpSpPr>
              <p:nvPr/>
            </p:nvGrpSpPr>
            <p:grpSpPr bwMode="auto">
              <a:xfrm>
                <a:off x="1488" y="1152"/>
                <a:ext cx="1830" cy="1053"/>
                <a:chOff x="1430" y="1008"/>
                <a:chExt cx="1830" cy="1053"/>
              </a:xfrm>
              <a:grpFill/>
            </p:grpSpPr>
            <p:sp>
              <p:nvSpPr>
                <p:cNvPr id="36352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430" y="1316"/>
                  <a:ext cx="33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WA</a:t>
                  </a:r>
                </a:p>
              </p:txBody>
            </p:sp>
            <p:sp>
              <p:nvSpPr>
                <p:cNvPr id="3635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16" y="1008"/>
                  <a:ext cx="302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/>
                    <a:t>NT</a:t>
                  </a:r>
                </a:p>
              </p:txBody>
            </p:sp>
            <p:sp>
              <p:nvSpPr>
                <p:cNvPr id="3635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12" y="1584"/>
                  <a:ext cx="28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SA</a:t>
                  </a:r>
                </a:p>
              </p:txBody>
            </p:sp>
            <p:sp>
              <p:nvSpPr>
                <p:cNvPr id="36353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96" y="1152"/>
                  <a:ext cx="224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Q</a:t>
                  </a:r>
                </a:p>
              </p:txBody>
            </p:sp>
            <p:sp>
              <p:nvSpPr>
                <p:cNvPr id="3635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832" y="1536"/>
                  <a:ext cx="42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NSW</a:t>
                  </a:r>
                </a:p>
              </p:txBody>
            </p:sp>
            <p:sp>
              <p:nvSpPr>
                <p:cNvPr id="3635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96" y="1824"/>
                  <a:ext cx="208" cy="23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V</a:t>
                  </a:r>
                </a:p>
              </p:txBody>
            </p:sp>
            <p:sp>
              <p:nvSpPr>
                <p:cNvPr id="36353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776" y="1104"/>
                  <a:ext cx="240" cy="33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3536" name="Line 16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336" cy="288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3537" name="Line 17"/>
                <p:cNvSpPr>
                  <a:spLocks noChangeShapeType="1"/>
                </p:cNvSpPr>
                <p:nvPr/>
              </p:nvSpPr>
              <p:spPr bwMode="auto">
                <a:xfrm>
                  <a:off x="2160" y="1248"/>
                  <a:ext cx="96" cy="33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3538" name="Line 18"/>
                <p:cNvSpPr>
                  <a:spLocks noChangeShapeType="1"/>
                </p:cNvSpPr>
                <p:nvPr/>
              </p:nvSpPr>
              <p:spPr bwMode="auto">
                <a:xfrm>
                  <a:off x="2256" y="1824"/>
                  <a:ext cx="240" cy="14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3539" name="Line 19"/>
                <p:cNvSpPr>
                  <a:spLocks noChangeShapeType="1"/>
                </p:cNvSpPr>
                <p:nvPr/>
              </p:nvSpPr>
              <p:spPr bwMode="auto">
                <a:xfrm>
                  <a:off x="2736" y="1296"/>
                  <a:ext cx="288" cy="24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3540" name="Line 20"/>
                <p:cNvSpPr>
                  <a:spLocks noChangeShapeType="1"/>
                </p:cNvSpPr>
                <p:nvPr/>
              </p:nvSpPr>
              <p:spPr bwMode="auto">
                <a:xfrm>
                  <a:off x="2320" y="1136"/>
                  <a:ext cx="184" cy="144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6354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704" y="1776"/>
                  <a:ext cx="336" cy="17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63542" name="Line 22"/>
              <p:cNvSpPr>
                <a:spLocks noChangeShapeType="1"/>
              </p:cNvSpPr>
              <p:nvPr/>
            </p:nvSpPr>
            <p:spPr bwMode="auto">
              <a:xfrm flipH="1">
                <a:off x="2304" y="1536"/>
                <a:ext cx="240" cy="19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3543" name="Line 23"/>
            <p:cNvSpPr>
              <a:spLocks noChangeShapeType="1"/>
            </p:cNvSpPr>
            <p:nvPr/>
          </p:nvSpPr>
          <p:spPr bwMode="auto">
            <a:xfrm flipH="1">
              <a:off x="2304" y="1536"/>
              <a:ext cx="240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3544" name="Line 24"/>
            <p:cNvSpPr>
              <a:spLocks noChangeShapeType="1"/>
            </p:cNvSpPr>
            <p:nvPr/>
          </p:nvSpPr>
          <p:spPr bwMode="auto">
            <a:xfrm>
              <a:off x="2448" y="1824"/>
              <a:ext cx="43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65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consistency algorithm</a:t>
            </a:r>
          </a:p>
        </p:txBody>
      </p:sp>
      <p:sp>
        <p:nvSpPr>
          <p:cNvPr id="3645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229600" cy="3886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/>
              <a:t>function</a:t>
            </a:r>
            <a:r>
              <a:rPr lang="en-US" sz="1600"/>
              <a:t> AC-3(csp) </a:t>
            </a:r>
            <a:r>
              <a:rPr lang="en-US" sz="1600" b="1"/>
              <a:t>return</a:t>
            </a:r>
            <a:r>
              <a:rPr lang="en-US" sz="1600"/>
              <a:t> the CSP, possibly with reduced domains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	</a:t>
            </a:r>
            <a:r>
              <a:rPr lang="en-US" sz="1600" b="1"/>
              <a:t>inputs</a:t>
            </a:r>
            <a:r>
              <a:rPr lang="en-US" sz="1600"/>
              <a:t>: csp, a binary csp with variables {X</a:t>
            </a:r>
            <a:r>
              <a:rPr lang="en-US" sz="1600" baseline="-25000"/>
              <a:t>1</a:t>
            </a:r>
            <a:r>
              <a:rPr lang="en-US" sz="1600"/>
              <a:t>, X</a:t>
            </a:r>
            <a:r>
              <a:rPr lang="en-US" sz="1600" baseline="-25000"/>
              <a:t>2</a:t>
            </a:r>
            <a:r>
              <a:rPr lang="en-US" sz="1600"/>
              <a:t>, …, X</a:t>
            </a:r>
            <a:r>
              <a:rPr lang="en-US" sz="1600" baseline="-25000"/>
              <a:t>n</a:t>
            </a:r>
            <a:r>
              <a:rPr lang="en-US" sz="1600"/>
              <a:t>}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	</a:t>
            </a:r>
            <a:r>
              <a:rPr lang="en-US" sz="1600" b="1"/>
              <a:t>local variables: </a:t>
            </a:r>
            <a:r>
              <a:rPr lang="en-US" sz="1600"/>
              <a:t>queue, a queue of arcs initially the arcs in csp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	</a:t>
            </a:r>
            <a:r>
              <a:rPr lang="en-US" sz="1600" b="1"/>
              <a:t>while</a:t>
            </a:r>
            <a:r>
              <a:rPr lang="en-US" sz="1600"/>
              <a:t> queue is not empty </a:t>
            </a:r>
            <a:r>
              <a:rPr lang="en-US" sz="1600" b="1"/>
              <a:t>do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/>
              <a:t>		(</a:t>
            </a:r>
            <a:r>
              <a:rPr lang="en-US" sz="1600"/>
              <a:t>X</a:t>
            </a:r>
            <a:r>
              <a:rPr lang="en-US" sz="1600" baseline="-25000"/>
              <a:t>i</a:t>
            </a:r>
            <a:r>
              <a:rPr lang="en-US" sz="1600"/>
              <a:t>, X</a:t>
            </a:r>
            <a:r>
              <a:rPr lang="en-US" sz="1600" baseline="-25000"/>
              <a:t>j</a:t>
            </a:r>
            <a:r>
              <a:rPr lang="en-US" sz="1600" b="1"/>
              <a:t>) </a:t>
            </a:r>
            <a:r>
              <a:rPr lang="en-US" sz="1600">
                <a:sym typeface="Symbol" pitchFamily="18" charset="2"/>
              </a:rPr>
              <a:t> REMOVE-FIRST(queue)</a:t>
            </a:r>
            <a:endParaRPr lang="en-US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		</a:t>
            </a:r>
            <a:r>
              <a:rPr lang="en-US" sz="1600" b="1"/>
              <a:t>if</a:t>
            </a:r>
            <a:r>
              <a:rPr lang="en-US" sz="1600"/>
              <a:t> REMOVE-INCONSISTENT-VALUES(X</a:t>
            </a:r>
            <a:r>
              <a:rPr lang="en-US" sz="1600" baseline="-25000"/>
              <a:t>i</a:t>
            </a:r>
            <a:r>
              <a:rPr lang="en-US" sz="1600"/>
              <a:t>, X</a:t>
            </a:r>
            <a:r>
              <a:rPr lang="en-US" sz="1600" baseline="-25000"/>
              <a:t>j</a:t>
            </a:r>
            <a:r>
              <a:rPr lang="en-US" sz="1600"/>
              <a:t>)  </a:t>
            </a:r>
            <a:r>
              <a:rPr lang="en-US" sz="1600" b="1"/>
              <a:t>then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			</a:t>
            </a:r>
            <a:r>
              <a:rPr lang="en-US" sz="1600" b="1"/>
              <a:t>for each </a:t>
            </a:r>
            <a:r>
              <a:rPr lang="en-US" sz="1600"/>
              <a:t>X</a:t>
            </a:r>
            <a:r>
              <a:rPr lang="en-US" sz="1600" baseline="-25000"/>
              <a:t>k</a:t>
            </a:r>
            <a:r>
              <a:rPr lang="en-US" sz="1600"/>
              <a:t> </a:t>
            </a:r>
            <a:r>
              <a:rPr lang="en-US" sz="1600" b="1"/>
              <a:t>in </a:t>
            </a:r>
            <a:r>
              <a:rPr lang="en-US" sz="1600"/>
              <a:t>NEIGHBORS[X</a:t>
            </a:r>
            <a:r>
              <a:rPr lang="en-US" sz="1600" baseline="-25000"/>
              <a:t>i</a:t>
            </a:r>
            <a:r>
              <a:rPr lang="en-US" sz="1600"/>
              <a:t> ] - X</a:t>
            </a:r>
            <a:r>
              <a:rPr lang="en-US" sz="1600" baseline="-25000"/>
              <a:t>j</a:t>
            </a:r>
            <a:r>
              <a:rPr lang="en-US" sz="1600"/>
              <a:t> </a:t>
            </a:r>
            <a:r>
              <a:rPr lang="en-US" sz="1600" b="1"/>
              <a:t>do</a:t>
            </a:r>
            <a:endParaRPr lang="en-US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			add </a:t>
            </a:r>
            <a:r>
              <a:rPr lang="en-US" sz="1600" b="1"/>
              <a:t>(</a:t>
            </a:r>
            <a:r>
              <a:rPr lang="en-US" sz="1600"/>
              <a:t>X</a:t>
            </a:r>
            <a:r>
              <a:rPr lang="en-US" sz="1600" baseline="-25000"/>
              <a:t>k</a:t>
            </a:r>
            <a:r>
              <a:rPr lang="en-US" sz="1600"/>
              <a:t>, X</a:t>
            </a:r>
            <a:r>
              <a:rPr lang="en-US" sz="1600" baseline="-25000"/>
              <a:t>i</a:t>
            </a:r>
            <a:r>
              <a:rPr lang="en-US" sz="1600" b="1"/>
              <a:t>) </a:t>
            </a:r>
            <a:r>
              <a:rPr lang="en-US" sz="1600"/>
              <a:t>to queue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/>
              <a:t>function</a:t>
            </a:r>
            <a:r>
              <a:rPr lang="en-US" sz="1600"/>
              <a:t> REMOVE-INCONSISTENT-VALUES(X</a:t>
            </a:r>
            <a:r>
              <a:rPr lang="en-US" sz="1600" baseline="-25000"/>
              <a:t>i</a:t>
            </a:r>
            <a:r>
              <a:rPr lang="en-US" sz="1600"/>
              <a:t>, X</a:t>
            </a:r>
            <a:r>
              <a:rPr lang="en-US" sz="1600" baseline="-25000"/>
              <a:t>j</a:t>
            </a:r>
            <a:r>
              <a:rPr lang="en-US" sz="1600"/>
              <a:t>) </a:t>
            </a:r>
            <a:r>
              <a:rPr lang="en-US" sz="1600" b="1"/>
              <a:t>return</a:t>
            </a:r>
            <a:r>
              <a:rPr lang="en-US" sz="1600"/>
              <a:t> true iff we remove a value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	removed </a:t>
            </a:r>
            <a:r>
              <a:rPr lang="en-US" sz="1600">
                <a:sym typeface="Symbol" pitchFamily="18" charset="2"/>
              </a:rPr>
              <a:t>  </a:t>
            </a:r>
            <a:r>
              <a:rPr lang="en-US" sz="1600"/>
              <a:t>false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	</a:t>
            </a:r>
            <a:r>
              <a:rPr lang="en-US" sz="1600" b="1"/>
              <a:t>for each</a:t>
            </a:r>
            <a:r>
              <a:rPr lang="en-US" sz="1600"/>
              <a:t> x </a:t>
            </a:r>
            <a:r>
              <a:rPr lang="en-US" sz="1600" b="1"/>
              <a:t>in</a:t>
            </a:r>
            <a:r>
              <a:rPr lang="en-US" sz="1600"/>
              <a:t> DOMAIN[X</a:t>
            </a:r>
            <a:r>
              <a:rPr lang="en-US" sz="1600" baseline="-25000"/>
              <a:t>i</a:t>
            </a:r>
            <a:r>
              <a:rPr lang="en-US" sz="1600"/>
              <a:t>] </a:t>
            </a:r>
            <a:r>
              <a:rPr lang="en-US" sz="1600" b="1"/>
              <a:t>do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		</a:t>
            </a:r>
            <a:r>
              <a:rPr lang="en-US" sz="1600" b="1"/>
              <a:t>if</a:t>
            </a:r>
            <a:r>
              <a:rPr lang="en-US" sz="1600"/>
              <a:t> no value y in DOMAIN[X</a:t>
            </a:r>
            <a:r>
              <a:rPr lang="en-US" sz="1600" baseline="-25000"/>
              <a:t>i</a:t>
            </a:r>
            <a:r>
              <a:rPr lang="en-US" sz="1600"/>
              <a:t>] does (x, y) satisfy constraints between X</a:t>
            </a:r>
            <a:r>
              <a:rPr lang="en-US" sz="1600" baseline="-25000"/>
              <a:t>i</a:t>
            </a:r>
            <a:r>
              <a:rPr lang="en-US" sz="1600"/>
              <a:t> and X</a:t>
            </a:r>
            <a:r>
              <a:rPr lang="en-US" sz="1600" baseline="-25000"/>
              <a:t>j</a:t>
            </a:r>
            <a:endParaRPr lang="en-US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		</a:t>
            </a:r>
            <a:r>
              <a:rPr lang="en-US" sz="1600" b="1"/>
              <a:t>then delete </a:t>
            </a:r>
            <a:r>
              <a:rPr lang="en-US" sz="1600"/>
              <a:t>x from DOMAIN[X</a:t>
            </a:r>
            <a:r>
              <a:rPr lang="en-US" sz="1600" baseline="-25000"/>
              <a:t>i</a:t>
            </a:r>
            <a:r>
              <a:rPr lang="en-US" sz="1600"/>
              <a:t>];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		removed </a:t>
            </a:r>
            <a:r>
              <a:rPr lang="en-US" sz="1600">
                <a:sym typeface="Symbol" pitchFamily="18" charset="2"/>
              </a:rPr>
              <a:t>  </a:t>
            </a:r>
            <a:r>
              <a:rPr lang="en-US" sz="1600"/>
              <a:t>true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/>
              <a:t>	return </a:t>
            </a:r>
            <a:r>
              <a:rPr lang="en-US" sz="1600"/>
              <a:t>removed</a:t>
            </a:r>
          </a:p>
        </p:txBody>
      </p:sp>
    </p:spTree>
    <p:extLst>
      <p:ext uri="{BB962C8B-B14F-4D97-AF65-F5344CB8AC3E}">
        <p14:creationId xmlns:p14="http://schemas.microsoft.com/office/powerpoint/2010/main" val="27576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K-consistency</a:t>
            </a:r>
          </a:p>
        </p:txBody>
      </p:sp>
      <p:sp>
        <p:nvSpPr>
          <p:cNvPr id="365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Arc consistency does not detect all inconsistencies: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Partial assignment </a:t>
            </a:r>
            <a:r>
              <a:rPr lang="en-US" sz="2100" i="1" dirty="0"/>
              <a:t>{WA=red, NSW=red}</a:t>
            </a:r>
            <a:r>
              <a:rPr lang="en-US" sz="2100" dirty="0"/>
              <a:t> is inconsistent.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Stronger forms of propagation can be defined using the notion of k-consistency.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A CSP is k-consistent if for any set of k-1 variables and for any consistent assignment to those variables, a consistent value can always be assigned to any </a:t>
            </a:r>
            <a:r>
              <a:rPr lang="en-US" sz="2400" dirty="0" err="1"/>
              <a:t>kth</a:t>
            </a:r>
            <a:r>
              <a:rPr lang="en-US" sz="2400" dirty="0"/>
              <a:t> variable.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E.g. 1-consistency or </a:t>
            </a:r>
            <a:r>
              <a:rPr lang="en-US" sz="2100" dirty="0" smtClean="0"/>
              <a:t>node-consistency (unary constraint)</a:t>
            </a: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en-US" sz="2100" dirty="0"/>
              <a:t>E.g. 2-consistency or </a:t>
            </a:r>
            <a:r>
              <a:rPr lang="en-US" sz="2100" dirty="0" smtClean="0"/>
              <a:t>arc-consistency (binary constraint)</a:t>
            </a: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en-US" sz="2100" dirty="0"/>
              <a:t>E.g. 3-consistency or </a:t>
            </a:r>
            <a:r>
              <a:rPr lang="en-US" sz="2100" dirty="0" smtClean="0"/>
              <a:t>path-consistency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307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search for CSP</a:t>
            </a:r>
          </a:p>
        </p:txBody>
      </p:sp>
      <p:sp>
        <p:nvSpPr>
          <p:cNvPr id="3686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r>
              <a:rPr lang="en-US" sz="2400" dirty="0" smtClean="0"/>
              <a:t>Remember that local search uses </a:t>
            </a:r>
            <a:r>
              <a:rPr lang="en-US" sz="2400" dirty="0"/>
              <a:t>complete-state </a:t>
            </a:r>
            <a:r>
              <a:rPr lang="en-US" sz="2400" dirty="0" smtClean="0"/>
              <a:t>representation that assigns a value for every variable</a:t>
            </a:r>
            <a:endParaRPr lang="en-US" sz="2400" dirty="0"/>
          </a:p>
          <a:p>
            <a:r>
              <a:rPr lang="en-US" sz="2400" dirty="0"/>
              <a:t>For CSPs</a:t>
            </a:r>
          </a:p>
          <a:p>
            <a:pPr lvl="1"/>
            <a:r>
              <a:rPr lang="en-US" sz="2100" dirty="0"/>
              <a:t>allow states with unsatisfied constraints</a:t>
            </a:r>
          </a:p>
          <a:p>
            <a:pPr lvl="1"/>
            <a:r>
              <a:rPr lang="en-US" sz="2100" dirty="0"/>
              <a:t>operators </a:t>
            </a:r>
            <a:r>
              <a:rPr lang="en-US" sz="2100" b="1" dirty="0"/>
              <a:t>reassign</a:t>
            </a:r>
            <a:r>
              <a:rPr lang="en-US" sz="2100" dirty="0"/>
              <a:t> variable </a:t>
            </a:r>
            <a:r>
              <a:rPr lang="en-US" sz="2100" dirty="0" smtClean="0"/>
              <a:t>values</a:t>
            </a:r>
          </a:p>
          <a:p>
            <a:pPr lvl="1"/>
            <a:endParaRPr lang="en-US" sz="2100" dirty="0"/>
          </a:p>
          <a:p>
            <a:r>
              <a:rPr lang="en-US" sz="2400" dirty="0"/>
              <a:t>Variable selection: randomly select any conflicted variable</a:t>
            </a:r>
          </a:p>
          <a:p>
            <a:r>
              <a:rPr lang="en-US" sz="2400" dirty="0"/>
              <a:t>Value selection: </a:t>
            </a:r>
            <a:r>
              <a:rPr lang="en-US" sz="2400" i="1" dirty="0"/>
              <a:t>min-conflicts heuristic</a:t>
            </a:r>
          </a:p>
          <a:p>
            <a:pPr lvl="1"/>
            <a:r>
              <a:rPr lang="en-US" sz="2100" dirty="0"/>
              <a:t>Select new value that results in a minimum number of conflicts with the other variables</a:t>
            </a:r>
          </a:p>
        </p:txBody>
      </p:sp>
    </p:spTree>
    <p:extLst>
      <p:ext uri="{BB962C8B-B14F-4D97-AF65-F5344CB8AC3E}">
        <p14:creationId xmlns:p14="http://schemas.microsoft.com/office/powerpoint/2010/main" val="332444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 for CSP</a:t>
            </a:r>
          </a:p>
        </p:txBody>
      </p:sp>
      <p:sp>
        <p:nvSpPr>
          <p:cNvPr id="155" name="Content Placeholder 2"/>
          <p:cNvSpPr txBox="1">
            <a:spLocks/>
          </p:cNvSpPr>
          <p:nvPr/>
        </p:nvSpPr>
        <p:spPr>
          <a:xfrm>
            <a:off x="1076991" y="4452938"/>
            <a:ext cx="7791450" cy="21002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Estrangelo Edessa" pitchFamily="66" charset="0"/>
                <a:ea typeface="+mn-ea"/>
                <a:cs typeface="Estrangelo Edessa" pitchFamily="66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Estrangelo Edessa" pitchFamily="66" charset="0"/>
                <a:ea typeface="+mn-ea"/>
                <a:cs typeface="Estrangelo Edessa" pitchFamily="66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Estrangelo Edessa" pitchFamily="66" charset="0"/>
                <a:ea typeface="+mn-ea"/>
                <a:cs typeface="Estrangelo Edessa" pitchFamily="66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Estrangelo Edessa" pitchFamily="66" charset="0"/>
                <a:ea typeface="+mn-ea"/>
                <a:cs typeface="Estrangelo Edessa" pitchFamily="66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Estrangelo Edessa" pitchFamily="66" charset="0"/>
                <a:ea typeface="+mn-ea"/>
                <a:cs typeface="Estrangelo Edessa" pitchFamily="66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buClr>
                <a:schemeClr val="accent3">
                  <a:lumMod val="50000"/>
                </a:schemeClr>
              </a:buClr>
              <a:defRPr/>
            </a:pPr>
            <a:r>
              <a:rPr lang="en-US" sz="3100" dirty="0"/>
              <a:t>A two-step solution for an 8-queens problem using min-conflicts. </a:t>
            </a:r>
          </a:p>
          <a:p>
            <a:pPr marL="365760" indent="-283464">
              <a:buClr>
                <a:schemeClr val="accent3">
                  <a:lumMod val="50000"/>
                </a:schemeClr>
              </a:buClr>
              <a:defRPr/>
            </a:pPr>
            <a:r>
              <a:rPr lang="en-US" sz="3100" dirty="0"/>
              <a:t>At each stage, a queen is chosen for reassignment in its column. </a:t>
            </a:r>
          </a:p>
          <a:p>
            <a:pPr marL="365760" indent="-283464">
              <a:buClr>
                <a:schemeClr val="accent3">
                  <a:lumMod val="50000"/>
                </a:schemeClr>
              </a:buClr>
              <a:defRPr/>
            </a:pPr>
            <a:r>
              <a:rPr lang="en-US" sz="3100" dirty="0"/>
              <a:t>The number of conflicts (in this case, the number of attacking queens) is shown in each square. </a:t>
            </a:r>
          </a:p>
          <a:p>
            <a:pPr marL="365760" indent="-283464">
              <a:buClr>
                <a:schemeClr val="accent3">
                  <a:lumMod val="50000"/>
                </a:schemeClr>
              </a:buClr>
              <a:defRPr/>
            </a:pPr>
            <a:r>
              <a:rPr lang="en-US" sz="3100" dirty="0"/>
              <a:t>The algorithm moves the queen to the min-conflict square, breaking ties randomly.</a:t>
            </a:r>
          </a:p>
          <a:p>
            <a:pPr marL="365760" indent="-283464">
              <a:buClr>
                <a:schemeClr val="accent3">
                  <a:lumMod val="50000"/>
                </a:schemeClr>
              </a:buClr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8600" y="1561603"/>
            <a:ext cx="8670216" cy="270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1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Remark</a:t>
            </a:r>
          </a:p>
        </p:txBody>
      </p:sp>
      <p:sp>
        <p:nvSpPr>
          <p:cNvPr id="3840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search with min-conflict </a:t>
            </a:r>
            <a:r>
              <a:rPr lang="en-US" dirty="0" smtClean="0"/>
              <a:t>heuristic works </a:t>
            </a:r>
            <a:r>
              <a:rPr lang="en-US" dirty="0"/>
              <a:t>extremely well for </a:t>
            </a:r>
            <a:r>
              <a:rPr lang="en-US" dirty="0">
                <a:solidFill>
                  <a:srgbClr val="CC3300"/>
                </a:solidFill>
              </a:rPr>
              <a:t>million</a:t>
            </a:r>
            <a:r>
              <a:rPr lang="en-US" dirty="0"/>
              <a:t>-queen problems</a:t>
            </a:r>
          </a:p>
          <a:p>
            <a:r>
              <a:rPr lang="en-US" dirty="0" smtClean="0"/>
              <a:t>The </a:t>
            </a:r>
            <a:r>
              <a:rPr lang="en-US" dirty="0"/>
              <a:t>reason: Solutions are </a:t>
            </a:r>
            <a:r>
              <a:rPr lang="en-US" dirty="0">
                <a:solidFill>
                  <a:srgbClr val="339933"/>
                </a:solidFill>
              </a:rPr>
              <a:t>densely</a:t>
            </a:r>
            <a:r>
              <a:rPr lang="en-US" dirty="0"/>
              <a:t> distributed in the O(</a:t>
            </a:r>
            <a:r>
              <a:rPr lang="en-US" dirty="0" err="1"/>
              <a:t>n</a:t>
            </a:r>
            <a:r>
              <a:rPr lang="en-US" sz="2800" baseline="30000" dirty="0" err="1">
                <a:cs typeface="Times New Roman" pitchFamily="18" charset="0"/>
                <a:sym typeface="Wingdings" pitchFamily="2" charset="2"/>
              </a:rPr>
              <a:t>n</a:t>
            </a:r>
            <a:r>
              <a:rPr lang="en-US" dirty="0"/>
              <a:t>) space, which means that on the average a solution is a few steps away from a randomly picked assignment</a:t>
            </a:r>
          </a:p>
        </p:txBody>
      </p:sp>
    </p:spTree>
    <p:extLst>
      <p:ext uri="{BB962C8B-B14F-4D97-AF65-F5344CB8AC3E}">
        <p14:creationId xmlns:p14="http://schemas.microsoft.com/office/powerpoint/2010/main" val="10111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Solving CSP through problem </a:t>
            </a:r>
            <a:r>
              <a:rPr lang="en-US" dirty="0"/>
              <a:t>structure</a:t>
            </a:r>
          </a:p>
        </p:txBody>
      </p:sp>
      <p:sp>
        <p:nvSpPr>
          <p:cNvPr id="373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4041775"/>
            <a:ext cx="7772400" cy="1978025"/>
          </a:xfrm>
        </p:spPr>
        <p:txBody>
          <a:bodyPr/>
          <a:lstStyle/>
          <a:p>
            <a:r>
              <a:rPr lang="en-US" sz="2000" i="1"/>
              <a:t>How can the problem structure help to find a solution quickly?</a:t>
            </a:r>
          </a:p>
          <a:p>
            <a:r>
              <a:rPr lang="en-US" sz="2000"/>
              <a:t>Subproblem identification is important:</a:t>
            </a:r>
          </a:p>
          <a:p>
            <a:pPr lvl="1"/>
            <a:r>
              <a:rPr lang="en-US" sz="1900"/>
              <a:t>Coloring Tasmania and mainland are independent subproblems</a:t>
            </a:r>
          </a:p>
          <a:p>
            <a:pPr lvl="1"/>
            <a:r>
              <a:rPr lang="en-US" sz="1900"/>
              <a:t>Identifiable as connected components of constrained graph.</a:t>
            </a:r>
          </a:p>
          <a:p>
            <a:r>
              <a:rPr lang="en-US" sz="2000"/>
              <a:t>Improves performance </a:t>
            </a:r>
          </a:p>
        </p:txBody>
      </p:sp>
      <p:pic>
        <p:nvPicPr>
          <p:cNvPr id="3737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524000"/>
            <a:ext cx="4724400" cy="2452688"/>
          </a:xfrm>
        </p:spPr>
      </p:pic>
    </p:spTree>
    <p:extLst>
      <p:ext uri="{BB962C8B-B14F-4D97-AF65-F5344CB8AC3E}">
        <p14:creationId xmlns:p14="http://schemas.microsoft.com/office/powerpoint/2010/main" val="9432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structure</a:t>
            </a:r>
          </a:p>
        </p:txBody>
      </p:sp>
      <p:sp>
        <p:nvSpPr>
          <p:cNvPr id="374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4041775"/>
            <a:ext cx="7772400" cy="19780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Suppose each problem has </a:t>
            </a:r>
            <a:r>
              <a:rPr lang="en-US" sz="2400" i="1"/>
              <a:t>c</a:t>
            </a:r>
            <a:r>
              <a:rPr lang="en-US" sz="2400"/>
              <a:t> variables out of a total of </a:t>
            </a:r>
            <a:r>
              <a:rPr lang="en-US" sz="2400" i="1"/>
              <a:t>n</a:t>
            </a:r>
            <a:r>
              <a:rPr 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sz="2400"/>
              <a:t>Worst case solution cost is </a:t>
            </a:r>
            <a:r>
              <a:rPr lang="en-US" sz="2400" i="1"/>
              <a:t>O(n/c d</a:t>
            </a:r>
            <a:r>
              <a:rPr lang="en-US" sz="2400" i="1" baseline="30000"/>
              <a:t>c</a:t>
            </a:r>
            <a:r>
              <a:rPr lang="en-US" sz="2400" i="1"/>
              <a:t>)</a:t>
            </a:r>
            <a:r>
              <a:rPr lang="en-US" sz="2400"/>
              <a:t>, i.e. linear in </a:t>
            </a:r>
            <a:r>
              <a:rPr lang="en-US" sz="2400" i="1"/>
              <a:t>n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1900"/>
              <a:t>Instead of </a:t>
            </a:r>
            <a:r>
              <a:rPr lang="en-US" sz="1900" i="1"/>
              <a:t>O(d </a:t>
            </a:r>
            <a:r>
              <a:rPr lang="en-US" sz="1900" i="1" baseline="30000"/>
              <a:t>n</a:t>
            </a:r>
            <a:r>
              <a:rPr lang="en-US" sz="1900" i="1"/>
              <a:t>),</a:t>
            </a:r>
            <a:r>
              <a:rPr lang="en-US" sz="1900"/>
              <a:t> exponential in </a:t>
            </a:r>
            <a:r>
              <a:rPr lang="en-US" sz="1900" i="1"/>
              <a:t>n</a:t>
            </a:r>
            <a:endParaRPr lang="en-US" sz="1900"/>
          </a:p>
          <a:p>
            <a:pPr>
              <a:lnSpc>
                <a:spcPct val="90000"/>
              </a:lnSpc>
            </a:pPr>
            <a:r>
              <a:rPr lang="en-US" sz="2400"/>
              <a:t>E.g. </a:t>
            </a:r>
            <a:r>
              <a:rPr lang="en-US" sz="2400" i="1"/>
              <a:t>n= 80, c= 20, d=2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2</a:t>
            </a:r>
            <a:r>
              <a:rPr lang="en-US" sz="1900" baseline="30000"/>
              <a:t>80</a:t>
            </a:r>
            <a:r>
              <a:rPr lang="en-US" sz="1900"/>
              <a:t> = 4 billion years at 1 million nodes/sec.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4 * 2</a:t>
            </a:r>
            <a:r>
              <a:rPr lang="en-US" sz="1900" baseline="30000"/>
              <a:t>20</a:t>
            </a:r>
            <a:r>
              <a:rPr lang="en-US" sz="1900"/>
              <a:t>= .4 second at 1 million nodes/sec</a:t>
            </a:r>
          </a:p>
        </p:txBody>
      </p:sp>
      <p:pic>
        <p:nvPicPr>
          <p:cNvPr id="37478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524000"/>
            <a:ext cx="4724400" cy="2452688"/>
          </a:xfrm>
        </p:spPr>
      </p:pic>
    </p:spTree>
    <p:extLst>
      <p:ext uri="{BB962C8B-B14F-4D97-AF65-F5344CB8AC3E}">
        <p14:creationId xmlns:p14="http://schemas.microsoft.com/office/powerpoint/2010/main" val="23052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Tree-structured CSPs</a:t>
            </a:r>
          </a:p>
        </p:txBody>
      </p:sp>
      <p:sp>
        <p:nvSpPr>
          <p:cNvPr id="375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4041775"/>
            <a:ext cx="7772400" cy="1978025"/>
          </a:xfrm>
        </p:spPr>
        <p:txBody>
          <a:bodyPr/>
          <a:lstStyle/>
          <a:p>
            <a:r>
              <a:rPr lang="en-US" sz="2400"/>
              <a:t>Theorem: if the constraint graph has no loops then CSP can be solved in </a:t>
            </a:r>
            <a:r>
              <a:rPr lang="en-US" sz="2400" i="1"/>
              <a:t>O(nd </a:t>
            </a:r>
            <a:r>
              <a:rPr lang="en-US" sz="2400" i="1" baseline="30000"/>
              <a:t>2</a:t>
            </a:r>
            <a:r>
              <a:rPr lang="en-US" sz="2400" i="1"/>
              <a:t>)</a:t>
            </a:r>
            <a:r>
              <a:rPr lang="en-US" sz="2400"/>
              <a:t> time</a:t>
            </a:r>
          </a:p>
          <a:p>
            <a:r>
              <a:rPr lang="en-US" sz="2400"/>
              <a:t>Compare difference with general CSP, where worst case is </a:t>
            </a:r>
            <a:r>
              <a:rPr lang="en-US" sz="2400" i="1"/>
              <a:t>O(d </a:t>
            </a:r>
            <a:r>
              <a:rPr lang="en-US" sz="2400" i="1" baseline="30000"/>
              <a:t>n</a:t>
            </a:r>
            <a:r>
              <a:rPr lang="en-US" sz="2400" i="1"/>
              <a:t>)</a:t>
            </a:r>
            <a:endParaRPr lang="en-US" sz="2400"/>
          </a:p>
        </p:txBody>
      </p:sp>
      <p:pic>
        <p:nvPicPr>
          <p:cNvPr id="3758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2438" y="1905000"/>
            <a:ext cx="3463925" cy="19780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0472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Tree-structured CSPs</a:t>
            </a:r>
          </a:p>
        </p:txBody>
      </p:sp>
      <p:sp>
        <p:nvSpPr>
          <p:cNvPr id="376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4041775"/>
            <a:ext cx="7772400" cy="19780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 most cases </a:t>
            </a:r>
            <a:r>
              <a:rPr lang="en-US" sz="2000" dirty="0" err="1"/>
              <a:t>subproblems</a:t>
            </a:r>
            <a:r>
              <a:rPr lang="en-US" sz="2000" dirty="0"/>
              <a:t> of a CSP are connected as a tree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Any tree-structured CSP can be solved in time </a:t>
            </a:r>
            <a:r>
              <a:rPr lang="en-US" sz="2000" dirty="0">
                <a:solidFill>
                  <a:srgbClr val="C00000"/>
                </a:solidFill>
              </a:rPr>
              <a:t>linear</a:t>
            </a:r>
            <a:r>
              <a:rPr lang="en-US" sz="2000" dirty="0"/>
              <a:t> in the number of variables.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Choose a variable as root, order variables from root to leaves such that every node’s parent precedes it in the ordering. (label </a:t>
            </a:r>
            <a:r>
              <a:rPr lang="en-US" sz="1700" dirty="0" err="1"/>
              <a:t>var</a:t>
            </a:r>
            <a:r>
              <a:rPr lang="en-US" sz="1700" dirty="0"/>
              <a:t> from </a:t>
            </a:r>
            <a:r>
              <a:rPr lang="en-US" sz="1700" i="1" dirty="0"/>
              <a:t>X</a:t>
            </a:r>
            <a:r>
              <a:rPr lang="en-US" sz="1700" i="1" baseline="-25000" dirty="0"/>
              <a:t>1</a:t>
            </a:r>
            <a:r>
              <a:rPr lang="en-US" sz="1700" dirty="0"/>
              <a:t> to </a:t>
            </a:r>
            <a:r>
              <a:rPr lang="en-US" sz="1700" i="1" dirty="0" err="1"/>
              <a:t>X</a:t>
            </a:r>
            <a:r>
              <a:rPr lang="en-US" sz="1700" i="1" baseline="-25000" dirty="0" err="1"/>
              <a:t>n</a:t>
            </a:r>
            <a:r>
              <a:rPr lang="en-US" sz="17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For </a:t>
            </a:r>
            <a:r>
              <a:rPr lang="en-US" sz="1700" i="1" dirty="0"/>
              <a:t>j</a:t>
            </a:r>
            <a:r>
              <a:rPr lang="en-US" sz="1700" dirty="0"/>
              <a:t> from </a:t>
            </a:r>
            <a:r>
              <a:rPr lang="en-US" sz="1700" i="1" dirty="0"/>
              <a:t>n</a:t>
            </a:r>
            <a:r>
              <a:rPr lang="en-US" sz="1700" dirty="0"/>
              <a:t> down to 2, apply </a:t>
            </a:r>
            <a:r>
              <a:rPr lang="en-US" sz="1700" dirty="0">
                <a:latin typeface="Times New Roman" pitchFamily="18" charset="0"/>
              </a:rPr>
              <a:t>REMOVE-INCONSISTENT-VALUES(Parent(</a:t>
            </a:r>
            <a:r>
              <a:rPr lang="en-US" sz="1700" i="1" dirty="0" err="1">
                <a:latin typeface="Times New Roman" pitchFamily="18" charset="0"/>
              </a:rPr>
              <a:t>X</a:t>
            </a:r>
            <a:r>
              <a:rPr lang="en-US" sz="1700" i="1" baseline="-25000" dirty="0" err="1">
                <a:latin typeface="Times New Roman" pitchFamily="18" charset="0"/>
              </a:rPr>
              <a:t>j</a:t>
            </a:r>
            <a:r>
              <a:rPr lang="en-US" sz="1700" dirty="0">
                <a:latin typeface="Times New Roman" pitchFamily="18" charset="0"/>
              </a:rPr>
              <a:t>),</a:t>
            </a:r>
            <a:r>
              <a:rPr lang="en-US" sz="1700" i="1" dirty="0" err="1">
                <a:latin typeface="Times New Roman" pitchFamily="18" charset="0"/>
              </a:rPr>
              <a:t>X</a:t>
            </a:r>
            <a:r>
              <a:rPr lang="en-US" sz="1700" i="1" baseline="-25000" dirty="0" err="1">
                <a:latin typeface="Times New Roman" pitchFamily="18" charset="0"/>
              </a:rPr>
              <a:t>j</a:t>
            </a:r>
            <a:r>
              <a:rPr lang="en-US" sz="1700" dirty="0">
                <a:latin typeface="Times New Roman" pitchFamily="18" charset="0"/>
              </a:rPr>
              <a:t>)</a:t>
            </a:r>
            <a:endParaRPr lang="en-US" sz="1500" dirty="0"/>
          </a:p>
          <a:p>
            <a:pPr lvl="1">
              <a:lnSpc>
                <a:spcPct val="90000"/>
              </a:lnSpc>
            </a:pPr>
            <a:r>
              <a:rPr lang="en-US" sz="1700" dirty="0"/>
              <a:t>For </a:t>
            </a:r>
            <a:r>
              <a:rPr lang="en-US" sz="1700" i="1" dirty="0"/>
              <a:t>j</a:t>
            </a:r>
            <a:r>
              <a:rPr lang="en-US" sz="1700" dirty="0"/>
              <a:t> from 1 to </a:t>
            </a:r>
            <a:r>
              <a:rPr lang="en-US" sz="1700" i="1" dirty="0"/>
              <a:t>n</a:t>
            </a:r>
            <a:r>
              <a:rPr lang="en-US" sz="1700" dirty="0"/>
              <a:t> assign </a:t>
            </a:r>
            <a:r>
              <a:rPr lang="en-US" sz="1700" i="1" dirty="0" err="1"/>
              <a:t>X</a:t>
            </a:r>
            <a:r>
              <a:rPr lang="en-US" sz="1700" i="1" baseline="-25000" dirty="0" err="1"/>
              <a:t>j</a:t>
            </a:r>
            <a:r>
              <a:rPr lang="en-US" sz="1700" dirty="0"/>
              <a:t> consistently with Parent(</a:t>
            </a:r>
            <a:r>
              <a:rPr lang="en-US" sz="1700" i="1" dirty="0" err="1"/>
              <a:t>X</a:t>
            </a:r>
            <a:r>
              <a:rPr lang="en-US" sz="1700" i="1" baseline="-25000" dirty="0" err="1"/>
              <a:t>j</a:t>
            </a:r>
            <a:r>
              <a:rPr lang="en-US" sz="1700" i="1" baseline="-25000" dirty="0"/>
              <a:t> </a:t>
            </a:r>
            <a:r>
              <a:rPr lang="en-US" sz="1700" dirty="0"/>
              <a:t>)</a:t>
            </a:r>
            <a:endParaRPr lang="en-US" sz="1900" dirty="0"/>
          </a:p>
        </p:txBody>
      </p:sp>
      <p:pic>
        <p:nvPicPr>
          <p:cNvPr id="3768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17700"/>
            <a:ext cx="7772400" cy="1949450"/>
          </a:xfrm>
        </p:spPr>
      </p:pic>
    </p:spTree>
    <p:extLst>
      <p:ext uri="{BB962C8B-B14F-4D97-AF65-F5344CB8AC3E}">
        <p14:creationId xmlns:p14="http://schemas.microsoft.com/office/powerpoint/2010/main" val="18893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Constraint Satisfaction Problem</a:t>
            </a:r>
          </a:p>
        </p:txBody>
      </p:sp>
      <p:sp>
        <p:nvSpPr>
          <p:cNvPr id="137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Set of variables </a:t>
            </a:r>
            <a:r>
              <a:rPr lang="en-US" sz="2800" dirty="0"/>
              <a:t>{X</a:t>
            </a:r>
            <a:r>
              <a:rPr lang="en-US" sz="2000" baseline="-25000" dirty="0"/>
              <a:t>1</a:t>
            </a:r>
            <a:r>
              <a:rPr lang="en-US" sz="2800" dirty="0"/>
              <a:t>, X</a:t>
            </a:r>
            <a:r>
              <a:rPr lang="en-US" sz="2000" baseline="-25000" dirty="0"/>
              <a:t>2</a:t>
            </a:r>
            <a:r>
              <a:rPr lang="en-US" sz="2800" dirty="0"/>
              <a:t>, …, </a:t>
            </a:r>
            <a:r>
              <a:rPr lang="en-US" sz="2800" dirty="0" err="1"/>
              <a:t>X</a:t>
            </a:r>
            <a:r>
              <a:rPr lang="en-US" sz="2400" baseline="-25000" dirty="0" err="1"/>
              <a:t>n</a:t>
            </a:r>
            <a:r>
              <a:rPr lang="en-US" sz="2800" dirty="0"/>
              <a:t>}</a:t>
            </a:r>
          </a:p>
          <a:p>
            <a:r>
              <a:rPr lang="en-US" sz="2800" dirty="0"/>
              <a:t>Each variable X</a:t>
            </a:r>
            <a:r>
              <a:rPr lang="en-US" sz="2000" dirty="0"/>
              <a:t>i</a:t>
            </a:r>
            <a:r>
              <a:rPr lang="en-US" sz="2800" dirty="0"/>
              <a:t> has a </a:t>
            </a:r>
            <a:r>
              <a:rPr lang="en-US" sz="2800" dirty="0">
                <a:solidFill>
                  <a:srgbClr val="C00000"/>
                </a:solidFill>
              </a:rPr>
              <a:t>domain </a:t>
            </a:r>
            <a:r>
              <a:rPr lang="en-US" sz="2800" dirty="0"/>
              <a:t>D</a:t>
            </a:r>
            <a:r>
              <a:rPr lang="en-US" sz="2000" baseline="-25000" dirty="0"/>
              <a:t>i</a:t>
            </a:r>
            <a:r>
              <a:rPr lang="en-US" sz="2800" dirty="0"/>
              <a:t> of possible values</a:t>
            </a:r>
          </a:p>
          <a:p>
            <a:pPr lvl="1"/>
            <a:r>
              <a:rPr lang="en-US" sz="2400" dirty="0"/>
              <a:t>Usually D</a:t>
            </a:r>
            <a:r>
              <a:rPr lang="en-US" sz="1800" baseline="-25000" dirty="0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is discrete and finite</a:t>
            </a:r>
          </a:p>
          <a:p>
            <a:r>
              <a:rPr lang="en-US" sz="2800" dirty="0"/>
              <a:t>Set of </a:t>
            </a:r>
            <a:r>
              <a:rPr lang="en-US" sz="2800" dirty="0">
                <a:solidFill>
                  <a:srgbClr val="C00000"/>
                </a:solidFill>
              </a:rPr>
              <a:t>constraints</a:t>
            </a:r>
            <a:r>
              <a:rPr lang="en-US" sz="2800" dirty="0">
                <a:solidFill>
                  <a:srgbClr val="CC6600"/>
                </a:solidFill>
              </a:rPr>
              <a:t> </a:t>
            </a:r>
            <a:r>
              <a:rPr lang="en-US" sz="2800" dirty="0"/>
              <a:t>{C</a:t>
            </a:r>
            <a:r>
              <a:rPr lang="en-US" sz="2000" baseline="-25000" dirty="0"/>
              <a:t>1</a:t>
            </a:r>
            <a:r>
              <a:rPr lang="en-US" sz="2800" dirty="0"/>
              <a:t>, C</a:t>
            </a:r>
            <a:r>
              <a:rPr lang="en-US" sz="2000" baseline="-25000" dirty="0"/>
              <a:t>2</a:t>
            </a:r>
            <a:r>
              <a:rPr lang="en-US" sz="2800" dirty="0"/>
              <a:t>, …, </a:t>
            </a:r>
            <a:r>
              <a:rPr lang="en-US" sz="2800" dirty="0" err="1"/>
              <a:t>C</a:t>
            </a:r>
            <a:r>
              <a:rPr lang="en-US" sz="2000" baseline="-25000" dirty="0" err="1"/>
              <a:t>p</a:t>
            </a:r>
            <a:r>
              <a:rPr lang="en-US" sz="2800" dirty="0"/>
              <a:t>}</a:t>
            </a:r>
          </a:p>
          <a:p>
            <a:pPr lvl="1"/>
            <a:r>
              <a:rPr lang="en-US" sz="2400" dirty="0"/>
              <a:t>Each constraint </a:t>
            </a:r>
            <a:r>
              <a:rPr lang="en-US" sz="2400" dirty="0" err="1"/>
              <a:t>C</a:t>
            </a:r>
            <a:r>
              <a:rPr lang="en-US" sz="1800" baseline="-25000" dirty="0" err="1"/>
              <a:t>k</a:t>
            </a:r>
            <a:r>
              <a:rPr lang="en-US" sz="2400" dirty="0"/>
              <a:t> involves a subset of variables and specifies the allowable combinations of values of these variables</a:t>
            </a:r>
          </a:p>
          <a:p>
            <a:r>
              <a:rPr lang="en-US" sz="2800" dirty="0">
                <a:solidFill>
                  <a:srgbClr val="C00000"/>
                </a:solidFill>
              </a:rPr>
              <a:t>Goal: </a:t>
            </a:r>
            <a:r>
              <a:rPr lang="en-US" sz="2800" dirty="0"/>
              <a:t>Assign a value to every variable such that all constraints are satisfied</a:t>
            </a:r>
          </a:p>
          <a:p>
            <a:endParaRPr lang="en-US" sz="1600" dirty="0"/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53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Nearly tree-structured CSPs</a:t>
            </a:r>
          </a:p>
        </p:txBody>
      </p:sp>
      <p:sp>
        <p:nvSpPr>
          <p:cNvPr id="3778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343400"/>
            <a:ext cx="8229600" cy="1866900"/>
          </a:xfrm>
        </p:spPr>
        <p:txBody>
          <a:bodyPr/>
          <a:lstStyle/>
          <a:p>
            <a:r>
              <a:rPr lang="en-US" sz="2400" i="1" dirty="0"/>
              <a:t>Can more general constraint graphs be reduced to trees?</a:t>
            </a:r>
          </a:p>
          <a:p>
            <a:r>
              <a:rPr lang="en-US" sz="2400" dirty="0"/>
              <a:t>Two approaches:</a:t>
            </a:r>
          </a:p>
          <a:p>
            <a:pPr lvl="1"/>
            <a:r>
              <a:rPr lang="en-US" sz="2100" dirty="0"/>
              <a:t>Remove certain </a:t>
            </a:r>
            <a:r>
              <a:rPr lang="en-US" sz="2100" dirty="0" smtClean="0"/>
              <a:t>nodes (cycle </a:t>
            </a:r>
            <a:r>
              <a:rPr lang="en-US" sz="2100" dirty="0" err="1" smtClean="0"/>
              <a:t>cutset</a:t>
            </a:r>
            <a:r>
              <a:rPr lang="en-US" sz="2100" dirty="0" smtClean="0"/>
              <a:t>)</a:t>
            </a:r>
            <a:endParaRPr lang="en-US" sz="2100" dirty="0"/>
          </a:p>
          <a:p>
            <a:pPr lvl="1"/>
            <a:r>
              <a:rPr lang="en-US" sz="2100" dirty="0"/>
              <a:t>Collapse certain nodes</a:t>
            </a:r>
          </a:p>
        </p:txBody>
      </p:sp>
      <p:pic>
        <p:nvPicPr>
          <p:cNvPr id="37786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76400"/>
            <a:ext cx="2895600" cy="2482850"/>
          </a:xfrm>
        </p:spPr>
      </p:pic>
      <p:pic>
        <p:nvPicPr>
          <p:cNvPr id="377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2908300" cy="24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Nearly tree-structured CSPs</a:t>
            </a:r>
          </a:p>
        </p:txBody>
      </p:sp>
      <p:sp>
        <p:nvSpPr>
          <p:cNvPr id="378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191000"/>
            <a:ext cx="822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Idea: assign values to some variables so that the remaining variables form a tree.</a:t>
            </a:r>
          </a:p>
          <a:p>
            <a:r>
              <a:rPr lang="en-US" sz="2600" dirty="0"/>
              <a:t>Assume that we assign {SA=x} </a:t>
            </a:r>
            <a:r>
              <a:rPr lang="en-US" sz="2600" dirty="0">
                <a:sym typeface="Symbol" pitchFamily="18" charset="2"/>
              </a:rPr>
              <a:t> </a:t>
            </a:r>
            <a:r>
              <a:rPr lang="en-US" sz="2600" dirty="0"/>
              <a:t>cycle </a:t>
            </a:r>
            <a:r>
              <a:rPr lang="en-US" sz="2600" dirty="0" err="1"/>
              <a:t>cutset</a:t>
            </a:r>
            <a:endParaRPr lang="en-US" sz="2600" dirty="0"/>
          </a:p>
          <a:p>
            <a:pPr lvl="1"/>
            <a:r>
              <a:rPr lang="en-US" sz="2300" dirty="0"/>
              <a:t>And remove any values from the other variables that are inconsistent.</a:t>
            </a:r>
          </a:p>
          <a:p>
            <a:pPr lvl="1"/>
            <a:r>
              <a:rPr lang="en-US" sz="2300" dirty="0"/>
              <a:t>The selected value for SA could be the wrong one so we have to try all of them</a:t>
            </a:r>
          </a:p>
        </p:txBody>
      </p:sp>
      <p:pic>
        <p:nvPicPr>
          <p:cNvPr id="3788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76400"/>
            <a:ext cx="2895600" cy="2482850"/>
          </a:xfrm>
        </p:spPr>
      </p:pic>
      <p:pic>
        <p:nvPicPr>
          <p:cNvPr id="3788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2908300" cy="24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Nearly tree-structured CSPs</a:t>
            </a:r>
          </a:p>
        </p:txBody>
      </p:sp>
      <p:sp>
        <p:nvSpPr>
          <p:cNvPr id="379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191000"/>
            <a:ext cx="8229600" cy="1866900"/>
          </a:xfrm>
        </p:spPr>
        <p:txBody>
          <a:bodyPr/>
          <a:lstStyle/>
          <a:p>
            <a:r>
              <a:rPr lang="en-US" sz="2400"/>
              <a:t>This approach is worthwhile if cycle cutset is small.</a:t>
            </a:r>
          </a:p>
          <a:p>
            <a:r>
              <a:rPr lang="en-US" sz="2400"/>
              <a:t>Finding the smallest cycle cutset is NP-hard</a:t>
            </a:r>
          </a:p>
          <a:p>
            <a:pPr lvl="1"/>
            <a:r>
              <a:rPr lang="en-US" sz="1900"/>
              <a:t>Approximation algorithms exist</a:t>
            </a:r>
          </a:p>
          <a:p>
            <a:r>
              <a:rPr lang="en-US" sz="2000"/>
              <a:t>This approach is called</a:t>
            </a:r>
            <a:r>
              <a:rPr lang="en-US" sz="2000" i="1"/>
              <a:t> cutset conditioning</a:t>
            </a:r>
            <a:r>
              <a:rPr lang="en-US" sz="2000"/>
              <a:t>.</a:t>
            </a:r>
          </a:p>
        </p:txBody>
      </p:sp>
      <p:pic>
        <p:nvPicPr>
          <p:cNvPr id="37990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76400"/>
            <a:ext cx="2895600" cy="2482850"/>
          </a:xfrm>
        </p:spPr>
      </p:pic>
      <p:pic>
        <p:nvPicPr>
          <p:cNvPr id="379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2908300" cy="24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CSP Techniques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Backtracking Search</a:t>
            </a:r>
          </a:p>
          <a:p>
            <a:pPr lvl="1"/>
            <a:r>
              <a:rPr lang="en-US" dirty="0" smtClean="0"/>
              <a:t>DFS that assigns one variable per layer of the tree and backtracks when constraints are violated</a:t>
            </a:r>
          </a:p>
          <a:p>
            <a:pPr lvl="1"/>
            <a:r>
              <a:rPr lang="en-US" dirty="0" smtClean="0"/>
              <a:t>Heuristics used to decide the order of variables/values</a:t>
            </a:r>
          </a:p>
          <a:p>
            <a:r>
              <a:rPr lang="en-US" dirty="0" smtClean="0"/>
              <a:t>Constraint Propagation</a:t>
            </a:r>
          </a:p>
          <a:p>
            <a:pPr lvl="1"/>
            <a:r>
              <a:rPr lang="en-US" dirty="0" smtClean="0"/>
              <a:t>Forward </a:t>
            </a:r>
            <a:r>
              <a:rPr lang="en-US" dirty="0"/>
              <a:t>checking </a:t>
            </a:r>
            <a:r>
              <a:rPr lang="en-US" dirty="0"/>
              <a:t>prevents assignments that guarantee </a:t>
            </a:r>
            <a:r>
              <a:rPr lang="en-US" dirty="0" smtClean="0"/>
              <a:t>single-step </a:t>
            </a:r>
            <a:r>
              <a:rPr lang="en-US" dirty="0"/>
              <a:t>failure </a:t>
            </a:r>
            <a:endParaRPr lang="en-US" dirty="0" smtClean="0"/>
          </a:p>
          <a:p>
            <a:pPr lvl="1"/>
            <a:r>
              <a:rPr lang="en-US" dirty="0" smtClean="0"/>
              <a:t>Arc consistency, AC-3 algorithm (multiple steps)</a:t>
            </a:r>
          </a:p>
          <a:p>
            <a:r>
              <a:rPr lang="en-US" dirty="0" smtClean="0"/>
              <a:t>Local Search</a:t>
            </a:r>
          </a:p>
          <a:p>
            <a:pPr lvl="1"/>
            <a:r>
              <a:rPr lang="en-US" dirty="0" smtClean="0"/>
              <a:t>Start with a random assignment and minimize constraints</a:t>
            </a:r>
          </a:p>
          <a:p>
            <a:r>
              <a:rPr lang="en-US" dirty="0" smtClean="0"/>
              <a:t>Problem Structure solutions</a:t>
            </a:r>
          </a:p>
          <a:p>
            <a:pPr lvl="1"/>
            <a:r>
              <a:rPr lang="en-US" dirty="0" smtClean="0"/>
              <a:t>Turn graph into a tree by removing cycle </a:t>
            </a:r>
            <a:r>
              <a:rPr lang="en-US" dirty="0" err="1" smtClean="0"/>
              <a:t>cutset</a:t>
            </a:r>
            <a:r>
              <a:rPr lang="en-US" dirty="0" smtClean="0"/>
              <a:t>, then solve the remaining nodes in linear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1143000"/>
          </a:xfrm>
        </p:spPr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When to Use CSP Techniques?</a:t>
            </a:r>
          </a:p>
        </p:txBody>
      </p:sp>
      <p:sp>
        <p:nvSpPr>
          <p:cNvPr id="336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153400" cy="5029200"/>
          </a:xfrm>
        </p:spPr>
        <p:txBody>
          <a:bodyPr/>
          <a:lstStyle/>
          <a:p>
            <a:r>
              <a:rPr lang="en-US" sz="2800" dirty="0" smtClean="0"/>
              <a:t>When </a:t>
            </a:r>
            <a:r>
              <a:rPr lang="en-US" sz="2800" dirty="0"/>
              <a:t>the problem can be expressed by a set of variables with constraints on their values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constraints are relatively simple (e.g., binary)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constraints propagate well (AC3 eliminates many values)</a:t>
            </a:r>
          </a:p>
          <a:p>
            <a:r>
              <a:rPr lang="en-US" sz="2800" dirty="0" smtClean="0"/>
              <a:t>Local </a:t>
            </a:r>
            <a:r>
              <a:rPr lang="en-US" sz="2800" dirty="0"/>
              <a:t>Search: when the solutions are “densely” distributed in the space of possible assignments</a:t>
            </a:r>
          </a:p>
        </p:txBody>
      </p:sp>
    </p:spTree>
    <p:extLst>
      <p:ext uri="{BB962C8B-B14F-4D97-AF65-F5344CB8AC3E}">
        <p14:creationId xmlns:p14="http://schemas.microsoft.com/office/powerpoint/2010/main" val="42843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Applications</a:t>
            </a:r>
          </a:p>
        </p:txBody>
      </p:sp>
      <p:sp>
        <p:nvSpPr>
          <p:cNvPr id="180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 CSP techniques allow solving very complex problems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Numerous applications, e.g.: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Crew assignments to flights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Management of transportation fleet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Flight/rail schedules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Task scheduling in port operations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Design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Brain </a:t>
            </a:r>
            <a:r>
              <a:rPr lang="en-US" sz="2400" dirty="0" smtClean="0"/>
              <a:t>surgery</a:t>
            </a:r>
            <a:endParaRPr lang="en-US" sz="2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Constraint 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Programming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2362200" y="1752600"/>
            <a:ext cx="457200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1" lang="en-GB" sz="2800" b="1" dirty="0">
                <a:latin typeface="Arabic Typesetting" pitchFamily="66" charset="-78"/>
                <a:cs typeface="Arabic Typesetting" pitchFamily="66" charset="-78"/>
              </a:rPr>
              <a:t>“Constraint programming represents one of the closest approaches computer science has yet made to the Holy Grail of programming: the user states the problem, the computer solves it.”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1" lang="en-GB" sz="2000" b="1" dirty="0">
                <a:latin typeface="Arabic Typesetting" pitchFamily="66" charset="-78"/>
                <a:cs typeface="Arabic Typesetting" pitchFamily="66" charset="-78"/>
              </a:rPr>
              <a:t>Eugene C. </a:t>
            </a:r>
            <a:r>
              <a:rPr kumimoji="1" lang="en-GB" sz="2000" b="1" dirty="0" err="1">
                <a:latin typeface="Arabic Typesetting" pitchFamily="66" charset="-78"/>
                <a:cs typeface="Arabic Typesetting" pitchFamily="66" charset="-78"/>
              </a:rPr>
              <a:t>Freuder</a:t>
            </a:r>
            <a:r>
              <a:rPr kumimoji="1" lang="en-GB" sz="2000" b="1" dirty="0">
                <a:latin typeface="Arabic Typesetting" pitchFamily="66" charset="-78"/>
                <a:cs typeface="Arabic Typesetting" pitchFamily="66" charset="-78"/>
              </a:rPr>
              <a:t>, Constraints, April 1997</a:t>
            </a:r>
            <a:br>
              <a:rPr kumimoji="1" lang="en-GB" sz="2000" b="1" dirty="0">
                <a:latin typeface="Arabic Typesetting" pitchFamily="66" charset="-78"/>
                <a:cs typeface="Arabic Typesetting" pitchFamily="66" charset="-78"/>
              </a:rPr>
            </a:br>
            <a:endParaRPr kumimoji="1" lang="en-US" sz="20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96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5250" cy="7921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Glossary of Terms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85800" y="1722437"/>
            <a:ext cx="7791450" cy="5440363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en-US" sz="2000" dirty="0" smtClean="0"/>
              <a:t>A </a:t>
            </a:r>
            <a:r>
              <a:rPr lang="en-US" sz="2000" b="1" dirty="0" smtClean="0"/>
              <a:t>constraint satisfaction problem </a:t>
            </a:r>
            <a:r>
              <a:rPr lang="en-US" sz="2000" dirty="0" smtClean="0"/>
              <a:t>is a problem in which the goal is to choose a value for each of a set of variables, in such a way that the values all obey a set of constraints.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A </a:t>
            </a:r>
            <a:r>
              <a:rPr lang="en-US" sz="2000" b="1" dirty="0" smtClean="0"/>
              <a:t>constraint</a:t>
            </a:r>
            <a:r>
              <a:rPr lang="en-US" sz="2000" dirty="0" smtClean="0"/>
              <a:t> is a restriction on the possible values of two or more variables. For example, a constraint might say that A=a is not allowed in conjunction with B=b.</a:t>
            </a:r>
          </a:p>
          <a:p>
            <a:pPr>
              <a:spcBef>
                <a:spcPts val="300"/>
              </a:spcBef>
            </a:pPr>
            <a:r>
              <a:rPr lang="en-US" sz="2000" b="1" dirty="0" smtClean="0"/>
              <a:t>Backtracking</a:t>
            </a:r>
            <a:r>
              <a:rPr lang="en-US" sz="2000" dirty="0" smtClean="0"/>
              <a:t> </a:t>
            </a:r>
            <a:r>
              <a:rPr lang="en-US" sz="2000" b="1" dirty="0" smtClean="0"/>
              <a:t>search</a:t>
            </a:r>
            <a:r>
              <a:rPr lang="en-US" sz="2000" dirty="0" smtClean="0"/>
              <a:t> is a form of DFS in which there is a single representation of the state that gets updated for each successor, and then must be restored when a dead end is reached.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A directed arc from variable A to variable B in a CSP is </a:t>
            </a:r>
            <a:r>
              <a:rPr lang="en-US" sz="2000" b="1" dirty="0" smtClean="0"/>
              <a:t>arc consistent</a:t>
            </a:r>
            <a:r>
              <a:rPr lang="en-US" sz="2000" dirty="0" smtClean="0"/>
              <a:t> if, for every value in the current domain of A, there is some consistent value of B.</a:t>
            </a:r>
          </a:p>
          <a:p>
            <a:pPr>
              <a:spcBef>
                <a:spcPts val="300"/>
              </a:spcBef>
            </a:pPr>
            <a:r>
              <a:rPr lang="en-US" sz="2000" b="1" dirty="0" err="1" smtClean="0"/>
              <a:t>Backjumping</a:t>
            </a:r>
            <a:r>
              <a:rPr lang="en-US" sz="2000" dirty="0" smtClean="0"/>
              <a:t> is a way of making backtracking search more efficient by jumping back more than one level when a dead end is reached.</a:t>
            </a:r>
          </a:p>
          <a:p>
            <a:pPr>
              <a:spcBef>
                <a:spcPts val="300"/>
              </a:spcBef>
            </a:pPr>
            <a:r>
              <a:rPr lang="en-US" sz="2000" b="1" dirty="0" smtClean="0"/>
              <a:t>Min-conflicts</a:t>
            </a:r>
            <a:r>
              <a:rPr lang="en-US" sz="2000" dirty="0" smtClean="0"/>
              <a:t> is a heuristic for use with local search on CSP problems. The heuristic says that, when given a variable to modify, choose the value that conflicts with the fewest number of other variables.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/>
              <a:t>Slide </a:t>
            </a:r>
            <a:fld id="{76EDACA6-E902-471E-BE04-BC347F6944BA}" type="slidenum">
              <a:rPr lang="en-US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strangelo Edessa" pitchFamily="66" charset="0"/>
                <a:cs typeface="Estrangelo Edessa" pitchFamily="66" charset="0"/>
              </a:rPr>
              <a:t>Questions?</a:t>
            </a:r>
            <a:endParaRPr lang="en-US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Example: Sudoku CSP</a:t>
            </a:r>
          </a:p>
        </p:txBody>
      </p:sp>
      <p:sp>
        <p:nvSpPr>
          <p:cNvPr id="3553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variables: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C00000"/>
                </a:solidFill>
              </a:rPr>
              <a:t>domains: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C00000"/>
                </a:solidFill>
              </a:rPr>
              <a:t>constraints: 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C00000"/>
                </a:solidFill>
              </a:rPr>
              <a:t>Goal:</a:t>
            </a:r>
            <a:r>
              <a:rPr lang="en-US" sz="2800" dirty="0"/>
              <a:t> Assign a value to every variable such that all constraints are satisfied</a:t>
            </a:r>
          </a:p>
          <a:p>
            <a:endParaRPr lang="en-US" sz="1600" dirty="0"/>
          </a:p>
          <a:p>
            <a:pPr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60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Example: Sudoku CSP</a:t>
            </a:r>
          </a:p>
        </p:txBody>
      </p:sp>
      <p:sp>
        <p:nvSpPr>
          <p:cNvPr id="3563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variables: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A1</a:t>
            </a:r>
            <a:r>
              <a:rPr lang="en-US" sz="2400" dirty="0"/>
              <a:t>, …,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I9</a:t>
            </a:r>
            <a:endParaRPr lang="en-US" sz="2400" baseline="-250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domains</a:t>
            </a:r>
            <a:r>
              <a:rPr lang="en-US" sz="2400" dirty="0"/>
              <a:t>: {1,…,9}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constraints: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C00000"/>
                </a:solidFill>
              </a:rPr>
              <a:t>row constraint: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A1</a:t>
            </a:r>
            <a:r>
              <a:rPr lang="en-US" sz="2000" dirty="0" smtClean="0"/>
              <a:t> </a:t>
            </a:r>
            <a:r>
              <a:rPr lang="en-US" sz="2000" dirty="0">
                <a:sym typeface="Symbol" pitchFamily="18" charset="2"/>
              </a:rPr>
              <a:t>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A2</a:t>
            </a:r>
            <a:r>
              <a:rPr lang="en-US" sz="2000" dirty="0"/>
              <a:t>, …,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A1</a:t>
            </a:r>
            <a:r>
              <a:rPr lang="en-US" sz="2000" dirty="0" smtClean="0"/>
              <a:t> </a:t>
            </a:r>
            <a:r>
              <a:rPr lang="en-US" sz="2000" dirty="0">
                <a:sym typeface="Symbol" pitchFamily="18" charset="2"/>
              </a:rPr>
              <a:t>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A9</a:t>
            </a:r>
            <a:endParaRPr lang="en-US" sz="20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C00000"/>
                </a:solidFill>
              </a:rPr>
              <a:t>col constraint: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A1</a:t>
            </a:r>
            <a:r>
              <a:rPr lang="en-US" sz="2000" dirty="0" smtClean="0"/>
              <a:t> </a:t>
            </a:r>
            <a:r>
              <a:rPr lang="en-US" sz="2000" dirty="0">
                <a:sym typeface="Symbol" pitchFamily="18" charset="2"/>
              </a:rPr>
              <a:t>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B1</a:t>
            </a:r>
            <a:r>
              <a:rPr lang="en-US" sz="2000" dirty="0" smtClean="0"/>
              <a:t>, </a:t>
            </a:r>
            <a:r>
              <a:rPr lang="en-US" sz="2000" dirty="0"/>
              <a:t>…,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A1</a:t>
            </a:r>
            <a:r>
              <a:rPr lang="en-US" sz="2000" dirty="0" smtClean="0"/>
              <a:t> </a:t>
            </a:r>
            <a:r>
              <a:rPr lang="en-US" sz="2000" dirty="0">
                <a:sym typeface="Symbol" pitchFamily="18" charset="2"/>
              </a:rPr>
              <a:t>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I1</a:t>
            </a:r>
            <a:endParaRPr lang="en-US" sz="2000" baseline="-25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C00000"/>
                </a:solidFill>
              </a:rPr>
              <a:t>block constraint: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A1</a:t>
            </a:r>
            <a:r>
              <a:rPr lang="en-US" sz="2000" dirty="0" smtClean="0"/>
              <a:t> </a:t>
            </a:r>
            <a:r>
              <a:rPr lang="en-US" sz="2000" dirty="0">
                <a:sym typeface="Symbol" pitchFamily="18" charset="2"/>
              </a:rPr>
              <a:t>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A2</a:t>
            </a:r>
            <a:r>
              <a:rPr lang="en-US" sz="2000" dirty="0"/>
              <a:t>, …,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A1</a:t>
            </a:r>
            <a:r>
              <a:rPr lang="en-US" sz="2000" dirty="0" smtClean="0"/>
              <a:t> </a:t>
            </a:r>
            <a:r>
              <a:rPr lang="en-US" sz="2000" dirty="0">
                <a:sym typeface="Symbol" pitchFamily="18" charset="2"/>
              </a:rPr>
              <a:t> </a:t>
            </a:r>
            <a:r>
              <a:rPr lang="en-US" sz="2000" dirty="0" smtClean="0"/>
              <a:t>X</a:t>
            </a:r>
            <a:r>
              <a:rPr lang="en-US" sz="2000" baseline="-25000" dirty="0"/>
              <a:t>C</a:t>
            </a:r>
            <a:r>
              <a:rPr lang="en-US" sz="2000" baseline="-25000" dirty="0" smtClean="0"/>
              <a:t>3</a:t>
            </a:r>
            <a:endParaRPr lang="en-US" sz="20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CC6600"/>
                </a:solidFill>
                <a:sym typeface="Symbol" pitchFamily="18" charset="2"/>
              </a:rPr>
              <a:t>…</a:t>
            </a:r>
            <a:endParaRPr lang="en-US" sz="2000" dirty="0">
              <a:solidFill>
                <a:srgbClr val="CC6600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Goal:</a:t>
            </a:r>
            <a:r>
              <a:rPr lang="en-US" sz="2400" dirty="0"/>
              <a:t> Assign a value to every variable such that all constraints are satisfied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95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Example: Map Coloring</a:t>
            </a:r>
          </a:p>
        </p:txBody>
      </p:sp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838200" y="4572000"/>
            <a:ext cx="73171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7 variables </a:t>
            </a:r>
            <a:r>
              <a:rPr lang="en-US" dirty="0">
                <a:solidFill>
                  <a:srgbClr val="C00000"/>
                </a:solidFill>
              </a:rPr>
              <a:t>{WA,NT,SA,Q,NSW,V,T}</a:t>
            </a:r>
          </a:p>
          <a:p>
            <a:pPr>
              <a:buFontTx/>
              <a:buChar char="•"/>
            </a:pPr>
            <a:r>
              <a:rPr lang="en-US" sz="2400" dirty="0"/>
              <a:t> Each variable has the same domain {</a:t>
            </a:r>
            <a:r>
              <a:rPr lang="en-US" sz="2400" dirty="0">
                <a:solidFill>
                  <a:srgbClr val="F81706"/>
                </a:solidFill>
              </a:rPr>
              <a:t>red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CC6600"/>
                </a:solidFill>
              </a:rPr>
              <a:t> </a:t>
            </a:r>
            <a:r>
              <a:rPr lang="en-US" sz="2400" dirty="0">
                <a:solidFill>
                  <a:srgbClr val="45D628"/>
                </a:solidFill>
              </a:rPr>
              <a:t>green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CC660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}</a:t>
            </a:r>
          </a:p>
          <a:p>
            <a:pPr>
              <a:buFontTx/>
              <a:buChar char="•"/>
            </a:pPr>
            <a:r>
              <a:rPr lang="en-US" sz="2400" dirty="0"/>
              <a:t> No two adjacent variables have the same value: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1800" dirty="0">
                <a:solidFill>
                  <a:srgbClr val="C00000"/>
                </a:solidFill>
              </a:rPr>
              <a:t>WA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1800" dirty="0">
                <a:solidFill>
                  <a:srgbClr val="C00000"/>
                </a:solidFill>
              </a:rPr>
              <a:t>NT, WA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1800" dirty="0">
                <a:solidFill>
                  <a:srgbClr val="C00000"/>
                </a:solidFill>
              </a:rPr>
              <a:t>SA, NT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1800" dirty="0">
                <a:solidFill>
                  <a:srgbClr val="C00000"/>
                </a:solidFill>
              </a:rPr>
              <a:t>SA, NT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1800" dirty="0">
                <a:solidFill>
                  <a:srgbClr val="C00000"/>
                </a:solidFill>
              </a:rPr>
              <a:t>Q, SA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1800" dirty="0">
                <a:solidFill>
                  <a:srgbClr val="C00000"/>
                </a:solidFill>
              </a:rPr>
              <a:t>Q, SA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1800" dirty="0">
                <a:solidFill>
                  <a:srgbClr val="C00000"/>
                </a:solidFill>
              </a:rPr>
              <a:t>NSW, SA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1800" dirty="0">
                <a:solidFill>
                  <a:srgbClr val="C00000"/>
                </a:solidFill>
              </a:rPr>
              <a:t>V,Q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1800" dirty="0">
                <a:solidFill>
                  <a:srgbClr val="C00000"/>
                </a:solidFill>
              </a:rPr>
              <a:t>NSW, NSW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1800" dirty="0">
                <a:solidFill>
                  <a:srgbClr val="C00000"/>
                </a:solidFill>
              </a:rPr>
              <a:t>V</a:t>
            </a:r>
          </a:p>
        </p:txBody>
      </p:sp>
      <p:grpSp>
        <p:nvGrpSpPr>
          <p:cNvPr id="139288" name="Group 24"/>
          <p:cNvGrpSpPr>
            <a:grpSpLocks/>
          </p:cNvGrpSpPr>
          <p:nvPr/>
        </p:nvGrpSpPr>
        <p:grpSpPr bwMode="auto">
          <a:xfrm>
            <a:off x="3048000" y="2057400"/>
            <a:ext cx="3048000" cy="2465388"/>
            <a:chOff x="816" y="1152"/>
            <a:chExt cx="1920" cy="1553"/>
          </a:xfrm>
        </p:grpSpPr>
        <p:grpSp>
          <p:nvGrpSpPr>
            <p:cNvPr id="139289" name="Group 25"/>
            <p:cNvGrpSpPr>
              <a:grpSpLocks/>
            </p:cNvGrpSpPr>
            <p:nvPr/>
          </p:nvGrpSpPr>
          <p:grpSpPr bwMode="auto">
            <a:xfrm>
              <a:off x="816" y="1152"/>
              <a:ext cx="1920" cy="1536"/>
              <a:chOff x="576" y="1152"/>
              <a:chExt cx="1920" cy="1536"/>
            </a:xfrm>
          </p:grpSpPr>
          <p:sp>
            <p:nvSpPr>
              <p:cNvPr id="139290" name="Rectangle 26"/>
              <p:cNvSpPr>
                <a:spLocks noChangeArrowheads="1"/>
              </p:cNvSpPr>
              <p:nvPr/>
            </p:nvSpPr>
            <p:spPr bwMode="auto">
              <a:xfrm>
                <a:off x="576" y="1344"/>
                <a:ext cx="576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1" name="Freeform 27"/>
              <p:cNvSpPr>
                <a:spLocks/>
              </p:cNvSpPr>
              <p:nvPr/>
            </p:nvSpPr>
            <p:spPr bwMode="auto">
              <a:xfrm>
                <a:off x="1152" y="1728"/>
                <a:ext cx="576" cy="576"/>
              </a:xfrm>
              <a:custGeom>
                <a:avLst/>
                <a:gdLst>
                  <a:gd name="T0" fmla="*/ 0 w 576"/>
                  <a:gd name="T1" fmla="*/ 0 h 576"/>
                  <a:gd name="T2" fmla="*/ 576 w 576"/>
                  <a:gd name="T3" fmla="*/ 0 h 576"/>
                  <a:gd name="T4" fmla="*/ 576 w 576"/>
                  <a:gd name="T5" fmla="*/ 576 h 576"/>
                  <a:gd name="T6" fmla="*/ 0 w 576"/>
                  <a:gd name="T7" fmla="*/ 384 h 576"/>
                  <a:gd name="T8" fmla="*/ 0 w 576"/>
                  <a:gd name="T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57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576"/>
                    </a:lnTo>
                    <a:lnTo>
                      <a:pt x="0" y="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292" name="Rectangle 2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432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Freeform 29"/>
              <p:cNvSpPr>
                <a:spLocks/>
              </p:cNvSpPr>
              <p:nvPr/>
            </p:nvSpPr>
            <p:spPr bwMode="auto">
              <a:xfrm>
                <a:off x="1584" y="1152"/>
                <a:ext cx="912" cy="672"/>
              </a:xfrm>
              <a:custGeom>
                <a:avLst/>
                <a:gdLst>
                  <a:gd name="T0" fmla="*/ 0 w 912"/>
                  <a:gd name="T1" fmla="*/ 0 h 672"/>
                  <a:gd name="T2" fmla="*/ 912 w 912"/>
                  <a:gd name="T3" fmla="*/ 672 h 672"/>
                  <a:gd name="T4" fmla="*/ 144 w 912"/>
                  <a:gd name="T5" fmla="*/ 672 h 672"/>
                  <a:gd name="T6" fmla="*/ 144 w 912"/>
                  <a:gd name="T7" fmla="*/ 576 h 672"/>
                  <a:gd name="T8" fmla="*/ 0 w 912"/>
                  <a:gd name="T9" fmla="*/ 576 h 672"/>
                  <a:gd name="T10" fmla="*/ 0 w 912"/>
                  <a:gd name="T11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672">
                    <a:moveTo>
                      <a:pt x="0" y="0"/>
                    </a:moveTo>
                    <a:lnTo>
                      <a:pt x="912" y="672"/>
                    </a:lnTo>
                    <a:lnTo>
                      <a:pt x="144" y="672"/>
                    </a:lnTo>
                    <a:lnTo>
                      <a:pt x="144" y="57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294" name="Freeform 30"/>
              <p:cNvSpPr>
                <a:spLocks/>
              </p:cNvSpPr>
              <p:nvPr/>
            </p:nvSpPr>
            <p:spPr bwMode="auto">
              <a:xfrm>
                <a:off x="1728" y="1824"/>
                <a:ext cx="768" cy="480"/>
              </a:xfrm>
              <a:custGeom>
                <a:avLst/>
                <a:gdLst>
                  <a:gd name="T0" fmla="*/ 0 w 768"/>
                  <a:gd name="T1" fmla="*/ 0 h 480"/>
                  <a:gd name="T2" fmla="*/ 0 w 768"/>
                  <a:gd name="T3" fmla="*/ 288 h 480"/>
                  <a:gd name="T4" fmla="*/ 672 w 768"/>
                  <a:gd name="T5" fmla="*/ 480 h 480"/>
                  <a:gd name="T6" fmla="*/ 768 w 768"/>
                  <a:gd name="T7" fmla="*/ 0 h 480"/>
                  <a:gd name="T8" fmla="*/ 0 w 768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8" h="480">
                    <a:moveTo>
                      <a:pt x="0" y="0"/>
                    </a:moveTo>
                    <a:lnTo>
                      <a:pt x="0" y="288"/>
                    </a:lnTo>
                    <a:lnTo>
                      <a:pt x="672" y="480"/>
                    </a:lnTo>
                    <a:lnTo>
                      <a:pt x="76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295" name="Freeform 31"/>
              <p:cNvSpPr>
                <a:spLocks/>
              </p:cNvSpPr>
              <p:nvPr/>
            </p:nvSpPr>
            <p:spPr bwMode="auto">
              <a:xfrm>
                <a:off x="1728" y="2112"/>
                <a:ext cx="672" cy="192"/>
              </a:xfrm>
              <a:custGeom>
                <a:avLst/>
                <a:gdLst>
                  <a:gd name="T0" fmla="*/ 0 w 672"/>
                  <a:gd name="T1" fmla="*/ 0 h 192"/>
                  <a:gd name="T2" fmla="*/ 0 w 672"/>
                  <a:gd name="T3" fmla="*/ 192 h 192"/>
                  <a:gd name="T4" fmla="*/ 672 w 672"/>
                  <a:gd name="T5" fmla="*/ 192 h 192"/>
                  <a:gd name="T6" fmla="*/ 0 w 672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2" h="192">
                    <a:moveTo>
                      <a:pt x="0" y="0"/>
                    </a:moveTo>
                    <a:lnTo>
                      <a:pt x="0" y="192"/>
                    </a:lnTo>
                    <a:lnTo>
                      <a:pt x="672" y="1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296" name="Rectangle 32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297" name="Text Box 33"/>
            <p:cNvSpPr txBox="1">
              <a:spLocks noChangeArrowheads="1"/>
            </p:cNvSpPr>
            <p:nvPr/>
          </p:nvSpPr>
          <p:spPr bwMode="auto">
            <a:xfrm>
              <a:off x="902" y="1604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WA</a:t>
              </a:r>
            </a:p>
          </p:txBody>
        </p:sp>
        <p:sp>
          <p:nvSpPr>
            <p:cNvPr id="139298" name="Text Box 34"/>
            <p:cNvSpPr txBox="1">
              <a:spLocks noChangeArrowheads="1"/>
            </p:cNvSpPr>
            <p:nvPr/>
          </p:nvSpPr>
          <p:spPr bwMode="auto">
            <a:xfrm>
              <a:off x="1488" y="1296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NT</a:t>
              </a:r>
            </a:p>
          </p:txBody>
        </p:sp>
        <p:sp>
          <p:nvSpPr>
            <p:cNvPr id="139299" name="Text Box 35"/>
            <p:cNvSpPr txBox="1">
              <a:spLocks noChangeArrowheads="1"/>
            </p:cNvSpPr>
            <p:nvPr/>
          </p:nvSpPr>
          <p:spPr bwMode="auto">
            <a:xfrm>
              <a:off x="1584" y="1872"/>
              <a:ext cx="2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SA</a:t>
              </a:r>
            </a:p>
          </p:txBody>
        </p:sp>
        <p:sp>
          <p:nvSpPr>
            <p:cNvPr id="139300" name="Text Box 36"/>
            <p:cNvSpPr txBox="1">
              <a:spLocks noChangeArrowheads="1"/>
            </p:cNvSpPr>
            <p:nvPr/>
          </p:nvSpPr>
          <p:spPr bwMode="auto">
            <a:xfrm>
              <a:off x="1968" y="1440"/>
              <a:ext cx="2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Q</a:t>
              </a:r>
            </a:p>
          </p:txBody>
        </p:sp>
        <p:sp>
          <p:nvSpPr>
            <p:cNvPr id="139301" name="Text Box 37"/>
            <p:cNvSpPr txBox="1">
              <a:spLocks noChangeArrowheads="1"/>
            </p:cNvSpPr>
            <p:nvPr/>
          </p:nvSpPr>
          <p:spPr bwMode="auto">
            <a:xfrm>
              <a:off x="2160" y="1920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NSW</a:t>
              </a:r>
            </a:p>
          </p:txBody>
        </p:sp>
        <p:sp>
          <p:nvSpPr>
            <p:cNvPr id="139302" name="Text Box 38"/>
            <p:cNvSpPr txBox="1">
              <a:spLocks noChangeArrowheads="1"/>
            </p:cNvSpPr>
            <p:nvPr/>
          </p:nvSpPr>
          <p:spPr bwMode="auto">
            <a:xfrm>
              <a:off x="1968" y="2112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V</a:t>
              </a:r>
            </a:p>
          </p:txBody>
        </p:sp>
        <p:sp>
          <p:nvSpPr>
            <p:cNvPr id="139303" name="Text Box 39"/>
            <p:cNvSpPr txBox="1">
              <a:spLocks noChangeArrowheads="1"/>
            </p:cNvSpPr>
            <p:nvPr/>
          </p:nvSpPr>
          <p:spPr bwMode="auto">
            <a:xfrm>
              <a:off x="2352" y="2474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</a:t>
              </a:r>
            </a:p>
          </p:txBody>
        </p:sp>
      </p:grpSp>
      <p:grpSp>
        <p:nvGrpSpPr>
          <p:cNvPr id="139305" name="Group 41"/>
          <p:cNvGrpSpPr>
            <a:grpSpLocks/>
          </p:cNvGrpSpPr>
          <p:nvPr/>
        </p:nvGrpSpPr>
        <p:grpSpPr bwMode="auto">
          <a:xfrm>
            <a:off x="3048000" y="2057400"/>
            <a:ext cx="3048000" cy="2509838"/>
            <a:chOff x="3456" y="528"/>
            <a:chExt cx="1920" cy="1581"/>
          </a:xfrm>
        </p:grpSpPr>
        <p:sp>
          <p:nvSpPr>
            <p:cNvPr id="139268" name="Rectangle 4"/>
            <p:cNvSpPr>
              <a:spLocks noChangeArrowheads="1"/>
            </p:cNvSpPr>
            <p:nvPr/>
          </p:nvSpPr>
          <p:spPr bwMode="auto">
            <a:xfrm>
              <a:off x="3456" y="720"/>
              <a:ext cx="576" cy="768"/>
            </a:xfrm>
            <a:prstGeom prst="rect">
              <a:avLst/>
            </a:prstGeom>
            <a:solidFill>
              <a:srgbClr val="F8170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0" name="Freeform 6"/>
            <p:cNvSpPr>
              <a:spLocks/>
            </p:cNvSpPr>
            <p:nvPr/>
          </p:nvSpPr>
          <p:spPr bwMode="auto">
            <a:xfrm>
              <a:off x="4032" y="1104"/>
              <a:ext cx="576" cy="576"/>
            </a:xfrm>
            <a:custGeom>
              <a:avLst/>
              <a:gdLst>
                <a:gd name="T0" fmla="*/ 0 w 576"/>
                <a:gd name="T1" fmla="*/ 0 h 576"/>
                <a:gd name="T2" fmla="*/ 576 w 576"/>
                <a:gd name="T3" fmla="*/ 0 h 576"/>
                <a:gd name="T4" fmla="*/ 576 w 576"/>
                <a:gd name="T5" fmla="*/ 576 h 576"/>
                <a:gd name="T6" fmla="*/ 0 w 576"/>
                <a:gd name="T7" fmla="*/ 384 h 576"/>
                <a:gd name="T8" fmla="*/ 0 w 576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lnTo>
                    <a:pt x="576" y="0"/>
                  </a:lnTo>
                  <a:lnTo>
                    <a:pt x="576" y="576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4032" y="528"/>
              <a:ext cx="432" cy="576"/>
            </a:xfrm>
            <a:prstGeom prst="rect">
              <a:avLst/>
            </a:prstGeom>
            <a:solidFill>
              <a:srgbClr val="45D62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3" name="Freeform 9"/>
            <p:cNvSpPr>
              <a:spLocks/>
            </p:cNvSpPr>
            <p:nvPr/>
          </p:nvSpPr>
          <p:spPr bwMode="auto">
            <a:xfrm>
              <a:off x="4464" y="528"/>
              <a:ext cx="912" cy="672"/>
            </a:xfrm>
            <a:custGeom>
              <a:avLst/>
              <a:gdLst>
                <a:gd name="T0" fmla="*/ 0 w 912"/>
                <a:gd name="T1" fmla="*/ 0 h 672"/>
                <a:gd name="T2" fmla="*/ 912 w 912"/>
                <a:gd name="T3" fmla="*/ 672 h 672"/>
                <a:gd name="T4" fmla="*/ 144 w 912"/>
                <a:gd name="T5" fmla="*/ 672 h 672"/>
                <a:gd name="T6" fmla="*/ 144 w 912"/>
                <a:gd name="T7" fmla="*/ 576 h 672"/>
                <a:gd name="T8" fmla="*/ 0 w 912"/>
                <a:gd name="T9" fmla="*/ 576 h 672"/>
                <a:gd name="T10" fmla="*/ 0 w 912"/>
                <a:gd name="T11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672">
                  <a:moveTo>
                    <a:pt x="0" y="0"/>
                  </a:moveTo>
                  <a:lnTo>
                    <a:pt x="912" y="672"/>
                  </a:lnTo>
                  <a:lnTo>
                    <a:pt x="144" y="672"/>
                  </a:lnTo>
                  <a:lnTo>
                    <a:pt x="14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170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9274" name="Freeform 10"/>
            <p:cNvSpPr>
              <a:spLocks/>
            </p:cNvSpPr>
            <p:nvPr/>
          </p:nvSpPr>
          <p:spPr bwMode="auto">
            <a:xfrm>
              <a:off x="4608" y="1200"/>
              <a:ext cx="768" cy="480"/>
            </a:xfrm>
            <a:custGeom>
              <a:avLst/>
              <a:gdLst>
                <a:gd name="T0" fmla="*/ 0 w 768"/>
                <a:gd name="T1" fmla="*/ 0 h 480"/>
                <a:gd name="T2" fmla="*/ 0 w 768"/>
                <a:gd name="T3" fmla="*/ 288 h 480"/>
                <a:gd name="T4" fmla="*/ 672 w 768"/>
                <a:gd name="T5" fmla="*/ 480 h 480"/>
                <a:gd name="T6" fmla="*/ 768 w 768"/>
                <a:gd name="T7" fmla="*/ 0 h 480"/>
                <a:gd name="T8" fmla="*/ 0 w 768"/>
                <a:gd name="T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480">
                  <a:moveTo>
                    <a:pt x="0" y="0"/>
                  </a:moveTo>
                  <a:lnTo>
                    <a:pt x="0" y="288"/>
                  </a:lnTo>
                  <a:lnTo>
                    <a:pt x="672" y="480"/>
                  </a:lnTo>
                  <a:lnTo>
                    <a:pt x="7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D62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9275" name="Freeform 11"/>
            <p:cNvSpPr>
              <a:spLocks/>
            </p:cNvSpPr>
            <p:nvPr/>
          </p:nvSpPr>
          <p:spPr bwMode="auto">
            <a:xfrm>
              <a:off x="4608" y="1488"/>
              <a:ext cx="672" cy="192"/>
            </a:xfrm>
            <a:custGeom>
              <a:avLst/>
              <a:gdLst>
                <a:gd name="T0" fmla="*/ 0 w 672"/>
                <a:gd name="T1" fmla="*/ 0 h 192"/>
                <a:gd name="T2" fmla="*/ 0 w 672"/>
                <a:gd name="T3" fmla="*/ 192 h 192"/>
                <a:gd name="T4" fmla="*/ 672 w 672"/>
                <a:gd name="T5" fmla="*/ 192 h 192"/>
                <a:gd name="T6" fmla="*/ 0 w 672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2" h="192">
                  <a:moveTo>
                    <a:pt x="0" y="0"/>
                  </a:moveTo>
                  <a:lnTo>
                    <a:pt x="0" y="192"/>
                  </a:lnTo>
                  <a:lnTo>
                    <a:pt x="672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170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9276" name="Rectangle 12"/>
            <p:cNvSpPr>
              <a:spLocks noChangeArrowheads="1"/>
            </p:cNvSpPr>
            <p:nvPr/>
          </p:nvSpPr>
          <p:spPr bwMode="auto">
            <a:xfrm>
              <a:off x="4992" y="187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Text Box 14"/>
            <p:cNvSpPr txBox="1">
              <a:spLocks noChangeArrowheads="1"/>
            </p:cNvSpPr>
            <p:nvPr/>
          </p:nvSpPr>
          <p:spPr bwMode="auto">
            <a:xfrm>
              <a:off x="3542" y="980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WA</a:t>
              </a:r>
            </a:p>
          </p:txBody>
        </p:sp>
        <p:sp>
          <p:nvSpPr>
            <p:cNvPr id="139279" name="Text Box 15"/>
            <p:cNvSpPr txBox="1">
              <a:spLocks noChangeArrowheads="1"/>
            </p:cNvSpPr>
            <p:nvPr/>
          </p:nvSpPr>
          <p:spPr bwMode="auto">
            <a:xfrm>
              <a:off x="4128" y="672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NT</a:t>
              </a:r>
            </a:p>
          </p:txBody>
        </p:sp>
        <p:sp>
          <p:nvSpPr>
            <p:cNvPr id="139280" name="Text Box 16"/>
            <p:cNvSpPr txBox="1">
              <a:spLocks noChangeArrowheads="1"/>
            </p:cNvSpPr>
            <p:nvPr/>
          </p:nvSpPr>
          <p:spPr bwMode="auto">
            <a:xfrm>
              <a:off x="4224" y="1248"/>
              <a:ext cx="2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SA</a:t>
              </a:r>
            </a:p>
          </p:txBody>
        </p:sp>
        <p:sp>
          <p:nvSpPr>
            <p:cNvPr id="139281" name="Text Box 17"/>
            <p:cNvSpPr txBox="1">
              <a:spLocks noChangeArrowheads="1"/>
            </p:cNvSpPr>
            <p:nvPr/>
          </p:nvSpPr>
          <p:spPr bwMode="auto">
            <a:xfrm>
              <a:off x="4608" y="816"/>
              <a:ext cx="2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Q</a:t>
              </a:r>
            </a:p>
          </p:txBody>
        </p:sp>
        <p:sp>
          <p:nvSpPr>
            <p:cNvPr id="139282" name="Text Box 18"/>
            <p:cNvSpPr txBox="1">
              <a:spLocks noChangeArrowheads="1"/>
            </p:cNvSpPr>
            <p:nvPr/>
          </p:nvSpPr>
          <p:spPr bwMode="auto">
            <a:xfrm>
              <a:off x="4800" y="1296"/>
              <a:ext cx="4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NSW</a:t>
              </a:r>
            </a:p>
          </p:txBody>
        </p:sp>
        <p:sp>
          <p:nvSpPr>
            <p:cNvPr id="139283" name="Text Box 19"/>
            <p:cNvSpPr txBox="1">
              <a:spLocks noChangeArrowheads="1"/>
            </p:cNvSpPr>
            <p:nvPr/>
          </p:nvSpPr>
          <p:spPr bwMode="auto">
            <a:xfrm>
              <a:off x="4608" y="1488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V</a:t>
              </a:r>
            </a:p>
          </p:txBody>
        </p:sp>
        <p:sp>
          <p:nvSpPr>
            <p:cNvPr id="139284" name="Text Box 20"/>
            <p:cNvSpPr txBox="1">
              <a:spLocks noChangeArrowheads="1"/>
            </p:cNvSpPr>
            <p:nvPr/>
          </p:nvSpPr>
          <p:spPr bwMode="auto">
            <a:xfrm>
              <a:off x="4992" y="1872"/>
              <a:ext cx="206" cy="23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T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620301"/>
            <a:ext cx="3327400" cy="309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6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7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1075</TotalTime>
  <Words>2852</Words>
  <Application>Microsoft Office PowerPoint</Application>
  <PresentationFormat>On-screen Show (4:3)</PresentationFormat>
  <Paragraphs>767</Paragraphs>
  <Slides>68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Theme2</vt:lpstr>
      <vt:lpstr>Constraint Satisfaction problems (CSP)</vt:lpstr>
      <vt:lpstr>Sudoku</vt:lpstr>
      <vt:lpstr>Problem Formulation </vt:lpstr>
      <vt:lpstr>CSP as a Search Problem</vt:lpstr>
      <vt:lpstr>What else is needed?</vt:lpstr>
      <vt:lpstr>Constraint Satisfaction Problem</vt:lpstr>
      <vt:lpstr>Example: Sudoku CSP</vt:lpstr>
      <vt:lpstr>Example: Sudoku CSP</vt:lpstr>
      <vt:lpstr>Example: Map Coloring</vt:lpstr>
      <vt:lpstr>Example: Task Scheduling</vt:lpstr>
      <vt:lpstr>Varieties of constraints</vt:lpstr>
      <vt:lpstr>Constraint Graph</vt:lpstr>
      <vt:lpstr>Commutativity of CSP</vt:lpstr>
      <vt:lpstr>Backtracking Algorithm</vt:lpstr>
      <vt:lpstr>Backtracking example</vt:lpstr>
      <vt:lpstr>Backtracking example</vt:lpstr>
      <vt:lpstr>Backtracking example</vt:lpstr>
      <vt:lpstr>Backtracking example</vt:lpstr>
      <vt:lpstr> Backtracking Search</vt:lpstr>
      <vt:lpstr> Backtracking Search</vt:lpstr>
      <vt:lpstr> Backtracking Search</vt:lpstr>
      <vt:lpstr> Backtracking Search</vt:lpstr>
      <vt:lpstr> Backtracking Search</vt:lpstr>
      <vt:lpstr> Backtracking Search</vt:lpstr>
      <vt:lpstr> Backtracking Search</vt:lpstr>
      <vt:lpstr>Questions</vt:lpstr>
      <vt:lpstr>Backtracking Algorithm</vt:lpstr>
      <vt:lpstr>Choice of Variable</vt:lpstr>
      <vt:lpstr>Choice of Variable</vt:lpstr>
      <vt:lpstr>Choice of Variable</vt:lpstr>
      <vt:lpstr>Choice of Variable</vt:lpstr>
      <vt:lpstr>Choice of Value</vt:lpstr>
      <vt:lpstr>Choice of Value</vt:lpstr>
      <vt:lpstr>Summary so far…</vt:lpstr>
      <vt:lpstr>Constraint Propagation …</vt:lpstr>
      <vt:lpstr>Forward Checking</vt:lpstr>
      <vt:lpstr>Map Coloring: Forward Checking</vt:lpstr>
      <vt:lpstr>Map Coloring: Forward Checking</vt:lpstr>
      <vt:lpstr>Map Coloring: Forward Checking</vt:lpstr>
      <vt:lpstr>Map Coloring: Forward Checking</vt:lpstr>
      <vt:lpstr>Map Coloring: Forward Checking</vt:lpstr>
      <vt:lpstr>Map Coloring: Forward Checking</vt:lpstr>
      <vt:lpstr>Map Coloring: Forward Checking</vt:lpstr>
      <vt:lpstr>Other inconsistencies?</vt:lpstr>
      <vt:lpstr>Map Coloring: Forward Checking</vt:lpstr>
      <vt:lpstr>Constraint propagation</vt:lpstr>
      <vt:lpstr>Arc consistency</vt:lpstr>
      <vt:lpstr>Arc consistency</vt:lpstr>
      <vt:lpstr>Arc consistency</vt:lpstr>
      <vt:lpstr>Arc consistency</vt:lpstr>
      <vt:lpstr>Arc consistency algorithm</vt:lpstr>
      <vt:lpstr>K-consistency</vt:lpstr>
      <vt:lpstr>Local search for CSP</vt:lpstr>
      <vt:lpstr>Local Search for CSP</vt:lpstr>
      <vt:lpstr>Remark</vt:lpstr>
      <vt:lpstr>Solving CSP through problem structure</vt:lpstr>
      <vt:lpstr>Problem structure</vt:lpstr>
      <vt:lpstr>Tree-structured CSPs</vt:lpstr>
      <vt:lpstr>Tree-structured CSPs</vt:lpstr>
      <vt:lpstr>Nearly tree-structured CSPs</vt:lpstr>
      <vt:lpstr>Nearly tree-structured CSPs</vt:lpstr>
      <vt:lpstr>Nearly tree-structured CSPs</vt:lpstr>
      <vt:lpstr>Summary of CSP Techniques</vt:lpstr>
      <vt:lpstr>When to Use CSP Techniques?</vt:lpstr>
      <vt:lpstr>Applications</vt:lpstr>
      <vt:lpstr>Constraint Programming</vt:lpstr>
      <vt:lpstr>Glossary of Terms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Chernova</dc:creator>
  <cp:lastModifiedBy>Sonia Chernova</cp:lastModifiedBy>
  <cp:revision>159</cp:revision>
  <dcterms:created xsi:type="dcterms:W3CDTF">2012-01-11T16:23:23Z</dcterms:created>
  <dcterms:modified xsi:type="dcterms:W3CDTF">2012-01-24T14:42:59Z</dcterms:modified>
</cp:coreProperties>
</file>