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3" r:id="rId8"/>
    <p:sldId id="264" r:id="rId9"/>
    <p:sldId id="261" r:id="rId10"/>
    <p:sldId id="262" r:id="rId11"/>
    <p:sldId id="265" r:id="rId12"/>
    <p:sldId id="273" r:id="rId13"/>
    <p:sldId id="272" r:id="rId14"/>
    <p:sldId id="274" r:id="rId15"/>
    <p:sldId id="275" r:id="rId16"/>
    <p:sldId id="276" r:id="rId17"/>
    <p:sldId id="278" r:id="rId18"/>
    <p:sldId id="266" r:id="rId19"/>
    <p:sldId id="267" r:id="rId20"/>
    <p:sldId id="268" r:id="rId21"/>
    <p:sldId id="279" r:id="rId22"/>
    <p:sldId id="269" r:id="rId23"/>
    <p:sldId id="270" r:id="rId24"/>
    <p:sldId id="280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8F69AF-297F-490E-B12B-2947A6E066BC}" type="datetimeFigureOut">
              <a:rPr lang="en-US" smtClean="0"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BC2990-2005-41C3-92BA-7FD8D7AE2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 – The Onion Router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David </a:t>
            </a:r>
            <a:r>
              <a:rPr lang="en-US" dirty="0" err="1" smtClean="0"/>
              <a:t>Rollé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4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Onion Routing with a twist</a:t>
            </a:r>
          </a:p>
          <a:p>
            <a:r>
              <a:rPr lang="en-US" dirty="0" smtClean="0"/>
              <a:t>Construct Circuits</a:t>
            </a:r>
          </a:p>
          <a:p>
            <a:pPr lvl="1"/>
            <a:r>
              <a:rPr lang="en-US" dirty="0" smtClean="0"/>
              <a:t>Long time to construct a complete circuit</a:t>
            </a:r>
          </a:p>
          <a:p>
            <a:pPr lvl="1"/>
            <a:r>
              <a:rPr lang="en-US" dirty="0" smtClean="0"/>
              <a:t>Short time to add/subtract from</a:t>
            </a:r>
          </a:p>
          <a:p>
            <a:pPr lvl="1"/>
            <a:r>
              <a:rPr lang="en-US" dirty="0" smtClean="0"/>
              <a:t>Consider rotating circuits once a minute</a:t>
            </a:r>
          </a:p>
          <a:p>
            <a:r>
              <a:rPr lang="en-US" dirty="0" smtClean="0"/>
              <a:t>Destroy Circuits</a:t>
            </a:r>
          </a:p>
          <a:p>
            <a:pPr lvl="1"/>
            <a:r>
              <a:rPr lang="en-US" dirty="0" smtClean="0"/>
              <a:t>Relatively quick, useful for rerouting the circuit through different ORs in case of circuit breakage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6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 connects to OR with TLS secure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CircID</a:t>
            </a:r>
            <a:r>
              <a:rPr lang="en-US" dirty="0" smtClean="0"/>
              <a:t>, uses a Control Cell to carry data.</a:t>
            </a:r>
          </a:p>
          <a:p>
            <a:r>
              <a:rPr lang="en-US" dirty="0" smtClean="0"/>
              <a:t>OR responds with the second half of the </a:t>
            </a:r>
            <a:r>
              <a:rPr lang="en-US" dirty="0" err="1" smtClean="0"/>
              <a:t>Diffie</a:t>
            </a:r>
            <a:r>
              <a:rPr lang="en-US" dirty="0" smtClean="0"/>
              <a:t>-Hellman handshake</a:t>
            </a:r>
          </a:p>
          <a:p>
            <a:r>
              <a:rPr lang="en-US" dirty="0" smtClean="0"/>
              <a:t>OP encrypts additional Control Cell and sends them to OR, waits for response, etc.</a:t>
            </a:r>
          </a:p>
          <a:p>
            <a:r>
              <a:rPr lang="en-US" dirty="0" smtClean="0"/>
              <a:t>End result: Multiple layers of encryption, easily translated by OR. Also, Digest allows multiple exit points along circuit</a:t>
            </a:r>
          </a:p>
          <a:p>
            <a:pPr lvl="1"/>
            <a:r>
              <a:rPr lang="en-US" dirty="0" smtClean="0"/>
              <a:t>Build longer circuit than necessary.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99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 is asked for a connection via SOCKS</a:t>
            </a:r>
          </a:p>
          <a:p>
            <a:r>
              <a:rPr lang="en-US" dirty="0" smtClean="0"/>
              <a:t>Each stream has random stream ID</a:t>
            </a:r>
          </a:p>
          <a:p>
            <a:pPr lvl="1"/>
            <a:r>
              <a:rPr lang="en-US" dirty="0" smtClean="0"/>
              <a:t>Why is this important?</a:t>
            </a:r>
          </a:p>
          <a:p>
            <a:r>
              <a:rPr lang="en-US" dirty="0" smtClean="0"/>
              <a:t>Problems with SOCKS</a:t>
            </a:r>
          </a:p>
          <a:p>
            <a:pPr lvl="1"/>
            <a:r>
              <a:rPr lang="en-US" dirty="0" smtClean="0"/>
              <a:t>Applications can pass the hostname to the Tor Client, or pass the IP address first</a:t>
            </a:r>
          </a:p>
          <a:p>
            <a:pPr lvl="1"/>
            <a:r>
              <a:rPr lang="en-US" dirty="0" smtClean="0"/>
              <a:t>If DNS </a:t>
            </a:r>
            <a:r>
              <a:rPr lang="en-US" dirty="0" err="1" smtClean="0"/>
              <a:t>reolution</a:t>
            </a:r>
            <a:r>
              <a:rPr lang="en-US" dirty="0" smtClean="0"/>
              <a:t> performed, Alice reveals location of both ends.</a:t>
            </a:r>
          </a:p>
          <a:p>
            <a:pPr lvl="1"/>
            <a:r>
              <a:rPr lang="en-US" dirty="0" smtClean="0"/>
              <a:t>Solutions?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63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Integrity Checking via 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Digest is comprised of encoded bits which verify when the cell is completely decoded</a:t>
            </a:r>
          </a:p>
          <a:p>
            <a:pPr lvl="1"/>
            <a:r>
              <a:rPr lang="en-US" dirty="0" smtClean="0"/>
              <a:t>Lynchpin for Leaky-Pipe algorithm</a:t>
            </a:r>
          </a:p>
          <a:p>
            <a:r>
              <a:rPr lang="en-US" dirty="0" smtClean="0"/>
              <a:t>ORs verify </a:t>
            </a:r>
            <a:r>
              <a:rPr lang="en-US" dirty="0" smtClean="0"/>
              <a:t>stream is not in still in </a:t>
            </a:r>
            <a:r>
              <a:rPr lang="en-US" dirty="0" smtClean="0"/>
              <a:t>transit</a:t>
            </a:r>
          </a:p>
          <a:p>
            <a:r>
              <a:rPr lang="en-US" dirty="0" smtClean="0"/>
              <a:t>Digest pre-negotiated at circuit creation using SHA-1 digest with derivative of the key</a:t>
            </a:r>
          </a:p>
          <a:p>
            <a:r>
              <a:rPr lang="en-US" dirty="0" smtClean="0"/>
              <a:t>Digest serves Leaky-Pipe topology and Integrity checking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0531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Throttle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Rate Limiting</a:t>
            </a:r>
          </a:p>
          <a:p>
            <a:pPr lvl="1"/>
            <a:r>
              <a:rPr lang="en-US" dirty="0" smtClean="0"/>
              <a:t>Bulk stream versus interactive stream</a:t>
            </a:r>
          </a:p>
          <a:p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Token Bucket Approach</a:t>
            </a:r>
          </a:p>
          <a:p>
            <a:pPr lvl="2"/>
            <a:r>
              <a:rPr lang="en-US" dirty="0" smtClean="0"/>
              <a:t>Enforces average rate of incoming bytes</a:t>
            </a:r>
          </a:p>
          <a:p>
            <a:pPr lvl="2"/>
            <a:r>
              <a:rPr lang="en-US" dirty="0" smtClean="0"/>
              <a:t>Permits short term bursts above bandwidth allotment</a:t>
            </a:r>
          </a:p>
          <a:p>
            <a:r>
              <a:rPr lang="en-US" dirty="0" smtClean="0"/>
              <a:t>Cannot always wait for a full cell, send when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92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 Level Throttling</a:t>
            </a:r>
          </a:p>
          <a:p>
            <a:pPr lvl="1"/>
            <a:r>
              <a:rPr lang="en-US" dirty="0" smtClean="0"/>
              <a:t>Packaging Window</a:t>
            </a:r>
          </a:p>
          <a:p>
            <a:pPr lvl="1"/>
            <a:r>
              <a:rPr lang="en-US" dirty="0" smtClean="0"/>
              <a:t>Delivery Window</a:t>
            </a:r>
          </a:p>
          <a:p>
            <a:pPr lvl="1"/>
            <a:r>
              <a:rPr lang="en-US" dirty="0" smtClean="0"/>
              <a:t>Relay </a:t>
            </a:r>
            <a:r>
              <a:rPr lang="en-US" dirty="0" err="1" smtClean="0"/>
              <a:t>sendme</a:t>
            </a:r>
            <a:r>
              <a:rPr lang="en-US" dirty="0" smtClean="0"/>
              <a:t> cell </a:t>
            </a:r>
          </a:p>
          <a:p>
            <a:r>
              <a:rPr lang="en-US" dirty="0" smtClean="0"/>
              <a:t>Stream Level Throttling</a:t>
            </a:r>
          </a:p>
          <a:p>
            <a:pPr lvl="1"/>
            <a:r>
              <a:rPr lang="en-US" dirty="0" smtClean="0"/>
              <a:t>Similar construction to circuit level throttling, just one level </a:t>
            </a:r>
            <a:r>
              <a:rPr lang="en-US" dirty="0" smtClean="0"/>
              <a:t>up </a:t>
            </a:r>
            <a:r>
              <a:rPr lang="en-US" dirty="0"/>
              <a:t>the </a:t>
            </a:r>
            <a:r>
              <a:rPr lang="en-US" dirty="0" smtClean="0"/>
              <a:t>Open </a:t>
            </a:r>
            <a:r>
              <a:rPr lang="en-US" dirty="0"/>
              <a:t>Systems Interconnection </a:t>
            </a:r>
            <a:r>
              <a:rPr lang="en-US" dirty="0" smtClean="0"/>
              <a:t> (OSI)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5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Rendezvous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Requirements: </a:t>
            </a:r>
          </a:p>
          <a:p>
            <a:pPr lvl="1"/>
            <a:r>
              <a:rPr lang="en-US" dirty="0" smtClean="0"/>
              <a:t>Access-Control, Robust, Smear-resistant, Application-Transparent</a:t>
            </a:r>
            <a:endParaRPr lang="en-US" dirty="0" smtClean="0"/>
          </a:p>
          <a:p>
            <a:r>
              <a:rPr lang="en-US" dirty="0" smtClean="0"/>
              <a:t>Introduction Points</a:t>
            </a:r>
          </a:p>
          <a:p>
            <a:pPr lvl="1"/>
            <a:r>
              <a:rPr lang="en-US" dirty="0" smtClean="0"/>
              <a:t>Hidden server creates circuits to each introduction point (advertised ORs), and can hide some for only select clients</a:t>
            </a:r>
          </a:p>
          <a:p>
            <a:r>
              <a:rPr lang="en-US" dirty="0" smtClean="0"/>
              <a:t>Rendezvous cookie</a:t>
            </a:r>
          </a:p>
          <a:p>
            <a:pPr lvl="1"/>
            <a:r>
              <a:rPr lang="en-US" dirty="0" smtClean="0"/>
              <a:t>Obtained from an RP, given to the introduction point to connect server to client</a:t>
            </a:r>
          </a:p>
          <a:p>
            <a:r>
              <a:rPr lang="en-US" dirty="0" smtClean="0"/>
              <a:t>Rendezvous Point</a:t>
            </a:r>
          </a:p>
          <a:p>
            <a:pPr lvl="1"/>
            <a:r>
              <a:rPr lang="en-US" dirty="0" smtClean="0"/>
              <a:t>Server connects with second half of handshake from token, and RP connects two circuits together</a:t>
            </a:r>
          </a:p>
          <a:p>
            <a:pPr lvl="1"/>
            <a:r>
              <a:rPr lang="en-US" dirty="0" smtClean="0"/>
              <a:t>Client initiates contact directly, and regular Tor operations commence</a:t>
            </a:r>
            <a:endParaRPr lang="en-US" dirty="0" smtClean="0"/>
          </a:p>
          <a:p>
            <a:r>
              <a:rPr lang="en-US" dirty="0" smtClean="0"/>
              <a:t>Why are these not available from outside of Tor?</a:t>
            </a:r>
          </a:p>
          <a:p>
            <a:r>
              <a:rPr lang="en-US" dirty="0" smtClean="0"/>
              <a:t>Could it be possible to make them available outside of Tor? </a:t>
            </a:r>
            <a:endParaRPr lang="en-US" dirty="0"/>
          </a:p>
          <a:p>
            <a:pPr lvl="1"/>
            <a:r>
              <a:rPr lang="en-US" dirty="0" smtClean="0"/>
              <a:t>Possibly have an OP handl</a:t>
            </a:r>
            <a:r>
              <a:rPr lang="en-US" dirty="0" smtClean="0"/>
              <a:t>e the requests, and translate them into RP?</a:t>
            </a:r>
          </a:p>
          <a:p>
            <a:pPr lvl="1"/>
            <a:r>
              <a:rPr lang="en-US" dirty="0" smtClean="0"/>
              <a:t>Con: Makes OP liable to attack from adversaries.</a:t>
            </a:r>
          </a:p>
        </p:txBody>
      </p:sp>
    </p:spTree>
    <p:extLst>
      <p:ext uri="{BB962C8B-B14F-4D97-AF65-F5344CB8AC3E}">
        <p14:creationId xmlns:p14="http://schemas.microsoft.com/office/powerpoint/2010/main" val="401026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DoS</a:t>
            </a:r>
            <a:r>
              <a:rPr lang="en-US" dirty="0" smtClean="0"/>
              <a:t> defense</a:t>
            </a:r>
          </a:p>
          <a:p>
            <a:pPr lvl="1"/>
            <a:r>
              <a:rPr lang="en-US" dirty="0" smtClean="0"/>
              <a:t>Flow Control and Rate Limiting help, but other ideas need to be implemented.</a:t>
            </a:r>
          </a:p>
          <a:p>
            <a:r>
              <a:rPr lang="en-US" dirty="0" smtClean="0"/>
              <a:t>Exit Policies</a:t>
            </a:r>
          </a:p>
          <a:p>
            <a:pPr lvl="1"/>
            <a:r>
              <a:rPr lang="en-US" dirty="0" smtClean="0"/>
              <a:t>Open, Restricted (Some restrictions apply), Middleman (no connection outside Tor), Private (Only connect to local network)</a:t>
            </a:r>
          </a:p>
          <a:p>
            <a:pPr lvl="1"/>
            <a:r>
              <a:rPr lang="en-US" dirty="0" smtClean="0"/>
              <a:t>Exit abuse hurts capabilities of Tor’s </a:t>
            </a:r>
            <a:r>
              <a:rPr lang="en-US" dirty="0" err="1" smtClean="0"/>
              <a:t>anonymization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Directory Servers</a:t>
            </a:r>
          </a:p>
          <a:p>
            <a:pPr lvl="1"/>
            <a:r>
              <a:rPr lang="en-US" dirty="0" smtClean="0"/>
              <a:t>Previously in-band updates: Entire network obtained all of the states at varying times.</a:t>
            </a:r>
          </a:p>
          <a:p>
            <a:pPr lvl="1"/>
            <a:r>
              <a:rPr lang="en-US" dirty="0" smtClean="0"/>
              <a:t>Directories currently act as policemen of new nodes; new nodes require human intervention.</a:t>
            </a:r>
          </a:p>
          <a:p>
            <a:pPr lvl="1"/>
            <a:r>
              <a:rPr lang="en-US" dirty="0" smtClean="0"/>
              <a:t>Directories synchronized and redundant.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2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Attack </a:t>
            </a:r>
            <a:r>
              <a:rPr lang="en-US" dirty="0" smtClean="0"/>
              <a:t>Methodologies and Defenses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1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Observe Traffic Patterns</a:t>
            </a:r>
          </a:p>
          <a:p>
            <a:pPr lvl="1"/>
            <a:r>
              <a:rPr lang="en-US" dirty="0" smtClean="0"/>
              <a:t>Multiplexing minimizes damage</a:t>
            </a:r>
            <a:endParaRPr lang="en-US" dirty="0" smtClean="0"/>
          </a:p>
          <a:p>
            <a:r>
              <a:rPr lang="en-US" dirty="0" smtClean="0"/>
              <a:t>Observe User Content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Privoxy</a:t>
            </a:r>
            <a:endParaRPr lang="en-US" dirty="0" smtClean="0"/>
          </a:p>
          <a:p>
            <a:r>
              <a:rPr lang="en-US" dirty="0" smtClean="0"/>
              <a:t>Option Distinguishability</a:t>
            </a:r>
          </a:p>
          <a:p>
            <a:pPr lvl="1"/>
            <a:r>
              <a:rPr lang="en-US" dirty="0" smtClean="0"/>
              <a:t>Leads to tracing due to distinct pattern behavior</a:t>
            </a:r>
          </a:p>
          <a:p>
            <a:r>
              <a:rPr lang="en-US" dirty="0" smtClean="0"/>
              <a:t>End-to-end Timing Correlation</a:t>
            </a:r>
          </a:p>
          <a:p>
            <a:pPr lvl="1"/>
            <a:r>
              <a:rPr lang="en-US" dirty="0" smtClean="0"/>
              <a:t>Tor does not hide timing (low-latency requirement)</a:t>
            </a:r>
          </a:p>
          <a:p>
            <a:r>
              <a:rPr lang="en-US" dirty="0" smtClean="0"/>
              <a:t>End-to-end Size Correlation</a:t>
            </a:r>
          </a:p>
          <a:p>
            <a:pPr lvl="1"/>
            <a:r>
              <a:rPr lang="en-US" dirty="0" smtClean="0"/>
              <a:t>Leaky-Pipe Topology</a:t>
            </a:r>
          </a:p>
          <a:p>
            <a:r>
              <a:rPr lang="en-US" dirty="0" smtClean="0"/>
              <a:t>Website Fingerprinting</a:t>
            </a:r>
          </a:p>
          <a:p>
            <a:pPr lvl="1"/>
            <a:r>
              <a:rPr lang="en-US" dirty="0" smtClean="0"/>
              <a:t>New attack as of 2004, semi-defended by mitigation</a:t>
            </a:r>
          </a:p>
        </p:txBody>
      </p:sp>
    </p:spTree>
    <p:extLst>
      <p:ext uri="{BB962C8B-B14F-4D97-AF65-F5344CB8AC3E}">
        <p14:creationId xmlns:p14="http://schemas.microsoft.com/office/powerpoint/2010/main" val="156622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Second generation Onion Routing</a:t>
            </a:r>
          </a:p>
          <a:p>
            <a:r>
              <a:rPr lang="en-US" dirty="0" smtClean="0"/>
              <a:t>Aims to improve on first generation issues</a:t>
            </a:r>
          </a:p>
          <a:p>
            <a:pPr lvl="1"/>
            <a:r>
              <a:rPr lang="en-US" dirty="0" smtClean="0"/>
              <a:t>Perfect Forward Secrecy</a:t>
            </a:r>
          </a:p>
          <a:p>
            <a:pPr lvl="1"/>
            <a:r>
              <a:rPr lang="en-US" dirty="0" smtClean="0"/>
              <a:t>Ease of </a:t>
            </a:r>
            <a:r>
              <a:rPr lang="en-US" dirty="0" err="1" smtClean="0"/>
              <a:t>deployability</a:t>
            </a:r>
            <a:r>
              <a:rPr lang="en-US" dirty="0" smtClean="0"/>
              <a:t> and use</a:t>
            </a:r>
          </a:p>
          <a:p>
            <a:pPr lvl="1"/>
            <a:r>
              <a:rPr lang="en-US" dirty="0" smtClean="0"/>
              <a:t>Remove superfluous information</a:t>
            </a:r>
          </a:p>
          <a:p>
            <a:pPr lvl="1"/>
            <a:r>
              <a:rPr lang="en-US" dirty="0" smtClean="0"/>
              <a:t>Multiplex streams</a:t>
            </a:r>
          </a:p>
          <a:p>
            <a:pPr lvl="1"/>
            <a:r>
              <a:rPr lang="en-US" dirty="0" smtClean="0"/>
              <a:t>Leaky-Pipe Circuit Topology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lvl="1"/>
            <a:r>
              <a:rPr lang="en-US" dirty="0" smtClean="0"/>
              <a:t>Directory Servers</a:t>
            </a:r>
          </a:p>
          <a:p>
            <a:pPr lvl="1"/>
            <a:r>
              <a:rPr lang="en-US" dirty="0" smtClean="0"/>
              <a:t>Variable Exit Policies</a:t>
            </a:r>
          </a:p>
          <a:p>
            <a:pPr lvl="1"/>
            <a:r>
              <a:rPr lang="en-US" dirty="0" smtClean="0"/>
              <a:t>Integrity Checking End-to-End</a:t>
            </a:r>
          </a:p>
          <a:p>
            <a:pPr lvl="1"/>
            <a:r>
              <a:rPr lang="en-US" dirty="0" smtClean="0"/>
              <a:t>Rendezvous Point</a:t>
            </a:r>
          </a:p>
          <a:p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31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Compromise Keys</a:t>
            </a:r>
          </a:p>
          <a:p>
            <a:pPr lvl="1"/>
            <a:r>
              <a:rPr lang="en-US" dirty="0" smtClean="0"/>
              <a:t>Mitigated by key rotation and redundant multiple layer encryption. Replacing a node via identity key could theoretically avoid this defense.</a:t>
            </a:r>
          </a:p>
          <a:p>
            <a:r>
              <a:rPr lang="en-US" dirty="0" smtClean="0"/>
              <a:t>Iterated Compromise</a:t>
            </a:r>
          </a:p>
          <a:p>
            <a:pPr lvl="1"/>
            <a:r>
              <a:rPr lang="en-US" dirty="0" smtClean="0"/>
              <a:t>Short lifetimes for circuits</a:t>
            </a:r>
          </a:p>
          <a:p>
            <a:r>
              <a:rPr lang="en-US" dirty="0" smtClean="0"/>
              <a:t>Run Recipient</a:t>
            </a:r>
          </a:p>
          <a:p>
            <a:pPr lvl="1"/>
            <a:r>
              <a:rPr lang="en-US" dirty="0" smtClean="0"/>
              <a:t>Adversary controls end server, which allows him to use Tor to attack the other end. </a:t>
            </a:r>
            <a:r>
              <a:rPr lang="en-US" dirty="0" err="1" smtClean="0"/>
              <a:t>Privoxy</a:t>
            </a:r>
            <a:r>
              <a:rPr lang="en-US" dirty="0" smtClean="0"/>
              <a:t> would help minimize chance of revealing initiator</a:t>
            </a:r>
            <a:endParaRPr lang="en-US" dirty="0" smtClean="0"/>
          </a:p>
          <a:p>
            <a:r>
              <a:rPr lang="en-US" dirty="0" smtClean="0"/>
              <a:t>Run Onion Proxy</a:t>
            </a:r>
          </a:p>
          <a:p>
            <a:pPr lvl="1"/>
            <a:r>
              <a:rPr lang="en-US" dirty="0" smtClean="0"/>
              <a:t>Compromised OPs compromise all information sent through OP</a:t>
            </a:r>
          </a:p>
          <a:p>
            <a:r>
              <a:rPr lang="en-US" dirty="0" err="1" smtClean="0"/>
              <a:t>DoS</a:t>
            </a:r>
            <a:r>
              <a:rPr lang="en-US" dirty="0" smtClean="0"/>
              <a:t> non-observed nodes</a:t>
            </a:r>
          </a:p>
          <a:p>
            <a:pPr lvl="1"/>
            <a:r>
              <a:rPr lang="en-US" dirty="0" smtClean="0"/>
              <a:t>Only real defense is robustness</a:t>
            </a:r>
            <a:endParaRPr lang="en-US" dirty="0" smtClean="0"/>
          </a:p>
          <a:p>
            <a:r>
              <a:rPr lang="en-US" dirty="0" smtClean="0"/>
              <a:t>Run hostile OR</a:t>
            </a:r>
          </a:p>
          <a:p>
            <a:pPr lvl="1"/>
            <a:r>
              <a:rPr lang="en-US" dirty="0" smtClean="0"/>
              <a:t>Requires nodes at both ends of a circuit to obtain information</a:t>
            </a:r>
          </a:p>
          <a:p>
            <a:r>
              <a:rPr lang="en-US" dirty="0" smtClean="0"/>
              <a:t>Introduce Timing</a:t>
            </a:r>
          </a:p>
          <a:p>
            <a:pPr lvl="1"/>
            <a:r>
              <a:rPr lang="en-US" dirty="0" smtClean="0"/>
              <a:t>Similar to timing discussed in passive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40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Attacks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0866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Tag </a:t>
            </a:r>
            <a:r>
              <a:rPr lang="en-US" dirty="0" smtClean="0"/>
              <a:t>Attacks</a:t>
            </a:r>
          </a:p>
          <a:p>
            <a:pPr lvl="1"/>
            <a:r>
              <a:rPr lang="en-US" dirty="0" smtClean="0"/>
              <a:t>Integrity check mitigates this</a:t>
            </a:r>
            <a:endParaRPr lang="en-US" dirty="0"/>
          </a:p>
          <a:p>
            <a:r>
              <a:rPr lang="en-US" dirty="0"/>
              <a:t>Replay </a:t>
            </a:r>
            <a:r>
              <a:rPr lang="en-US" dirty="0" smtClean="0"/>
              <a:t>Attacks</a:t>
            </a:r>
          </a:p>
          <a:p>
            <a:pPr lvl="1"/>
            <a:r>
              <a:rPr lang="en-US" dirty="0" smtClean="0"/>
              <a:t>Session key changes if replay used</a:t>
            </a:r>
            <a:endParaRPr lang="en-US" dirty="0"/>
          </a:p>
          <a:p>
            <a:r>
              <a:rPr lang="en-US" dirty="0"/>
              <a:t>Replace </a:t>
            </a:r>
            <a:r>
              <a:rPr lang="en-US" dirty="0" smtClean="0"/>
              <a:t>End Server</a:t>
            </a:r>
            <a:endParaRPr lang="en-US" dirty="0"/>
          </a:p>
          <a:p>
            <a:pPr lvl="1"/>
            <a:r>
              <a:rPr lang="en-US" dirty="0"/>
              <a:t>No real solution, verify that server is actually server with </a:t>
            </a:r>
            <a:r>
              <a:rPr lang="en-US" dirty="0" smtClean="0"/>
              <a:t>authentication. Similar to Recipient attack</a:t>
            </a:r>
          </a:p>
          <a:p>
            <a:r>
              <a:rPr lang="en-US" dirty="0" smtClean="0"/>
              <a:t>Smear Attacks</a:t>
            </a:r>
          </a:p>
          <a:p>
            <a:pPr lvl="1"/>
            <a:r>
              <a:rPr lang="en-US" dirty="0" smtClean="0"/>
              <a:t>Good press and exit policies</a:t>
            </a:r>
          </a:p>
          <a:p>
            <a:r>
              <a:rPr lang="en-US" dirty="0" smtClean="0"/>
              <a:t>Hostile Code Distribution</a:t>
            </a:r>
            <a:endParaRPr lang="en-US" dirty="0"/>
          </a:p>
          <a:p>
            <a:pPr lvl="1"/>
            <a:r>
              <a:rPr lang="en-US" dirty="0" smtClean="0"/>
              <a:t>All Tor releases 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98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Subversion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Destroy </a:t>
            </a:r>
            <a:r>
              <a:rPr lang="en-US" dirty="0"/>
              <a:t>S</a:t>
            </a:r>
            <a:r>
              <a:rPr lang="en-US" dirty="0" smtClean="0"/>
              <a:t>ervers</a:t>
            </a:r>
          </a:p>
          <a:p>
            <a:pPr lvl="1"/>
            <a:r>
              <a:rPr lang="en-US" dirty="0" smtClean="0"/>
              <a:t>Directories require majority rule, or human intervention if more than half destroyed.</a:t>
            </a:r>
          </a:p>
          <a:p>
            <a:r>
              <a:rPr lang="en-US" dirty="0" smtClean="0"/>
              <a:t>Subvert Server</a:t>
            </a:r>
          </a:p>
          <a:p>
            <a:pPr lvl="1"/>
            <a:r>
              <a:rPr lang="en-US" dirty="0" smtClean="0"/>
              <a:t>At worst, cast tie-breaker vote</a:t>
            </a:r>
            <a:endParaRPr lang="en-US" dirty="0"/>
          </a:p>
          <a:p>
            <a:r>
              <a:rPr lang="en-US" dirty="0" smtClean="0"/>
              <a:t>Subvert Majority of Servers</a:t>
            </a:r>
          </a:p>
          <a:p>
            <a:pPr lvl="1"/>
            <a:r>
              <a:rPr lang="en-US" dirty="0" smtClean="0"/>
              <a:t>Ensure Directories are independent and resistant to attacks</a:t>
            </a:r>
          </a:p>
          <a:p>
            <a:r>
              <a:rPr lang="en-US" dirty="0" smtClean="0"/>
              <a:t>Encourage Dissent in Directory Operators</a:t>
            </a:r>
          </a:p>
          <a:p>
            <a:pPr lvl="1"/>
            <a:r>
              <a:rPr lang="en-US" dirty="0" smtClean="0"/>
              <a:t>People problem, not Tor problem.</a:t>
            </a:r>
          </a:p>
          <a:p>
            <a:r>
              <a:rPr lang="en-US" dirty="0" smtClean="0"/>
              <a:t>Trick Directories</a:t>
            </a:r>
          </a:p>
          <a:p>
            <a:pPr lvl="1"/>
            <a:r>
              <a:rPr lang="en-US" dirty="0" smtClean="0"/>
              <a:t>Server Operators should be able to filter out hostile nodes.</a:t>
            </a:r>
          </a:p>
          <a:p>
            <a:r>
              <a:rPr lang="en-US" dirty="0" smtClean="0"/>
              <a:t>Convince Directories that OR is Functional</a:t>
            </a:r>
          </a:p>
          <a:p>
            <a:pPr lvl="1"/>
            <a:r>
              <a:rPr lang="en-US" dirty="0" smtClean="0"/>
              <a:t>Directory servers should test by building circuit and streams to OR.</a:t>
            </a:r>
          </a:p>
        </p:txBody>
      </p:sp>
    </p:spTree>
    <p:extLst>
      <p:ext uri="{BB962C8B-B14F-4D97-AF65-F5344CB8AC3E}">
        <p14:creationId xmlns:p14="http://schemas.microsoft.com/office/powerpoint/2010/main" val="1659455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Rendezvous </a:t>
            </a:r>
            <a:r>
              <a:rPr lang="en-US" smtClean="0"/>
              <a:t>Point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Introduction Point Requests</a:t>
            </a:r>
          </a:p>
          <a:p>
            <a:pPr lvl="1"/>
            <a:r>
              <a:rPr lang="en-US" dirty="0" smtClean="0"/>
              <a:t>IP can block requests with authorization tokens, or require certain amounts of computation per request.</a:t>
            </a:r>
          </a:p>
          <a:p>
            <a:r>
              <a:rPr lang="en-US" dirty="0" smtClean="0"/>
              <a:t>Attack Introduction Point</a:t>
            </a:r>
          </a:p>
          <a:p>
            <a:pPr lvl="1"/>
            <a:r>
              <a:rPr lang="en-US" dirty="0" smtClean="0"/>
              <a:t>Server re-advertises on different IP, or advertise secretly. Attacker must disable all IPs.</a:t>
            </a:r>
            <a:endParaRPr lang="en-US" dirty="0" smtClean="0"/>
          </a:p>
          <a:p>
            <a:r>
              <a:rPr lang="en-US" dirty="0" smtClean="0"/>
              <a:t>Compromise Introduction Point</a:t>
            </a:r>
          </a:p>
          <a:p>
            <a:pPr lvl="1"/>
            <a:r>
              <a:rPr lang="en-US" dirty="0" smtClean="0"/>
              <a:t>Servers should occasionally verify their IPs, and close circuits that flood them.</a:t>
            </a:r>
          </a:p>
          <a:p>
            <a:r>
              <a:rPr lang="en-US" dirty="0" smtClean="0"/>
              <a:t>Compromise Rendezvous Point</a:t>
            </a:r>
          </a:p>
          <a:p>
            <a:pPr lvl="1"/>
            <a:r>
              <a:rPr lang="en-US" dirty="0" smtClean="0"/>
              <a:t>Similar to active attacks against 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77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Attacks?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adversaries: Paper never touches on adversaries with large programming armies behind them. Can Tor be useful and efficient in environments such as China?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2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Tracking information throughout the world</a:t>
            </a:r>
          </a:p>
          <a:p>
            <a:pPr lvl="1"/>
            <a:r>
              <a:rPr lang="en-US" dirty="0" smtClean="0"/>
              <a:t>China</a:t>
            </a:r>
          </a:p>
          <a:p>
            <a:r>
              <a:rPr lang="en-US" dirty="0" smtClean="0"/>
              <a:t>Is anonymity on the internet really necessary?</a:t>
            </a:r>
          </a:p>
          <a:p>
            <a:pPr lvl="1"/>
            <a:r>
              <a:rPr lang="en-US" dirty="0" smtClean="0"/>
              <a:t>Prevalence of cyber crimes?</a:t>
            </a:r>
          </a:p>
          <a:p>
            <a:pPr lvl="2"/>
            <a:r>
              <a:rPr lang="en-US" dirty="0" smtClean="0"/>
              <a:t>E.g. – Leverage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Global adversaries versus limited adversaries</a:t>
            </a:r>
          </a:p>
          <a:p>
            <a:pPr lvl="2"/>
            <a:r>
              <a:rPr lang="en-US" dirty="0" smtClean="0"/>
              <a:t>Facebook versus your evil cyber-neighbor Bob</a:t>
            </a:r>
          </a:p>
          <a:p>
            <a:r>
              <a:rPr lang="en-US" dirty="0" smtClean="0"/>
              <a:t>How critical is Tor in today’s society?</a:t>
            </a:r>
          </a:p>
          <a:p>
            <a:pPr lvl="1"/>
            <a:r>
              <a:rPr lang="en-US" dirty="0" smtClean="0"/>
              <a:t>SOPA and </a:t>
            </a:r>
            <a:r>
              <a:rPr lang="en-US" dirty="0" smtClean="0"/>
              <a:t>PIPA</a:t>
            </a:r>
          </a:p>
          <a:p>
            <a:pPr lvl="2"/>
            <a:r>
              <a:rPr lang="en-US" dirty="0" smtClean="0"/>
              <a:t>Exit Abuse?</a:t>
            </a:r>
          </a:p>
          <a:p>
            <a:r>
              <a:rPr lang="en-US" dirty="0" smtClean="0"/>
              <a:t>Paper is from 2004, dated by several years. Tor has evolved substantially since this paper’s publishing, adding many layers of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Non-Goals of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Goals</a:t>
            </a:r>
          </a:p>
          <a:p>
            <a:r>
              <a:rPr lang="en-US" dirty="0" err="1" smtClean="0"/>
              <a:t>Deployability</a:t>
            </a:r>
            <a:endParaRPr lang="en-US" dirty="0" smtClean="0"/>
          </a:p>
          <a:p>
            <a:r>
              <a:rPr lang="en-US" dirty="0" smtClean="0"/>
              <a:t>Usability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Simple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Deferred Goals</a:t>
            </a:r>
          </a:p>
          <a:p>
            <a:r>
              <a:rPr lang="en-US" dirty="0" smtClean="0"/>
              <a:t>Not Peer-to-Peer</a:t>
            </a:r>
          </a:p>
          <a:p>
            <a:r>
              <a:rPr lang="en-US" dirty="0" smtClean="0"/>
              <a:t>Not Secure from End-to-End attacks</a:t>
            </a:r>
          </a:p>
          <a:p>
            <a:pPr lvl="1"/>
            <a:r>
              <a:rPr lang="en-US" dirty="0" smtClean="0"/>
              <a:t>Why wasn’t this emphasized?</a:t>
            </a:r>
          </a:p>
          <a:p>
            <a:r>
              <a:rPr lang="en-US" dirty="0" smtClean="0"/>
              <a:t>Not protocol normalized</a:t>
            </a:r>
          </a:p>
          <a:p>
            <a:pPr lvl="1"/>
            <a:r>
              <a:rPr lang="en-US" dirty="0" smtClean="0"/>
              <a:t>No UDP. Good or bad?</a:t>
            </a:r>
          </a:p>
          <a:p>
            <a:r>
              <a:rPr lang="en-US" dirty="0" smtClean="0"/>
              <a:t>Doesn’t conceal who is connected to network.</a:t>
            </a:r>
          </a:p>
          <a:p>
            <a:pPr lvl="1"/>
            <a:r>
              <a:rPr lang="en-US" dirty="0" smtClean="0"/>
              <a:t>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1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Low-Latency vs. High-Latency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Low Latency Advantages</a:t>
            </a:r>
          </a:p>
          <a:p>
            <a:r>
              <a:rPr lang="en-US" dirty="0" smtClean="0"/>
              <a:t>Can run regular webpages, with </a:t>
            </a:r>
            <a:r>
              <a:rPr lang="en-US" dirty="0" err="1" smtClean="0"/>
              <a:t>Javascript</a:t>
            </a:r>
            <a:r>
              <a:rPr lang="en-US" dirty="0" smtClean="0"/>
              <a:t> and JSON technology in near </a:t>
            </a:r>
            <a:r>
              <a:rPr lang="en-US" dirty="0" err="1" smtClean="0"/>
              <a:t>realtime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Low Latency Disadvantages</a:t>
            </a:r>
          </a:p>
          <a:p>
            <a:r>
              <a:rPr lang="en-US" dirty="0" smtClean="0"/>
              <a:t>Can’t obfuscate data too much; data has time limits for expiration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2286000"/>
            <a:ext cx="4038600" cy="3352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High-Latency Pros</a:t>
            </a:r>
          </a:p>
          <a:p>
            <a:r>
              <a:rPr lang="en-US" dirty="0" smtClean="0"/>
              <a:t>Lots of time to obfuscate data, with multiple layers of encryption and </a:t>
            </a:r>
            <a:r>
              <a:rPr lang="en-US" dirty="0" smtClean="0"/>
              <a:t>reordering of end </a:t>
            </a:r>
            <a:r>
              <a:rPr lang="en-US" dirty="0" smtClean="0"/>
              <a:t>traffic.</a:t>
            </a:r>
          </a:p>
          <a:p>
            <a:pPr marL="0" indent="0">
              <a:buNone/>
            </a:pPr>
            <a:r>
              <a:rPr lang="en-US" dirty="0" smtClean="0"/>
              <a:t>High-Latency Cons</a:t>
            </a:r>
          </a:p>
          <a:p>
            <a:r>
              <a:rPr lang="en-US" dirty="0" smtClean="0"/>
              <a:t>Limits the usefulness of the technology, as email servers and other important request servers cannot work with materials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019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Which do you think is more efficient at safeguarding anonymity?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1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Tor Design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1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TLS Connection to every other Onion Router</a:t>
            </a:r>
          </a:p>
          <a:p>
            <a:pPr lvl="1"/>
            <a:r>
              <a:rPr lang="en-US" dirty="0" smtClean="0"/>
              <a:t>Can interpret </a:t>
            </a:r>
            <a:r>
              <a:rPr lang="en-US" dirty="0" err="1" smtClean="0"/>
              <a:t>CircID’s</a:t>
            </a:r>
            <a:r>
              <a:rPr lang="en-US" dirty="0" smtClean="0"/>
              <a:t> to send data to another location</a:t>
            </a:r>
          </a:p>
          <a:p>
            <a:r>
              <a:rPr lang="en-US" dirty="0" smtClean="0"/>
              <a:t>Can  only see previous router and router ahead</a:t>
            </a:r>
          </a:p>
          <a:p>
            <a:pPr lvl="1"/>
            <a:r>
              <a:rPr lang="en-US" dirty="0" smtClean="0"/>
              <a:t>Previously a problem in old architecture. How?</a:t>
            </a:r>
            <a:endParaRPr lang="en-US" dirty="0"/>
          </a:p>
          <a:p>
            <a:r>
              <a:rPr lang="en-US" dirty="0" smtClean="0"/>
              <a:t>Verified by directory servers to create map</a:t>
            </a:r>
          </a:p>
          <a:p>
            <a:pPr lvl="1"/>
            <a:r>
              <a:rPr lang="en-US" dirty="0" smtClean="0"/>
              <a:t>Efficiency problem? Better solutions?</a:t>
            </a:r>
          </a:p>
          <a:p>
            <a:r>
              <a:rPr lang="en-US" dirty="0" smtClean="0"/>
              <a:t>Has identity key to verify its information</a:t>
            </a:r>
          </a:p>
        </p:txBody>
      </p:sp>
    </p:spTree>
    <p:extLst>
      <p:ext uri="{BB962C8B-B14F-4D97-AF65-F5344CB8AC3E}">
        <p14:creationId xmlns:p14="http://schemas.microsoft.com/office/powerpoint/2010/main" val="166502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software for the user</a:t>
            </a:r>
          </a:p>
          <a:p>
            <a:pPr lvl="1"/>
            <a:r>
              <a:rPr lang="en-US" dirty="0" smtClean="0"/>
              <a:t>Fetches Directories</a:t>
            </a:r>
            <a:endParaRPr lang="en-US" dirty="0"/>
          </a:p>
          <a:p>
            <a:pPr lvl="1"/>
            <a:r>
              <a:rPr lang="en-US" dirty="0" smtClean="0"/>
              <a:t>Establishes circuits across network</a:t>
            </a:r>
          </a:p>
          <a:p>
            <a:pPr lvl="1"/>
            <a:r>
              <a:rPr lang="en-US" dirty="0" smtClean="0"/>
              <a:t>Handle connections from user applications</a:t>
            </a:r>
          </a:p>
          <a:p>
            <a:r>
              <a:rPr lang="en-US" dirty="0" smtClean="0"/>
              <a:t>Multiplexes TCP streams across circuits</a:t>
            </a:r>
          </a:p>
          <a:p>
            <a:r>
              <a:rPr lang="en-US" dirty="0" smtClean="0"/>
              <a:t>Handles the routing from end to end</a:t>
            </a:r>
          </a:p>
        </p:txBody>
      </p:sp>
    </p:spTree>
    <p:extLst>
      <p:ext uri="{BB962C8B-B14F-4D97-AF65-F5344CB8AC3E}">
        <p14:creationId xmlns:p14="http://schemas.microsoft.com/office/powerpoint/2010/main" val="304460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 ID (assigned at start, interpreted at router by key)</a:t>
            </a:r>
          </a:p>
          <a:p>
            <a:r>
              <a:rPr lang="en-US" dirty="0" smtClean="0"/>
              <a:t>Control Cells</a:t>
            </a:r>
          </a:p>
          <a:p>
            <a:pPr lvl="1"/>
            <a:r>
              <a:rPr lang="en-US" dirty="0" err="1" smtClean="0"/>
              <a:t>CircID</a:t>
            </a:r>
            <a:r>
              <a:rPr lang="en-US" dirty="0" smtClean="0"/>
              <a:t> and CMD</a:t>
            </a:r>
          </a:p>
          <a:p>
            <a:r>
              <a:rPr lang="en-US" dirty="0" smtClean="0"/>
              <a:t>Relay Cells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smtClean="0"/>
              <a:t>Relay, </a:t>
            </a:r>
            <a:r>
              <a:rPr lang="en-US" dirty="0" err="1" smtClean="0"/>
              <a:t>StreamID</a:t>
            </a:r>
            <a:r>
              <a:rPr lang="en-US" dirty="0" smtClean="0"/>
              <a:t>, Digest, </a:t>
            </a:r>
            <a:r>
              <a:rPr lang="en-US" dirty="0" smtClean="0"/>
              <a:t>Length of cell, </a:t>
            </a:r>
            <a:r>
              <a:rPr lang="en-US" dirty="0" smtClean="0"/>
              <a:t>as well as the </a:t>
            </a:r>
            <a:r>
              <a:rPr lang="en-US" dirty="0" err="1" smtClean="0"/>
              <a:t>CircID</a:t>
            </a:r>
            <a:r>
              <a:rPr lang="en-US" dirty="0" smtClean="0"/>
              <a:t> and CMD</a:t>
            </a:r>
          </a:p>
          <a:p>
            <a:pPr lvl="1"/>
            <a:r>
              <a:rPr lang="en-US" dirty="0" smtClean="0"/>
              <a:t>Digest </a:t>
            </a:r>
            <a:r>
              <a:rPr lang="en-US" dirty="0" smtClean="0"/>
              <a:t>critical to </a:t>
            </a:r>
            <a:r>
              <a:rPr lang="en-US" dirty="0" smtClean="0"/>
              <a:t>Leaky-Pipe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7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234</TotalTime>
  <Words>1297</Words>
  <Application>Microsoft Office PowerPoint</Application>
  <PresentationFormat>On-screen Show (4:3)</PresentationFormat>
  <Paragraphs>208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Tor – The Onion Router</vt:lpstr>
      <vt:lpstr>What is Tor?</vt:lpstr>
      <vt:lpstr>Background of Problem</vt:lpstr>
      <vt:lpstr>Goals and Non-Goals of Tor</vt:lpstr>
      <vt:lpstr>Low-Latency vs. High-Latency</vt:lpstr>
      <vt:lpstr>Tor Design</vt:lpstr>
      <vt:lpstr>Onion Router</vt:lpstr>
      <vt:lpstr>Onion Proxy</vt:lpstr>
      <vt:lpstr>Cell Technology</vt:lpstr>
      <vt:lpstr>Circuit Technology</vt:lpstr>
      <vt:lpstr>Circuit Creation</vt:lpstr>
      <vt:lpstr>Streams</vt:lpstr>
      <vt:lpstr>Integrity Checking via Digest</vt:lpstr>
      <vt:lpstr>Throttle Control</vt:lpstr>
      <vt:lpstr>Congestion Control</vt:lpstr>
      <vt:lpstr>Rendezvous Points</vt:lpstr>
      <vt:lpstr>Design Defenses</vt:lpstr>
      <vt:lpstr>Attack Methodologies and Defenses</vt:lpstr>
      <vt:lpstr>Passive Attacks</vt:lpstr>
      <vt:lpstr>Active Attacks</vt:lpstr>
      <vt:lpstr>Active Attacks continued</vt:lpstr>
      <vt:lpstr>Directory Subversion</vt:lpstr>
      <vt:lpstr>Rendezvous Point Attacks</vt:lpstr>
      <vt:lpstr>Other Attacks?</vt:lpstr>
      <vt:lpstr>Food For Thought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Rolle</dc:creator>
  <cp:lastModifiedBy>Rolle, David Seth</cp:lastModifiedBy>
  <cp:revision>22</cp:revision>
  <dcterms:created xsi:type="dcterms:W3CDTF">2012-01-18T15:40:31Z</dcterms:created>
  <dcterms:modified xsi:type="dcterms:W3CDTF">2012-01-18T20:50:39Z</dcterms:modified>
</cp:coreProperties>
</file>