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1"/>
  </p:sldMasterIdLst>
  <p:notesMasterIdLst>
    <p:notesMasterId r:id="rId51"/>
  </p:notesMasterIdLst>
  <p:sldIdLst>
    <p:sldId id="313" r:id="rId2"/>
    <p:sldId id="302" r:id="rId3"/>
    <p:sldId id="312" r:id="rId4"/>
    <p:sldId id="320" r:id="rId5"/>
    <p:sldId id="321" r:id="rId6"/>
    <p:sldId id="258" r:id="rId7"/>
    <p:sldId id="259" r:id="rId8"/>
    <p:sldId id="261" r:id="rId9"/>
    <p:sldId id="262" r:id="rId10"/>
    <p:sldId id="270" r:id="rId11"/>
    <p:sldId id="263" r:id="rId12"/>
    <p:sldId id="284" r:id="rId13"/>
    <p:sldId id="264" r:id="rId14"/>
    <p:sldId id="265" r:id="rId15"/>
    <p:sldId id="285" r:id="rId16"/>
    <p:sldId id="266" r:id="rId17"/>
    <p:sldId id="268" r:id="rId18"/>
    <p:sldId id="286" r:id="rId19"/>
    <p:sldId id="269" r:id="rId20"/>
    <p:sldId id="287" r:id="rId21"/>
    <p:sldId id="274" r:id="rId22"/>
    <p:sldId id="280" r:id="rId23"/>
    <p:sldId id="281" r:id="rId24"/>
    <p:sldId id="322" r:id="rId25"/>
    <p:sldId id="288" r:id="rId26"/>
    <p:sldId id="271" r:id="rId27"/>
    <p:sldId id="290" r:id="rId28"/>
    <p:sldId id="291" r:id="rId29"/>
    <p:sldId id="292" r:id="rId30"/>
    <p:sldId id="308" r:id="rId31"/>
    <p:sldId id="323" r:id="rId32"/>
    <p:sldId id="324" r:id="rId33"/>
    <p:sldId id="325" r:id="rId34"/>
    <p:sldId id="282" r:id="rId35"/>
    <p:sldId id="316" r:id="rId36"/>
    <p:sldId id="314" r:id="rId37"/>
    <p:sldId id="283" r:id="rId38"/>
    <p:sldId id="315" r:id="rId39"/>
    <p:sldId id="297" r:id="rId40"/>
    <p:sldId id="296" r:id="rId41"/>
    <p:sldId id="299" r:id="rId42"/>
    <p:sldId id="305" r:id="rId43"/>
    <p:sldId id="298" r:id="rId44"/>
    <p:sldId id="304" r:id="rId45"/>
    <p:sldId id="293" r:id="rId46"/>
    <p:sldId id="294" r:id="rId47"/>
    <p:sldId id="295" r:id="rId48"/>
    <p:sldId id="300" r:id="rId49"/>
    <p:sldId id="27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7DB77D-22C4-4385-9D3A-76F54333F0DC}">
          <p14:sldIdLst>
            <p14:sldId id="313"/>
            <p14:sldId id="302"/>
            <p14:sldId id="312"/>
            <p14:sldId id="320"/>
            <p14:sldId id="321"/>
            <p14:sldId id="258"/>
            <p14:sldId id="259"/>
            <p14:sldId id="261"/>
            <p14:sldId id="262"/>
            <p14:sldId id="270"/>
            <p14:sldId id="263"/>
            <p14:sldId id="284"/>
            <p14:sldId id="264"/>
            <p14:sldId id="265"/>
            <p14:sldId id="285"/>
            <p14:sldId id="266"/>
            <p14:sldId id="268"/>
            <p14:sldId id="286"/>
            <p14:sldId id="269"/>
            <p14:sldId id="287"/>
            <p14:sldId id="274"/>
            <p14:sldId id="280"/>
            <p14:sldId id="281"/>
            <p14:sldId id="322"/>
            <p14:sldId id="288"/>
            <p14:sldId id="271"/>
            <p14:sldId id="290"/>
            <p14:sldId id="291"/>
            <p14:sldId id="292"/>
            <p14:sldId id="308"/>
            <p14:sldId id="323"/>
            <p14:sldId id="324"/>
            <p14:sldId id="325"/>
            <p14:sldId id="282"/>
            <p14:sldId id="316"/>
            <p14:sldId id="314"/>
            <p14:sldId id="283"/>
            <p14:sldId id="315"/>
            <p14:sldId id="297"/>
            <p14:sldId id="296"/>
            <p14:sldId id="299"/>
            <p14:sldId id="305"/>
            <p14:sldId id="298"/>
            <p14:sldId id="304"/>
            <p14:sldId id="293"/>
            <p14:sldId id="294"/>
            <p14:sldId id="295"/>
            <p14:sldId id="300"/>
            <p14:sldId id="27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16" autoAdjust="0"/>
  </p:normalViewPr>
  <p:slideViewPr>
    <p:cSldViewPr snapToGrid="0" snapToObjects="1">
      <p:cViewPr>
        <p:scale>
          <a:sx n="66" d="100"/>
          <a:sy n="66" d="100"/>
        </p:scale>
        <p:origin x="-1264" y="-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FB679-FD7B-444C-9CCE-49B99EE8D95B}" type="datetimeFigureOut">
              <a:rPr lang="en-US" smtClean="0"/>
              <a:t>3/2/2017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B73-D99E-4E67-9D55-4AF20B508DEE}" type="slidenum">
              <a:rPr lang="en-US" smtClean="0"/>
              <a:t>‹#›</a:t>
            </a:fld>
            <a:endParaRPr lang="en-US"/>
          </a:p>
        </p:txBody>
      </p:sp>
    </p:spTree>
    <p:extLst>
      <p:ext uri="{BB962C8B-B14F-4D97-AF65-F5344CB8AC3E}">
        <p14:creationId xmlns:p14="http://schemas.microsoft.com/office/powerpoint/2010/main" val="207591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NO EXTERNAL LIBRARY OR ENGINE: TROJAN INDEX INTEGRATES INDEXING CAPABILITY NATIVELY INTO HADOOP WITHOUT IMPOSING A DISTRIBUTED SQL-QUERY ENGINE ON TOP OF IT</a:t>
            </a:r>
          </a:p>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NON-INVASIVE: NO CHANGE MADE TO EXISTING HADOOP FRAMEWORK. INDEX STRUCTURE IS IMPLEMENTED BY PROVIDING THE RIGHT </a:t>
            </a:r>
            <a:r>
              <a:rPr lang="en-US" dirty="0" smtClean="0">
                <a:solidFill>
                  <a:schemeClr val="tx1"/>
                </a:solidFill>
              </a:rPr>
              <a:t>UDFS</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E8279B73-D99E-4E67-9D55-4AF20B508DEE}" type="slidenum">
              <a:rPr lang="en-US" smtClean="0"/>
              <a:t>22</a:t>
            </a:fld>
            <a:endParaRPr lang="en-US"/>
          </a:p>
        </p:txBody>
      </p:sp>
    </p:spTree>
    <p:extLst>
      <p:ext uri="{BB962C8B-B14F-4D97-AF65-F5344CB8AC3E}">
        <p14:creationId xmlns:p14="http://schemas.microsoft.com/office/powerpoint/2010/main" val="15296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buClr>
                <a:prstClr val="black"/>
              </a:buClr>
              <a:buSzTx/>
              <a:buFont typeface="Arial" panose="020B0604020202020204" pitchFamily="34" charset="0"/>
              <a:buChar char="•"/>
            </a:pPr>
            <a:r>
              <a:rPr lang="en-US" sz="1200" dirty="0" smtClean="0">
                <a:solidFill>
                  <a:schemeClr val="tx1"/>
                </a:solidFill>
              </a:rPr>
              <a:t>Seamless splitting: data indexing adds an index overhead (~8MB for 1GB of indexed data) for each data split. The new logical split includes the data as well as the index. The approach takes care of automatically splitting index data at logical split boundaries. Still data and indexes may be kept in different physical objects, e.g. if the index is not required for a particular task</a:t>
            </a:r>
          </a:p>
          <a:p>
            <a:pPr>
              <a:lnSpc>
                <a:spcPct val="120000"/>
              </a:lnSpc>
              <a:spcBef>
                <a:spcPts val="1000"/>
              </a:spcBef>
              <a:buClr>
                <a:prstClr val="black"/>
              </a:buClr>
              <a:buSzTx/>
              <a:buFont typeface="Arial" panose="020B0604020202020204" pitchFamily="34" charset="0"/>
              <a:buChar char="•"/>
            </a:pPr>
            <a:r>
              <a:rPr lang="en-US" sz="1200" dirty="0" smtClean="0">
                <a:solidFill>
                  <a:schemeClr val="tx1"/>
                </a:solidFill>
              </a:rPr>
              <a:t>Partial index: Trojan Index need not be built on the entire split, it can be built on any contiguous subset of the split as well. This is helpful when indexing one out of several relations, co-grouped in the same split</a:t>
            </a:r>
          </a:p>
          <a:p>
            <a:pPr>
              <a:lnSpc>
                <a:spcPct val="120000"/>
              </a:lnSpc>
              <a:spcBef>
                <a:spcPts val="1000"/>
              </a:spcBef>
              <a:buClr>
                <a:prstClr val="black"/>
              </a:buClr>
              <a:buSzTx/>
              <a:buFont typeface="Arial" panose="020B0604020202020204" pitchFamily="34" charset="0"/>
              <a:buChar char="•"/>
            </a:pPr>
            <a:r>
              <a:rPr lang="en-US" sz="1200" dirty="0" smtClean="0">
                <a:solidFill>
                  <a:schemeClr val="tx1"/>
                </a:solidFill>
              </a:rPr>
              <a:t>Multiple indexes: several Trojan Indexes can be built on the same split. However, only one of them can be the primary index. During query processing, an appropriate index can be chosen for data access</a:t>
            </a:r>
          </a:p>
        </p:txBody>
      </p:sp>
      <p:sp>
        <p:nvSpPr>
          <p:cNvPr id="4" name="Slide Number Placeholder 3"/>
          <p:cNvSpPr>
            <a:spLocks noGrp="1"/>
          </p:cNvSpPr>
          <p:nvPr>
            <p:ph type="sldNum" sz="quarter" idx="10"/>
          </p:nvPr>
        </p:nvSpPr>
        <p:spPr/>
        <p:txBody>
          <a:bodyPr/>
          <a:lstStyle/>
          <a:p>
            <a:fld id="{E8279B73-D99E-4E67-9D55-4AF20B508DEE}" type="slidenum">
              <a:rPr lang="en-US" smtClean="0"/>
              <a:t>23</a:t>
            </a:fld>
            <a:endParaRPr lang="en-US"/>
          </a:p>
        </p:txBody>
      </p:sp>
    </p:spTree>
    <p:extLst>
      <p:ext uri="{BB962C8B-B14F-4D97-AF65-F5344CB8AC3E}">
        <p14:creationId xmlns:p14="http://schemas.microsoft.com/office/powerpoint/2010/main" val="2849211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5FE4EC-1A58-4D6A-BB45-82DE11F3D725}" type="datetime1">
              <a:rPr lang="en-US" smtClean="0"/>
              <a:t>3/2/2017</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55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504A9-FD13-43B8-AE4E-F620E5F4995C}" type="datetime1">
              <a:rPr lang="en-US" smtClean="0"/>
              <a:t>3/2/2017</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356979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98DE9-E94F-4ACE-B0A3-D01C216DC083}" type="datetime1">
              <a:rPr lang="en-US" smtClean="0"/>
              <a:t>3/2/2017</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92042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E713C-1B11-436A-B9EE-95C6E1E51314}" type="datetime1">
              <a:rPr lang="en-US" smtClean="0"/>
              <a:t>3/2/2017</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756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3AA32-F7E7-401B-B5A8-8F9A918A00CD}" type="datetime1">
              <a:rPr lang="en-US" smtClean="0"/>
              <a:t>3/2/2017</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813258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034212-6DF0-4B34-8658-D94C1FA7B442}" type="datetime1">
              <a:rPr lang="en-US" smtClean="0"/>
              <a:t>3/2/2017</a:t>
            </a:fld>
            <a:endParaRPr lang="en-US"/>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14216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5074FBA-3DA1-4293-AA91-682E0AA71CCE}" type="datetime1">
              <a:rPr lang="en-US" smtClean="0"/>
              <a:t>3/2/2017</a:t>
            </a:fld>
            <a:endParaRPr lang="en-US"/>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1504450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7279BF-7293-47C1-8562-2DB113434BB1}" type="datetime1">
              <a:rPr lang="en-US" smtClean="0"/>
              <a:t>3/2/2017</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015893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C72DB-0A74-42BF-ABD8-43A99117C7CB}" type="datetime1">
              <a:rPr lang="en-US" smtClean="0"/>
              <a:t>3/2/2017</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87220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91B979-5A9A-4956-A5FA-8101F9BB76D6}" type="datetime1">
              <a:rPr lang="en-US" smtClean="0"/>
              <a:t>3/2/2017</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3321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AAC76-F9BB-492C-A0E6-913DE61D5043}" type="datetime1">
              <a:rPr lang="en-US" smtClean="0"/>
              <a:t>3/2/2017</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121280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550893-A7B1-419E-9A76-AAD3A4473D97}" type="datetime1">
              <a:rPr lang="en-US" smtClean="0"/>
              <a:t>3/2/2017</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61106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6B47B1-A42A-4A4F-8836-6AE89A1D82D7}" type="datetime1">
              <a:rPr lang="en-US" smtClean="0"/>
              <a:t>3/2/2017</a:t>
            </a:fld>
            <a:endParaRPr lang="en-US"/>
          </a:p>
        </p:txBody>
      </p:sp>
      <p:sp>
        <p:nvSpPr>
          <p:cNvPr id="8" name="Footer Placeholder 7"/>
          <p:cNvSpPr>
            <a:spLocks noGrp="1"/>
          </p:cNvSpPr>
          <p:nvPr>
            <p:ph type="ftr" sz="quarter" idx="11"/>
          </p:nvPr>
        </p:nvSpPr>
        <p:spPr/>
        <p:txBody>
          <a:bodyPr/>
          <a:lstStyle/>
          <a:p>
            <a:r>
              <a:rPr lang="en-US" smtClean="0"/>
              <a:t>Powered by WPI CS 561 classmates and Professor Eltabakh</a:t>
            </a:r>
            <a:endParaRPr lang="en-US"/>
          </a:p>
        </p:txBody>
      </p:sp>
      <p:sp>
        <p:nvSpPr>
          <p:cNvPr id="9" name="Slide Number Placeholder 8"/>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323162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CEA393-CEB2-440A-80B6-F5798C392E25}" type="datetime1">
              <a:rPr lang="en-US" smtClean="0"/>
              <a:t>3/2/2017</a:t>
            </a:fld>
            <a:endParaRPr lang="en-US"/>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388523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7190872-63BE-482F-8B11-D65EFD47A3F0}" type="datetime1">
              <a:rPr lang="en-US" smtClean="0"/>
              <a:t>3/2/2017</a:t>
            </a:fld>
            <a:endParaRPr lang="en-US"/>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404108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7F9B2-D833-4BDB-BC2F-E8E4E0DCA64F}" type="datetime1">
              <a:rPr lang="en-US" smtClean="0"/>
              <a:t>3/2/2017</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57868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59D2F-926B-472B-9333-7EBAC1F15FAE}" type="datetime1">
              <a:rPr lang="en-US" smtClean="0"/>
              <a:t>3/2/2017</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14385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A90AD34-4BE6-4E9D-8192-D0A524C6B061}" type="datetime1">
              <a:rPr lang="en-US" smtClean="0"/>
              <a:t>3/2/2017</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Powered by WPI CS 561 classmates and Professor Eltabakh</a:t>
            </a: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1725D07-E1FA-2244-90A7-AD8F5D7F542A}" type="slidenum">
              <a:rPr lang="en-US" smtClean="0"/>
              <a:t>‹#›</a:t>
            </a:fld>
            <a:endParaRPr lang="en-US"/>
          </a:p>
        </p:txBody>
      </p:sp>
    </p:spTree>
    <p:extLst>
      <p:ext uri="{BB962C8B-B14F-4D97-AF65-F5344CB8AC3E}">
        <p14:creationId xmlns:p14="http://schemas.microsoft.com/office/powerpoint/2010/main" val="29467775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592"/>
            <a:ext cx="8629595" cy="1795650"/>
          </a:xfrm>
        </p:spPr>
        <p:txBody>
          <a:bodyPr>
            <a:normAutofit fontScale="90000"/>
          </a:bodyPr>
          <a:lstStyle/>
          <a:p>
            <a:r>
              <a:rPr lang="en-US" dirty="0" smtClean="0"/>
              <a:t>Hadoop++: </a:t>
            </a:r>
            <a:br>
              <a:rPr lang="en-US" dirty="0" smtClean="0"/>
            </a:br>
            <a:r>
              <a:rPr lang="en-US" dirty="0" smtClean="0"/>
              <a:t>Making a yellow Elephant run like a Cheetah</a:t>
            </a:r>
            <a:endParaRPr lang="en-US" dirty="0"/>
          </a:p>
        </p:txBody>
      </p:sp>
      <p:sp>
        <p:nvSpPr>
          <p:cNvPr id="3" name="Subtitle 2"/>
          <p:cNvSpPr>
            <a:spLocks noGrp="1"/>
          </p:cNvSpPr>
          <p:nvPr>
            <p:ph type="subTitle" idx="1"/>
          </p:nvPr>
        </p:nvSpPr>
        <p:spPr>
          <a:xfrm>
            <a:off x="4117740" y="3121129"/>
            <a:ext cx="2926212" cy="2180119"/>
          </a:xfrm>
        </p:spPr>
        <p:txBody>
          <a:bodyPr>
            <a:normAutofit/>
          </a:bodyPr>
          <a:lstStyle/>
          <a:p>
            <a:pPr lvl="1" algn="r"/>
            <a:r>
              <a:rPr lang="en-US" dirty="0" smtClean="0"/>
              <a:t>ROHITPAL SINGH</a:t>
            </a:r>
            <a:endParaRPr lang="en-US" dirty="0" smtClean="0"/>
          </a:p>
          <a:p>
            <a:pPr lvl="1" algn="r"/>
            <a:r>
              <a:rPr lang="en-US" dirty="0" smtClean="0"/>
              <a:t>JUI GURAM</a:t>
            </a:r>
            <a:endParaRPr lang="en-US" dirty="0" smtClean="0"/>
          </a:p>
          <a:p>
            <a:pPr lvl="1"/>
            <a:endParaRPr lang="en-US" dirty="0"/>
          </a:p>
          <a:p>
            <a:pPr lvl="1" algn="r"/>
            <a:r>
              <a:rPr lang="en-US" dirty="0" smtClean="0"/>
              <a:t>Special Thanks to:</a:t>
            </a:r>
          </a:p>
          <a:p>
            <a:pPr lvl="1" algn="r"/>
            <a:r>
              <a:rPr lang="en-US" dirty="0" smtClean="0"/>
              <a:t>Prof </a:t>
            </a:r>
            <a:r>
              <a:rPr lang="en-US" dirty="0" err="1" smtClean="0"/>
              <a:t>Eltabakh</a:t>
            </a:r>
            <a:endParaRPr lang="en-US" dirty="0" smtClean="0"/>
          </a:p>
        </p:txBody>
      </p:sp>
    </p:spTree>
    <p:extLst>
      <p:ext uri="{BB962C8B-B14F-4D97-AF65-F5344CB8AC3E}">
        <p14:creationId xmlns:p14="http://schemas.microsoft.com/office/powerpoint/2010/main" val="4099479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2-16 at 10.32.29 AM.png"/>
          <p:cNvPicPr>
            <a:picLocks noGrp="1" noChangeAspect="1"/>
          </p:cNvPicPr>
          <p:nvPr>
            <p:ph sz="quarter" idx="13"/>
          </p:nvPr>
        </p:nvPicPr>
        <p:blipFill>
          <a:blip r:embed="rId2">
            <a:extLst>
              <a:ext uri="{28A0092B-C50C-407E-A947-70E740481C1C}">
                <a14:useLocalDpi xmlns:a14="http://schemas.microsoft.com/office/drawing/2010/main" val="0"/>
              </a:ext>
            </a:extLst>
          </a:blip>
          <a:srcRect l="-20810" r="-20810"/>
          <a:stretch>
            <a:fillRect/>
          </a:stretch>
        </p:blipFill>
        <p:spPr>
          <a:xfrm>
            <a:off x="192088" y="0"/>
            <a:ext cx="7862887" cy="6858000"/>
          </a:xfrm>
        </p:spPr>
      </p:pic>
      <p:sp>
        <p:nvSpPr>
          <p:cNvPr id="2" name="Footer Placeholder 1"/>
          <p:cNvSpPr>
            <a:spLocks noGrp="1"/>
          </p:cNvSpPr>
          <p:nvPr>
            <p:ph type="ftr" sz="quarter" idx="11"/>
          </p:nvPr>
        </p:nvSpPr>
        <p:spPr/>
        <p:txBody>
          <a:bodyPr/>
          <a:lstStyle/>
          <a:p>
            <a:r>
              <a:rPr lang="en-US" dirty="0" smtClean="0"/>
              <a:t>Hadoop++</a:t>
            </a:r>
            <a:endParaRPr lang="en-US" dirty="0"/>
          </a:p>
        </p:txBody>
      </p:sp>
      <p:sp>
        <p:nvSpPr>
          <p:cNvPr id="3" name="Slide Number Placeholder 2"/>
          <p:cNvSpPr>
            <a:spLocks noGrp="1"/>
          </p:cNvSpPr>
          <p:nvPr>
            <p:ph type="sldNum" sz="quarter" idx="12"/>
          </p:nvPr>
        </p:nvSpPr>
        <p:spPr/>
        <p:txBody>
          <a:bodyPr/>
          <a:lstStyle/>
          <a:p>
            <a:fld id="{C1725D07-E1FA-2244-90A7-AD8F5D7F542A}" type="slidenum">
              <a:rPr lang="en-US" smtClean="0"/>
              <a:t>10</a:t>
            </a:fld>
            <a:endParaRPr lang="en-US"/>
          </a:p>
        </p:txBody>
      </p:sp>
    </p:spTree>
    <p:extLst>
      <p:ext uri="{BB962C8B-B14F-4D97-AF65-F5344CB8AC3E}">
        <p14:creationId xmlns:p14="http://schemas.microsoft.com/office/powerpoint/2010/main" val="2189427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kern="1200" cap="all" dirty="0">
                <a:solidFill>
                  <a:schemeClr val="tx1"/>
                </a:solidFill>
                <a:latin typeface="+mj-lt"/>
                <a:ea typeface="+mj-ea"/>
                <a:cs typeface="+mj-cs"/>
              </a:rPr>
              <a:t>Data Load Phase</a:t>
            </a:r>
          </a:p>
        </p:txBody>
      </p:sp>
      <p:sp>
        <p:nvSpPr>
          <p:cNvPr id="3" name="Content Placeholder 2"/>
          <p:cNvSpPr>
            <a:spLocks noGrp="1"/>
          </p:cNvSpPr>
          <p:nvPr>
            <p:ph sz="quarter" idx="13"/>
          </p:nvPr>
        </p:nvSpPr>
        <p:spPr/>
        <p:txBody>
          <a:bodyPr>
            <a:normAutofit/>
          </a:bodyPr>
          <a:lstStyle/>
          <a:p>
            <a:r>
              <a:rPr lang="en-US" dirty="0" smtClean="0"/>
              <a:t>Load data into the distributed file system</a:t>
            </a:r>
          </a:p>
          <a:p>
            <a:r>
              <a:rPr lang="en-US" dirty="0" smtClean="0"/>
              <a:t>Partitioning operator </a:t>
            </a:r>
            <a:r>
              <a:rPr lang="en-US" dirty="0" err="1" smtClean="0"/>
              <a:t>PPart</a:t>
            </a:r>
            <a:r>
              <a:rPr lang="en-US" dirty="0" smtClean="0"/>
              <a:t> uses the UDF ‘block’ to partition the input T horizontally into disjoint subsets T1,…. Tb based on the block size</a:t>
            </a:r>
          </a:p>
          <a:p>
            <a:r>
              <a:rPr lang="en-US" dirty="0" smtClean="0"/>
              <a:t>In </a:t>
            </a:r>
            <a:r>
              <a:rPr lang="en-US" dirty="0"/>
              <a:t>e</a:t>
            </a:r>
            <a:r>
              <a:rPr lang="en-US" dirty="0" smtClean="0"/>
              <a:t>xample we have T1,…,T6 subsets called blocks</a:t>
            </a:r>
          </a:p>
          <a:p>
            <a:endParaRPr lang="en-US" dirty="0" smtClean="0"/>
          </a:p>
          <a:p>
            <a:pPr lvl="1"/>
            <a:endParaRPr lang="en-US" dirty="0"/>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11</a:t>
            </a:fld>
            <a:endParaRPr lang="en-US"/>
          </a:p>
        </p:txBody>
      </p:sp>
    </p:spTree>
    <p:extLst>
      <p:ext uri="{BB962C8B-B14F-4D97-AF65-F5344CB8AC3E}">
        <p14:creationId xmlns:p14="http://schemas.microsoft.com/office/powerpoint/2010/main" val="671839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332" y="807522"/>
            <a:ext cx="7773338" cy="1169666"/>
          </a:xfrm>
        </p:spPr>
        <p:txBody>
          <a:bodyPr>
            <a:normAutofit/>
          </a:bodyPr>
          <a:lstStyle/>
          <a:p>
            <a:pPr lvl="1" algn="ctr" defTabSz="457200" rtl="0">
              <a:spcBef>
                <a:spcPct val="0"/>
              </a:spcBef>
            </a:pPr>
            <a:r>
              <a:rPr lang="en-US" sz="3600" kern="1200" cap="all" dirty="0">
                <a:solidFill>
                  <a:schemeClr val="tx1"/>
                </a:solidFill>
                <a:latin typeface="+mj-lt"/>
                <a:ea typeface="+mj-ea"/>
                <a:cs typeface="+mj-cs"/>
              </a:rPr>
              <a:t>Data Load Phase (cont’d)</a:t>
            </a:r>
          </a:p>
        </p:txBody>
      </p:sp>
      <p:pic>
        <p:nvPicPr>
          <p:cNvPr id="4" name="Content Placeholder 3" descr="Screen Shot 2015-02-22 at 3.01.16 PM.png"/>
          <p:cNvPicPr>
            <a:picLocks noGrp="1" noChangeAspect="1"/>
          </p:cNvPicPr>
          <p:nvPr>
            <p:ph sz="quarter" idx="13"/>
          </p:nvPr>
        </p:nvPicPr>
        <p:blipFill>
          <a:blip r:embed="rId2">
            <a:extLst>
              <a:ext uri="{28A0092B-C50C-407E-A947-70E740481C1C}">
                <a14:useLocalDpi xmlns:a14="http://schemas.microsoft.com/office/drawing/2010/main" val="0"/>
              </a:ext>
            </a:extLst>
          </a:blip>
          <a:srcRect t="-31361" b="-31361"/>
          <a:stretch>
            <a:fillRect/>
          </a:stretch>
        </p:blipFill>
        <p:spPr>
          <a:xfrm>
            <a:off x="128584" y="1745673"/>
            <a:ext cx="8853046" cy="4380490"/>
          </a:xfrm>
        </p:spPr>
      </p:pic>
      <p:sp>
        <p:nvSpPr>
          <p:cNvPr id="2" name="Footer Placeholder 1"/>
          <p:cNvSpPr>
            <a:spLocks noGrp="1"/>
          </p:cNvSpPr>
          <p:nvPr>
            <p:ph type="ftr" sz="quarter" idx="11"/>
          </p:nvPr>
        </p:nvSpPr>
        <p:spPr/>
        <p:txBody>
          <a:bodyPr/>
          <a:lstStyle/>
          <a:p>
            <a:r>
              <a:rPr lang="en-US" dirty="0" smtClean="0"/>
              <a:t>Hadoop++</a:t>
            </a:r>
            <a:endParaRPr lang="en-US" dirty="0"/>
          </a:p>
        </p:txBody>
      </p:sp>
      <p:sp>
        <p:nvSpPr>
          <p:cNvPr id="5" name="Slide Number Placeholder 4"/>
          <p:cNvSpPr>
            <a:spLocks noGrp="1"/>
          </p:cNvSpPr>
          <p:nvPr>
            <p:ph type="sldNum" sz="quarter" idx="12"/>
          </p:nvPr>
        </p:nvSpPr>
        <p:spPr/>
        <p:txBody>
          <a:bodyPr/>
          <a:lstStyle/>
          <a:p>
            <a:fld id="{C1725D07-E1FA-2244-90A7-AD8F5D7F542A}" type="slidenum">
              <a:rPr lang="en-US" smtClean="0"/>
              <a:t>12</a:t>
            </a:fld>
            <a:endParaRPr lang="en-US"/>
          </a:p>
        </p:txBody>
      </p:sp>
    </p:spTree>
    <p:extLst>
      <p:ext uri="{BB962C8B-B14F-4D97-AF65-F5344CB8AC3E}">
        <p14:creationId xmlns:p14="http://schemas.microsoft.com/office/powerpoint/2010/main" val="1790662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Load phase</a:t>
            </a:r>
            <a:r>
              <a:rPr lang="en-US" dirty="0"/>
              <a:t> (cont’d)</a:t>
            </a:r>
          </a:p>
        </p:txBody>
      </p:sp>
      <p:sp>
        <p:nvSpPr>
          <p:cNvPr id="3" name="Content Placeholder 2"/>
          <p:cNvSpPr>
            <a:spLocks noGrp="1"/>
          </p:cNvSpPr>
          <p:nvPr>
            <p:ph sz="quarter" idx="13"/>
          </p:nvPr>
        </p:nvSpPr>
        <p:spPr/>
        <p:txBody>
          <a:bodyPr/>
          <a:lstStyle/>
          <a:p>
            <a:r>
              <a:rPr lang="en-US" dirty="0" smtClean="0"/>
              <a:t>Each block is then replicated</a:t>
            </a:r>
          </a:p>
          <a:p>
            <a:pPr lvl="1"/>
            <a:r>
              <a:rPr lang="en-US" dirty="0" smtClean="0"/>
              <a:t>Default number of replicate is 3</a:t>
            </a:r>
          </a:p>
          <a:p>
            <a:r>
              <a:rPr lang="en-US" dirty="0" smtClean="0"/>
              <a:t>4 data nodes with </a:t>
            </a:r>
            <a:r>
              <a:rPr lang="en-US" dirty="0" err="1" smtClean="0"/>
              <a:t>subplans</a:t>
            </a:r>
            <a:r>
              <a:rPr lang="en-US" dirty="0" smtClean="0"/>
              <a:t> H1-H4</a:t>
            </a:r>
          </a:p>
          <a:p>
            <a:r>
              <a:rPr lang="en-US" dirty="0" smtClean="0"/>
              <a:t>Hadoop tries to store replicas </a:t>
            </a:r>
            <a:r>
              <a:rPr lang="en-US" dirty="0"/>
              <a:t>(fetch and </a:t>
            </a:r>
            <a:r>
              <a:rPr lang="en-US" dirty="0" smtClean="0"/>
              <a:t>store) of the same block on different nodes to be fault-tolerant</a:t>
            </a:r>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Hadoop++</a:t>
            </a:r>
            <a:endParaRPr lang="en-US" dirty="0"/>
          </a:p>
        </p:txBody>
      </p:sp>
      <p:sp>
        <p:nvSpPr>
          <p:cNvPr id="5" name="Slide Number Placeholder 4"/>
          <p:cNvSpPr>
            <a:spLocks noGrp="1"/>
          </p:cNvSpPr>
          <p:nvPr>
            <p:ph type="sldNum" sz="quarter" idx="12"/>
          </p:nvPr>
        </p:nvSpPr>
        <p:spPr/>
        <p:txBody>
          <a:bodyPr/>
          <a:lstStyle/>
          <a:p>
            <a:fld id="{C1725D07-E1FA-2244-90A7-AD8F5D7F542A}" type="slidenum">
              <a:rPr lang="en-US" smtClean="0"/>
              <a:t>13</a:t>
            </a:fld>
            <a:endParaRPr lang="en-US"/>
          </a:p>
        </p:txBody>
      </p:sp>
    </p:spTree>
    <p:extLst>
      <p:ext uri="{BB962C8B-B14F-4D97-AF65-F5344CB8AC3E}">
        <p14:creationId xmlns:p14="http://schemas.microsoft.com/office/powerpoint/2010/main" val="3078646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Phase</a:t>
            </a:r>
            <a:endParaRPr lang="en-US" dirty="0"/>
          </a:p>
        </p:txBody>
      </p:sp>
      <p:sp>
        <p:nvSpPr>
          <p:cNvPr id="3" name="Content Placeholder 2"/>
          <p:cNvSpPr>
            <a:spLocks noGrp="1"/>
          </p:cNvSpPr>
          <p:nvPr>
            <p:ph sz="quarter" idx="13"/>
          </p:nvPr>
        </p:nvSpPr>
        <p:spPr/>
        <p:txBody>
          <a:bodyPr>
            <a:normAutofit/>
          </a:bodyPr>
          <a:lstStyle/>
          <a:p>
            <a:r>
              <a:rPr lang="en-US" dirty="0" smtClean="0"/>
              <a:t>Each map </a:t>
            </a:r>
            <a:r>
              <a:rPr lang="en-US" dirty="0" err="1" smtClean="0"/>
              <a:t>subplan</a:t>
            </a:r>
            <a:r>
              <a:rPr lang="en-US" dirty="0" smtClean="0"/>
              <a:t> M1-M4 reads subset of data called split from Distributed File </a:t>
            </a:r>
            <a:r>
              <a:rPr lang="en-US" dirty="0" smtClean="0"/>
              <a:t>System</a:t>
            </a:r>
          </a:p>
          <a:p>
            <a:endParaRPr lang="en-US" dirty="0"/>
          </a:p>
          <a:p>
            <a:pPr marL="0" indent="0">
              <a:buNone/>
            </a:pPr>
            <a:endParaRPr lang="en-US" dirty="0" smtClean="0"/>
          </a:p>
          <a:p>
            <a:r>
              <a:rPr lang="en-US" dirty="0" smtClean="0"/>
              <a:t>Split is a logical concept of comprising one or more blocks defined by UDF ‘split’</a:t>
            </a:r>
          </a:p>
          <a:p>
            <a:pPr marL="457200"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14</a:t>
            </a:fld>
            <a:endParaRPr lang="en-US"/>
          </a:p>
        </p:txBody>
      </p:sp>
    </p:spTree>
    <p:extLst>
      <p:ext uri="{BB962C8B-B14F-4D97-AF65-F5344CB8AC3E}">
        <p14:creationId xmlns:p14="http://schemas.microsoft.com/office/powerpoint/2010/main" val="2401458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332" y="375253"/>
            <a:ext cx="7773338" cy="1027163"/>
          </a:xfrm>
        </p:spPr>
        <p:txBody>
          <a:bodyPr/>
          <a:lstStyle/>
          <a:p>
            <a:r>
              <a:rPr lang="en-US" dirty="0" smtClean="0"/>
              <a:t>Map Phase</a:t>
            </a:r>
            <a:r>
              <a:rPr lang="en-US" dirty="0"/>
              <a:t> (cont’d)</a:t>
            </a:r>
          </a:p>
        </p:txBody>
      </p:sp>
      <p:pic>
        <p:nvPicPr>
          <p:cNvPr id="6" name="Content Placeholder 5" descr="Screen Shot 2015-02-22 at 3.12.46 PM.png"/>
          <p:cNvPicPr>
            <a:picLocks noGrp="1" noChangeAspect="1"/>
          </p:cNvPicPr>
          <p:nvPr>
            <p:ph sz="quarter" idx="13"/>
          </p:nvPr>
        </p:nvPicPr>
        <p:blipFill>
          <a:blip r:embed="rId2">
            <a:extLst>
              <a:ext uri="{28A0092B-C50C-407E-A947-70E740481C1C}">
                <a14:useLocalDpi xmlns:a14="http://schemas.microsoft.com/office/drawing/2010/main" val="0"/>
              </a:ext>
            </a:extLst>
          </a:blip>
          <a:srcRect l="-8108" r="-8108"/>
          <a:stretch>
            <a:fillRect/>
          </a:stretch>
        </p:blipFill>
        <p:spPr>
          <a:xfrm>
            <a:off x="-578995" y="1402416"/>
            <a:ext cx="9572275" cy="5250805"/>
          </a:xfrm>
        </p:spPr>
      </p:pic>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15</a:t>
            </a:fld>
            <a:endParaRPr lang="en-US"/>
          </a:p>
        </p:txBody>
      </p:sp>
    </p:spTree>
    <p:extLst>
      <p:ext uri="{BB962C8B-B14F-4D97-AF65-F5344CB8AC3E}">
        <p14:creationId xmlns:p14="http://schemas.microsoft.com/office/powerpoint/2010/main" val="565521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a:t>
            </a:r>
            <a:r>
              <a:rPr lang="en-US" dirty="0" smtClean="0"/>
              <a:t>Phase</a:t>
            </a:r>
            <a:r>
              <a:rPr lang="en-US" dirty="0"/>
              <a:t> (cont’d)</a:t>
            </a:r>
          </a:p>
        </p:txBody>
      </p:sp>
      <p:sp>
        <p:nvSpPr>
          <p:cNvPr id="3" name="Content Placeholder 2"/>
          <p:cNvSpPr>
            <a:spLocks noGrp="1"/>
          </p:cNvSpPr>
          <p:nvPr>
            <p:ph sz="quarter" idx="13"/>
          </p:nvPr>
        </p:nvSpPr>
        <p:spPr/>
        <p:txBody>
          <a:bodyPr>
            <a:normAutofit/>
          </a:bodyPr>
          <a:lstStyle/>
          <a:p>
            <a:r>
              <a:rPr lang="en-US" dirty="0" err="1" smtClean="0"/>
              <a:t>Subplan</a:t>
            </a:r>
            <a:r>
              <a:rPr lang="en-US" dirty="0" smtClean="0"/>
              <a:t> M1 calls ‘map’ on each item and passes the output to a </a:t>
            </a:r>
            <a:r>
              <a:rPr lang="en-US" dirty="0" err="1" smtClean="0"/>
              <a:t>PPart</a:t>
            </a:r>
            <a:r>
              <a:rPr lang="en-US" dirty="0" smtClean="0"/>
              <a:t> operator</a:t>
            </a:r>
          </a:p>
          <a:p>
            <a:r>
              <a:rPr lang="en-US" dirty="0" err="1" smtClean="0"/>
              <a:t>PPart</a:t>
            </a:r>
            <a:r>
              <a:rPr lang="en-US" dirty="0" smtClean="0"/>
              <a:t> divides the output into spills based on UDF ‘mem’</a:t>
            </a:r>
          </a:p>
          <a:p>
            <a:r>
              <a:rPr lang="en-US" dirty="0" smtClean="0"/>
              <a:t>Each </a:t>
            </a:r>
            <a:r>
              <a:rPr lang="en-US" dirty="0" smtClean="0"/>
              <a:t>spill is logically partitioned </a:t>
            </a:r>
            <a:r>
              <a:rPr lang="en-US" dirty="0" smtClean="0"/>
              <a:t>into </a:t>
            </a:r>
            <a:r>
              <a:rPr lang="en-US" dirty="0" smtClean="0"/>
              <a:t>different regions containing data belonging to different reducers</a:t>
            </a:r>
          </a:p>
          <a:p>
            <a:pPr marL="0" indent="0">
              <a:buNone/>
            </a:pPr>
            <a:endParaRPr lang="en-US" dirty="0" smtClean="0"/>
          </a:p>
          <a:p>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16</a:t>
            </a:fld>
            <a:endParaRPr lang="en-US"/>
          </a:p>
        </p:txBody>
      </p:sp>
    </p:spTree>
    <p:extLst>
      <p:ext uri="{BB962C8B-B14F-4D97-AF65-F5344CB8AC3E}">
        <p14:creationId xmlns:p14="http://schemas.microsoft.com/office/powerpoint/2010/main" val="3099546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Shuffle Phase</a:t>
            </a:r>
            <a:endParaRPr lang="en-US" dirty="0"/>
          </a:p>
        </p:txBody>
      </p:sp>
      <p:sp>
        <p:nvSpPr>
          <p:cNvPr id="3" name="Content Placeholder 2"/>
          <p:cNvSpPr>
            <a:spLocks noGrp="1"/>
          </p:cNvSpPr>
          <p:nvPr>
            <p:ph sz="quarter" idx="13"/>
          </p:nvPr>
        </p:nvSpPr>
        <p:spPr/>
        <p:txBody>
          <a:bodyPr>
            <a:normAutofit/>
          </a:bodyPr>
          <a:lstStyle/>
          <a:p>
            <a:r>
              <a:rPr lang="en-US" dirty="0" smtClean="0"/>
              <a:t>Shuffle phase redistributes data using a partitioning UDF ‘</a:t>
            </a:r>
            <a:r>
              <a:rPr lang="en-US" dirty="0" err="1" smtClean="0"/>
              <a:t>sh</a:t>
            </a:r>
            <a:r>
              <a:rPr lang="en-US" dirty="0" smtClean="0"/>
              <a:t>’</a:t>
            </a:r>
          </a:p>
          <a:p>
            <a:r>
              <a:rPr lang="en-US" dirty="0" smtClean="0"/>
              <a:t>Each reducer </a:t>
            </a:r>
            <a:r>
              <a:rPr lang="en-US" dirty="0" err="1" smtClean="0"/>
              <a:t>subplan</a:t>
            </a:r>
            <a:r>
              <a:rPr lang="en-US" dirty="0" smtClean="0"/>
              <a:t> fetches the data from the mapper </a:t>
            </a:r>
            <a:r>
              <a:rPr lang="en-US" dirty="0" err="1" smtClean="0"/>
              <a:t>subplans</a:t>
            </a:r>
            <a:r>
              <a:rPr lang="en-US" dirty="0" smtClean="0"/>
              <a:t> – each reduce </a:t>
            </a:r>
            <a:r>
              <a:rPr lang="en-US" dirty="0" err="1" smtClean="0"/>
              <a:t>subplan</a:t>
            </a:r>
            <a:r>
              <a:rPr lang="en-US" dirty="0" smtClean="0"/>
              <a:t> has a Fetch operator for each mapper </a:t>
            </a:r>
            <a:r>
              <a:rPr lang="en-US" dirty="0" err="1" smtClean="0"/>
              <a:t>subplan</a:t>
            </a:r>
            <a:endParaRPr lang="en-US" dirty="0" smtClean="0"/>
          </a:p>
          <a:p>
            <a:r>
              <a:rPr lang="en-US" dirty="0" smtClean="0"/>
              <a:t>The Reducer </a:t>
            </a:r>
            <a:r>
              <a:rPr lang="en-US" dirty="0" err="1" smtClean="0"/>
              <a:t>subplan</a:t>
            </a:r>
            <a:r>
              <a:rPr lang="en-US" dirty="0" smtClean="0"/>
              <a:t> retrieves input files from mapper </a:t>
            </a:r>
            <a:r>
              <a:rPr lang="en-US" dirty="0" err="1" smtClean="0"/>
              <a:t>subplans</a:t>
            </a:r>
            <a:r>
              <a:rPr lang="en-US" dirty="0" smtClean="0"/>
              <a:t> and stores them in buffer (main memory)</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17</a:t>
            </a:fld>
            <a:endParaRPr lang="en-US"/>
          </a:p>
        </p:txBody>
      </p:sp>
    </p:spTree>
    <p:extLst>
      <p:ext uri="{BB962C8B-B14F-4D97-AF65-F5344CB8AC3E}">
        <p14:creationId xmlns:p14="http://schemas.microsoft.com/office/powerpoint/2010/main" val="2350474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Shuffle Phase (cont’d)</a:t>
            </a:r>
            <a:endParaRPr lang="en-US" dirty="0"/>
          </a:p>
        </p:txBody>
      </p:sp>
      <p:pic>
        <p:nvPicPr>
          <p:cNvPr id="6" name="Content Placeholder 5" descr="Screen Shot 2015-02-22 at 3.35.04 PM.png"/>
          <p:cNvPicPr>
            <a:picLocks noGrp="1" noChangeAspect="1"/>
          </p:cNvPicPr>
          <p:nvPr>
            <p:ph sz="quarter" idx="13"/>
          </p:nvPr>
        </p:nvPicPr>
        <p:blipFill>
          <a:blip r:embed="rId2">
            <a:extLst>
              <a:ext uri="{28A0092B-C50C-407E-A947-70E740481C1C}">
                <a14:useLocalDpi xmlns:a14="http://schemas.microsoft.com/office/drawing/2010/main" val="0"/>
              </a:ext>
            </a:extLst>
          </a:blip>
          <a:srcRect t="-35698" b="-35698"/>
          <a:stretch>
            <a:fillRect/>
          </a:stretch>
        </p:blipFill>
        <p:spPr>
          <a:xfrm>
            <a:off x="111147" y="1257557"/>
            <a:ext cx="8347523" cy="4954909"/>
          </a:xfrm>
        </p:spPr>
      </p:pic>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18</a:t>
            </a:fld>
            <a:endParaRPr lang="en-US"/>
          </a:p>
        </p:txBody>
      </p:sp>
    </p:spTree>
    <p:extLst>
      <p:ext uri="{BB962C8B-B14F-4D97-AF65-F5344CB8AC3E}">
        <p14:creationId xmlns:p14="http://schemas.microsoft.com/office/powerpoint/2010/main" val="3542130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Phase</a:t>
            </a:r>
            <a:endParaRPr lang="en-US" dirty="0"/>
          </a:p>
        </p:txBody>
      </p:sp>
      <p:sp>
        <p:nvSpPr>
          <p:cNvPr id="3" name="Content Placeholder 2"/>
          <p:cNvSpPr>
            <a:spLocks noGrp="1"/>
          </p:cNvSpPr>
          <p:nvPr>
            <p:ph sz="quarter" idx="13"/>
          </p:nvPr>
        </p:nvSpPr>
        <p:spPr>
          <a:xfrm>
            <a:off x="498474" y="1867301"/>
            <a:ext cx="7556313" cy="4258862"/>
          </a:xfrm>
        </p:spPr>
        <p:txBody>
          <a:bodyPr/>
          <a:lstStyle/>
          <a:p>
            <a:endParaRPr lang="en-US" dirty="0" smtClean="0"/>
          </a:p>
          <a:p>
            <a:endParaRPr lang="en-US" dirty="0"/>
          </a:p>
          <a:p>
            <a:r>
              <a:rPr lang="en-US" dirty="0" smtClean="0"/>
              <a:t>The </a:t>
            </a:r>
            <a:r>
              <a:rPr lang="en-US" dirty="0" smtClean="0"/>
              <a:t>actual reduce phase starts when a single output stream can be produced</a:t>
            </a:r>
          </a:p>
          <a:p>
            <a:r>
              <a:rPr lang="en-US" dirty="0" smtClean="0"/>
              <a:t>The result of the Merge is grouped and for each group </a:t>
            </a:r>
            <a:r>
              <a:rPr lang="en-US" dirty="0" err="1" smtClean="0"/>
              <a:t>MMap</a:t>
            </a:r>
            <a:r>
              <a:rPr lang="en-US" dirty="0" smtClean="0"/>
              <a:t> calls ‘reduce</a:t>
            </a:r>
            <a:r>
              <a:rPr lang="en-US" dirty="0" smtClean="0"/>
              <a:t>’</a:t>
            </a:r>
          </a:p>
          <a:p>
            <a:r>
              <a:rPr lang="en-US" dirty="0" smtClean="0"/>
              <a:t> Produces </a:t>
            </a:r>
            <a:r>
              <a:rPr lang="en-US" dirty="0" smtClean="0"/>
              <a:t>one output file per </a:t>
            </a:r>
            <a:r>
              <a:rPr lang="en-US" dirty="0" smtClean="0"/>
              <a:t>reduce</a:t>
            </a:r>
            <a:endParaRPr lang="en-US" dirty="0" smtClean="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19</a:t>
            </a:fld>
            <a:endParaRPr lang="en-US"/>
          </a:p>
        </p:txBody>
      </p:sp>
    </p:spTree>
    <p:extLst>
      <p:ext uri="{BB962C8B-B14F-4D97-AF65-F5344CB8AC3E}">
        <p14:creationId xmlns:p14="http://schemas.microsoft.com/office/powerpoint/2010/main" val="65100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3"/>
          </p:nvPr>
        </p:nvSpPr>
        <p:spPr>
          <a:xfrm>
            <a:off x="498474" y="1981200"/>
            <a:ext cx="7556313" cy="4438851"/>
          </a:xfrm>
        </p:spPr>
        <p:txBody>
          <a:bodyPr>
            <a:normAutofit/>
          </a:bodyPr>
          <a:lstStyle/>
          <a:p>
            <a:r>
              <a:rPr lang="en-US" sz="3200" dirty="0" smtClean="0"/>
              <a:t>Background </a:t>
            </a:r>
            <a:endParaRPr lang="en-US" sz="3200" dirty="0" smtClean="0"/>
          </a:p>
          <a:p>
            <a:r>
              <a:rPr lang="en-US" sz="3200" dirty="0" smtClean="0"/>
              <a:t>The Hadoop Plan</a:t>
            </a:r>
          </a:p>
          <a:p>
            <a:r>
              <a:rPr lang="en-US" sz="3200" dirty="0" smtClean="0"/>
              <a:t>Trojan Index</a:t>
            </a:r>
          </a:p>
          <a:p>
            <a:r>
              <a:rPr lang="en-US" sz="3200" dirty="0" smtClean="0"/>
              <a:t>Trojan Join</a:t>
            </a:r>
          </a:p>
          <a:p>
            <a:r>
              <a:rPr lang="en-US" sz="3200" dirty="0" smtClean="0"/>
              <a:t>Experiments</a:t>
            </a:r>
          </a:p>
          <a:p>
            <a:endParaRPr lang="en-US" sz="3200" dirty="0" smtClean="0"/>
          </a:p>
          <a:p>
            <a:endParaRPr lang="en-US" sz="32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725D07-E1FA-2244-90A7-AD8F5D7F542A}" type="slidenum">
              <a:rPr lang="en-US" smtClean="0"/>
              <a:t>2</a:t>
            </a:fld>
            <a:endParaRPr lang="en-US"/>
          </a:p>
        </p:txBody>
      </p:sp>
    </p:spTree>
    <p:extLst>
      <p:ext uri="{BB962C8B-B14F-4D97-AF65-F5344CB8AC3E}">
        <p14:creationId xmlns:p14="http://schemas.microsoft.com/office/powerpoint/2010/main" val="3423073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Reduce Phase (cont’d)</a:t>
            </a:r>
            <a:endParaRPr lang="en-US" dirty="0"/>
          </a:p>
        </p:txBody>
      </p:sp>
      <p:pic>
        <p:nvPicPr>
          <p:cNvPr id="4" name="Content Placeholder 3" descr="Screen Shot 2015-02-22 at 3.13.20 PM.png"/>
          <p:cNvPicPr>
            <a:picLocks noGrp="1" noChangeAspect="1"/>
          </p:cNvPicPr>
          <p:nvPr>
            <p:ph sz="quarter" idx="13"/>
          </p:nvPr>
        </p:nvPicPr>
        <p:blipFill>
          <a:blip r:embed="rId2">
            <a:extLst>
              <a:ext uri="{28A0092B-C50C-407E-A947-70E740481C1C}">
                <a14:useLocalDpi xmlns:a14="http://schemas.microsoft.com/office/drawing/2010/main" val="0"/>
              </a:ext>
            </a:extLst>
          </a:blip>
          <a:srcRect t="-36123" b="-36123"/>
          <a:stretch>
            <a:fillRect/>
          </a:stretch>
        </p:blipFill>
        <p:spPr>
          <a:xfrm>
            <a:off x="0" y="1232900"/>
            <a:ext cx="8920474" cy="4893264"/>
          </a:xfrm>
        </p:spPr>
      </p:pic>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20</a:t>
            </a:fld>
            <a:endParaRPr lang="en-US"/>
          </a:p>
        </p:txBody>
      </p:sp>
    </p:spTree>
    <p:extLst>
      <p:ext uri="{BB962C8B-B14F-4D97-AF65-F5344CB8AC3E}">
        <p14:creationId xmlns:p14="http://schemas.microsoft.com/office/powerpoint/2010/main" val="2164017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Index – what is it?</a:t>
            </a:r>
            <a:endParaRPr lang="en-US" dirty="0"/>
          </a:p>
        </p:txBody>
      </p:sp>
      <p:sp>
        <p:nvSpPr>
          <p:cNvPr id="3" name="Content Placeholder 2"/>
          <p:cNvSpPr>
            <a:spLocks noGrp="1"/>
          </p:cNvSpPr>
          <p:nvPr>
            <p:ph sz="quarter" idx="13"/>
          </p:nvPr>
        </p:nvSpPr>
        <p:spPr/>
        <p:txBody>
          <a:bodyPr/>
          <a:lstStyle/>
          <a:p>
            <a:r>
              <a:rPr lang="en-US" dirty="0" smtClean="0"/>
              <a:t>Solution to integrate index in </a:t>
            </a:r>
            <a:r>
              <a:rPr lang="en-US" dirty="0" err="1" smtClean="0"/>
              <a:t>hadoop</a:t>
            </a:r>
            <a:endParaRPr lang="en-US" dirty="0" smtClean="0"/>
          </a:p>
          <a:p>
            <a:r>
              <a:rPr lang="en-US" dirty="0" smtClean="0"/>
              <a:t>The </a:t>
            </a:r>
            <a:r>
              <a:rPr lang="en-US" dirty="0"/>
              <a:t>Hadoop Plan uses a Scan operator to read data from disk</a:t>
            </a:r>
          </a:p>
          <a:p>
            <a:r>
              <a:rPr lang="en-US" dirty="0" smtClean="0"/>
              <a:t>Hadoop </a:t>
            </a:r>
            <a:r>
              <a:rPr lang="en-US" dirty="0"/>
              <a:t>does not have index access of data as there is no prior knowledge of </a:t>
            </a:r>
            <a:r>
              <a:rPr lang="en-US" dirty="0" smtClean="0"/>
              <a:t>schema</a:t>
            </a:r>
          </a:p>
          <a:p>
            <a:r>
              <a:rPr lang="en-US" dirty="0" smtClean="0"/>
              <a:t>Trojan </a:t>
            </a:r>
            <a:r>
              <a:rPr lang="en-US" dirty="0"/>
              <a:t>index introduces DBMS style indexing into </a:t>
            </a:r>
            <a:r>
              <a:rPr lang="en-US" dirty="0" smtClean="0"/>
              <a:t>Hadoop</a:t>
            </a:r>
          </a:p>
          <a:p>
            <a:pPr marL="0" indent="0">
              <a:buNone/>
            </a:pPr>
            <a:endParaRPr lang="en-US" dirty="0"/>
          </a:p>
          <a:p>
            <a:pPr marL="514350" indent="-514350">
              <a:buFontTx/>
              <a:buNone/>
            </a:pPr>
            <a:endParaRPr lang="en-US" dirty="0">
              <a:solidFill>
                <a:srgbClr val="0B5394"/>
              </a:solidFill>
              <a:latin typeface="Georgia" charset="0"/>
            </a:endParaRPr>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21</a:t>
            </a:fld>
            <a:endParaRPr lang="en-US"/>
          </a:p>
        </p:txBody>
      </p:sp>
    </p:spTree>
    <p:extLst>
      <p:ext uri="{BB962C8B-B14F-4D97-AF65-F5344CB8AC3E}">
        <p14:creationId xmlns:p14="http://schemas.microsoft.com/office/powerpoint/2010/main" val="3007271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Salient </a:t>
            </a:r>
            <a:r>
              <a:rPr lang="en-US" dirty="0"/>
              <a:t>Features of Trojan Index</a:t>
            </a:r>
          </a:p>
        </p:txBody>
      </p:sp>
      <p:sp>
        <p:nvSpPr>
          <p:cNvPr id="4" name="Content Placeholder 2"/>
          <p:cNvSpPr txBox="1">
            <a:spLocks/>
          </p:cNvSpPr>
          <p:nvPr/>
        </p:nvSpPr>
        <p:spPr>
          <a:xfrm>
            <a:off x="498474" y="2444817"/>
            <a:ext cx="7556313" cy="3681346"/>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NO EXTERNAL LIBRARY OR </a:t>
            </a:r>
            <a:r>
              <a:rPr lang="en-US" dirty="0" smtClean="0">
                <a:solidFill>
                  <a:schemeClr val="tx1"/>
                </a:solidFill>
              </a:rPr>
              <a:t>ENGINE</a:t>
            </a:r>
          </a:p>
          <a:p>
            <a:pPr marL="0" lvl="0" indent="0">
              <a:lnSpc>
                <a:spcPct val="120000"/>
              </a:lnSpc>
              <a:spcBef>
                <a:spcPts val="1000"/>
              </a:spcBef>
              <a:buClr>
                <a:prstClr val="black"/>
              </a:buClr>
              <a:buSzTx/>
              <a:buNone/>
            </a:pPr>
            <a:endParaRPr lang="en-US" dirty="0" smtClean="0">
              <a:solidFill>
                <a:schemeClr val="tx1"/>
              </a:solidFill>
            </a:endParaRPr>
          </a:p>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NON-INVASIVE</a:t>
            </a:r>
          </a:p>
          <a:p>
            <a:pPr lvl="0">
              <a:lnSpc>
                <a:spcPct val="120000"/>
              </a:lnSpc>
              <a:spcBef>
                <a:spcPts val="1000"/>
              </a:spcBef>
              <a:buClr>
                <a:prstClr val="black"/>
              </a:buClr>
              <a:buSzTx/>
              <a:buFont typeface="Arial" panose="020B0604020202020204" pitchFamily="34" charset="0"/>
              <a:buChar char="•"/>
            </a:pPr>
            <a:endParaRPr lang="en-US" dirty="0" smtClean="0">
              <a:solidFill>
                <a:schemeClr val="tx1"/>
              </a:solidFill>
            </a:endParaRPr>
          </a:p>
          <a:p>
            <a:pPr marL="0" lvl="0" indent="0">
              <a:lnSpc>
                <a:spcPct val="120000"/>
              </a:lnSpc>
              <a:spcBef>
                <a:spcPts val="1000"/>
              </a:spcBef>
              <a:buClr>
                <a:prstClr val="black"/>
              </a:buClr>
              <a:buSzTx/>
              <a:buNone/>
            </a:pPr>
            <a:endParaRPr lang="en-US" dirty="0" smtClean="0">
              <a:solidFill>
                <a:srgbClr val="0B5394"/>
              </a:solidFill>
            </a:endParaRPr>
          </a:p>
          <a:p>
            <a:endParaRPr lang="en-US" dirty="0"/>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22</a:t>
            </a:fld>
            <a:endParaRPr lang="en-US"/>
          </a:p>
        </p:txBody>
      </p:sp>
    </p:spTree>
    <p:extLst>
      <p:ext uri="{BB962C8B-B14F-4D97-AF65-F5344CB8AC3E}">
        <p14:creationId xmlns:p14="http://schemas.microsoft.com/office/powerpoint/2010/main" val="339037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Salient </a:t>
            </a:r>
            <a:r>
              <a:rPr lang="en-US" dirty="0"/>
              <a:t>Features of Trojan </a:t>
            </a:r>
            <a:r>
              <a:rPr lang="en-US" dirty="0" smtClean="0"/>
              <a:t>Index (cont’d)</a:t>
            </a:r>
            <a:endParaRPr lang="en-US" dirty="0"/>
          </a:p>
        </p:txBody>
      </p:sp>
      <p:sp>
        <p:nvSpPr>
          <p:cNvPr id="4" name="Content Placeholder 2"/>
          <p:cNvSpPr txBox="1">
            <a:spLocks/>
          </p:cNvSpPr>
          <p:nvPr/>
        </p:nvSpPr>
        <p:spPr>
          <a:xfrm>
            <a:off x="498474" y="1981200"/>
            <a:ext cx="7556313"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20000"/>
              </a:lnSpc>
              <a:spcBef>
                <a:spcPts val="1000"/>
              </a:spcBef>
              <a:buClr>
                <a:prstClr val="black"/>
              </a:buClr>
              <a:buSzTx/>
              <a:buFont typeface="Arial" panose="020B0604020202020204" pitchFamily="34" charset="0"/>
              <a:buChar char="•"/>
            </a:pPr>
            <a:r>
              <a:rPr lang="en-US" sz="2200" dirty="0">
                <a:solidFill>
                  <a:schemeClr val="tx1"/>
                </a:solidFill>
              </a:rPr>
              <a:t>Seamless splitting: data indexing adds an index overhead (~8MB for 1GB of indexed data) for each data split. The new logical split includes the data as well as the index. </a:t>
            </a:r>
            <a:endParaRPr lang="en-US" sz="2200" dirty="0" smtClean="0">
              <a:solidFill>
                <a:schemeClr val="tx1"/>
              </a:solidFill>
            </a:endParaRPr>
          </a:p>
          <a:p>
            <a:pPr>
              <a:lnSpc>
                <a:spcPct val="120000"/>
              </a:lnSpc>
              <a:spcBef>
                <a:spcPts val="1000"/>
              </a:spcBef>
              <a:buClr>
                <a:prstClr val="black"/>
              </a:buClr>
              <a:buSzTx/>
              <a:buFont typeface="Arial" panose="020B0604020202020204" pitchFamily="34" charset="0"/>
              <a:buChar char="•"/>
            </a:pPr>
            <a:r>
              <a:rPr lang="en-US" sz="2200" dirty="0" smtClean="0">
                <a:solidFill>
                  <a:schemeClr val="tx1"/>
                </a:solidFill>
              </a:rPr>
              <a:t>Partial </a:t>
            </a:r>
            <a:r>
              <a:rPr lang="en-US" sz="2200" dirty="0">
                <a:solidFill>
                  <a:schemeClr val="tx1"/>
                </a:solidFill>
              </a:rPr>
              <a:t>index: Trojan Index need not be built on the entire split, it can be built on any contiguous subset of the split as well. </a:t>
            </a:r>
            <a:endParaRPr lang="en-US" sz="2200" dirty="0" smtClean="0">
              <a:solidFill>
                <a:schemeClr val="tx1"/>
              </a:solidFill>
            </a:endParaRPr>
          </a:p>
          <a:p>
            <a:pPr>
              <a:lnSpc>
                <a:spcPct val="120000"/>
              </a:lnSpc>
              <a:spcBef>
                <a:spcPts val="1000"/>
              </a:spcBef>
              <a:buClr>
                <a:prstClr val="black"/>
              </a:buClr>
              <a:buSzTx/>
              <a:buFont typeface="Arial" panose="020B0604020202020204" pitchFamily="34" charset="0"/>
              <a:buChar char="•"/>
            </a:pPr>
            <a:r>
              <a:rPr lang="en-US" sz="2200" dirty="0" smtClean="0">
                <a:solidFill>
                  <a:schemeClr val="tx1"/>
                </a:solidFill>
              </a:rPr>
              <a:t>Multiple </a:t>
            </a:r>
            <a:r>
              <a:rPr lang="en-US" sz="2200" dirty="0">
                <a:solidFill>
                  <a:schemeClr val="tx1"/>
                </a:solidFill>
              </a:rPr>
              <a:t>indexes: several Trojan Indexes can be built on the same split. However, only one of them can be the primary index. </a:t>
            </a:r>
            <a:endParaRPr lang="en-US" dirty="0" smtClean="0">
              <a:solidFill>
                <a:srgbClr val="0B5394"/>
              </a:solidFill>
            </a:endParaRPr>
          </a:p>
          <a:p>
            <a:endParaRPr lang="en-US" dirty="0"/>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23</a:t>
            </a:fld>
            <a:endParaRPr lang="en-US"/>
          </a:p>
        </p:txBody>
      </p:sp>
    </p:spTree>
    <p:extLst>
      <p:ext uri="{BB962C8B-B14F-4D97-AF65-F5344CB8AC3E}">
        <p14:creationId xmlns:p14="http://schemas.microsoft.com/office/powerpoint/2010/main" val="355492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Torjan</a:t>
            </a:r>
            <a:r>
              <a:rPr lang="en-US" dirty="0" smtClean="0"/>
              <a:t> Index</a:t>
            </a:r>
            <a:endParaRPr lang="en-US" dirty="0"/>
          </a:p>
        </p:txBody>
      </p:sp>
      <p:sp>
        <p:nvSpPr>
          <p:cNvPr id="3" name="Content Placeholder 2"/>
          <p:cNvSpPr>
            <a:spLocks noGrp="1"/>
          </p:cNvSpPr>
          <p:nvPr>
            <p:ph sz="quarter" idx="13"/>
          </p:nvPr>
        </p:nvSpPr>
        <p:spPr/>
        <p:txBody>
          <a:bodyPr/>
          <a:lstStyle/>
          <a:p>
            <a:r>
              <a:rPr lang="en-US" dirty="0" smtClean="0"/>
              <a:t>Created at data load time(no </a:t>
            </a:r>
            <a:r>
              <a:rPr lang="en-US" dirty="0" err="1" smtClean="0"/>
              <a:t>pentalty</a:t>
            </a:r>
            <a:r>
              <a:rPr lang="en-US" dirty="0" smtClean="0"/>
              <a:t> at query time)</a:t>
            </a:r>
          </a:p>
          <a:p>
            <a:pPr marL="0" indent="0">
              <a:buNone/>
            </a:pPr>
            <a:endParaRPr lang="en-US" dirty="0" smtClean="0"/>
          </a:p>
          <a:p>
            <a:r>
              <a:rPr lang="en-US" dirty="0" smtClean="0"/>
              <a:t>Does not change HDFS ,achieve by doing UDFS</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24</a:t>
            </a:fld>
            <a:endParaRPr lang="en-US"/>
          </a:p>
        </p:txBody>
      </p:sp>
    </p:spTree>
    <p:extLst>
      <p:ext uri="{BB962C8B-B14F-4D97-AF65-F5344CB8AC3E}">
        <p14:creationId xmlns:p14="http://schemas.microsoft.com/office/powerpoint/2010/main" val="289898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Index Explained</a:t>
            </a:r>
            <a:endParaRPr lang="en-US" dirty="0"/>
          </a:p>
        </p:txBody>
      </p:sp>
      <p:sp>
        <p:nvSpPr>
          <p:cNvPr id="3" name="Content Placeholder 2"/>
          <p:cNvSpPr>
            <a:spLocks noGrp="1"/>
          </p:cNvSpPr>
          <p:nvPr>
            <p:ph sz="quarter" idx="13"/>
          </p:nvPr>
        </p:nvSpPr>
        <p:spPr/>
        <p:txBody>
          <a:bodyPr/>
          <a:lstStyle/>
          <a:p>
            <a:r>
              <a:rPr lang="en-US" dirty="0"/>
              <a:t>For each split of data (</a:t>
            </a:r>
            <a:r>
              <a:rPr lang="en-US" dirty="0" err="1"/>
              <a:t>SData</a:t>
            </a:r>
            <a:r>
              <a:rPr lang="en-US" dirty="0"/>
              <a:t> </a:t>
            </a:r>
            <a:r>
              <a:rPr lang="en-US" i="1" dirty="0"/>
              <a:t>T</a:t>
            </a:r>
            <a:r>
              <a:rPr lang="en-US" dirty="0"/>
              <a:t>) a covering index (Trojan Index) is </a:t>
            </a:r>
            <a:r>
              <a:rPr lang="en-US" dirty="0" smtClean="0"/>
              <a:t>built</a:t>
            </a:r>
          </a:p>
          <a:p>
            <a:r>
              <a:rPr lang="en-US" dirty="0" smtClean="0"/>
              <a:t>Additionally</a:t>
            </a:r>
            <a:r>
              <a:rPr lang="en-US" dirty="0"/>
              <a:t>, a header (</a:t>
            </a:r>
            <a:r>
              <a:rPr lang="en-US" i="1" dirty="0"/>
              <a:t>H</a:t>
            </a:r>
            <a:r>
              <a:rPr lang="en-US" dirty="0"/>
              <a:t>) is added. It contains indexed data size, index size, first key, last key and number of </a:t>
            </a:r>
            <a:r>
              <a:rPr lang="en-US" dirty="0" smtClean="0"/>
              <a:t>records</a:t>
            </a:r>
          </a:p>
          <a:p>
            <a:r>
              <a:rPr lang="en-US" dirty="0" smtClean="0"/>
              <a:t>Finally</a:t>
            </a:r>
            <a:r>
              <a:rPr lang="en-US" dirty="0"/>
              <a:t>, a split footer (</a:t>
            </a:r>
            <a:r>
              <a:rPr lang="en-US" i="1" dirty="0"/>
              <a:t>F</a:t>
            </a:r>
            <a:r>
              <a:rPr lang="en-US" dirty="0"/>
              <a:t>) is used to identify the split boundary. A user can configure the split size (</a:t>
            </a:r>
            <a:r>
              <a:rPr lang="en-US" dirty="0" err="1"/>
              <a:t>SData</a:t>
            </a:r>
            <a:r>
              <a:rPr lang="en-US" dirty="0"/>
              <a:t> </a:t>
            </a:r>
            <a:r>
              <a:rPr lang="en-US" i="1" dirty="0"/>
              <a:t>T</a:t>
            </a:r>
            <a:r>
              <a:rPr lang="en-US" dirty="0"/>
              <a:t>) while loading the </a:t>
            </a:r>
            <a:r>
              <a:rPr lang="en-US" dirty="0" smtClean="0"/>
              <a:t>data</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25</a:t>
            </a:fld>
            <a:endParaRPr lang="en-US"/>
          </a:p>
        </p:txBody>
      </p:sp>
    </p:spTree>
    <p:extLst>
      <p:ext uri="{BB962C8B-B14F-4D97-AF65-F5344CB8AC3E}">
        <p14:creationId xmlns:p14="http://schemas.microsoft.com/office/powerpoint/2010/main" val="4232921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Index Explained (cont’d)</a:t>
            </a:r>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p:txBody>
      </p:sp>
      <p:pic>
        <p:nvPicPr>
          <p:cNvPr id="7" name="Picture 6" descr="Screen Shot 2015-02-16 at 11.02.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8407"/>
            <a:ext cx="9144000" cy="2503300"/>
          </a:xfrm>
          <a:prstGeom prst="rect">
            <a:avLst/>
          </a:prstGeom>
        </p:spPr>
      </p:pic>
      <p:sp>
        <p:nvSpPr>
          <p:cNvPr id="9" name="TextBox 8"/>
          <p:cNvSpPr txBox="1"/>
          <p:nvPr/>
        </p:nvSpPr>
        <p:spPr>
          <a:xfrm>
            <a:off x="306533" y="2332076"/>
            <a:ext cx="8451563" cy="646331"/>
          </a:xfrm>
          <a:prstGeom prst="rect">
            <a:avLst/>
          </a:prstGeom>
          <a:noFill/>
        </p:spPr>
        <p:txBody>
          <a:bodyPr wrap="square" rtlCol="0">
            <a:spAutoFit/>
          </a:bodyPr>
          <a:lstStyle/>
          <a:p>
            <a:pPr marL="285750" indent="-285750">
              <a:buFont typeface="Arial"/>
              <a:buChar char="•"/>
            </a:pPr>
            <a:endParaRPr lang="en-US" dirty="0" smtClean="0"/>
          </a:p>
          <a:p>
            <a:pPr marL="285750" indent="-285750">
              <a:buFont typeface="Arial"/>
              <a:buChar char="•"/>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26</a:t>
            </a:fld>
            <a:endParaRPr lang="en-US"/>
          </a:p>
        </p:txBody>
      </p:sp>
    </p:spTree>
    <p:extLst>
      <p:ext uri="{BB962C8B-B14F-4D97-AF65-F5344CB8AC3E}">
        <p14:creationId xmlns:p14="http://schemas.microsoft.com/office/powerpoint/2010/main" val="3427588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332" y="12126"/>
            <a:ext cx="7773338" cy="1596177"/>
          </a:xfrm>
        </p:spPr>
        <p:txBody>
          <a:bodyPr/>
          <a:lstStyle/>
          <a:p>
            <a:r>
              <a:rPr lang="en-US" dirty="0"/>
              <a:t>Index </a:t>
            </a:r>
            <a:r>
              <a:rPr lang="en-US" dirty="0" smtClean="0"/>
              <a:t>Creation (cont’d)</a:t>
            </a:r>
            <a:endParaRPr lang="en-US" dirty="0"/>
          </a:p>
        </p:txBody>
      </p:sp>
      <p:pic>
        <p:nvPicPr>
          <p:cNvPr id="4" name="Content Placeholder 3" descr="Screen Shot 2015-02-22 at 4.42.55 PM.png"/>
          <p:cNvPicPr>
            <a:picLocks noGrp="1" noChangeAspect="1"/>
          </p:cNvPicPr>
          <p:nvPr>
            <p:ph sz="quarter" idx="13"/>
          </p:nvPr>
        </p:nvPicPr>
        <p:blipFill>
          <a:blip r:embed="rId2">
            <a:extLst>
              <a:ext uri="{28A0092B-C50C-407E-A947-70E740481C1C}">
                <a14:useLocalDpi xmlns:a14="http://schemas.microsoft.com/office/drawing/2010/main" val="0"/>
              </a:ext>
            </a:extLst>
          </a:blip>
          <a:srcRect l="-82897" r="-82897"/>
          <a:stretch>
            <a:fillRect/>
          </a:stretch>
        </p:blipFill>
        <p:spPr>
          <a:xfrm>
            <a:off x="2922135" y="1292911"/>
            <a:ext cx="7467164" cy="4849060"/>
          </a:xfrm>
        </p:spPr>
      </p:pic>
      <p:sp>
        <p:nvSpPr>
          <p:cNvPr id="6" name="Content Placeholder 2"/>
          <p:cNvSpPr txBox="1">
            <a:spLocks/>
          </p:cNvSpPr>
          <p:nvPr/>
        </p:nvSpPr>
        <p:spPr>
          <a:xfrm>
            <a:off x="498474" y="1256044"/>
            <a:ext cx="4686475" cy="4870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30000"/>
              </a:lnSpc>
              <a:spcBef>
                <a:spcPts val="1000"/>
              </a:spcBef>
              <a:buClr>
                <a:schemeClr val="tx1"/>
              </a:buClr>
              <a:buFont typeface="Arial" panose="020B0604020202020204" pitchFamily="34" charset="0"/>
              <a:buChar char="•"/>
            </a:pPr>
            <a:r>
              <a:rPr lang="en-US" cap="all" dirty="0">
                <a:solidFill>
                  <a:schemeClr val="tx1"/>
                </a:solidFill>
              </a:rPr>
              <a:t>The DFS stores the data for Relation T</a:t>
            </a:r>
          </a:p>
          <a:p>
            <a:pPr>
              <a:lnSpc>
                <a:spcPct val="130000"/>
              </a:lnSpc>
              <a:spcBef>
                <a:spcPts val="1000"/>
              </a:spcBef>
              <a:buClr>
                <a:schemeClr val="tx1"/>
              </a:buClr>
              <a:buFont typeface="Arial" panose="020B0604020202020204" pitchFamily="34" charset="0"/>
              <a:buChar char="•"/>
            </a:pPr>
            <a:r>
              <a:rPr lang="en-US" cap="all" dirty="0" smtClean="0">
                <a:solidFill>
                  <a:schemeClr val="tx1"/>
                </a:solidFill>
              </a:rPr>
              <a:t>The </a:t>
            </a:r>
            <a:r>
              <a:rPr lang="en-US" cap="all" dirty="0">
                <a:solidFill>
                  <a:schemeClr val="tx1"/>
                </a:solidFill>
              </a:rPr>
              <a:t>MapReduce client partitions the Relation T into splits</a:t>
            </a:r>
          </a:p>
          <a:p>
            <a:pPr>
              <a:lnSpc>
                <a:spcPct val="130000"/>
              </a:lnSpc>
              <a:spcBef>
                <a:spcPts val="1000"/>
              </a:spcBef>
              <a:buClr>
                <a:schemeClr val="tx1"/>
              </a:buClr>
              <a:buFont typeface="Arial" panose="020B0604020202020204" pitchFamily="34" charset="0"/>
              <a:buChar char="•"/>
            </a:pPr>
            <a:r>
              <a:rPr lang="en-US" cap="all" dirty="0">
                <a:solidFill>
                  <a:schemeClr val="tx1"/>
                </a:solidFill>
              </a:rPr>
              <a:t>The ‘map’ function reads {</a:t>
            </a:r>
            <a:r>
              <a:rPr lang="en-US" cap="all" dirty="0" err="1">
                <a:solidFill>
                  <a:schemeClr val="tx1"/>
                </a:solidFill>
              </a:rPr>
              <a:t>offset,record</a:t>
            </a:r>
            <a:r>
              <a:rPr lang="en-US" cap="all" dirty="0">
                <a:solidFill>
                  <a:schemeClr val="tx1"/>
                </a:solidFill>
              </a:rPr>
              <a:t>}-pairs</a:t>
            </a:r>
          </a:p>
          <a:p>
            <a:pPr>
              <a:lnSpc>
                <a:spcPct val="130000"/>
              </a:lnSpc>
              <a:spcBef>
                <a:spcPts val="1000"/>
              </a:spcBef>
              <a:buClr>
                <a:schemeClr val="tx1"/>
              </a:buClr>
              <a:buFont typeface="Arial" panose="020B0604020202020204" pitchFamily="34" charset="0"/>
              <a:buChar char="•"/>
            </a:pPr>
            <a:r>
              <a:rPr lang="en-US" cap="all" dirty="0">
                <a:solidFill>
                  <a:schemeClr val="tx1"/>
                </a:solidFill>
              </a:rPr>
              <a:t>It emits {</a:t>
            </a:r>
            <a:r>
              <a:rPr lang="en-US" cap="all" dirty="0" err="1">
                <a:solidFill>
                  <a:schemeClr val="tx1"/>
                </a:solidFill>
              </a:rPr>
              <a:t>splitID+a,record</a:t>
            </a:r>
            <a:r>
              <a:rPr lang="en-US" cap="all" dirty="0">
                <a:solidFill>
                  <a:schemeClr val="tx1"/>
                </a:solidFill>
              </a:rPr>
              <a:t>} as the intermediate key-value pair</a:t>
            </a:r>
          </a:p>
          <a:p>
            <a:pPr>
              <a:lnSpc>
                <a:spcPct val="130000"/>
              </a:lnSpc>
              <a:spcBef>
                <a:spcPts val="1000"/>
              </a:spcBef>
              <a:buClr>
                <a:schemeClr val="tx1"/>
              </a:buClr>
              <a:buFont typeface="Arial" panose="020B0604020202020204" pitchFamily="34" charset="0"/>
              <a:buChar char="•"/>
            </a:pPr>
            <a:r>
              <a:rPr lang="en-US" cap="all" dirty="0">
                <a:solidFill>
                  <a:schemeClr val="tx1"/>
                </a:solidFill>
              </a:rPr>
              <a:t>Here </a:t>
            </a:r>
            <a:r>
              <a:rPr lang="en-US" cap="all" dirty="0" err="1">
                <a:solidFill>
                  <a:schemeClr val="tx1"/>
                </a:solidFill>
              </a:rPr>
              <a:t>splitID+a</a:t>
            </a:r>
            <a:r>
              <a:rPr lang="en-US" cap="all" dirty="0">
                <a:solidFill>
                  <a:schemeClr val="tx1"/>
                </a:solidFill>
              </a:rPr>
              <a:t> is a composite key concatenating the </a:t>
            </a:r>
            <a:r>
              <a:rPr lang="en-US" cap="all" dirty="0" err="1">
                <a:solidFill>
                  <a:schemeClr val="tx1"/>
                </a:solidFill>
              </a:rPr>
              <a:t>splitID</a:t>
            </a:r>
            <a:r>
              <a:rPr lang="en-US" cap="all" dirty="0">
                <a:solidFill>
                  <a:schemeClr val="tx1"/>
                </a:solidFill>
              </a:rPr>
              <a:t> and the index attribute a</a:t>
            </a:r>
          </a:p>
          <a:p>
            <a:pPr>
              <a:lnSpc>
                <a:spcPct val="130000"/>
              </a:lnSpc>
              <a:spcBef>
                <a:spcPts val="1000"/>
              </a:spcBef>
              <a:buClr>
                <a:schemeClr val="tx1"/>
              </a:buClr>
              <a:buFont typeface="Arial" panose="020B0604020202020204" pitchFamily="34" charset="0"/>
              <a:buChar char="•"/>
            </a:pPr>
            <a:r>
              <a:rPr lang="en-US" cap="all" dirty="0">
                <a:solidFill>
                  <a:schemeClr val="tx1"/>
                </a:solidFill>
              </a:rPr>
              <a:t>record is a value containing all the attributes of the record</a:t>
            </a:r>
          </a:p>
          <a:p>
            <a:pPr>
              <a:lnSpc>
                <a:spcPct val="130000"/>
              </a:lnSpc>
              <a:spcBef>
                <a:spcPts val="1000"/>
              </a:spcBef>
              <a:buClr>
                <a:schemeClr val="tx1"/>
              </a:buClr>
              <a:buFont typeface="Arial" panose="020B0604020202020204" pitchFamily="34" charset="0"/>
              <a:buChar char="•"/>
            </a:pPr>
            <a:endParaRPr lang="en-US" cap="all" dirty="0">
              <a:solidFill>
                <a:schemeClr val="tx1"/>
              </a:solidFill>
            </a:endParaRPr>
          </a:p>
          <a:p>
            <a:endParaRPr lang="en-US" dirty="0"/>
          </a:p>
        </p:txBody>
      </p:sp>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3" name="Slide Number Placeholder 2"/>
          <p:cNvSpPr>
            <a:spLocks noGrp="1"/>
          </p:cNvSpPr>
          <p:nvPr>
            <p:ph type="sldNum" sz="quarter" idx="12"/>
          </p:nvPr>
        </p:nvSpPr>
        <p:spPr/>
        <p:txBody>
          <a:bodyPr/>
          <a:lstStyle/>
          <a:p>
            <a:fld id="{C1725D07-E1FA-2244-90A7-AD8F5D7F542A}" type="slidenum">
              <a:rPr lang="en-US" smtClean="0"/>
              <a:t>27</a:t>
            </a:fld>
            <a:endParaRPr lang="en-US"/>
          </a:p>
        </p:txBody>
      </p:sp>
    </p:spTree>
    <p:extLst>
      <p:ext uri="{BB962C8B-B14F-4D97-AF65-F5344CB8AC3E}">
        <p14:creationId xmlns:p14="http://schemas.microsoft.com/office/powerpoint/2010/main" val="186601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Creation (cont’d)</a:t>
            </a:r>
          </a:p>
        </p:txBody>
      </p:sp>
      <p:sp>
        <p:nvSpPr>
          <p:cNvPr id="3" name="Content Placeholder 2"/>
          <p:cNvSpPr>
            <a:spLocks noGrp="1"/>
          </p:cNvSpPr>
          <p:nvPr>
            <p:ph sz="quarter" idx="13"/>
          </p:nvPr>
        </p:nvSpPr>
        <p:spPr>
          <a:xfrm>
            <a:off x="685330" y="1920240"/>
            <a:ext cx="7772870" cy="4033519"/>
          </a:xfrm>
        </p:spPr>
        <p:txBody>
          <a:bodyPr>
            <a:normAutofit fontScale="92500" lnSpcReduction="10000"/>
          </a:bodyPr>
          <a:lstStyle/>
          <a:p>
            <a:r>
              <a:rPr lang="en-US" dirty="0" smtClean="0"/>
              <a:t>a </a:t>
            </a:r>
            <a:r>
              <a:rPr lang="en-US" dirty="0"/>
              <a:t>hash partitioning function (UDF </a:t>
            </a:r>
            <a:r>
              <a:rPr lang="en-US" dirty="0" smtClean="0"/>
              <a:t>‘</a:t>
            </a:r>
            <a:r>
              <a:rPr lang="en-US" dirty="0" err="1" smtClean="0"/>
              <a:t>sh</a:t>
            </a:r>
            <a:r>
              <a:rPr lang="en-US" dirty="0" smtClean="0"/>
              <a:t>’ </a:t>
            </a:r>
            <a:r>
              <a:rPr lang="en-US" dirty="0"/>
              <a:t>in The Hadoop Plan) is used so that the reducers </a:t>
            </a:r>
            <a:r>
              <a:rPr lang="en-US" dirty="0" smtClean="0"/>
              <a:t>receives </a:t>
            </a:r>
            <a:r>
              <a:rPr lang="en-US" dirty="0"/>
              <a:t>almost the same amount of </a:t>
            </a:r>
            <a:r>
              <a:rPr lang="en-US" dirty="0" smtClean="0"/>
              <a:t>data.</a:t>
            </a:r>
          </a:p>
          <a:p>
            <a:r>
              <a:rPr lang="en-US" dirty="0" smtClean="0"/>
              <a:t>Hashing is done </a:t>
            </a:r>
            <a:r>
              <a:rPr lang="en-US" dirty="0"/>
              <a:t>only on the split identifier portion of the composite </a:t>
            </a:r>
            <a:r>
              <a:rPr lang="en-US" dirty="0" smtClean="0"/>
              <a:t>key.</a:t>
            </a:r>
            <a:endParaRPr lang="en-US" dirty="0"/>
          </a:p>
          <a:p>
            <a:r>
              <a:rPr lang="en-US" dirty="0"/>
              <a:t>To construct a clustered Trojan Index, the data needs to be sorted on the index attribute </a:t>
            </a:r>
            <a:r>
              <a:rPr lang="en-US" i="1" dirty="0" smtClean="0"/>
              <a:t>a. </a:t>
            </a:r>
            <a:r>
              <a:rPr lang="en-US" dirty="0"/>
              <a:t>T</a:t>
            </a:r>
            <a:r>
              <a:rPr lang="en-US" dirty="0" smtClean="0"/>
              <a:t>he UDF ‘</a:t>
            </a:r>
            <a:r>
              <a:rPr lang="en-US" dirty="0" err="1" smtClean="0"/>
              <a:t>cmp</a:t>
            </a:r>
            <a:r>
              <a:rPr lang="en-US" dirty="0" smtClean="0"/>
              <a:t>’ instructs </a:t>
            </a:r>
            <a:r>
              <a:rPr lang="en-US" dirty="0"/>
              <a:t>MapReduce to sort records by considering only the second part (the index attribute </a:t>
            </a:r>
            <a:r>
              <a:rPr lang="en-US" i="1" dirty="0"/>
              <a:t>a</a:t>
            </a:r>
            <a:r>
              <a:rPr lang="en-US" dirty="0"/>
              <a:t>) of the composite </a:t>
            </a:r>
            <a:r>
              <a:rPr lang="en-US" dirty="0" smtClean="0"/>
              <a:t>key.</a:t>
            </a:r>
          </a:p>
          <a:p>
            <a:r>
              <a:rPr lang="en-US" dirty="0" smtClean="0"/>
              <a:t>The Trojan Index is being built </a:t>
            </a:r>
            <a:r>
              <a:rPr lang="en-US" dirty="0"/>
              <a:t>per split, </a:t>
            </a:r>
            <a:r>
              <a:rPr lang="en-US" dirty="0" smtClean="0"/>
              <a:t>so it is required to preserve </a:t>
            </a:r>
            <a:r>
              <a:rPr lang="en-US" dirty="0"/>
              <a:t>the split in each reducer </a:t>
            </a:r>
            <a:r>
              <a:rPr lang="en-US" dirty="0" smtClean="0"/>
              <a:t>call. </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28</a:t>
            </a:fld>
            <a:endParaRPr lang="en-US"/>
          </a:p>
        </p:txBody>
      </p:sp>
    </p:spTree>
    <p:extLst>
      <p:ext uri="{BB962C8B-B14F-4D97-AF65-F5344CB8AC3E}">
        <p14:creationId xmlns:p14="http://schemas.microsoft.com/office/powerpoint/2010/main" val="1131072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Creation (cont’d)</a:t>
            </a:r>
          </a:p>
        </p:txBody>
      </p:sp>
      <p:sp>
        <p:nvSpPr>
          <p:cNvPr id="3" name="Content Placeholder 2"/>
          <p:cNvSpPr>
            <a:spLocks noGrp="1"/>
          </p:cNvSpPr>
          <p:nvPr>
            <p:ph sz="quarter" idx="13"/>
          </p:nvPr>
        </p:nvSpPr>
        <p:spPr>
          <a:xfrm>
            <a:off x="685330" y="1960881"/>
            <a:ext cx="7772870" cy="3830320"/>
          </a:xfrm>
        </p:spPr>
        <p:txBody>
          <a:bodyPr>
            <a:normAutofit/>
          </a:bodyPr>
          <a:lstStyle/>
          <a:p>
            <a:r>
              <a:rPr lang="en-US" dirty="0" smtClean="0"/>
              <a:t>Reducer </a:t>
            </a:r>
            <a:r>
              <a:rPr lang="en-US" dirty="0"/>
              <a:t>emits the set of values concatenated with the Trojan Index, index header, and split footer. The output data is stored on the distributed file </a:t>
            </a:r>
            <a:r>
              <a:rPr lang="en-US" dirty="0" smtClean="0"/>
              <a:t>system.</a:t>
            </a:r>
            <a:endParaRPr lang="en-US" dirty="0"/>
          </a:p>
          <a:p>
            <a:r>
              <a:rPr lang="en-US" dirty="0" smtClean="0"/>
              <a:t>The use of Trojan Index is optional and depends upon the query predicate. Thus both full and index </a:t>
            </a:r>
            <a:r>
              <a:rPr lang="en-US" dirty="0"/>
              <a:t>scan </a:t>
            </a:r>
            <a:r>
              <a:rPr lang="en-US" dirty="0" smtClean="0"/>
              <a:t>are possible over the same data.</a:t>
            </a:r>
          </a:p>
          <a:p>
            <a:r>
              <a:rPr lang="en-US" dirty="0" smtClean="0"/>
              <a:t>Indexes and data can be kept in separate blocks, The UDF ‘split’ may compose physical blocks into logical splits suited for a particular task.</a:t>
            </a:r>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29</a:t>
            </a:fld>
            <a:endParaRPr lang="en-US"/>
          </a:p>
        </p:txBody>
      </p:sp>
    </p:spTree>
    <p:extLst>
      <p:ext uri="{BB962C8B-B14F-4D97-AF65-F5344CB8AC3E}">
        <p14:creationId xmlns:p14="http://schemas.microsoft.com/office/powerpoint/2010/main" val="1443332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hadoop++</a:t>
            </a:r>
            <a:endParaRPr lang="en-US" dirty="0"/>
          </a:p>
        </p:txBody>
      </p:sp>
      <p:sp>
        <p:nvSpPr>
          <p:cNvPr id="3" name="Content Placeholder 2"/>
          <p:cNvSpPr>
            <a:spLocks noGrp="1"/>
          </p:cNvSpPr>
          <p:nvPr>
            <p:ph sz="quarter" idx="13"/>
          </p:nvPr>
        </p:nvSpPr>
        <p:spPr/>
        <p:txBody>
          <a:bodyPr>
            <a:normAutofit/>
          </a:bodyPr>
          <a:lstStyle/>
          <a:p>
            <a:r>
              <a:rPr lang="en-US" dirty="0" smtClean="0"/>
              <a:t>Vanilla hadoop is slower than parallel DBMS </a:t>
            </a:r>
          </a:p>
          <a:p>
            <a:pPr lvl="1"/>
            <a:r>
              <a:rPr lang="en-US" dirty="0" smtClean="0"/>
              <a:t>Can we make hadoop faster</a:t>
            </a:r>
            <a:r>
              <a:rPr lang="en-US" dirty="0" smtClean="0"/>
              <a:t>?</a:t>
            </a:r>
          </a:p>
          <a:p>
            <a:pPr marL="457200" lvl="1" indent="0">
              <a:buNone/>
            </a:pPr>
            <a:endParaRPr lang="en-US" dirty="0" smtClean="0"/>
          </a:p>
          <a:p>
            <a:r>
              <a:rPr lang="en-US" dirty="0" smtClean="0"/>
              <a:t>Share nothing DBMS outperforms Hadoop</a:t>
            </a:r>
          </a:p>
          <a:p>
            <a:pPr lvl="1"/>
            <a:r>
              <a:rPr lang="en-US" dirty="0" smtClean="0"/>
              <a:t>Why</a:t>
            </a:r>
            <a:r>
              <a:rPr lang="en-US" dirty="0" smtClean="0"/>
              <a:t>?</a:t>
            </a:r>
            <a:endParaRPr lang="en-US" dirty="0" smtClean="0"/>
          </a:p>
          <a:p>
            <a:pPr marL="457200" lvl="1"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a:t>
            </a:fld>
            <a:endParaRPr lang="en-US"/>
          </a:p>
        </p:txBody>
      </p:sp>
    </p:spTree>
    <p:extLst>
      <p:ext uri="{BB962C8B-B14F-4D97-AF65-F5344CB8AC3E}">
        <p14:creationId xmlns:p14="http://schemas.microsoft.com/office/powerpoint/2010/main" val="1104508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r>
              <a:rPr lang="en-US" dirty="0" smtClean="0"/>
              <a:t>()</a:t>
            </a:r>
            <a:endParaRPr lang="en-US" dirty="0"/>
          </a:p>
        </p:txBody>
      </p:sp>
      <p:sp>
        <p:nvSpPr>
          <p:cNvPr id="3" name="Content Placeholder 2"/>
          <p:cNvSpPr>
            <a:spLocks noGrp="1"/>
          </p:cNvSpPr>
          <p:nvPr>
            <p:ph sz="quarter" idx="13"/>
          </p:nvPr>
        </p:nvSpPr>
        <p:spPr/>
        <p:txBody>
          <a:bodyPr/>
          <a:lstStyle/>
          <a:p>
            <a:r>
              <a:rPr lang="en-US" dirty="0" smtClean="0"/>
              <a:t>what is split id?  </a:t>
            </a:r>
            <a:endParaRPr lang="en-US" dirty="0" smtClean="0"/>
          </a:p>
          <a:p>
            <a:pPr marL="0" indent="0">
              <a:buNone/>
            </a:pPr>
            <a:endParaRPr lang="en-US" dirty="0" smtClean="0"/>
          </a:p>
          <a:p>
            <a:r>
              <a:rPr lang="en-US" dirty="0" smtClean="0"/>
              <a:t>What does header contain</a:t>
            </a:r>
            <a:r>
              <a:rPr lang="en-US" dirty="0" smtClean="0"/>
              <a:t>?</a:t>
            </a:r>
          </a:p>
          <a:p>
            <a:pPr marL="0" indent="0">
              <a:buNone/>
            </a:pPr>
            <a:endParaRPr lang="en-US" dirty="0" smtClean="0"/>
          </a:p>
          <a:p>
            <a:r>
              <a:rPr lang="en-US" dirty="0" smtClean="0"/>
              <a:t>What does footer contain</a:t>
            </a:r>
            <a:r>
              <a:rPr lang="en-US" dirty="0" smtClean="0"/>
              <a:t>?</a:t>
            </a:r>
            <a:endParaRPr lang="en-US" dirty="0" smtClean="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30</a:t>
            </a:fld>
            <a:endParaRPr lang="en-US"/>
          </a:p>
        </p:txBody>
      </p:sp>
    </p:spTree>
    <p:extLst>
      <p:ext uri="{BB962C8B-B14F-4D97-AF65-F5344CB8AC3E}">
        <p14:creationId xmlns:p14="http://schemas.microsoft.com/office/powerpoint/2010/main" val="898738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573144" cy="507638"/>
          </a:xfrm>
        </p:spPr>
        <p:txBody>
          <a:bodyPr>
            <a:normAutofit fontScale="90000"/>
          </a:bodyPr>
          <a:lstStyle/>
          <a:p>
            <a:r>
              <a:rPr lang="en-US" dirty="0" smtClean="0"/>
              <a:t>Algorithm 1(creating splits)-split UDF</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31</a:t>
            </a:fld>
            <a:endParaRPr 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08280" y="1450105"/>
            <a:ext cx="3785101" cy="41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37760" y="1578543"/>
            <a:ext cx="3811604" cy="5201424"/>
          </a:xfrm>
          <a:prstGeom prst="rect">
            <a:avLst/>
          </a:prstGeom>
          <a:noFill/>
        </p:spPr>
        <p:txBody>
          <a:bodyPr wrap="square" rtlCol="0">
            <a:spAutoFit/>
          </a:bodyPr>
          <a:lstStyle/>
          <a:p>
            <a:r>
              <a:rPr lang="en-US" sz="1400" dirty="0"/>
              <a:t>For a given job, we retrieve and iterate over all</a:t>
            </a:r>
          </a:p>
          <a:p>
            <a:r>
              <a:rPr lang="en-US" sz="1400" dirty="0"/>
              <a:t>data files (Lines 2–3</a:t>
            </a:r>
            <a:r>
              <a:rPr lang="en-US" sz="1400" dirty="0" smtClean="0"/>
              <a:t>).</a:t>
            </a:r>
          </a:p>
          <a:p>
            <a:endParaRPr lang="en-US" sz="1400" dirty="0"/>
          </a:p>
          <a:p>
            <a:r>
              <a:rPr lang="en-US" sz="1400" dirty="0"/>
              <a:t>For each file we retrieve its path and the input</a:t>
            </a:r>
          </a:p>
          <a:p>
            <a:r>
              <a:rPr lang="en-US" sz="1400" dirty="0"/>
              <a:t>stream (Lines 4–5</a:t>
            </a:r>
            <a:r>
              <a:rPr lang="en-US" sz="1400" dirty="0" smtClean="0"/>
              <a:t>).Input stream reads splits footers</a:t>
            </a:r>
          </a:p>
          <a:p>
            <a:endParaRPr lang="en-US" sz="1400" dirty="0"/>
          </a:p>
          <a:p>
            <a:r>
              <a:rPr lang="en-US" sz="1400" dirty="0"/>
              <a:t>We start</a:t>
            </a:r>
          </a:p>
          <a:p>
            <a:r>
              <a:rPr lang="en-US" sz="1400" dirty="0"/>
              <a:t>looking for footers from the end (Lines 6–8) and retrieve the split</a:t>
            </a:r>
          </a:p>
          <a:p>
            <a:r>
              <a:rPr lang="en-US" sz="1400" dirty="0"/>
              <a:t>size from them (Lines 9–10</a:t>
            </a:r>
            <a:r>
              <a:rPr lang="en-US" sz="1400" dirty="0" smtClean="0"/>
              <a:t>).</a:t>
            </a:r>
          </a:p>
          <a:p>
            <a:endParaRPr lang="en-US" sz="1400" dirty="0"/>
          </a:p>
          <a:p>
            <a:r>
              <a:rPr lang="en-US" sz="1400" dirty="0"/>
              <a:t>We set the offset to the beginning of</a:t>
            </a:r>
          </a:p>
          <a:p>
            <a:r>
              <a:rPr lang="en-US" sz="1400" dirty="0"/>
              <a:t>the split (Line 11) and use it to retrieve block locations (Line 12)</a:t>
            </a:r>
          </a:p>
          <a:p>
            <a:r>
              <a:rPr lang="en-US" sz="1400" dirty="0"/>
              <a:t>and to create a logical split (Line 13</a:t>
            </a:r>
            <a:r>
              <a:rPr lang="en-US" sz="1400" dirty="0" smtClean="0"/>
              <a:t>)</a:t>
            </a:r>
          </a:p>
          <a:p>
            <a:endParaRPr lang="en-US" sz="1400" dirty="0"/>
          </a:p>
          <a:p>
            <a:r>
              <a:rPr lang="en-US" sz="1400" dirty="0"/>
              <a:t>We add the newly created</a:t>
            </a:r>
          </a:p>
          <a:p>
            <a:r>
              <a:rPr lang="en-US" sz="1400" dirty="0"/>
              <a:t>split to the list of logical splits (Line 14) and repeat the process until</a:t>
            </a:r>
          </a:p>
          <a:p>
            <a:r>
              <a:rPr lang="en-US" sz="1400" dirty="0"/>
              <a:t>all footers in all files have been </a:t>
            </a:r>
            <a:r>
              <a:rPr lang="en-US" sz="1400" dirty="0" smtClean="0"/>
              <a:t>read</a:t>
            </a:r>
          </a:p>
          <a:p>
            <a:endParaRPr lang="en-US" sz="1400" dirty="0"/>
          </a:p>
          <a:p>
            <a:r>
              <a:rPr lang="en-US" sz="1400" dirty="0"/>
              <a:t>Finally, we return the list</a:t>
            </a:r>
          </a:p>
          <a:p>
            <a:r>
              <a:rPr lang="en-US" sz="1400" dirty="0"/>
              <a:t>of logical splits (Line 17).</a:t>
            </a:r>
            <a:endParaRPr lang="en-US" sz="1400" dirty="0" smtClean="0"/>
          </a:p>
          <a:p>
            <a:endParaRPr lang="en-US" sz="1000" dirty="0"/>
          </a:p>
        </p:txBody>
      </p:sp>
    </p:spTree>
    <p:extLst>
      <p:ext uri="{BB962C8B-B14F-4D97-AF65-F5344CB8AC3E}">
        <p14:creationId xmlns:p14="http://schemas.microsoft.com/office/powerpoint/2010/main" val="4091909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478762"/>
          </a:xfrm>
        </p:spPr>
        <p:txBody>
          <a:bodyPr>
            <a:normAutofit fontScale="90000"/>
          </a:bodyPr>
          <a:lstStyle/>
          <a:p>
            <a:r>
              <a:rPr lang="en-US" dirty="0" smtClean="0"/>
              <a:t>ALGORITHM 2(index scan)-itemize UDF</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32</a:t>
            </a:fld>
            <a:endParaRPr lang="en-US"/>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4119" y="1330641"/>
            <a:ext cx="3835400" cy="437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35629" y="1405288"/>
            <a:ext cx="3723041" cy="5355312"/>
          </a:xfrm>
          <a:prstGeom prst="rect">
            <a:avLst/>
          </a:prstGeom>
          <a:noFill/>
        </p:spPr>
        <p:txBody>
          <a:bodyPr wrap="square" rtlCol="0">
            <a:spAutoFit/>
          </a:bodyPr>
          <a:lstStyle/>
          <a:p>
            <a:r>
              <a:rPr lang="en-US" sz="1400" dirty="0"/>
              <a:t>We read the low and the high selection keys (Lines 1–2</a:t>
            </a:r>
            <a:r>
              <a:rPr lang="en-US" sz="1400" dirty="0" smtClean="0"/>
              <a:t>)</a:t>
            </a:r>
          </a:p>
          <a:p>
            <a:endParaRPr lang="en-US" sz="1400" dirty="0"/>
          </a:p>
          <a:p>
            <a:r>
              <a:rPr lang="en-US" sz="1400" dirty="0"/>
              <a:t>we first read the index</a:t>
            </a:r>
          </a:p>
          <a:p>
            <a:r>
              <a:rPr lang="en-US" sz="1400" dirty="0"/>
              <a:t>header (Line 5) and evaluate the overlap type (Line 6) i.e. the portion</a:t>
            </a:r>
          </a:p>
          <a:p>
            <a:r>
              <a:rPr lang="en-US" sz="1400" dirty="0"/>
              <a:t>of the split data relevant to the query</a:t>
            </a:r>
            <a:r>
              <a:rPr lang="en-US" sz="1400" dirty="0" smtClean="0"/>
              <a:t>.</a:t>
            </a:r>
          </a:p>
          <a:p>
            <a:endParaRPr lang="en-US" sz="1400" dirty="0"/>
          </a:p>
          <a:p>
            <a:r>
              <a:rPr lang="en-US" sz="1400" dirty="0"/>
              <a:t>Only if the split contains</a:t>
            </a:r>
          </a:p>
          <a:p>
            <a:r>
              <a:rPr lang="en-US" sz="1400" dirty="0"/>
              <a:t>the low key (Line 8), we read the index (Line 9) and compute the</a:t>
            </a:r>
          </a:p>
          <a:p>
            <a:r>
              <a:rPr lang="en-US" sz="1400" dirty="0"/>
              <a:t>low key offset within the split (Line 10</a:t>
            </a:r>
            <a:r>
              <a:rPr lang="en-US" sz="1400" dirty="0" smtClean="0"/>
              <a:t>).</a:t>
            </a:r>
          </a:p>
          <a:p>
            <a:endParaRPr lang="en-US" sz="1400" dirty="0"/>
          </a:p>
          <a:p>
            <a:r>
              <a:rPr lang="en-US" sz="1400" dirty="0"/>
              <a:t>Otherwise, if the split contains</a:t>
            </a:r>
          </a:p>
          <a:p>
            <a:r>
              <a:rPr lang="en-US" sz="1400" dirty="0"/>
              <a:t>the high key or the selection range spans the split (Line 11),</a:t>
            </a:r>
          </a:p>
          <a:p>
            <a:r>
              <a:rPr lang="en-US" sz="1400" dirty="0"/>
              <a:t>we set the offset to the beginning of the split (Line 12); else we skip</a:t>
            </a:r>
          </a:p>
          <a:p>
            <a:r>
              <a:rPr lang="en-US" sz="1400" dirty="0"/>
              <a:t>the split entirely (Lines 13–15</a:t>
            </a:r>
            <a:r>
              <a:rPr lang="en-US" sz="1400" dirty="0" smtClean="0"/>
              <a:t>)</a:t>
            </a:r>
          </a:p>
          <a:p>
            <a:endParaRPr lang="en-US" sz="1400" dirty="0"/>
          </a:p>
          <a:p>
            <a:r>
              <a:rPr lang="en-US" sz="1400" dirty="0"/>
              <a:t>Finally, we seek the offset within</a:t>
            </a:r>
          </a:p>
          <a:p>
            <a:r>
              <a:rPr lang="en-US" sz="1400" dirty="0"/>
              <a:t>the split (Line 17) to start reading data record by </a:t>
            </a:r>
            <a:r>
              <a:rPr lang="en-US" sz="1400" dirty="0" smtClean="0"/>
              <a:t>record.</a:t>
            </a:r>
          </a:p>
          <a:p>
            <a:endParaRPr lang="en-US" sz="1000" dirty="0"/>
          </a:p>
          <a:p>
            <a:endParaRPr lang="en-US" sz="1000" dirty="0"/>
          </a:p>
        </p:txBody>
      </p:sp>
    </p:spTree>
    <p:extLst>
      <p:ext uri="{BB962C8B-B14F-4D97-AF65-F5344CB8AC3E}">
        <p14:creationId xmlns:p14="http://schemas.microsoft.com/office/powerpoint/2010/main" val="3039122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861902" cy="584640"/>
          </a:xfrm>
        </p:spPr>
        <p:txBody>
          <a:bodyPr>
            <a:normAutofit/>
          </a:bodyPr>
          <a:lstStyle/>
          <a:p>
            <a:r>
              <a:rPr lang="en-US" sz="2800" dirty="0" smtClean="0"/>
              <a:t>ALGORITHM 3(get next record from data</a:t>
            </a:r>
            <a:endParaRPr lang="en-US" sz="2800" dirty="0"/>
          </a:p>
        </p:txBody>
      </p:sp>
      <p:sp>
        <p:nvSpPr>
          <p:cNvPr id="4" name="Footer Placeholder 3"/>
          <p:cNvSpPr>
            <a:spLocks noGrp="1"/>
          </p:cNvSpPr>
          <p:nvPr>
            <p:ph type="ftr" sz="quarter" idx="11"/>
          </p:nvPr>
        </p:nvSpPr>
        <p:spPr/>
        <p:txBody>
          <a:bodyPr/>
          <a:lstStyle/>
          <a:p>
            <a:r>
              <a:rPr lang="en-US" dirty="0" smtClean="0"/>
              <a:t>Powered by WPI CS 561 classmates and Professor </a:t>
            </a:r>
            <a:r>
              <a:rPr lang="en-US" dirty="0" err="1" smtClean="0"/>
              <a:t>Eltabakh</a:t>
            </a:r>
            <a:endParaRPr lang="en-US" dirty="0"/>
          </a:p>
        </p:txBody>
      </p:sp>
      <p:sp>
        <p:nvSpPr>
          <p:cNvPr id="5" name="Slide Number Placeholder 4"/>
          <p:cNvSpPr>
            <a:spLocks noGrp="1"/>
          </p:cNvSpPr>
          <p:nvPr>
            <p:ph type="sldNum" sz="quarter" idx="12"/>
          </p:nvPr>
        </p:nvSpPr>
        <p:spPr/>
        <p:txBody>
          <a:bodyPr/>
          <a:lstStyle/>
          <a:p>
            <a:fld id="{C1725D07-E1FA-2244-90A7-AD8F5D7F542A}" type="slidenum">
              <a:rPr lang="en-US" smtClean="0"/>
              <a:t>33</a:t>
            </a:fld>
            <a:endParaRPr lang="en-US"/>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67889" y="1424540"/>
            <a:ext cx="3765550" cy="408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23874" y="1636295"/>
            <a:ext cx="4129238" cy="3139321"/>
          </a:xfrm>
          <a:prstGeom prst="rect">
            <a:avLst/>
          </a:prstGeom>
          <a:noFill/>
        </p:spPr>
        <p:txBody>
          <a:bodyPr wrap="square" rtlCol="0">
            <a:spAutoFit/>
          </a:bodyPr>
          <a:lstStyle/>
          <a:p>
            <a:r>
              <a:rPr lang="en-US" dirty="0" smtClean="0"/>
              <a:t>Split offset &lt; end split</a:t>
            </a:r>
          </a:p>
          <a:p>
            <a:r>
              <a:rPr lang="en-US" dirty="0"/>
              <a:t> </a:t>
            </a:r>
            <a:r>
              <a:rPr lang="en-US" dirty="0" smtClean="0"/>
              <a:t>           and</a:t>
            </a:r>
          </a:p>
          <a:p>
            <a:r>
              <a:rPr lang="en-US" dirty="0" smtClean="0"/>
              <a:t>Index key value(next record) &lt; high key</a:t>
            </a:r>
          </a:p>
          <a:p>
            <a:r>
              <a:rPr lang="en-US" dirty="0"/>
              <a:t> </a:t>
            </a:r>
            <a:r>
              <a:rPr lang="en-US" dirty="0" smtClean="0"/>
              <a:t>   if yes</a:t>
            </a:r>
          </a:p>
          <a:p>
            <a:endParaRPr lang="en-US" dirty="0"/>
          </a:p>
          <a:p>
            <a:r>
              <a:rPr lang="en-US" dirty="0" smtClean="0"/>
              <a:t>Sent key value to mapper and return true</a:t>
            </a:r>
          </a:p>
          <a:p>
            <a:r>
              <a:rPr lang="en-US" dirty="0" smtClean="0"/>
              <a:t>(to read more records)</a:t>
            </a:r>
          </a:p>
          <a:p>
            <a:endParaRPr lang="en-US" dirty="0"/>
          </a:p>
          <a:p>
            <a:r>
              <a:rPr lang="en-US" dirty="0" smtClean="0"/>
              <a:t>Else </a:t>
            </a:r>
          </a:p>
          <a:p>
            <a:endParaRPr lang="en-US" dirty="0"/>
          </a:p>
          <a:p>
            <a:r>
              <a:rPr lang="en-US" dirty="0" smtClean="0"/>
              <a:t>false</a:t>
            </a:r>
            <a:endParaRPr lang="en-US" dirty="0"/>
          </a:p>
        </p:txBody>
      </p:sp>
    </p:spTree>
    <p:extLst>
      <p:ext uri="{BB962C8B-B14F-4D97-AF65-F5344CB8AC3E}">
        <p14:creationId xmlns:p14="http://schemas.microsoft.com/office/powerpoint/2010/main" val="1033605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type of hadoop Join</a:t>
            </a:r>
            <a:endParaRPr lang="en-US" dirty="0"/>
          </a:p>
        </p:txBody>
      </p:sp>
      <p:sp>
        <p:nvSpPr>
          <p:cNvPr id="3" name="Content Placeholder 2"/>
          <p:cNvSpPr>
            <a:spLocks noGrp="1"/>
          </p:cNvSpPr>
          <p:nvPr>
            <p:ph sz="quarter" idx="13"/>
          </p:nvPr>
        </p:nvSpPr>
        <p:spPr/>
        <p:txBody>
          <a:bodyPr>
            <a:normAutofit/>
          </a:bodyPr>
          <a:lstStyle/>
          <a:p>
            <a:r>
              <a:rPr lang="en-US" dirty="0" smtClean="0"/>
              <a:t>Why we need it?</a:t>
            </a:r>
          </a:p>
          <a:p>
            <a:r>
              <a:rPr lang="en-US" dirty="0" smtClean="0"/>
              <a:t>What is it?</a:t>
            </a:r>
          </a:p>
          <a:p>
            <a:r>
              <a:rPr lang="en-US" dirty="0" smtClean="0"/>
              <a:t>What are its benefits?</a:t>
            </a:r>
          </a:p>
          <a:p>
            <a:r>
              <a:rPr lang="en-US" dirty="0" smtClean="0"/>
              <a:t>Some technical details to indicate we read the paper</a:t>
            </a:r>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34</a:t>
            </a:fld>
            <a:endParaRPr lang="en-US"/>
          </a:p>
        </p:txBody>
      </p:sp>
    </p:spTree>
    <p:extLst>
      <p:ext uri="{BB962C8B-B14F-4D97-AF65-F5344CB8AC3E}">
        <p14:creationId xmlns:p14="http://schemas.microsoft.com/office/powerpoint/2010/main" val="130551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hadoop Join</a:t>
            </a:r>
            <a:br>
              <a:rPr lang="en-US" dirty="0" smtClean="0"/>
            </a:br>
            <a:r>
              <a:rPr lang="en-US" dirty="0" smtClean="0"/>
              <a:t>some extensions too</a:t>
            </a:r>
            <a:endParaRPr lang="en-US" dirty="0"/>
          </a:p>
        </p:txBody>
      </p:sp>
      <p:sp>
        <p:nvSpPr>
          <p:cNvPr id="3" name="Content Placeholder 2"/>
          <p:cNvSpPr>
            <a:spLocks noGrp="1"/>
          </p:cNvSpPr>
          <p:nvPr>
            <p:ph sz="quarter" idx="13"/>
          </p:nvPr>
        </p:nvSpPr>
        <p:spPr/>
        <p:txBody>
          <a:bodyPr>
            <a:normAutofit/>
          </a:bodyPr>
          <a:lstStyle/>
          <a:p>
            <a:r>
              <a:rPr lang="en-US" dirty="0" smtClean="0"/>
              <a:t>MR Hadoop </a:t>
            </a:r>
          </a:p>
          <a:p>
            <a:pPr lvl="1"/>
            <a:r>
              <a:rPr lang="en-US" dirty="0" smtClean="0"/>
              <a:t>In </a:t>
            </a:r>
            <a:r>
              <a:rPr lang="en-US" dirty="0"/>
              <a:t>MapReduce two datasets are usually joined using re-partitioning. Partitioning records by join key in the map phase and grouping records in each key-based group.</a:t>
            </a:r>
          </a:p>
          <a:p>
            <a:r>
              <a:rPr lang="en-US" dirty="0" smtClean="0"/>
              <a:t>Merge extension after reduce possible </a:t>
            </a:r>
            <a:r>
              <a:rPr lang="en-US" sz="1400" dirty="0" smtClean="0"/>
              <a:t>(research paper)</a:t>
            </a:r>
          </a:p>
          <a:p>
            <a:r>
              <a:rPr lang="en-US" dirty="0" smtClean="0"/>
              <a:t>Multi-way join in single </a:t>
            </a:r>
            <a:r>
              <a:rPr lang="en-US" dirty="0" err="1" smtClean="0"/>
              <a:t>mr</a:t>
            </a:r>
            <a:r>
              <a:rPr lang="en-US" dirty="0"/>
              <a:t> </a:t>
            </a:r>
            <a:r>
              <a:rPr lang="en-US" sz="1600" dirty="0"/>
              <a:t>(research paper)</a:t>
            </a:r>
          </a:p>
          <a:p>
            <a:r>
              <a:rPr lang="en-US" dirty="0" smtClean="0"/>
              <a:t>All have one drawback! (</a:t>
            </a:r>
            <a:r>
              <a:rPr lang="en-US" sz="1800" i="1" dirty="0" smtClean="0"/>
              <a:t>think </a:t>
            </a:r>
            <a:r>
              <a:rPr lang="en-US" sz="1800" i="1" dirty="0" err="1" smtClean="0"/>
              <a:t>neTwork</a:t>
            </a:r>
            <a:r>
              <a:rPr lang="en-US" sz="1800" i="1" dirty="0" smtClean="0"/>
              <a:t> traffic.</a:t>
            </a:r>
            <a:r>
              <a:rPr lang="en-US" dirty="0" smtClean="0"/>
              <a: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35</a:t>
            </a:fld>
            <a:endParaRPr lang="en-US"/>
          </a:p>
        </p:txBody>
      </p:sp>
    </p:spTree>
    <p:extLst>
      <p:ext uri="{BB962C8B-B14F-4D97-AF65-F5344CB8AC3E}">
        <p14:creationId xmlns:p14="http://schemas.microsoft.com/office/powerpoint/2010/main" val="2953083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8"/>
            <a:ext cx="7772868" cy="680893"/>
          </a:xfrm>
        </p:spPr>
        <p:txBody>
          <a:bodyPr>
            <a:normAutofit fontScale="90000"/>
          </a:bodyPr>
          <a:lstStyle/>
          <a:p>
            <a:r>
              <a:rPr lang="en-US" dirty="0" smtClean="0"/>
              <a:t>New hadoop Join paradigm</a:t>
            </a:r>
            <a:br>
              <a:rPr lang="en-US" dirty="0" smtClean="0"/>
            </a:br>
            <a:r>
              <a:rPr lang="en-US" dirty="0" smtClean="0"/>
              <a:t>motivation</a:t>
            </a:r>
            <a:endParaRPr lang="en-US" dirty="0"/>
          </a:p>
        </p:txBody>
      </p:sp>
      <p:sp>
        <p:nvSpPr>
          <p:cNvPr id="3" name="Content Placeholder 2"/>
          <p:cNvSpPr>
            <a:spLocks noGrp="1"/>
          </p:cNvSpPr>
          <p:nvPr>
            <p:ph sz="quarter" idx="13"/>
          </p:nvPr>
        </p:nvSpPr>
        <p:spPr>
          <a:xfrm>
            <a:off x="685330" y="1453415"/>
            <a:ext cx="7772870" cy="4337785"/>
          </a:xfrm>
        </p:spPr>
        <p:txBody>
          <a:bodyPr>
            <a:normAutofit/>
          </a:bodyPr>
          <a:lstStyle/>
          <a:p>
            <a:r>
              <a:rPr lang="en-US" sz="1400" dirty="0" smtClean="0"/>
              <a:t>transfer of large amount of data through network. (cluster / cloud)</a:t>
            </a:r>
          </a:p>
          <a:p>
            <a:r>
              <a:rPr lang="en-US" sz="1400" dirty="0"/>
              <a:t>Joining is done in the reduce </a:t>
            </a:r>
            <a:r>
              <a:rPr lang="en-US" sz="1400" dirty="0" smtClean="0"/>
              <a:t>phase</a:t>
            </a:r>
          </a:p>
          <a:p>
            <a:r>
              <a:rPr lang="en-US" sz="1400" dirty="0" smtClean="0"/>
              <a:t>Assumption: </a:t>
            </a:r>
          </a:p>
          <a:p>
            <a:pPr lvl="1"/>
            <a:r>
              <a:rPr lang="en-US" sz="1400" dirty="0" smtClean="0"/>
              <a:t>We know the schema</a:t>
            </a:r>
          </a:p>
          <a:p>
            <a:pPr lvl="1"/>
            <a:r>
              <a:rPr lang="en-US" sz="1400" dirty="0" smtClean="0"/>
              <a:t>We know the workload (typically join relations are static)</a:t>
            </a:r>
          </a:p>
          <a:p>
            <a:r>
              <a:rPr lang="en-US" sz="1400" dirty="0" smtClean="0"/>
              <a:t>Use (</a:t>
            </a:r>
            <a:r>
              <a:rPr lang="en-US" sz="1400" strike="dblStrike" dirty="0" smtClean="0"/>
              <a:t>what</a:t>
            </a:r>
            <a:r>
              <a:rPr lang="en-US" sz="1400" dirty="0" smtClean="0"/>
              <a:t>) trojan join:</a:t>
            </a:r>
          </a:p>
          <a:p>
            <a:pPr lvl="1"/>
            <a:r>
              <a:rPr lang="en-US" sz="1400" dirty="0" smtClean="0"/>
              <a:t>partitions data on join keys before map phase. </a:t>
            </a:r>
            <a:endParaRPr lang="en-US" sz="1400" dirty="0"/>
          </a:p>
          <a:p>
            <a:pPr lvl="1"/>
            <a:r>
              <a:rPr lang="en-US" sz="1400" dirty="0" smtClean="0"/>
              <a:t>Data with same key from both relations ends up in same split. (locality awareness)</a:t>
            </a:r>
          </a:p>
          <a:p>
            <a:pPr lvl="1"/>
            <a:r>
              <a:rPr lang="en-US" sz="1400" dirty="0" smtClean="0"/>
              <a:t>Join is performed locally and efficiently during map. (less network traffic)</a:t>
            </a:r>
            <a:endParaRPr lang="en-US" sz="1400" dirty="0"/>
          </a:p>
          <a:p>
            <a:pPr marL="0" indent="0">
              <a:buNone/>
            </a:pPr>
            <a:endParaRPr lang="en-US" sz="1400" dirty="0" smtClean="0"/>
          </a:p>
          <a:p>
            <a:endParaRPr lang="en-US" sz="1400"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36</a:t>
            </a:fld>
            <a:endParaRPr lang="en-US"/>
          </a:p>
        </p:txBody>
      </p:sp>
    </p:spTree>
    <p:extLst>
      <p:ext uri="{BB962C8B-B14F-4D97-AF65-F5344CB8AC3E}">
        <p14:creationId xmlns:p14="http://schemas.microsoft.com/office/powerpoint/2010/main" val="3426479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534390"/>
            <a:ext cx="7773338" cy="954696"/>
          </a:xfrm>
        </p:spPr>
        <p:txBody>
          <a:bodyPr/>
          <a:lstStyle/>
          <a:p>
            <a:r>
              <a:rPr lang="en-US" dirty="0" smtClean="0"/>
              <a:t>Trojan Join – what is it?</a:t>
            </a:r>
            <a:endParaRPr lang="en-US" dirty="0"/>
          </a:p>
        </p:txBody>
      </p:sp>
      <p:sp>
        <p:nvSpPr>
          <p:cNvPr id="3" name="Content Placeholder 2"/>
          <p:cNvSpPr>
            <a:spLocks noGrp="1"/>
          </p:cNvSpPr>
          <p:nvPr>
            <p:ph sz="quarter" idx="13"/>
          </p:nvPr>
        </p:nvSpPr>
        <p:spPr>
          <a:xfrm>
            <a:off x="460876" y="1417834"/>
            <a:ext cx="6875344" cy="4980911"/>
          </a:xfrm>
        </p:spPr>
        <p:txBody>
          <a:bodyPr>
            <a:normAutofit fontScale="92500" lnSpcReduction="20000"/>
          </a:bodyPr>
          <a:lstStyle/>
          <a:p>
            <a:pPr lvl="1"/>
            <a:r>
              <a:rPr lang="en-US" sz="2200" dirty="0" smtClean="0"/>
              <a:t>Non-Invasive: </a:t>
            </a:r>
          </a:p>
          <a:p>
            <a:pPr lvl="2"/>
            <a:r>
              <a:rPr lang="en-US" sz="2000" dirty="0" smtClean="0"/>
              <a:t>Hadoop framework intact. </a:t>
            </a:r>
          </a:p>
          <a:p>
            <a:pPr lvl="2"/>
            <a:r>
              <a:rPr lang="en-US" sz="2000" dirty="0" smtClean="0"/>
              <a:t>internal </a:t>
            </a:r>
            <a:r>
              <a:rPr lang="en-US" sz="2000" dirty="0"/>
              <a:t>representation of a data split </a:t>
            </a:r>
            <a:r>
              <a:rPr lang="en-US" sz="2000" dirty="0" smtClean="0"/>
              <a:t>changed.</a:t>
            </a:r>
            <a:endParaRPr lang="en-US" sz="2000" dirty="0"/>
          </a:p>
          <a:p>
            <a:pPr lvl="1"/>
            <a:r>
              <a:rPr lang="en-US" sz="2200" dirty="0"/>
              <a:t>Seamless </a:t>
            </a:r>
            <a:r>
              <a:rPr lang="en-US" sz="2200" dirty="0" smtClean="0"/>
              <a:t>Splitting: </a:t>
            </a:r>
          </a:p>
          <a:p>
            <a:pPr lvl="2"/>
            <a:r>
              <a:rPr lang="en-US" sz="2000" dirty="0" smtClean="0"/>
              <a:t>When </a:t>
            </a:r>
            <a:r>
              <a:rPr lang="en-US" sz="2000" dirty="0"/>
              <a:t>co-grouping the data, create </a:t>
            </a:r>
            <a:r>
              <a:rPr lang="en-US" sz="2000" dirty="0" smtClean="0"/>
              <a:t>3 headers </a:t>
            </a:r>
            <a:r>
              <a:rPr lang="en-US" sz="2000" dirty="0"/>
              <a:t>per data split: </a:t>
            </a:r>
            <a:endParaRPr lang="en-US" sz="2000" dirty="0" smtClean="0"/>
          </a:p>
          <a:p>
            <a:pPr lvl="2"/>
            <a:r>
              <a:rPr lang="en-US" sz="2000" dirty="0" smtClean="0"/>
              <a:t>2 for </a:t>
            </a:r>
            <a:r>
              <a:rPr lang="en-US" sz="2000" dirty="0"/>
              <a:t>indicating the boundaries of data belonging to different </a:t>
            </a:r>
            <a:r>
              <a:rPr lang="en-US" sz="2000" dirty="0" smtClean="0"/>
              <a:t>relations</a:t>
            </a:r>
          </a:p>
          <a:p>
            <a:pPr lvl="2"/>
            <a:r>
              <a:rPr lang="en-US" sz="2000" dirty="0" smtClean="0"/>
              <a:t>1 for </a:t>
            </a:r>
            <a:r>
              <a:rPr lang="en-US" sz="2000" dirty="0"/>
              <a:t>indicating the boundaries of the logical split. </a:t>
            </a:r>
            <a:endParaRPr lang="en-US" sz="2000" dirty="0" smtClean="0"/>
          </a:p>
          <a:p>
            <a:pPr lvl="2"/>
            <a:r>
              <a:rPr lang="en-US" sz="2000" dirty="0" smtClean="0"/>
              <a:t>Trojan </a:t>
            </a:r>
            <a:r>
              <a:rPr lang="en-US" sz="2000" dirty="0"/>
              <a:t>Join automatically splits data at logical split boundaries that are opaque to the </a:t>
            </a:r>
            <a:r>
              <a:rPr lang="en-US" sz="2000" dirty="0" smtClean="0"/>
              <a:t>user.</a:t>
            </a:r>
            <a:r>
              <a:rPr lang="en-US" sz="2200" dirty="0" smtClean="0"/>
              <a:t>.</a:t>
            </a:r>
            <a:endParaRPr lang="en-US" sz="2200" dirty="0"/>
          </a:p>
          <a:p>
            <a:pPr>
              <a:lnSpc>
                <a:spcPct val="70000"/>
              </a:lnSpc>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37</a:t>
            </a:fld>
            <a:endParaRPr lang="en-US"/>
          </a:p>
        </p:txBody>
      </p:sp>
    </p:spTree>
    <p:extLst>
      <p:ext uri="{BB962C8B-B14F-4D97-AF65-F5344CB8AC3E}">
        <p14:creationId xmlns:p14="http://schemas.microsoft.com/office/powerpoint/2010/main" val="2973812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534390"/>
            <a:ext cx="7773338" cy="954696"/>
          </a:xfrm>
        </p:spPr>
        <p:txBody>
          <a:bodyPr/>
          <a:lstStyle/>
          <a:p>
            <a:r>
              <a:rPr lang="en-US" dirty="0" smtClean="0"/>
              <a:t>Trojan Join – how does it help?</a:t>
            </a:r>
            <a:endParaRPr lang="en-US" dirty="0"/>
          </a:p>
        </p:txBody>
      </p:sp>
      <p:sp>
        <p:nvSpPr>
          <p:cNvPr id="3" name="Content Placeholder 2"/>
          <p:cNvSpPr>
            <a:spLocks noGrp="1"/>
          </p:cNvSpPr>
          <p:nvPr>
            <p:ph sz="quarter" idx="13"/>
          </p:nvPr>
        </p:nvSpPr>
        <p:spPr>
          <a:xfrm>
            <a:off x="498474" y="1417834"/>
            <a:ext cx="7556313" cy="4980911"/>
          </a:xfrm>
        </p:spPr>
        <p:txBody>
          <a:bodyPr>
            <a:normAutofit/>
          </a:bodyPr>
          <a:lstStyle/>
          <a:p>
            <a:pPr lvl="1"/>
            <a:r>
              <a:rPr lang="en-US" sz="2200" dirty="0" smtClean="0"/>
              <a:t>Mapper-side </a:t>
            </a:r>
            <a:r>
              <a:rPr lang="en-US" sz="2200" dirty="0"/>
              <a:t>Co-partitioned </a:t>
            </a:r>
            <a:r>
              <a:rPr lang="en-US" sz="2200" dirty="0" smtClean="0"/>
              <a:t>Join: </a:t>
            </a:r>
          </a:p>
          <a:p>
            <a:pPr lvl="2"/>
            <a:r>
              <a:rPr lang="en-US" sz="2000" dirty="0" smtClean="0"/>
              <a:t>Trojan </a:t>
            </a:r>
            <a:r>
              <a:rPr lang="en-US" sz="2000" dirty="0"/>
              <a:t>Join allows users </a:t>
            </a:r>
            <a:r>
              <a:rPr lang="en-US" sz="2000" dirty="0" smtClean="0"/>
              <a:t>to join </a:t>
            </a:r>
            <a:r>
              <a:rPr lang="en-US" sz="2000" dirty="0"/>
              <a:t>relations in the map phase itself exploiting co-partitioned </a:t>
            </a:r>
            <a:r>
              <a:rPr lang="en-US" sz="2000" dirty="0" smtClean="0"/>
              <a:t>data. </a:t>
            </a:r>
            <a:r>
              <a:rPr lang="en-US" sz="2000" i="1" dirty="0" smtClean="0"/>
              <a:t>This </a:t>
            </a:r>
            <a:r>
              <a:rPr lang="en-US" sz="2000" i="1" dirty="0"/>
              <a:t>avoids the shuffle phase, which is typically quite costly </a:t>
            </a:r>
            <a:r>
              <a:rPr lang="en-US" sz="2000" i="1" dirty="0" smtClean="0"/>
              <a:t>from the </a:t>
            </a:r>
            <a:r>
              <a:rPr lang="en-US" sz="2000" i="1" dirty="0"/>
              <a:t>network traffic </a:t>
            </a:r>
            <a:r>
              <a:rPr lang="en-US" sz="2000" i="1" dirty="0" smtClean="0"/>
              <a:t>perspective</a:t>
            </a:r>
            <a:r>
              <a:rPr lang="en-US" sz="2000" dirty="0" smtClean="0"/>
              <a:t>.</a:t>
            </a:r>
          </a:p>
          <a:p>
            <a:pPr lvl="1"/>
            <a:endParaRPr lang="en-US" sz="2200" dirty="0" smtClean="0"/>
          </a:p>
          <a:p>
            <a:pPr lvl="1"/>
            <a:r>
              <a:rPr lang="en-US" sz="2200" dirty="0" smtClean="0"/>
              <a:t>Trojan </a:t>
            </a:r>
            <a:r>
              <a:rPr lang="en-US" sz="2200" dirty="0"/>
              <a:t>Index </a:t>
            </a:r>
            <a:r>
              <a:rPr lang="en-US" sz="2200" dirty="0" smtClean="0"/>
              <a:t>Compatibility: </a:t>
            </a:r>
          </a:p>
          <a:p>
            <a:pPr lvl="2"/>
            <a:r>
              <a:rPr lang="en-US" sz="2000" dirty="0" smtClean="0"/>
              <a:t>Trojan </a:t>
            </a:r>
            <a:r>
              <a:rPr lang="en-US" sz="2000" dirty="0"/>
              <a:t>indexes may freely </a:t>
            </a:r>
            <a:r>
              <a:rPr lang="en-US" sz="2000" dirty="0" smtClean="0"/>
              <a:t>be combined </a:t>
            </a:r>
            <a:r>
              <a:rPr lang="en-US" sz="2000" dirty="0"/>
              <a:t>with Trojan </a:t>
            </a:r>
            <a:r>
              <a:rPr lang="en-US" sz="2000" dirty="0" smtClean="0"/>
              <a:t>Joins.</a:t>
            </a:r>
            <a:endParaRPr lang="en-US" sz="2000" dirty="0"/>
          </a:p>
          <a:p>
            <a:pPr>
              <a:lnSpc>
                <a:spcPct val="70000"/>
              </a:lnSpc>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38</a:t>
            </a:fld>
            <a:endParaRPr lang="en-US"/>
          </a:p>
        </p:txBody>
      </p:sp>
    </p:spTree>
    <p:extLst>
      <p:ext uri="{BB962C8B-B14F-4D97-AF65-F5344CB8AC3E}">
        <p14:creationId xmlns:p14="http://schemas.microsoft.com/office/powerpoint/2010/main" val="775826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Join – behind the scene</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i="1" dirty="0" smtClean="0"/>
              <a:t>co-partition</a:t>
            </a:r>
            <a:r>
              <a:rPr lang="en-US" dirty="0" smtClean="0"/>
              <a:t> </a:t>
            </a:r>
            <a:r>
              <a:rPr lang="en-US" dirty="0"/>
              <a:t>the </a:t>
            </a:r>
            <a:r>
              <a:rPr lang="en-US" i="1" dirty="0"/>
              <a:t>data</a:t>
            </a:r>
            <a:r>
              <a:rPr lang="en-US" dirty="0"/>
              <a:t> at load </a:t>
            </a:r>
            <a:r>
              <a:rPr lang="en-US" dirty="0" smtClean="0"/>
              <a:t>time</a:t>
            </a:r>
          </a:p>
          <a:p>
            <a:pPr lvl="1"/>
            <a:r>
              <a:rPr lang="en-US" dirty="0" smtClean="0"/>
              <a:t>given two input Relations, at data load time same partitioning function applied on the join attribute (key) of both relations (table).</a:t>
            </a:r>
          </a:p>
          <a:p>
            <a:r>
              <a:rPr lang="en-US" i="1" dirty="0" smtClean="0"/>
              <a:t>Placing</a:t>
            </a:r>
            <a:r>
              <a:rPr lang="en-US" dirty="0" smtClean="0"/>
              <a:t> the co-group </a:t>
            </a:r>
            <a:r>
              <a:rPr lang="en-US" i="1" dirty="0" smtClean="0"/>
              <a:t>pairs</a:t>
            </a:r>
            <a:endParaRPr lang="en-US" dirty="0"/>
          </a:p>
          <a:p>
            <a:pPr lvl="1"/>
            <a:r>
              <a:rPr lang="en-US" u="sng" dirty="0" smtClean="0"/>
              <a:t>same join key </a:t>
            </a:r>
            <a:r>
              <a:rPr lang="en-US" dirty="0" smtClean="0"/>
              <a:t>from the two relations on the </a:t>
            </a:r>
            <a:r>
              <a:rPr lang="en-US" u="sng" dirty="0" smtClean="0"/>
              <a:t>same split </a:t>
            </a:r>
            <a:r>
              <a:rPr lang="en-US" dirty="0" smtClean="0"/>
              <a:t>and </a:t>
            </a:r>
            <a:r>
              <a:rPr lang="en-US" u="sng" dirty="0" smtClean="0"/>
              <a:t>same node</a:t>
            </a:r>
            <a:r>
              <a:rPr lang="en-US" dirty="0" smtClean="0"/>
              <a:t>. (co-located)</a:t>
            </a:r>
          </a:p>
          <a:p>
            <a:r>
              <a:rPr lang="en-US" dirty="0" smtClean="0"/>
              <a:t>Joins are processed </a:t>
            </a:r>
            <a:r>
              <a:rPr lang="en-US" i="1" dirty="0" smtClean="0"/>
              <a:t>locally</a:t>
            </a:r>
            <a:r>
              <a:rPr lang="en-US" dirty="0" smtClean="0"/>
              <a:t> at query time </a:t>
            </a:r>
            <a:r>
              <a:rPr lang="en-US" i="1" dirty="0" smtClean="0"/>
              <a:t>within each node</a:t>
            </a:r>
          </a:p>
          <a:p>
            <a:r>
              <a:rPr lang="en-US" dirty="0" smtClean="0"/>
              <a:t>We are free to group the data on any attribute in the same MapReduce job.  (</a:t>
            </a:r>
            <a:r>
              <a:rPr lang="en-US" sz="1700" dirty="0" smtClean="0"/>
              <a:t>how?</a:t>
            </a:r>
            <a:r>
              <a:rPr lang="en-US" dirty="0" smtClean="0"/>
              <a: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39</a:t>
            </a:fld>
            <a:endParaRPr lang="en-US"/>
          </a:p>
        </p:txBody>
      </p:sp>
    </p:spTree>
    <p:extLst>
      <p:ext uri="{BB962C8B-B14F-4D97-AF65-F5344CB8AC3E}">
        <p14:creationId xmlns:p14="http://schemas.microsoft.com/office/powerpoint/2010/main" val="133745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DBMS</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70437" y="2083777"/>
            <a:ext cx="7015071" cy="3411354"/>
          </a:xfrm>
        </p:spPr>
      </p:pic>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a:t>
            </a:fld>
            <a:endParaRPr lang="en-US"/>
          </a:p>
        </p:txBody>
      </p:sp>
    </p:spTree>
    <p:extLst>
      <p:ext uri="{BB962C8B-B14F-4D97-AF65-F5344CB8AC3E}">
        <p14:creationId xmlns:p14="http://schemas.microsoft.com/office/powerpoint/2010/main" val="813219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38325"/>
            <a:ext cx="7773338" cy="1050913"/>
          </a:xfrm>
        </p:spPr>
        <p:txBody>
          <a:bodyPr>
            <a:normAutofit/>
          </a:bodyPr>
          <a:lstStyle/>
          <a:p>
            <a:r>
              <a:rPr lang="en-US" dirty="0" smtClean="0"/>
              <a:t>Co-partitioned split details</a:t>
            </a:r>
            <a:endParaRPr lang="en-US" dirty="0"/>
          </a:p>
        </p:txBody>
      </p:sp>
      <p:pic>
        <p:nvPicPr>
          <p:cNvPr id="4" name="Content Placeholder 3" descr="Screen Shot 2015-02-22 at 7.42.38 PM.p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0430" y="4494818"/>
            <a:ext cx="7772400" cy="1741985"/>
          </a:xfrm>
        </p:spPr>
      </p:pic>
      <p:sp>
        <p:nvSpPr>
          <p:cNvPr id="6" name="Content Placeholder 2"/>
          <p:cNvSpPr txBox="1">
            <a:spLocks/>
          </p:cNvSpPr>
          <p:nvPr/>
        </p:nvSpPr>
        <p:spPr>
          <a:xfrm>
            <a:off x="498474" y="1549137"/>
            <a:ext cx="7556313" cy="290586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20000"/>
              </a:lnSpc>
              <a:spcBef>
                <a:spcPts val="1000"/>
              </a:spcBef>
              <a:buClr>
                <a:schemeClr val="tx1"/>
              </a:buClr>
              <a:buFont typeface="Arial" panose="020B0604020202020204" pitchFamily="34" charset="0"/>
              <a:buChar char="•"/>
            </a:pPr>
            <a:r>
              <a:rPr lang="en-US" cap="all" dirty="0">
                <a:solidFill>
                  <a:schemeClr val="tx1"/>
                </a:solidFill>
              </a:rPr>
              <a:t>Each split is separated by split footer F and contains data from two Relations T and </a:t>
            </a:r>
            <a:r>
              <a:rPr lang="en-US" cap="all" dirty="0" smtClean="0">
                <a:solidFill>
                  <a:schemeClr val="tx1"/>
                </a:solidFill>
              </a:rPr>
              <a:t>S.</a:t>
            </a:r>
            <a:endParaRPr lang="en-US" cap="all" dirty="0">
              <a:solidFill>
                <a:schemeClr val="tx1"/>
              </a:solidFill>
            </a:endParaRPr>
          </a:p>
          <a:p>
            <a:pPr>
              <a:lnSpc>
                <a:spcPct val="120000"/>
              </a:lnSpc>
              <a:spcBef>
                <a:spcPts val="1000"/>
              </a:spcBef>
              <a:buClr>
                <a:schemeClr val="tx1"/>
              </a:buClr>
              <a:buFont typeface="Arial" panose="020B0604020202020204" pitchFamily="34" charset="0"/>
              <a:buChar char="•"/>
            </a:pPr>
            <a:r>
              <a:rPr lang="en-US" cap="all" dirty="0">
                <a:solidFill>
                  <a:schemeClr val="tx1"/>
                </a:solidFill>
              </a:rPr>
              <a:t>Two headers </a:t>
            </a:r>
            <a:r>
              <a:rPr lang="en-US" cap="all" dirty="0" smtClean="0">
                <a:solidFill>
                  <a:schemeClr val="tx1"/>
                </a:solidFill>
              </a:rPr>
              <a:t>HT </a:t>
            </a:r>
            <a:r>
              <a:rPr lang="en-US" cap="all" dirty="0">
                <a:solidFill>
                  <a:schemeClr val="tx1"/>
                </a:solidFill>
              </a:rPr>
              <a:t>and Hs, one for each relation, to indicate the size of each </a:t>
            </a:r>
            <a:r>
              <a:rPr lang="en-US" cap="all" dirty="0" smtClean="0">
                <a:solidFill>
                  <a:schemeClr val="tx1"/>
                </a:solidFill>
              </a:rPr>
              <a:t>co-partition.</a:t>
            </a:r>
            <a:endParaRPr lang="en-US" cap="all" dirty="0">
              <a:solidFill>
                <a:schemeClr val="tx1"/>
              </a:solidFill>
            </a:endParaRPr>
          </a:p>
          <a:p>
            <a:pPr>
              <a:lnSpc>
                <a:spcPct val="120000"/>
              </a:lnSpc>
              <a:spcBef>
                <a:spcPts val="1000"/>
              </a:spcBef>
              <a:buClr>
                <a:schemeClr val="tx1"/>
              </a:buClr>
              <a:buFont typeface="Arial" panose="020B0604020202020204" pitchFamily="34" charset="0"/>
              <a:buChar char="•"/>
            </a:pPr>
            <a:r>
              <a:rPr lang="en-US" cap="all" dirty="0">
                <a:solidFill>
                  <a:schemeClr val="tx1"/>
                </a:solidFill>
              </a:rPr>
              <a:t>Given an </a:t>
            </a:r>
            <a:r>
              <a:rPr lang="en-US" cap="all" dirty="0" err="1">
                <a:solidFill>
                  <a:schemeClr val="tx1"/>
                </a:solidFill>
              </a:rPr>
              <a:t>equi</a:t>
            </a:r>
            <a:r>
              <a:rPr lang="en-US" cap="all" dirty="0">
                <a:solidFill>
                  <a:schemeClr val="tx1"/>
                </a:solidFill>
              </a:rPr>
              <a:t>-join predicate PJ(T,S) = (T.ai = S.bj), the Trojan Join proceeds in two phases: the data co-partitioning and query processing </a:t>
            </a:r>
            <a:r>
              <a:rPr lang="en-US" cap="all" dirty="0" smtClean="0">
                <a:solidFill>
                  <a:schemeClr val="tx1"/>
                </a:solidFill>
              </a:rPr>
              <a:t>phases.</a:t>
            </a:r>
            <a:endParaRPr lang="en-US" cap="all" dirty="0">
              <a:solidFill>
                <a:schemeClr val="tx1"/>
              </a:solidFill>
            </a:endParaRPr>
          </a:p>
          <a:p>
            <a:pPr>
              <a:lnSpc>
                <a:spcPct val="120000"/>
              </a:lnSpc>
              <a:spcBef>
                <a:spcPts val="1000"/>
              </a:spcBef>
              <a:buClr>
                <a:schemeClr val="tx1"/>
              </a:buClr>
              <a:buFont typeface="Arial" panose="020B0604020202020204" pitchFamily="34" charset="0"/>
              <a:buChar char="•"/>
            </a:pPr>
            <a:endParaRPr lang="en-US" cap="all" dirty="0">
              <a:solidFill>
                <a:schemeClr val="tx1"/>
              </a:solidFill>
            </a:endParaRPr>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40</a:t>
            </a:fld>
            <a:endParaRPr lang="en-US"/>
          </a:p>
        </p:txBody>
      </p:sp>
    </p:spTree>
    <p:extLst>
      <p:ext uri="{BB962C8B-B14F-4D97-AF65-F5344CB8AC3E}">
        <p14:creationId xmlns:p14="http://schemas.microsoft.com/office/powerpoint/2010/main" val="1082183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42" y="459262"/>
            <a:ext cx="7773338" cy="1007798"/>
          </a:xfrm>
        </p:spPr>
        <p:txBody>
          <a:bodyPr>
            <a:normAutofit fontScale="90000"/>
          </a:bodyPr>
          <a:lstStyle/>
          <a:p>
            <a:r>
              <a:rPr lang="en-US" dirty="0" smtClean="0"/>
              <a:t>Data Co-partitioning – mapper join</a:t>
            </a:r>
            <a:endParaRPr lang="en-US" dirty="0"/>
          </a:p>
        </p:txBody>
      </p:sp>
      <p:sp>
        <p:nvSpPr>
          <p:cNvPr id="7" name="Content Placeholder 2"/>
          <p:cNvSpPr txBox="1">
            <a:spLocks/>
          </p:cNvSpPr>
          <p:nvPr/>
        </p:nvSpPr>
        <p:spPr>
          <a:xfrm>
            <a:off x="498475" y="1467060"/>
            <a:ext cx="5544516" cy="523854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To perform join queries using map tasks only</a:t>
            </a:r>
          </a:p>
          <a:p>
            <a:pPr>
              <a:lnSpc>
                <a:spcPct val="130000"/>
              </a:lnSpc>
              <a:spcBef>
                <a:spcPts val="1000"/>
              </a:spcBef>
              <a:buClr>
                <a:schemeClr val="tx1"/>
              </a:buClr>
              <a:buFont typeface="Arial" panose="020B0604020202020204" pitchFamily="34" charset="0"/>
              <a:buChar char="•"/>
            </a:pPr>
            <a:r>
              <a:rPr lang="en-US" sz="1600" cap="all" dirty="0" smtClean="0">
                <a:solidFill>
                  <a:schemeClr val="tx1"/>
                </a:solidFill>
              </a:rPr>
              <a:t>Join-value </a:t>
            </a:r>
            <a:r>
              <a:rPr lang="en-US" sz="1600" cap="all" dirty="0">
                <a:solidFill>
                  <a:schemeClr val="tx1"/>
                </a:solidFill>
              </a:rPr>
              <a:t>contains value of the join attribute plus the lineage</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Lineage identifies </a:t>
            </a:r>
            <a:r>
              <a:rPr lang="en-US" sz="1600" cap="all" dirty="0" smtClean="0">
                <a:solidFill>
                  <a:schemeClr val="tx1"/>
                </a:solidFill>
              </a:rPr>
              <a:t>relation </a:t>
            </a:r>
            <a:r>
              <a:rPr lang="en-US" sz="1600" cap="all" dirty="0">
                <a:solidFill>
                  <a:schemeClr val="tx1"/>
                </a:solidFill>
              </a:rPr>
              <a:t>data belongs to (T or S)</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record contains all the attributes of the record</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For re-partitioning and grouping same ‘</a:t>
            </a:r>
            <a:r>
              <a:rPr lang="en-US" sz="1600" cap="all" dirty="0" err="1">
                <a:solidFill>
                  <a:schemeClr val="tx1"/>
                </a:solidFill>
              </a:rPr>
              <a:t>sh</a:t>
            </a:r>
            <a:r>
              <a:rPr lang="en-US" sz="1600" cap="all" dirty="0">
                <a:solidFill>
                  <a:schemeClr val="tx1"/>
                </a:solidFill>
              </a:rPr>
              <a:t>’ and ‘grp’ UDFs from index are used</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a:t>
            </a:r>
            <a:r>
              <a:rPr lang="en-US" sz="1600" cap="all" dirty="0" err="1">
                <a:solidFill>
                  <a:schemeClr val="tx1"/>
                </a:solidFill>
              </a:rPr>
              <a:t>cmp</a:t>
            </a:r>
            <a:r>
              <a:rPr lang="en-US" sz="1600" cap="all" dirty="0">
                <a:solidFill>
                  <a:schemeClr val="tx1"/>
                </a:solidFill>
              </a:rPr>
              <a:t>’ helps so that each call to reduce receives the set of records having the same join attribute value</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The final output of ‘reduce’ is a virtual split containing several co-groups </a:t>
            </a:r>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41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322" y="1665842"/>
            <a:ext cx="3055688" cy="364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236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Processing</a:t>
            </a:r>
            <a:endParaRPr lang="en-US" dirty="0"/>
          </a:p>
        </p:txBody>
      </p:sp>
      <p:sp>
        <p:nvSpPr>
          <p:cNvPr id="3" name="Content Placeholder 2"/>
          <p:cNvSpPr>
            <a:spLocks noGrp="1"/>
          </p:cNvSpPr>
          <p:nvPr>
            <p:ph sz="quarter" idx="13"/>
          </p:nvPr>
        </p:nvSpPr>
        <p:spPr/>
        <p:txBody>
          <a:bodyPr/>
          <a:lstStyle/>
          <a:p>
            <a:r>
              <a:rPr lang="en-US" dirty="0" smtClean="0"/>
              <a:t>Each mapper has co-partitioned splits, i.e. data from both relations; so performs join locally. </a:t>
            </a:r>
            <a:r>
              <a:rPr lang="en-US" sz="1600" dirty="0" smtClean="0"/>
              <a:t>(Repeated, but that is the </a:t>
            </a:r>
            <a:r>
              <a:rPr lang="en-US" sz="1600" dirty="0" err="1" smtClean="0"/>
              <a:t>usp</a:t>
            </a:r>
            <a:r>
              <a:rPr lang="en-US" sz="1600" dirty="0" smtClean="0"/>
              <a:t>)</a:t>
            </a:r>
          </a:p>
          <a:p>
            <a:r>
              <a:rPr lang="en-US" dirty="0" smtClean="0"/>
              <a:t>The result each mapper is then sorted and aggregated.</a:t>
            </a:r>
          </a:p>
          <a:p>
            <a:r>
              <a:rPr lang="en-US" dirty="0" smtClean="0"/>
              <a:t>Reducer does the final aggregation.</a:t>
            </a:r>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42</a:t>
            </a:fld>
            <a:endParaRPr lang="en-US"/>
          </a:p>
        </p:txBody>
      </p:sp>
    </p:spTree>
    <p:extLst>
      <p:ext uri="{BB962C8B-B14F-4D97-AF65-F5344CB8AC3E}">
        <p14:creationId xmlns:p14="http://schemas.microsoft.com/office/powerpoint/2010/main" val="3062578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98474" y="2833636"/>
            <a:ext cx="7556313" cy="3292528"/>
          </a:xfrm>
        </p:spPr>
        <p:txBody>
          <a:bodyPr>
            <a:normAutofit/>
          </a:bodyPr>
          <a:lstStyle/>
          <a:p>
            <a:pPr marL="0" indent="0" algn="ctr">
              <a:buNone/>
            </a:pPr>
            <a:r>
              <a:rPr lang="en-US" sz="7200" dirty="0" smtClean="0">
                <a:latin typeface="+mj-lt"/>
                <a:ea typeface="+mj-ea"/>
                <a:cs typeface="+mj-cs"/>
              </a:rPr>
              <a:t>Experiments </a:t>
            </a:r>
            <a:endParaRPr lang="en-US" sz="7200" dirty="0">
              <a:latin typeface="+mj-lt"/>
              <a:ea typeface="+mj-ea"/>
              <a:cs typeface="+mj-cs"/>
            </a:endParaRPr>
          </a:p>
        </p:txBody>
      </p:sp>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43</a:t>
            </a:fld>
            <a:endParaRPr lang="en-US"/>
          </a:p>
        </p:txBody>
      </p:sp>
    </p:spTree>
    <p:extLst>
      <p:ext uri="{BB962C8B-B14F-4D97-AF65-F5344CB8AC3E}">
        <p14:creationId xmlns:p14="http://schemas.microsoft.com/office/powerpoint/2010/main" val="3676251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sz="quarter" idx="13"/>
          </p:nvPr>
        </p:nvSpPr>
        <p:spPr/>
        <p:txBody>
          <a:bodyPr/>
          <a:lstStyle/>
          <a:p>
            <a:r>
              <a:rPr lang="en-US" dirty="0" smtClean="0"/>
              <a:t>Amazon EC2 large instances; each large instance has 4EC2 compute units – virtual nodes are varied as 10, 50, 100</a:t>
            </a:r>
          </a:p>
          <a:p>
            <a:r>
              <a:rPr lang="en-US" dirty="0" smtClean="0"/>
              <a:t>7.5GB main memory, 850 GB disk storage</a:t>
            </a:r>
          </a:p>
          <a:p>
            <a:r>
              <a:rPr lang="en-US" dirty="0" smtClean="0"/>
              <a:t>64-bit platform Linux Fedora 8 OX</a:t>
            </a:r>
          </a:p>
          <a:p>
            <a:r>
              <a:rPr lang="en-US" dirty="0" smtClean="0"/>
              <a:t>Benchmark &amp; data generator proposed by </a:t>
            </a:r>
            <a:r>
              <a:rPr lang="en-US" dirty="0" err="1" smtClean="0"/>
              <a:t>HadoopDB</a:t>
            </a:r>
            <a:r>
              <a:rPr lang="en-US" dirty="0" smtClean="0"/>
              <a:t> paper.</a:t>
            </a:r>
          </a:p>
          <a:p>
            <a:r>
              <a:rPr lang="en-US" dirty="0" smtClean="0"/>
              <a:t>Datasets: </a:t>
            </a:r>
            <a:r>
              <a:rPr lang="en-US" dirty="0" err="1" smtClean="0"/>
              <a:t>UserVisits</a:t>
            </a:r>
            <a:r>
              <a:rPr lang="en-US" dirty="0" smtClean="0"/>
              <a:t>, Rankings and Documents</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44</a:t>
            </a:fld>
            <a:endParaRPr lang="en-US"/>
          </a:p>
        </p:txBody>
      </p:sp>
    </p:spTree>
    <p:extLst>
      <p:ext uri="{BB962C8B-B14F-4D97-AF65-F5344CB8AC3E}">
        <p14:creationId xmlns:p14="http://schemas.microsoft.com/office/powerpoint/2010/main" val="2175977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691790"/>
            <a:ext cx="7773338" cy="1252794"/>
          </a:xfrm>
        </p:spPr>
        <p:txBody>
          <a:bodyPr/>
          <a:lstStyle/>
          <a:p>
            <a:r>
              <a:rPr lang="en-US" dirty="0" smtClean="0"/>
              <a:t>Data loading, partitioning &amp; indexing</a:t>
            </a:r>
            <a:endParaRPr lang="en-US" dirty="0"/>
          </a:p>
        </p:txBody>
      </p:sp>
      <p:pic>
        <p:nvPicPr>
          <p:cNvPr id="4" name="Content Placeholder 3" descr="Screen Shot 2015-02-22 at 7.28.35 PM.png"/>
          <p:cNvPicPr>
            <a:picLocks noGrp="1" noChangeAspect="1"/>
          </p:cNvPicPr>
          <p:nvPr>
            <p:ph sz="quarter" idx="13"/>
          </p:nvPr>
        </p:nvPicPr>
        <p:blipFill>
          <a:blip r:embed="rId2">
            <a:extLst>
              <a:ext uri="{28A0092B-C50C-407E-A947-70E740481C1C}">
                <a14:useLocalDpi xmlns:a14="http://schemas.microsoft.com/office/drawing/2010/main" val="0"/>
              </a:ext>
            </a:extLst>
          </a:blip>
          <a:srcRect l="-14718" r="-14718"/>
          <a:stretch>
            <a:fillRect/>
          </a:stretch>
        </p:blipFill>
        <p:spPr>
          <a:xfrm>
            <a:off x="1129536" y="2349483"/>
            <a:ext cx="6884928" cy="3776680"/>
          </a:xfrm>
        </p:spPr>
      </p:pic>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45</a:t>
            </a:fld>
            <a:endParaRPr lang="en-US"/>
          </a:p>
        </p:txBody>
      </p:sp>
    </p:spTree>
    <p:extLst>
      <p:ext uri="{BB962C8B-B14F-4D97-AF65-F5344CB8AC3E}">
        <p14:creationId xmlns:p14="http://schemas.microsoft.com/office/powerpoint/2010/main" val="31953059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pic>
        <p:nvPicPr>
          <p:cNvPr id="4" name="Content Placeholder 3" descr="Screen Shot 2015-02-22 at 7.28.42 PM.p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07900" y="2366963"/>
            <a:ext cx="4528199" cy="3424237"/>
          </a:xfrm>
        </p:spPr>
      </p:pic>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46</a:t>
            </a:fld>
            <a:endParaRPr lang="en-US"/>
          </a:p>
        </p:txBody>
      </p:sp>
    </p:spTree>
    <p:extLst>
      <p:ext uri="{BB962C8B-B14F-4D97-AF65-F5344CB8AC3E}">
        <p14:creationId xmlns:p14="http://schemas.microsoft.com/office/powerpoint/2010/main" val="1042086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a:t>
            </a:r>
            <a:endParaRPr lang="en-US" dirty="0"/>
          </a:p>
        </p:txBody>
      </p:sp>
      <p:pic>
        <p:nvPicPr>
          <p:cNvPr id="4" name="Content Placeholder 3" descr="Screen Shot 2015-02-22 at 7.28.46 PM.p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48780" y="2366963"/>
            <a:ext cx="4246440" cy="3424237"/>
          </a:xfrm>
        </p:spPr>
      </p:pic>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47</a:t>
            </a:fld>
            <a:endParaRPr lang="en-US"/>
          </a:p>
        </p:txBody>
      </p:sp>
    </p:spTree>
    <p:extLst>
      <p:ext uri="{BB962C8B-B14F-4D97-AF65-F5344CB8AC3E}">
        <p14:creationId xmlns:p14="http://schemas.microsoft.com/office/powerpoint/2010/main" val="374180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448015" cy="767520"/>
          </a:xfrm>
        </p:spPr>
        <p:txBody>
          <a:bodyPr/>
          <a:lstStyle/>
          <a:p>
            <a:r>
              <a:rPr lang="en-US" dirty="0" smtClean="0"/>
              <a:t>Fault Tolerance</a:t>
            </a:r>
            <a:endParaRPr lang="en-US" dirty="0"/>
          </a:p>
        </p:txBody>
      </p:sp>
      <p:pic>
        <p:nvPicPr>
          <p:cNvPr id="4" name="Content Placeholder 3" descr="Screen Shot 2015-02-22 at 8.22.39 PM.p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4453" y="2078205"/>
            <a:ext cx="4988062" cy="3100273"/>
          </a:xfrm>
        </p:spPr>
      </p:pic>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48</a:t>
            </a:fld>
            <a:endParaRPr lang="en-US"/>
          </a:p>
        </p:txBody>
      </p:sp>
      <p:sp>
        <p:nvSpPr>
          <p:cNvPr id="6" name="TextBox 5"/>
          <p:cNvSpPr txBox="1"/>
          <p:nvPr/>
        </p:nvSpPr>
        <p:spPr>
          <a:xfrm>
            <a:off x="5361272" y="1819175"/>
            <a:ext cx="3097398" cy="1477328"/>
          </a:xfrm>
          <a:prstGeom prst="rect">
            <a:avLst/>
          </a:prstGeom>
          <a:noFill/>
        </p:spPr>
        <p:txBody>
          <a:bodyPr wrap="square" rtlCol="0">
            <a:spAutoFit/>
          </a:bodyPr>
          <a:lstStyle/>
          <a:p>
            <a:r>
              <a:rPr lang="en-US" dirty="0" smtClean="0"/>
              <a:t>Straggler nodes: concurrent input and output intensive process</a:t>
            </a:r>
          </a:p>
          <a:p>
            <a:endParaRPr lang="en-US" dirty="0"/>
          </a:p>
          <a:p>
            <a:r>
              <a:rPr lang="en-US" dirty="0" smtClean="0"/>
              <a:t>256MB:split size</a:t>
            </a:r>
            <a:endParaRPr lang="en-US" dirty="0"/>
          </a:p>
        </p:txBody>
      </p:sp>
    </p:spTree>
    <p:extLst>
      <p:ext uri="{BB962C8B-B14F-4D97-AF65-F5344CB8AC3E}">
        <p14:creationId xmlns:p14="http://schemas.microsoft.com/office/powerpoint/2010/main" val="34506290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17691"/>
            <a:ext cx="7773338" cy="1264669"/>
          </a:xfrm>
        </p:spPr>
        <p:txBody>
          <a:bodyPr/>
          <a:lstStyle/>
          <a:p>
            <a:r>
              <a:rPr lang="en-US" dirty="0" smtClean="0"/>
              <a:t>Conclusion</a:t>
            </a:r>
            <a:endParaRPr lang="en-US" dirty="0"/>
          </a:p>
        </p:txBody>
      </p:sp>
      <p:sp>
        <p:nvSpPr>
          <p:cNvPr id="3" name="Content Placeholder 2"/>
          <p:cNvSpPr>
            <a:spLocks noGrp="1"/>
          </p:cNvSpPr>
          <p:nvPr>
            <p:ph sz="quarter" idx="13"/>
          </p:nvPr>
        </p:nvSpPr>
        <p:spPr>
          <a:xfrm>
            <a:off x="317609" y="1634079"/>
            <a:ext cx="7811513" cy="4720658"/>
          </a:xfrm>
        </p:spPr>
        <p:txBody>
          <a:bodyPr>
            <a:normAutofit lnSpcReduction="10000"/>
          </a:bodyPr>
          <a:lstStyle/>
          <a:p>
            <a:pPr>
              <a:lnSpc>
                <a:spcPct val="150000"/>
              </a:lnSpc>
            </a:pPr>
            <a:r>
              <a:rPr lang="en-US" dirty="0" smtClean="0"/>
              <a:t>Hadoop</a:t>
            </a:r>
            <a:r>
              <a:rPr lang="en-US" dirty="0"/>
              <a:t>++ operates exactly as MapReduce by passing the </a:t>
            </a:r>
            <a:r>
              <a:rPr lang="en-US" dirty="0" smtClean="0"/>
              <a:t>same key</a:t>
            </a:r>
            <a:r>
              <a:rPr lang="en-US" dirty="0"/>
              <a:t>-value tuples to the map and reduce functions. However, </a:t>
            </a:r>
            <a:r>
              <a:rPr lang="en-US" dirty="0" smtClean="0"/>
              <a:t>similarly to </a:t>
            </a:r>
            <a:r>
              <a:rPr lang="en-US" dirty="0" err="1"/>
              <a:t>HadoopDB</a:t>
            </a:r>
            <a:r>
              <a:rPr lang="en-US" dirty="0"/>
              <a:t>, Hadoop++ also </a:t>
            </a:r>
            <a:r>
              <a:rPr lang="en-US" dirty="0" smtClean="0"/>
              <a:t>allows:</a:t>
            </a:r>
            <a:endParaRPr lang="en-US" dirty="0"/>
          </a:p>
          <a:p>
            <a:pPr lvl="1">
              <a:lnSpc>
                <a:spcPct val="150000"/>
              </a:lnSpc>
            </a:pPr>
            <a:r>
              <a:rPr lang="en-US" dirty="0" smtClean="0"/>
              <a:t>To </a:t>
            </a:r>
            <a:r>
              <a:rPr lang="en-US" dirty="0"/>
              <a:t>perform index accesses whenever a </a:t>
            </a:r>
            <a:r>
              <a:rPr lang="en-US" dirty="0" err="1"/>
              <a:t>MapReduce</a:t>
            </a:r>
            <a:r>
              <a:rPr lang="en-US" dirty="0"/>
              <a:t> job </a:t>
            </a:r>
            <a:r>
              <a:rPr lang="en-US" dirty="0" smtClean="0"/>
              <a:t>can exploit </a:t>
            </a:r>
            <a:r>
              <a:rPr lang="en-US" dirty="0"/>
              <a:t>the use of </a:t>
            </a:r>
            <a:r>
              <a:rPr lang="en-US" dirty="0" smtClean="0"/>
              <a:t>indexes</a:t>
            </a:r>
          </a:p>
          <a:p>
            <a:pPr lvl="1">
              <a:lnSpc>
                <a:spcPct val="150000"/>
              </a:lnSpc>
            </a:pPr>
            <a:r>
              <a:rPr lang="en-US" dirty="0" smtClean="0"/>
              <a:t>To </a:t>
            </a:r>
            <a:r>
              <a:rPr lang="en-US" dirty="0"/>
              <a:t>co-partition data so as to allow map tasks to compute </a:t>
            </a:r>
            <a:r>
              <a:rPr lang="en-US" dirty="0" smtClean="0"/>
              <a:t>joins results </a:t>
            </a:r>
            <a:r>
              <a:rPr lang="en-US" dirty="0"/>
              <a:t>locally at query </a:t>
            </a:r>
            <a:r>
              <a:rPr lang="en-US" dirty="0" smtClean="0"/>
              <a:t>time</a:t>
            </a:r>
            <a:endParaRPr lang="en-US" dirty="0"/>
          </a:p>
          <a:p>
            <a:pPr>
              <a:lnSpc>
                <a:spcPct val="150000"/>
              </a:lnSpc>
            </a:pPr>
            <a:r>
              <a:rPr lang="en-US" dirty="0" smtClean="0"/>
              <a:t>The </a:t>
            </a:r>
            <a:r>
              <a:rPr lang="en-US" dirty="0"/>
              <a:t>results of experiments demonstrate that Hadoop++ </a:t>
            </a:r>
            <a:r>
              <a:rPr lang="en-US" dirty="0" smtClean="0"/>
              <a:t>can have </a:t>
            </a:r>
            <a:r>
              <a:rPr lang="en-US" dirty="0"/>
              <a:t>better performance than </a:t>
            </a:r>
            <a:r>
              <a:rPr lang="en-US" dirty="0" err="1"/>
              <a:t>HadoopDB</a:t>
            </a:r>
            <a:r>
              <a:rPr lang="en-US" dirty="0"/>
              <a:t>. However, </a:t>
            </a:r>
            <a:r>
              <a:rPr lang="en-US" dirty="0" smtClean="0"/>
              <a:t>Hadoop</a:t>
            </a:r>
            <a:r>
              <a:rPr lang="en-US" dirty="0"/>
              <a:t>++ does not force users to use SQL and DBMSs.</a:t>
            </a:r>
            <a:r>
              <a:rPr lang="en-US" dirty="0">
                <a:solidFill>
                  <a:srgbClr val="0B5394"/>
                </a:solidFill>
              </a:rPr>
              <a:t> </a:t>
            </a:r>
            <a:endParaRPr lang="en-US" dirty="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49</a:t>
            </a:fld>
            <a:endParaRPr lang="en-US"/>
          </a:p>
        </p:txBody>
      </p:sp>
    </p:spTree>
    <p:extLst>
      <p:ext uri="{BB962C8B-B14F-4D97-AF65-F5344CB8AC3E}">
        <p14:creationId xmlns:p14="http://schemas.microsoft.com/office/powerpoint/2010/main" val="66594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a:t>
            </a:r>
            <a:endParaRPr lang="en-US" dirty="0"/>
          </a:p>
        </p:txBody>
      </p:sp>
      <p:sp>
        <p:nvSpPr>
          <p:cNvPr id="3" name="Content Placeholder 2"/>
          <p:cNvSpPr>
            <a:spLocks noGrp="1"/>
          </p:cNvSpPr>
          <p:nvPr>
            <p:ph sz="quarter" idx="13"/>
          </p:nvPr>
        </p:nvSpPr>
        <p:spPr/>
        <p:txBody>
          <a:bodyPr/>
          <a:lstStyle/>
          <a:p>
            <a:r>
              <a:rPr lang="en-US" dirty="0" smtClean="0"/>
              <a:t>Advantages</a:t>
            </a:r>
          </a:p>
          <a:p>
            <a:pPr marL="0" indent="0">
              <a:buNone/>
            </a:pPr>
            <a:r>
              <a:rPr lang="en-US" dirty="0"/>
              <a:t> </a:t>
            </a:r>
            <a:r>
              <a:rPr lang="en-US" dirty="0" smtClean="0"/>
              <a:t>   :Complex tasks</a:t>
            </a:r>
          </a:p>
          <a:p>
            <a:pPr marL="0" indent="0">
              <a:buNone/>
            </a:pPr>
            <a:endParaRPr lang="en-US" dirty="0" smtClean="0"/>
          </a:p>
          <a:p>
            <a:r>
              <a:rPr lang="en-US" dirty="0" smtClean="0"/>
              <a:t>Disadvantages</a:t>
            </a:r>
          </a:p>
          <a:p>
            <a:pPr marL="0" indent="0">
              <a:buNone/>
            </a:pPr>
            <a:r>
              <a:rPr lang="en-US" dirty="0"/>
              <a:t> </a:t>
            </a:r>
            <a:r>
              <a:rPr lang="en-US" dirty="0" smtClean="0"/>
              <a:t>  :performs in a scan orientated fashion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5</a:t>
            </a:fld>
            <a:endParaRPr lang="en-US"/>
          </a:p>
        </p:txBody>
      </p:sp>
    </p:spTree>
    <p:extLst>
      <p:ext uri="{BB962C8B-B14F-4D97-AF65-F5344CB8AC3E}">
        <p14:creationId xmlns:p14="http://schemas.microsoft.com/office/powerpoint/2010/main" val="341897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t>
            </a:r>
            <a:r>
              <a:rPr lang="en-US" dirty="0" err="1" smtClean="0"/>
              <a:t>adoopDB</a:t>
            </a:r>
            <a:endParaRPr lang="en-US" dirty="0"/>
          </a:p>
        </p:txBody>
      </p:sp>
      <p:sp>
        <p:nvSpPr>
          <p:cNvPr id="3" name="Content Placeholder 2"/>
          <p:cNvSpPr>
            <a:spLocks noGrp="1"/>
          </p:cNvSpPr>
          <p:nvPr>
            <p:ph sz="quarter" idx="13"/>
          </p:nvPr>
        </p:nvSpPr>
        <p:spPr>
          <a:xfrm>
            <a:off x="685330" y="1749669"/>
            <a:ext cx="7772870" cy="4041531"/>
          </a:xfrm>
        </p:spPr>
        <p:txBody>
          <a:bodyPr/>
          <a:lstStyle/>
          <a:p>
            <a:r>
              <a:rPr lang="en-US" dirty="0" smtClean="0"/>
              <a:t>Combination of Hive, Hadoop and DBMS (</a:t>
            </a:r>
            <a:r>
              <a:rPr lang="en-US" sz="1800" dirty="0" smtClean="0"/>
              <a:t>complex</a:t>
            </a:r>
            <a:r>
              <a:rPr lang="en-US" dirty="0" smtClean="0"/>
              <a:t>)</a:t>
            </a:r>
            <a:endParaRPr lang="en-US" dirty="0" smtClean="0"/>
          </a:p>
          <a:p>
            <a:r>
              <a:rPr lang="en-US" dirty="0" smtClean="0"/>
              <a:t>data </a:t>
            </a:r>
            <a:r>
              <a:rPr lang="en-US" dirty="0"/>
              <a:t>distribution framework </a:t>
            </a:r>
            <a:r>
              <a:rPr lang="en-US" dirty="0" smtClean="0"/>
              <a:t>: </a:t>
            </a:r>
            <a:r>
              <a:rPr lang="en-US" dirty="0" smtClean="0"/>
              <a:t> </a:t>
            </a:r>
            <a:r>
              <a:rPr lang="en-US" i="1" dirty="0"/>
              <a:t>shared-nothing DBMS</a:t>
            </a:r>
            <a:r>
              <a:rPr lang="en-US" dirty="0"/>
              <a:t>. </a:t>
            </a:r>
            <a:endParaRPr lang="en-US" dirty="0" smtClean="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3033346"/>
            <a:ext cx="6145823" cy="2558572"/>
          </a:xfrm>
          <a:prstGeom prst="rect">
            <a:avLst/>
          </a:prstGeom>
        </p:spPr>
      </p:pic>
    </p:spTree>
    <p:extLst>
      <p:ext uri="{BB962C8B-B14F-4D97-AF65-F5344CB8AC3E}">
        <p14:creationId xmlns:p14="http://schemas.microsoft.com/office/powerpoint/2010/main" val="41188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of </a:t>
            </a:r>
            <a:r>
              <a:rPr lang="en-US" dirty="0" err="1" smtClean="0"/>
              <a:t>HadoopDB</a:t>
            </a:r>
            <a:endParaRPr lang="en-US" dirty="0"/>
          </a:p>
        </p:txBody>
      </p:sp>
      <p:sp>
        <p:nvSpPr>
          <p:cNvPr id="3" name="Content Placeholder 2"/>
          <p:cNvSpPr>
            <a:spLocks noGrp="1"/>
          </p:cNvSpPr>
          <p:nvPr>
            <p:ph sz="quarter" idx="13"/>
          </p:nvPr>
        </p:nvSpPr>
        <p:spPr/>
        <p:txBody>
          <a:bodyPr>
            <a:normAutofit/>
          </a:bodyPr>
          <a:lstStyle/>
          <a:p>
            <a:r>
              <a:rPr lang="en-US" dirty="0" smtClean="0"/>
              <a:t>Forces user to use DBMS</a:t>
            </a:r>
          </a:p>
          <a:p>
            <a:pPr lvl="1"/>
            <a:r>
              <a:rPr lang="en-US" dirty="0" smtClean="0"/>
              <a:t>Installation and configuration is complex (One time though)</a:t>
            </a:r>
          </a:p>
          <a:p>
            <a:r>
              <a:rPr lang="en-US" dirty="0" smtClean="0"/>
              <a:t>Changes the interface to SQL (</a:t>
            </a:r>
            <a:r>
              <a:rPr lang="en-US" sz="1800" i="1" dirty="0" smtClean="0"/>
              <a:t>is this bad</a:t>
            </a:r>
            <a:r>
              <a:rPr lang="en-US" dirty="0" smtClean="0"/>
              <a:t>)</a:t>
            </a:r>
          </a:p>
          <a:p>
            <a:r>
              <a:rPr lang="en-US" dirty="0" err="1"/>
              <a:t>HadoopDB</a:t>
            </a:r>
            <a:r>
              <a:rPr lang="en-US" dirty="0"/>
              <a:t> locally uses ACID-compliant DBMS engines </a:t>
            </a:r>
            <a:endParaRPr lang="en-US" dirty="0" smtClean="0"/>
          </a:p>
          <a:p>
            <a:r>
              <a:rPr lang="en-US" dirty="0" smtClean="0"/>
              <a:t>glue code</a:t>
            </a:r>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7</a:t>
            </a:fld>
            <a:endParaRPr lang="en-US"/>
          </a:p>
        </p:txBody>
      </p:sp>
    </p:spTree>
    <p:extLst>
      <p:ext uri="{BB962C8B-B14F-4D97-AF65-F5344CB8AC3E}">
        <p14:creationId xmlns:p14="http://schemas.microsoft.com/office/powerpoint/2010/main" val="3091907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 Advantages</a:t>
            </a:r>
            <a:endParaRPr lang="en-US" dirty="0"/>
          </a:p>
        </p:txBody>
      </p:sp>
      <p:sp>
        <p:nvSpPr>
          <p:cNvPr id="3" name="Content Placeholder 2"/>
          <p:cNvSpPr>
            <a:spLocks noGrp="1"/>
          </p:cNvSpPr>
          <p:nvPr>
            <p:ph sz="quarter" idx="13"/>
          </p:nvPr>
        </p:nvSpPr>
        <p:spPr/>
        <p:txBody>
          <a:bodyPr/>
          <a:lstStyle/>
          <a:p>
            <a:r>
              <a:rPr lang="en-US" dirty="0" smtClean="0"/>
              <a:t>Hadoop++ significantly outperforms Hadoop (</a:t>
            </a:r>
            <a:r>
              <a:rPr lang="en-US" sz="1800" dirty="0" smtClean="0"/>
              <a:t>cool!</a:t>
            </a:r>
            <a:r>
              <a:rPr lang="en-US" dirty="0" smtClean="0"/>
              <a:t>)</a:t>
            </a:r>
          </a:p>
          <a:p>
            <a:r>
              <a:rPr lang="en-US" dirty="0" smtClean="0"/>
              <a:t>Any </a:t>
            </a:r>
            <a:r>
              <a:rPr lang="en-US" dirty="0"/>
              <a:t>future changes of Hadoop may directly be used with Hadoop++ without rewriting any glue code. </a:t>
            </a:r>
            <a:r>
              <a:rPr lang="en-US" dirty="0" smtClean="0"/>
              <a:t>(</a:t>
            </a:r>
            <a:r>
              <a:rPr lang="en-US" sz="1800" dirty="0" smtClean="0"/>
              <a:t>Backward compatible</a:t>
            </a:r>
            <a:r>
              <a:rPr lang="en-US" dirty="0" smtClean="0"/>
              <a:t>)</a:t>
            </a:r>
          </a:p>
          <a:p>
            <a:r>
              <a:rPr lang="en-US" dirty="0" smtClean="0"/>
              <a:t>Hadoop</a:t>
            </a:r>
            <a:r>
              <a:rPr lang="en-US" dirty="0"/>
              <a:t>++ does not need to change the Hadoop </a:t>
            </a:r>
            <a:r>
              <a:rPr lang="en-US" dirty="0" smtClean="0"/>
              <a:t>interface</a:t>
            </a:r>
            <a:r>
              <a:rPr lang="en-US" dirty="0"/>
              <a:t> </a:t>
            </a:r>
            <a:r>
              <a:rPr lang="en-US" dirty="0" smtClean="0"/>
              <a:t>such as no SQL engine or DBMS is required (</a:t>
            </a:r>
            <a:r>
              <a:rPr lang="en-US" sz="1800" dirty="0" smtClean="0"/>
              <a:t>okay!</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8</a:t>
            </a:fld>
            <a:endParaRPr lang="en-US"/>
          </a:p>
        </p:txBody>
      </p:sp>
    </p:spTree>
    <p:extLst>
      <p:ext uri="{BB962C8B-B14F-4D97-AF65-F5344CB8AC3E}">
        <p14:creationId xmlns:p14="http://schemas.microsoft.com/office/powerpoint/2010/main" val="3380982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H</a:t>
            </a:r>
            <a:r>
              <a:rPr lang="en-US" dirty="0" smtClean="0"/>
              <a:t>adoop Plan - in detail</a:t>
            </a:r>
            <a:endParaRPr lang="en-US" dirty="0"/>
          </a:p>
        </p:txBody>
      </p:sp>
      <p:sp>
        <p:nvSpPr>
          <p:cNvPr id="3" name="Content Placeholder 2"/>
          <p:cNvSpPr>
            <a:spLocks noGrp="1"/>
          </p:cNvSpPr>
          <p:nvPr>
            <p:ph sz="quarter" idx="13"/>
          </p:nvPr>
        </p:nvSpPr>
        <p:spPr/>
        <p:txBody>
          <a:bodyPr>
            <a:normAutofit/>
          </a:bodyPr>
          <a:lstStyle/>
          <a:p>
            <a:r>
              <a:rPr lang="en-US" dirty="0" smtClean="0"/>
              <a:t>physical </a:t>
            </a:r>
            <a:r>
              <a:rPr lang="en-US" dirty="0"/>
              <a:t>query execution plan </a:t>
            </a:r>
            <a:endParaRPr lang="en-US" dirty="0" smtClean="0"/>
          </a:p>
          <a:p>
            <a:pPr marL="0" indent="0">
              <a:buNone/>
            </a:pPr>
            <a:endParaRPr lang="en-US" dirty="0" smtClean="0"/>
          </a:p>
          <a:p>
            <a:r>
              <a:rPr lang="en-US" dirty="0" smtClean="0"/>
              <a:t>Three </a:t>
            </a:r>
            <a:r>
              <a:rPr lang="en-US" dirty="0" smtClean="0"/>
              <a:t>User Defined Parameters:</a:t>
            </a:r>
          </a:p>
          <a:p>
            <a:pPr lvl="1"/>
            <a:r>
              <a:rPr lang="en-US" dirty="0"/>
              <a:t>M, R and </a:t>
            </a:r>
            <a:r>
              <a:rPr lang="en-US" dirty="0" smtClean="0"/>
              <a:t>P for setting </a:t>
            </a:r>
            <a:r>
              <a:rPr lang="en-US" dirty="0"/>
              <a:t>mappers, reducers and data </a:t>
            </a:r>
            <a:r>
              <a:rPr lang="en-US" dirty="0" smtClean="0"/>
              <a:t>nodes </a:t>
            </a:r>
            <a:r>
              <a:rPr lang="en-US" dirty="0" smtClean="0"/>
              <a:t>respectively</a:t>
            </a:r>
          </a:p>
          <a:p>
            <a:pPr marL="457200" lvl="1" indent="0">
              <a:buNone/>
            </a:pPr>
            <a:endParaRPr lang="en-US" dirty="0" smtClean="0"/>
          </a:p>
          <a:p>
            <a:r>
              <a:rPr lang="en-US" dirty="0"/>
              <a:t>The plan consists of a </a:t>
            </a:r>
            <a:r>
              <a:rPr lang="en-US" dirty="0" err="1" smtClean="0"/>
              <a:t>subplan</a:t>
            </a:r>
            <a:r>
              <a:rPr lang="en-US" dirty="0" smtClean="0"/>
              <a:t>  </a:t>
            </a:r>
            <a:r>
              <a:rPr lang="en-US" dirty="0"/>
              <a:t>L and P </a:t>
            </a:r>
            <a:r>
              <a:rPr lang="en-US" dirty="0" smtClean="0"/>
              <a:t> </a:t>
            </a:r>
            <a:r>
              <a:rPr lang="en-US" dirty="0" err="1" smtClean="0"/>
              <a:t>subplans</a:t>
            </a:r>
            <a:r>
              <a:rPr lang="en-US" dirty="0" smtClean="0"/>
              <a:t> </a:t>
            </a:r>
            <a:r>
              <a:rPr lang="en-US" dirty="0"/>
              <a:t>H1-H4 </a:t>
            </a:r>
            <a:endParaRPr lang="en-US" dirty="0" smtClean="0"/>
          </a:p>
          <a:p>
            <a:endParaRPr lang="en-US" dirty="0"/>
          </a:p>
          <a:p>
            <a:pPr marL="0" indent="0">
              <a:buNone/>
            </a:pPr>
            <a:endParaRPr lang="en-US" dirty="0"/>
          </a:p>
          <a:p>
            <a:pPr lvl="1"/>
            <a:endParaRPr lang="en-US" dirty="0" smtClean="0"/>
          </a:p>
          <a:p>
            <a:pPr lvl="1"/>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9</a:t>
            </a:fld>
            <a:endParaRPr lang="en-US"/>
          </a:p>
        </p:txBody>
      </p:sp>
    </p:spTree>
    <p:extLst>
      <p:ext uri="{BB962C8B-B14F-4D97-AF65-F5344CB8AC3E}">
        <p14:creationId xmlns:p14="http://schemas.microsoft.com/office/powerpoint/2010/main" val="3874416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4597</TotalTime>
  <Words>2806</Words>
  <Application>Microsoft Office PowerPoint</Application>
  <PresentationFormat>On-screen Show (4:3)</PresentationFormat>
  <Paragraphs>363</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Droplet</vt:lpstr>
      <vt:lpstr>Hadoop++:  Making a yellow Elephant run like a Cheetah</vt:lpstr>
      <vt:lpstr>Outline</vt:lpstr>
      <vt:lpstr>Motivation for hadoop++</vt:lpstr>
      <vt:lpstr>Parallel DBMS</vt:lpstr>
      <vt:lpstr>Hadoop</vt:lpstr>
      <vt:lpstr>HadoopDB</vt:lpstr>
      <vt:lpstr>Drawbacks of HadoopDB</vt:lpstr>
      <vt:lpstr>Hadoop++ - Advantages</vt:lpstr>
      <vt:lpstr>The Hadoop Plan - in detail</vt:lpstr>
      <vt:lpstr>PowerPoint Presentation</vt:lpstr>
      <vt:lpstr>Data Load Phase</vt:lpstr>
      <vt:lpstr>Data Load Phase (cont’d)</vt:lpstr>
      <vt:lpstr>Data Load phase (cont’d)</vt:lpstr>
      <vt:lpstr>Map Phase</vt:lpstr>
      <vt:lpstr>Map Phase (cont’d)</vt:lpstr>
      <vt:lpstr>Map Phase (cont’d)</vt:lpstr>
      <vt:lpstr>Shuffle Phase</vt:lpstr>
      <vt:lpstr>Shuffle Phase (cont’d)</vt:lpstr>
      <vt:lpstr>Reduce Phase</vt:lpstr>
      <vt:lpstr>Reduce Phase (cont’d)</vt:lpstr>
      <vt:lpstr>Trojan Index – what is it?</vt:lpstr>
      <vt:lpstr>Salient Features of Trojan Index</vt:lpstr>
      <vt:lpstr>Salient Features of Trojan Index (cont’d)</vt:lpstr>
      <vt:lpstr>Torjan Index</vt:lpstr>
      <vt:lpstr>Trojan Index Explained</vt:lpstr>
      <vt:lpstr>Trojan Index Explained (cont’d)</vt:lpstr>
      <vt:lpstr>Index Creation (cont’d)</vt:lpstr>
      <vt:lpstr>Index Creation (cont’d)</vt:lpstr>
      <vt:lpstr>Index Creation (cont’d)</vt:lpstr>
      <vt:lpstr>Quiz ()</vt:lpstr>
      <vt:lpstr>Algorithm 1(creating splits)-split UDF</vt:lpstr>
      <vt:lpstr>ALGORITHM 2(index scan)-itemize UDF</vt:lpstr>
      <vt:lpstr>ALGORITHM 3(get next record from data</vt:lpstr>
      <vt:lpstr>A new type of hadoop Join</vt:lpstr>
      <vt:lpstr>Classic hadoop Join some extensions too</vt:lpstr>
      <vt:lpstr>New hadoop Join paradigm motivation</vt:lpstr>
      <vt:lpstr>Trojan Join – what is it?</vt:lpstr>
      <vt:lpstr>Trojan Join – how does it help?</vt:lpstr>
      <vt:lpstr>Trojan Join – behind the scene</vt:lpstr>
      <vt:lpstr>Co-partitioned split details</vt:lpstr>
      <vt:lpstr>Data Co-partitioning – mapper join</vt:lpstr>
      <vt:lpstr>Query Processing</vt:lpstr>
      <vt:lpstr>PowerPoint Presentation</vt:lpstr>
      <vt:lpstr>Setup:</vt:lpstr>
      <vt:lpstr>Data loading, partitioning &amp; indexing</vt:lpstr>
      <vt:lpstr>Selection</vt:lpstr>
      <vt:lpstr>Join</vt:lpstr>
      <vt:lpstr>Fault Tolerance</vt:lpstr>
      <vt:lpstr>Conclusion</vt:lpstr>
    </vt:vector>
  </TitlesOfParts>
  <Company>st johns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Hadoop++</dc:title>
  <dc:creator>Tabassum Kakar</dc:creator>
  <cp:lastModifiedBy>jui</cp:lastModifiedBy>
  <cp:revision>145</cp:revision>
  <dcterms:created xsi:type="dcterms:W3CDTF">2015-02-15T16:32:35Z</dcterms:created>
  <dcterms:modified xsi:type="dcterms:W3CDTF">2017-03-02T22:25:55Z</dcterms:modified>
</cp:coreProperties>
</file>