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9144000"/>
  <p:notesSz cx="6858000" cy="9144000"/>
  <p:embeddedFontLst>
    <p:embeddedFont>
      <p:font typeface="Garamond"/>
      <p:regular r:id="rId59"/>
      <p:bold r:id="rId60"/>
      <p:italic r:id="rId61"/>
      <p:boldItalic r:id="rId62"/>
    </p:embeddedFont>
    <p:embeddedFont>
      <p:font typeface="Helvetica Neue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A01D2D7-26E8-41C9-A2DF-25FA66EB7F40}">
  <a:tblStyle styleId="{5A01D2D7-26E8-41C9-A2DF-25FA66EB7F40}" styleName="Table_0"/>
  <a:tblStyle styleId="{CC194706-4FEC-4D80-B078-FFD085AF4B0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Garamond-boldItalic.fntdata"/><Relationship Id="rId61" Type="http://schemas.openxmlformats.org/officeDocument/2006/relationships/font" Target="fonts/Garamond-italic.fntdata"/><Relationship Id="rId20" Type="http://schemas.openxmlformats.org/officeDocument/2006/relationships/slide" Target="slides/slide15.xml"/><Relationship Id="rId64" Type="http://schemas.openxmlformats.org/officeDocument/2006/relationships/font" Target="fonts/HelveticaNeue-bold.fntdata"/><Relationship Id="rId63" Type="http://schemas.openxmlformats.org/officeDocument/2006/relationships/font" Target="fonts/HelveticaNeue-regular.fntdata"/><Relationship Id="rId22" Type="http://schemas.openxmlformats.org/officeDocument/2006/relationships/slide" Target="slides/slide17.xml"/><Relationship Id="rId66" Type="http://schemas.openxmlformats.org/officeDocument/2006/relationships/font" Target="fonts/HelveticaNeue-boldItalic.fntdata"/><Relationship Id="rId21" Type="http://schemas.openxmlformats.org/officeDocument/2006/relationships/slide" Target="slides/slide16.xml"/><Relationship Id="rId65" Type="http://schemas.openxmlformats.org/officeDocument/2006/relationships/font" Target="fonts/HelveticaNeue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Garamon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Garamond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find friends within  n hops --- repeat the iteration until fixpoint or specific num of iterations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20</a:t>
            </a:r>
          </a:p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30</a:t>
            </a:r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1" name="Shape 7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40</a:t>
            </a:r>
          </a:p>
        </p:txBody>
      </p:sp>
      <p:sp>
        <p:nvSpPr>
          <p:cNvPr id="739" name="Shape 7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50</a:t>
            </a:r>
          </a:p>
        </p:txBody>
      </p:sp>
      <p:sp>
        <p:nvSpPr>
          <p:cNvPr id="782" name="Shape 7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0" name="Shape 80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implies storage on local disk, not HDFS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5" name="Shape 8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cache mapper output (MO) because data will always be different; MI, RI, RO makes sense; we’ll look at these in detail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useful when data doesn’t change; list of names, list of pages, etc.  “loop invariant” means that the data that determines the conditional control for the loop is static—not the case with K-means because it is likely re-clustering data with each iteration.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2" name="Shape 8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Point: Performance improves with each iteration (compared to traditional Hadoop)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Distribution is for iteration 3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step = shuffle time + reduce time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9: LiveJournal (Descendant Query)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10: Freebase (Page Rank)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2" name="Shape 8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10c: Reduce cost is not 0, but very low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Shuffled data is low with Haloop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1" name="Shape 9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for Fixpoint algorithms (using previous values in current step)– seek backup slide for example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help with K-means algorithm (signifantly)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EC2 instances differ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7" name="Shape 9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Co-locate map tasks with their input data; avoids network i/o; “penalty” on first iteration, but gains on subsequent iterations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7" name="Shape 9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Hadoop mapper locality is at 95%, so only 5% gain due to local cache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60</a:t>
            </a:r>
          </a:p>
        </p:txBody>
      </p:sp>
      <p:sp>
        <p:nvSpPr>
          <p:cNvPr id="989" name="Shape 9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7" name="Shape 9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5" name="Shape 10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65</a:t>
            </a:r>
          </a:p>
        </p:txBody>
      </p:sp>
      <p:sp>
        <p:nvSpPr>
          <p:cNvPr id="1013" name="Shape 10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goal of descendant query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How to: 1. find Eric’ direct friends; 2. find all the friends of these friends; </a:t>
            </a:r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 Slide Ligh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283667" y="6468507"/>
            <a:ext cx="2133599" cy="389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9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5750" lvl="1" marL="742950" marR="0" rtl="0" algn="l">
              <a:spcBef>
                <a:spcPts val="9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143000" marR="0" rtl="0" algn="l">
              <a:spcBef>
                <a:spcPts val="9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600200" marR="0" rtl="0" algn="l">
              <a:spcBef>
                <a:spcPts val="9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057400" marR="0" rtl="0" algn="l">
              <a:spcBef>
                <a:spcPts val="9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Ligh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x="283667" y="6468507"/>
            <a:ext cx="2133599" cy="389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900"/>
              </a:spcBef>
              <a:buClr>
                <a:srgbClr val="AC1A2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4619" lvl="1" marL="74295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lvl="2" marL="1143000" marR="0" rtl="0" algn="l">
              <a:spcBef>
                <a:spcPts val="900"/>
              </a:spcBef>
              <a:buClr>
                <a:srgbClr val="AC1A2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0650" lvl="3" marL="160020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lvl="4" marL="2057400" marR="0" rtl="0" algn="l">
              <a:spcBef>
                <a:spcPts val="900"/>
              </a:spcBef>
              <a:buClr>
                <a:srgbClr val="AC1A2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Slide Ligh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283667" y="6468507"/>
            <a:ext cx="2133599" cy="389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" name="Shape 44"/>
          <p:cNvSpPr/>
          <p:nvPr>
            <p:ph idx="2" type="pic"/>
          </p:nvPr>
        </p:nvSpPr>
        <p:spPr>
          <a:xfrm>
            <a:off x="547697" y="1473200"/>
            <a:ext cx="4118785" cy="4603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939126" y="1473200"/>
            <a:ext cx="3633785" cy="4603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360"/>
              </a:spcBef>
              <a:buClr>
                <a:srgbClr val="AC1A2F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9F4"/>
            </a:gs>
            <a:gs pos="74000">
              <a:srgbClr val="FBCFA9"/>
            </a:gs>
            <a:gs pos="83000">
              <a:srgbClr val="FBCFA9"/>
            </a:gs>
            <a:gs pos="100000">
              <a:srgbClr val="FDDEC5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2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cs.uci.edu/~yingyib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http://www.e.com/" TargetMode="External"/><Relationship Id="rId22" Type="http://schemas.openxmlformats.org/officeDocument/2006/relationships/hyperlink" Target="http://www.a.com/" TargetMode="External"/><Relationship Id="rId21" Type="http://schemas.openxmlformats.org/officeDocument/2006/relationships/hyperlink" Target="http://www.c.om/" TargetMode="External"/><Relationship Id="rId24" Type="http://schemas.openxmlformats.org/officeDocument/2006/relationships/hyperlink" Target="http://www.a.com/" TargetMode="External"/><Relationship Id="rId23" Type="http://schemas.openxmlformats.org/officeDocument/2006/relationships/hyperlink" Target="http://www.d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.com/" TargetMode="External"/><Relationship Id="rId4" Type="http://schemas.openxmlformats.org/officeDocument/2006/relationships/hyperlink" Target="http://www.b.com/" TargetMode="External"/><Relationship Id="rId9" Type="http://schemas.openxmlformats.org/officeDocument/2006/relationships/hyperlink" Target="http://www.b.com/" TargetMode="External"/><Relationship Id="rId26" Type="http://schemas.openxmlformats.org/officeDocument/2006/relationships/hyperlink" Target="http://www.c.com/" TargetMode="External"/><Relationship Id="rId25" Type="http://schemas.openxmlformats.org/officeDocument/2006/relationships/hyperlink" Target="http://www.b.com/" TargetMode="External"/><Relationship Id="rId28" Type="http://schemas.openxmlformats.org/officeDocument/2006/relationships/hyperlink" Target="http://www.e.com/" TargetMode="External"/><Relationship Id="rId27" Type="http://schemas.openxmlformats.org/officeDocument/2006/relationships/hyperlink" Target="http://www.d.com/" TargetMode="External"/><Relationship Id="rId5" Type="http://schemas.openxmlformats.org/officeDocument/2006/relationships/hyperlink" Target="http://www.c.com/" TargetMode="External"/><Relationship Id="rId6" Type="http://schemas.openxmlformats.org/officeDocument/2006/relationships/hyperlink" Target="http://www.d.com/" TargetMode="External"/><Relationship Id="rId7" Type="http://schemas.openxmlformats.org/officeDocument/2006/relationships/hyperlink" Target="http://www.e.com/" TargetMode="External"/><Relationship Id="rId8" Type="http://schemas.openxmlformats.org/officeDocument/2006/relationships/hyperlink" Target="http://www.a.com/" TargetMode="External"/><Relationship Id="rId11" Type="http://schemas.openxmlformats.org/officeDocument/2006/relationships/hyperlink" Target="http://www.c.com/" TargetMode="External"/><Relationship Id="rId10" Type="http://schemas.openxmlformats.org/officeDocument/2006/relationships/hyperlink" Target="http://www.a.com/" TargetMode="External"/><Relationship Id="rId13" Type="http://schemas.openxmlformats.org/officeDocument/2006/relationships/hyperlink" Target="http://www.a.com/" TargetMode="External"/><Relationship Id="rId12" Type="http://schemas.openxmlformats.org/officeDocument/2006/relationships/hyperlink" Target="http://www.c.com/" TargetMode="External"/><Relationship Id="rId15" Type="http://schemas.openxmlformats.org/officeDocument/2006/relationships/hyperlink" Target="http://www.c.com/" TargetMode="External"/><Relationship Id="rId14" Type="http://schemas.openxmlformats.org/officeDocument/2006/relationships/hyperlink" Target="http://www.e.com/" TargetMode="External"/><Relationship Id="rId17" Type="http://schemas.openxmlformats.org/officeDocument/2006/relationships/hyperlink" Target="http://www.b.com/" TargetMode="External"/><Relationship Id="rId16" Type="http://schemas.openxmlformats.org/officeDocument/2006/relationships/hyperlink" Target="http://www.d.com/" TargetMode="External"/><Relationship Id="rId19" Type="http://schemas.openxmlformats.org/officeDocument/2006/relationships/hyperlink" Target="http://www.e.com/" TargetMode="External"/><Relationship Id="rId18" Type="http://schemas.openxmlformats.org/officeDocument/2006/relationships/hyperlink" Target="http://www.c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685800" y="1600200"/>
            <a:ext cx="77724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HaLoop: Efficient Iterative Data Processing On Large Scale Clusters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1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Yingyi Bu, Bill Howe, Magdalena Balazinska, &amp; Michael D. Ernst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610"/>
              <a:t>Slides contributed by Sumitha Wunnava and Saber Jahanpour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Presentation by </a:t>
            </a:r>
          </a:p>
          <a:p>
            <a:pPr indent="0" lvl="0" marL="0" marR="0" rtl="0" algn="r">
              <a:spcBef>
                <a:spcPts val="640"/>
              </a:spcBef>
              <a:buClr>
                <a:srgbClr val="1D1B10"/>
              </a:buClr>
              <a:buSzPct val="25000"/>
              <a:buFont typeface="Arial"/>
              <a:buNone/>
            </a:pPr>
            <a:r>
              <a:rPr lang="en-US">
                <a:solidFill>
                  <a:srgbClr val="1D1B10"/>
                </a:solidFill>
              </a:rPr>
              <a:t>Xi Liu</a:t>
            </a:r>
          </a:p>
          <a:p>
            <a:pPr indent="0" lvl="0" marL="0" marR="0" rtl="0" algn="r">
              <a:spcBef>
                <a:spcPts val="640"/>
              </a:spcBef>
              <a:buClr>
                <a:srgbClr val="1D1B10"/>
              </a:buClr>
              <a:buSzPct val="25000"/>
              <a:buFont typeface="Arial"/>
              <a:buNone/>
            </a:pPr>
            <a:r>
              <a:rPr lang="en-US">
                <a:solidFill>
                  <a:srgbClr val="1D1B10"/>
                </a:solidFill>
              </a:rPr>
              <a:t>Ye Wang</a:t>
            </a: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07" name="Shape 107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609054" y="260444"/>
            <a:ext cx="8229600" cy="8825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Query in MapReduce</a:t>
            </a: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12" name="Shape 312"/>
          <p:cNvSpPr/>
          <p:nvPr/>
        </p:nvSpPr>
        <p:spPr>
          <a:xfrm>
            <a:off x="909637" y="4149725"/>
            <a:ext cx="523874" cy="30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749425" y="2590800"/>
            <a:ext cx="762000" cy="457200"/>
          </a:xfrm>
          <a:prstGeom prst="flowChartProcess">
            <a:avLst/>
          </a:prstGeom>
          <a:solidFill>
            <a:schemeClr val="folHlink">
              <a:alpha val="35686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14" name="Shape 314"/>
          <p:cNvSpPr/>
          <p:nvPr/>
        </p:nvSpPr>
        <p:spPr>
          <a:xfrm>
            <a:off x="1749425" y="33528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15" name="Shape 315"/>
          <p:cNvSpPr/>
          <p:nvPr/>
        </p:nvSpPr>
        <p:spPr>
          <a:xfrm>
            <a:off x="1749425" y="40513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cxnSp>
        <p:nvCxnSpPr>
          <p:cNvPr id="316" name="Shape 316"/>
          <p:cNvCxnSpPr>
            <a:stCxn id="313" idx="3"/>
          </p:cNvCxnSpPr>
          <p:nvPr/>
        </p:nvCxnSpPr>
        <p:spPr>
          <a:xfrm>
            <a:off x="2511425" y="2819400"/>
            <a:ext cx="1143000" cy="304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17" name="Shape 317"/>
          <p:cNvCxnSpPr/>
          <p:nvPr/>
        </p:nvCxnSpPr>
        <p:spPr>
          <a:xfrm>
            <a:off x="2511425" y="3581400"/>
            <a:ext cx="1143000" cy="304799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18" name="Shape 318"/>
          <p:cNvCxnSpPr/>
          <p:nvPr/>
        </p:nvCxnSpPr>
        <p:spPr>
          <a:xfrm rot="-5400000">
            <a:off x="2511425" y="3124199"/>
            <a:ext cx="1143000" cy="1143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19" name="Shape 319"/>
          <p:cNvCxnSpPr>
            <a:stCxn id="314" idx="3"/>
          </p:cNvCxnSpPr>
          <p:nvPr/>
        </p:nvCxnSpPr>
        <p:spPr>
          <a:xfrm flipH="1" rot="10800000">
            <a:off x="2511425" y="3124200"/>
            <a:ext cx="1143000" cy="457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0" name="Shape 320"/>
          <p:cNvCxnSpPr>
            <a:stCxn id="313" idx="3"/>
          </p:cNvCxnSpPr>
          <p:nvPr/>
        </p:nvCxnSpPr>
        <p:spPr>
          <a:xfrm>
            <a:off x="2511425" y="2819400"/>
            <a:ext cx="1143000" cy="1066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1" name="Shape 321"/>
          <p:cNvCxnSpPr>
            <a:stCxn id="315" idx="3"/>
          </p:cNvCxnSpPr>
          <p:nvPr/>
        </p:nvCxnSpPr>
        <p:spPr>
          <a:xfrm flipH="1" rot="10800000">
            <a:off x="2511425" y="3898900"/>
            <a:ext cx="1143000" cy="381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2" name="Shape 322"/>
          <p:cNvCxnSpPr/>
          <p:nvPr/>
        </p:nvCxnSpPr>
        <p:spPr>
          <a:xfrm>
            <a:off x="1292225" y="28194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3" name="Shape 323"/>
          <p:cNvCxnSpPr/>
          <p:nvPr/>
        </p:nvCxnSpPr>
        <p:spPr>
          <a:xfrm>
            <a:off x="1292225" y="35814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4" name="Shape 324"/>
          <p:cNvCxnSpPr/>
          <p:nvPr/>
        </p:nvCxnSpPr>
        <p:spPr>
          <a:xfrm>
            <a:off x="1292225" y="42672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5" name="Shape 325"/>
          <p:cNvCxnSpPr/>
          <p:nvPr/>
        </p:nvCxnSpPr>
        <p:spPr>
          <a:xfrm>
            <a:off x="4111625" y="3124200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6" name="Shape 326"/>
          <p:cNvCxnSpPr/>
          <p:nvPr/>
        </p:nvCxnSpPr>
        <p:spPr>
          <a:xfrm>
            <a:off x="4111625" y="3886200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27" name="Shape 327"/>
          <p:cNvSpPr/>
          <p:nvPr/>
        </p:nvSpPr>
        <p:spPr>
          <a:xfrm>
            <a:off x="4659312" y="28956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28" name="Shape 328"/>
          <p:cNvSpPr/>
          <p:nvPr/>
        </p:nvSpPr>
        <p:spPr>
          <a:xfrm>
            <a:off x="4645025" y="36576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29" name="Shape 329"/>
          <p:cNvSpPr/>
          <p:nvPr/>
        </p:nvSpPr>
        <p:spPr>
          <a:xfrm>
            <a:off x="6016625" y="289560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30" name="Shape 330"/>
          <p:cNvSpPr/>
          <p:nvPr/>
        </p:nvSpPr>
        <p:spPr>
          <a:xfrm>
            <a:off x="6016625" y="365760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331" name="Shape 331"/>
          <p:cNvCxnSpPr>
            <a:stCxn id="327" idx="3"/>
          </p:cNvCxnSpPr>
          <p:nvPr/>
        </p:nvCxnSpPr>
        <p:spPr>
          <a:xfrm>
            <a:off x="5421312" y="3124200"/>
            <a:ext cx="597000" cy="31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2" name="Shape 332"/>
          <p:cNvCxnSpPr>
            <a:stCxn id="328" idx="3"/>
          </p:cNvCxnSpPr>
          <p:nvPr/>
        </p:nvCxnSpPr>
        <p:spPr>
          <a:xfrm>
            <a:off x="5407025" y="3886200"/>
            <a:ext cx="6096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3" name="Shape 333"/>
          <p:cNvCxnSpPr>
            <a:stCxn id="327" idx="3"/>
          </p:cNvCxnSpPr>
          <p:nvPr/>
        </p:nvCxnSpPr>
        <p:spPr>
          <a:xfrm>
            <a:off x="5421312" y="3124200"/>
            <a:ext cx="597000" cy="793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4" name="Shape 334"/>
          <p:cNvCxnSpPr>
            <a:stCxn id="328" idx="3"/>
          </p:cNvCxnSpPr>
          <p:nvPr/>
        </p:nvCxnSpPr>
        <p:spPr>
          <a:xfrm flipH="1" rot="10800000">
            <a:off x="5407025" y="3156000"/>
            <a:ext cx="597000" cy="730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35" name="Shape 335"/>
          <p:cNvSpPr/>
          <p:nvPr/>
        </p:nvSpPr>
        <p:spPr>
          <a:xfrm rot="-5400000">
            <a:off x="2701924" y="1257300"/>
            <a:ext cx="304799" cy="2209799"/>
          </a:xfrm>
          <a:prstGeom prst="rightBrace">
            <a:avLst>
              <a:gd fmla="val 112509" name="adj1"/>
              <a:gd fmla="val 50000" name="adj2"/>
            </a:avLst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1849866" y="2406836"/>
            <a:ext cx="2008917" cy="107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 rot="-5400000">
            <a:off x="5330825" y="1752599"/>
            <a:ext cx="381000" cy="1752600"/>
          </a:xfrm>
          <a:prstGeom prst="rightBrace">
            <a:avLst>
              <a:gd fmla="val 112508" name="adj1"/>
              <a:gd fmla="val 50000" name="adj2"/>
            </a:avLst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4770575" y="2684696"/>
            <a:ext cx="1501499" cy="134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822325" y="2438400"/>
            <a:ext cx="457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760412" y="3848100"/>
            <a:ext cx="108108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Friend1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763587" y="3111500"/>
            <a:ext cx="115728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Friend0</a:t>
            </a:r>
          </a:p>
        </p:txBody>
      </p:sp>
      <p:cxnSp>
        <p:nvCxnSpPr>
          <p:cNvPr id="342" name="Shape 342"/>
          <p:cNvCxnSpPr>
            <a:stCxn id="330" idx="6"/>
          </p:cNvCxnSpPr>
          <p:nvPr/>
        </p:nvCxnSpPr>
        <p:spPr>
          <a:xfrm flipH="1">
            <a:off x="4935425" y="3886200"/>
            <a:ext cx="1538400" cy="1662000"/>
          </a:xfrm>
          <a:prstGeom prst="curvedConnector4">
            <a:avLst>
              <a:gd fmla="val -14862" name="adj1"/>
              <a:gd fmla="val 98475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43" name="Shape 343"/>
          <p:cNvCxnSpPr>
            <a:stCxn id="329" idx="6"/>
          </p:cNvCxnSpPr>
          <p:nvPr/>
        </p:nvCxnSpPr>
        <p:spPr>
          <a:xfrm flipH="1">
            <a:off x="4965725" y="3124200"/>
            <a:ext cx="1508100" cy="2779800"/>
          </a:xfrm>
          <a:prstGeom prst="curvedConnector4">
            <a:avLst>
              <a:gd fmla="val -39264" name="adj1"/>
              <a:gd fmla="val 100682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44" name="Shape 344"/>
          <p:cNvCxnSpPr>
            <a:endCxn id="312" idx="2"/>
          </p:cNvCxnSpPr>
          <p:nvPr/>
        </p:nvCxnSpPr>
        <p:spPr>
          <a:xfrm rot="10800000">
            <a:off x="1171574" y="4451349"/>
            <a:ext cx="2511300" cy="12510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45" name="Shape 345"/>
          <p:cNvSpPr txBox="1"/>
          <p:nvPr/>
        </p:nvSpPr>
        <p:spPr>
          <a:xfrm>
            <a:off x="1454150" y="5378450"/>
            <a:ext cx="16001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i=i+1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3635375" y="4876800"/>
            <a:ext cx="1851024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new?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2386011" y="1716088"/>
            <a:ext cx="979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029200" y="19050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Dupe-elim  </a:t>
            </a:r>
          </a:p>
        </p:txBody>
      </p:sp>
      <p:sp>
        <p:nvSpPr>
          <p:cNvPr id="349" name="Shape 349"/>
          <p:cNvSpPr/>
          <p:nvPr/>
        </p:nvSpPr>
        <p:spPr>
          <a:xfrm>
            <a:off x="3695700" y="5359400"/>
            <a:ext cx="1225550" cy="6858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cxnSp>
        <p:nvCxnSpPr>
          <p:cNvPr id="350" name="Shape 350"/>
          <p:cNvCxnSpPr/>
          <p:nvPr/>
        </p:nvCxnSpPr>
        <p:spPr>
          <a:xfrm flipH="1">
            <a:off x="4152900" y="6072187"/>
            <a:ext cx="3174" cy="360362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51" name="Shape 351"/>
          <p:cNvSpPr txBox="1"/>
          <p:nvPr/>
        </p:nvSpPr>
        <p:spPr>
          <a:xfrm>
            <a:off x="4394200" y="6067425"/>
            <a:ext cx="1600199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</a:t>
            </a:r>
          </a:p>
        </p:txBody>
      </p:sp>
      <p:sp>
        <p:nvSpPr>
          <p:cNvPr id="352" name="Shape 352"/>
          <p:cNvSpPr/>
          <p:nvPr/>
        </p:nvSpPr>
        <p:spPr>
          <a:xfrm>
            <a:off x="3687762" y="3649662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53" name="Shape 353"/>
          <p:cNvSpPr/>
          <p:nvPr/>
        </p:nvSpPr>
        <p:spPr>
          <a:xfrm>
            <a:off x="3683000" y="2924175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304800" y="1371600"/>
            <a:ext cx="4038599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(compute next generation of friends)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800600" y="1371600"/>
            <a:ext cx="434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(remove the ones we’ve already seen)</a:t>
            </a:r>
          </a:p>
        </p:txBody>
      </p:sp>
      <p:cxnSp>
        <p:nvCxnSpPr>
          <p:cNvPr id="356" name="Shape 356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62" name="Shape 362"/>
          <p:cNvSpPr txBox="1"/>
          <p:nvPr>
            <p:ph idx="4294967295" type="body"/>
          </p:nvPr>
        </p:nvSpPr>
        <p:spPr>
          <a:xfrm>
            <a:off x="0" y="5487987"/>
            <a:ext cx="5343525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9725" lvl="0" marL="3397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0D0D"/>
              </a:buClr>
              <a:buSzPct val="100000"/>
              <a:buFont typeface="Times"/>
              <a:buAutoNum type="arabicPeriod"/>
            </a:pPr>
            <a:r>
              <a:rPr b="0" i="1" lang="en-US" sz="2400" u="none" cap="none" strike="noStrike">
                <a:solidFill>
                  <a:srgbClr val="F30D0D"/>
                </a:solidFill>
                <a:latin typeface="Times"/>
                <a:ea typeface="Times"/>
                <a:cs typeface="Times"/>
                <a:sym typeface="Times"/>
              </a:rPr>
              <a:t>Friend is loaded on each iteration</a:t>
            </a:r>
          </a:p>
          <a:p>
            <a:pPr indent="-339725" lvl="0" marL="339725" marR="0" rtl="0" algn="l">
              <a:lnSpc>
                <a:spcPct val="90000"/>
              </a:lnSpc>
              <a:spcBef>
                <a:spcPts val="480"/>
              </a:spcBef>
              <a:buClr>
                <a:srgbClr val="F30D0D"/>
              </a:buClr>
              <a:buSzPct val="100000"/>
              <a:buFont typeface="Times"/>
              <a:buAutoNum type="arabicPeriod"/>
            </a:pPr>
            <a:r>
              <a:rPr b="0" i="1" lang="en-US" sz="2400" u="none" cap="none" strike="noStrike">
                <a:solidFill>
                  <a:srgbClr val="F30D0D"/>
                </a:solidFill>
                <a:latin typeface="Times"/>
                <a:ea typeface="Times"/>
                <a:cs typeface="Times"/>
                <a:sym typeface="Times"/>
              </a:rPr>
              <a:t>Friend is shuffled on each iteration</a:t>
            </a:r>
          </a:p>
        </p:txBody>
      </p:sp>
      <p:sp>
        <p:nvSpPr>
          <p:cNvPr id="363" name="Shape 363"/>
          <p:cNvSpPr txBox="1"/>
          <p:nvPr>
            <p:ph idx="4294967295" type="title"/>
          </p:nvPr>
        </p:nvSpPr>
        <p:spPr>
          <a:xfrm>
            <a:off x="630072" y="606425"/>
            <a:ext cx="8448675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8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MapReduce</a:t>
            </a:r>
          </a:p>
        </p:txBody>
      </p:sp>
      <p:sp>
        <p:nvSpPr>
          <p:cNvPr id="364" name="Shape 364"/>
          <p:cNvSpPr/>
          <p:nvPr/>
        </p:nvSpPr>
        <p:spPr>
          <a:xfrm>
            <a:off x="1262062" y="5038725"/>
            <a:ext cx="36433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 is loop invariant, but</a:t>
            </a:r>
          </a:p>
        </p:txBody>
      </p:sp>
      <p:sp>
        <p:nvSpPr>
          <p:cNvPr id="365" name="Shape 365"/>
          <p:cNvSpPr/>
          <p:nvPr/>
        </p:nvSpPr>
        <p:spPr>
          <a:xfrm>
            <a:off x="1141412" y="4454525"/>
            <a:ext cx="523874" cy="30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1981200" y="2895600"/>
            <a:ext cx="762000" cy="457200"/>
          </a:xfrm>
          <a:prstGeom prst="flowChartProcess">
            <a:avLst/>
          </a:prstGeom>
          <a:solidFill>
            <a:schemeClr val="folHlink">
              <a:alpha val="35686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67" name="Shape 367"/>
          <p:cNvSpPr/>
          <p:nvPr/>
        </p:nvSpPr>
        <p:spPr>
          <a:xfrm>
            <a:off x="1981200" y="36576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68" name="Shape 368"/>
          <p:cNvSpPr/>
          <p:nvPr/>
        </p:nvSpPr>
        <p:spPr>
          <a:xfrm>
            <a:off x="1981200" y="43561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cxnSp>
        <p:nvCxnSpPr>
          <p:cNvPr id="369" name="Shape 369"/>
          <p:cNvCxnSpPr>
            <a:stCxn id="366" idx="3"/>
          </p:cNvCxnSpPr>
          <p:nvPr/>
        </p:nvCxnSpPr>
        <p:spPr>
          <a:xfrm>
            <a:off x="2743200" y="3124200"/>
            <a:ext cx="1143000" cy="304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0" name="Shape 370"/>
          <p:cNvCxnSpPr/>
          <p:nvPr/>
        </p:nvCxnSpPr>
        <p:spPr>
          <a:xfrm>
            <a:off x="2743200" y="3886200"/>
            <a:ext cx="1143000" cy="304799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1" name="Shape 371"/>
          <p:cNvCxnSpPr/>
          <p:nvPr/>
        </p:nvCxnSpPr>
        <p:spPr>
          <a:xfrm rot="-5400000">
            <a:off x="2743200" y="3428999"/>
            <a:ext cx="1143000" cy="1143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2" name="Shape 372"/>
          <p:cNvCxnSpPr>
            <a:stCxn id="367" idx="3"/>
          </p:cNvCxnSpPr>
          <p:nvPr/>
        </p:nvCxnSpPr>
        <p:spPr>
          <a:xfrm flipH="1" rot="10800000">
            <a:off x="2743200" y="3429000"/>
            <a:ext cx="1143000" cy="457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3" name="Shape 373"/>
          <p:cNvCxnSpPr>
            <a:stCxn id="366" idx="3"/>
          </p:cNvCxnSpPr>
          <p:nvPr/>
        </p:nvCxnSpPr>
        <p:spPr>
          <a:xfrm>
            <a:off x="2743200" y="3124200"/>
            <a:ext cx="1143000" cy="1066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4" name="Shape 374"/>
          <p:cNvCxnSpPr>
            <a:stCxn id="368" idx="3"/>
          </p:cNvCxnSpPr>
          <p:nvPr/>
        </p:nvCxnSpPr>
        <p:spPr>
          <a:xfrm flipH="1" rot="10800000">
            <a:off x="2743200" y="4203700"/>
            <a:ext cx="1143000" cy="381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5" name="Shape 375"/>
          <p:cNvCxnSpPr/>
          <p:nvPr/>
        </p:nvCxnSpPr>
        <p:spPr>
          <a:xfrm>
            <a:off x="1524000" y="31242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6" name="Shape 376"/>
          <p:cNvCxnSpPr/>
          <p:nvPr/>
        </p:nvCxnSpPr>
        <p:spPr>
          <a:xfrm>
            <a:off x="1524000" y="38862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7" name="Shape 377"/>
          <p:cNvCxnSpPr/>
          <p:nvPr/>
        </p:nvCxnSpPr>
        <p:spPr>
          <a:xfrm>
            <a:off x="1524000" y="457200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8" name="Shape 378"/>
          <p:cNvCxnSpPr/>
          <p:nvPr/>
        </p:nvCxnSpPr>
        <p:spPr>
          <a:xfrm>
            <a:off x="4343400" y="3429000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9" name="Shape 379"/>
          <p:cNvCxnSpPr/>
          <p:nvPr/>
        </p:nvCxnSpPr>
        <p:spPr>
          <a:xfrm>
            <a:off x="4343400" y="4191000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80" name="Shape 380"/>
          <p:cNvSpPr/>
          <p:nvPr/>
        </p:nvSpPr>
        <p:spPr>
          <a:xfrm>
            <a:off x="4891087" y="32004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81" name="Shape 381"/>
          <p:cNvSpPr/>
          <p:nvPr/>
        </p:nvSpPr>
        <p:spPr>
          <a:xfrm>
            <a:off x="4876800" y="396240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82" name="Shape 382"/>
          <p:cNvSpPr/>
          <p:nvPr/>
        </p:nvSpPr>
        <p:spPr>
          <a:xfrm>
            <a:off x="6248400" y="320040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83" name="Shape 383"/>
          <p:cNvSpPr/>
          <p:nvPr/>
        </p:nvSpPr>
        <p:spPr>
          <a:xfrm>
            <a:off x="6248400" y="396240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384" name="Shape 384"/>
          <p:cNvCxnSpPr>
            <a:stCxn id="380" idx="3"/>
          </p:cNvCxnSpPr>
          <p:nvPr/>
        </p:nvCxnSpPr>
        <p:spPr>
          <a:xfrm>
            <a:off x="5653087" y="3429000"/>
            <a:ext cx="597000" cy="31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5" name="Shape 385"/>
          <p:cNvCxnSpPr>
            <a:stCxn id="381" idx="3"/>
          </p:cNvCxnSpPr>
          <p:nvPr/>
        </p:nvCxnSpPr>
        <p:spPr>
          <a:xfrm>
            <a:off x="5638800" y="4191000"/>
            <a:ext cx="6096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6" name="Shape 386"/>
          <p:cNvCxnSpPr>
            <a:stCxn id="380" idx="3"/>
          </p:cNvCxnSpPr>
          <p:nvPr/>
        </p:nvCxnSpPr>
        <p:spPr>
          <a:xfrm>
            <a:off x="5653087" y="3429000"/>
            <a:ext cx="597000" cy="793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7" name="Shape 387"/>
          <p:cNvCxnSpPr>
            <a:stCxn id="381" idx="3"/>
          </p:cNvCxnSpPr>
          <p:nvPr/>
        </p:nvCxnSpPr>
        <p:spPr>
          <a:xfrm flipH="1" rot="10800000">
            <a:off x="5638800" y="3460800"/>
            <a:ext cx="597000" cy="730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88" name="Shape 388"/>
          <p:cNvSpPr/>
          <p:nvPr/>
        </p:nvSpPr>
        <p:spPr>
          <a:xfrm rot="-5400000">
            <a:off x="2933699" y="1562100"/>
            <a:ext cx="304799" cy="2209799"/>
          </a:xfrm>
          <a:prstGeom prst="rightBrace">
            <a:avLst>
              <a:gd fmla="val 112509" name="adj1"/>
              <a:gd fmla="val 50000" name="adj2"/>
            </a:avLst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2081641" y="2711636"/>
            <a:ext cx="2008917" cy="107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 rot="-5400000">
            <a:off x="5562600" y="2057399"/>
            <a:ext cx="381000" cy="1752600"/>
          </a:xfrm>
          <a:prstGeom prst="rightBrace">
            <a:avLst>
              <a:gd fmla="val 112508" name="adj1"/>
              <a:gd fmla="val 50000" name="adj2"/>
            </a:avLst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5002350" y="2989496"/>
            <a:ext cx="1501499" cy="134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1054100" y="2743200"/>
            <a:ext cx="457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992187" y="4152900"/>
            <a:ext cx="1081086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Friend1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995362" y="3416300"/>
            <a:ext cx="115728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Friend0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2617788" y="2020888"/>
            <a:ext cx="9794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260975" y="22098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Dupe-elim  </a:t>
            </a:r>
          </a:p>
        </p:txBody>
      </p:sp>
      <p:sp>
        <p:nvSpPr>
          <p:cNvPr id="397" name="Shape 397"/>
          <p:cNvSpPr/>
          <p:nvPr/>
        </p:nvSpPr>
        <p:spPr>
          <a:xfrm>
            <a:off x="3919537" y="3954462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98" name="Shape 398"/>
          <p:cNvSpPr/>
          <p:nvPr/>
        </p:nvSpPr>
        <p:spPr>
          <a:xfrm>
            <a:off x="3914775" y="3228975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304800" y="1752600"/>
            <a:ext cx="4495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(compute next generation of friends)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4648200" y="1752600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(remove the ones we’ve already seen)</a:t>
            </a:r>
          </a:p>
        </p:txBody>
      </p:sp>
      <p:sp>
        <p:nvSpPr>
          <p:cNvPr id="401" name="Shape 401"/>
          <p:cNvSpPr/>
          <p:nvPr/>
        </p:nvSpPr>
        <p:spPr>
          <a:xfrm>
            <a:off x="1071562" y="3478212"/>
            <a:ext cx="1828800" cy="1524000"/>
          </a:xfrm>
          <a:prstGeom prst="rect">
            <a:avLst/>
          </a:prstGeom>
          <a:solidFill>
            <a:srgbClr val="0011CF">
              <a:alpha val="219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2944813" y="3446462"/>
            <a:ext cx="838199" cy="1276349"/>
          </a:xfrm>
          <a:prstGeom prst="rect">
            <a:avLst/>
          </a:prstGeom>
          <a:solidFill>
            <a:srgbClr val="0011CF">
              <a:alpha val="219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1216025" y="4625975"/>
            <a:ext cx="458788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0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3448050" y="4344987"/>
            <a:ext cx="458788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0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</p:txBody>
      </p:sp>
      <p:sp>
        <p:nvSpPr>
          <p:cNvPr id="405" name="Shape 405"/>
          <p:cNvSpPr/>
          <p:nvPr/>
        </p:nvSpPr>
        <p:spPr>
          <a:xfrm>
            <a:off x="533400" y="1219200"/>
            <a:ext cx="303724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Problem?</a:t>
            </a:r>
          </a:p>
        </p:txBody>
      </p:sp>
      <p:cxnSp>
        <p:nvCxnSpPr>
          <p:cNvPr id="406" name="Shape 406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614362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 </a:t>
            </a: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</a:t>
            </a: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K-Means</a:t>
            </a:r>
          </a:p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413" name="Shape 413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600" y="1489062"/>
            <a:ext cx="716280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21" name="Shape 421"/>
          <p:cNvSpPr txBox="1"/>
          <p:nvPr>
            <p:ph idx="4294967295" type="title"/>
          </p:nvPr>
        </p:nvSpPr>
        <p:spPr>
          <a:xfrm>
            <a:off x="614362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 </a:t>
            </a: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</a:t>
            </a: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K-Means</a:t>
            </a:r>
          </a:p>
        </p:txBody>
      </p:sp>
      <p:cxnSp>
        <p:nvCxnSpPr>
          <p:cNvPr id="422" name="Shape 42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Shape 423"/>
          <p:cNvSpPr/>
          <p:nvPr/>
        </p:nvSpPr>
        <p:spPr>
          <a:xfrm>
            <a:off x="533400" y="1219200"/>
            <a:ext cx="303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Problem?</a:t>
            </a:r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624649"/>
            <a:ext cx="7915774" cy="489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HaLoop offers the following solutions to these problems: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14350" lvl="1" marL="9715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New Programming Model &amp; Architecture for Iterative Programs</a:t>
            </a:r>
          </a:p>
          <a:p>
            <a:pPr indent="-514350" lvl="1" marL="9715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Loop-Aware Task Scheduling</a:t>
            </a:r>
          </a:p>
          <a:p>
            <a:pPr indent="-514350" lvl="1" marL="9715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Caching for Loop Invariant Data</a:t>
            </a:r>
          </a:p>
          <a:p>
            <a:pPr indent="-514350" lvl="1" marL="97155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Caching for Fixpoint Evaluation</a:t>
            </a:r>
          </a:p>
        </p:txBody>
      </p:sp>
      <p:sp>
        <p:nvSpPr>
          <p:cNvPr id="431" name="Shape 431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Solution</a:t>
            </a:r>
          </a:p>
        </p:txBody>
      </p:sp>
      <p:cxnSp>
        <p:nvCxnSpPr>
          <p:cNvPr id="432" name="Shape 43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Algorithms Used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of HaLoop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Scheduling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and Indexing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 &amp; Results</a:t>
            </a: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/ Discussion</a:t>
            </a:r>
          </a:p>
        </p:txBody>
      </p:sp>
      <p:sp>
        <p:nvSpPr>
          <p:cNvPr id="439" name="Shape 439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cxnSp>
        <p:nvCxnSpPr>
          <p:cNvPr id="440" name="Shape 440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2" type="sldNum"/>
          </p:nvPr>
        </p:nvSpPr>
        <p:spPr>
          <a:xfrm>
            <a:off x="3342842" y="6477000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 Picture 6.png                                                  000C4E1AMacintosh HD                   C63A6B94:" id="446" name="Shape 4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8" y="1552575"/>
            <a:ext cx="5341923" cy="47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 Architecture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4" name="Shape 454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Architecture</a:t>
            </a:r>
          </a:p>
        </p:txBody>
      </p:sp>
      <p:pic>
        <p:nvPicPr>
          <p:cNvPr descr="haloopMapReduce1.gif" id="455" name="Shape 455"/>
          <p:cNvPicPr preferRelativeResize="0"/>
          <p:nvPr/>
        </p:nvPicPr>
        <p:blipFill rotWithShape="1">
          <a:blip r:embed="rId3">
            <a:alphaModFix/>
          </a:blip>
          <a:srcRect b="18333" l="0" r="0" t="23333"/>
          <a:stretch/>
        </p:blipFill>
        <p:spPr>
          <a:xfrm>
            <a:off x="533400" y="1524000"/>
            <a:ext cx="801188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/>
        </p:nvSpPr>
        <p:spPr>
          <a:xfrm>
            <a:off x="609600" y="5334000"/>
            <a:ext cx="7848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 The loop control (i.e. determining when execution has finished) is pushed from the application into the infrastructure.</a:t>
            </a:r>
          </a:p>
        </p:txBody>
      </p:sp>
      <p:cxnSp>
        <p:nvCxnSpPr>
          <p:cNvPr id="457" name="Shape 457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HaLoop will work given the following is true: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other words, the next result is a join of the previous result </a:t>
            </a:r>
            <a:r>
              <a:rPr b="1" i="1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loop-invariant data L</a:t>
            </a: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</a:p>
          <a:p>
            <a:pPr indent="-342900" lvl="0" marL="342900" marR="0" rtl="0" algn="l">
              <a:spcBef>
                <a:spcPts val="900"/>
              </a:spcBef>
              <a:buClr>
                <a:srgbClr val="AC1A2F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Shape 464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 Architecture</a:t>
            </a:r>
          </a:p>
        </p:txBody>
      </p:sp>
      <p:pic>
        <p:nvPicPr>
          <p:cNvPr descr="C:\Users\websupport\Documents\OnlineSocialNet\presentation\generalLoop.gif"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895600"/>
            <a:ext cx="3505200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" name="Shape 466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AddMap</a:t>
            </a:r>
            <a:r>
              <a:rPr b="0" i="0" lang="en-US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AddReduce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Used to add a Map Reduce loop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SetFixedPointThreshold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a bound on the distance between iterations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ResultDistance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function that returns the distance between iterations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SetMaxNumOfIterations</a:t>
            </a:r>
          </a:p>
          <a:p>
            <a:pPr indent="-285750" lvl="1" marL="74295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the maximum number of iterations the loop can take.</a:t>
            </a:r>
          </a:p>
        </p:txBody>
      </p:sp>
      <p:sp>
        <p:nvSpPr>
          <p:cNvPr id="473" name="Shape 473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 Programming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Model</a:t>
            </a:r>
          </a:p>
        </p:txBody>
      </p:sp>
      <p:cxnSp>
        <p:nvCxnSpPr>
          <p:cNvPr id="474" name="Shape 474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of the slides in this presentation were taken from the author’s website, which can be found here: 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http://www.ics.uci.edu/~yingyib/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634620" y="48058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Citations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SetIterationInput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function which returns the input for a certain iteration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AddStepInput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function will allows injection of additional data in between the Map and Reduce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AddInvariantTable</a:t>
            </a:r>
          </a:p>
          <a:p>
            <a:pPr indent="-285750" lvl="1" marL="74295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 a table which is loop invariant</a:t>
            </a:r>
          </a:p>
        </p:txBody>
      </p:sp>
      <p:sp>
        <p:nvSpPr>
          <p:cNvPr id="481" name="Shape 481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82" name="Shape 48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8" name="Shape 488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 In HaLoop</a:t>
            </a:r>
          </a:p>
        </p:txBody>
      </p:sp>
      <p:sp>
        <p:nvSpPr>
          <p:cNvPr id="489" name="Shape 489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490" name="Shape 490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491" name="Shape 491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492" name="Shape 492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493" name="Shape 493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494" name="Shape 494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495" name="Shape 495"/>
          <p:cNvCxnSpPr>
            <a:stCxn id="493" idx="3"/>
            <a:endCxn id="489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96" name="Shape 496"/>
          <p:cNvCxnSpPr>
            <a:stCxn id="494" idx="3"/>
            <a:endCxn id="489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97" name="Shape 497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3" name="Shape 503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HaLoop</a:t>
            </a:r>
          </a:p>
        </p:txBody>
      </p:sp>
      <p:sp>
        <p:nvSpPr>
          <p:cNvPr id="504" name="Shape 504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05" name="Shape 505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06" name="Shape 506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07" name="Shape 507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08" name="Shape 508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09" name="Shape 509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510" name="Shape 510"/>
          <p:cNvCxnSpPr>
            <a:stCxn id="508" idx="3"/>
            <a:endCxn id="504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11" name="Shape 511"/>
          <p:cNvCxnSpPr>
            <a:stCxn id="509" idx="3"/>
            <a:endCxn id="504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512" name="Shape 512"/>
          <p:cNvGraphicFramePr/>
          <p:nvPr/>
        </p:nvGraphicFramePr>
        <p:xfrm>
          <a:off x="838200" y="304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193800"/>
                <a:gridCol w="1410850"/>
                <a:gridCol w="976750"/>
              </a:tblGrid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cap="none" strike="noStrike"/>
                        <a:t>Source URL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Dest/Rank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Source File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#2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b.com,c.com,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#1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#2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#1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#2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a.com,</a:t>
                      </a:r>
                      <a:r>
                        <a:rPr lang="en-US" sz="1400"/>
                        <a:t> 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#1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#2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#1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#2</a:t>
                      </a:r>
                    </a:p>
                  </a:txBody>
                  <a:tcPr marT="45725" marB="45725" marR="91450" marL="91450"/>
                </a:tc>
              </a:tr>
              <a:tr h="2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d.com,c.com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#1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513" name="Shape 513"/>
          <p:cNvCxnSpPr>
            <a:stCxn id="504" idx="3"/>
            <a:endCxn id="505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14" name="Shape 514"/>
          <p:cNvSpPr txBox="1"/>
          <p:nvPr/>
        </p:nvSpPr>
        <p:spPr>
          <a:xfrm>
            <a:off x="1828800" y="1447800"/>
            <a:ext cx="859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L</a:t>
            </a:r>
          </a:p>
        </p:txBody>
      </p:sp>
      <p:sp>
        <p:nvSpPr>
          <p:cNvPr id="515" name="Shape 515"/>
          <p:cNvSpPr/>
          <p:nvPr/>
        </p:nvSpPr>
        <p:spPr>
          <a:xfrm>
            <a:off x="838200" y="3048000"/>
            <a:ext cx="2590800" cy="3809999"/>
          </a:xfrm>
          <a:prstGeom prst="rect">
            <a:avLst/>
          </a:prstGeom>
          <a:noFill/>
          <a:ln cap="flat" cmpd="sng" w="508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5638800" y="3733800"/>
            <a:ext cx="22365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these values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given to reducer</a:t>
            </a:r>
          </a:p>
        </p:txBody>
      </p:sp>
      <p:cxnSp>
        <p:nvCxnSpPr>
          <p:cNvPr id="517" name="Shape 517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3" name="Shape 523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HaLoop</a:t>
            </a:r>
          </a:p>
        </p:txBody>
      </p:sp>
      <p:sp>
        <p:nvSpPr>
          <p:cNvPr id="524" name="Shape 524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25" name="Shape 525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26" name="Shape 526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27" name="Shape 527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28" name="Shape 528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29" name="Shape 529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530" name="Shape 530"/>
          <p:cNvCxnSpPr>
            <a:stCxn id="528" idx="3"/>
            <a:endCxn id="524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31" name="Shape 531"/>
          <p:cNvCxnSpPr>
            <a:stCxn id="529" idx="3"/>
            <a:endCxn id="524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32" name="Shape 532"/>
          <p:cNvCxnSpPr>
            <a:stCxn id="524" idx="3"/>
            <a:endCxn id="525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33" name="Shape 533"/>
          <p:cNvSpPr txBox="1"/>
          <p:nvPr/>
        </p:nvSpPr>
        <p:spPr>
          <a:xfrm>
            <a:off x="1828800" y="1447800"/>
            <a:ext cx="859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L</a:t>
            </a:r>
          </a:p>
        </p:txBody>
      </p:sp>
      <p:graphicFrame>
        <p:nvGraphicFramePr>
          <p:cNvPr id="534" name="Shape 534"/>
          <p:cNvGraphicFramePr/>
          <p:nvPr/>
        </p:nvGraphicFramePr>
        <p:xfrm>
          <a:off x="2667000" y="304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638300"/>
                <a:gridCol w="1638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Destination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New Rank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535" name="Shape 535"/>
          <p:cNvCxnSpPr>
            <a:stCxn id="525" idx="3"/>
            <a:endCxn id="526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36" name="Shape 536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New Rank</a:t>
            </a:r>
          </a:p>
        </p:txBody>
      </p:sp>
      <p:cxnSp>
        <p:nvCxnSpPr>
          <p:cNvPr id="537" name="Shape 537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3" name="Shape 543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 In HaLoop</a:t>
            </a:r>
          </a:p>
        </p:txBody>
      </p:sp>
      <p:sp>
        <p:nvSpPr>
          <p:cNvPr id="544" name="Shape 544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45" name="Shape 545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46" name="Shape 546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47" name="Shape 547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48" name="Shape 548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49" name="Shape 549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550" name="Shape 550"/>
          <p:cNvCxnSpPr>
            <a:stCxn id="548" idx="3"/>
            <a:endCxn id="544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51" name="Shape 551"/>
          <p:cNvCxnSpPr>
            <a:stCxn id="549" idx="3"/>
            <a:endCxn id="544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52" name="Shape 552"/>
          <p:cNvCxnSpPr>
            <a:stCxn id="544" idx="3"/>
            <a:endCxn id="545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53" name="Shape 553"/>
          <p:cNvSpPr txBox="1"/>
          <p:nvPr/>
        </p:nvSpPr>
        <p:spPr>
          <a:xfrm>
            <a:off x="1828800" y="1447800"/>
            <a:ext cx="859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L</a:t>
            </a:r>
          </a:p>
        </p:txBody>
      </p:sp>
      <p:graphicFrame>
        <p:nvGraphicFramePr>
          <p:cNvPr id="554" name="Shape 554"/>
          <p:cNvGraphicFramePr/>
          <p:nvPr/>
        </p:nvGraphicFramePr>
        <p:xfrm>
          <a:off x="4648200" y="2971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638300"/>
                <a:gridCol w="1638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Destination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New Rank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555" name="Shape 555"/>
          <p:cNvCxnSpPr>
            <a:stCxn id="545" idx="3"/>
            <a:endCxn id="546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56" name="Shape 556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New Rank</a:t>
            </a:r>
          </a:p>
        </p:txBody>
      </p:sp>
      <p:cxnSp>
        <p:nvCxnSpPr>
          <p:cNvPr id="557" name="Shape 557"/>
          <p:cNvCxnSpPr>
            <a:stCxn id="546" idx="3"/>
            <a:endCxn id="547" idx="1"/>
          </p:cNvCxnSpPr>
          <p:nvPr/>
        </p:nvCxnSpPr>
        <p:spPr>
          <a:xfrm>
            <a:off x="6324600" y="2362200"/>
            <a:ext cx="4571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58" name="Shape 558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</a:t>
            </a:r>
          </a:p>
        </p:txBody>
      </p:sp>
      <p:cxnSp>
        <p:nvCxnSpPr>
          <p:cNvPr id="559" name="Shape 559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5" name="Shape 565"/>
          <p:cNvSpPr txBox="1"/>
          <p:nvPr>
            <p:ph type="title"/>
          </p:nvPr>
        </p:nvSpPr>
        <p:spPr>
          <a:xfrm>
            <a:off x="6477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 In HaLoop</a:t>
            </a:r>
          </a:p>
        </p:txBody>
      </p:sp>
      <p:sp>
        <p:nvSpPr>
          <p:cNvPr id="566" name="Shape 566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67" name="Shape 567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68" name="Shape 568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69" name="Shape 569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70" name="Shape 570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71" name="Shape 571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572" name="Shape 572"/>
          <p:cNvCxnSpPr>
            <a:stCxn id="570" idx="3"/>
            <a:endCxn id="566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73" name="Shape 573"/>
          <p:cNvCxnSpPr>
            <a:stCxn id="571" idx="3"/>
            <a:endCxn id="566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74" name="Shape 574"/>
          <p:cNvCxnSpPr>
            <a:stCxn id="566" idx="3"/>
            <a:endCxn id="567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75" name="Shape 575"/>
          <p:cNvSpPr txBox="1"/>
          <p:nvPr/>
        </p:nvSpPr>
        <p:spPr>
          <a:xfrm>
            <a:off x="1828800" y="1447800"/>
            <a:ext cx="859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L</a:t>
            </a:r>
          </a:p>
        </p:txBody>
      </p:sp>
      <p:graphicFrame>
        <p:nvGraphicFramePr>
          <p:cNvPr id="576" name="Shape 576"/>
          <p:cNvGraphicFramePr/>
          <p:nvPr/>
        </p:nvGraphicFramePr>
        <p:xfrm>
          <a:off x="5486400" y="3276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638300"/>
                <a:gridCol w="1638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Destination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New Rank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577" name="Shape 577"/>
          <p:cNvCxnSpPr>
            <a:stCxn id="567" idx="3"/>
            <a:endCxn id="568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78" name="Shape 578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New Rank</a:t>
            </a:r>
          </a:p>
        </p:txBody>
      </p:sp>
      <p:cxnSp>
        <p:nvCxnSpPr>
          <p:cNvPr id="579" name="Shape 579"/>
          <p:cNvCxnSpPr>
            <a:stCxn id="568" idx="3"/>
            <a:endCxn id="569" idx="1"/>
          </p:cNvCxnSpPr>
          <p:nvPr/>
        </p:nvCxnSpPr>
        <p:spPr>
          <a:xfrm>
            <a:off x="6324600" y="2362200"/>
            <a:ext cx="4571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80" name="Shape 580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</a:t>
            </a:r>
          </a:p>
        </p:txBody>
      </p:sp>
      <p:cxnSp>
        <p:nvCxnSpPr>
          <p:cNvPr id="581" name="Shape 581"/>
          <p:cNvCxnSpPr>
            <a:stCxn id="569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82" name="Shape 582"/>
          <p:cNvSpPr txBox="1"/>
          <p:nvPr/>
        </p:nvSpPr>
        <p:spPr>
          <a:xfrm>
            <a:off x="7467600" y="1371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83" name="Shape 583"/>
          <p:cNvSpPr/>
          <p:nvPr/>
        </p:nvSpPr>
        <p:spPr>
          <a:xfrm>
            <a:off x="8229600" y="27432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cxnSp>
        <p:nvCxnSpPr>
          <p:cNvPr id="584" name="Shape 584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0" name="Shape 590"/>
          <p:cNvSpPr txBox="1"/>
          <p:nvPr>
            <p:ph type="title"/>
          </p:nvPr>
        </p:nvSpPr>
        <p:spPr>
          <a:xfrm>
            <a:off x="6477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HaLoop</a:t>
            </a:r>
          </a:p>
        </p:txBody>
      </p:sp>
      <p:sp>
        <p:nvSpPr>
          <p:cNvPr id="591" name="Shape 591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92" name="Shape 592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</a:p>
        </p:txBody>
      </p:sp>
      <p:sp>
        <p:nvSpPr>
          <p:cNvPr id="593" name="Shape 593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94" name="Shape 594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595" name="Shape 595"/>
          <p:cNvSpPr/>
          <p:nvPr/>
        </p:nvSpPr>
        <p:spPr>
          <a:xfrm>
            <a:off x="228600" y="16764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596" name="Shape 596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cxnSp>
        <p:nvCxnSpPr>
          <p:cNvPr id="597" name="Shape 597"/>
          <p:cNvCxnSpPr>
            <a:stCxn id="595" idx="3"/>
            <a:endCxn id="591" idx="1"/>
          </p:cNvCxnSpPr>
          <p:nvPr/>
        </p:nvCxnSpPr>
        <p:spPr>
          <a:xfrm>
            <a:off x="762000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98" name="Shape 598"/>
          <p:cNvCxnSpPr>
            <a:stCxn id="596" idx="3"/>
            <a:endCxn id="591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99" name="Shape 599"/>
          <p:cNvCxnSpPr>
            <a:stCxn id="591" idx="3"/>
            <a:endCxn id="592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00" name="Shape 600"/>
          <p:cNvSpPr txBox="1"/>
          <p:nvPr/>
        </p:nvSpPr>
        <p:spPr>
          <a:xfrm>
            <a:off x="1828800" y="1447800"/>
            <a:ext cx="859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L</a:t>
            </a:r>
          </a:p>
        </p:txBody>
      </p:sp>
      <p:graphicFrame>
        <p:nvGraphicFramePr>
          <p:cNvPr id="601" name="Shape 601"/>
          <p:cNvGraphicFramePr/>
          <p:nvPr/>
        </p:nvGraphicFramePr>
        <p:xfrm>
          <a:off x="5486400" y="3276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638300"/>
                <a:gridCol w="1638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Destination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New Rank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3.0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602" name="Shape 602"/>
          <p:cNvCxnSpPr>
            <a:stCxn id="592" idx="3"/>
            <a:endCxn id="593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03" name="Shape 603"/>
          <p:cNvSpPr txBox="1"/>
          <p:nvPr/>
        </p:nvSpPr>
        <p:spPr>
          <a:xfrm>
            <a:off x="3505200" y="1371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New Rank</a:t>
            </a:r>
          </a:p>
        </p:txBody>
      </p:sp>
      <p:cxnSp>
        <p:nvCxnSpPr>
          <p:cNvPr id="604" name="Shape 604"/>
          <p:cNvCxnSpPr>
            <a:stCxn id="593" idx="3"/>
            <a:endCxn id="594" idx="1"/>
          </p:cNvCxnSpPr>
          <p:nvPr/>
        </p:nvCxnSpPr>
        <p:spPr>
          <a:xfrm>
            <a:off x="6324600" y="2362200"/>
            <a:ext cx="4571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05" name="Shape 605"/>
          <p:cNvSpPr txBox="1"/>
          <p:nvPr/>
        </p:nvSpPr>
        <p:spPr>
          <a:xfrm>
            <a:off x="5791200" y="12954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</a:t>
            </a:r>
          </a:p>
        </p:txBody>
      </p:sp>
      <p:cxnSp>
        <p:nvCxnSpPr>
          <p:cNvPr id="606" name="Shape 606"/>
          <p:cNvCxnSpPr>
            <a:stCxn id="594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07" name="Shape 607"/>
          <p:cNvSpPr txBox="1"/>
          <p:nvPr/>
        </p:nvSpPr>
        <p:spPr>
          <a:xfrm>
            <a:off x="7467600" y="1371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</a:p>
        </p:txBody>
      </p:sp>
      <p:sp>
        <p:nvSpPr>
          <p:cNvPr id="608" name="Shape 608"/>
          <p:cNvSpPr/>
          <p:nvPr/>
        </p:nvSpPr>
        <p:spPr>
          <a:xfrm>
            <a:off x="8229600" y="27432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609" name="Shape 609"/>
          <p:cNvSpPr/>
          <p:nvPr/>
        </p:nvSpPr>
        <p:spPr>
          <a:xfrm>
            <a:off x="3429000" y="4953000"/>
            <a:ext cx="1981199" cy="1371599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 R0 and R1.  If not under threshold, repeat.</a:t>
            </a:r>
          </a:p>
        </p:txBody>
      </p:sp>
      <p:graphicFrame>
        <p:nvGraphicFramePr>
          <p:cNvPr id="610" name="Shape 610"/>
          <p:cNvGraphicFramePr/>
          <p:nvPr/>
        </p:nvGraphicFramePr>
        <p:xfrm>
          <a:off x="0" y="3276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{CC194706-4FEC-4D80-B078-FFD085AF4B01}</a:tableStyleId>
              </a:tblPr>
              <a:tblGrid>
                <a:gridCol w="1638300"/>
                <a:gridCol w="1638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Destination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New Rank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a.com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b.com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c.com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d.com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e.com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/>
                        <a:t>1.0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611" name="Shape 611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idx="12" type="sldNum"/>
          </p:nvPr>
        </p:nvSpPr>
        <p:spPr>
          <a:xfrm>
            <a:off x="3342842" y="6468507"/>
            <a:ext cx="2133600" cy="3894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18" name="Shape 618"/>
          <p:cNvSpPr/>
          <p:nvPr>
            <p:ph idx="2" type="pic"/>
          </p:nvPr>
        </p:nvSpPr>
        <p:spPr>
          <a:xfrm>
            <a:off x="547697" y="1473200"/>
            <a:ext cx="4118700" cy="460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4939126" y="1473200"/>
            <a:ext cx="3633900" cy="460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 txBox="1"/>
          <p:nvPr>
            <p:ph type="title"/>
          </p:nvPr>
        </p:nvSpPr>
        <p:spPr>
          <a:xfrm>
            <a:off x="1235175" y="178535"/>
            <a:ext cx="7772400" cy="6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1" name="Shape 6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7" name="Shape 627"/>
          <p:cNvSpPr txBox="1"/>
          <p:nvPr>
            <p:ph type="title"/>
          </p:nvPr>
        </p:nvSpPr>
        <p:spPr>
          <a:xfrm>
            <a:off x="628933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API’s in Action – Descendant Query</a:t>
            </a:r>
          </a:p>
        </p:txBody>
      </p:sp>
      <p:pic>
        <p:nvPicPr>
          <p:cNvPr id="628" name="Shape 628"/>
          <p:cNvPicPr preferRelativeResize="0"/>
          <p:nvPr/>
        </p:nvPicPr>
        <p:blipFill rotWithShape="1">
          <a:blip r:embed="rId3">
            <a:alphaModFix/>
          </a:blip>
          <a:srcRect b="5286" l="35000" r="27221" t="10115"/>
          <a:stretch/>
        </p:blipFill>
        <p:spPr>
          <a:xfrm>
            <a:off x="242675" y="1336850"/>
            <a:ext cx="3930600" cy="53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Shape 629"/>
          <p:cNvPicPr preferRelativeResize="0"/>
          <p:nvPr/>
        </p:nvPicPr>
        <p:blipFill rotWithShape="1">
          <a:blip r:embed="rId4">
            <a:alphaModFix/>
          </a:blip>
          <a:srcRect b="6431" l="50000" r="10556" t="13218"/>
          <a:stretch/>
        </p:blipFill>
        <p:spPr>
          <a:xfrm>
            <a:off x="4354075" y="1336850"/>
            <a:ext cx="4411500" cy="542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Shape 630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6" name="Shape 636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637" name="Shape 637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38" name="Shape 638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39" name="Shape 639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40" name="Shape 640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41" name="Shape 641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42" name="Shape 642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643" name="Shape 643"/>
          <p:cNvCxnSpPr>
            <a:stCxn id="641" idx="3"/>
            <a:endCxn id="637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44" name="Shape 644"/>
          <p:cNvCxnSpPr>
            <a:stCxn id="642" idx="3"/>
            <a:endCxn id="637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45" name="Shape 645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Algorithms Used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of HaLoop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Scheduling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and Indexing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 &amp; Results</a:t>
            </a: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/ Discussion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51" name="Shape 651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652" name="Shape 652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53" name="Shape 653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54" name="Shape 654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55" name="Shape 655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56" name="Shape 656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57" name="Shape 657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658" name="Shape 658"/>
          <p:cNvCxnSpPr>
            <a:stCxn id="656" idx="3"/>
            <a:endCxn id="652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59" name="Shape 659"/>
          <p:cNvCxnSpPr>
            <a:stCxn id="657" idx="3"/>
            <a:endCxn id="652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660" name="Shape 660"/>
          <p:cNvGraphicFramePr/>
          <p:nvPr/>
        </p:nvGraphicFramePr>
        <p:xfrm>
          <a:off x="990600" y="37338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#1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661" name="Shape 661"/>
          <p:cNvCxnSpPr>
            <a:stCxn id="652" idx="3"/>
            <a:endCxn id="653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62" name="Shape 66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8" name="Shape 668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669" name="Shape 669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70" name="Shape 670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71" name="Shape 671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72" name="Shape 672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73" name="Shape 673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74" name="Shape 674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675" name="Shape 675"/>
          <p:cNvCxnSpPr>
            <a:stCxn id="673" idx="3"/>
            <a:endCxn id="669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76" name="Shape 676"/>
          <p:cNvCxnSpPr>
            <a:stCxn id="674" idx="3"/>
            <a:endCxn id="669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677" name="Shape 677"/>
          <p:cNvGraphicFramePr/>
          <p:nvPr/>
        </p:nvGraphicFramePr>
        <p:xfrm>
          <a:off x="2743200" y="32004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678" name="Shape 678"/>
          <p:cNvCxnSpPr>
            <a:stCxn id="669" idx="3"/>
            <a:endCxn id="670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79" name="Shape 679"/>
          <p:cNvCxnSpPr>
            <a:stCxn id="670" idx="3"/>
            <a:endCxn id="671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80" name="Shape 680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6" name="Shape 686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687" name="Shape 687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88" name="Shape 688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689" name="Shape 689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90" name="Shape 690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691" name="Shape 691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692" name="Shape 692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693" name="Shape 693"/>
          <p:cNvCxnSpPr>
            <a:stCxn id="691" idx="3"/>
            <a:endCxn id="687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94" name="Shape 694"/>
          <p:cNvCxnSpPr>
            <a:stCxn id="692" idx="3"/>
            <a:endCxn id="687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695" name="Shape 695"/>
          <p:cNvGraphicFramePr/>
          <p:nvPr/>
        </p:nvGraphicFramePr>
        <p:xfrm>
          <a:off x="5638800" y="32004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696" name="Shape 696"/>
          <p:cNvCxnSpPr>
            <a:stCxn id="687" idx="3"/>
            <a:endCxn id="688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97" name="Shape 697"/>
          <p:cNvCxnSpPr>
            <a:stCxn id="688" idx="3"/>
            <a:endCxn id="689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98" name="Shape 698"/>
          <p:cNvCxnSpPr>
            <a:stCxn id="689" idx="3"/>
            <a:endCxn id="690" idx="1"/>
          </p:cNvCxnSpPr>
          <p:nvPr/>
        </p:nvCxnSpPr>
        <p:spPr>
          <a:xfrm>
            <a:off x="6324600" y="2362200"/>
            <a:ext cx="4571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99" name="Shape 699"/>
          <p:cNvCxnSpPr>
            <a:stCxn id="690" idx="3"/>
          </p:cNvCxnSpPr>
          <p:nvPr/>
        </p:nvCxnSpPr>
        <p:spPr>
          <a:xfrm>
            <a:off x="8077200" y="2362200"/>
            <a:ext cx="68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00" name="Shape 700"/>
          <p:cNvSpPr/>
          <p:nvPr/>
        </p:nvSpPr>
        <p:spPr>
          <a:xfrm>
            <a:off x="7848600" y="3200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cxnSp>
        <p:nvCxnSpPr>
          <p:cNvPr id="701" name="Shape 701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07" name="Shape 707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708" name="Shape 708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09" name="Shape 709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10" name="Shape 710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11" name="Shape 711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12" name="Shape 712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13" name="Shape 713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714" name="Shape 714"/>
          <p:cNvCxnSpPr>
            <a:stCxn id="712" idx="3"/>
            <a:endCxn id="708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15" name="Shape 715"/>
          <p:cNvCxnSpPr>
            <a:stCxn id="713" idx="3"/>
            <a:endCxn id="708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16" name="Shape 716"/>
          <p:cNvCxnSpPr>
            <a:stCxn id="708" idx="3"/>
            <a:endCxn id="709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717" name="Shape 717"/>
          <p:cNvGraphicFramePr/>
          <p:nvPr/>
        </p:nvGraphicFramePr>
        <p:xfrm>
          <a:off x="762000" y="32766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#2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718" name="Shape 71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4" name="Shape 724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725" name="Shape 725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26" name="Shape 726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27" name="Shape 727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28" name="Shape 728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29" name="Shape 729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30" name="Shape 730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731" name="Shape 731"/>
          <p:cNvCxnSpPr>
            <a:stCxn id="729" idx="3"/>
            <a:endCxn id="725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32" name="Shape 732"/>
          <p:cNvCxnSpPr>
            <a:stCxn id="730" idx="3"/>
            <a:endCxn id="725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33" name="Shape 733"/>
          <p:cNvCxnSpPr>
            <a:stCxn id="725" idx="3"/>
            <a:endCxn id="726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34" name="Shape 734"/>
          <p:cNvCxnSpPr>
            <a:stCxn id="726" idx="3"/>
            <a:endCxn id="727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735" name="Shape 735"/>
          <p:cNvGraphicFramePr/>
          <p:nvPr/>
        </p:nvGraphicFramePr>
        <p:xfrm>
          <a:off x="1981200" y="3048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736" name="Shape 736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2" name="Shape 742"/>
          <p:cNvSpPr txBox="1"/>
          <p:nvPr>
            <p:ph type="title"/>
          </p:nvPr>
        </p:nvSpPr>
        <p:spPr>
          <a:xfrm>
            <a:off x="1235175" y="17853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Descendant Query in HaLoop</a:t>
            </a:r>
          </a:p>
        </p:txBody>
      </p:sp>
      <p:sp>
        <p:nvSpPr>
          <p:cNvPr id="743" name="Shape 743"/>
          <p:cNvSpPr/>
          <p:nvPr/>
        </p:nvSpPr>
        <p:spPr>
          <a:xfrm>
            <a:off x="1066800" y="1905000"/>
            <a:ext cx="914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44" name="Shape 744"/>
          <p:cNvSpPr/>
          <p:nvPr/>
        </p:nvSpPr>
        <p:spPr>
          <a:xfrm>
            <a:off x="2438400" y="1905000"/>
            <a:ext cx="1066799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745" name="Shape 745"/>
          <p:cNvSpPr/>
          <p:nvPr/>
        </p:nvSpPr>
        <p:spPr>
          <a:xfrm>
            <a:off x="50292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46" name="Shape 746"/>
          <p:cNvSpPr/>
          <p:nvPr/>
        </p:nvSpPr>
        <p:spPr>
          <a:xfrm>
            <a:off x="6781800" y="1905000"/>
            <a:ext cx="1295400" cy="914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Distinct</a:t>
            </a:r>
          </a:p>
        </p:txBody>
      </p:sp>
      <p:sp>
        <p:nvSpPr>
          <p:cNvPr id="747" name="Shape 747"/>
          <p:cNvSpPr/>
          <p:nvPr/>
        </p:nvSpPr>
        <p:spPr>
          <a:xfrm>
            <a:off x="152400" y="1676400"/>
            <a:ext cx="6095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∆S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48" name="Shape 748"/>
          <p:cNvSpPr/>
          <p:nvPr/>
        </p:nvSpPr>
        <p:spPr>
          <a:xfrm>
            <a:off x="228600" y="2514600"/>
            <a:ext cx="533399" cy="4572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</a:p>
        </p:txBody>
      </p:sp>
      <p:cxnSp>
        <p:nvCxnSpPr>
          <p:cNvPr id="749" name="Shape 749"/>
          <p:cNvCxnSpPr>
            <a:stCxn id="747" idx="3"/>
            <a:endCxn id="743" idx="1"/>
          </p:cNvCxnSpPr>
          <p:nvPr/>
        </p:nvCxnSpPr>
        <p:spPr>
          <a:xfrm>
            <a:off x="761999" y="1905000"/>
            <a:ext cx="304800" cy="457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50" name="Shape 750"/>
          <p:cNvCxnSpPr>
            <a:stCxn id="748" idx="3"/>
            <a:endCxn id="743" idx="1"/>
          </p:cNvCxnSpPr>
          <p:nvPr/>
        </p:nvCxnSpPr>
        <p:spPr>
          <a:xfrm flipH="1" rot="10800000">
            <a:off x="762000" y="2362200"/>
            <a:ext cx="304800" cy="381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51" name="Shape 751"/>
          <p:cNvCxnSpPr>
            <a:stCxn id="743" idx="3"/>
            <a:endCxn id="744" idx="1"/>
          </p:cNvCxnSpPr>
          <p:nvPr/>
        </p:nvCxnSpPr>
        <p:spPr>
          <a:xfrm>
            <a:off x="1981200" y="2362200"/>
            <a:ext cx="4572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52" name="Shape 752"/>
          <p:cNvCxnSpPr>
            <a:stCxn id="744" idx="3"/>
            <a:endCxn id="745" idx="1"/>
          </p:cNvCxnSpPr>
          <p:nvPr/>
        </p:nvCxnSpPr>
        <p:spPr>
          <a:xfrm>
            <a:off x="3505199" y="2362200"/>
            <a:ext cx="1524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753" name="Shape 753"/>
          <p:cNvGraphicFramePr/>
          <p:nvPr/>
        </p:nvGraphicFramePr>
        <p:xfrm>
          <a:off x="152400" y="31242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54" name="Shape 754"/>
          <p:cNvSpPr/>
          <p:nvPr/>
        </p:nvSpPr>
        <p:spPr>
          <a:xfrm>
            <a:off x="3733800" y="1219200"/>
            <a:ext cx="914400" cy="9144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Input</a:t>
            </a:r>
          </a:p>
        </p:txBody>
      </p:sp>
      <p:cxnSp>
        <p:nvCxnSpPr>
          <p:cNvPr id="755" name="Shape 755"/>
          <p:cNvCxnSpPr>
            <a:stCxn id="745" idx="3"/>
            <a:endCxn id="746" idx="1"/>
          </p:cNvCxnSpPr>
          <p:nvPr/>
        </p:nvCxnSpPr>
        <p:spPr>
          <a:xfrm>
            <a:off x="6324600" y="2362200"/>
            <a:ext cx="4571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56" name="Shape 756"/>
          <p:cNvCxnSpPr>
            <a:stCxn id="746" idx="3"/>
          </p:cNvCxnSpPr>
          <p:nvPr/>
        </p:nvCxnSpPr>
        <p:spPr>
          <a:xfrm>
            <a:off x="8077200" y="2362200"/>
            <a:ext cx="609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757" name="Shape 757"/>
          <p:cNvGraphicFramePr/>
          <p:nvPr/>
        </p:nvGraphicFramePr>
        <p:xfrm>
          <a:off x="3200400" y="31242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58" name="Shape 758"/>
          <p:cNvGraphicFramePr/>
          <p:nvPr/>
        </p:nvGraphicFramePr>
        <p:xfrm>
          <a:off x="152400" y="56388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965200"/>
                <a:gridCol w="965200"/>
                <a:gridCol w="96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759" name="Shape 759"/>
          <p:cNvCxnSpPr/>
          <p:nvPr/>
        </p:nvCxnSpPr>
        <p:spPr>
          <a:xfrm>
            <a:off x="6172200" y="4419600"/>
            <a:ext cx="762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graphicFrame>
        <p:nvGraphicFramePr>
          <p:cNvPr id="760" name="Shape 760"/>
          <p:cNvGraphicFramePr/>
          <p:nvPr/>
        </p:nvGraphicFramePr>
        <p:xfrm>
          <a:off x="7162800" y="3048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{CC194706-4FEC-4D80-B078-FFD085AF4B01}</a:tableStyleId>
              </a:tblPr>
              <a:tblGrid>
                <a:gridCol w="615450"/>
                <a:gridCol w="984750"/>
              </a:tblGrid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Tom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Elisa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Harry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Elisa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Elisa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Tom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Eric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Harry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Tom</a:t>
                      </a:r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Elisa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Harry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61" name="Shape 761"/>
          <p:cNvSpPr txBox="1"/>
          <p:nvPr/>
        </p:nvSpPr>
        <p:spPr>
          <a:xfrm>
            <a:off x="4800600" y="1219200"/>
            <a:ext cx="4038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Input allows the union of all iterations to be input</a:t>
            </a:r>
          </a:p>
        </p:txBody>
      </p:sp>
      <p:cxnSp>
        <p:nvCxnSpPr>
          <p:cNvPr id="762" name="Shape 76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68" name="Shape 768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Algorithms Used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of HaLoop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Scheduling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Caching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Indexing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 &amp; Results</a:t>
            </a: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/ Discussion</a:t>
            </a:r>
          </a:p>
        </p:txBody>
      </p:sp>
      <p:sp>
        <p:nvSpPr>
          <p:cNvPr id="769" name="Shape 769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cxnSp>
        <p:nvCxnSpPr>
          <p:cNvPr id="770" name="Shape 770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4939126" y="1473200"/>
            <a:ext cx="3633785" cy="4603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goal of HaLoop is to schedule map/reduce tasks on the same machine as the data.</a:t>
            </a:r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 the first iteration is no different than Hadoop.</a:t>
            </a:r>
          </a:p>
          <a:p>
            <a:pPr indent="-285750" lvl="1" marL="74295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Subsequent iterations put tasks that access the same data on the same physical node.</a:t>
            </a:r>
          </a:p>
        </p:txBody>
      </p:sp>
      <p:sp>
        <p:nvSpPr>
          <p:cNvPr id="777" name="Shape 777"/>
          <p:cNvSpPr txBox="1"/>
          <p:nvPr>
            <p:ph type="title"/>
          </p:nvPr>
        </p:nvSpPr>
        <p:spPr>
          <a:xfrm>
            <a:off x="609600" y="505606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 Inter-Iteration Locality</a:t>
            </a:r>
          </a:p>
        </p:txBody>
      </p:sp>
      <p:cxnSp>
        <p:nvCxnSpPr>
          <p:cNvPr id="778" name="Shape 77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9" name="Shape 7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09800"/>
            <a:ext cx="491933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4939126" y="1473200"/>
            <a:ext cx="4052474" cy="4603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master node keeps a map of 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AC1A2F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 ID → Filesystem Partition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a node becomes free, the master tries to assign a task related to data contained on that node.</a:t>
            </a:r>
          </a:p>
          <a:p>
            <a:pPr indent="-342900" lvl="0" marL="342900" marR="0" rtl="0" algn="l">
              <a:spcBef>
                <a:spcPts val="440"/>
              </a:spcBef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a task is required on a node with a full load, it will utilize a nearby node.</a:t>
            </a:r>
          </a:p>
        </p:txBody>
      </p:sp>
      <p:sp>
        <p:nvSpPr>
          <p:cNvPr id="786" name="Shape 786"/>
          <p:cNvSpPr txBox="1"/>
          <p:nvPr>
            <p:ph type="title"/>
          </p:nvPr>
        </p:nvSpPr>
        <p:spPr>
          <a:xfrm>
            <a:off x="609600" y="505606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HaLoop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Scheduling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 b="24598" l="10556" r="52776" t="22069"/>
          <a:stretch/>
        </p:blipFill>
        <p:spPr>
          <a:xfrm>
            <a:off x="228600" y="1524000"/>
            <a:ext cx="4419599" cy="38838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Shape 78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idx="12" type="sldNum"/>
          </p:nvPr>
        </p:nvSpPr>
        <p:spPr>
          <a:xfrm>
            <a:off x="3342842" y="6468507"/>
            <a:ext cx="21336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795337" y="1690688"/>
            <a:ext cx="7602600" cy="4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Algorithms Used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of HaLoop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Scheduling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Caching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Indexing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Results</a:t>
            </a: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/ Discussion</a:t>
            </a:r>
          </a:p>
        </p:txBody>
      </p:sp>
      <p:sp>
        <p:nvSpPr>
          <p:cNvPr id="795" name="Shape 795"/>
          <p:cNvSpPr txBox="1"/>
          <p:nvPr>
            <p:ph type="title"/>
          </p:nvPr>
        </p:nvSpPr>
        <p:spPr>
          <a:xfrm>
            <a:off x="609600" y="499920"/>
            <a:ext cx="7772400" cy="6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cxnSp>
        <p:nvCxnSpPr>
          <p:cNvPr id="796" name="Shape 796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3342842" y="6468507"/>
            <a:ext cx="2133600" cy="3894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95337" y="1690688"/>
            <a:ext cx="7602600" cy="428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Input: Data points and centroids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US"/>
              <a:t>Mapper: Assign points to nearest centroids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US"/>
              <a:t>Mapper output: &lt;Centroids, points&gt;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US"/>
              <a:t>Reducer: Compute new centroids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US"/>
              <a:t>Reducer output: New centroids</a:t>
            </a:r>
          </a:p>
          <a:p>
            <a:pPr lvl="0" algn="just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1235175" y="178535"/>
            <a:ext cx="7772400" cy="6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Review: K-means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2" type="sldNum"/>
          </p:nvPr>
        </p:nvSpPr>
        <p:spPr>
          <a:xfrm>
            <a:off x="3342842" y="6468507"/>
            <a:ext cx="2133600" cy="3894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795337" y="1690688"/>
            <a:ext cx="7602600" cy="428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Thanks to the inter-iteration locality, access to a particular loop-invariant data partition is usually only needed by one physical node.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Cach data partitions on physical node (reduce I/O cost) and index them.</a:t>
            </a:r>
          </a:p>
        </p:txBody>
      </p:sp>
      <p:sp>
        <p:nvSpPr>
          <p:cNvPr id="804" name="Shape 804"/>
          <p:cNvSpPr txBox="1"/>
          <p:nvPr>
            <p:ph type="title"/>
          </p:nvPr>
        </p:nvSpPr>
        <p:spPr>
          <a:xfrm>
            <a:off x="795350" y="178535"/>
            <a:ext cx="7772400" cy="6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Caching and Indexing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Mapper Input Cache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Reducer Input Cache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Reducer Output Cache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Haloop Indexes Cached Data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Keys and values stored in separate local files</a:t>
            </a:r>
          </a:p>
          <a:p>
            <a:pPr indent="-285750" lvl="1" marL="74295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Reduces I/O seek time</a:t>
            </a:r>
          </a:p>
        </p:txBody>
      </p:sp>
      <p:sp>
        <p:nvSpPr>
          <p:cNvPr id="811" name="Shape 811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Caching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Indexing</a:t>
            </a:r>
          </a:p>
        </p:txBody>
      </p:sp>
      <p:cxnSp>
        <p:nvCxnSpPr>
          <p:cNvPr id="812" name="Shape 81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8" name="Shape 818"/>
          <p:cNvSpPr txBox="1"/>
          <p:nvPr>
            <p:ph type="title"/>
          </p:nvPr>
        </p:nvSpPr>
        <p:spPr>
          <a:xfrm>
            <a:off x="623887" y="519254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Approach</a:t>
            </a:r>
            <a:r>
              <a:rPr b="0" i="0" lang="en-US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Inter-iteration caching</a:t>
            </a:r>
          </a:p>
        </p:txBody>
      </p:sp>
      <p:cxnSp>
        <p:nvCxnSpPr>
          <p:cNvPr id="819" name="Shape 819"/>
          <p:cNvCxnSpPr/>
          <p:nvPr/>
        </p:nvCxnSpPr>
        <p:spPr>
          <a:xfrm flipH="1" rot="10800000">
            <a:off x="990600" y="4332546"/>
            <a:ext cx="12699" cy="157162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20" name="Shape 820"/>
          <p:cNvSpPr txBox="1"/>
          <p:nvPr/>
        </p:nvSpPr>
        <p:spPr>
          <a:xfrm>
            <a:off x="741362" y="5939096"/>
            <a:ext cx="3768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Mapper input cache (MI)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4575176" y="4862771"/>
            <a:ext cx="34623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Reducer input cache (RI)</a:t>
            </a:r>
          </a:p>
        </p:txBody>
      </p:sp>
      <p:cxnSp>
        <p:nvCxnSpPr>
          <p:cNvPr id="822" name="Shape 822"/>
          <p:cNvCxnSpPr/>
          <p:nvPr/>
        </p:nvCxnSpPr>
        <p:spPr>
          <a:xfrm rot="10800000">
            <a:off x="4767262" y="3994408"/>
            <a:ext cx="12699" cy="81121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823" name="Shape 823"/>
          <p:cNvSpPr txBox="1"/>
          <p:nvPr/>
        </p:nvSpPr>
        <p:spPr>
          <a:xfrm>
            <a:off x="5434012" y="4296032"/>
            <a:ext cx="3305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Reducer output cache (RO)</a:t>
            </a:r>
          </a:p>
        </p:txBody>
      </p:sp>
      <p:grpSp>
        <p:nvGrpSpPr>
          <p:cNvPr id="824" name="Shape 824"/>
          <p:cNvGrpSpPr/>
          <p:nvPr/>
        </p:nvGrpSpPr>
        <p:grpSpPr>
          <a:xfrm>
            <a:off x="722313" y="2248157"/>
            <a:ext cx="5367337" cy="2028824"/>
            <a:chOff x="391" y="1143"/>
            <a:chExt cx="3381" cy="1277"/>
          </a:xfrm>
        </p:grpSpPr>
        <p:sp>
          <p:nvSpPr>
            <p:cNvPr id="825" name="Shape 825"/>
            <p:cNvSpPr/>
            <p:nvPr/>
          </p:nvSpPr>
          <p:spPr>
            <a:xfrm>
              <a:off x="678" y="1143"/>
              <a:ext cx="480" cy="288"/>
            </a:xfrm>
            <a:prstGeom prst="flowChartProcess">
              <a:avLst/>
            </a:prstGeom>
            <a:solidFill>
              <a:schemeClr val="accent1">
                <a:alpha val="35686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826" name="Shape 826"/>
            <p:cNvSpPr/>
            <p:nvPr/>
          </p:nvSpPr>
          <p:spPr>
            <a:xfrm>
              <a:off x="678" y="1623"/>
              <a:ext cx="480" cy="288"/>
            </a:xfrm>
            <a:prstGeom prst="flowChartProcess">
              <a:avLst/>
            </a:prstGeom>
            <a:solidFill>
              <a:schemeClr val="accent1">
                <a:alpha val="35686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827" name="Shape 827"/>
            <p:cNvSpPr/>
            <p:nvPr/>
          </p:nvSpPr>
          <p:spPr>
            <a:xfrm>
              <a:off x="678" y="2063"/>
              <a:ext cx="480" cy="288"/>
            </a:xfrm>
            <a:prstGeom prst="flowChartProcess">
              <a:avLst/>
            </a:prstGeom>
            <a:solidFill>
              <a:schemeClr val="accent1">
                <a:alpha val="35686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</a:p>
          </p:txBody>
        </p:sp>
        <p:cxnSp>
          <p:nvCxnSpPr>
            <p:cNvPr id="828" name="Shape 828"/>
            <p:cNvCxnSpPr>
              <a:stCxn id="825" idx="3"/>
            </p:cNvCxnSpPr>
            <p:nvPr/>
          </p:nvCxnSpPr>
          <p:spPr>
            <a:xfrm>
              <a:off x="1159" y="1288"/>
              <a:ext cx="600" cy="30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29" name="Shape 829"/>
            <p:cNvCxnSpPr/>
            <p:nvPr/>
          </p:nvCxnSpPr>
          <p:spPr>
            <a:xfrm>
              <a:off x="1159" y="1768"/>
              <a:ext cx="719" cy="191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0" name="Shape 830"/>
            <p:cNvCxnSpPr/>
            <p:nvPr/>
          </p:nvCxnSpPr>
          <p:spPr>
            <a:xfrm rot="-5400000">
              <a:off x="1159" y="1480"/>
              <a:ext cx="719" cy="719"/>
            </a:xfrm>
            <a:prstGeom prst="straightConnector1">
              <a:avLst/>
            </a:prstGeom>
            <a:noFill/>
            <a:ln cap="flat" cmpd="sng" w="47625">
              <a:solidFill>
                <a:srgbClr val="4A7EBB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1" name="Shape 831"/>
            <p:cNvCxnSpPr>
              <a:stCxn id="826" idx="3"/>
            </p:cNvCxnSpPr>
            <p:nvPr/>
          </p:nvCxnSpPr>
          <p:spPr>
            <a:xfrm flipH="1" rot="10800000">
              <a:off x="1159" y="1468"/>
              <a:ext cx="600" cy="300"/>
            </a:xfrm>
            <a:prstGeom prst="straightConnector1">
              <a:avLst/>
            </a:prstGeom>
            <a:noFill/>
            <a:ln cap="flat" cmpd="sng" w="47625">
              <a:solidFill>
                <a:srgbClr val="4A7EBB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2" name="Shape 832"/>
            <p:cNvCxnSpPr>
              <a:stCxn id="825" idx="3"/>
            </p:cNvCxnSpPr>
            <p:nvPr/>
          </p:nvCxnSpPr>
          <p:spPr>
            <a:xfrm>
              <a:off x="1159" y="1288"/>
              <a:ext cx="600" cy="60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3" name="Shape 833"/>
            <p:cNvCxnSpPr>
              <a:stCxn id="827" idx="3"/>
            </p:cNvCxnSpPr>
            <p:nvPr/>
          </p:nvCxnSpPr>
          <p:spPr>
            <a:xfrm flipH="1" rot="10800000">
              <a:off x="1159" y="1908"/>
              <a:ext cx="600" cy="300"/>
            </a:xfrm>
            <a:prstGeom prst="straightConnector1">
              <a:avLst/>
            </a:prstGeom>
            <a:noFill/>
            <a:ln cap="flat" cmpd="sng" w="47625">
              <a:solidFill>
                <a:srgbClr val="4A7EBB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4" name="Shape 834"/>
            <p:cNvCxnSpPr/>
            <p:nvPr/>
          </p:nvCxnSpPr>
          <p:spPr>
            <a:xfrm>
              <a:off x="391" y="1288"/>
              <a:ext cx="288" cy="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5" name="Shape 835"/>
            <p:cNvCxnSpPr/>
            <p:nvPr/>
          </p:nvCxnSpPr>
          <p:spPr>
            <a:xfrm>
              <a:off x="391" y="1768"/>
              <a:ext cx="288" cy="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36" name="Shape 836"/>
            <p:cNvCxnSpPr/>
            <p:nvPr/>
          </p:nvCxnSpPr>
          <p:spPr>
            <a:xfrm>
              <a:off x="391" y="2200"/>
              <a:ext cx="288" cy="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3106" y="1335"/>
              <a:ext cx="288" cy="288"/>
            </a:xfrm>
            <a:prstGeom prst="flowChartConnector">
              <a:avLst/>
            </a:prstGeom>
            <a:solidFill>
              <a:schemeClr val="accent1">
                <a:alpha val="74901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</a:p>
          </p:txBody>
        </p:sp>
        <p:sp>
          <p:nvSpPr>
            <p:cNvPr id="838" name="Shape 838"/>
            <p:cNvSpPr/>
            <p:nvPr/>
          </p:nvSpPr>
          <p:spPr>
            <a:xfrm>
              <a:off x="3106" y="1814"/>
              <a:ext cx="288" cy="288"/>
            </a:xfrm>
            <a:prstGeom prst="flowChartConnector">
              <a:avLst/>
            </a:prstGeom>
            <a:solidFill>
              <a:schemeClr val="accent1">
                <a:alpha val="74901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</a:p>
          </p:txBody>
        </p:sp>
        <p:cxnSp>
          <p:nvCxnSpPr>
            <p:cNvPr id="839" name="Shape 839"/>
            <p:cNvCxnSpPr/>
            <p:nvPr/>
          </p:nvCxnSpPr>
          <p:spPr>
            <a:xfrm>
              <a:off x="2739" y="1478"/>
              <a:ext cx="367" cy="19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40" name="Shape 840"/>
            <p:cNvCxnSpPr/>
            <p:nvPr/>
          </p:nvCxnSpPr>
          <p:spPr>
            <a:xfrm>
              <a:off x="2730" y="1959"/>
              <a:ext cx="383" cy="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41" name="Shape 841"/>
            <p:cNvCxnSpPr/>
            <p:nvPr/>
          </p:nvCxnSpPr>
          <p:spPr>
            <a:xfrm>
              <a:off x="2739" y="1478"/>
              <a:ext cx="367" cy="499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42" name="Shape 842"/>
            <p:cNvCxnSpPr/>
            <p:nvPr/>
          </p:nvCxnSpPr>
          <p:spPr>
            <a:xfrm flipH="1" rot="10800000">
              <a:off x="2730" y="1499"/>
              <a:ext cx="375" cy="459"/>
            </a:xfrm>
            <a:prstGeom prst="straightConnector1">
              <a:avLst/>
            </a:prstGeom>
            <a:noFill/>
            <a:ln cap="flat" cmpd="sng" w="47625">
              <a:solidFill>
                <a:srgbClr val="4A7EBB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43" name="Shape 843"/>
            <p:cNvCxnSpPr/>
            <p:nvPr/>
          </p:nvCxnSpPr>
          <p:spPr>
            <a:xfrm rot="10800000">
              <a:off x="3480" y="2215"/>
              <a:ext cx="7" cy="206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844" name="Shape 844"/>
            <p:cNvSpPr txBox="1"/>
            <p:nvPr/>
          </p:nvSpPr>
          <p:spPr>
            <a:xfrm>
              <a:off x="2004" y="1268"/>
              <a:ext cx="668" cy="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6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</a:p>
          </p:txBody>
        </p:sp>
        <p:cxnSp>
          <p:nvCxnSpPr>
            <p:cNvPr id="845" name="Shape 845"/>
            <p:cNvCxnSpPr/>
            <p:nvPr/>
          </p:nvCxnSpPr>
          <p:spPr>
            <a:xfrm>
              <a:off x="3397" y="1477"/>
              <a:ext cx="367" cy="19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846" name="Shape 846"/>
            <p:cNvCxnSpPr/>
            <p:nvPr/>
          </p:nvCxnSpPr>
          <p:spPr>
            <a:xfrm>
              <a:off x="3388" y="1956"/>
              <a:ext cx="383" cy="0"/>
            </a:xfrm>
            <a:prstGeom prst="straightConnector1">
              <a:avLst/>
            </a:prstGeom>
            <a:noFill/>
            <a:ln cap="flat" cmpd="sng" w="476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847" name="Shape 847"/>
          <p:cNvSpPr/>
          <p:nvPr/>
        </p:nvSpPr>
        <p:spPr>
          <a:xfrm rot="5400000">
            <a:off x="3250406" y="-333909"/>
            <a:ext cx="274636" cy="4584699"/>
          </a:xfrm>
          <a:prstGeom prst="leftBrace">
            <a:avLst>
              <a:gd fmla="val 139114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2667000" y="1349633"/>
            <a:ext cx="1885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body</a:t>
            </a:r>
          </a:p>
        </p:txBody>
      </p:sp>
      <p:cxnSp>
        <p:nvCxnSpPr>
          <p:cNvPr id="849" name="Shape 849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55" name="Shape 855"/>
          <p:cNvSpPr txBox="1"/>
          <p:nvPr>
            <p:ph idx="1" type="body"/>
          </p:nvPr>
        </p:nvSpPr>
        <p:spPr>
          <a:xfrm>
            <a:off x="333204" y="1349462"/>
            <a:ext cx="5353050" cy="489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2250" lvl="0" marL="222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Provides: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loop invariant data without map/shuffle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By: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Reducer function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Requirements: 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Deterministic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 must be same across iteration</a:t>
            </a:r>
          </a:p>
          <a:p>
            <a:pPr indent="-6350" lvl="1" marL="3365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D1B10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3. Same input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PageRank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 shuffling the network at every step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Descendant Query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 shuffling the graph at every step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K-means</a:t>
            </a:r>
          </a:p>
          <a:p>
            <a:pPr indent="-228600" lvl="1" marL="55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help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6" name="Shape 856"/>
          <p:cNvSpPr txBox="1"/>
          <p:nvPr>
            <p:ph type="title"/>
          </p:nvPr>
        </p:nvSpPr>
        <p:spPr>
          <a:xfrm>
            <a:off x="634620" y="505606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RI: Reducer Input Cache</a:t>
            </a:r>
          </a:p>
        </p:txBody>
      </p:sp>
      <p:sp>
        <p:nvSpPr>
          <p:cNvPr id="857" name="Shape 857"/>
          <p:cNvSpPr/>
          <p:nvPr/>
        </p:nvSpPr>
        <p:spPr>
          <a:xfrm>
            <a:off x="6135344" y="1762213"/>
            <a:ext cx="428625" cy="368300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6135344" y="2376575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6135344" y="2940138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0" name="Shape 860"/>
          <p:cNvCxnSpPr>
            <a:stCxn id="857" idx="3"/>
          </p:cNvCxnSpPr>
          <p:nvPr/>
        </p:nvCxnSpPr>
        <p:spPr>
          <a:xfrm>
            <a:off x="6563969" y="1946363"/>
            <a:ext cx="642900" cy="2460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1" name="Shape 861"/>
          <p:cNvCxnSpPr/>
          <p:nvPr/>
        </p:nvCxnSpPr>
        <p:spPr>
          <a:xfrm>
            <a:off x="6563970" y="2560725"/>
            <a:ext cx="644524" cy="2460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2" name="Shape 862"/>
          <p:cNvCxnSpPr/>
          <p:nvPr/>
        </p:nvCxnSpPr>
        <p:spPr>
          <a:xfrm rot="-5400000">
            <a:off x="6425063" y="2331330"/>
            <a:ext cx="922338" cy="644524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3" name="Shape 863"/>
          <p:cNvCxnSpPr>
            <a:stCxn id="858" idx="3"/>
          </p:cNvCxnSpPr>
          <p:nvPr/>
        </p:nvCxnSpPr>
        <p:spPr>
          <a:xfrm flipH="1" rot="10800000">
            <a:off x="6563969" y="2193118"/>
            <a:ext cx="642900" cy="368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4" name="Shape 864"/>
          <p:cNvCxnSpPr>
            <a:stCxn id="857" idx="3"/>
          </p:cNvCxnSpPr>
          <p:nvPr/>
        </p:nvCxnSpPr>
        <p:spPr>
          <a:xfrm>
            <a:off x="6563969" y="1946363"/>
            <a:ext cx="642900" cy="860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5" name="Shape 865"/>
          <p:cNvCxnSpPr>
            <a:stCxn id="859" idx="3"/>
          </p:cNvCxnSpPr>
          <p:nvPr/>
        </p:nvCxnSpPr>
        <p:spPr>
          <a:xfrm flipH="1" rot="10800000">
            <a:off x="6563969" y="2818781"/>
            <a:ext cx="642900" cy="3063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6" name="Shape 866"/>
          <p:cNvCxnSpPr/>
          <p:nvPr/>
        </p:nvCxnSpPr>
        <p:spPr>
          <a:xfrm>
            <a:off x="5878169" y="1946363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7" name="Shape 867"/>
          <p:cNvCxnSpPr/>
          <p:nvPr/>
        </p:nvCxnSpPr>
        <p:spPr>
          <a:xfrm>
            <a:off x="5878169" y="2560725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68" name="Shape 868"/>
          <p:cNvCxnSpPr/>
          <p:nvPr/>
        </p:nvCxnSpPr>
        <p:spPr>
          <a:xfrm>
            <a:off x="5878169" y="3114763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69" name="Shape 869"/>
          <p:cNvSpPr/>
          <p:nvPr/>
        </p:nvSpPr>
        <p:spPr>
          <a:xfrm>
            <a:off x="8097495" y="2006688"/>
            <a:ext cx="257175" cy="368299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8097495" y="2621050"/>
            <a:ext cx="257175" cy="369888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1" name="Shape 871"/>
          <p:cNvCxnSpPr/>
          <p:nvPr/>
        </p:nvCxnSpPr>
        <p:spPr>
          <a:xfrm>
            <a:off x="7768882" y="2190838"/>
            <a:ext cx="328613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2" name="Shape 872"/>
          <p:cNvCxnSpPr/>
          <p:nvPr/>
        </p:nvCxnSpPr>
        <p:spPr>
          <a:xfrm>
            <a:off x="7760945" y="2805200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3" name="Shape 873"/>
          <p:cNvCxnSpPr/>
          <p:nvPr/>
        </p:nvCxnSpPr>
        <p:spPr>
          <a:xfrm>
            <a:off x="7768882" y="2190838"/>
            <a:ext cx="328613" cy="64135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4" name="Shape 874"/>
          <p:cNvCxnSpPr/>
          <p:nvPr/>
        </p:nvCxnSpPr>
        <p:spPr>
          <a:xfrm flipH="1" rot="10800000">
            <a:off x="7760945" y="2216237"/>
            <a:ext cx="336549" cy="5889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75" name="Shape 875"/>
          <p:cNvSpPr txBox="1"/>
          <p:nvPr/>
        </p:nvSpPr>
        <p:spPr>
          <a:xfrm>
            <a:off x="7103720" y="1909850"/>
            <a:ext cx="598487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cxnSp>
        <p:nvCxnSpPr>
          <p:cNvPr id="876" name="Shape 876"/>
          <p:cNvCxnSpPr/>
          <p:nvPr/>
        </p:nvCxnSpPr>
        <p:spPr>
          <a:xfrm>
            <a:off x="8356257" y="2189250"/>
            <a:ext cx="327025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7" name="Shape 877"/>
          <p:cNvCxnSpPr/>
          <p:nvPr/>
        </p:nvCxnSpPr>
        <p:spPr>
          <a:xfrm>
            <a:off x="8348320" y="2803613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78" name="Shape 878"/>
          <p:cNvSpPr/>
          <p:nvPr/>
        </p:nvSpPr>
        <p:spPr>
          <a:xfrm>
            <a:off x="7887945" y="1349462"/>
            <a:ext cx="339724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9" name="Shape 879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85" name="Shape 885"/>
          <p:cNvSpPr txBox="1"/>
          <p:nvPr>
            <p:ph type="title"/>
          </p:nvPr>
        </p:nvSpPr>
        <p:spPr>
          <a:xfrm>
            <a:off x="624385" y="502195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Results: Page Rank</a:t>
            </a:r>
          </a:p>
        </p:txBody>
      </p:sp>
      <p:pic>
        <p:nvPicPr>
          <p:cNvPr descr="res1.gif" id="886" name="Shape 8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8400"/>
            <a:ext cx="9144000" cy="3881764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Shape 887"/>
          <p:cNvSpPr txBox="1"/>
          <p:nvPr/>
        </p:nvSpPr>
        <p:spPr>
          <a:xfrm>
            <a:off x="168375" y="1351001"/>
            <a:ext cx="4479825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only for 10 iterations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and aggregate in every iteration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Overhead in first step for caching input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4648201" y="1321792"/>
            <a:ext cx="4321001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Catches up soon and outperforms Hadoop.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shuffling time: time between RPC invocation by reducer and sorting of keys.</a:t>
            </a:r>
          </a:p>
        </p:txBody>
      </p:sp>
      <p:cxnSp>
        <p:nvCxnSpPr>
          <p:cNvPr id="889" name="Shape 889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95" name="Shape 895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Results: Descendant Query</a:t>
            </a:r>
          </a:p>
        </p:txBody>
      </p:sp>
      <p:pic>
        <p:nvPicPr>
          <p:cNvPr descr="res2.gif" id="896" name="Shape 8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8400"/>
            <a:ext cx="9144000" cy="3864634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Shape 897"/>
          <p:cNvSpPr txBox="1"/>
          <p:nvPr/>
        </p:nvSpPr>
        <p:spPr>
          <a:xfrm>
            <a:off x="0" y="1371600"/>
            <a:ext cx="8839199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and duplicate elimination in every iteration.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striking Performance on LiveJournal: social network, high fan out, excessive duplicate generation which dominates the join cost and reducer input caching is less useful.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8" name="Shape 89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04" name="Shape 904"/>
          <p:cNvSpPr txBox="1"/>
          <p:nvPr>
            <p:ph idx="1" type="body"/>
          </p:nvPr>
        </p:nvSpPr>
        <p:spPr>
          <a:xfrm>
            <a:off x="356630" y="1243012"/>
            <a:ext cx="5040313" cy="507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7338" lvl="0" marL="2873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Provides: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the convergence condition by comparing consecutive iterations</a:t>
            </a:r>
          </a:p>
          <a:p>
            <a:pPr indent="-287338" lvl="0" marL="2873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By: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Fixpoint evaluation</a:t>
            </a:r>
          </a:p>
          <a:p>
            <a:pPr indent="-287338" lvl="0" marL="2873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Assumes: </a:t>
            </a:r>
          </a:p>
          <a:p>
            <a:pPr indent="-1587" lvl="1" marL="458787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Reducer output key functionally determines Reducer input key</a:t>
            </a:r>
          </a:p>
          <a:p>
            <a:pPr indent="-287338" lvl="0" marL="2873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11C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7338" lvl="0" marL="2873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PageRank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distributed fixpoint evaluation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Obviates extra MapReduce job 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Descendant Query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help</a:t>
            </a:r>
          </a:p>
          <a:p>
            <a:pPr indent="-287338" lvl="0" marL="28733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K-means</a:t>
            </a:r>
          </a:p>
          <a:p>
            <a:pPr indent="-171450" lvl="1" marL="628650" marR="0" rtl="0" algn="l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help</a:t>
            </a:r>
          </a:p>
        </p:txBody>
      </p:sp>
      <p:sp>
        <p:nvSpPr>
          <p:cNvPr id="905" name="Shape 905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RO: Reducer Output Cache</a:t>
            </a:r>
          </a:p>
        </p:txBody>
      </p:sp>
      <p:sp>
        <p:nvSpPr>
          <p:cNvPr id="906" name="Shape 906"/>
          <p:cNvSpPr/>
          <p:nvPr/>
        </p:nvSpPr>
        <p:spPr>
          <a:xfrm>
            <a:off x="5641417" y="1717675"/>
            <a:ext cx="428625" cy="368300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641417" y="2332038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5641417" y="2895600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Shape 909"/>
          <p:cNvCxnSpPr>
            <a:stCxn id="906" idx="3"/>
          </p:cNvCxnSpPr>
          <p:nvPr/>
        </p:nvCxnSpPr>
        <p:spPr>
          <a:xfrm>
            <a:off x="6070042" y="1901825"/>
            <a:ext cx="642900" cy="2460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0" name="Shape 910"/>
          <p:cNvCxnSpPr/>
          <p:nvPr/>
        </p:nvCxnSpPr>
        <p:spPr>
          <a:xfrm>
            <a:off x="6070042" y="2516188"/>
            <a:ext cx="644524" cy="2460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1" name="Shape 911"/>
          <p:cNvCxnSpPr/>
          <p:nvPr/>
        </p:nvCxnSpPr>
        <p:spPr>
          <a:xfrm rot="-5400000">
            <a:off x="5931136" y="2286793"/>
            <a:ext cx="922337" cy="644524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2" name="Shape 912"/>
          <p:cNvCxnSpPr>
            <a:stCxn id="907" idx="3"/>
          </p:cNvCxnSpPr>
          <p:nvPr/>
        </p:nvCxnSpPr>
        <p:spPr>
          <a:xfrm flipH="1" rot="10800000">
            <a:off x="6070042" y="2148581"/>
            <a:ext cx="642900" cy="368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3" name="Shape 913"/>
          <p:cNvCxnSpPr>
            <a:stCxn id="906" idx="3"/>
          </p:cNvCxnSpPr>
          <p:nvPr/>
        </p:nvCxnSpPr>
        <p:spPr>
          <a:xfrm>
            <a:off x="6070042" y="1901825"/>
            <a:ext cx="642900" cy="860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4" name="Shape 914"/>
          <p:cNvCxnSpPr>
            <a:stCxn id="908" idx="3"/>
          </p:cNvCxnSpPr>
          <p:nvPr/>
        </p:nvCxnSpPr>
        <p:spPr>
          <a:xfrm flipH="1" rot="10800000">
            <a:off x="6070042" y="2774243"/>
            <a:ext cx="642900" cy="3063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5" name="Shape 915"/>
          <p:cNvCxnSpPr/>
          <p:nvPr/>
        </p:nvCxnSpPr>
        <p:spPr>
          <a:xfrm>
            <a:off x="5384242" y="1901825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6" name="Shape 916"/>
          <p:cNvCxnSpPr/>
          <p:nvPr/>
        </p:nvCxnSpPr>
        <p:spPr>
          <a:xfrm>
            <a:off x="5384242" y="2516188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7" name="Shape 917"/>
          <p:cNvCxnSpPr/>
          <p:nvPr/>
        </p:nvCxnSpPr>
        <p:spPr>
          <a:xfrm>
            <a:off x="5384242" y="3070225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18" name="Shape 918"/>
          <p:cNvSpPr/>
          <p:nvPr/>
        </p:nvSpPr>
        <p:spPr>
          <a:xfrm>
            <a:off x="7603567" y="1962150"/>
            <a:ext cx="257175" cy="368299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Shape 919"/>
          <p:cNvSpPr/>
          <p:nvPr/>
        </p:nvSpPr>
        <p:spPr>
          <a:xfrm>
            <a:off x="7603567" y="2576513"/>
            <a:ext cx="257175" cy="369886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0" name="Shape 920"/>
          <p:cNvCxnSpPr/>
          <p:nvPr/>
        </p:nvCxnSpPr>
        <p:spPr>
          <a:xfrm>
            <a:off x="7274954" y="2146300"/>
            <a:ext cx="328613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1" name="Shape 921"/>
          <p:cNvCxnSpPr/>
          <p:nvPr/>
        </p:nvCxnSpPr>
        <p:spPr>
          <a:xfrm>
            <a:off x="7267017" y="2760663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2" name="Shape 922"/>
          <p:cNvCxnSpPr/>
          <p:nvPr/>
        </p:nvCxnSpPr>
        <p:spPr>
          <a:xfrm>
            <a:off x="7274954" y="2146300"/>
            <a:ext cx="328613" cy="64135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3" name="Shape 923"/>
          <p:cNvCxnSpPr/>
          <p:nvPr/>
        </p:nvCxnSpPr>
        <p:spPr>
          <a:xfrm flipH="1" rot="10800000">
            <a:off x="7267017" y="2171700"/>
            <a:ext cx="336549" cy="5889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24" name="Shape 924"/>
          <p:cNvSpPr txBox="1"/>
          <p:nvPr/>
        </p:nvSpPr>
        <p:spPr>
          <a:xfrm>
            <a:off x="6609792" y="1865313"/>
            <a:ext cx="598487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cxnSp>
        <p:nvCxnSpPr>
          <p:cNvPr id="925" name="Shape 925"/>
          <p:cNvCxnSpPr/>
          <p:nvPr/>
        </p:nvCxnSpPr>
        <p:spPr>
          <a:xfrm>
            <a:off x="7862329" y="2144713"/>
            <a:ext cx="327025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6" name="Shape 926"/>
          <p:cNvCxnSpPr/>
          <p:nvPr/>
        </p:nvCxnSpPr>
        <p:spPr>
          <a:xfrm>
            <a:off x="7854392" y="2759075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27" name="Shape 927"/>
          <p:cNvSpPr/>
          <p:nvPr/>
        </p:nvSpPr>
        <p:spPr>
          <a:xfrm>
            <a:off x="7771842" y="1279525"/>
            <a:ext cx="339724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8" name="Shape 92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34" name="Shape 934"/>
          <p:cNvSpPr txBox="1"/>
          <p:nvPr>
            <p:ph type="title"/>
          </p:nvPr>
        </p:nvSpPr>
        <p:spPr>
          <a:xfrm>
            <a:off x="609600" y="491958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Reducer Output Cache Benefit</a:t>
            </a:r>
          </a:p>
        </p:txBody>
      </p:sp>
      <p:pic>
        <p:nvPicPr>
          <p:cNvPr descr="Picture 17.png                                                 000C4E1AMacintosh HD                   C63A6B94:" id="935" name="Shape 9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400" y="2504000"/>
            <a:ext cx="3462300" cy="26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8.png                                                 000C4E1AMacintosh HD                   C63A6B94:" id="936" name="Shape 9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487" y="2468275"/>
            <a:ext cx="3571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 txBox="1"/>
          <p:nvPr/>
        </p:nvSpPr>
        <p:spPr>
          <a:xfrm rot="-5400000">
            <a:off x="-699336" y="3603324"/>
            <a:ext cx="2514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Fixpoint evaluation (s)</a:t>
            </a:r>
          </a:p>
        </p:txBody>
      </p:sp>
      <p:sp>
        <p:nvSpPr>
          <p:cNvPr id="938" name="Shape 938"/>
          <p:cNvSpPr txBox="1"/>
          <p:nvPr/>
        </p:nvSpPr>
        <p:spPr>
          <a:xfrm>
            <a:off x="1956338" y="5066637"/>
            <a:ext cx="16098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#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6127837" y="5066612"/>
            <a:ext cx="160979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#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1252450" y="5563575"/>
            <a:ext cx="32877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Livejournal dataset</a:t>
            </a:r>
          </a:p>
          <a:p>
            <a:pPr indent="0" lvl="0" marL="0" marR="0" rtl="0" algn="l">
              <a:spcBef>
                <a:spcPts val="90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EC2 small instances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5418225" y="5463487"/>
            <a:ext cx="32877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Freebase dataset</a:t>
            </a:r>
          </a:p>
          <a:p>
            <a:pPr indent="0" lvl="0" marL="0" marR="0" rtl="0" algn="l">
              <a:spcBef>
                <a:spcPts val="90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EC2 small instances</a:t>
            </a:r>
          </a:p>
        </p:txBody>
      </p:sp>
      <p:cxnSp>
        <p:nvCxnSpPr>
          <p:cNvPr id="942" name="Shape 94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3" name="Shape 943"/>
          <p:cNvSpPr txBox="1"/>
          <p:nvPr/>
        </p:nvSpPr>
        <p:spPr>
          <a:xfrm>
            <a:off x="639900" y="1257525"/>
            <a:ext cx="7041900" cy="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 txBox="1"/>
          <p:nvPr/>
        </p:nvSpPr>
        <p:spPr>
          <a:xfrm>
            <a:off x="695550" y="1368825"/>
            <a:ext cx="79014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F</a:t>
            </a:r>
            <a:r>
              <a:rPr lang="en-US" sz="1800"/>
              <a:t>ixpoint Evaluation Overhead in PageRank: HaLoop vs. Hadoop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50" name="Shape 950"/>
          <p:cNvSpPr txBox="1"/>
          <p:nvPr>
            <p:ph idx="1" type="body"/>
          </p:nvPr>
        </p:nvSpPr>
        <p:spPr>
          <a:xfrm>
            <a:off x="333976" y="1317625"/>
            <a:ext cx="5367338" cy="507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2250" lvl="0" marL="222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 to avoid non-local data reads in mappers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Used: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scheduling of map tasks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Assumes: </a:t>
            </a:r>
          </a:p>
          <a:p>
            <a:pPr indent="-233363" lvl="1" marL="576263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Mapper input does not change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11C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PageRank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Reducer Input Cache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Descendant Query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Reducer Input Cache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11CF"/>
                </a:solidFill>
                <a:latin typeface="Trebuchet MS"/>
                <a:ea typeface="Trebuchet MS"/>
                <a:cs typeface="Trebuchet MS"/>
                <a:sym typeface="Trebuchet MS"/>
              </a:rPr>
              <a:t>K-means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Avoids non-local data reads on iterations &gt; 0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360"/>
              </a:spcBef>
              <a:buClr>
                <a:srgbClr val="AC1A2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1" name="Shape 951"/>
          <p:cNvSpPr txBox="1"/>
          <p:nvPr>
            <p:ph type="title"/>
          </p:nvPr>
        </p:nvSpPr>
        <p:spPr>
          <a:xfrm>
            <a:off x="630839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MI: Mapper Input Cache</a:t>
            </a:r>
          </a:p>
        </p:txBody>
      </p:sp>
      <p:sp>
        <p:nvSpPr>
          <p:cNvPr id="952" name="Shape 952"/>
          <p:cNvSpPr/>
          <p:nvPr/>
        </p:nvSpPr>
        <p:spPr>
          <a:xfrm>
            <a:off x="5855301" y="1652586"/>
            <a:ext cx="428625" cy="368300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5855301" y="2266950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5855301" y="2830511"/>
            <a:ext cx="428625" cy="369887"/>
          </a:xfrm>
          <a:prstGeom prst="flowChartProcess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52" idx="3"/>
          </p:cNvCxnSpPr>
          <p:nvPr/>
        </p:nvCxnSpPr>
        <p:spPr>
          <a:xfrm>
            <a:off x="6283926" y="1836736"/>
            <a:ext cx="642899" cy="2460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6" name="Shape 956"/>
          <p:cNvCxnSpPr/>
          <p:nvPr/>
        </p:nvCxnSpPr>
        <p:spPr>
          <a:xfrm>
            <a:off x="6283926" y="2451100"/>
            <a:ext cx="644524" cy="2460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7" name="Shape 957"/>
          <p:cNvCxnSpPr/>
          <p:nvPr/>
        </p:nvCxnSpPr>
        <p:spPr>
          <a:xfrm rot="-5400000">
            <a:off x="6145020" y="2221705"/>
            <a:ext cx="922337" cy="644524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8" name="Shape 958"/>
          <p:cNvCxnSpPr>
            <a:stCxn id="953" idx="3"/>
          </p:cNvCxnSpPr>
          <p:nvPr/>
        </p:nvCxnSpPr>
        <p:spPr>
          <a:xfrm flipH="1" rot="10800000">
            <a:off x="6283926" y="2083493"/>
            <a:ext cx="642899" cy="368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9" name="Shape 959"/>
          <p:cNvCxnSpPr>
            <a:stCxn id="952" idx="3"/>
          </p:cNvCxnSpPr>
          <p:nvPr/>
        </p:nvCxnSpPr>
        <p:spPr>
          <a:xfrm>
            <a:off x="6283926" y="1836736"/>
            <a:ext cx="642899" cy="860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0" name="Shape 960"/>
          <p:cNvCxnSpPr>
            <a:stCxn id="954" idx="3"/>
          </p:cNvCxnSpPr>
          <p:nvPr/>
        </p:nvCxnSpPr>
        <p:spPr>
          <a:xfrm flipH="1" rot="10800000">
            <a:off x="6283926" y="2709155"/>
            <a:ext cx="642899" cy="3063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1" name="Shape 961"/>
          <p:cNvCxnSpPr/>
          <p:nvPr/>
        </p:nvCxnSpPr>
        <p:spPr>
          <a:xfrm>
            <a:off x="5598126" y="1836736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2" name="Shape 962"/>
          <p:cNvCxnSpPr/>
          <p:nvPr/>
        </p:nvCxnSpPr>
        <p:spPr>
          <a:xfrm>
            <a:off x="5598126" y="2451100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3" name="Shape 963"/>
          <p:cNvCxnSpPr/>
          <p:nvPr/>
        </p:nvCxnSpPr>
        <p:spPr>
          <a:xfrm>
            <a:off x="5598126" y="3005136"/>
            <a:ext cx="257175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64" name="Shape 964"/>
          <p:cNvSpPr/>
          <p:nvPr/>
        </p:nvSpPr>
        <p:spPr>
          <a:xfrm>
            <a:off x="7817450" y="1897061"/>
            <a:ext cx="257175" cy="368299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Shape 965"/>
          <p:cNvSpPr/>
          <p:nvPr/>
        </p:nvSpPr>
        <p:spPr>
          <a:xfrm>
            <a:off x="7817450" y="2511425"/>
            <a:ext cx="257175" cy="369886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/>
          <p:nvPr/>
        </p:nvCxnSpPr>
        <p:spPr>
          <a:xfrm>
            <a:off x="7488839" y="2081211"/>
            <a:ext cx="328611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7" name="Shape 967"/>
          <p:cNvCxnSpPr/>
          <p:nvPr/>
        </p:nvCxnSpPr>
        <p:spPr>
          <a:xfrm>
            <a:off x="7480900" y="2695575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8" name="Shape 968"/>
          <p:cNvCxnSpPr/>
          <p:nvPr/>
        </p:nvCxnSpPr>
        <p:spPr>
          <a:xfrm>
            <a:off x="7488839" y="2081211"/>
            <a:ext cx="328611" cy="64135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9" name="Shape 969"/>
          <p:cNvCxnSpPr/>
          <p:nvPr/>
        </p:nvCxnSpPr>
        <p:spPr>
          <a:xfrm flipH="1" rot="10800000">
            <a:off x="7480900" y="2106612"/>
            <a:ext cx="336549" cy="588962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70" name="Shape 970"/>
          <p:cNvSpPr txBox="1"/>
          <p:nvPr/>
        </p:nvSpPr>
        <p:spPr>
          <a:xfrm>
            <a:off x="6823675" y="1800225"/>
            <a:ext cx="598488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cxnSp>
        <p:nvCxnSpPr>
          <p:cNvPr id="971" name="Shape 971"/>
          <p:cNvCxnSpPr/>
          <p:nvPr/>
        </p:nvCxnSpPr>
        <p:spPr>
          <a:xfrm>
            <a:off x="8076214" y="2079625"/>
            <a:ext cx="327025" cy="25399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72" name="Shape 972"/>
          <p:cNvCxnSpPr/>
          <p:nvPr/>
        </p:nvCxnSpPr>
        <p:spPr>
          <a:xfrm>
            <a:off x="8068275" y="2693986"/>
            <a:ext cx="342899" cy="1587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73" name="Shape 973"/>
          <p:cNvSpPr/>
          <p:nvPr/>
        </p:nvSpPr>
        <p:spPr>
          <a:xfrm>
            <a:off x="5734651" y="1295400"/>
            <a:ext cx="339724" cy="237013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4" name="Shape 974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0" name="Shape 980"/>
          <p:cNvSpPr txBox="1"/>
          <p:nvPr>
            <p:ph type="title"/>
          </p:nvPr>
        </p:nvSpPr>
        <p:spPr>
          <a:xfrm>
            <a:off x="609600" y="47035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Mapper Input Cache Benefit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1819275" y="4859337"/>
            <a:ext cx="3430587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5% non-local data reads; ~5% improvement</a:t>
            </a:r>
          </a:p>
        </p:txBody>
      </p:sp>
      <p:pic>
        <p:nvPicPr>
          <p:cNvPr descr="Picture 23.png                                                 000C4E1AMacintosh HD                   C63A6B94:" id="982" name="Shape 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2230438"/>
            <a:ext cx="8045400" cy="262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Shape 983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Shape 984"/>
          <p:cNvSpPr txBox="1"/>
          <p:nvPr/>
        </p:nvSpPr>
        <p:spPr>
          <a:xfrm>
            <a:off x="695550" y="1313175"/>
            <a:ext cx="7623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Performance of K-Means: HaLoop vs. Hadoop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1224150" y="5486400"/>
            <a:ext cx="21336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Cosmo-dark, 8 nodes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5855825" y="5300000"/>
            <a:ext cx="21336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Cosmo-gas, 8 nodes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09600" y="274637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Motivation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1000" y="1295400"/>
            <a:ext cx="8443912" cy="507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interesting programs need loops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algorithms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queries</a:t>
            </a:r>
          </a:p>
          <a:p>
            <a:pPr indent="0"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MapReduce lack recursion/iteration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Use a driver program outside of MapReduce</a:t>
            </a:r>
          </a:p>
          <a:p>
            <a:pPr indent="0" lvl="0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Disadvantages of manually orchestrating an iterative program in Map Reduce</a:t>
            </a:r>
          </a:p>
          <a:p>
            <a:pPr indent="457200" lvl="1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/>
              <a:t>Data may be unchanged from iteration to iteration</a:t>
            </a:r>
          </a:p>
          <a:p>
            <a:pPr indent="457200" lvl="1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/>
              <a:t>Detecting whether fix point has been reached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39" name="Shape 139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92" name="Shape 992"/>
          <p:cNvSpPr txBox="1"/>
          <p:nvPr>
            <p:ph idx="1" type="body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Must be Reconstructed: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Node Fails</a:t>
            </a:r>
          </a:p>
          <a:p>
            <a:pPr indent="-285750" lvl="1" marL="74295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8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Node has Full Node (M/R Job Needs to be Scheduled on a Different Substitution Node)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rgbClr val="AC1A2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is Transparent</a:t>
            </a:r>
          </a:p>
          <a:p>
            <a:pPr indent="-285750" lvl="1" marL="742950" marR="0" rtl="0" algn="l">
              <a:spcBef>
                <a:spcPts val="900"/>
              </a:spcBef>
              <a:buClr>
                <a:srgbClr val="262626"/>
              </a:buClr>
              <a:buSzPct val="8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3" name="Shape 993"/>
          <p:cNvSpPr txBox="1"/>
          <p:nvPr>
            <p:ph type="title"/>
          </p:nvPr>
        </p:nvSpPr>
        <p:spPr>
          <a:xfrm>
            <a:off x="609600" y="488547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Cache Rebuilding</a:t>
            </a:r>
          </a:p>
        </p:txBody>
      </p:sp>
      <p:cxnSp>
        <p:nvCxnSpPr>
          <p:cNvPr id="994" name="Shape 994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idx="12" type="sldNum"/>
          </p:nvPr>
        </p:nvSpPr>
        <p:spPr>
          <a:xfrm>
            <a:off x="3342842" y="6468507"/>
            <a:ext cx="2133599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0" name="Shape 1000"/>
          <p:cNvSpPr txBox="1"/>
          <p:nvPr>
            <p:ph idx="1" type="body"/>
          </p:nvPr>
        </p:nvSpPr>
        <p:spPr>
          <a:xfrm>
            <a:off x="795337" y="1690688"/>
            <a:ext cx="7602536" cy="428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Algorithms Used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of HaLoop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Scheduling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and Indexing</a:t>
            </a:r>
          </a:p>
          <a:p>
            <a:pPr indent="-342900" lvl="0" marL="342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Results</a:t>
            </a:r>
          </a:p>
          <a:p>
            <a:pPr indent="-342900" lvl="0" marL="342900" marR="0" rtl="0" algn="l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/ Discussion</a:t>
            </a:r>
          </a:p>
        </p:txBody>
      </p:sp>
      <p:sp>
        <p:nvSpPr>
          <p:cNvPr id="1001" name="Shape 1001"/>
          <p:cNvSpPr txBox="1"/>
          <p:nvPr>
            <p:ph type="title"/>
          </p:nvPr>
        </p:nvSpPr>
        <p:spPr>
          <a:xfrm>
            <a:off x="609600" y="499920"/>
            <a:ext cx="7772400" cy="64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cxnSp>
        <p:nvCxnSpPr>
          <p:cNvPr id="1002" name="Shape 1002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1008" name="Shape 1008"/>
          <p:cNvSpPr txBox="1"/>
          <p:nvPr>
            <p:ph idx="1" type="body"/>
          </p:nvPr>
        </p:nvSpPr>
        <p:spPr>
          <a:xfrm>
            <a:off x="374650" y="1600200"/>
            <a:ext cx="8443912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2250" lvl="0" marL="222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simple changes to MapReduce/Hadoop can support arbitrary recursive programs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TaskTracker (Cache management) 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 (Cache awareness)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model (multi-step loop bodies, cache control)</a:t>
            </a:r>
          </a:p>
          <a:p>
            <a:pPr indent="-222250" lvl="0" marL="2222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Optimizations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loop invariant data realizes largest gain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 eliminate extra MapReduce step for termination checks</a:t>
            </a:r>
          </a:p>
          <a:p>
            <a:pPr indent="-233362" lvl="1" marL="57626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Mapper input cache benefit inconclusive; need a busier cluster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9" name="Shape 100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010" name="Shape 1010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Good …</a:t>
            </a:r>
          </a:p>
        </p:txBody>
      </p:sp>
      <p:sp>
        <p:nvSpPr>
          <p:cNvPr id="1016" name="Shape 10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17" name="Shape 1017"/>
          <p:cNvSpPr/>
          <p:nvPr/>
        </p:nvSpPr>
        <p:spPr>
          <a:xfrm>
            <a:off x="4191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Haloop extends MapReduce: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programming of iterative algorithms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improvement due to loop awareness and caching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users reuse major building blocks from existing application implementations in Hadoop.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backward compatible with Hadoop.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8" name="Shape 101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aphicFrame>
        <p:nvGraphicFramePr>
          <p:cNvPr id="145" name="Shape 145"/>
          <p:cNvGraphicFramePr/>
          <p:nvPr/>
        </p:nvGraphicFramePr>
        <p:xfrm>
          <a:off x="361950" y="178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{5A01D2D7-26E8-41C9-A2DF-25FA66EB7F40}</a:tableStyleId>
              </a:tblPr>
              <a:tblGrid>
                <a:gridCol w="1222375"/>
                <a:gridCol w="733425"/>
              </a:tblGrid>
              <a:tr h="3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url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rank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3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4"/>
                        </a:rPr>
                        <a:t>www.b.com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/>
                        </a:rPr>
                        <a:t>www.c.com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/>
                        </a:rPr>
                        <a:t>www.d.com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7"/>
                        </a:rPr>
                        <a:t>www.e.com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46" name="Shape 146"/>
          <p:cNvSpPr txBox="1"/>
          <p:nvPr>
            <p:ph idx="4294967295" type="title"/>
          </p:nvPr>
        </p:nvSpPr>
        <p:spPr>
          <a:xfrm>
            <a:off x="642581" y="605833"/>
            <a:ext cx="8458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8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 1: PageRank</a:t>
            </a:r>
          </a:p>
        </p:txBody>
      </p:sp>
      <p:graphicFrame>
        <p:nvGraphicFramePr>
          <p:cNvPr id="147" name="Shape 147"/>
          <p:cNvGraphicFramePr/>
          <p:nvPr/>
        </p:nvGraphicFramePr>
        <p:xfrm>
          <a:off x="2603499" y="179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{5A01D2D7-26E8-41C9-A2DF-25FA66EB7F40}</a:tableStyleId>
              </a:tblPr>
              <a:tblGrid>
                <a:gridCol w="1181100"/>
                <a:gridCol w="1181100"/>
              </a:tblGrid>
              <a:tr h="328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url_src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url_dest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8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9"/>
                        </a:rPr>
                        <a:t>www.b.com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0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1"/>
                        </a:rPr>
                        <a:t>www.c.com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2"/>
                        </a:rPr>
                        <a:t>www.c.com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3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4"/>
                        </a:rPr>
                        <a:t>www.e.com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5"/>
                        </a:rPr>
                        <a:t>www.d.com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6"/>
                        </a:rPr>
                        <a:t>www.d.com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7"/>
                        </a:rPr>
                        <a:t>www.b.com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8"/>
                        </a:rPr>
                        <a:t>www.c.com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19"/>
                        </a:rPr>
                        <a:t>www.e.com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0"/>
                        </a:rPr>
                        <a:t>www.e.com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1"/>
                        </a:rPr>
                        <a:t>www.c.om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1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2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3"/>
                        </a:rPr>
                        <a:t>www.d.com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8" name="Shape 148"/>
          <p:cNvSpPr txBox="1"/>
          <p:nvPr/>
        </p:nvSpPr>
        <p:spPr>
          <a:xfrm>
            <a:off x="381000" y="1390650"/>
            <a:ext cx="2366963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 Table  R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603499" y="1419225"/>
            <a:ext cx="2366963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Linkage Table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graphicFrame>
        <p:nvGraphicFramePr>
          <p:cNvPr id="150" name="Shape 150"/>
          <p:cNvGraphicFramePr/>
          <p:nvPr/>
        </p:nvGraphicFramePr>
        <p:xfrm>
          <a:off x="330200" y="454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{5A01D2D7-26E8-41C9-A2DF-25FA66EB7F40}</a:tableStyleId>
              </a:tblPr>
              <a:tblGrid>
                <a:gridCol w="1190625"/>
                <a:gridCol w="714375"/>
              </a:tblGrid>
              <a:tr h="258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url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rank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4"/>
                        </a:rPr>
                        <a:t>www.a.com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2.13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5"/>
                        </a:rPr>
                        <a:t>www.b.com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3.89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6"/>
                        </a:rPr>
                        <a:t>www.c.com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2.60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7"/>
                        </a:rPr>
                        <a:t>www.d.com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2.60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28"/>
                        </a:rPr>
                        <a:t>www.e.com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Garamond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2.13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1" name="Shape 151"/>
          <p:cNvSpPr txBox="1"/>
          <p:nvPr/>
        </p:nvSpPr>
        <p:spPr>
          <a:xfrm>
            <a:off x="330200" y="4224537"/>
            <a:ext cx="1905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 Table  R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609600" y="117257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3" name="Shape 153"/>
          <p:cNvGrpSpPr/>
          <p:nvPr/>
        </p:nvGrpSpPr>
        <p:grpSpPr>
          <a:xfrm>
            <a:off x="4970439" y="1419220"/>
            <a:ext cx="4073189" cy="4213742"/>
            <a:chOff x="5153025" y="1508125"/>
            <a:chExt cx="3990975" cy="4108562"/>
          </a:xfrm>
        </p:grpSpPr>
        <p:sp>
          <p:nvSpPr>
            <p:cNvPr id="154" name="Shape 154"/>
            <p:cNvSpPr/>
            <p:nvPr/>
          </p:nvSpPr>
          <p:spPr>
            <a:xfrm>
              <a:off x="5511800" y="3849687"/>
              <a:ext cx="2619300" cy="17670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153025" y="2455863"/>
              <a:ext cx="3990900" cy="164940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53025" y="1508125"/>
              <a:ext cx="1498500" cy="40464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5715000" y="4876800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</a:p>
          </p:txBody>
        </p:sp>
        <p:sp>
          <p:nvSpPr>
            <p:cNvPr id="158" name="Shape 158"/>
            <p:cNvSpPr/>
            <p:nvPr/>
          </p:nvSpPr>
          <p:spPr>
            <a:xfrm rot="-5400000">
              <a:off x="6705600" y="4038600"/>
              <a:ext cx="152400" cy="304800"/>
            </a:xfrm>
            <a:prstGeom prst="flowChartCollat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7543800" y="48768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</a:p>
          </p:txBody>
        </p:sp>
        <p:cxnSp>
          <p:nvCxnSpPr>
            <p:cNvPr id="160" name="Shape 160"/>
            <p:cNvCxnSpPr/>
            <p:nvPr/>
          </p:nvCxnSpPr>
          <p:spPr>
            <a:xfrm rot="10800000">
              <a:off x="7086600" y="4572000"/>
              <a:ext cx="609600" cy="381000"/>
            </a:xfrm>
            <a:prstGeom prst="straightConnector1">
              <a:avLst/>
            </a:pr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61" name="Shape 161"/>
            <p:cNvCxnSpPr/>
            <p:nvPr/>
          </p:nvCxnSpPr>
          <p:spPr>
            <a:xfrm flipH="1" rot="10800000">
              <a:off x="5943600" y="4572000"/>
              <a:ext cx="533400" cy="381000"/>
            </a:xfrm>
            <a:prstGeom prst="straightConnector1">
              <a:avLst/>
            </a:pr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162" name="Shape 162"/>
            <p:cNvSpPr/>
            <p:nvPr/>
          </p:nvSpPr>
          <p:spPr>
            <a:xfrm>
              <a:off x="5257800" y="3276600"/>
              <a:ext cx="38862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.rank = R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.rank/γ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url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COUNT(url_dest)</a:t>
              </a:r>
            </a:p>
          </p:txBody>
        </p:sp>
        <p:cxnSp>
          <p:nvCxnSpPr>
            <p:cNvPr id="163" name="Shape 163"/>
            <p:cNvCxnSpPr/>
            <p:nvPr/>
          </p:nvCxnSpPr>
          <p:spPr>
            <a:xfrm rot="-5400000">
              <a:off x="6573000" y="3848937"/>
              <a:ext cx="381000" cy="1500"/>
            </a:xfrm>
            <a:prstGeom prst="straightConnector1">
              <a:avLst/>
            </a:pr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164" name="Shape 164"/>
            <p:cNvSpPr/>
            <p:nvPr/>
          </p:nvSpPr>
          <p:spPr>
            <a:xfrm>
              <a:off x="6096000" y="4191000"/>
              <a:ext cx="17130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.url = L.url_src</a:t>
              </a:r>
            </a:p>
          </p:txBody>
        </p:sp>
        <p:cxnSp>
          <p:nvCxnSpPr>
            <p:cNvPr id="165" name="Shape 165"/>
            <p:cNvCxnSpPr/>
            <p:nvPr/>
          </p:nvCxnSpPr>
          <p:spPr>
            <a:xfrm rot="-5400000">
              <a:off x="6574588" y="3161549"/>
              <a:ext cx="381000" cy="1500"/>
            </a:xfrm>
            <a:prstGeom prst="straightConnector1">
              <a:avLst/>
            </a:pr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166" name="Shape 166"/>
            <p:cNvSpPr/>
            <p:nvPr/>
          </p:nvSpPr>
          <p:spPr>
            <a:xfrm>
              <a:off x="5562600" y="2590800"/>
              <a:ext cx="30639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π(url_dest, γ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url_dest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SUM(rank))</a:t>
              </a:r>
            </a:p>
          </p:txBody>
        </p:sp>
        <p:cxnSp>
          <p:nvCxnSpPr>
            <p:cNvPr id="167" name="Shape 167"/>
            <p:cNvCxnSpPr/>
            <p:nvPr/>
          </p:nvCxnSpPr>
          <p:spPr>
            <a:xfrm rot="-5400000">
              <a:off x="6592050" y="2399550"/>
              <a:ext cx="381000" cy="1500"/>
            </a:xfrm>
            <a:prstGeom prst="straightConnector1">
              <a:avLst/>
            </a:pr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168" name="Shape 168"/>
            <p:cNvSpPr txBox="1"/>
            <p:nvPr/>
          </p:nvSpPr>
          <p:spPr>
            <a:xfrm>
              <a:off x="6553200" y="1828800"/>
              <a:ext cx="838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i+1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5181600" y="1589087"/>
              <a:ext cx="1587600" cy="3474900"/>
            </a:xfrm>
            <a:custGeom>
              <a:pathLst>
                <a:path extrusionOk="0" h="120000" w="120000">
                  <a:moveTo>
                    <a:pt x="120000" y="7071"/>
                  </a:moveTo>
                  <a:cubicBezTo>
                    <a:pt x="108360" y="3508"/>
                    <a:pt x="96720" y="0"/>
                    <a:pt x="80400" y="4824"/>
                  </a:cubicBezTo>
                  <a:cubicBezTo>
                    <a:pt x="64080" y="9648"/>
                    <a:pt x="35280" y="25600"/>
                    <a:pt x="22080" y="36016"/>
                  </a:cubicBezTo>
                  <a:cubicBezTo>
                    <a:pt x="8880" y="46432"/>
                    <a:pt x="2400" y="55915"/>
                    <a:pt x="1200" y="67208"/>
                  </a:cubicBezTo>
                  <a:cubicBezTo>
                    <a:pt x="0" y="78501"/>
                    <a:pt x="9120" y="95440"/>
                    <a:pt x="15120" y="103828"/>
                  </a:cubicBezTo>
                  <a:cubicBezTo>
                    <a:pt x="21120" y="112215"/>
                    <a:pt x="31920" y="114846"/>
                    <a:pt x="36840" y="117423"/>
                  </a:cubicBezTo>
                  <a:cubicBezTo>
                    <a:pt x="41760" y="120000"/>
                    <a:pt x="43200" y="119616"/>
                    <a:pt x="44760" y="119232"/>
                  </a:cubicBezTo>
                </a:path>
              </a:pathLst>
            </a:custGeom>
            <a:noFill/>
            <a:ln cap="flat" cmpd="sng" w="44450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03212" y="4094162"/>
            <a:ext cx="523874" cy="30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6" name="Shape 176"/>
          <p:cNvSpPr txBox="1"/>
          <p:nvPr>
            <p:ph idx="4294967295" type="title"/>
          </p:nvPr>
        </p:nvSpPr>
        <p:spPr>
          <a:xfrm>
            <a:off x="612775" y="606425"/>
            <a:ext cx="8448675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8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 in MapReduce</a:t>
            </a:r>
          </a:p>
        </p:txBody>
      </p:sp>
      <p:sp>
        <p:nvSpPr>
          <p:cNvPr id="177" name="Shape 177"/>
          <p:cNvSpPr/>
          <p:nvPr/>
        </p:nvSpPr>
        <p:spPr>
          <a:xfrm>
            <a:off x="1143000" y="2535238"/>
            <a:ext cx="762000" cy="457200"/>
          </a:xfrm>
          <a:prstGeom prst="flowChartProcess">
            <a:avLst/>
          </a:prstGeom>
          <a:solidFill>
            <a:schemeClr val="folHlink">
              <a:alpha val="35686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178" name="Shape 178"/>
          <p:cNvSpPr/>
          <p:nvPr/>
        </p:nvSpPr>
        <p:spPr>
          <a:xfrm>
            <a:off x="1143000" y="3297237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179" name="Shape 179"/>
          <p:cNvSpPr/>
          <p:nvPr/>
        </p:nvSpPr>
        <p:spPr>
          <a:xfrm>
            <a:off x="1143000" y="3995737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cxnSp>
        <p:nvCxnSpPr>
          <p:cNvPr id="180" name="Shape 180"/>
          <p:cNvCxnSpPr>
            <a:stCxn id="177" idx="3"/>
          </p:cNvCxnSpPr>
          <p:nvPr/>
        </p:nvCxnSpPr>
        <p:spPr>
          <a:xfrm>
            <a:off x="1905000" y="2763838"/>
            <a:ext cx="1143000" cy="304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1" name="Shape 181"/>
          <p:cNvCxnSpPr/>
          <p:nvPr/>
        </p:nvCxnSpPr>
        <p:spPr>
          <a:xfrm>
            <a:off x="1905000" y="3525837"/>
            <a:ext cx="1143000" cy="304799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2" name="Shape 182"/>
          <p:cNvCxnSpPr/>
          <p:nvPr/>
        </p:nvCxnSpPr>
        <p:spPr>
          <a:xfrm rot="-5400000">
            <a:off x="1905000" y="3068637"/>
            <a:ext cx="1143000" cy="1143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3" name="Shape 183"/>
          <p:cNvCxnSpPr>
            <a:stCxn id="178" idx="3"/>
          </p:cNvCxnSpPr>
          <p:nvPr/>
        </p:nvCxnSpPr>
        <p:spPr>
          <a:xfrm flipH="1" rot="10800000">
            <a:off x="1905000" y="3068637"/>
            <a:ext cx="1143000" cy="457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4" name="Shape 184"/>
          <p:cNvCxnSpPr>
            <a:stCxn id="177" idx="3"/>
          </p:cNvCxnSpPr>
          <p:nvPr/>
        </p:nvCxnSpPr>
        <p:spPr>
          <a:xfrm>
            <a:off x="1905000" y="2763838"/>
            <a:ext cx="1143000" cy="1066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5" name="Shape 185"/>
          <p:cNvCxnSpPr>
            <a:stCxn id="179" idx="3"/>
          </p:cNvCxnSpPr>
          <p:nvPr/>
        </p:nvCxnSpPr>
        <p:spPr>
          <a:xfrm flipH="1" rot="10800000">
            <a:off x="1905000" y="3843337"/>
            <a:ext cx="1143000" cy="381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6" name="Shape 186"/>
          <p:cNvCxnSpPr/>
          <p:nvPr/>
        </p:nvCxnSpPr>
        <p:spPr>
          <a:xfrm>
            <a:off x="685800" y="2763838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7" name="Shape 187"/>
          <p:cNvCxnSpPr/>
          <p:nvPr/>
        </p:nvCxnSpPr>
        <p:spPr>
          <a:xfrm>
            <a:off x="685800" y="3525837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8" name="Shape 188"/>
          <p:cNvCxnSpPr/>
          <p:nvPr/>
        </p:nvCxnSpPr>
        <p:spPr>
          <a:xfrm>
            <a:off x="685800" y="4211637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9" name="Shape 189"/>
          <p:cNvCxnSpPr/>
          <p:nvPr/>
        </p:nvCxnSpPr>
        <p:spPr>
          <a:xfrm>
            <a:off x="3505200" y="3068638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0" name="Shape 190"/>
          <p:cNvCxnSpPr/>
          <p:nvPr/>
        </p:nvCxnSpPr>
        <p:spPr>
          <a:xfrm>
            <a:off x="3505200" y="3830637"/>
            <a:ext cx="5333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91" name="Shape 191"/>
          <p:cNvSpPr/>
          <p:nvPr/>
        </p:nvSpPr>
        <p:spPr>
          <a:xfrm>
            <a:off x="4052887" y="2840038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192" name="Shape 192"/>
          <p:cNvSpPr/>
          <p:nvPr/>
        </p:nvSpPr>
        <p:spPr>
          <a:xfrm>
            <a:off x="4038600" y="3602037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193" name="Shape 193"/>
          <p:cNvSpPr/>
          <p:nvPr/>
        </p:nvSpPr>
        <p:spPr>
          <a:xfrm>
            <a:off x="5410200" y="2840038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194" name="Shape 194"/>
          <p:cNvSpPr/>
          <p:nvPr/>
        </p:nvSpPr>
        <p:spPr>
          <a:xfrm>
            <a:off x="5410200" y="3602037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195" name="Shape 195"/>
          <p:cNvCxnSpPr>
            <a:stCxn id="191" idx="3"/>
          </p:cNvCxnSpPr>
          <p:nvPr/>
        </p:nvCxnSpPr>
        <p:spPr>
          <a:xfrm>
            <a:off x="4814887" y="3068638"/>
            <a:ext cx="597000" cy="31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6" name="Shape 196"/>
          <p:cNvCxnSpPr>
            <a:stCxn id="192" idx="3"/>
          </p:cNvCxnSpPr>
          <p:nvPr/>
        </p:nvCxnSpPr>
        <p:spPr>
          <a:xfrm>
            <a:off x="4800600" y="3830637"/>
            <a:ext cx="6096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7" name="Shape 197"/>
          <p:cNvCxnSpPr>
            <a:stCxn id="191" idx="3"/>
          </p:cNvCxnSpPr>
          <p:nvPr/>
        </p:nvCxnSpPr>
        <p:spPr>
          <a:xfrm>
            <a:off x="4814887" y="3068638"/>
            <a:ext cx="597000" cy="793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8" name="Shape 198"/>
          <p:cNvCxnSpPr>
            <a:stCxn id="192" idx="3"/>
          </p:cNvCxnSpPr>
          <p:nvPr/>
        </p:nvCxnSpPr>
        <p:spPr>
          <a:xfrm flipH="1" rot="10800000">
            <a:off x="4800600" y="3100437"/>
            <a:ext cx="597000" cy="730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99" name="Shape 199"/>
          <p:cNvSpPr/>
          <p:nvPr/>
        </p:nvSpPr>
        <p:spPr>
          <a:xfrm rot="-5400000">
            <a:off x="2095499" y="1201738"/>
            <a:ext cx="304799" cy="2209799"/>
          </a:xfrm>
          <a:prstGeom prst="rightBrace">
            <a:avLst>
              <a:gd fmla="val 112500" name="adj1"/>
              <a:gd fmla="val 50000" name="adj2"/>
            </a:avLst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 rot="-5400000">
            <a:off x="4724400" y="1697038"/>
            <a:ext cx="381000" cy="1752600"/>
          </a:xfrm>
          <a:prstGeom prst="rightBrace">
            <a:avLst>
              <a:gd fmla="val 112500" name="adj1"/>
              <a:gd fmla="val 50000" name="adj2"/>
            </a:avLst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15900" y="2382838"/>
            <a:ext cx="457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53988" y="3792537"/>
            <a:ext cx="936624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L-split1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9863" y="3055938"/>
            <a:ext cx="115728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L-split0</a:t>
            </a:r>
          </a:p>
        </p:txBody>
      </p:sp>
      <p:cxnSp>
        <p:nvCxnSpPr>
          <p:cNvPr id="204" name="Shape 204"/>
          <p:cNvCxnSpPr>
            <a:stCxn id="193" idx="6"/>
          </p:cNvCxnSpPr>
          <p:nvPr/>
        </p:nvCxnSpPr>
        <p:spPr>
          <a:xfrm>
            <a:off x="5867400" y="3068638"/>
            <a:ext cx="4572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5" name="Shape 205"/>
          <p:cNvCxnSpPr>
            <a:stCxn id="194" idx="6"/>
          </p:cNvCxnSpPr>
          <p:nvPr/>
        </p:nvCxnSpPr>
        <p:spPr>
          <a:xfrm>
            <a:off x="5867400" y="3830637"/>
            <a:ext cx="4572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06" name="Shape 206"/>
          <p:cNvSpPr/>
          <p:nvPr/>
        </p:nvSpPr>
        <p:spPr>
          <a:xfrm>
            <a:off x="6338887" y="2840038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07" name="Shape 207"/>
          <p:cNvSpPr/>
          <p:nvPr/>
        </p:nvSpPr>
        <p:spPr>
          <a:xfrm>
            <a:off x="6324600" y="3602037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08" name="Shape 208"/>
          <p:cNvSpPr/>
          <p:nvPr/>
        </p:nvSpPr>
        <p:spPr>
          <a:xfrm>
            <a:off x="7696200" y="2840038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209" name="Shape 209"/>
          <p:cNvSpPr/>
          <p:nvPr/>
        </p:nvSpPr>
        <p:spPr>
          <a:xfrm>
            <a:off x="7696200" y="3602037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210" name="Shape 210"/>
          <p:cNvCxnSpPr>
            <a:stCxn id="206" idx="3"/>
          </p:cNvCxnSpPr>
          <p:nvPr/>
        </p:nvCxnSpPr>
        <p:spPr>
          <a:xfrm>
            <a:off x="7100887" y="3068638"/>
            <a:ext cx="582600" cy="31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1" name="Shape 211"/>
          <p:cNvCxnSpPr>
            <a:stCxn id="207" idx="3"/>
          </p:cNvCxnSpPr>
          <p:nvPr/>
        </p:nvCxnSpPr>
        <p:spPr>
          <a:xfrm>
            <a:off x="7086600" y="3830637"/>
            <a:ext cx="6096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2" name="Shape 212"/>
          <p:cNvCxnSpPr>
            <a:stCxn id="206" idx="3"/>
          </p:cNvCxnSpPr>
          <p:nvPr/>
        </p:nvCxnSpPr>
        <p:spPr>
          <a:xfrm>
            <a:off x="7100887" y="3068638"/>
            <a:ext cx="582600" cy="793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3" name="Shape 213"/>
          <p:cNvCxnSpPr>
            <a:stCxn id="207" idx="3"/>
          </p:cNvCxnSpPr>
          <p:nvPr/>
        </p:nvCxnSpPr>
        <p:spPr>
          <a:xfrm flipH="1" rot="10800000">
            <a:off x="7086600" y="3100437"/>
            <a:ext cx="597000" cy="730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4" name="Shape 214"/>
          <p:cNvSpPr/>
          <p:nvPr/>
        </p:nvSpPr>
        <p:spPr>
          <a:xfrm rot="-5400000">
            <a:off x="7010400" y="1697038"/>
            <a:ext cx="381000" cy="1752600"/>
          </a:xfrm>
          <a:prstGeom prst="rightBrace">
            <a:avLst>
              <a:gd fmla="val 112500" name="adj1"/>
              <a:gd fmla="val 50000" name="adj2"/>
            </a:avLst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Shape 215"/>
          <p:cNvCxnSpPr>
            <a:stCxn id="209" idx="5"/>
          </p:cNvCxnSpPr>
          <p:nvPr/>
        </p:nvCxnSpPr>
        <p:spPr>
          <a:xfrm rot="5400000">
            <a:off x="5876644" y="3296882"/>
            <a:ext cx="1514400" cy="29052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6" name="Shape 216"/>
          <p:cNvCxnSpPr/>
          <p:nvPr/>
        </p:nvCxnSpPr>
        <p:spPr>
          <a:xfrm flipH="1">
            <a:off x="5181599" y="3221038"/>
            <a:ext cx="2895600" cy="2666999"/>
          </a:xfrm>
          <a:prstGeom prst="curvedConnector3">
            <a:avLst>
              <a:gd fmla="val -2083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7" name="Shape 217"/>
          <p:cNvCxnSpPr>
            <a:endCxn id="174" idx="2"/>
          </p:cNvCxnSpPr>
          <p:nvPr/>
        </p:nvCxnSpPr>
        <p:spPr>
          <a:xfrm rot="10800000">
            <a:off x="565150" y="4395787"/>
            <a:ext cx="3378300" cy="1289100"/>
          </a:xfrm>
          <a:prstGeom prst="curved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8" name="Shape 218"/>
          <p:cNvSpPr txBox="1"/>
          <p:nvPr/>
        </p:nvSpPr>
        <p:spPr>
          <a:xfrm>
            <a:off x="1908175" y="4981576"/>
            <a:ext cx="1600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i=i+1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114800" y="4884737"/>
            <a:ext cx="15684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Converged?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838200" y="1620837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&amp; compute rank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267200" y="1849438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 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172200" y="1849438"/>
            <a:ext cx="2666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fixpoint evaluation </a:t>
            </a:r>
          </a:p>
        </p:txBody>
      </p:sp>
      <p:sp>
        <p:nvSpPr>
          <p:cNvPr id="223" name="Shape 223"/>
          <p:cNvSpPr/>
          <p:nvPr/>
        </p:nvSpPr>
        <p:spPr>
          <a:xfrm>
            <a:off x="3956050" y="5341937"/>
            <a:ext cx="1225550" cy="6858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cxnSp>
        <p:nvCxnSpPr>
          <p:cNvPr id="224" name="Shape 224"/>
          <p:cNvCxnSpPr/>
          <p:nvPr/>
        </p:nvCxnSpPr>
        <p:spPr>
          <a:xfrm flipH="1">
            <a:off x="4646612" y="6029326"/>
            <a:ext cx="3174" cy="360362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25" name="Shape 225"/>
          <p:cNvSpPr txBox="1"/>
          <p:nvPr/>
        </p:nvSpPr>
        <p:spPr>
          <a:xfrm>
            <a:off x="4837112" y="5764212"/>
            <a:ext cx="16001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</a:t>
            </a:r>
          </a:p>
        </p:txBody>
      </p:sp>
      <p:sp>
        <p:nvSpPr>
          <p:cNvPr id="226" name="Shape 226"/>
          <p:cNvSpPr/>
          <p:nvPr/>
        </p:nvSpPr>
        <p:spPr>
          <a:xfrm>
            <a:off x="3081338" y="3594101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227" name="Shape 227"/>
          <p:cNvSpPr/>
          <p:nvPr/>
        </p:nvSpPr>
        <p:spPr>
          <a:xfrm>
            <a:off x="3076575" y="2868613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4" name="Shape 234"/>
          <p:cNvSpPr txBox="1"/>
          <p:nvPr>
            <p:ph idx="4294967295" type="body"/>
          </p:nvPr>
        </p:nvSpPr>
        <p:spPr>
          <a:xfrm>
            <a:off x="547687" y="5029200"/>
            <a:ext cx="8596311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9725" lvl="0" marL="3397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30D0D"/>
              </a:buClr>
              <a:buSzPct val="100000"/>
              <a:buFont typeface="Times"/>
              <a:buAutoNum type="arabicPeriod"/>
            </a:pPr>
            <a:r>
              <a:rPr b="0" i="1" lang="en-US" sz="2400" u="none" cap="none" strike="noStrike">
                <a:solidFill>
                  <a:srgbClr val="F30D0D"/>
                </a:solidFill>
                <a:latin typeface="Times"/>
                <a:ea typeface="Times"/>
                <a:cs typeface="Times"/>
                <a:sym typeface="Times"/>
              </a:rPr>
              <a:t>L is loaded on each iteration</a:t>
            </a:r>
          </a:p>
          <a:p>
            <a:pPr indent="-339725" lvl="0" marL="3397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30D0D"/>
              </a:buClr>
              <a:buSzPct val="100000"/>
              <a:buFont typeface="Times"/>
              <a:buAutoNum type="arabicPeriod"/>
            </a:pPr>
            <a:r>
              <a:rPr b="0" i="1" lang="en-US" sz="2400" u="none" cap="none" strike="noStrike">
                <a:solidFill>
                  <a:srgbClr val="F30D0D"/>
                </a:solidFill>
                <a:latin typeface="Times"/>
                <a:ea typeface="Times"/>
                <a:cs typeface="Times"/>
                <a:sym typeface="Times"/>
              </a:rPr>
              <a:t>L is shuffled on each iteration</a:t>
            </a:r>
          </a:p>
          <a:p>
            <a:pPr indent="-339725" lvl="0" marL="339725" marR="0" rtl="0" algn="l">
              <a:lnSpc>
                <a:spcPct val="80000"/>
              </a:lnSpc>
              <a:spcBef>
                <a:spcPts val="480"/>
              </a:spcBef>
              <a:buClr>
                <a:srgbClr val="F30D0D"/>
              </a:buClr>
              <a:buSzPct val="100000"/>
              <a:buFont typeface="Times"/>
              <a:buAutoNum type="arabicPeriod"/>
            </a:pPr>
            <a:r>
              <a:rPr b="0" i="1" lang="en-US" sz="2400" u="none" cap="none" strike="noStrike">
                <a:solidFill>
                  <a:srgbClr val="F30D0D"/>
                </a:solidFill>
                <a:latin typeface="Times"/>
                <a:ea typeface="Times"/>
                <a:cs typeface="Times"/>
                <a:sym typeface="Times"/>
              </a:rPr>
              <a:t>Fixpoint evaluated as a separate MapReduce job per iteration</a:t>
            </a:r>
          </a:p>
        </p:txBody>
      </p:sp>
      <p:sp>
        <p:nvSpPr>
          <p:cNvPr id="235" name="Shape 235"/>
          <p:cNvSpPr txBox="1"/>
          <p:nvPr>
            <p:ph idx="4294967295" type="title"/>
          </p:nvPr>
        </p:nvSpPr>
        <p:spPr>
          <a:xfrm>
            <a:off x="614504" y="582541"/>
            <a:ext cx="8448675" cy="53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88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PageRank in MapReduce</a:t>
            </a:r>
          </a:p>
        </p:txBody>
      </p:sp>
      <p:sp>
        <p:nvSpPr>
          <p:cNvPr id="236" name="Shape 236"/>
          <p:cNvSpPr/>
          <p:nvPr/>
        </p:nvSpPr>
        <p:spPr>
          <a:xfrm>
            <a:off x="1412875" y="2051050"/>
            <a:ext cx="762000" cy="457200"/>
          </a:xfrm>
          <a:prstGeom prst="flowChartProcess">
            <a:avLst/>
          </a:prstGeom>
          <a:solidFill>
            <a:schemeClr val="folHlink">
              <a:alpha val="35686"/>
            </a:schemeClr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</a:p>
        </p:txBody>
      </p:sp>
      <p:sp>
        <p:nvSpPr>
          <p:cNvPr id="237" name="Shape 237"/>
          <p:cNvSpPr/>
          <p:nvPr/>
        </p:nvSpPr>
        <p:spPr>
          <a:xfrm>
            <a:off x="1412875" y="281305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</a:p>
        </p:txBody>
      </p:sp>
      <p:sp>
        <p:nvSpPr>
          <p:cNvPr id="238" name="Shape 238"/>
          <p:cNvSpPr/>
          <p:nvPr/>
        </p:nvSpPr>
        <p:spPr>
          <a:xfrm>
            <a:off x="1412875" y="349885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</a:p>
        </p:txBody>
      </p:sp>
      <p:cxnSp>
        <p:nvCxnSpPr>
          <p:cNvPr id="239" name="Shape 239"/>
          <p:cNvCxnSpPr>
            <a:stCxn id="236" idx="3"/>
          </p:cNvCxnSpPr>
          <p:nvPr/>
        </p:nvCxnSpPr>
        <p:spPr>
          <a:xfrm>
            <a:off x="2174875" y="2279650"/>
            <a:ext cx="1143000" cy="304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0" name="Shape 240"/>
          <p:cNvCxnSpPr/>
          <p:nvPr/>
        </p:nvCxnSpPr>
        <p:spPr>
          <a:xfrm>
            <a:off x="2162175" y="3041650"/>
            <a:ext cx="1143000" cy="304799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1" name="Shape 241"/>
          <p:cNvCxnSpPr/>
          <p:nvPr/>
        </p:nvCxnSpPr>
        <p:spPr>
          <a:xfrm rot="-5400000">
            <a:off x="2162175" y="2584449"/>
            <a:ext cx="1143000" cy="1143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2" name="Shape 242"/>
          <p:cNvCxnSpPr>
            <a:stCxn id="237" idx="3"/>
          </p:cNvCxnSpPr>
          <p:nvPr/>
        </p:nvCxnSpPr>
        <p:spPr>
          <a:xfrm flipH="1" rot="10800000">
            <a:off x="2174875" y="2584450"/>
            <a:ext cx="1143000" cy="457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3" name="Shape 243"/>
          <p:cNvCxnSpPr>
            <a:stCxn id="236" idx="3"/>
          </p:cNvCxnSpPr>
          <p:nvPr/>
        </p:nvCxnSpPr>
        <p:spPr>
          <a:xfrm>
            <a:off x="2174875" y="2279650"/>
            <a:ext cx="1143000" cy="1066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4" name="Shape 244"/>
          <p:cNvCxnSpPr>
            <a:stCxn id="238" idx="3"/>
          </p:cNvCxnSpPr>
          <p:nvPr/>
        </p:nvCxnSpPr>
        <p:spPr>
          <a:xfrm flipH="1" rot="10800000">
            <a:off x="2174875" y="3346450"/>
            <a:ext cx="1143000" cy="3810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5" name="Shape 245"/>
          <p:cNvCxnSpPr/>
          <p:nvPr/>
        </p:nvCxnSpPr>
        <p:spPr>
          <a:xfrm>
            <a:off x="955675" y="227965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6" name="Shape 246"/>
          <p:cNvCxnSpPr/>
          <p:nvPr/>
        </p:nvCxnSpPr>
        <p:spPr>
          <a:xfrm>
            <a:off x="955675" y="304165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7" name="Shape 247"/>
          <p:cNvCxnSpPr/>
          <p:nvPr/>
        </p:nvCxnSpPr>
        <p:spPr>
          <a:xfrm>
            <a:off x="955675" y="372745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8" name="Shape 248"/>
          <p:cNvSpPr txBox="1"/>
          <p:nvPr/>
        </p:nvSpPr>
        <p:spPr>
          <a:xfrm>
            <a:off x="457200" y="2057400"/>
            <a:ext cx="4572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09575" y="3346450"/>
            <a:ext cx="1066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L-split1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09575" y="2584450"/>
            <a:ext cx="1066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L-split0</a:t>
            </a:r>
          </a:p>
        </p:txBody>
      </p:sp>
      <p:sp>
        <p:nvSpPr>
          <p:cNvPr id="251" name="Shape 251"/>
          <p:cNvSpPr/>
          <p:nvPr/>
        </p:nvSpPr>
        <p:spPr>
          <a:xfrm>
            <a:off x="414337" y="2624136"/>
            <a:ext cx="1828800" cy="1524000"/>
          </a:xfrm>
          <a:prstGeom prst="rect">
            <a:avLst/>
          </a:prstGeom>
          <a:solidFill>
            <a:srgbClr val="0011CF">
              <a:alpha val="219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327275" y="2592386"/>
            <a:ext cx="838199" cy="1276349"/>
          </a:xfrm>
          <a:prstGeom prst="rect">
            <a:avLst/>
          </a:prstGeom>
          <a:solidFill>
            <a:srgbClr val="0011CF">
              <a:alpha val="219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53" name="Shape 253"/>
          <p:cNvCxnSpPr/>
          <p:nvPr/>
        </p:nvCxnSpPr>
        <p:spPr>
          <a:xfrm>
            <a:off x="6130925" y="2576511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54" name="Shape 254"/>
          <p:cNvCxnSpPr/>
          <p:nvPr/>
        </p:nvCxnSpPr>
        <p:spPr>
          <a:xfrm>
            <a:off x="6130925" y="3338512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55" name="Shape 255"/>
          <p:cNvSpPr/>
          <p:nvPr/>
        </p:nvSpPr>
        <p:spPr>
          <a:xfrm>
            <a:off x="6602413" y="2347911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56" name="Shape 256"/>
          <p:cNvSpPr/>
          <p:nvPr/>
        </p:nvSpPr>
        <p:spPr>
          <a:xfrm>
            <a:off x="6588125" y="3109911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57" name="Shape 257"/>
          <p:cNvSpPr/>
          <p:nvPr/>
        </p:nvSpPr>
        <p:spPr>
          <a:xfrm>
            <a:off x="7959725" y="2347911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258" name="Shape 258"/>
          <p:cNvSpPr/>
          <p:nvPr/>
        </p:nvSpPr>
        <p:spPr>
          <a:xfrm>
            <a:off x="7959725" y="3109911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259" name="Shape 259"/>
          <p:cNvCxnSpPr>
            <a:stCxn id="255" idx="3"/>
          </p:cNvCxnSpPr>
          <p:nvPr/>
        </p:nvCxnSpPr>
        <p:spPr>
          <a:xfrm>
            <a:off x="7364413" y="2576511"/>
            <a:ext cx="582600" cy="31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0" name="Shape 260"/>
          <p:cNvCxnSpPr>
            <a:stCxn id="256" idx="3"/>
          </p:cNvCxnSpPr>
          <p:nvPr/>
        </p:nvCxnSpPr>
        <p:spPr>
          <a:xfrm>
            <a:off x="7350125" y="3338511"/>
            <a:ext cx="609600" cy="15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1" name="Shape 261"/>
          <p:cNvCxnSpPr>
            <a:stCxn id="255" idx="3"/>
          </p:cNvCxnSpPr>
          <p:nvPr/>
        </p:nvCxnSpPr>
        <p:spPr>
          <a:xfrm>
            <a:off x="7364413" y="2576511"/>
            <a:ext cx="582600" cy="7938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2" name="Shape 262"/>
          <p:cNvCxnSpPr>
            <a:stCxn id="256" idx="3"/>
          </p:cNvCxnSpPr>
          <p:nvPr/>
        </p:nvCxnSpPr>
        <p:spPr>
          <a:xfrm flipH="1" rot="10800000">
            <a:off x="7350125" y="2608311"/>
            <a:ext cx="597000" cy="73020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63" name="Shape 263"/>
          <p:cNvSpPr txBox="1"/>
          <p:nvPr/>
        </p:nvSpPr>
        <p:spPr>
          <a:xfrm>
            <a:off x="414337" y="3771900"/>
            <a:ext cx="458786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0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</p:txBody>
      </p:sp>
      <p:sp>
        <p:nvSpPr>
          <p:cNvPr id="264" name="Shape 264"/>
          <p:cNvSpPr/>
          <p:nvPr/>
        </p:nvSpPr>
        <p:spPr>
          <a:xfrm>
            <a:off x="6324600" y="2209800"/>
            <a:ext cx="2198687" cy="1485899"/>
          </a:xfrm>
          <a:prstGeom prst="rect">
            <a:avLst/>
          </a:prstGeom>
          <a:solidFill>
            <a:srgbClr val="0011CF">
              <a:alpha val="219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778125" y="3490912"/>
            <a:ext cx="458788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0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415213" y="3316287"/>
            <a:ext cx="458786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000">
                <a:solidFill>
                  <a:srgbClr val="F30D0D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</p:txBody>
      </p:sp>
      <p:sp>
        <p:nvSpPr>
          <p:cNvPr id="267" name="Shape 267"/>
          <p:cNvSpPr/>
          <p:nvPr/>
        </p:nvSpPr>
        <p:spPr>
          <a:xfrm>
            <a:off x="685800" y="4419600"/>
            <a:ext cx="2984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is loop invariant, but</a:t>
            </a:r>
          </a:p>
        </p:txBody>
      </p:sp>
      <p:sp>
        <p:nvSpPr>
          <p:cNvPr id="268" name="Shape 268"/>
          <p:cNvSpPr/>
          <p:nvPr/>
        </p:nvSpPr>
        <p:spPr>
          <a:xfrm>
            <a:off x="3352800" y="3087686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269" name="Shape 269"/>
          <p:cNvSpPr/>
          <p:nvPr/>
        </p:nvSpPr>
        <p:spPr>
          <a:xfrm>
            <a:off x="3348037" y="2362200"/>
            <a:ext cx="457200" cy="457200"/>
          </a:xfrm>
          <a:prstGeom prst="flowChartConnector">
            <a:avLst/>
          </a:prstGeom>
          <a:gradFill>
            <a:gsLst>
              <a:gs pos="0">
                <a:srgbClr val="4F81BD">
                  <a:alpha val="34901"/>
                </a:srgbClr>
              </a:gs>
              <a:gs pos="100000">
                <a:schemeClr val="folHlink"/>
              </a:gs>
            </a:gsLst>
            <a:lin ang="5400000" scaled="0"/>
          </a:gradFill>
          <a:ln cap="flat" cmpd="sng" w="25400">
            <a:solidFill>
              <a:srgbClr val="385D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3827462" y="258445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1" name="Shape 271"/>
          <p:cNvCxnSpPr/>
          <p:nvPr/>
        </p:nvCxnSpPr>
        <p:spPr>
          <a:xfrm>
            <a:off x="3827462" y="3346450"/>
            <a:ext cx="457200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72" name="Shape 272"/>
          <p:cNvSpPr/>
          <p:nvPr/>
        </p:nvSpPr>
        <p:spPr>
          <a:xfrm>
            <a:off x="4298950" y="235585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73" name="Shape 273"/>
          <p:cNvSpPr/>
          <p:nvPr/>
        </p:nvSpPr>
        <p:spPr>
          <a:xfrm>
            <a:off x="4284662" y="3117850"/>
            <a:ext cx="762000" cy="457200"/>
          </a:xfrm>
          <a:prstGeom prst="flowChartProcess">
            <a:avLst/>
          </a:prstGeom>
          <a:solidFill>
            <a:schemeClr val="accent1">
              <a:alpha val="35686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74" name="Shape 274"/>
          <p:cNvSpPr/>
          <p:nvPr/>
        </p:nvSpPr>
        <p:spPr>
          <a:xfrm>
            <a:off x="5656262" y="235585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275" name="Shape 275"/>
          <p:cNvSpPr/>
          <p:nvPr/>
        </p:nvSpPr>
        <p:spPr>
          <a:xfrm>
            <a:off x="5656262" y="3117850"/>
            <a:ext cx="457200" cy="457200"/>
          </a:xfrm>
          <a:prstGeom prst="flowChartConnector">
            <a:avLst/>
          </a:prstGeom>
          <a:solidFill>
            <a:schemeClr val="accent1">
              <a:alpha val="74901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cxnSp>
        <p:nvCxnSpPr>
          <p:cNvPr id="276" name="Shape 276"/>
          <p:cNvCxnSpPr/>
          <p:nvPr/>
        </p:nvCxnSpPr>
        <p:spPr>
          <a:xfrm>
            <a:off x="5073650" y="2584450"/>
            <a:ext cx="582612" cy="3175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7" name="Shape 277"/>
          <p:cNvCxnSpPr/>
          <p:nvPr/>
        </p:nvCxnSpPr>
        <p:spPr>
          <a:xfrm>
            <a:off x="5059362" y="3346450"/>
            <a:ext cx="609599" cy="1587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8" name="Shape 278"/>
          <p:cNvCxnSpPr/>
          <p:nvPr/>
        </p:nvCxnSpPr>
        <p:spPr>
          <a:xfrm>
            <a:off x="5073650" y="2584450"/>
            <a:ext cx="582612" cy="793749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9" name="Shape 279"/>
          <p:cNvCxnSpPr/>
          <p:nvPr/>
        </p:nvCxnSpPr>
        <p:spPr>
          <a:xfrm flipH="1" rot="10800000">
            <a:off x="5059362" y="2616199"/>
            <a:ext cx="596900" cy="730250"/>
          </a:xfrm>
          <a:prstGeom prst="straightConnector1">
            <a:avLst/>
          </a:prstGeom>
          <a:noFill/>
          <a:ln cap="flat" cmpd="sng" w="47625">
            <a:solidFill>
              <a:srgbClr val="4A7E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80" name="Shape 280"/>
          <p:cNvSpPr/>
          <p:nvPr/>
        </p:nvSpPr>
        <p:spPr>
          <a:xfrm>
            <a:off x="533400" y="1447800"/>
            <a:ext cx="303724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Problem?</a:t>
            </a:r>
          </a:p>
        </p:txBody>
      </p:sp>
      <p:cxnSp>
        <p:nvCxnSpPr>
          <p:cNvPr id="281" name="Shape 281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614362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 2:  Descendant Query</a:t>
            </a: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 Picture 5.png                                                  000C4E1AMacintosh HD                   C63A6B94:"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828800"/>
            <a:ext cx="1968500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992187" y="1481137"/>
            <a:ext cx="1100137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581400" y="1371600"/>
            <a:ext cx="42687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all friends within two hops of Eric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640262" y="2940050"/>
            <a:ext cx="24098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{Eric, Elisa}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608512" y="3808412"/>
            <a:ext cx="2409824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{Eric, Tom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Eric, Harry}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721225" y="4916487"/>
            <a:ext cx="8254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{}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4071937" y="2946400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-25000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067175" y="1984375"/>
            <a:ext cx="57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-25000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624387" y="1992313"/>
            <a:ext cx="2409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{Eric, Eric}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4106862" y="3832225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-25000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152900" y="491331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-25000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grpSp>
        <p:nvGrpSpPr>
          <p:cNvPr id="299" name="Shape 299"/>
          <p:cNvGrpSpPr/>
          <p:nvPr/>
        </p:nvGrpSpPr>
        <p:grpSpPr>
          <a:xfrm>
            <a:off x="914387" y="2134400"/>
            <a:ext cx="5559424" cy="2522538"/>
            <a:chOff x="586" y="1335"/>
            <a:chExt cx="3501" cy="1588"/>
          </a:xfrm>
        </p:grpSpPr>
        <p:sp>
          <p:nvSpPr>
            <p:cNvPr id="300" name="Shape 300"/>
            <p:cNvSpPr/>
            <p:nvPr/>
          </p:nvSpPr>
          <p:spPr>
            <a:xfrm>
              <a:off x="2537" y="2371"/>
              <a:ext cx="1550" cy="552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586" y="1335"/>
              <a:ext cx="1270" cy="295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914401" y="2590799"/>
            <a:ext cx="5352038" cy="772322"/>
            <a:chOff x="576" y="1631"/>
            <a:chExt cx="3371" cy="486"/>
          </a:xfrm>
        </p:grpSpPr>
        <p:sp>
          <p:nvSpPr>
            <p:cNvPr id="303" name="Shape 303"/>
            <p:cNvSpPr/>
            <p:nvPr/>
          </p:nvSpPr>
          <p:spPr>
            <a:xfrm>
              <a:off x="576" y="1631"/>
              <a:ext cx="1270" cy="288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30D0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447" y="1818"/>
              <a:ext cx="1500" cy="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30D0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Shape 305"/>
          <p:cNvCxnSpPr/>
          <p:nvPr/>
        </p:nvCxnSpPr>
        <p:spPr>
          <a:xfrm>
            <a:off x="6096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