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3" r:id="rId3"/>
  </p:sldMasterIdLst>
  <p:notesMasterIdLst>
    <p:notesMasterId r:id="rId54"/>
  </p:notesMasterIdLst>
  <p:handoutMasterIdLst>
    <p:handoutMasterId r:id="rId55"/>
  </p:handoutMasterIdLst>
  <p:sldIdLst>
    <p:sldId id="307" r:id="rId4"/>
    <p:sldId id="308" r:id="rId5"/>
    <p:sldId id="310" r:id="rId6"/>
    <p:sldId id="311" r:id="rId7"/>
    <p:sldId id="312" r:id="rId8"/>
    <p:sldId id="313" r:id="rId9"/>
    <p:sldId id="314" r:id="rId10"/>
    <p:sldId id="315" r:id="rId11"/>
    <p:sldId id="316" r:id="rId12"/>
    <p:sldId id="362" r:id="rId13"/>
    <p:sldId id="363" r:id="rId14"/>
    <p:sldId id="364" r:id="rId15"/>
    <p:sldId id="320" r:id="rId16"/>
    <p:sldId id="321" r:id="rId17"/>
    <p:sldId id="322" r:id="rId18"/>
    <p:sldId id="323" r:id="rId19"/>
    <p:sldId id="324" r:id="rId20"/>
    <p:sldId id="325" r:id="rId21"/>
    <p:sldId id="326" r:id="rId22"/>
    <p:sldId id="328" r:id="rId23"/>
    <p:sldId id="329" r:id="rId24"/>
    <p:sldId id="331" r:id="rId25"/>
    <p:sldId id="332" r:id="rId26"/>
    <p:sldId id="333" r:id="rId27"/>
    <p:sldId id="335" r:id="rId28"/>
    <p:sldId id="336" r:id="rId29"/>
    <p:sldId id="337" r:id="rId30"/>
    <p:sldId id="339" r:id="rId31"/>
    <p:sldId id="338" r:id="rId32"/>
    <p:sldId id="340" r:id="rId33"/>
    <p:sldId id="341" r:id="rId34"/>
    <p:sldId id="342" r:id="rId35"/>
    <p:sldId id="343" r:id="rId36"/>
    <p:sldId id="344" r:id="rId37"/>
    <p:sldId id="345" r:id="rId38"/>
    <p:sldId id="346" r:id="rId39"/>
    <p:sldId id="347" r:id="rId40"/>
    <p:sldId id="348" r:id="rId41"/>
    <p:sldId id="349" r:id="rId42"/>
    <p:sldId id="366" r:id="rId43"/>
    <p:sldId id="351" r:id="rId44"/>
    <p:sldId id="365" r:id="rId45"/>
    <p:sldId id="352" r:id="rId46"/>
    <p:sldId id="353" r:id="rId47"/>
    <p:sldId id="354" r:id="rId48"/>
    <p:sldId id="355" r:id="rId49"/>
    <p:sldId id="356" r:id="rId50"/>
    <p:sldId id="357" r:id="rId51"/>
    <p:sldId id="358" r:id="rId52"/>
    <p:sldId id="360" r:id="rId53"/>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720">
          <p15:clr>
            <a:srgbClr val="A4A3A4"/>
          </p15:clr>
        </p15:guide>
        <p15:guide id="2" orient="horz" pos="960">
          <p15:clr>
            <a:srgbClr val="A4A3A4"/>
          </p15:clr>
        </p15:guide>
        <p15:guide id="3" orient="horz" pos="3888">
          <p15:clr>
            <a:srgbClr val="A4A3A4"/>
          </p15:clr>
        </p15:guide>
        <p15:guide id="4" pos="288">
          <p15:clr>
            <a:srgbClr val="A4A3A4"/>
          </p15:clr>
        </p15:guide>
        <p15:guide id="5"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CD95"/>
    <a:srgbClr val="46A0DC"/>
    <a:srgbClr val="B7A079"/>
    <a:srgbClr val="2C6A8C"/>
    <a:srgbClr val="000000"/>
    <a:srgbClr val="FFFFFF"/>
    <a:srgbClr val="6D6D6D"/>
    <a:srgbClr val="AB192D"/>
    <a:srgbClr val="C4122F"/>
    <a:srgbClr val="B2B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75390" autoAdjust="0"/>
  </p:normalViewPr>
  <p:slideViewPr>
    <p:cSldViewPr showGuides="1">
      <p:cViewPr>
        <p:scale>
          <a:sx n="75" d="100"/>
          <a:sy n="75" d="100"/>
        </p:scale>
        <p:origin x="-2736" y="-264"/>
      </p:cViewPr>
      <p:guideLst>
        <p:guide orient="horz" pos="720"/>
        <p:guide orient="horz" pos="960"/>
        <p:guide orient="horz" pos="3888"/>
        <p:guide pos="288"/>
        <p:guide pos="5472"/>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0449CD-19C8-44C0-A36B-1667EDB1312B}" type="datetimeFigureOut">
              <a:rPr lang="en-US" smtClean="0"/>
              <a:t>2/17/2017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C7A2D6-6A74-4789-8A27-67CDFFE8E463}" type="slidenum">
              <a:rPr lang="en-US" smtClean="0"/>
              <a:t>‹#›</a:t>
            </a:fld>
            <a:endParaRPr lang="en-US"/>
          </a:p>
        </p:txBody>
      </p:sp>
    </p:spTree>
    <p:extLst>
      <p:ext uri="{BB962C8B-B14F-4D97-AF65-F5344CB8AC3E}">
        <p14:creationId xmlns:p14="http://schemas.microsoft.com/office/powerpoint/2010/main" val="2909079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4C511E-AA3B-43E3-B946-406AB5E4C4BB}" type="datetimeFigureOut">
              <a:rPr lang="en-US" smtClean="0"/>
              <a:pPr/>
              <a:t>2/17/2017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4A049-8685-4352-9DC2-828F08FD542B}" type="slidenum">
              <a:rPr lang="en-US" smtClean="0"/>
              <a:pPr/>
              <a:t>‹#›</a:t>
            </a:fld>
            <a:endParaRPr lang="en-US"/>
          </a:p>
        </p:txBody>
      </p:sp>
    </p:spTree>
    <p:extLst>
      <p:ext uri="{BB962C8B-B14F-4D97-AF65-F5344CB8AC3E}">
        <p14:creationId xmlns:p14="http://schemas.microsoft.com/office/powerpoint/2010/main" val="54425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a:t>
            </a:fld>
            <a:endParaRPr lang="en-US"/>
          </a:p>
        </p:txBody>
      </p:sp>
    </p:spTree>
    <p:extLst>
      <p:ext uri="{BB962C8B-B14F-4D97-AF65-F5344CB8AC3E}">
        <p14:creationId xmlns:p14="http://schemas.microsoft.com/office/powerpoint/2010/main" val="100011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learned in lecture 2 or 3 and from the project 1</a:t>
            </a:r>
          </a:p>
          <a:p>
            <a:r>
              <a:rPr lang="en-US" baseline="0" dirty="0" smtClean="0"/>
              <a:t>Joining operation could be implemented using is a map-reduce job or map only job. </a:t>
            </a:r>
          </a:p>
          <a:p>
            <a:r>
              <a:rPr lang="en-US" baseline="0" dirty="0" smtClean="0"/>
              <a:t>This is a reminder from the class how to implement join using map-reduce </a:t>
            </a:r>
            <a:endParaRPr lang="en-US"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10</a:t>
            </a:fld>
            <a:endParaRPr lang="en-US"/>
          </a:p>
        </p:txBody>
      </p:sp>
    </p:spTree>
    <p:extLst>
      <p:ext uri="{BB962C8B-B14F-4D97-AF65-F5344CB8AC3E}">
        <p14:creationId xmlns:p14="http://schemas.microsoft.com/office/powerpoint/2010/main" val="107802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a:t>
            </a:r>
            <a:r>
              <a:rPr lang="en-US" baseline="0" dirty="0" smtClean="0"/>
              <a:t>This is a reminder how to implement join using map only job/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map only job, each mapper read all related files and perform the join.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 that related files</a:t>
            </a:r>
            <a:r>
              <a:rPr lang="en-US" baseline="0" dirty="0" smtClean="0"/>
              <a:t> are likely on other nodes. Therefore the mapper should request them from the network</a:t>
            </a:r>
            <a:endParaRPr lang="en-US"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11</a:t>
            </a:fld>
            <a:endParaRPr lang="en-US"/>
          </a:p>
        </p:txBody>
      </p:sp>
    </p:spTree>
    <p:extLst>
      <p:ext uri="{BB962C8B-B14F-4D97-AF65-F5344CB8AC3E}">
        <p14:creationId xmlns:p14="http://schemas.microsoft.com/office/powerpoint/2010/main" val="3519363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co-Hadoop. The mapper will have</a:t>
            </a:r>
            <a:r>
              <a:rPr lang="en-US" baseline="0" dirty="0" smtClean="0"/>
              <a:t> all files on the local node which would save the network overhead. </a:t>
            </a:r>
          </a:p>
          <a:p>
            <a:endParaRPr lang="en-US"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12</a:t>
            </a:fld>
            <a:endParaRPr lang="en-US"/>
          </a:p>
        </p:txBody>
      </p:sp>
    </p:spTree>
    <p:extLst>
      <p:ext uri="{BB962C8B-B14F-4D97-AF65-F5344CB8AC3E}">
        <p14:creationId xmlns:p14="http://schemas.microsoft.com/office/powerpoint/2010/main" val="1993180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Hadoop++ changes the internal layout of a split </a:t>
            </a:r>
          </a:p>
          <a:p>
            <a:r>
              <a:rPr lang="en-IE" dirty="0" smtClean="0"/>
              <a:t>and/or feeds Hadoop with appropriate UDFs . However, </a:t>
            </a:r>
          </a:p>
          <a:p>
            <a:r>
              <a:rPr lang="en-IE" dirty="0" smtClean="0"/>
              <a:t>Hadoop++ does not change anything in the Hadoop framework.</a:t>
            </a:r>
          </a:p>
          <a:p>
            <a:r>
              <a:rPr lang="en-IE" dirty="0" smtClean="0"/>
              <a:t>User Defined Functions block, split, itemize, mem, map, </a:t>
            </a:r>
            <a:r>
              <a:rPr lang="en-IE" dirty="0" err="1" smtClean="0"/>
              <a:t>sh</a:t>
            </a:r>
            <a:r>
              <a:rPr lang="en-IE" dirty="0" smtClean="0"/>
              <a:t>, </a:t>
            </a:r>
            <a:r>
              <a:rPr lang="en-IE" dirty="0" err="1" smtClean="0"/>
              <a:t>cmp</a:t>
            </a:r>
            <a:r>
              <a:rPr lang="en-IE" dirty="0" smtClean="0"/>
              <a:t>, grp, combine, and reduce are injected at predetermined places</a:t>
            </a:r>
          </a:p>
          <a:p>
            <a:r>
              <a:rPr lang="en-IE" dirty="0" smtClean="0"/>
              <a:t/>
            </a:r>
            <a:br>
              <a:rPr lang="en-IE" dirty="0" smtClean="0"/>
            </a:br>
            <a:r>
              <a:rPr lang="en-IE" dirty="0" smtClean="0"/>
              <a:t>A Trojan Index enriches logical input splits by </a:t>
            </a:r>
            <a:r>
              <a:rPr lang="en-IE" dirty="0" err="1" smtClean="0"/>
              <a:t>bulkloaded</a:t>
            </a:r>
            <a:r>
              <a:rPr lang="en-IE" dirty="0" smtClean="0"/>
              <a:t> read-optimized indexes. Trojan Indexes are created at data load time and thus have no penalty at query time</a:t>
            </a:r>
          </a:p>
          <a:p>
            <a:r>
              <a:rPr lang="en-IE" dirty="0" smtClean="0"/>
              <a:t>Trojan join allows us to </a:t>
            </a:r>
            <a:r>
              <a:rPr lang="en-IE" dirty="0" err="1" smtClean="0"/>
              <a:t>copartition</a:t>
            </a:r>
            <a:r>
              <a:rPr lang="en-IE" dirty="0" smtClean="0"/>
              <a:t> the data at data load time</a:t>
            </a:r>
          </a:p>
          <a:p>
            <a:r>
              <a:rPr lang="en-IE" dirty="0" smtClean="0"/>
              <a:t>Trojan Index and Trojan Join may be combined to create arbitrarily indexed and co-partitioned data inside the same split</a:t>
            </a:r>
          </a:p>
          <a:p>
            <a:r>
              <a:rPr lang="en-US" dirty="0" smtClean="0"/>
              <a:t>.</a:t>
            </a:r>
            <a:r>
              <a:rPr lang="en-US" baseline="0" dirty="0" smtClean="0"/>
              <a:t> Co-locate file that are created by the same job only and </a:t>
            </a:r>
            <a:r>
              <a:rPr lang="en-US" dirty="0" smtClean="0"/>
              <a:t>Require re-organize the data when</a:t>
            </a:r>
            <a:r>
              <a:rPr lang="en-US" baseline="0" dirty="0" smtClean="0"/>
              <a:t> new files are ingested into the system.</a:t>
            </a:r>
          </a:p>
          <a:p>
            <a:endParaRPr lang="en-IE"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15</a:t>
            </a:fld>
            <a:endParaRPr lang="en-US"/>
          </a:p>
        </p:txBody>
      </p:sp>
    </p:spTree>
    <p:extLst>
      <p:ext uri="{BB962C8B-B14F-4D97-AF65-F5344CB8AC3E}">
        <p14:creationId xmlns:p14="http://schemas.microsoft.com/office/powerpoint/2010/main" val="4077034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compare</a:t>
            </a:r>
            <a:r>
              <a:rPr lang="en-US" baseline="0" dirty="0" smtClean="0"/>
              <a:t> three data layouts</a:t>
            </a:r>
          </a:p>
          <a:p>
            <a:pPr lvl="1" eaLnBrk="1" hangingPunct="1"/>
            <a:r>
              <a:rPr lang="en-US" b="1" i="1" dirty="0" err="1" smtClean="0">
                <a:latin typeface="Arial" charset="0"/>
              </a:rPr>
              <a:t>RawHadoop</a:t>
            </a:r>
            <a:r>
              <a:rPr lang="en-US" dirty="0" smtClean="0">
                <a:latin typeface="Arial" charset="0"/>
              </a:rPr>
              <a:t>: Data is not partitioned </a:t>
            </a:r>
          </a:p>
          <a:p>
            <a:pPr lvl="1" eaLnBrk="1" hangingPunct="1"/>
            <a:r>
              <a:rPr lang="en-US" b="1" i="1" dirty="0" err="1" smtClean="0">
                <a:latin typeface="Arial" charset="0"/>
              </a:rPr>
              <a:t>ParHadoop</a:t>
            </a:r>
            <a:r>
              <a:rPr lang="en-US" dirty="0" smtClean="0">
                <a:latin typeface="Arial" charset="0"/>
              </a:rPr>
              <a:t>: Data is partitioned, but not </a:t>
            </a:r>
            <a:r>
              <a:rPr lang="en-US" dirty="0" err="1" smtClean="0">
                <a:latin typeface="Arial" charset="0"/>
              </a:rPr>
              <a:t>colocated</a:t>
            </a:r>
            <a:endParaRPr lang="en-US" dirty="0" smtClean="0">
              <a:latin typeface="Arial" charset="0"/>
            </a:endParaRPr>
          </a:p>
          <a:p>
            <a:pPr lvl="1" eaLnBrk="1" hangingPunct="1"/>
            <a:r>
              <a:rPr lang="en-US" b="1" i="1" dirty="0" err="1" smtClean="0">
                <a:latin typeface="Arial" charset="0"/>
              </a:rPr>
              <a:t>CoHadoop</a:t>
            </a:r>
            <a:r>
              <a:rPr lang="en-US" dirty="0" smtClean="0">
                <a:latin typeface="Arial" charset="0"/>
              </a:rPr>
              <a:t>: Data is both partitioned and </a:t>
            </a:r>
            <a:r>
              <a:rPr lang="en-US" dirty="0" err="1" smtClean="0">
                <a:latin typeface="Arial" charset="0"/>
              </a:rPr>
              <a:t>colocated</a:t>
            </a:r>
            <a:endParaRPr lang="en-US" dirty="0" smtClean="0">
              <a:latin typeface="Arial" charset="0"/>
            </a:endParaRPr>
          </a:p>
          <a:p>
            <a:endParaRPr lang="en-US"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17</a:t>
            </a:fld>
            <a:endParaRPr lang="en-US"/>
          </a:p>
        </p:txBody>
      </p:sp>
    </p:spTree>
    <p:extLst>
      <p:ext uri="{BB962C8B-B14F-4D97-AF65-F5344CB8AC3E}">
        <p14:creationId xmlns:p14="http://schemas.microsoft.com/office/powerpoint/2010/main" val="188023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Cohadoop</a:t>
            </a:r>
            <a:r>
              <a:rPr lang="en-US" baseline="0" dirty="0" smtClean="0"/>
              <a:t> is slightly slower due to increased network utilization</a:t>
            </a:r>
          </a:p>
          <a:p>
            <a:r>
              <a:rPr lang="en-US" dirty="0" smtClean="0"/>
              <a:t>Because </a:t>
            </a:r>
            <a:r>
              <a:rPr lang="en-US" dirty="0" err="1" smtClean="0"/>
              <a:t>parhadoop</a:t>
            </a:r>
            <a:r>
              <a:rPr lang="en-US" baseline="0" dirty="0" smtClean="0"/>
              <a:t> always put the 1</a:t>
            </a:r>
            <a:r>
              <a:rPr lang="en-US" baseline="30000" dirty="0" smtClean="0"/>
              <a:t>st</a:t>
            </a:r>
            <a:r>
              <a:rPr lang="en-US" baseline="0" dirty="0" smtClean="0"/>
              <a:t> copy locally. While co-</a:t>
            </a:r>
            <a:r>
              <a:rPr lang="en-US" baseline="0" dirty="0" err="1" smtClean="0"/>
              <a:t>hadoop</a:t>
            </a:r>
            <a:r>
              <a:rPr lang="en-US" baseline="0" dirty="0" smtClean="0"/>
              <a:t> might </a:t>
            </a:r>
            <a:r>
              <a:rPr lang="en-US" baseline="0" dirty="0" err="1" smtClean="0"/>
              <a:t>puit</a:t>
            </a:r>
            <a:r>
              <a:rPr lang="en-US" baseline="0" dirty="0" smtClean="0"/>
              <a:t> in remote node to satisfy the locator hints.</a:t>
            </a:r>
            <a:endParaRPr lang="en-IE"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18</a:t>
            </a:fld>
            <a:endParaRPr lang="en-US"/>
          </a:p>
        </p:txBody>
      </p:sp>
    </p:spTree>
    <p:extLst>
      <p:ext uri="{BB962C8B-B14F-4D97-AF65-F5344CB8AC3E}">
        <p14:creationId xmlns:p14="http://schemas.microsoft.com/office/powerpoint/2010/main" val="1870752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they</a:t>
            </a:r>
            <a:r>
              <a:rPr lang="en-US" baseline="0" dirty="0" smtClean="0"/>
              <a:t> test the response time  of the join query as a function of dataset size, of both </a:t>
            </a:r>
            <a:r>
              <a:rPr lang="en-US" baseline="0" dirty="0" err="1" smtClean="0"/>
              <a:t>cohadoop</a:t>
            </a:r>
            <a:r>
              <a:rPr lang="en-US" baseline="0" dirty="0" smtClean="0"/>
              <a:t> and </a:t>
            </a:r>
            <a:r>
              <a:rPr lang="en-US" baseline="0" dirty="0" err="1" smtClean="0"/>
              <a:t>hadoop</a:t>
            </a:r>
            <a:r>
              <a:rPr lang="en-US" baseline="0" dirty="0" smtClean="0"/>
              <a:t>++</a:t>
            </a:r>
            <a:endParaRPr lang="en-US" dirty="0" smtClean="0"/>
          </a:p>
          <a:p>
            <a:r>
              <a:rPr lang="en-US" dirty="0" err="1" smtClean="0"/>
              <a:t>Cohadoop</a:t>
            </a:r>
            <a:r>
              <a:rPr lang="en-US" baseline="0" dirty="0" smtClean="0"/>
              <a:t> outperforms </a:t>
            </a:r>
            <a:r>
              <a:rPr lang="en-US" baseline="0" dirty="0" err="1" smtClean="0"/>
              <a:t>hadoop</a:t>
            </a:r>
            <a:r>
              <a:rPr lang="en-US" baseline="0" dirty="0" smtClean="0"/>
              <a:t>++ by 20-25%</a:t>
            </a:r>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19</a:t>
            </a:fld>
            <a:endParaRPr lang="en-US"/>
          </a:p>
        </p:txBody>
      </p:sp>
    </p:spTree>
    <p:extLst>
      <p:ext uri="{BB962C8B-B14F-4D97-AF65-F5344CB8AC3E}">
        <p14:creationId xmlns:p14="http://schemas.microsoft.com/office/powerpoint/2010/main" val="864158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see </a:t>
            </a:r>
            <a:r>
              <a:rPr lang="en-US" dirty="0" err="1" smtClean="0"/>
              <a:t>parHadoop</a:t>
            </a:r>
            <a:r>
              <a:rPr lang="en-US" dirty="0" smtClean="0"/>
              <a:t> is way better</a:t>
            </a:r>
            <a:r>
              <a:rPr lang="en-US" baseline="0" dirty="0" smtClean="0"/>
              <a:t> </a:t>
            </a:r>
            <a:r>
              <a:rPr lang="en-US" baseline="0" dirty="0" err="1" smtClean="0"/>
              <a:t>Rawhadoop</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a:t>
            </a:r>
            <a:r>
              <a:rPr lang="en-US" baseline="0" dirty="0" err="1" smtClean="0"/>
              <a:t>indictates</a:t>
            </a:r>
            <a:r>
              <a:rPr lang="en-US" baseline="0" dirty="0" smtClean="0"/>
              <a:t> that </a:t>
            </a:r>
            <a:r>
              <a:rPr lang="en-US" dirty="0" smtClean="0"/>
              <a:t>Data partition can significantly improve the performance.</a:t>
            </a:r>
          </a:p>
          <a:p>
            <a:r>
              <a:rPr lang="en-US" baseline="0" dirty="0" smtClean="0"/>
              <a:t>And the performance is better when the data is also co-located as co-</a:t>
            </a:r>
            <a:r>
              <a:rPr lang="en-US" baseline="0" dirty="0" err="1" smtClean="0"/>
              <a:t>hadoop</a:t>
            </a:r>
            <a:r>
              <a:rPr lang="en-US" baseline="0" dirty="0" smtClean="0"/>
              <a:t> achieve the lowest response time. </a:t>
            </a:r>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20</a:t>
            </a:fld>
            <a:endParaRPr lang="en-US"/>
          </a:p>
        </p:txBody>
      </p:sp>
    </p:spTree>
    <p:extLst>
      <p:ext uri="{BB962C8B-B14F-4D97-AF65-F5344CB8AC3E}">
        <p14:creationId xmlns:p14="http://schemas.microsoft.com/office/powerpoint/2010/main" val="3468202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test that</a:t>
            </a:r>
            <a:r>
              <a:rPr lang="en-US" baseline="0" dirty="0" smtClean="0"/>
              <a:t>; </a:t>
            </a:r>
            <a:r>
              <a:rPr lang="en-US" dirty="0" smtClean="0"/>
              <a:t>After 50% of the</a:t>
            </a:r>
            <a:r>
              <a:rPr lang="en-US" baseline="0" dirty="0" smtClean="0"/>
              <a:t> work down, randomly kill a node and measure how this slow down processing. </a:t>
            </a:r>
          </a:p>
          <a:p>
            <a:r>
              <a:rPr lang="en-US" baseline="0" dirty="0" smtClean="0"/>
              <a:t>Raw </a:t>
            </a:r>
            <a:r>
              <a:rPr lang="en-US" baseline="0" dirty="0" err="1" smtClean="0"/>
              <a:t>hadoop</a:t>
            </a:r>
            <a:r>
              <a:rPr lang="en-US" baseline="0" dirty="0" smtClean="0"/>
              <a:t> has the highest because it produce map-reduce job and not map only job</a:t>
            </a:r>
          </a:p>
          <a:p>
            <a:r>
              <a:rPr lang="en-US" baseline="0" dirty="0" smtClean="0"/>
              <a:t>We see that </a:t>
            </a:r>
            <a:r>
              <a:rPr lang="en-US" baseline="0" dirty="0" err="1" smtClean="0"/>
              <a:t>coHadoop</a:t>
            </a:r>
            <a:r>
              <a:rPr lang="en-US" baseline="0" dirty="0" smtClean="0"/>
              <a:t> and Par </a:t>
            </a:r>
            <a:r>
              <a:rPr lang="en-US" baseline="0" dirty="0" err="1" smtClean="0"/>
              <a:t>hadoop</a:t>
            </a:r>
            <a:r>
              <a:rPr lang="en-US" baseline="0" dirty="0" smtClean="0"/>
              <a:t> have almost the same slow down percentage. </a:t>
            </a:r>
            <a:r>
              <a:rPr lang="en-IE" baseline="0" dirty="0" smtClean="0"/>
              <a:t>Which indicate that colocation doesn’t effect the fault </a:t>
            </a:r>
            <a:r>
              <a:rPr lang="en-IE" baseline="0" dirty="0" err="1" smtClean="0"/>
              <a:t>tolenance</a:t>
            </a:r>
            <a:r>
              <a:rPr lang="en-IE" baseline="0" dirty="0" smtClean="0"/>
              <a:t> in </a:t>
            </a:r>
            <a:r>
              <a:rPr lang="en-IE" baseline="0" dirty="0" err="1" smtClean="0"/>
              <a:t>hadoop</a:t>
            </a:r>
            <a:r>
              <a:rPr lang="en-IE" baseline="0" dirty="0" smtClean="0"/>
              <a:t>.</a:t>
            </a:r>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21</a:t>
            </a:fld>
            <a:endParaRPr lang="en-US"/>
          </a:p>
        </p:txBody>
      </p:sp>
    </p:spTree>
    <p:extLst>
      <p:ext uri="{BB962C8B-B14F-4D97-AF65-F5344CB8AC3E}">
        <p14:creationId xmlns:p14="http://schemas.microsoft.com/office/powerpoint/2010/main" val="181189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paper we are</a:t>
            </a:r>
            <a:r>
              <a:rPr lang="en-US" baseline="0" dirty="0" smtClean="0"/>
              <a:t> going to present is called Eagle Eyes Elephant (E3) system . Which is basically an indexing system for </a:t>
            </a:r>
            <a:r>
              <a:rPr lang="en-US" baseline="0" dirty="0" err="1" smtClean="0"/>
              <a:t>hadoop</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24</a:t>
            </a:fld>
            <a:endParaRPr lang="en-US"/>
          </a:p>
        </p:txBody>
      </p:sp>
    </p:spTree>
    <p:extLst>
      <p:ext uri="{BB962C8B-B14F-4D97-AF65-F5344CB8AC3E}">
        <p14:creationId xmlns:p14="http://schemas.microsoft.com/office/powerpoint/2010/main" val="3476226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a:t>
            </a:fld>
            <a:endParaRPr lang="en-US"/>
          </a:p>
        </p:txBody>
      </p:sp>
    </p:spTree>
    <p:extLst>
      <p:ext uri="{BB962C8B-B14F-4D97-AF65-F5344CB8AC3E}">
        <p14:creationId xmlns:p14="http://schemas.microsoft.com/office/powerpoint/2010/main" val="238901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the outline for the slides..</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25</a:t>
            </a:fld>
            <a:endParaRPr lang="en-US"/>
          </a:p>
        </p:txBody>
      </p:sp>
    </p:spTree>
    <p:extLst>
      <p:ext uri="{BB962C8B-B14F-4D97-AF65-F5344CB8AC3E}">
        <p14:creationId xmlns:p14="http://schemas.microsoft.com/office/powerpoint/2010/main" val="1864950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typical scenario that E3 addresses is when you have a large dataset, and perform multiple (possibly repeated) queries over the data.  And </a:t>
            </a:r>
            <a:r>
              <a:rPr lang="en-US" baseline="0" dirty="0" err="1" smtClean="0"/>
              <a:t>hadoop</a:t>
            </a:r>
            <a:r>
              <a:rPr lang="en-US" baseline="0" dirty="0" smtClean="0"/>
              <a:t> </a:t>
            </a:r>
            <a:r>
              <a:rPr lang="en-US" baseline="0" dirty="0" err="1" smtClean="0"/>
              <a:t>doesn</a:t>
            </a:r>
            <a:r>
              <a:rPr lang="uk-UA" baseline="0" dirty="0" smtClean="0"/>
              <a:t>’</a:t>
            </a:r>
            <a:r>
              <a:rPr lang="en-US" baseline="0" dirty="0" smtClean="0"/>
              <a:t>t have indexing and can</a:t>
            </a:r>
            <a:r>
              <a:rPr lang="uk-UA" baseline="0" dirty="0" smtClean="0"/>
              <a:t>’</a:t>
            </a:r>
            <a:r>
              <a:rPr lang="en-US" baseline="0" dirty="0" smtClean="0"/>
              <a:t>t skip irrelevant splits, which is the main objective of this system.  Also, the user may not know the query workload in advance or even how the data is structured. </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26</a:t>
            </a:fld>
            <a:endParaRPr lang="en-US"/>
          </a:p>
        </p:txBody>
      </p:sp>
    </p:spTree>
    <p:extLst>
      <p:ext uri="{BB962C8B-B14F-4D97-AF65-F5344CB8AC3E}">
        <p14:creationId xmlns:p14="http://schemas.microsoft.com/office/powerpoint/2010/main" val="69627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goal of E3 is to have </a:t>
            </a:r>
          </a:p>
          <a:p>
            <a:pPr marL="171450" indent="-171450">
              <a:buFontTx/>
              <a:buChar char="-"/>
            </a:pPr>
            <a:r>
              <a:rPr lang="en-US" dirty="0" smtClean="0"/>
              <a:t>Discovery-based elimination</a:t>
            </a:r>
            <a:r>
              <a:rPr lang="en-US" baseline="0" dirty="0" smtClean="0"/>
              <a:t> of irrelevant splits </a:t>
            </a:r>
          </a:p>
          <a:p>
            <a:pPr marL="171450" indent="-171450">
              <a:buFontTx/>
              <a:buChar char="-"/>
            </a:pPr>
            <a:r>
              <a:rPr lang="en-US" baseline="0" dirty="0" smtClean="0"/>
              <a:t>And it shouldn’t need any change on the design </a:t>
            </a:r>
          </a:p>
          <a:p>
            <a:pPr marL="171450" indent="-171450">
              <a:buFontTx/>
              <a:buChar char="-"/>
            </a:pPr>
            <a:r>
              <a:rPr lang="en-US" baseline="0" dirty="0" smtClean="0"/>
              <a:t>And it should adapt to work load and data changes . </a:t>
            </a:r>
            <a:endParaRPr lang="en-US" dirty="0"/>
          </a:p>
        </p:txBody>
      </p:sp>
      <p:sp>
        <p:nvSpPr>
          <p:cNvPr id="4" name="Slide Number Placeholder 3"/>
          <p:cNvSpPr>
            <a:spLocks noGrp="1"/>
          </p:cNvSpPr>
          <p:nvPr>
            <p:ph type="sldNum" sz="quarter" idx="10"/>
          </p:nvPr>
        </p:nvSpPr>
        <p:spPr/>
        <p:txBody>
          <a:bodyPr/>
          <a:lstStyle/>
          <a:p>
            <a:fld id="{364C5791-7364-9E4F-986D-297FD347B6DE}" type="slidenum">
              <a:rPr lang="en-US" smtClean="0"/>
              <a:t>27</a:t>
            </a:fld>
            <a:endParaRPr lang="en-US"/>
          </a:p>
        </p:txBody>
      </p:sp>
    </p:spTree>
    <p:extLst>
      <p:ext uri="{BB962C8B-B14F-4D97-AF65-F5344CB8AC3E}">
        <p14:creationId xmlns:p14="http://schemas.microsoft.com/office/powerpoint/2010/main" val="2427421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thing to mention here about E3 is that  The Dataset has to be mapped into a JSON Format,  and  the split elimination happens at the I/O layer before creating map tasks. So it could  integrated into high-level applications or native </a:t>
            </a:r>
            <a:r>
              <a:rPr lang="en-US" baseline="0" dirty="0" err="1" smtClean="0"/>
              <a:t>hadoop</a:t>
            </a:r>
            <a:r>
              <a:rPr lang="en-US" baseline="0" dirty="0" smtClean="0"/>
              <a:t> applications</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28</a:t>
            </a:fld>
            <a:endParaRPr lang="en-US"/>
          </a:p>
        </p:txBody>
      </p:sp>
    </p:spTree>
    <p:extLst>
      <p:ext uri="{BB962C8B-B14F-4D97-AF65-F5344CB8AC3E}">
        <p14:creationId xmlns:p14="http://schemas.microsoft.com/office/powerpoint/2010/main" val="1836719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talking about the first component </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29</a:t>
            </a:fld>
            <a:endParaRPr lang="en-US"/>
          </a:p>
        </p:txBody>
      </p:sp>
    </p:spTree>
    <p:extLst>
      <p:ext uri="{BB962C8B-B14F-4D97-AF65-F5344CB8AC3E}">
        <p14:creationId xmlns:p14="http://schemas.microsoft.com/office/powerpoint/2010/main" val="1317242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component is creating what is called the Range index.</a:t>
            </a:r>
            <a:r>
              <a:rPr lang="en-US" baseline="0" dirty="0" smtClean="0"/>
              <a:t>   This part applied only on numeric and date attribute. </a:t>
            </a:r>
          </a:p>
          <a:p>
            <a:r>
              <a:rPr lang="en-US" baseline="0" dirty="0" smtClean="0"/>
              <a:t>What you see here in the graph represents multiples values of an attribute within a single split.   </a:t>
            </a:r>
          </a:p>
          <a:p>
            <a:endParaRPr lang="en-US" baseline="0" dirty="0" smtClean="0"/>
          </a:p>
          <a:p>
            <a:r>
              <a:rPr lang="en-US" baseline="0" dirty="0" smtClean="0"/>
              <a:t>The purpose of this is to eliminate </a:t>
            </a:r>
          </a:p>
          <a:p>
            <a:r>
              <a:rPr lang="en-US" baseline="0" dirty="0" smtClean="0"/>
              <a:t>One approach is to store the minimum &amp; maximum values of a, and use them when we want to query the variable a.  </a:t>
            </a:r>
          </a:p>
          <a:p>
            <a:r>
              <a:rPr lang="en-US" baseline="0" dirty="0" smtClean="0"/>
              <a:t>But the problem is the range might be huge and sometimes there will be a gap between these values.. and so it might give false-negative hits.  The proposed solution is to store multiple ranges, and make sure the cluster of  ranges as tight as possible.  </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30</a:t>
            </a:fld>
            <a:endParaRPr lang="en-US"/>
          </a:p>
        </p:txBody>
      </p:sp>
    </p:spTree>
    <p:extLst>
      <p:ext uri="{BB962C8B-B14F-4D97-AF65-F5344CB8AC3E}">
        <p14:creationId xmlns:p14="http://schemas.microsoft.com/office/powerpoint/2010/main" val="428937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part is applied on string attributes. </a:t>
            </a:r>
          </a:p>
          <a:p>
            <a:r>
              <a:rPr lang="en-US" baseline="0" dirty="0" smtClean="0"/>
              <a:t>It is basically an index used for equality predicates </a:t>
            </a:r>
          </a:p>
          <a:p>
            <a:r>
              <a:rPr lang="en-US" baseline="0" dirty="0" smtClean="0"/>
              <a:t>The index is stored as bitmap of size= the number of splits in the input file</a:t>
            </a:r>
          </a:p>
          <a:p>
            <a:r>
              <a:rPr lang="en-US" baseline="0" dirty="0" smtClean="0"/>
              <a:t>And it sets the bit if the corresponding split contains that value. </a:t>
            </a:r>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31</a:t>
            </a:fld>
            <a:endParaRPr lang="en-US"/>
          </a:p>
        </p:txBody>
      </p:sp>
    </p:spTree>
    <p:extLst>
      <p:ext uri="{BB962C8B-B14F-4D97-AF65-F5344CB8AC3E}">
        <p14:creationId xmlns:p14="http://schemas.microsoft.com/office/powerpoint/2010/main" val="637183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problem</a:t>
            </a:r>
            <a:r>
              <a:rPr lang="en-US" baseline="0" dirty="0" smtClean="0"/>
              <a:t> with the index is when we have values that are appearing in many splits , then the index is not useful.  </a:t>
            </a:r>
          </a:p>
          <a:p>
            <a:r>
              <a:rPr lang="en-US" baseline="0" dirty="0" smtClean="0"/>
              <a:t>And if these values appear few times, we can handle them by moving them to a materialized view.</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32</a:t>
            </a:fld>
            <a:endParaRPr lang="en-US"/>
          </a:p>
        </p:txBody>
      </p:sp>
    </p:spTree>
    <p:extLst>
      <p:ext uri="{BB962C8B-B14F-4D97-AF65-F5344CB8AC3E}">
        <p14:creationId xmlns:p14="http://schemas.microsoft.com/office/powerpoint/2010/main" val="116939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Which is explained here.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basic idea.. Create a new materialized view .. Which a new file stored on HDFS.. Copy all records containing these infrequent-scatter values.  The view can be useful at query time. </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33</a:t>
            </a:fld>
            <a:endParaRPr lang="en-US"/>
          </a:p>
        </p:txBody>
      </p:sp>
    </p:spTree>
    <p:extLst>
      <p:ext uri="{BB962C8B-B14F-4D97-AF65-F5344CB8AC3E}">
        <p14:creationId xmlns:p14="http://schemas.microsoft.com/office/powerpoint/2010/main" val="2086877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size of the materialized</a:t>
            </a:r>
            <a:r>
              <a:rPr lang="en-US" baseline="0" dirty="0" smtClean="0"/>
              <a:t> view is very small, and it’s around 1 or 2% of the whole file.</a:t>
            </a:r>
          </a:p>
          <a:p>
            <a:r>
              <a:rPr lang="en-US" baseline="0" dirty="0" smtClean="0"/>
              <a:t>Choosing the infrequent-scattered values is a challenge, because there will be too many of them and at the same time we have limited space. </a:t>
            </a:r>
          </a:p>
          <a:p>
            <a:r>
              <a:rPr lang="en-US" baseline="0" dirty="0" smtClean="0"/>
              <a:t>So in there analysis of this problem, they come up with the ides of profit and cost for each value V.  And the objective to store values that have high values, but at the same time does not exceed our budget.  </a:t>
            </a:r>
          </a:p>
          <a:p>
            <a:r>
              <a:rPr lang="en-US" baseline="0" dirty="0" smtClean="0"/>
              <a:t>The profit for each value is the amount of eliminated splits if v is added</a:t>
            </a:r>
          </a:p>
          <a:p>
            <a:r>
              <a:rPr lang="en-US" baseline="0" dirty="0" smtClean="0"/>
              <a:t>And the cost is the number of records containing v</a:t>
            </a:r>
          </a:p>
          <a:p>
            <a:r>
              <a:rPr lang="en-US" baseline="0" dirty="0" smtClean="0"/>
              <a:t>And this problem is called the knapsack problem, and it’s very expensive to compute.</a:t>
            </a:r>
          </a:p>
        </p:txBody>
      </p:sp>
      <p:sp>
        <p:nvSpPr>
          <p:cNvPr id="4" name="Slide Number Placeholder 3"/>
          <p:cNvSpPr>
            <a:spLocks noGrp="1"/>
          </p:cNvSpPr>
          <p:nvPr>
            <p:ph type="sldNum" sz="quarter" idx="10"/>
          </p:nvPr>
        </p:nvSpPr>
        <p:spPr/>
        <p:txBody>
          <a:bodyPr/>
          <a:lstStyle/>
          <a:p>
            <a:fld id="{78E4A049-8685-4352-9DC2-828F08FD542B}" type="slidenum">
              <a:rPr lang="en-US" smtClean="0"/>
              <a:pPr/>
              <a:t>34</a:t>
            </a:fld>
            <a:endParaRPr lang="en-US"/>
          </a:p>
        </p:txBody>
      </p:sp>
    </p:spTree>
    <p:extLst>
      <p:ext uri="{BB962C8B-B14F-4D97-AF65-F5344CB8AC3E}">
        <p14:creationId xmlns:p14="http://schemas.microsoft.com/office/powerpoint/2010/main" val="54789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What is </a:t>
            </a:r>
            <a:r>
              <a:rPr lang="en-US" sz="1200" b="0" i="0" u="none" strike="noStrike" kern="1200" dirty="0" err="1" smtClean="0">
                <a:solidFill>
                  <a:schemeClr val="tx1"/>
                </a:solidFill>
                <a:effectLst/>
                <a:latin typeface="+mn-lt"/>
                <a:ea typeface="+mn-ea"/>
                <a:cs typeface="+mn-cs"/>
              </a:rPr>
              <a:t>coHadoop</a:t>
            </a:r>
            <a:r>
              <a:rPr lang="en-US" sz="1200" b="0" i="0" u="none" strike="noStrike" kern="1200" dirty="0" smtClean="0">
                <a:solidFill>
                  <a:schemeClr val="tx1"/>
                </a:solidFill>
                <a:effectLst/>
                <a:latin typeface="+mn-lt"/>
                <a:ea typeface="+mn-ea"/>
                <a:cs typeface="+mn-cs"/>
              </a:rPr>
              <a:t>.</a:t>
            </a:r>
            <a:endParaRPr lang="en-US" b="0" dirty="0" smtClean="0">
              <a:effectLst/>
            </a:endParaRPr>
          </a:p>
          <a:p>
            <a:pPr rtl="0"/>
            <a:r>
              <a:rPr lang="en-US" sz="1200" b="0" i="0" u="none" strike="noStrike" kern="1200" dirty="0" err="1" smtClean="0">
                <a:solidFill>
                  <a:schemeClr val="tx1"/>
                </a:solidFill>
                <a:effectLst/>
                <a:latin typeface="+mn-lt"/>
                <a:ea typeface="+mn-ea"/>
                <a:cs typeface="+mn-cs"/>
              </a:rPr>
              <a:t>Cohadoop</a:t>
            </a:r>
            <a:r>
              <a:rPr lang="en-US" sz="1200" b="0" i="0" u="none" strike="noStrike" kern="1200" dirty="0" smtClean="0">
                <a:solidFill>
                  <a:schemeClr val="tx1"/>
                </a:solidFill>
                <a:effectLst/>
                <a:latin typeface="+mn-lt"/>
                <a:ea typeface="+mn-ea"/>
                <a:cs typeface="+mn-cs"/>
              </a:rPr>
              <a:t> is an extension to </a:t>
            </a:r>
            <a:r>
              <a:rPr lang="en-US" sz="1200" b="0" i="0" u="none" strike="noStrike" kern="1200" dirty="0" err="1" smtClean="0">
                <a:solidFill>
                  <a:schemeClr val="tx1"/>
                </a:solidFill>
                <a:effectLst/>
                <a:latin typeface="+mn-lt"/>
                <a:ea typeface="+mn-ea"/>
                <a:cs typeface="+mn-cs"/>
              </a:rPr>
              <a:t>hadoop</a:t>
            </a:r>
            <a:r>
              <a:rPr lang="en-US" sz="1200" b="0" i="0" u="none" strike="noStrike" kern="1200" dirty="0" smtClean="0">
                <a:solidFill>
                  <a:schemeClr val="tx1"/>
                </a:solidFill>
                <a:effectLst/>
                <a:latin typeface="+mn-lt"/>
                <a:ea typeface="+mn-ea"/>
                <a:cs typeface="+mn-cs"/>
              </a:rPr>
              <a:t> that allows the application to specify related file.</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Based of that, Hadoop will try it</a:t>
            </a:r>
            <a:r>
              <a:rPr lang="en-US" sz="1200" b="0" i="0" u="none" strike="noStrike" kern="1200" baseline="0" dirty="0" smtClean="0">
                <a:solidFill>
                  <a:schemeClr val="tx1"/>
                </a:solidFill>
                <a:effectLst/>
                <a:latin typeface="+mn-lt"/>
                <a:ea typeface="+mn-ea"/>
                <a:cs typeface="+mn-cs"/>
              </a:rPr>
              <a:t> is best effort</a:t>
            </a:r>
            <a:r>
              <a:rPr lang="en-US" sz="1200" b="0" i="0" u="none" strike="noStrike" kern="1200" dirty="0" smtClean="0">
                <a:solidFill>
                  <a:schemeClr val="tx1"/>
                </a:solidFill>
                <a:effectLst/>
                <a:latin typeface="+mn-lt"/>
                <a:ea typeface="+mn-ea"/>
                <a:cs typeface="+mn-cs"/>
              </a:rPr>
              <a:t> to put these file at the same set of nodes.</a:t>
            </a:r>
            <a:endParaRPr lang="en-US" b="0" dirty="0" smtClean="0">
              <a:effectLst/>
            </a:endParaRPr>
          </a:p>
          <a:p>
            <a:pPr rtl="0"/>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a:t>
            </a:fld>
            <a:endParaRPr lang="en-US"/>
          </a:p>
        </p:txBody>
      </p:sp>
    </p:spTree>
    <p:extLst>
      <p:ext uri="{BB962C8B-B14F-4D97-AF65-F5344CB8AC3E}">
        <p14:creationId xmlns:p14="http://schemas.microsoft.com/office/powerpoint/2010/main" val="1780941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also a sub modular case, because selecting a v will effect the cost of the other values, because there will be an overlapping across the records</a:t>
            </a:r>
            <a:r>
              <a:rPr lang="en-US" baseline="0" dirty="0" smtClean="0"/>
              <a:t> containing different v’s </a:t>
            </a:r>
          </a:p>
          <a:p>
            <a:r>
              <a:rPr lang="en-US" baseline="0" dirty="0" smtClean="0"/>
              <a:t>The naïve way to do  an approximation solution is to sort all values (by their profit / cost ) ratio but this is so expensive.</a:t>
            </a:r>
          </a:p>
          <a:p>
            <a:r>
              <a:rPr lang="en-US" baseline="0" dirty="0" smtClean="0"/>
              <a:t>E3 solution is to estimate an upper bound K of needed values to be filled </a:t>
            </a:r>
            <a:r>
              <a:rPr lang="en-US" baseline="0" dirty="0" err="1" smtClean="0"/>
              <a:t>Amv</a:t>
            </a:r>
            <a:endParaRPr lang="en-US" baseline="0" dirty="0" smtClean="0"/>
          </a:p>
          <a:p>
            <a:r>
              <a:rPr lang="en-US" baseline="0" dirty="0" smtClean="0"/>
              <a:t>And do one scan over all vales to maintain the top K in max-heap</a:t>
            </a:r>
          </a:p>
          <a:p>
            <a:r>
              <a:rPr lang="en-US" baseline="0" dirty="0" smtClean="0"/>
              <a:t>Then select from the top K in order until </a:t>
            </a:r>
            <a:r>
              <a:rPr lang="en-US" baseline="0" dirty="0" err="1" smtClean="0"/>
              <a:t>Amv</a:t>
            </a:r>
            <a:r>
              <a:rPr lang="en-US" baseline="0" dirty="0" smtClean="0"/>
              <a:t> is full.</a:t>
            </a:r>
            <a:endParaRPr lang="en-US" dirty="0" smtClean="0"/>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35</a:t>
            </a:fld>
            <a:endParaRPr lang="en-US"/>
          </a:p>
        </p:txBody>
      </p:sp>
    </p:spTree>
    <p:extLst>
      <p:ext uri="{BB962C8B-B14F-4D97-AF65-F5344CB8AC3E}">
        <p14:creationId xmlns:p14="http://schemas.microsoft.com/office/powerpoint/2010/main" val="1507642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component is the adaptive cache </a:t>
            </a:r>
          </a:p>
          <a:p>
            <a:r>
              <a:rPr lang="en-US" dirty="0" smtClean="0"/>
              <a:t>It addresses the problem of conjunctive</a:t>
            </a:r>
            <a:r>
              <a:rPr lang="en-US" baseline="0" dirty="0" smtClean="0"/>
              <a:t> predicates </a:t>
            </a:r>
          </a:p>
          <a:p>
            <a:r>
              <a:rPr lang="en-US" baseline="0" dirty="0" smtClean="0"/>
              <a:t>If we use only one condition, we might not be selective. But if we add another condition on the query, it becomes very selective. </a:t>
            </a:r>
          </a:p>
          <a:p>
            <a:r>
              <a:rPr lang="en-US" baseline="0" dirty="0" smtClean="0"/>
              <a:t>The challenges are: </a:t>
            </a:r>
          </a:p>
          <a:p>
            <a:r>
              <a:rPr lang="en-US" baseline="0" dirty="0" smtClean="0"/>
              <a:t>The index is not helpful </a:t>
            </a:r>
          </a:p>
          <a:p>
            <a:r>
              <a:rPr lang="en-US" baseline="0" dirty="0" smtClean="0"/>
              <a:t>And we cannot do this offline with the materialized view because it’s very expensive to do for pairs of values.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37</a:t>
            </a:fld>
            <a:endParaRPr lang="en-US"/>
          </a:p>
        </p:txBody>
      </p:sp>
    </p:spTree>
    <p:extLst>
      <p:ext uri="{BB962C8B-B14F-4D97-AF65-F5344CB8AC3E}">
        <p14:creationId xmlns:p14="http://schemas.microsoft.com/office/powerpoint/2010/main" val="2786777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authors mentioned</a:t>
            </a:r>
            <a:r>
              <a:rPr lang="en-US" baseline="0" dirty="0" smtClean="0"/>
              <a:t> what is called the nasty value-pairs. </a:t>
            </a:r>
          </a:p>
          <a:p>
            <a:r>
              <a:rPr lang="en-US" baseline="0" dirty="0" smtClean="0"/>
              <a:t>Essentially, these pairs are identified if they are referenced frequently and recently , and would results in high savings in splits if cached. </a:t>
            </a:r>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38</a:t>
            </a:fld>
            <a:endParaRPr lang="en-US"/>
          </a:p>
        </p:txBody>
      </p:sp>
    </p:spTree>
    <p:extLst>
      <p:ext uri="{BB962C8B-B14F-4D97-AF65-F5344CB8AC3E}">
        <p14:creationId xmlns:p14="http://schemas.microsoft.com/office/powerpoint/2010/main" val="11646348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decided</a:t>
            </a:r>
            <a:r>
              <a:rPr lang="en-US" baseline="0" dirty="0" smtClean="0"/>
              <a:t> if we want to store the pairs v, w to cache or not </a:t>
            </a:r>
          </a:p>
          <a:p>
            <a:r>
              <a:rPr lang="en-US" baseline="0" dirty="0" smtClean="0"/>
              <a:t>We have to test a condition based on the observed work load.. </a:t>
            </a:r>
          </a:p>
          <a:p>
            <a:r>
              <a:rPr lang="en-US" dirty="0" smtClean="0"/>
              <a:t>So</a:t>
            </a:r>
            <a:r>
              <a:rPr lang="en-US" baseline="0" dirty="0" smtClean="0"/>
              <a:t> the system will decide to add them to cache if it sees that they are used in the output of map tasks a lot.</a:t>
            </a:r>
          </a:p>
          <a:p>
            <a:r>
              <a:rPr lang="en-US" baseline="0" dirty="0" smtClean="0"/>
              <a:t>Now : the cache is limited so there has to be a replacement policy.</a:t>
            </a:r>
            <a:endParaRPr lang="en-US" dirty="0" smtClean="0"/>
          </a:p>
        </p:txBody>
      </p:sp>
      <p:sp>
        <p:nvSpPr>
          <p:cNvPr id="4" name="Slide Number Placeholder 3"/>
          <p:cNvSpPr>
            <a:spLocks noGrp="1"/>
          </p:cNvSpPr>
          <p:nvPr>
            <p:ph type="sldNum" sz="quarter" idx="10"/>
          </p:nvPr>
        </p:nvSpPr>
        <p:spPr/>
        <p:txBody>
          <a:bodyPr/>
          <a:lstStyle/>
          <a:p>
            <a:fld id="{78E4A049-8685-4352-9DC2-828F08FD542B}" type="slidenum">
              <a:rPr lang="en-US" smtClean="0"/>
              <a:pPr/>
              <a:t>39</a:t>
            </a:fld>
            <a:endParaRPr lang="en-US"/>
          </a:p>
        </p:txBody>
      </p:sp>
    </p:spTree>
    <p:extLst>
      <p:ext uri="{BB962C8B-B14F-4D97-AF65-F5344CB8AC3E}">
        <p14:creationId xmlns:p14="http://schemas.microsoft.com/office/powerpoint/2010/main" val="7195714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it shows the computation flow of the whole system. </a:t>
            </a:r>
          </a:p>
          <a:p>
            <a:r>
              <a:rPr lang="en-US" baseline="0" dirty="0" smtClean="0"/>
              <a:t>Without going into much detail, one thing to mention here is the computations of mappers and reducers are share whenever is possible.. and there are options to disable any component by the user .</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41</a:t>
            </a:fld>
            <a:endParaRPr lang="en-US"/>
          </a:p>
        </p:txBody>
      </p:sp>
    </p:spTree>
    <p:extLst>
      <p:ext uri="{BB962C8B-B14F-4D97-AF65-F5344CB8AC3E}">
        <p14:creationId xmlns:p14="http://schemas.microsoft.com/office/powerpoint/2010/main" val="1859863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also a sub modular case, because selecting a v will effect the cost of the other values, because there will be an overlapping across the records</a:t>
            </a:r>
            <a:r>
              <a:rPr lang="en-US" baseline="0" dirty="0" smtClean="0"/>
              <a:t> containing different v’s </a:t>
            </a:r>
          </a:p>
          <a:p>
            <a:r>
              <a:rPr lang="en-US" baseline="0" dirty="0" smtClean="0"/>
              <a:t>The naïve way to do  an approximation solution is to sort all values (by their profit / cost ) ratio but this is so expensive.</a:t>
            </a:r>
          </a:p>
          <a:p>
            <a:r>
              <a:rPr lang="en-US" baseline="0" dirty="0" smtClean="0"/>
              <a:t>E3 solution is to estimate an upper bound K of needed values to be filled </a:t>
            </a:r>
            <a:r>
              <a:rPr lang="en-US" baseline="0" dirty="0" err="1" smtClean="0"/>
              <a:t>Amv</a:t>
            </a:r>
            <a:endParaRPr lang="en-US" baseline="0" dirty="0" smtClean="0"/>
          </a:p>
          <a:p>
            <a:r>
              <a:rPr lang="en-US" baseline="0" dirty="0" smtClean="0"/>
              <a:t>And do one scan over all vales to maintain the top K in max-heap</a:t>
            </a:r>
          </a:p>
          <a:p>
            <a:r>
              <a:rPr lang="en-US" baseline="0" dirty="0" smtClean="0"/>
              <a:t>Then select from the top K in order until </a:t>
            </a:r>
            <a:r>
              <a:rPr lang="en-US" baseline="0" dirty="0" err="1" smtClean="0"/>
              <a:t>Amv</a:t>
            </a:r>
            <a:r>
              <a:rPr lang="en-US" baseline="0" dirty="0" smtClean="0"/>
              <a:t> is full.</a:t>
            </a:r>
            <a:endParaRPr lang="en-US" dirty="0" smtClean="0"/>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42</a:t>
            </a:fld>
            <a:endParaRPr lang="en-US"/>
          </a:p>
        </p:txBody>
      </p:sp>
    </p:spTree>
    <p:extLst>
      <p:ext uri="{BB962C8B-B14F-4D97-AF65-F5344CB8AC3E}">
        <p14:creationId xmlns:p14="http://schemas.microsoft.com/office/powerpoint/2010/main" val="1507642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a:t>
            </a:r>
            <a:r>
              <a:rPr lang="en-US" baseline="0" dirty="0" smtClean="0"/>
              <a:t> how querying works with E3.. </a:t>
            </a:r>
          </a:p>
          <a:p>
            <a:r>
              <a:rPr lang="en-US" baseline="0" dirty="0" smtClean="0"/>
              <a:t>It consults the metadata, which is stored in a light weight database </a:t>
            </a:r>
            <a:r>
              <a:rPr lang="en-US" baseline="0" smtClean="0"/>
              <a:t>and materialized </a:t>
            </a:r>
            <a:r>
              <a:rPr lang="en-US" baseline="0" dirty="0" smtClean="0"/>
              <a:t>views in HDFS </a:t>
            </a:r>
          </a:p>
          <a:p>
            <a:r>
              <a:rPr lang="en-US" baseline="0" dirty="0" smtClean="0"/>
              <a:t>It returns a list of relevant splits or  a materialized view.</a:t>
            </a:r>
          </a:p>
          <a:p>
            <a:r>
              <a:rPr lang="en-US" baseline="0" dirty="0" smtClean="0"/>
              <a:t>Then it passes them to the map-reduce engine.</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43</a:t>
            </a:fld>
            <a:endParaRPr lang="en-US"/>
          </a:p>
        </p:txBody>
      </p:sp>
    </p:spTree>
    <p:extLst>
      <p:ext uri="{BB962C8B-B14F-4D97-AF65-F5344CB8AC3E}">
        <p14:creationId xmlns:p14="http://schemas.microsoft.com/office/powerpoint/2010/main" val="36563153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want to show some </a:t>
            </a:r>
            <a:r>
              <a:rPr lang="en-US" baseline="0" dirty="0" err="1" smtClean="0"/>
              <a:t>expirements</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44</a:t>
            </a:fld>
            <a:endParaRPr lang="en-US"/>
          </a:p>
        </p:txBody>
      </p:sp>
    </p:spTree>
    <p:extLst>
      <p:ext uri="{BB962C8B-B14F-4D97-AF65-F5344CB8AC3E}">
        <p14:creationId xmlns:p14="http://schemas.microsoft.com/office/powerpoint/2010/main" val="35765511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have tested on two datasets generated from benchmarking datasets. TPOX and TPCH</a:t>
            </a:r>
          </a:p>
          <a:p>
            <a:r>
              <a:rPr lang="en-US" baseline="0" dirty="0" smtClean="0"/>
              <a:t> with 800GB for both datasets.</a:t>
            </a:r>
          </a:p>
          <a:p>
            <a:endParaRPr lang="en-US" baseline="0" dirty="0" smtClean="0"/>
          </a:p>
          <a:p>
            <a:r>
              <a:rPr lang="en-US" baseline="0" dirty="0" smtClean="0"/>
              <a:t>And here are there technical settings. </a:t>
            </a:r>
          </a:p>
          <a:p>
            <a:endParaRPr lang="en-US" baseline="0" dirty="0" smtClean="0"/>
          </a:p>
        </p:txBody>
      </p:sp>
      <p:sp>
        <p:nvSpPr>
          <p:cNvPr id="4" name="Slide Number Placeholder 3"/>
          <p:cNvSpPr>
            <a:spLocks noGrp="1"/>
          </p:cNvSpPr>
          <p:nvPr>
            <p:ph type="sldNum" sz="quarter" idx="10"/>
          </p:nvPr>
        </p:nvSpPr>
        <p:spPr/>
        <p:txBody>
          <a:bodyPr/>
          <a:lstStyle/>
          <a:p>
            <a:fld id="{78E4A049-8685-4352-9DC2-828F08FD542B}" type="slidenum">
              <a:rPr lang="en-US" smtClean="0"/>
              <a:pPr/>
              <a:t>45</a:t>
            </a:fld>
            <a:endParaRPr lang="en-US"/>
          </a:p>
        </p:txBody>
      </p:sp>
    </p:spTree>
    <p:extLst>
      <p:ext uri="{BB962C8B-B14F-4D97-AF65-F5344CB8AC3E}">
        <p14:creationId xmlns:p14="http://schemas.microsoft.com/office/powerpoint/2010/main" val="1746407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a:t>
            </a:r>
            <a:r>
              <a:rPr lang="en-US" baseline="0" dirty="0" smtClean="0"/>
              <a:t> it shows how much time saved in  query response time </a:t>
            </a:r>
          </a:p>
          <a:p>
            <a:r>
              <a:rPr lang="en-US" baseline="0" dirty="0" smtClean="0"/>
              <a:t>Whenever we increase the selectivity.</a:t>
            </a:r>
          </a:p>
          <a:p>
            <a:r>
              <a:rPr lang="en-US" baseline="0" dirty="0" smtClean="0"/>
              <a:t>One thing to mention here is the idea of waves, its described in full details in the paper but the basic idea is  the number of waives you need to make a full scan of the data is measured by how many map tasks can run on your cluster in parallel.  And in this case an 800GB of data needed a 83 waives. </a:t>
            </a:r>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46</a:t>
            </a:fld>
            <a:endParaRPr lang="en-US"/>
          </a:p>
        </p:txBody>
      </p:sp>
    </p:spTree>
    <p:extLst>
      <p:ext uri="{BB962C8B-B14F-4D97-AF65-F5344CB8AC3E}">
        <p14:creationId xmlns:p14="http://schemas.microsoft.com/office/powerpoint/2010/main" val="63789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Having the related file on the same set of node gives better performance for operations require reading both files. Like joining. Because when all files are local that save network time</a:t>
            </a:r>
            <a:endParaRPr lang="en-US" b="0" dirty="0" smtClean="0">
              <a:effectLst/>
            </a:endParaRPr>
          </a:p>
          <a:p>
            <a:endParaRPr lang="en-US"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a:t>
            </a:fld>
            <a:endParaRPr lang="en-US"/>
          </a:p>
        </p:txBody>
      </p:sp>
    </p:spTree>
    <p:extLst>
      <p:ext uri="{BB962C8B-B14F-4D97-AF65-F5344CB8AC3E}">
        <p14:creationId xmlns:p14="http://schemas.microsoft.com/office/powerpoint/2010/main" val="3200796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it shows how much time you need to construct different</a:t>
            </a:r>
            <a:r>
              <a:rPr lang="en-US" baseline="0" dirty="0" smtClean="0"/>
              <a:t> kinds of indexing </a:t>
            </a:r>
            <a:r>
              <a:rPr lang="en-US" baseline="0" dirty="0" err="1" smtClean="0"/>
              <a:t>componenets</a:t>
            </a:r>
            <a:r>
              <a:rPr lang="en-US" baseline="0" dirty="0" smtClean="0"/>
              <a:t>.</a:t>
            </a:r>
          </a:p>
          <a:p>
            <a:r>
              <a:rPr lang="en-US" baseline="0" dirty="0" smtClean="0"/>
              <a:t>Notice the range index needed the least time, and  when want to construct multiple components it wont need as much time as if we were to do them one by one.</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47</a:t>
            </a:fld>
            <a:endParaRPr lang="en-US"/>
          </a:p>
        </p:txBody>
      </p:sp>
    </p:spTree>
    <p:extLst>
      <p:ext uri="{BB962C8B-B14F-4D97-AF65-F5344CB8AC3E}">
        <p14:creationId xmlns:p14="http://schemas.microsoft.com/office/powerpoint/2010/main" val="453445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the index </a:t>
            </a:r>
            <a:r>
              <a:rPr lang="en-US" dirty="0" err="1" smtClean="0"/>
              <a:t>didn</a:t>
            </a:r>
            <a:r>
              <a:rPr lang="uk-UA" dirty="0" smtClean="0"/>
              <a:t>’</a:t>
            </a:r>
            <a:r>
              <a:rPr lang="en-US" dirty="0" smtClean="0"/>
              <a:t>t</a:t>
            </a:r>
            <a:r>
              <a:rPr lang="en-US" baseline="0" dirty="0" smtClean="0"/>
              <a:t> need as much </a:t>
            </a:r>
            <a:r>
              <a:rPr lang="en-US" baseline="0" dirty="0" err="1" smtClean="0"/>
              <a:t>tim</a:t>
            </a:r>
            <a:r>
              <a:rPr lang="en-US" baseline="0" dirty="0" smtClean="0"/>
              <a:t> because the number of attributes are less.</a:t>
            </a:r>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48</a:t>
            </a:fld>
            <a:endParaRPr lang="en-US"/>
          </a:p>
        </p:txBody>
      </p:sp>
    </p:spTree>
    <p:extLst>
      <p:ext uri="{BB962C8B-B14F-4D97-AF65-F5344CB8AC3E}">
        <p14:creationId xmlns:p14="http://schemas.microsoft.com/office/powerpoint/2010/main" val="2097475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a:t>
            </a:r>
          </a:p>
          <a:p>
            <a:r>
              <a:rPr lang="en-US" dirty="0" smtClean="0"/>
              <a:t>E3 integrated</a:t>
            </a:r>
            <a:r>
              <a:rPr lang="en-US" baseline="0" dirty="0" smtClean="0"/>
              <a:t> various indexing and elimination approaches at the I/O layer of </a:t>
            </a:r>
            <a:r>
              <a:rPr lang="en-US" baseline="0" dirty="0" err="1" smtClean="0"/>
              <a:t>hadoop</a:t>
            </a:r>
            <a:r>
              <a:rPr lang="en-US" baseline="0" dirty="0" smtClean="0"/>
              <a:t>.</a:t>
            </a:r>
          </a:p>
          <a:p>
            <a:r>
              <a:rPr lang="en-US" baseline="0" dirty="0" smtClean="0"/>
              <a:t>Up to 20 times more savings can get from E3 optimization </a:t>
            </a:r>
          </a:p>
          <a:p>
            <a:r>
              <a:rPr lang="en-US" baseline="0" dirty="0" smtClean="0"/>
              <a:t>its discovery based so no need to adds schema or  change design of the data.</a:t>
            </a:r>
          </a:p>
          <a:p>
            <a:endParaRPr lang="en-US"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49</a:t>
            </a:fld>
            <a:endParaRPr lang="en-US"/>
          </a:p>
        </p:txBody>
      </p:sp>
    </p:spTree>
    <p:extLst>
      <p:ext uri="{BB962C8B-B14F-4D97-AF65-F5344CB8AC3E}">
        <p14:creationId xmlns:p14="http://schemas.microsoft.com/office/powerpoint/2010/main" val="1324092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5</a:t>
            </a:fld>
            <a:endParaRPr lang="en-US"/>
          </a:p>
        </p:txBody>
      </p:sp>
    </p:spTree>
    <p:extLst>
      <p:ext uri="{BB962C8B-B14F-4D97-AF65-F5344CB8AC3E}">
        <p14:creationId xmlns:p14="http://schemas.microsoft.com/office/powerpoint/2010/main" val="238239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err="1" smtClean="0"/>
              <a:t>coHadoop</a:t>
            </a:r>
            <a:r>
              <a:rPr lang="en-US" baseline="0" dirty="0" smtClean="0"/>
              <a:t>. When adding file , the application can specify another parameter called locator. </a:t>
            </a:r>
          </a:p>
          <a:p>
            <a:r>
              <a:rPr lang="en-US" baseline="0" dirty="0" smtClean="0"/>
              <a:t>Files with the same locator will be saved of the same set of data nodes. </a:t>
            </a:r>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6</a:t>
            </a:fld>
            <a:endParaRPr lang="en-US"/>
          </a:p>
        </p:txBody>
      </p:sp>
    </p:spTree>
    <p:extLst>
      <p:ext uri="{BB962C8B-B14F-4D97-AF65-F5344CB8AC3E}">
        <p14:creationId xmlns:p14="http://schemas.microsoft.com/office/powerpoint/2010/main" val="75507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implementation</a:t>
            </a:r>
            <a:r>
              <a:rPr lang="en-US" baseline="0" dirty="0" smtClean="0"/>
              <a:t> of this extension based on changing the default data placement </a:t>
            </a:r>
          </a:p>
          <a:p>
            <a:r>
              <a:rPr lang="en-US" dirty="0" smtClean="0"/>
              <a:t>Best effort</a:t>
            </a:r>
            <a:r>
              <a:rPr lang="en-US" baseline="0" dirty="0" smtClean="0"/>
              <a:t> approach, in case for any reason Hadoop can’t do the co-location, for example there is no enough space in specific node. Then it won’t fail the operation but will use the default placement policy and the operation will success.</a:t>
            </a:r>
          </a:p>
          <a:p>
            <a:pPr indent="-182880" eaLnBrk="1" fontAlgn="auto" hangingPunct="1">
              <a:lnSpc>
                <a:spcPct val="80000"/>
              </a:lnSpc>
              <a:spcAft>
                <a:spcPct val="50000"/>
              </a:spcAft>
              <a:buFont typeface="Arial" pitchFamily="34" charset="0"/>
              <a:buChar char="•"/>
              <a:defRPr/>
            </a:pPr>
            <a:r>
              <a:rPr lang="en-US" dirty="0" smtClean="0">
                <a:solidFill>
                  <a:srgbClr val="0000FF"/>
                </a:solidFill>
              </a:rPr>
              <a:t>While creating a new file:</a:t>
            </a:r>
          </a:p>
          <a:p>
            <a:pPr marL="731520" lvl="2" indent="-182880" eaLnBrk="1" fontAlgn="auto" hangingPunct="1">
              <a:lnSpc>
                <a:spcPct val="80000"/>
              </a:lnSpc>
              <a:spcAft>
                <a:spcPct val="50000"/>
              </a:spcAft>
              <a:buFont typeface="Arial" pitchFamily="34" charset="0"/>
              <a:buChar char="•"/>
              <a:defRPr/>
            </a:pPr>
            <a:r>
              <a:rPr lang="en-US" dirty="0" smtClean="0">
                <a:solidFill>
                  <a:srgbClr val="000000"/>
                </a:solidFill>
              </a:rPr>
              <a:t>Get the list of files with the same locator</a:t>
            </a:r>
          </a:p>
          <a:p>
            <a:pPr marL="731520" lvl="2" indent="-182880" eaLnBrk="1" fontAlgn="auto" hangingPunct="1">
              <a:lnSpc>
                <a:spcPct val="80000"/>
              </a:lnSpc>
              <a:spcAft>
                <a:spcPct val="50000"/>
              </a:spcAft>
              <a:buFont typeface="Arial" pitchFamily="34" charset="0"/>
              <a:buChar char="•"/>
              <a:defRPr/>
            </a:pPr>
            <a:r>
              <a:rPr lang="en-US" dirty="0" smtClean="0">
                <a:solidFill>
                  <a:srgbClr val="000000"/>
                </a:solidFill>
              </a:rPr>
              <a:t>Get the list of data nodes that store those files</a:t>
            </a:r>
          </a:p>
          <a:p>
            <a:pPr marL="731520" lvl="2" indent="-182880" eaLnBrk="1" fontAlgn="auto" hangingPunct="1">
              <a:lnSpc>
                <a:spcPct val="80000"/>
              </a:lnSpc>
              <a:spcAft>
                <a:spcPct val="50000"/>
              </a:spcAft>
              <a:buFont typeface="Arial" pitchFamily="34" charset="0"/>
              <a:buChar char="•"/>
              <a:defRPr/>
            </a:pPr>
            <a:r>
              <a:rPr lang="en-US" dirty="0" smtClean="0">
                <a:solidFill>
                  <a:srgbClr val="000000"/>
                </a:solidFill>
              </a:rPr>
              <a:t>Choose the set of data nodes which stores the highest number of files</a:t>
            </a:r>
            <a:endParaRPr lang="en-US"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7</a:t>
            </a:fld>
            <a:endParaRPr lang="en-US"/>
          </a:p>
        </p:txBody>
      </p:sp>
    </p:spTree>
    <p:extLst>
      <p:ext uri="{BB962C8B-B14F-4D97-AF65-F5344CB8AC3E}">
        <p14:creationId xmlns:p14="http://schemas.microsoft.com/office/powerpoint/2010/main" val="4283138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13762" eaLnBrk="0" hangingPunct="0">
              <a:defRPr>
                <a:solidFill>
                  <a:schemeClr val="tx1"/>
                </a:solidFill>
                <a:latin typeface="Arial" charset="0"/>
                <a:ea typeface="ＭＳ Ｐゴシック" charset="0"/>
                <a:cs typeface="ＭＳ Ｐゴシック" charset="0"/>
              </a:defRPr>
            </a:lvl1pPr>
            <a:lvl2pPr marL="734778" indent="-282607" defTabSz="913762" eaLnBrk="0" hangingPunct="0">
              <a:defRPr>
                <a:solidFill>
                  <a:schemeClr val="tx1"/>
                </a:solidFill>
                <a:latin typeface="Arial" charset="0"/>
                <a:ea typeface="ＭＳ Ｐゴシック" charset="0"/>
              </a:defRPr>
            </a:lvl2pPr>
            <a:lvl3pPr marL="1130427" indent="-226085" defTabSz="913762" eaLnBrk="0" hangingPunct="0">
              <a:defRPr>
                <a:solidFill>
                  <a:schemeClr val="tx1"/>
                </a:solidFill>
                <a:latin typeface="Arial" charset="0"/>
                <a:ea typeface="ＭＳ Ｐゴシック" charset="0"/>
              </a:defRPr>
            </a:lvl3pPr>
            <a:lvl4pPr marL="1582598" indent="-226085" defTabSz="913762" eaLnBrk="0" hangingPunct="0">
              <a:defRPr>
                <a:solidFill>
                  <a:schemeClr val="tx1"/>
                </a:solidFill>
                <a:latin typeface="Arial" charset="0"/>
                <a:ea typeface="ＭＳ Ｐゴシック" charset="0"/>
              </a:defRPr>
            </a:lvl4pPr>
            <a:lvl5pPr marL="2034769" indent="-226085" defTabSz="913762" eaLnBrk="0" hangingPunct="0">
              <a:defRPr>
                <a:solidFill>
                  <a:schemeClr val="tx1"/>
                </a:solidFill>
                <a:latin typeface="Arial" charset="0"/>
                <a:ea typeface="ＭＳ Ｐゴシック" charset="0"/>
              </a:defRPr>
            </a:lvl5pPr>
            <a:lvl6pPr marL="2486939" indent="-226085" defTabSz="913762" eaLnBrk="0" fontAlgn="base" hangingPunct="0">
              <a:spcBef>
                <a:spcPct val="0"/>
              </a:spcBef>
              <a:spcAft>
                <a:spcPct val="0"/>
              </a:spcAft>
              <a:defRPr>
                <a:solidFill>
                  <a:schemeClr val="tx1"/>
                </a:solidFill>
                <a:latin typeface="Arial" charset="0"/>
                <a:ea typeface="ＭＳ Ｐゴシック" charset="0"/>
              </a:defRPr>
            </a:lvl6pPr>
            <a:lvl7pPr marL="2939110" indent="-226085" defTabSz="913762" eaLnBrk="0" fontAlgn="base" hangingPunct="0">
              <a:spcBef>
                <a:spcPct val="0"/>
              </a:spcBef>
              <a:spcAft>
                <a:spcPct val="0"/>
              </a:spcAft>
              <a:defRPr>
                <a:solidFill>
                  <a:schemeClr val="tx1"/>
                </a:solidFill>
                <a:latin typeface="Arial" charset="0"/>
                <a:ea typeface="ＭＳ Ｐゴシック" charset="0"/>
              </a:defRPr>
            </a:lvl7pPr>
            <a:lvl8pPr marL="3391281" indent="-226085" defTabSz="913762" eaLnBrk="0" fontAlgn="base" hangingPunct="0">
              <a:spcBef>
                <a:spcPct val="0"/>
              </a:spcBef>
              <a:spcAft>
                <a:spcPct val="0"/>
              </a:spcAft>
              <a:defRPr>
                <a:solidFill>
                  <a:schemeClr val="tx1"/>
                </a:solidFill>
                <a:latin typeface="Arial" charset="0"/>
                <a:ea typeface="ＭＳ Ｐゴシック" charset="0"/>
              </a:defRPr>
            </a:lvl8pPr>
            <a:lvl9pPr marL="3843452" indent="-226085" defTabSz="913762"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0EB1B99D-7E4E-D44A-926E-50FBAAA33F46}" type="slidenum">
              <a:rPr lang="x-none" smtClean="0"/>
              <a:pPr eaLnBrk="1" hangingPunct="1">
                <a:defRPr/>
              </a:pPr>
              <a:t>8</a:t>
            </a:fld>
            <a:endParaRPr lang="en-US" smtClean="0"/>
          </a:p>
        </p:txBody>
      </p:sp>
      <p:sp>
        <p:nvSpPr>
          <p:cNvPr id="843778" name="Text Box 2"/>
          <p:cNvSpPr txBox="1">
            <a:spLocks noGrp="1" noRot="1" noChangeAspect="1" noChangeArrowheads="1" noTextEdit="1"/>
          </p:cNvSpPr>
          <p:nvPr>
            <p:ph type="sldImg"/>
          </p:nvPr>
        </p:nvSpPr>
        <p:spPr>
          <a:xfrm>
            <a:off x="1141413" y="685800"/>
            <a:ext cx="4572000" cy="3429000"/>
          </a:xfrm>
          <a:ln/>
        </p:spPr>
      </p:sp>
      <p:sp>
        <p:nvSpPr>
          <p:cNvPr id="843779" name="Text Box 3"/>
          <p:cNvSpPr txBox="1">
            <a:spLocks noGrp="1" noChangeArrowheads="1"/>
          </p:cNvSpPr>
          <p:nvPr>
            <p:ph type="body" idx="1"/>
          </p:nvPr>
        </p:nvSpPr>
        <p:spPr>
          <a:xfrm>
            <a:off x="686427" y="4344030"/>
            <a:ext cx="5482012" cy="4114485"/>
          </a:xfrm>
          <a:ln/>
          <a:extLst>
            <a:ext uri="{91240B29-F687-4F45-9708-019B960494DF}">
              <a14:hiddenLine xmlns:a14="http://schemas.microsoft.com/office/drawing/2010/main" w="9525">
                <a:solidFill>
                  <a:schemeClr val="tx1"/>
                </a:solidFill>
                <a:round/>
                <a:headEnd/>
                <a:tailEnd/>
              </a14:hiddenLine>
            </a:ext>
          </a:extLst>
        </p:spPr>
        <p:txBody>
          <a:bodyPr wrap="none" lIns="80161" tIns="40081" rIns="80161" bIns="40081" anchor="ctr"/>
          <a:lstStyle/>
          <a:p>
            <a:pPr eaLnBrk="1" hangingPunct="1">
              <a:defRPr/>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industry Hadoop is used a lot in log processing.</a:t>
            </a:r>
          </a:p>
          <a:p>
            <a:r>
              <a:rPr lang="en-US" baseline="0" dirty="0" smtClean="0"/>
              <a:t>In this presentation we will study how co-Hadoop perform in Join operation and </a:t>
            </a:r>
            <a:r>
              <a:rPr lang="en-US" b="0" dirty="0" err="1" smtClean="0">
                <a:solidFill>
                  <a:srgbClr val="0000FF"/>
                </a:solidFill>
                <a:latin typeface="Arial" charset="0"/>
              </a:rPr>
              <a:t>Sessionazition</a:t>
            </a:r>
            <a:r>
              <a:rPr lang="en-US" baseline="0" dirty="0" smtClean="0"/>
              <a:t>. </a:t>
            </a:r>
          </a:p>
          <a:p>
            <a:endParaRPr lang="en-US" baseline="0" dirty="0" smtClean="0"/>
          </a:p>
          <a:p>
            <a:endParaRPr lang="en-US" baseline="0" dirty="0" smtClean="0"/>
          </a:p>
          <a:p>
            <a:endParaRPr lang="en-IE" dirty="0"/>
          </a:p>
        </p:txBody>
      </p:sp>
      <p:sp>
        <p:nvSpPr>
          <p:cNvPr id="4" name="Slide Number Placeholder 3"/>
          <p:cNvSpPr>
            <a:spLocks noGrp="1"/>
          </p:cNvSpPr>
          <p:nvPr>
            <p:ph type="sldNum" sz="quarter" idx="10"/>
          </p:nvPr>
        </p:nvSpPr>
        <p:spPr/>
        <p:txBody>
          <a:bodyPr/>
          <a:lstStyle/>
          <a:p>
            <a:fld id="{78E4A049-8685-4352-9DC2-828F08FD542B}" type="slidenum">
              <a:rPr lang="en-US" smtClean="0"/>
              <a:pPr/>
              <a:t>9</a:t>
            </a:fld>
            <a:endParaRPr lang="en-US"/>
          </a:p>
        </p:txBody>
      </p:sp>
    </p:spTree>
    <p:extLst>
      <p:ext uri="{BB962C8B-B14F-4D97-AF65-F5344CB8AC3E}">
        <p14:creationId xmlns:p14="http://schemas.microsoft.com/office/powerpoint/2010/main" val="1376275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2" name="Title 1"/>
          <p:cNvSpPr>
            <a:spLocks noGrp="1"/>
          </p:cNvSpPr>
          <p:nvPr>
            <p:ph type="ctrTitle"/>
          </p:nvPr>
        </p:nvSpPr>
        <p:spPr>
          <a:xfrm>
            <a:off x="457200" y="2286000"/>
            <a:ext cx="6858000" cy="1524000"/>
          </a:xfrm>
        </p:spPr>
        <p:txBody>
          <a:bodyPr>
            <a:noAutofit/>
          </a:bodyPr>
          <a:lstStyle>
            <a:lvl1pPr>
              <a:defRPr sz="4000" b="1"/>
            </a:lvl1pPr>
          </a:lstStyle>
          <a:p>
            <a:r>
              <a:rPr lang="en-US" smtClean="0"/>
              <a:t>Click to edit Master title style</a:t>
            </a:r>
            <a:endParaRPr lang="en-US" dirty="0"/>
          </a:p>
        </p:txBody>
      </p:sp>
      <p:sp>
        <p:nvSpPr>
          <p:cNvPr id="3" name="Subtitle 2"/>
          <p:cNvSpPr>
            <a:spLocks noGrp="1"/>
          </p:cNvSpPr>
          <p:nvPr>
            <p:ph type="subTitle" idx="1"/>
          </p:nvPr>
        </p:nvSpPr>
        <p:spPr>
          <a:xfrm>
            <a:off x="457200" y="4041648"/>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 y="990600"/>
            <a:ext cx="2743200" cy="889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FEBEB0A-9E3D-4B14-9782-E2AE3DA60D96}"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6" name="Picture Placeholder 5"/>
          <p:cNvSpPr>
            <a:spLocks noGrp="1"/>
          </p:cNvSpPr>
          <p:nvPr>
            <p:ph type="pic" sz="quarter" idx="12"/>
          </p:nvPr>
        </p:nvSpPr>
        <p:spPr>
          <a:xfrm>
            <a:off x="457200" y="1524000"/>
            <a:ext cx="5867400" cy="4648200"/>
          </a:xfrm>
        </p:spPr>
        <p:txBody>
          <a:bodyPr/>
          <a:lstStyle/>
          <a:p>
            <a:r>
              <a:rPr lang="en-US" smtClean="0"/>
              <a:t>Click icon to add picture</a:t>
            </a:r>
            <a:endParaRPr lang="en-US"/>
          </a:p>
        </p:txBody>
      </p:sp>
      <p:sp>
        <p:nvSpPr>
          <p:cNvPr id="8" name="Text Placeholder 7"/>
          <p:cNvSpPr>
            <a:spLocks noGrp="1"/>
          </p:cNvSpPr>
          <p:nvPr>
            <p:ph type="body" sz="quarter" idx="13"/>
          </p:nvPr>
        </p:nvSpPr>
        <p:spPr>
          <a:xfrm>
            <a:off x="6553200" y="1524000"/>
            <a:ext cx="2133600" cy="4648200"/>
          </a:xfrm>
        </p:spPr>
        <p:txBody>
          <a:bodyPr>
            <a:normAutofit/>
          </a:bodyPr>
          <a:lstStyle>
            <a:lvl1pPr marL="0" indent="0">
              <a:buFontTx/>
              <a:buNone/>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249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Re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2225" y="1433513"/>
            <a:ext cx="4019550" cy="3990975"/>
          </a:xfrm>
          <a:prstGeom prst="rect">
            <a:avLst/>
          </a:prstGeom>
        </p:spPr>
      </p:pic>
    </p:spTree>
    <p:extLst>
      <p:ext uri="{BB962C8B-B14F-4D97-AF65-F5344CB8AC3E}">
        <p14:creationId xmlns:p14="http://schemas.microsoft.com/office/powerpoint/2010/main" val="943259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871538"/>
            <a:ext cx="8245475" cy="498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2838" y="1776413"/>
            <a:ext cx="3597275"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pPr>
              <a:defRPr/>
            </a:pPr>
            <a:fld id="{AB6C8BCB-5EF9-EF40-AAE2-4E006F89C659}" type="slidenum">
              <a:rPr lang="x-none"/>
              <a:pPr>
                <a:defRPr/>
              </a:pPr>
              <a:t>‹#›</a:t>
            </a:fld>
            <a:endParaRPr lang="en-US"/>
          </a:p>
        </p:txBody>
      </p:sp>
    </p:spTree>
    <p:extLst>
      <p:ext uri="{BB962C8B-B14F-4D97-AF65-F5344CB8AC3E}">
        <p14:creationId xmlns:p14="http://schemas.microsoft.com/office/powerpoint/2010/main" val="395429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FBC5D111-3350-4E43-A095-4F207B56FE2F}" type="datetime1">
              <a:rPr lang="en-US" altLang="en-US"/>
              <a:pPr/>
              <a:t>2/17/2017</a:t>
            </a:fld>
            <a:endParaRPr lang="en-US" altLang="en-US"/>
          </a:p>
        </p:txBody>
      </p:sp>
      <p:sp>
        <p:nvSpPr>
          <p:cNvPr id="6"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5"/>
          <p:cNvSpPr>
            <a:spLocks noGrp="1"/>
          </p:cNvSpPr>
          <p:nvPr>
            <p:ph type="sldNum" sz="quarter" idx="12"/>
          </p:nvPr>
        </p:nvSpPr>
        <p:spPr/>
        <p:txBody>
          <a:bodyPr/>
          <a:lstStyle>
            <a:lvl1pPr>
              <a:defRPr/>
            </a:lvl1pPr>
          </a:lstStyle>
          <a:p>
            <a:fld id="{7C05DB45-6C9A-48D4-BB33-FE5230257C5E}" type="slidenum">
              <a:rPr lang="en-US" altLang="en-US"/>
              <a:pPr/>
              <a:t>‹#›</a:t>
            </a:fld>
            <a:endParaRPr lang="en-US" altLang="en-US"/>
          </a:p>
        </p:txBody>
      </p:sp>
    </p:spTree>
    <p:extLst>
      <p:ext uri="{BB962C8B-B14F-4D97-AF65-F5344CB8AC3E}">
        <p14:creationId xmlns:p14="http://schemas.microsoft.com/office/powerpoint/2010/main" val="205512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BFD4A8-E1DE-40B4-A603-91A7E7C731C7}" type="datetime1">
              <a:rPr lang="en-US" altLang="en-US"/>
              <a:pPr/>
              <a:t>2/17/2017</a:t>
            </a:fld>
            <a:endParaRPr lang="en-US" altLang="en-US"/>
          </a:p>
        </p:txBody>
      </p:sp>
      <p:sp>
        <p:nvSpPr>
          <p:cNvPr id="5"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6" name="Slide Number Placeholder 5"/>
          <p:cNvSpPr>
            <a:spLocks noGrp="1"/>
          </p:cNvSpPr>
          <p:nvPr>
            <p:ph type="sldNum" sz="quarter" idx="12"/>
          </p:nvPr>
        </p:nvSpPr>
        <p:spPr/>
        <p:txBody>
          <a:bodyPr/>
          <a:lstStyle>
            <a:lvl1pPr>
              <a:defRPr/>
            </a:lvl1pPr>
          </a:lstStyle>
          <a:p>
            <a:fld id="{67D649AE-4495-44BA-99E5-A14AA1E5AE29}" type="slidenum">
              <a:rPr lang="x-none" altLang="en-US"/>
              <a:pPr/>
              <a:t>‹#›</a:t>
            </a:fld>
            <a:endParaRPr lang="en-US" altLang="en-US"/>
          </a:p>
        </p:txBody>
      </p:sp>
    </p:spTree>
    <p:extLst>
      <p:ext uri="{BB962C8B-B14F-4D97-AF65-F5344CB8AC3E}">
        <p14:creationId xmlns:p14="http://schemas.microsoft.com/office/powerpoint/2010/main" val="3700750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B73D79B-3811-45CC-B4FF-39841DE73621}" type="datetime1">
              <a:rPr lang="en-US" altLang="en-US"/>
              <a:pPr/>
              <a:t>2/17/2017</a:t>
            </a:fld>
            <a:endParaRPr lang="en-US" altLang="en-US"/>
          </a:p>
        </p:txBody>
      </p:sp>
      <p:sp>
        <p:nvSpPr>
          <p:cNvPr id="6"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5"/>
          <p:cNvSpPr>
            <a:spLocks noGrp="1"/>
          </p:cNvSpPr>
          <p:nvPr>
            <p:ph type="sldNum" sz="quarter" idx="12"/>
          </p:nvPr>
        </p:nvSpPr>
        <p:spPr/>
        <p:txBody>
          <a:bodyPr/>
          <a:lstStyle>
            <a:lvl1pPr>
              <a:defRPr/>
            </a:lvl1pPr>
          </a:lstStyle>
          <a:p>
            <a:fld id="{9E6682C4-926F-483B-83B2-72B749C77FDE}" type="slidenum">
              <a:rPr lang="x-none" altLang="en-US"/>
              <a:pPr/>
              <a:t>‹#›</a:t>
            </a:fld>
            <a:endParaRPr lang="en-US" altLang="en-US"/>
          </a:p>
        </p:txBody>
      </p:sp>
    </p:spTree>
    <p:extLst>
      <p:ext uri="{BB962C8B-B14F-4D97-AF65-F5344CB8AC3E}">
        <p14:creationId xmlns:p14="http://schemas.microsoft.com/office/powerpoint/2010/main" val="310609723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D59570D6-0621-4A68-BD8E-81EE4D86614F}" type="datetime1">
              <a:rPr lang="en-US" altLang="en-US"/>
              <a:pPr/>
              <a:t>2/17/2017</a:t>
            </a:fld>
            <a:endParaRPr lang="en-US" altLang="en-US"/>
          </a:p>
        </p:txBody>
      </p:sp>
      <p:sp>
        <p:nvSpPr>
          <p:cNvPr id="6" name="Footer Placeholder 5"/>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6"/>
          <p:cNvSpPr>
            <a:spLocks noGrp="1"/>
          </p:cNvSpPr>
          <p:nvPr>
            <p:ph type="sldNum" sz="quarter" idx="12"/>
          </p:nvPr>
        </p:nvSpPr>
        <p:spPr/>
        <p:txBody>
          <a:bodyPr/>
          <a:lstStyle>
            <a:lvl1pPr>
              <a:defRPr/>
            </a:lvl1pPr>
          </a:lstStyle>
          <a:p>
            <a:fld id="{A1F4343F-F85F-4235-B9FC-3785DD29A897}" type="slidenum">
              <a:rPr lang="x-none" altLang="en-US"/>
              <a:pPr/>
              <a:t>‹#›</a:t>
            </a:fld>
            <a:endParaRPr lang="en-US" altLang="en-US"/>
          </a:p>
        </p:txBody>
      </p:sp>
    </p:spTree>
    <p:extLst>
      <p:ext uri="{BB962C8B-B14F-4D97-AF65-F5344CB8AC3E}">
        <p14:creationId xmlns:p14="http://schemas.microsoft.com/office/powerpoint/2010/main" val="258487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F7E2E0A6-1C22-4E30-AF69-06DF76A7CF2E}" type="datetime1">
              <a:rPr lang="en-US" altLang="en-US"/>
              <a:pPr/>
              <a:t>2/17/2017</a:t>
            </a:fld>
            <a:endParaRPr lang="en-US" altLang="en-US"/>
          </a:p>
        </p:txBody>
      </p:sp>
      <p:sp>
        <p:nvSpPr>
          <p:cNvPr id="9" name="Footer Placeholder 7"/>
          <p:cNvSpPr>
            <a:spLocks noGrp="1"/>
          </p:cNvSpPr>
          <p:nvPr>
            <p:ph type="ftr" sz="quarter" idx="11"/>
          </p:nvPr>
        </p:nvSpPr>
        <p:spPr/>
        <p:txBody>
          <a:bodyPr/>
          <a:lstStyle>
            <a:lvl1pPr algn="ctr">
              <a:defRPr/>
            </a:lvl1pPr>
          </a:lstStyle>
          <a:p>
            <a:pPr>
              <a:defRPr/>
            </a:pPr>
            <a:r>
              <a:rPr lang="en-US"/>
              <a:t>CoHadoop System</a:t>
            </a:r>
          </a:p>
        </p:txBody>
      </p:sp>
      <p:sp>
        <p:nvSpPr>
          <p:cNvPr id="10" name="Slide Number Placeholder 8"/>
          <p:cNvSpPr>
            <a:spLocks noGrp="1"/>
          </p:cNvSpPr>
          <p:nvPr>
            <p:ph type="sldNum" sz="quarter" idx="12"/>
          </p:nvPr>
        </p:nvSpPr>
        <p:spPr/>
        <p:txBody>
          <a:bodyPr/>
          <a:lstStyle>
            <a:lvl1pPr>
              <a:defRPr/>
            </a:lvl1pPr>
          </a:lstStyle>
          <a:p>
            <a:fld id="{7E80FE38-604B-4AD5-83EB-7C593321E0BA}" type="slidenum">
              <a:rPr lang="x-none" altLang="en-US"/>
              <a:pPr/>
              <a:t>‹#›</a:t>
            </a:fld>
            <a:endParaRPr lang="en-US" altLang="en-US"/>
          </a:p>
        </p:txBody>
      </p:sp>
    </p:spTree>
    <p:extLst>
      <p:ext uri="{BB962C8B-B14F-4D97-AF65-F5344CB8AC3E}">
        <p14:creationId xmlns:p14="http://schemas.microsoft.com/office/powerpoint/2010/main" val="3627115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2C2BD93-CCF7-4A1A-AD06-72FEA54E6B40}" type="datetime1">
              <a:rPr lang="en-US" altLang="en-US"/>
              <a:pPr/>
              <a:t>2/17/2017</a:t>
            </a:fld>
            <a:endParaRPr lang="en-US" altLang="en-US"/>
          </a:p>
        </p:txBody>
      </p:sp>
      <p:sp>
        <p:nvSpPr>
          <p:cNvPr id="4" name="Footer Placeholder 3"/>
          <p:cNvSpPr>
            <a:spLocks noGrp="1"/>
          </p:cNvSpPr>
          <p:nvPr>
            <p:ph type="ftr" sz="quarter" idx="11"/>
          </p:nvPr>
        </p:nvSpPr>
        <p:spPr/>
        <p:txBody>
          <a:bodyPr/>
          <a:lstStyle>
            <a:lvl1pPr algn="ctr">
              <a:defRPr/>
            </a:lvl1pPr>
          </a:lstStyle>
          <a:p>
            <a:pPr>
              <a:defRPr/>
            </a:pPr>
            <a:r>
              <a:rPr lang="en-US"/>
              <a:t>CoHadoop System</a:t>
            </a:r>
          </a:p>
        </p:txBody>
      </p:sp>
      <p:sp>
        <p:nvSpPr>
          <p:cNvPr id="5" name="Slide Number Placeholder 4"/>
          <p:cNvSpPr>
            <a:spLocks noGrp="1"/>
          </p:cNvSpPr>
          <p:nvPr>
            <p:ph type="sldNum" sz="quarter" idx="12"/>
          </p:nvPr>
        </p:nvSpPr>
        <p:spPr/>
        <p:txBody>
          <a:bodyPr/>
          <a:lstStyle>
            <a:lvl1pPr>
              <a:defRPr/>
            </a:lvl1pPr>
          </a:lstStyle>
          <a:p>
            <a:fld id="{B8FC9ADB-A041-4AAF-B60A-3F7AD40B4457}" type="slidenum">
              <a:rPr lang="x-none" altLang="en-US"/>
              <a:pPr/>
              <a:t>‹#›</a:t>
            </a:fld>
            <a:endParaRPr lang="en-US" altLang="en-US"/>
          </a:p>
        </p:txBody>
      </p:sp>
    </p:spTree>
    <p:extLst>
      <p:ext uri="{BB962C8B-B14F-4D97-AF65-F5344CB8AC3E}">
        <p14:creationId xmlns:p14="http://schemas.microsoft.com/office/powerpoint/2010/main" val="735911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5C5DBC1-85BA-4D3D-AFE7-7C8A37593F02}" type="datetime1">
              <a:rPr lang="en-US" altLang="en-US"/>
              <a:pPr/>
              <a:t>2/17/2017</a:t>
            </a:fld>
            <a:endParaRPr lang="en-US" altLang="en-US"/>
          </a:p>
        </p:txBody>
      </p:sp>
      <p:sp>
        <p:nvSpPr>
          <p:cNvPr id="3" name="Footer Placeholder 2"/>
          <p:cNvSpPr>
            <a:spLocks noGrp="1"/>
          </p:cNvSpPr>
          <p:nvPr>
            <p:ph type="ftr" sz="quarter" idx="11"/>
          </p:nvPr>
        </p:nvSpPr>
        <p:spPr/>
        <p:txBody>
          <a:bodyPr/>
          <a:lstStyle>
            <a:lvl1pPr algn="ctr">
              <a:defRPr/>
            </a:lvl1pPr>
          </a:lstStyle>
          <a:p>
            <a:pPr>
              <a:defRPr/>
            </a:pPr>
            <a:r>
              <a:rPr lang="en-US"/>
              <a:t>CoHadoop System</a:t>
            </a:r>
          </a:p>
        </p:txBody>
      </p:sp>
      <p:sp>
        <p:nvSpPr>
          <p:cNvPr id="4" name="Slide Number Placeholder 3"/>
          <p:cNvSpPr>
            <a:spLocks noGrp="1"/>
          </p:cNvSpPr>
          <p:nvPr>
            <p:ph type="sldNum" sz="quarter" idx="12"/>
          </p:nvPr>
        </p:nvSpPr>
        <p:spPr/>
        <p:txBody>
          <a:bodyPr/>
          <a:lstStyle>
            <a:lvl1pPr>
              <a:defRPr/>
            </a:lvl1pPr>
          </a:lstStyle>
          <a:p>
            <a:fld id="{4259E265-3DBF-4C35-BC4D-6B9121FE2959}" type="slidenum">
              <a:rPr lang="x-none" altLang="en-US"/>
              <a:pPr/>
              <a:t>‹#›</a:t>
            </a:fld>
            <a:endParaRPr lang="en-US" altLang="en-US"/>
          </a:p>
        </p:txBody>
      </p:sp>
    </p:spTree>
    <p:extLst>
      <p:ext uri="{BB962C8B-B14F-4D97-AF65-F5344CB8AC3E}">
        <p14:creationId xmlns:p14="http://schemas.microsoft.com/office/powerpoint/2010/main" val="292757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rgbClr val="AB192D"/>
        </a:solidFill>
        <a:effectLst/>
      </p:bgPr>
    </p:bg>
    <p:spTree>
      <p:nvGrpSpPr>
        <p:cNvPr id="1" name=""/>
        <p:cNvGrpSpPr/>
        <p:nvPr/>
      </p:nvGrpSpPr>
      <p:grpSpPr>
        <a:xfrm>
          <a:off x="0" y="0"/>
          <a:ext cx="0" cy="0"/>
          <a:chOff x="0" y="0"/>
          <a:chExt cx="0" cy="0"/>
        </a:xfrm>
      </p:grpSpPr>
      <p:pic>
        <p:nvPicPr>
          <p:cNvPr id="9" name="Picture 4"/>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0352" y="986500"/>
            <a:ext cx="2743200" cy="88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457200" y="2286000"/>
            <a:ext cx="6858000" cy="1524000"/>
          </a:xfrm>
        </p:spPr>
        <p:txBody>
          <a:bodyPr>
            <a:noAutofit/>
          </a:bodyPr>
          <a:lstStyle>
            <a:lvl1pPr>
              <a:defRPr sz="4000"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038600"/>
            <a:ext cx="6858000" cy="990600"/>
          </a:xfrm>
        </p:spPr>
        <p:txBody>
          <a:bodyPr anchor="t" anchorCtr="0">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4648" y="2980944"/>
            <a:ext cx="3959371" cy="3877055"/>
          </a:xfrm>
          <a:prstGeom prst="rect">
            <a:avLst/>
          </a:prstGeom>
        </p:spPr>
      </p:pic>
    </p:spTree>
    <p:extLst>
      <p:ext uri="{BB962C8B-B14F-4D97-AF65-F5344CB8AC3E}">
        <p14:creationId xmlns:p14="http://schemas.microsoft.com/office/powerpoint/2010/main" val="3163066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E663737-778E-474E-9437-EE40DF9F50F8}" type="datetime1">
              <a:rPr lang="en-US" altLang="en-US"/>
              <a:pPr/>
              <a:t>2/17/2017</a:t>
            </a:fld>
            <a:endParaRPr lang="en-US" altLang="en-US"/>
          </a:p>
        </p:txBody>
      </p:sp>
      <p:sp>
        <p:nvSpPr>
          <p:cNvPr id="7" name="Footer Placeholder 5"/>
          <p:cNvSpPr>
            <a:spLocks noGrp="1"/>
          </p:cNvSpPr>
          <p:nvPr>
            <p:ph type="ftr" sz="quarter" idx="11"/>
          </p:nvPr>
        </p:nvSpPr>
        <p:spPr/>
        <p:txBody>
          <a:bodyPr/>
          <a:lstStyle>
            <a:lvl1pPr algn="ctr">
              <a:defRPr/>
            </a:lvl1pPr>
          </a:lstStyle>
          <a:p>
            <a:pPr>
              <a:defRPr/>
            </a:pPr>
            <a:r>
              <a:rPr lang="en-US"/>
              <a:t>CoHadoop System</a:t>
            </a:r>
          </a:p>
        </p:txBody>
      </p:sp>
      <p:sp>
        <p:nvSpPr>
          <p:cNvPr id="8" name="Slide Number Placeholder 6"/>
          <p:cNvSpPr>
            <a:spLocks noGrp="1"/>
          </p:cNvSpPr>
          <p:nvPr>
            <p:ph type="sldNum" sz="quarter" idx="12"/>
          </p:nvPr>
        </p:nvSpPr>
        <p:spPr/>
        <p:txBody>
          <a:bodyPr/>
          <a:lstStyle>
            <a:lvl1pPr>
              <a:defRPr/>
            </a:lvl1pPr>
          </a:lstStyle>
          <a:p>
            <a:fld id="{5B160D96-482E-415F-9DE7-AD4DCEDBE645}" type="slidenum">
              <a:rPr lang="x-none" altLang="en-US"/>
              <a:pPr/>
              <a:t>‹#›</a:t>
            </a:fld>
            <a:endParaRPr lang="en-US" altLang="en-US"/>
          </a:p>
        </p:txBody>
      </p:sp>
    </p:spTree>
    <p:extLst>
      <p:ext uri="{BB962C8B-B14F-4D97-AF65-F5344CB8AC3E}">
        <p14:creationId xmlns:p14="http://schemas.microsoft.com/office/powerpoint/2010/main" val="3796450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27341D-7C46-47DD-9E64-012B50B2EA81}" type="datetime1">
              <a:rPr lang="en-US" altLang="en-US"/>
              <a:pPr/>
              <a:t>2/17/2017</a:t>
            </a:fld>
            <a:endParaRPr lang="en-US" altLang="en-US"/>
          </a:p>
        </p:txBody>
      </p:sp>
      <p:sp>
        <p:nvSpPr>
          <p:cNvPr id="6" name="Footer Placeholder 5"/>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6"/>
          <p:cNvSpPr>
            <a:spLocks noGrp="1"/>
          </p:cNvSpPr>
          <p:nvPr>
            <p:ph type="sldNum" sz="quarter" idx="12"/>
          </p:nvPr>
        </p:nvSpPr>
        <p:spPr/>
        <p:txBody>
          <a:bodyPr/>
          <a:lstStyle>
            <a:lvl1pPr>
              <a:defRPr/>
            </a:lvl1pPr>
          </a:lstStyle>
          <a:p>
            <a:fld id="{47A31F91-0C92-466F-A1AF-3786B582A485}" type="slidenum">
              <a:rPr lang="x-none" altLang="en-US"/>
              <a:pPr/>
              <a:t>‹#›</a:t>
            </a:fld>
            <a:endParaRPr lang="en-US" altLang="en-US"/>
          </a:p>
        </p:txBody>
      </p:sp>
    </p:spTree>
    <p:extLst>
      <p:ext uri="{BB962C8B-B14F-4D97-AF65-F5344CB8AC3E}">
        <p14:creationId xmlns:p14="http://schemas.microsoft.com/office/powerpoint/2010/main" val="1423978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A82DE6-FF3C-49F1-A2B7-E7AF4DA3EED7}" type="datetime1">
              <a:rPr lang="en-US" altLang="en-US"/>
              <a:pPr/>
              <a:t>2/17/2017</a:t>
            </a:fld>
            <a:endParaRPr lang="en-US" altLang="en-US"/>
          </a:p>
        </p:txBody>
      </p:sp>
      <p:sp>
        <p:nvSpPr>
          <p:cNvPr id="5"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6" name="Slide Number Placeholder 5"/>
          <p:cNvSpPr>
            <a:spLocks noGrp="1"/>
          </p:cNvSpPr>
          <p:nvPr>
            <p:ph type="sldNum" sz="quarter" idx="12"/>
          </p:nvPr>
        </p:nvSpPr>
        <p:spPr/>
        <p:txBody>
          <a:bodyPr/>
          <a:lstStyle>
            <a:lvl1pPr>
              <a:defRPr/>
            </a:lvl1pPr>
          </a:lstStyle>
          <a:p>
            <a:fld id="{9693AF49-D731-42F7-BF1A-C8CF4E0D030E}" type="slidenum">
              <a:rPr lang="x-none" altLang="en-US"/>
              <a:pPr/>
              <a:t>‹#›</a:t>
            </a:fld>
            <a:endParaRPr lang="en-US" altLang="en-US"/>
          </a:p>
        </p:txBody>
      </p:sp>
    </p:spTree>
    <p:extLst>
      <p:ext uri="{BB962C8B-B14F-4D97-AF65-F5344CB8AC3E}">
        <p14:creationId xmlns:p14="http://schemas.microsoft.com/office/powerpoint/2010/main" val="220393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6342CB8-8EA0-41A3-A430-F864CEF70F20}" type="datetime1">
              <a:rPr lang="en-US" altLang="en-US"/>
              <a:pPr/>
              <a:t>2/17/2017</a:t>
            </a:fld>
            <a:endParaRPr lang="en-US" altLang="en-US"/>
          </a:p>
        </p:txBody>
      </p:sp>
      <p:sp>
        <p:nvSpPr>
          <p:cNvPr id="5"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6" name="Slide Number Placeholder 5"/>
          <p:cNvSpPr>
            <a:spLocks noGrp="1"/>
          </p:cNvSpPr>
          <p:nvPr>
            <p:ph type="sldNum" sz="quarter" idx="12"/>
          </p:nvPr>
        </p:nvSpPr>
        <p:spPr/>
        <p:txBody>
          <a:bodyPr/>
          <a:lstStyle>
            <a:lvl1pPr>
              <a:defRPr/>
            </a:lvl1pPr>
          </a:lstStyle>
          <a:p>
            <a:fld id="{3CF86966-D0AC-4DED-AE30-D3A42B897906}" type="slidenum">
              <a:rPr lang="x-none" altLang="en-US"/>
              <a:pPr/>
              <a:t>‹#›</a:t>
            </a:fld>
            <a:endParaRPr lang="en-US" altLang="en-US"/>
          </a:p>
        </p:txBody>
      </p:sp>
    </p:spTree>
    <p:extLst>
      <p:ext uri="{BB962C8B-B14F-4D97-AF65-F5344CB8AC3E}">
        <p14:creationId xmlns:p14="http://schemas.microsoft.com/office/powerpoint/2010/main" val="10428067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871538"/>
            <a:ext cx="8245475" cy="498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2838" y="1776413"/>
            <a:ext cx="3597275"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fld id="{938F2F2C-D5A3-475B-B01E-875580091316}" type="slidenum">
              <a:rPr lang="x-none" altLang="en-US"/>
              <a:pPr/>
              <a:t>‹#›</a:t>
            </a:fld>
            <a:endParaRPr lang="en-US" altLang="en-US"/>
          </a:p>
        </p:txBody>
      </p:sp>
    </p:spTree>
    <p:extLst>
      <p:ext uri="{BB962C8B-B14F-4D97-AF65-F5344CB8AC3E}">
        <p14:creationId xmlns:p14="http://schemas.microsoft.com/office/powerpoint/2010/main" val="71518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FBC5D111-3350-4E43-A095-4F207B56FE2F}" type="datetime1">
              <a:rPr lang="en-US" altLang="en-US"/>
              <a:pPr/>
              <a:t>2/17/2017</a:t>
            </a:fld>
            <a:endParaRPr lang="en-US" altLang="en-US"/>
          </a:p>
        </p:txBody>
      </p:sp>
      <p:sp>
        <p:nvSpPr>
          <p:cNvPr id="6"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5"/>
          <p:cNvSpPr>
            <a:spLocks noGrp="1"/>
          </p:cNvSpPr>
          <p:nvPr>
            <p:ph type="sldNum" sz="quarter" idx="12"/>
          </p:nvPr>
        </p:nvSpPr>
        <p:spPr/>
        <p:txBody>
          <a:bodyPr/>
          <a:lstStyle>
            <a:lvl1pPr>
              <a:defRPr/>
            </a:lvl1pPr>
          </a:lstStyle>
          <a:p>
            <a:fld id="{7C05DB45-6C9A-48D4-BB33-FE5230257C5E}" type="slidenum">
              <a:rPr lang="en-US" altLang="en-US"/>
              <a:pPr/>
              <a:t>‹#›</a:t>
            </a:fld>
            <a:endParaRPr lang="en-US" altLang="en-US"/>
          </a:p>
        </p:txBody>
      </p:sp>
    </p:spTree>
    <p:extLst>
      <p:ext uri="{BB962C8B-B14F-4D97-AF65-F5344CB8AC3E}">
        <p14:creationId xmlns:p14="http://schemas.microsoft.com/office/powerpoint/2010/main" val="81178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BFD4A8-E1DE-40B4-A603-91A7E7C731C7}" type="datetime1">
              <a:rPr lang="en-US" altLang="en-US"/>
              <a:pPr/>
              <a:t>2/17/2017</a:t>
            </a:fld>
            <a:endParaRPr lang="en-US" altLang="en-US"/>
          </a:p>
        </p:txBody>
      </p:sp>
      <p:sp>
        <p:nvSpPr>
          <p:cNvPr id="5"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6" name="Slide Number Placeholder 5"/>
          <p:cNvSpPr>
            <a:spLocks noGrp="1"/>
          </p:cNvSpPr>
          <p:nvPr>
            <p:ph type="sldNum" sz="quarter" idx="12"/>
          </p:nvPr>
        </p:nvSpPr>
        <p:spPr/>
        <p:txBody>
          <a:bodyPr/>
          <a:lstStyle>
            <a:lvl1pPr>
              <a:defRPr/>
            </a:lvl1pPr>
          </a:lstStyle>
          <a:p>
            <a:fld id="{67D649AE-4495-44BA-99E5-A14AA1E5AE29}" type="slidenum">
              <a:rPr lang="x-none" altLang="en-US"/>
              <a:pPr/>
              <a:t>‹#›</a:t>
            </a:fld>
            <a:endParaRPr lang="en-US" altLang="en-US"/>
          </a:p>
        </p:txBody>
      </p:sp>
    </p:spTree>
    <p:extLst>
      <p:ext uri="{BB962C8B-B14F-4D97-AF65-F5344CB8AC3E}">
        <p14:creationId xmlns:p14="http://schemas.microsoft.com/office/powerpoint/2010/main" val="2593061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B73D79B-3811-45CC-B4FF-39841DE73621}" type="datetime1">
              <a:rPr lang="en-US" altLang="en-US"/>
              <a:pPr/>
              <a:t>2/17/2017</a:t>
            </a:fld>
            <a:endParaRPr lang="en-US" altLang="en-US"/>
          </a:p>
        </p:txBody>
      </p:sp>
      <p:sp>
        <p:nvSpPr>
          <p:cNvPr id="6"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5"/>
          <p:cNvSpPr>
            <a:spLocks noGrp="1"/>
          </p:cNvSpPr>
          <p:nvPr>
            <p:ph type="sldNum" sz="quarter" idx="12"/>
          </p:nvPr>
        </p:nvSpPr>
        <p:spPr/>
        <p:txBody>
          <a:bodyPr/>
          <a:lstStyle>
            <a:lvl1pPr>
              <a:defRPr/>
            </a:lvl1pPr>
          </a:lstStyle>
          <a:p>
            <a:fld id="{9E6682C4-926F-483B-83B2-72B749C77FDE}" type="slidenum">
              <a:rPr lang="x-none" altLang="en-US"/>
              <a:pPr/>
              <a:t>‹#›</a:t>
            </a:fld>
            <a:endParaRPr lang="en-US" altLang="en-US"/>
          </a:p>
        </p:txBody>
      </p:sp>
    </p:spTree>
    <p:extLst>
      <p:ext uri="{BB962C8B-B14F-4D97-AF65-F5344CB8AC3E}">
        <p14:creationId xmlns:p14="http://schemas.microsoft.com/office/powerpoint/2010/main" val="24059802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D59570D6-0621-4A68-BD8E-81EE4D86614F}" type="datetime1">
              <a:rPr lang="en-US" altLang="en-US"/>
              <a:pPr/>
              <a:t>2/17/2017</a:t>
            </a:fld>
            <a:endParaRPr lang="en-US" altLang="en-US"/>
          </a:p>
        </p:txBody>
      </p:sp>
      <p:sp>
        <p:nvSpPr>
          <p:cNvPr id="6" name="Footer Placeholder 5"/>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6"/>
          <p:cNvSpPr>
            <a:spLocks noGrp="1"/>
          </p:cNvSpPr>
          <p:nvPr>
            <p:ph type="sldNum" sz="quarter" idx="12"/>
          </p:nvPr>
        </p:nvSpPr>
        <p:spPr/>
        <p:txBody>
          <a:bodyPr/>
          <a:lstStyle>
            <a:lvl1pPr>
              <a:defRPr/>
            </a:lvl1pPr>
          </a:lstStyle>
          <a:p>
            <a:fld id="{A1F4343F-F85F-4235-B9FC-3785DD29A897}" type="slidenum">
              <a:rPr lang="x-none" altLang="en-US"/>
              <a:pPr/>
              <a:t>‹#›</a:t>
            </a:fld>
            <a:endParaRPr lang="en-US" altLang="en-US"/>
          </a:p>
        </p:txBody>
      </p:sp>
    </p:spTree>
    <p:extLst>
      <p:ext uri="{BB962C8B-B14F-4D97-AF65-F5344CB8AC3E}">
        <p14:creationId xmlns:p14="http://schemas.microsoft.com/office/powerpoint/2010/main" val="2843589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fld id="{F7E2E0A6-1C22-4E30-AF69-06DF76A7CF2E}" type="datetime1">
              <a:rPr lang="en-US" altLang="en-US"/>
              <a:pPr/>
              <a:t>2/17/2017</a:t>
            </a:fld>
            <a:endParaRPr lang="en-US" altLang="en-US"/>
          </a:p>
        </p:txBody>
      </p:sp>
      <p:sp>
        <p:nvSpPr>
          <p:cNvPr id="9" name="Footer Placeholder 7"/>
          <p:cNvSpPr>
            <a:spLocks noGrp="1"/>
          </p:cNvSpPr>
          <p:nvPr>
            <p:ph type="ftr" sz="quarter" idx="11"/>
          </p:nvPr>
        </p:nvSpPr>
        <p:spPr/>
        <p:txBody>
          <a:bodyPr/>
          <a:lstStyle>
            <a:lvl1pPr algn="ctr">
              <a:defRPr/>
            </a:lvl1pPr>
          </a:lstStyle>
          <a:p>
            <a:pPr>
              <a:defRPr/>
            </a:pPr>
            <a:r>
              <a:rPr lang="en-US"/>
              <a:t>CoHadoop System</a:t>
            </a:r>
          </a:p>
        </p:txBody>
      </p:sp>
      <p:sp>
        <p:nvSpPr>
          <p:cNvPr id="10" name="Slide Number Placeholder 8"/>
          <p:cNvSpPr>
            <a:spLocks noGrp="1"/>
          </p:cNvSpPr>
          <p:nvPr>
            <p:ph type="sldNum" sz="quarter" idx="12"/>
          </p:nvPr>
        </p:nvSpPr>
        <p:spPr/>
        <p:txBody>
          <a:bodyPr/>
          <a:lstStyle>
            <a:lvl1pPr>
              <a:defRPr/>
            </a:lvl1pPr>
          </a:lstStyle>
          <a:p>
            <a:fld id="{7E80FE38-604B-4AD5-83EB-7C593321E0BA}" type="slidenum">
              <a:rPr lang="x-none" altLang="en-US"/>
              <a:pPr/>
              <a:t>‹#›</a:t>
            </a:fld>
            <a:endParaRPr lang="en-US" altLang="en-US"/>
          </a:p>
        </p:txBody>
      </p:sp>
    </p:spTree>
    <p:extLst>
      <p:ext uri="{BB962C8B-B14F-4D97-AF65-F5344CB8AC3E}">
        <p14:creationId xmlns:p14="http://schemas.microsoft.com/office/powerpoint/2010/main" val="227643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0" name="Picture 9" descr="greyWatermark-20.png"/>
          <p:cNvPicPr>
            <a:picLocks noChangeAspect="1"/>
          </p:cNvPicPr>
          <p:nvPr userDrawn="1"/>
        </p:nvPicPr>
        <p:blipFill>
          <a:blip r:embed="rId2" cstate="print"/>
          <a:stretch>
            <a:fillRect/>
          </a:stretch>
        </p:blipFill>
        <p:spPr>
          <a:xfrm>
            <a:off x="5185590" y="2981885"/>
            <a:ext cx="3958410" cy="3876115"/>
          </a:xfrm>
          <a:prstGeom prst="rect">
            <a:avLst/>
          </a:prstGeom>
        </p:spPr>
      </p:pic>
      <p:sp>
        <p:nvSpPr>
          <p:cNvPr id="7" name="Rectangle 6"/>
          <p:cNvSpPr/>
          <p:nvPr/>
        </p:nvSpPr>
        <p:spPr>
          <a:xfrm>
            <a:off x="0" y="0"/>
            <a:ext cx="9144000" cy="1143000"/>
          </a:xfrm>
          <a:prstGeom prst="rect">
            <a:avLst/>
          </a:prstGeom>
          <a:solidFill>
            <a:schemeClr val="bg2"/>
          </a:solidFill>
          <a:ln>
            <a:noFill/>
          </a:ln>
          <a:effectLst>
            <a:innerShdw blurRad="215900" dist="76200" dir="5400000">
              <a:prstClr val="black">
                <a:alpha val="1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1447800"/>
            <a:ext cx="6858000" cy="1676400"/>
          </a:xfrm>
        </p:spPr>
        <p:txBody>
          <a:bodyPr anchor="b" anchorCtr="0"/>
          <a:lstStyle>
            <a:lvl1pPr algn="l">
              <a:defRPr lang="en-US" sz="4000" b="1" kern="1200" dirty="0">
                <a:solidFill>
                  <a:schemeClr val="tx1">
                    <a:lumMod val="85000"/>
                    <a:lumOff val="15000"/>
                  </a:schemeClr>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31242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9"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C2C2BD93-CCF7-4A1A-AD06-72FEA54E6B40}" type="datetime1">
              <a:rPr lang="en-US" altLang="en-US"/>
              <a:pPr/>
              <a:t>2/17/2017</a:t>
            </a:fld>
            <a:endParaRPr lang="en-US" altLang="en-US"/>
          </a:p>
        </p:txBody>
      </p:sp>
      <p:sp>
        <p:nvSpPr>
          <p:cNvPr id="4" name="Footer Placeholder 3"/>
          <p:cNvSpPr>
            <a:spLocks noGrp="1"/>
          </p:cNvSpPr>
          <p:nvPr>
            <p:ph type="ftr" sz="quarter" idx="11"/>
          </p:nvPr>
        </p:nvSpPr>
        <p:spPr/>
        <p:txBody>
          <a:bodyPr/>
          <a:lstStyle>
            <a:lvl1pPr algn="ctr">
              <a:defRPr/>
            </a:lvl1pPr>
          </a:lstStyle>
          <a:p>
            <a:pPr>
              <a:defRPr/>
            </a:pPr>
            <a:r>
              <a:rPr lang="en-US"/>
              <a:t>CoHadoop System</a:t>
            </a:r>
          </a:p>
        </p:txBody>
      </p:sp>
      <p:sp>
        <p:nvSpPr>
          <p:cNvPr id="5" name="Slide Number Placeholder 4"/>
          <p:cNvSpPr>
            <a:spLocks noGrp="1"/>
          </p:cNvSpPr>
          <p:nvPr>
            <p:ph type="sldNum" sz="quarter" idx="12"/>
          </p:nvPr>
        </p:nvSpPr>
        <p:spPr/>
        <p:txBody>
          <a:bodyPr/>
          <a:lstStyle>
            <a:lvl1pPr>
              <a:defRPr/>
            </a:lvl1pPr>
          </a:lstStyle>
          <a:p>
            <a:fld id="{B8FC9ADB-A041-4AAF-B60A-3F7AD40B4457}" type="slidenum">
              <a:rPr lang="x-none" altLang="en-US"/>
              <a:pPr/>
              <a:t>‹#›</a:t>
            </a:fld>
            <a:endParaRPr lang="en-US" altLang="en-US"/>
          </a:p>
        </p:txBody>
      </p:sp>
    </p:spTree>
    <p:extLst>
      <p:ext uri="{BB962C8B-B14F-4D97-AF65-F5344CB8AC3E}">
        <p14:creationId xmlns:p14="http://schemas.microsoft.com/office/powerpoint/2010/main" val="595845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5C5DBC1-85BA-4D3D-AFE7-7C8A37593F02}" type="datetime1">
              <a:rPr lang="en-US" altLang="en-US"/>
              <a:pPr/>
              <a:t>2/17/2017</a:t>
            </a:fld>
            <a:endParaRPr lang="en-US" altLang="en-US"/>
          </a:p>
        </p:txBody>
      </p:sp>
      <p:sp>
        <p:nvSpPr>
          <p:cNvPr id="3" name="Footer Placeholder 2"/>
          <p:cNvSpPr>
            <a:spLocks noGrp="1"/>
          </p:cNvSpPr>
          <p:nvPr>
            <p:ph type="ftr" sz="quarter" idx="11"/>
          </p:nvPr>
        </p:nvSpPr>
        <p:spPr/>
        <p:txBody>
          <a:bodyPr/>
          <a:lstStyle>
            <a:lvl1pPr algn="ctr">
              <a:defRPr/>
            </a:lvl1pPr>
          </a:lstStyle>
          <a:p>
            <a:pPr>
              <a:defRPr/>
            </a:pPr>
            <a:r>
              <a:rPr lang="en-US"/>
              <a:t>CoHadoop System</a:t>
            </a:r>
          </a:p>
        </p:txBody>
      </p:sp>
      <p:sp>
        <p:nvSpPr>
          <p:cNvPr id="4" name="Slide Number Placeholder 3"/>
          <p:cNvSpPr>
            <a:spLocks noGrp="1"/>
          </p:cNvSpPr>
          <p:nvPr>
            <p:ph type="sldNum" sz="quarter" idx="12"/>
          </p:nvPr>
        </p:nvSpPr>
        <p:spPr/>
        <p:txBody>
          <a:bodyPr/>
          <a:lstStyle>
            <a:lvl1pPr>
              <a:defRPr/>
            </a:lvl1pPr>
          </a:lstStyle>
          <a:p>
            <a:fld id="{4259E265-3DBF-4C35-BC4D-6B9121FE2959}" type="slidenum">
              <a:rPr lang="x-none" altLang="en-US"/>
              <a:pPr/>
              <a:t>‹#›</a:t>
            </a:fld>
            <a:endParaRPr lang="en-US" altLang="en-US"/>
          </a:p>
        </p:txBody>
      </p:sp>
    </p:spTree>
    <p:extLst>
      <p:ext uri="{BB962C8B-B14F-4D97-AF65-F5344CB8AC3E}">
        <p14:creationId xmlns:p14="http://schemas.microsoft.com/office/powerpoint/2010/main" val="5606982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E663737-778E-474E-9437-EE40DF9F50F8}" type="datetime1">
              <a:rPr lang="en-US" altLang="en-US"/>
              <a:pPr/>
              <a:t>2/17/2017</a:t>
            </a:fld>
            <a:endParaRPr lang="en-US" altLang="en-US"/>
          </a:p>
        </p:txBody>
      </p:sp>
      <p:sp>
        <p:nvSpPr>
          <p:cNvPr id="7" name="Footer Placeholder 5"/>
          <p:cNvSpPr>
            <a:spLocks noGrp="1"/>
          </p:cNvSpPr>
          <p:nvPr>
            <p:ph type="ftr" sz="quarter" idx="11"/>
          </p:nvPr>
        </p:nvSpPr>
        <p:spPr/>
        <p:txBody>
          <a:bodyPr/>
          <a:lstStyle>
            <a:lvl1pPr algn="ctr">
              <a:defRPr/>
            </a:lvl1pPr>
          </a:lstStyle>
          <a:p>
            <a:pPr>
              <a:defRPr/>
            </a:pPr>
            <a:r>
              <a:rPr lang="en-US"/>
              <a:t>CoHadoop System</a:t>
            </a:r>
          </a:p>
        </p:txBody>
      </p:sp>
      <p:sp>
        <p:nvSpPr>
          <p:cNvPr id="8" name="Slide Number Placeholder 6"/>
          <p:cNvSpPr>
            <a:spLocks noGrp="1"/>
          </p:cNvSpPr>
          <p:nvPr>
            <p:ph type="sldNum" sz="quarter" idx="12"/>
          </p:nvPr>
        </p:nvSpPr>
        <p:spPr/>
        <p:txBody>
          <a:bodyPr/>
          <a:lstStyle>
            <a:lvl1pPr>
              <a:defRPr/>
            </a:lvl1pPr>
          </a:lstStyle>
          <a:p>
            <a:fld id="{5B160D96-482E-415F-9DE7-AD4DCEDBE645}" type="slidenum">
              <a:rPr lang="x-none" altLang="en-US"/>
              <a:pPr/>
              <a:t>‹#›</a:t>
            </a:fld>
            <a:endParaRPr lang="en-US" altLang="en-US"/>
          </a:p>
        </p:txBody>
      </p:sp>
    </p:spTree>
    <p:extLst>
      <p:ext uri="{BB962C8B-B14F-4D97-AF65-F5344CB8AC3E}">
        <p14:creationId xmlns:p14="http://schemas.microsoft.com/office/powerpoint/2010/main" val="28621641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27341D-7C46-47DD-9E64-012B50B2EA81}" type="datetime1">
              <a:rPr lang="en-US" altLang="en-US"/>
              <a:pPr/>
              <a:t>2/17/2017</a:t>
            </a:fld>
            <a:endParaRPr lang="en-US" altLang="en-US"/>
          </a:p>
        </p:txBody>
      </p:sp>
      <p:sp>
        <p:nvSpPr>
          <p:cNvPr id="6" name="Footer Placeholder 5"/>
          <p:cNvSpPr>
            <a:spLocks noGrp="1"/>
          </p:cNvSpPr>
          <p:nvPr>
            <p:ph type="ftr" sz="quarter" idx="11"/>
          </p:nvPr>
        </p:nvSpPr>
        <p:spPr/>
        <p:txBody>
          <a:bodyPr/>
          <a:lstStyle>
            <a:lvl1pPr algn="ctr">
              <a:defRPr/>
            </a:lvl1pPr>
          </a:lstStyle>
          <a:p>
            <a:pPr>
              <a:defRPr/>
            </a:pPr>
            <a:r>
              <a:rPr lang="en-US"/>
              <a:t>CoHadoop System</a:t>
            </a:r>
          </a:p>
        </p:txBody>
      </p:sp>
      <p:sp>
        <p:nvSpPr>
          <p:cNvPr id="7" name="Slide Number Placeholder 6"/>
          <p:cNvSpPr>
            <a:spLocks noGrp="1"/>
          </p:cNvSpPr>
          <p:nvPr>
            <p:ph type="sldNum" sz="quarter" idx="12"/>
          </p:nvPr>
        </p:nvSpPr>
        <p:spPr/>
        <p:txBody>
          <a:bodyPr/>
          <a:lstStyle>
            <a:lvl1pPr>
              <a:defRPr/>
            </a:lvl1pPr>
          </a:lstStyle>
          <a:p>
            <a:fld id="{47A31F91-0C92-466F-A1AF-3786B582A485}" type="slidenum">
              <a:rPr lang="x-none" altLang="en-US"/>
              <a:pPr/>
              <a:t>‹#›</a:t>
            </a:fld>
            <a:endParaRPr lang="en-US" altLang="en-US"/>
          </a:p>
        </p:txBody>
      </p:sp>
    </p:spTree>
    <p:extLst>
      <p:ext uri="{BB962C8B-B14F-4D97-AF65-F5344CB8AC3E}">
        <p14:creationId xmlns:p14="http://schemas.microsoft.com/office/powerpoint/2010/main" val="3930422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3A82DE6-FF3C-49F1-A2B7-E7AF4DA3EED7}" type="datetime1">
              <a:rPr lang="en-US" altLang="en-US"/>
              <a:pPr/>
              <a:t>2/17/2017</a:t>
            </a:fld>
            <a:endParaRPr lang="en-US" altLang="en-US"/>
          </a:p>
        </p:txBody>
      </p:sp>
      <p:sp>
        <p:nvSpPr>
          <p:cNvPr id="5"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6" name="Slide Number Placeholder 5"/>
          <p:cNvSpPr>
            <a:spLocks noGrp="1"/>
          </p:cNvSpPr>
          <p:nvPr>
            <p:ph type="sldNum" sz="quarter" idx="12"/>
          </p:nvPr>
        </p:nvSpPr>
        <p:spPr/>
        <p:txBody>
          <a:bodyPr/>
          <a:lstStyle>
            <a:lvl1pPr>
              <a:defRPr/>
            </a:lvl1pPr>
          </a:lstStyle>
          <a:p>
            <a:fld id="{9693AF49-D731-42F7-BF1A-C8CF4E0D030E}" type="slidenum">
              <a:rPr lang="x-none" altLang="en-US"/>
              <a:pPr/>
              <a:t>‹#›</a:t>
            </a:fld>
            <a:endParaRPr lang="en-US" altLang="en-US"/>
          </a:p>
        </p:txBody>
      </p:sp>
    </p:spTree>
    <p:extLst>
      <p:ext uri="{BB962C8B-B14F-4D97-AF65-F5344CB8AC3E}">
        <p14:creationId xmlns:p14="http://schemas.microsoft.com/office/powerpoint/2010/main" val="18574837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D6342CB8-8EA0-41A3-A430-F864CEF70F20}" type="datetime1">
              <a:rPr lang="en-US" altLang="en-US"/>
              <a:pPr/>
              <a:t>2/17/2017</a:t>
            </a:fld>
            <a:endParaRPr lang="en-US" altLang="en-US"/>
          </a:p>
        </p:txBody>
      </p:sp>
      <p:sp>
        <p:nvSpPr>
          <p:cNvPr id="5" name="Footer Placeholder 4"/>
          <p:cNvSpPr>
            <a:spLocks noGrp="1"/>
          </p:cNvSpPr>
          <p:nvPr>
            <p:ph type="ftr" sz="quarter" idx="11"/>
          </p:nvPr>
        </p:nvSpPr>
        <p:spPr/>
        <p:txBody>
          <a:bodyPr/>
          <a:lstStyle>
            <a:lvl1pPr algn="ctr">
              <a:defRPr/>
            </a:lvl1pPr>
          </a:lstStyle>
          <a:p>
            <a:pPr>
              <a:defRPr/>
            </a:pPr>
            <a:r>
              <a:rPr lang="en-US"/>
              <a:t>CoHadoop System</a:t>
            </a:r>
          </a:p>
        </p:txBody>
      </p:sp>
      <p:sp>
        <p:nvSpPr>
          <p:cNvPr id="6" name="Slide Number Placeholder 5"/>
          <p:cNvSpPr>
            <a:spLocks noGrp="1"/>
          </p:cNvSpPr>
          <p:nvPr>
            <p:ph type="sldNum" sz="quarter" idx="12"/>
          </p:nvPr>
        </p:nvSpPr>
        <p:spPr/>
        <p:txBody>
          <a:bodyPr/>
          <a:lstStyle>
            <a:lvl1pPr>
              <a:defRPr/>
            </a:lvl1pPr>
          </a:lstStyle>
          <a:p>
            <a:fld id="{3CF86966-D0AC-4DED-AE30-D3A42B897906}" type="slidenum">
              <a:rPr lang="x-none" altLang="en-US"/>
              <a:pPr/>
              <a:t>‹#›</a:t>
            </a:fld>
            <a:endParaRPr lang="en-US" altLang="en-US"/>
          </a:p>
        </p:txBody>
      </p:sp>
    </p:spTree>
    <p:extLst>
      <p:ext uri="{BB962C8B-B14F-4D97-AF65-F5344CB8AC3E}">
        <p14:creationId xmlns:p14="http://schemas.microsoft.com/office/powerpoint/2010/main" val="3986706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871538"/>
            <a:ext cx="8245475" cy="4984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2838" y="1776413"/>
            <a:ext cx="3597275"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2513" y="1776413"/>
            <a:ext cx="3598862" cy="3902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p:txBody>
          <a:bodyPr/>
          <a:lstStyle>
            <a:lvl1pPr>
              <a:defRPr/>
            </a:lvl1pPr>
          </a:lstStyle>
          <a:p>
            <a:fld id="{938F2F2C-D5A3-475B-B01E-875580091316}" type="slidenum">
              <a:rPr lang="x-none" altLang="en-US"/>
              <a:pPr/>
              <a:t>‹#›</a:t>
            </a:fld>
            <a:endParaRPr lang="en-US" altLang="en-US"/>
          </a:p>
        </p:txBody>
      </p:sp>
    </p:spTree>
    <p:extLst>
      <p:ext uri="{BB962C8B-B14F-4D97-AF65-F5344CB8AC3E}">
        <p14:creationId xmlns:p14="http://schemas.microsoft.com/office/powerpoint/2010/main" val="124879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b" anchorCtr="0"/>
          <a:lstStyle>
            <a:extLst/>
          </a:lstStyle>
          <a:p>
            <a:r>
              <a:rPr lang="en-US" noProof="1" smtClean="0"/>
              <a:t>Click to edit Master title style</a:t>
            </a:r>
            <a:endParaRPr lang="en-US" dirty="0"/>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7" name="Rectangle 19"/>
          <p:cNvSpPr>
            <a:spLocks noGrp="1"/>
          </p:cNvSpPr>
          <p:nvPr>
            <p:ph type="ftr" sz="quarter" idx="11"/>
          </p:nvPr>
        </p:nvSpPr>
        <p:spPr/>
        <p:txBody>
          <a:bodyPr/>
          <a:lstStyle>
            <a:extLst/>
          </a:lstStyle>
          <a:p>
            <a:endParaRPr lang="en-US" dirty="0"/>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dirty="0"/>
          </a:p>
        </p:txBody>
      </p:sp>
    </p:spTree>
    <p:extLst>
      <p:ext uri="{BB962C8B-B14F-4D97-AF65-F5344CB8AC3E}">
        <p14:creationId xmlns:p14="http://schemas.microsoft.com/office/powerpoint/2010/main" val="411570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20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3657600" cy="44958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dirty="0"/>
          </a:p>
        </p:txBody>
      </p:sp>
      <p:sp>
        <p:nvSpPr>
          <p:cNvPr id="6"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620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20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1496736"/>
            <a:ext cx="3657600" cy="639762"/>
          </a:xfrm>
        </p:spPr>
        <p:txBody>
          <a:bodyPr anchor="b">
            <a:noAutofit/>
          </a:bodyPr>
          <a:lstStyle>
            <a:lvl1pPr marL="0" indent="0">
              <a:buNone/>
              <a:defRPr sz="20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216400"/>
            <a:ext cx="3657600" cy="3955800"/>
          </a:xfrm>
        </p:spPr>
        <p:txBody>
          <a:bodyPr anchor="t" anchorCtr="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dirty="0"/>
          </a:p>
        </p:txBody>
      </p:sp>
      <p:sp>
        <p:nvSpPr>
          <p:cNvPr id="4"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391656"/>
            <a:ext cx="459297" cy="365125"/>
          </a:xfrm>
        </p:spPr>
        <p:txBody>
          <a:bodyPr/>
          <a:lstStyle/>
          <a:p>
            <a:fld id="{BFEBEB0A-9E3D-4B14-9782-E2AE3DA60D96}" type="slidenum">
              <a:rPr lang="en-US" smtClean="0"/>
              <a:pPr/>
              <a:t>‹#›</a:t>
            </a:fld>
            <a:endParaRPr lang="en-US" dirty="0"/>
          </a:p>
        </p:txBody>
      </p:sp>
      <p:sp>
        <p:nvSpPr>
          <p:cNvPr id="3" name="Rectangle 19"/>
          <p:cNvSpPr>
            <a:spLocks noGrp="1"/>
          </p:cNvSpPr>
          <p:nvPr>
            <p:ph type="ftr" sz="quarter" idx="11"/>
          </p:nvPr>
        </p:nvSpPr>
        <p:spPr>
          <a:xfrm>
            <a:off x="457200" y="6400800"/>
            <a:ext cx="5105400" cy="304800"/>
          </a:xfrm>
        </p:spPr>
        <p:txBody>
          <a:bodyPr/>
          <a:lstStyle>
            <a:extLst/>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066800"/>
          </a:xfrm>
        </p:spPr>
        <p:txBody>
          <a:bodyPr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3392782" y="1524000"/>
            <a:ext cx="5294018" cy="46481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917" y="1524000"/>
            <a:ext cx="2673657" cy="4648200"/>
          </a:xfrm>
        </p:spPr>
        <p:txBody>
          <a:bodyPr>
            <a:normAutofit/>
          </a:bodyPr>
          <a:lstStyle>
            <a:lvl1pPr marL="0" indent="0">
              <a:buNone/>
              <a:defRPr sz="20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359110" y="35814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19"/>
          <p:cNvSpPr>
            <a:spLocks noGrp="1"/>
          </p:cNvSpPr>
          <p:nvPr>
            <p:ph type="ftr" sz="quarter" idx="11"/>
          </p:nvPr>
        </p:nvSpPr>
        <p:spPr>
          <a:xfrm>
            <a:off x="457200" y="6400800"/>
            <a:ext cx="5105400" cy="304800"/>
          </a:xfrm>
        </p:spPr>
        <p:txBody>
          <a:bodyPr/>
          <a:lstStyle>
            <a:extLst/>
          </a:lstStyle>
          <a:p>
            <a:endParaRPr lang="en-US" dirty="0"/>
          </a:p>
        </p:txBody>
      </p:sp>
    </p:spTree>
    <p:extLst>
      <p:ext uri="{BB962C8B-B14F-4D97-AF65-F5344CB8AC3E}">
        <p14:creationId xmlns:p14="http://schemas.microsoft.com/office/powerpoint/2010/main" val="293533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8229600" cy="8001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524000"/>
            <a:ext cx="8229600" cy="4648200"/>
          </a:xfrm>
          <a:prstGeom prst="rect">
            <a:avLst/>
          </a:prstGeom>
        </p:spPr>
        <p:txBody>
          <a:bodyPr vert="horz" lIns="91440" tIns="45720" rIns="91440" bIns="4572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1" y="6387664"/>
            <a:ext cx="457200" cy="394136"/>
          </a:xfrm>
          <a:prstGeom prst="rect">
            <a:avLst/>
          </a:prstGeom>
        </p:spPr>
        <p:txBody>
          <a:bodyPr vert="horz" lIns="91440" tIns="45720" rIns="91440" bIns="45720" rtlCol="0" anchor="ctr"/>
          <a:lstStyle>
            <a:lvl1pPr algn="l">
              <a:defRPr sz="12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9" name="Rectangle 8"/>
          <p:cNvSpPr/>
          <p:nvPr/>
        </p:nvSpPr>
        <p:spPr>
          <a:xfrm>
            <a:off x="457200" y="1234966"/>
            <a:ext cx="8686800"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5486400" y="6400800"/>
            <a:ext cx="3352800" cy="369332"/>
          </a:xfrm>
          <a:prstGeom prst="rect">
            <a:avLst/>
          </a:prstGeom>
          <a:noFill/>
          <a:ln>
            <a:noFill/>
          </a:ln>
        </p:spPr>
        <p:txBody>
          <a:bodyPr wrap="square" rtlCol="0">
            <a:spAutoFit/>
          </a:bodyPr>
          <a:lstStyle/>
          <a:p>
            <a:pPr algn="r"/>
            <a:r>
              <a:rPr lang="en-US" dirty="0" smtClean="0">
                <a:solidFill>
                  <a:schemeClr val="bg2"/>
                </a:solidFill>
                <a:latin typeface="Times New Roman" pitchFamily="18" charset="0"/>
                <a:cs typeface="Times New Roman" pitchFamily="18" charset="0"/>
              </a:rPr>
              <a:t>Worcester Polytechnic Institute</a:t>
            </a:r>
            <a:endParaRPr lang="en-US" dirty="0">
              <a:solidFill>
                <a:schemeClr val="bg2"/>
              </a:solidFill>
              <a:latin typeface="Times New Roman" pitchFamily="18" charset="0"/>
              <a:cs typeface="Times New Roman" pitchFamily="18" charset="0"/>
            </a:endParaRPr>
          </a:p>
        </p:txBody>
      </p:sp>
      <p:sp>
        <p:nvSpPr>
          <p:cNvPr id="13" name="Footer Placeholder 2"/>
          <p:cNvSpPr>
            <a:spLocks noGrp="1"/>
          </p:cNvSpPr>
          <p:nvPr>
            <p:ph type="ftr" sz="quarter" idx="3"/>
          </p:nvPr>
        </p:nvSpPr>
        <p:spPr>
          <a:xfrm>
            <a:off x="457200" y="6400800"/>
            <a:ext cx="5105400" cy="304800"/>
          </a:xfrm>
          <a:prstGeom prst="rect">
            <a:avLst/>
          </a:prstGeom>
        </p:spPr>
        <p:txBody>
          <a:bodyPr/>
          <a:lstStyle>
            <a:lvl1pPr>
              <a:defRPr sz="1600" b="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82" r:id="rId2"/>
    <p:sldLayoutId id="2147483663" r:id="rId3"/>
    <p:sldLayoutId id="2147483695" r:id="rId4"/>
    <p:sldLayoutId id="2147483664" r:id="rId5"/>
    <p:sldLayoutId id="2147483665" r:id="rId6"/>
    <p:sldLayoutId id="2147483666" r:id="rId7"/>
    <p:sldLayoutId id="2147483667" r:id="rId8"/>
    <p:sldLayoutId id="2147483683" r:id="rId9"/>
    <p:sldLayoutId id="2147483696" r:id="rId10"/>
    <p:sldLayoutId id="2147483708" r:id="rId11"/>
    <p:sldLayoutId id="2147483709" r:id="rId12"/>
  </p:sldLayoutIdLst>
  <p:hf hdr="0" dt="0"/>
  <p:txStyles>
    <p:titleStyle>
      <a:lvl1pPr algn="l" defTabSz="914400" rtl="0" eaLnBrk="1" latinLnBrk="0" hangingPunct="1">
        <a:spcBef>
          <a:spcPct val="0"/>
        </a:spcBef>
        <a:buNone/>
        <a:defRPr sz="3200" b="1" kern="1200">
          <a:solidFill>
            <a:schemeClr val="tx1">
              <a:lumMod val="85000"/>
              <a:lumOff val="15000"/>
            </a:schemeClr>
          </a:solidFill>
          <a:latin typeface="Verdana" pitchFamily="34" charset="0"/>
          <a:ea typeface="Verdana" pitchFamily="34" charset="0"/>
          <a:cs typeface="Verdana"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5000"/>
        </a:lnSpc>
        <a:spcBef>
          <a:spcPts val="1200"/>
        </a:spcBef>
        <a:buClr>
          <a:schemeClr val="bg2"/>
        </a:buClr>
        <a:buFont typeface="Arial" pitchFamily="34" charset="0"/>
        <a:buChar char="•"/>
        <a:defRPr sz="2400" kern="1200">
          <a:solidFill>
            <a:schemeClr val="tx1"/>
          </a:solidFill>
          <a:latin typeface="Verdana" pitchFamily="34" charset="0"/>
          <a:ea typeface="Verdana" pitchFamily="34" charset="0"/>
          <a:cs typeface="Verdana" pitchFamily="34" charset="0"/>
        </a:defRPr>
      </a:lvl1pPr>
      <a:lvl2pPr marL="594360" indent="-274320" algn="l" defTabSz="914400" rtl="0" eaLnBrk="1" latinLnBrk="0" hangingPunct="1">
        <a:lnSpc>
          <a:spcPct val="95000"/>
        </a:lnSpc>
        <a:spcBef>
          <a:spcPts val="600"/>
        </a:spcBef>
        <a:buClr>
          <a:schemeClr val="bg2"/>
        </a:buClr>
        <a:buFont typeface="Verdana" pitchFamily="34" charset="0"/>
        <a:buChar char="─"/>
        <a:defRPr sz="2000" kern="1200">
          <a:solidFill>
            <a:schemeClr val="tx1"/>
          </a:solidFill>
          <a:latin typeface="Verdana" pitchFamily="34" charset="0"/>
          <a:ea typeface="Verdana" pitchFamily="34" charset="0"/>
          <a:cs typeface="Verdana" pitchFamily="34" charset="0"/>
        </a:defRPr>
      </a:lvl2pPr>
      <a:lvl3pPr marL="868680" indent="-228600" algn="l" defTabSz="914400" rtl="0" eaLnBrk="1" latinLnBrk="0" hangingPunct="1">
        <a:lnSpc>
          <a:spcPct val="95000"/>
        </a:lnSpc>
        <a:spcBef>
          <a:spcPts val="600"/>
        </a:spcBef>
        <a:buClr>
          <a:schemeClr val="bg2"/>
        </a:buClr>
        <a:buFont typeface="Wingdings" pitchFamily="2" charset="2"/>
        <a:buChar char="§"/>
        <a:defRPr sz="1800" kern="1200">
          <a:solidFill>
            <a:schemeClr val="tx1"/>
          </a:solidFill>
          <a:latin typeface="Verdana" pitchFamily="34" charset="0"/>
          <a:ea typeface="Verdana" pitchFamily="34" charset="0"/>
          <a:cs typeface="Verdana" pitchFamily="34" charset="0"/>
        </a:defRPr>
      </a:lvl3pPr>
      <a:lvl4pPr marL="1143000" indent="-228600" algn="l" defTabSz="914400" rtl="0" eaLnBrk="1" latinLnBrk="0" hangingPunct="1">
        <a:lnSpc>
          <a:spcPct val="95000"/>
        </a:lnSpc>
        <a:spcBef>
          <a:spcPts val="600"/>
        </a:spcBef>
        <a:buClr>
          <a:schemeClr val="bg2"/>
        </a:buClr>
        <a:buFont typeface="Courier New" pitchFamily="49" charset="0"/>
        <a:buChar char="o"/>
        <a:defRPr sz="1600" kern="1200">
          <a:solidFill>
            <a:schemeClr val="tx1"/>
          </a:solidFill>
          <a:latin typeface="Verdana" pitchFamily="34" charset="0"/>
          <a:ea typeface="Verdana" pitchFamily="34" charset="0"/>
          <a:cs typeface="Verdana" pitchFamily="34" charset="0"/>
        </a:defRPr>
      </a:lvl4pPr>
      <a:lvl5pPr marL="1371600" indent="-228600" algn="l" defTabSz="914400" rtl="0" eaLnBrk="1" latinLnBrk="0" hangingPunct="1">
        <a:lnSpc>
          <a:spcPct val="95000"/>
        </a:lnSpc>
        <a:spcBef>
          <a:spcPts val="600"/>
        </a:spcBef>
        <a:buClr>
          <a:schemeClr val="bg2"/>
        </a:buClr>
        <a:buFont typeface="Arial" pitchFamily="34" charset="0"/>
        <a:buChar char="•"/>
        <a:defRPr sz="1600" kern="1200" baseline="0">
          <a:solidFill>
            <a:schemeClr val="tx1"/>
          </a:solidFill>
          <a:latin typeface="Verdana" pitchFamily="34" charset="0"/>
          <a:ea typeface="Verdana" pitchFamily="34" charset="0"/>
          <a:cs typeface="Verdana" pitchFamily="34" charset="0"/>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364"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fontAlgn="base">
              <a:spcBef>
                <a:spcPct val="0"/>
              </a:spcBef>
              <a:spcAft>
                <a:spcPct val="0"/>
              </a:spcAft>
            </a:pPr>
            <a:fld id="{C46B61BF-459E-4060-8269-2E703D6D081E}" type="datetime1">
              <a:rPr lang="en-US" altLang="en-US" smtClean="0">
                <a:ea typeface="ＭＳ Ｐゴシック" pitchFamily="34" charset="-128"/>
              </a:rPr>
              <a:pPr fontAlgn="base">
                <a:spcBef>
                  <a:spcPct val="0"/>
                </a:spcBef>
                <a:spcAft>
                  <a:spcPct val="0"/>
                </a:spcAft>
              </a:pPr>
              <a:t>2/17/2017</a:t>
            </a:fld>
            <a:endParaRPr lang="en-US" altLang="en-US" smtClean="0">
              <a:ea typeface="ＭＳ Ｐゴシック" pitchFamily="34" charset="-128"/>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a:defRPr sz="1200">
                <a:solidFill>
                  <a:srgbClr val="FFFFFF"/>
                </a:solidFill>
                <a:latin typeface="Arial" charset="0"/>
                <a:ea typeface="ＭＳ Ｐゴシック" charset="0"/>
                <a:cs typeface="ＭＳ Ｐゴシック" charset="0"/>
              </a:defRPr>
            </a:lvl1pPr>
          </a:lstStyle>
          <a:p>
            <a:pPr fontAlgn="base">
              <a:spcBef>
                <a:spcPct val="0"/>
              </a:spcBef>
              <a:spcAft>
                <a:spcPct val="0"/>
              </a:spcAft>
              <a:defRPr/>
            </a:pPr>
            <a:r>
              <a:rPr lang="en-US"/>
              <a:t>CoHadoop System</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fontAlgn="base">
              <a:spcBef>
                <a:spcPct val="0"/>
              </a:spcBef>
              <a:spcAft>
                <a:spcPct val="0"/>
              </a:spcAft>
            </a:pPr>
            <a:fld id="{2AFB9AC1-7A34-406E-901A-0B201C0DF9CB}" type="slidenum">
              <a:rPr lang="x-none" altLang="en-US" smtClean="0">
                <a:ea typeface="ＭＳ Ｐゴシック" pitchFamily="34" charset="-128"/>
              </a:rPr>
              <a:pPr fontAlgn="base">
                <a:spcBef>
                  <a:spcPct val="0"/>
                </a:spcBef>
                <a:spcAft>
                  <a:spcPct val="0"/>
                </a:spcAft>
              </a:pPr>
              <a:t>‹#›</a:t>
            </a:fld>
            <a:endParaRPr lang="en-US" altLang="en-US" smtClean="0">
              <a:ea typeface="ＭＳ Ｐゴシック" pitchFamily="34" charset="-128"/>
            </a:endParaRPr>
          </a:p>
        </p:txBody>
      </p:sp>
    </p:spTree>
    <p:extLst>
      <p:ext uri="{BB962C8B-B14F-4D97-AF65-F5344CB8AC3E}">
        <p14:creationId xmlns:p14="http://schemas.microsoft.com/office/powerpoint/2010/main" val="22282399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dt="0"/>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364"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fontAlgn="base">
              <a:spcBef>
                <a:spcPct val="0"/>
              </a:spcBef>
              <a:spcAft>
                <a:spcPct val="0"/>
              </a:spcAft>
            </a:pPr>
            <a:fld id="{C46B61BF-459E-4060-8269-2E703D6D081E}" type="datetime1">
              <a:rPr lang="en-US" altLang="en-US" smtClean="0">
                <a:ea typeface="ＭＳ Ｐゴシック" pitchFamily="34" charset="-128"/>
              </a:rPr>
              <a:pPr fontAlgn="base">
                <a:spcBef>
                  <a:spcPct val="0"/>
                </a:spcBef>
                <a:spcAft>
                  <a:spcPct val="0"/>
                </a:spcAft>
              </a:pPr>
              <a:t>2/17/2017</a:t>
            </a:fld>
            <a:endParaRPr lang="en-US" altLang="en-US" smtClean="0">
              <a:ea typeface="ＭＳ Ｐゴシック" pitchFamily="34" charset="-128"/>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a:defRPr sz="1200">
                <a:solidFill>
                  <a:srgbClr val="FFFFFF"/>
                </a:solidFill>
                <a:latin typeface="Arial" charset="0"/>
                <a:ea typeface="ＭＳ Ｐゴシック" charset="0"/>
                <a:cs typeface="ＭＳ Ｐゴシック" charset="0"/>
              </a:defRPr>
            </a:lvl1pPr>
          </a:lstStyle>
          <a:p>
            <a:pPr fontAlgn="base">
              <a:spcBef>
                <a:spcPct val="0"/>
              </a:spcBef>
              <a:spcAft>
                <a:spcPct val="0"/>
              </a:spcAft>
              <a:defRPr/>
            </a:pPr>
            <a:r>
              <a:rPr lang="en-US"/>
              <a:t>CoHadoop System</a:t>
            </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pPr fontAlgn="base">
              <a:spcBef>
                <a:spcPct val="0"/>
              </a:spcBef>
              <a:spcAft>
                <a:spcPct val="0"/>
              </a:spcAft>
            </a:pPr>
            <a:fld id="{2AFB9AC1-7A34-406E-901A-0B201C0DF9CB}" type="slidenum">
              <a:rPr lang="x-none" altLang="en-US" smtClean="0">
                <a:ea typeface="ＭＳ Ｐゴシック" pitchFamily="34" charset="-128"/>
              </a:rPr>
              <a:pPr fontAlgn="base">
                <a:spcBef>
                  <a:spcPct val="0"/>
                </a:spcBef>
                <a:spcAft>
                  <a:spcPct val="0"/>
                </a:spcAft>
              </a:pPr>
              <a:t>‹#›</a:t>
            </a:fld>
            <a:endParaRPr lang="en-US" altLang="en-US" smtClean="0">
              <a:ea typeface="ＭＳ Ｐゴシック" pitchFamily="34" charset="-128"/>
            </a:endParaRPr>
          </a:p>
        </p:txBody>
      </p:sp>
    </p:spTree>
    <p:extLst>
      <p:ext uri="{BB962C8B-B14F-4D97-AF65-F5344CB8AC3E}">
        <p14:creationId xmlns:p14="http://schemas.microsoft.com/office/powerpoint/2010/main" val="249454342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dt="0"/>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eaLnBrk="0" fontAlgn="base" hangingPunct="0">
        <a:spcBef>
          <a:spcPct val="20000"/>
        </a:spcBef>
        <a:spcAft>
          <a:spcPct val="0"/>
        </a:spcAft>
        <a:buClr>
          <a:schemeClr val="accent1"/>
        </a:buClr>
        <a:buSzPct val="85000"/>
        <a:buFont typeface="Arial" pitchFamily="34"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pitchFamily="34"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pitchFamily="34"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pitchFamily="34"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pitchFamily="34"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12.emf"/><Relationship Id="rId4" Type="http://schemas.openxmlformats.org/officeDocument/2006/relationships/oleObject" Target="../embeddings/Microsoft_Excel_97-2003_Worksheet3.xls"/></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4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 y="1447800"/>
            <a:ext cx="6858000" cy="1524000"/>
          </a:xfrm>
        </p:spPr>
        <p:txBody>
          <a:bodyPr/>
          <a:lstStyle/>
          <a:p>
            <a:r>
              <a:rPr lang="en-US" sz="2400" dirty="0" smtClean="0"/>
              <a:t>CS585/DS503. Big Data Management</a:t>
            </a:r>
            <a:br>
              <a:rPr lang="en-US" sz="2400" dirty="0" smtClean="0"/>
            </a:br>
            <a:r>
              <a:rPr lang="en-US" sz="2800" dirty="0" smtClean="0"/>
              <a:t>Team Presentation (1)</a:t>
            </a:r>
            <a:endParaRPr lang="en-US" sz="2800" dirty="0"/>
          </a:p>
        </p:txBody>
      </p:sp>
      <p:sp>
        <p:nvSpPr>
          <p:cNvPr id="9" name="Subtitle 8"/>
          <p:cNvSpPr>
            <a:spLocks noGrp="1"/>
          </p:cNvSpPr>
          <p:nvPr>
            <p:ph type="subTitle" idx="1"/>
          </p:nvPr>
        </p:nvSpPr>
        <p:spPr>
          <a:xfrm>
            <a:off x="457200" y="4041648"/>
            <a:ext cx="8458200" cy="2206752"/>
          </a:xfrm>
        </p:spPr>
        <p:txBody>
          <a:bodyPr>
            <a:noAutofit/>
          </a:bodyPr>
          <a:lstStyle/>
          <a:p>
            <a:endParaRPr lang="en-US" dirty="0">
              <a:solidFill>
                <a:srgbClr val="3366FF"/>
              </a:solidFill>
            </a:endParaRPr>
          </a:p>
          <a:p>
            <a:r>
              <a:rPr lang="en-US" sz="2400" dirty="0" smtClean="0">
                <a:solidFill>
                  <a:srgbClr val="FF6600"/>
                </a:solidFill>
              </a:rPr>
              <a:t>Slides source: </a:t>
            </a:r>
            <a:br>
              <a:rPr lang="en-US" sz="2400" dirty="0" smtClean="0">
                <a:solidFill>
                  <a:srgbClr val="FF6600"/>
                </a:solidFill>
              </a:rPr>
            </a:br>
            <a:r>
              <a:rPr lang="en-US" dirty="0" smtClean="0">
                <a:solidFill>
                  <a:srgbClr val="FF6600"/>
                </a:solidFill>
              </a:rPr>
              <a:t>Prof. Mohamed </a:t>
            </a:r>
            <a:r>
              <a:rPr lang="en-US" dirty="0" err="1" smtClean="0">
                <a:solidFill>
                  <a:srgbClr val="FF6600"/>
                </a:solidFill>
              </a:rPr>
              <a:t>Eltabakh</a:t>
            </a:r>
            <a:r>
              <a:rPr lang="en-US" dirty="0" smtClean="0">
                <a:solidFill>
                  <a:srgbClr val="FF6600"/>
                </a:solidFill>
              </a:rPr>
              <a:t> &amp; IBM </a:t>
            </a:r>
            <a:r>
              <a:rPr lang="en-US" dirty="0" err="1" smtClean="0">
                <a:solidFill>
                  <a:srgbClr val="FF6600"/>
                </a:solidFill>
              </a:rPr>
              <a:t>Almaden</a:t>
            </a:r>
            <a:r>
              <a:rPr lang="en-US" dirty="0" smtClean="0">
                <a:solidFill>
                  <a:srgbClr val="FF6600"/>
                </a:solidFill>
              </a:rPr>
              <a:t> Research Center.</a:t>
            </a:r>
            <a:endParaRPr lang="en-US" dirty="0">
              <a:solidFill>
                <a:srgbClr val="FF6600"/>
              </a:solidFill>
            </a:endParaRPr>
          </a:p>
        </p:txBody>
      </p:sp>
      <p:sp>
        <p:nvSpPr>
          <p:cNvPr id="4" name="Slide Number Placeholder 3"/>
          <p:cNvSpPr>
            <a:spLocks noGrp="1"/>
          </p:cNvSpPr>
          <p:nvPr>
            <p:ph type="sldNum" sz="quarter" idx="4294967295"/>
          </p:nvPr>
        </p:nvSpPr>
        <p:spPr>
          <a:xfrm>
            <a:off x="4191000" y="6122894"/>
            <a:ext cx="762000" cy="271463"/>
          </a:xfrm>
          <a:prstGeom prst="rect">
            <a:avLst/>
          </a:prstGeom>
        </p:spPr>
        <p:txBody>
          <a:bodyPr/>
          <a:lstStyle/>
          <a:p>
            <a:fld id="{EBFB1032-EA64-7144-B003-9BCC9D94B503}" type="slidenum">
              <a:rPr lang="en-US" smtClean="0"/>
              <a:t>1</a:t>
            </a:fld>
            <a:endParaRPr lang="en-US" dirty="0"/>
          </a:p>
        </p:txBody>
      </p:sp>
      <p:sp>
        <p:nvSpPr>
          <p:cNvPr id="5" name="TextBox 4"/>
          <p:cNvSpPr txBox="1"/>
          <p:nvPr/>
        </p:nvSpPr>
        <p:spPr>
          <a:xfrm>
            <a:off x="1044536" y="3352800"/>
            <a:ext cx="2384464" cy="646331"/>
          </a:xfrm>
          <a:prstGeom prst="rect">
            <a:avLst/>
          </a:prstGeom>
          <a:noFill/>
        </p:spPr>
        <p:txBody>
          <a:bodyPr wrap="square" rtlCol="0">
            <a:spAutoFit/>
          </a:bodyPr>
          <a:lstStyle/>
          <a:p>
            <a:pPr algn="ctr"/>
            <a:r>
              <a:rPr lang="en-US" dirty="0" smtClean="0"/>
              <a:t>Yousef </a:t>
            </a:r>
            <a:r>
              <a:rPr lang="en-US" dirty="0" err="1" smtClean="0"/>
              <a:t>Fadila</a:t>
            </a:r>
            <a:r>
              <a:rPr lang="en-US" dirty="0" smtClean="0"/>
              <a:t/>
            </a:r>
            <a:br>
              <a:rPr lang="en-US" dirty="0" smtClean="0"/>
            </a:br>
            <a:r>
              <a:rPr lang="en-US" dirty="0" smtClean="0"/>
              <a:t>Yousef@Fadila.net</a:t>
            </a:r>
            <a:endParaRPr lang="en-IE" dirty="0"/>
          </a:p>
        </p:txBody>
      </p:sp>
      <p:sp>
        <p:nvSpPr>
          <p:cNvPr id="6" name="TextBox 5"/>
          <p:cNvSpPr txBox="1"/>
          <p:nvPr/>
        </p:nvSpPr>
        <p:spPr>
          <a:xfrm>
            <a:off x="5620327" y="3429000"/>
            <a:ext cx="2337334" cy="646331"/>
          </a:xfrm>
          <a:prstGeom prst="rect">
            <a:avLst/>
          </a:prstGeom>
          <a:noFill/>
        </p:spPr>
        <p:txBody>
          <a:bodyPr wrap="square" rtlCol="0">
            <a:spAutoFit/>
          </a:bodyPr>
          <a:lstStyle/>
          <a:p>
            <a:pPr algn="ctr"/>
            <a:r>
              <a:rPr lang="en-IE" dirty="0" err="1" smtClean="0"/>
              <a:t>Abdulaziz</a:t>
            </a:r>
            <a:r>
              <a:rPr lang="en-IE" dirty="0" smtClean="0"/>
              <a:t> </a:t>
            </a:r>
            <a:r>
              <a:rPr lang="en-IE" dirty="0" err="1"/>
              <a:t>Alajaji</a:t>
            </a:r>
            <a:r>
              <a:rPr lang="en-IE" dirty="0"/>
              <a:t> </a:t>
            </a:r>
            <a:r>
              <a:rPr lang="en-IE" dirty="0" smtClean="0"/>
              <a:t>asalajaji@wpi.edu</a:t>
            </a:r>
            <a:endParaRPr lang="en-IE" dirty="0"/>
          </a:p>
        </p:txBody>
      </p:sp>
    </p:spTree>
    <p:extLst>
      <p:ext uri="{BB962C8B-B14F-4D97-AF65-F5344CB8AC3E}">
        <p14:creationId xmlns:p14="http://schemas.microsoft.com/office/powerpoint/2010/main" val="2132435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a:spLocks noChangeArrowheads="1"/>
          </p:cNvSpPr>
          <p:nvPr/>
        </p:nvSpPr>
        <p:spPr bwMode="auto">
          <a:xfrm>
            <a:off x="266700" y="1068388"/>
            <a:ext cx="6102350" cy="481012"/>
          </a:xfrm>
          <a:prstGeom prst="rect">
            <a:avLst/>
          </a:prstGeom>
          <a:solidFill>
            <a:srgbClr val="E8E8ED"/>
          </a:solidFill>
          <a:ln w="12700">
            <a:solidFill>
              <a:srgbClr val="22210C"/>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 name="Title 1"/>
          <p:cNvSpPr>
            <a:spLocks noGrp="1"/>
          </p:cNvSpPr>
          <p:nvPr>
            <p:ph type="title"/>
          </p:nvPr>
        </p:nvSpPr>
        <p:spPr>
          <a:xfrm>
            <a:off x="153988" y="490538"/>
            <a:ext cx="8245475" cy="498475"/>
          </a:xfrm>
        </p:spPr>
        <p:txBody>
          <a:bodyPr>
            <a:noAutofit/>
          </a:bodyPr>
          <a:lstStyle/>
          <a:p>
            <a:pPr eaLnBrk="1" fontAlgn="auto" hangingPunct="1">
              <a:spcAft>
                <a:spcPts val="0"/>
              </a:spcAft>
              <a:defRPr/>
            </a:pPr>
            <a:r>
              <a:rPr lang="en-US" sz="3200" dirty="0" smtClean="0">
                <a:ea typeface="+mj-ea"/>
                <a:cs typeface="+mj-cs"/>
              </a:rPr>
              <a:t>Joining Un-Partitioned Data (Map-Reduce Job)</a:t>
            </a:r>
            <a:endParaRPr lang="en-US" sz="3200" dirty="0">
              <a:ea typeface="+mj-ea"/>
              <a:cs typeface="+mj-cs"/>
            </a:endParaRPr>
          </a:p>
        </p:txBody>
      </p:sp>
      <p:sp>
        <p:nvSpPr>
          <p:cNvPr id="40963"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9EF2A34-9A92-41BD-8915-24122119A7A2}" type="slidenum">
              <a:rPr lang="x-none" altLang="en-US" sz="1400">
                <a:solidFill>
                  <a:srgbClr val="FFFFFF"/>
                </a:solidFill>
              </a:rPr>
              <a:pPr eaLnBrk="1" hangingPunct="1"/>
              <a:t>10</a:t>
            </a:fld>
            <a:endParaRPr lang="en-US" altLang="en-US" sz="1400">
              <a:solidFill>
                <a:srgbClr val="FFFFFF"/>
              </a:solidFill>
            </a:endParaRPr>
          </a:p>
        </p:txBody>
      </p:sp>
      <p:sp>
        <p:nvSpPr>
          <p:cNvPr id="6" name="Can 5"/>
          <p:cNvSpPr>
            <a:spLocks noChangeArrowheads="1"/>
          </p:cNvSpPr>
          <p:nvPr/>
        </p:nvSpPr>
        <p:spPr bwMode="auto">
          <a:xfrm>
            <a:off x="266700" y="5435600"/>
            <a:ext cx="1371600" cy="1346200"/>
          </a:xfrm>
          <a:prstGeom prst="can">
            <a:avLst>
              <a:gd name="adj" fmla="val 16509"/>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 name="Can 6"/>
          <p:cNvSpPr>
            <a:spLocks noChangeArrowheads="1"/>
          </p:cNvSpPr>
          <p:nvPr/>
        </p:nvSpPr>
        <p:spPr bwMode="auto">
          <a:xfrm>
            <a:off x="1778000" y="5435600"/>
            <a:ext cx="1371600" cy="1346200"/>
          </a:xfrm>
          <a:prstGeom prst="can">
            <a:avLst>
              <a:gd name="adj" fmla="val 17454"/>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8" name="Can 7"/>
          <p:cNvSpPr>
            <a:spLocks noChangeArrowheads="1"/>
          </p:cNvSpPr>
          <p:nvPr/>
        </p:nvSpPr>
        <p:spPr bwMode="auto">
          <a:xfrm>
            <a:off x="3251200" y="5435600"/>
            <a:ext cx="1371600" cy="1346200"/>
          </a:xfrm>
          <a:prstGeom prst="can">
            <a:avLst>
              <a:gd name="adj" fmla="val 14625"/>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9" name="Can 8"/>
          <p:cNvSpPr>
            <a:spLocks noChangeArrowheads="1"/>
          </p:cNvSpPr>
          <p:nvPr/>
        </p:nvSpPr>
        <p:spPr bwMode="auto">
          <a:xfrm>
            <a:off x="4749800" y="5435600"/>
            <a:ext cx="1371600" cy="1346200"/>
          </a:xfrm>
          <a:prstGeom prst="can">
            <a:avLst>
              <a:gd name="adj" fmla="val 16509"/>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nvGrpSpPr>
          <p:cNvPr id="40968" name="Group 76"/>
          <p:cNvGrpSpPr>
            <a:grpSpLocks/>
          </p:cNvGrpSpPr>
          <p:nvPr/>
        </p:nvGrpSpPr>
        <p:grpSpPr bwMode="auto">
          <a:xfrm>
            <a:off x="3392488" y="6256338"/>
            <a:ext cx="622300" cy="406400"/>
            <a:chOff x="4229100" y="2070100"/>
            <a:chExt cx="622300" cy="406400"/>
          </a:xfrm>
        </p:grpSpPr>
        <p:sp>
          <p:nvSpPr>
            <p:cNvPr id="10" name="Rectangle 9"/>
            <p:cNvSpPr>
              <a:spLocks noChangeArrowheads="1"/>
            </p:cNvSpPr>
            <p:nvPr/>
          </p:nvSpPr>
          <p:spPr bwMode="auto">
            <a:xfrm>
              <a:off x="4229100" y="2070100"/>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 name="Oval 10"/>
            <p:cNvSpPr>
              <a:spLocks noChangeArrowheads="1"/>
            </p:cNvSpPr>
            <p:nvPr/>
          </p:nvSpPr>
          <p:spPr bwMode="auto">
            <a:xfrm>
              <a:off x="4389437" y="2298700"/>
              <a:ext cx="111125" cy="10953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 name="Isosceles Triangle 11"/>
            <p:cNvSpPr>
              <a:spLocks noChangeArrowheads="1"/>
            </p:cNvSpPr>
            <p:nvPr/>
          </p:nvSpPr>
          <p:spPr bwMode="auto">
            <a:xfrm>
              <a:off x="4630737" y="2293937"/>
              <a:ext cx="182563"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3" name="Hexagon 12"/>
            <p:cNvSpPr>
              <a:spLocks noChangeArrowheads="1"/>
            </p:cNvSpPr>
            <p:nvPr/>
          </p:nvSpPr>
          <p:spPr bwMode="auto">
            <a:xfrm>
              <a:off x="4500562" y="2141537"/>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 name="Oval 15"/>
            <p:cNvSpPr>
              <a:spLocks noChangeArrowheads="1"/>
            </p:cNvSpPr>
            <p:nvPr/>
          </p:nvSpPr>
          <p:spPr bwMode="auto">
            <a:xfrm>
              <a:off x="4287837" y="2133600"/>
              <a:ext cx="111125" cy="10953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69" name="Group 75"/>
          <p:cNvGrpSpPr>
            <a:grpSpLocks/>
          </p:cNvGrpSpPr>
          <p:nvPr/>
        </p:nvGrpSpPr>
        <p:grpSpPr bwMode="auto">
          <a:xfrm>
            <a:off x="5391150" y="5740400"/>
            <a:ext cx="622300" cy="406400"/>
            <a:chOff x="5676900" y="2514600"/>
            <a:chExt cx="622300" cy="406400"/>
          </a:xfrm>
        </p:grpSpPr>
        <p:sp>
          <p:nvSpPr>
            <p:cNvPr id="22" name="Rectangle 21"/>
            <p:cNvSpPr>
              <a:spLocks noChangeArrowheads="1"/>
            </p:cNvSpPr>
            <p:nvPr/>
          </p:nvSpPr>
          <p:spPr bwMode="auto">
            <a:xfrm>
              <a:off x="5676900" y="2514600"/>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4" name="Isosceles Triangle 23"/>
            <p:cNvSpPr>
              <a:spLocks noChangeArrowheads="1"/>
            </p:cNvSpPr>
            <p:nvPr/>
          </p:nvSpPr>
          <p:spPr bwMode="auto">
            <a:xfrm>
              <a:off x="6078538" y="2738438"/>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5" name="Hexagon 24"/>
            <p:cNvSpPr>
              <a:spLocks noChangeArrowheads="1"/>
            </p:cNvSpPr>
            <p:nvPr/>
          </p:nvSpPr>
          <p:spPr bwMode="auto">
            <a:xfrm>
              <a:off x="5897563" y="2586038"/>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6" name="Oval 25"/>
            <p:cNvSpPr>
              <a:spLocks noChangeArrowheads="1"/>
            </p:cNvSpPr>
            <p:nvPr/>
          </p:nvSpPr>
          <p:spPr bwMode="auto">
            <a:xfrm>
              <a:off x="5735638" y="2743200"/>
              <a:ext cx="111125" cy="10953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0" name="Group 77"/>
          <p:cNvGrpSpPr>
            <a:grpSpLocks/>
          </p:cNvGrpSpPr>
          <p:nvPr/>
        </p:nvGrpSpPr>
        <p:grpSpPr bwMode="auto">
          <a:xfrm>
            <a:off x="2170113" y="6288088"/>
            <a:ext cx="622300" cy="406400"/>
            <a:chOff x="4381500" y="2654300"/>
            <a:chExt cx="622300" cy="406400"/>
          </a:xfrm>
        </p:grpSpPr>
        <p:sp>
          <p:nvSpPr>
            <p:cNvPr id="17" name="Rectangle 16"/>
            <p:cNvSpPr>
              <a:spLocks noChangeArrowheads="1"/>
            </p:cNvSpPr>
            <p:nvPr/>
          </p:nvSpPr>
          <p:spPr bwMode="auto">
            <a:xfrm>
              <a:off x="4381500" y="2654300"/>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 name="Isosceles Triangle 18"/>
            <p:cNvSpPr>
              <a:spLocks noChangeArrowheads="1"/>
            </p:cNvSpPr>
            <p:nvPr/>
          </p:nvSpPr>
          <p:spPr bwMode="auto">
            <a:xfrm>
              <a:off x="4448175" y="2682875"/>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 name="Hexagon 19"/>
            <p:cNvSpPr>
              <a:spLocks noChangeArrowheads="1"/>
            </p:cNvSpPr>
            <p:nvPr/>
          </p:nvSpPr>
          <p:spPr bwMode="auto">
            <a:xfrm>
              <a:off x="4716462" y="2713037"/>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 name="Oval 22"/>
            <p:cNvSpPr>
              <a:spLocks noChangeArrowheads="1"/>
            </p:cNvSpPr>
            <p:nvPr/>
          </p:nvSpPr>
          <p:spPr bwMode="auto">
            <a:xfrm>
              <a:off x="4783137" y="2921000"/>
              <a:ext cx="111125" cy="10953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7" name="Hexagon 26"/>
            <p:cNvSpPr>
              <a:spLocks noChangeArrowheads="1"/>
            </p:cNvSpPr>
            <p:nvPr/>
          </p:nvSpPr>
          <p:spPr bwMode="auto">
            <a:xfrm>
              <a:off x="4475162" y="2878137"/>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1" name="Group 74"/>
          <p:cNvGrpSpPr>
            <a:grpSpLocks/>
          </p:cNvGrpSpPr>
          <p:nvPr/>
        </p:nvGrpSpPr>
        <p:grpSpPr bwMode="auto">
          <a:xfrm>
            <a:off x="331788" y="5764213"/>
            <a:ext cx="622300" cy="406400"/>
            <a:chOff x="4533900" y="3289300"/>
            <a:chExt cx="622300" cy="406400"/>
          </a:xfrm>
        </p:grpSpPr>
        <p:sp>
          <p:nvSpPr>
            <p:cNvPr id="28" name="Rectangle 27"/>
            <p:cNvSpPr>
              <a:spLocks noChangeArrowheads="1"/>
            </p:cNvSpPr>
            <p:nvPr/>
          </p:nvSpPr>
          <p:spPr bwMode="auto">
            <a:xfrm>
              <a:off x="4533900" y="3289300"/>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9" name="Isosceles Triangle 28"/>
            <p:cNvSpPr>
              <a:spLocks noChangeArrowheads="1"/>
            </p:cNvSpPr>
            <p:nvPr/>
          </p:nvSpPr>
          <p:spPr bwMode="auto">
            <a:xfrm>
              <a:off x="4600575" y="3317875"/>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2" name="Hexagon 31"/>
            <p:cNvSpPr>
              <a:spLocks noChangeArrowheads="1"/>
            </p:cNvSpPr>
            <p:nvPr/>
          </p:nvSpPr>
          <p:spPr bwMode="auto">
            <a:xfrm>
              <a:off x="4627562" y="3513137"/>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3" name="Isosceles Triangle 32"/>
            <p:cNvSpPr>
              <a:spLocks noChangeArrowheads="1"/>
            </p:cNvSpPr>
            <p:nvPr/>
          </p:nvSpPr>
          <p:spPr bwMode="auto">
            <a:xfrm>
              <a:off x="4867275" y="3330575"/>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4" name="Isosceles Triangle 33"/>
            <p:cNvSpPr>
              <a:spLocks noChangeArrowheads="1"/>
            </p:cNvSpPr>
            <p:nvPr/>
          </p:nvSpPr>
          <p:spPr bwMode="auto">
            <a:xfrm>
              <a:off x="4867275" y="3521075"/>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2" name="Group 81"/>
          <p:cNvGrpSpPr>
            <a:grpSpLocks/>
          </p:cNvGrpSpPr>
          <p:nvPr/>
        </p:nvGrpSpPr>
        <p:grpSpPr bwMode="auto">
          <a:xfrm>
            <a:off x="4870450" y="6232525"/>
            <a:ext cx="622300" cy="406400"/>
            <a:chOff x="2891536" y="2471928"/>
            <a:chExt cx="622300" cy="406400"/>
          </a:xfrm>
        </p:grpSpPr>
        <p:sp>
          <p:nvSpPr>
            <p:cNvPr id="43" name="Rectangle 42"/>
            <p:cNvSpPr>
              <a:spLocks noChangeArrowheads="1"/>
            </p:cNvSpPr>
            <p:nvPr/>
          </p:nvSpPr>
          <p:spPr bwMode="auto">
            <a:xfrm>
              <a:off x="2891536" y="2471928"/>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5" name="Isosceles Triangle 44"/>
            <p:cNvSpPr>
              <a:spLocks noChangeArrowheads="1"/>
            </p:cNvSpPr>
            <p:nvPr/>
          </p:nvSpPr>
          <p:spPr bwMode="auto">
            <a:xfrm>
              <a:off x="3293174" y="2695766"/>
              <a:ext cx="182562"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6" name="Hexagon 45"/>
            <p:cNvSpPr>
              <a:spLocks noChangeArrowheads="1"/>
            </p:cNvSpPr>
            <p:nvPr/>
          </p:nvSpPr>
          <p:spPr bwMode="auto">
            <a:xfrm>
              <a:off x="3112199" y="2543366"/>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7" name="Oval 46"/>
            <p:cNvSpPr>
              <a:spLocks noChangeArrowheads="1"/>
            </p:cNvSpPr>
            <p:nvPr/>
          </p:nvSpPr>
          <p:spPr bwMode="auto">
            <a:xfrm>
              <a:off x="2950274" y="2700528"/>
              <a:ext cx="111125" cy="10953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3" name="Group 82"/>
          <p:cNvGrpSpPr>
            <a:grpSpLocks/>
          </p:cNvGrpSpPr>
          <p:nvPr/>
        </p:nvGrpSpPr>
        <p:grpSpPr bwMode="auto">
          <a:xfrm>
            <a:off x="2487613" y="5759450"/>
            <a:ext cx="622300" cy="406400"/>
            <a:chOff x="1913636" y="1719072"/>
            <a:chExt cx="622300" cy="406400"/>
          </a:xfrm>
        </p:grpSpPr>
        <p:sp>
          <p:nvSpPr>
            <p:cNvPr id="66" name="Rectangle 65"/>
            <p:cNvSpPr>
              <a:spLocks noChangeArrowheads="1"/>
            </p:cNvSpPr>
            <p:nvPr/>
          </p:nvSpPr>
          <p:spPr bwMode="auto">
            <a:xfrm>
              <a:off x="1913636" y="1719072"/>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7" name="Isosceles Triangle 66"/>
            <p:cNvSpPr>
              <a:spLocks noChangeArrowheads="1"/>
            </p:cNvSpPr>
            <p:nvPr/>
          </p:nvSpPr>
          <p:spPr bwMode="auto">
            <a:xfrm>
              <a:off x="2315273" y="1942910"/>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8" name="Hexagon 67"/>
            <p:cNvSpPr>
              <a:spLocks noChangeArrowheads="1"/>
            </p:cNvSpPr>
            <p:nvPr/>
          </p:nvSpPr>
          <p:spPr bwMode="auto">
            <a:xfrm>
              <a:off x="2134298" y="1790510"/>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9" name="Oval 68"/>
            <p:cNvSpPr>
              <a:spLocks noChangeArrowheads="1"/>
            </p:cNvSpPr>
            <p:nvPr/>
          </p:nvSpPr>
          <p:spPr bwMode="auto">
            <a:xfrm>
              <a:off x="1972373" y="1947672"/>
              <a:ext cx="111125" cy="10953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4" name="Group 78"/>
          <p:cNvGrpSpPr>
            <a:grpSpLocks/>
          </p:cNvGrpSpPr>
          <p:nvPr/>
        </p:nvGrpSpPr>
        <p:grpSpPr bwMode="auto">
          <a:xfrm>
            <a:off x="3900488" y="5735638"/>
            <a:ext cx="622300" cy="406400"/>
            <a:chOff x="453136" y="2150872"/>
            <a:chExt cx="622300" cy="406400"/>
          </a:xfrm>
        </p:grpSpPr>
        <p:sp>
          <p:nvSpPr>
            <p:cNvPr id="54" name="Rectangle 53"/>
            <p:cNvSpPr>
              <a:spLocks noChangeArrowheads="1"/>
            </p:cNvSpPr>
            <p:nvPr/>
          </p:nvSpPr>
          <p:spPr bwMode="auto">
            <a:xfrm>
              <a:off x="453136" y="2150872"/>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55" name="Isosceles Triangle 54"/>
            <p:cNvSpPr>
              <a:spLocks noChangeArrowheads="1"/>
            </p:cNvSpPr>
            <p:nvPr/>
          </p:nvSpPr>
          <p:spPr bwMode="auto">
            <a:xfrm>
              <a:off x="854773" y="2374709"/>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56" name="Hexagon 55"/>
            <p:cNvSpPr>
              <a:spLocks noChangeArrowheads="1"/>
            </p:cNvSpPr>
            <p:nvPr/>
          </p:nvSpPr>
          <p:spPr bwMode="auto">
            <a:xfrm>
              <a:off x="673798" y="2222309"/>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57" name="Oval 56"/>
            <p:cNvSpPr>
              <a:spLocks noChangeArrowheads="1"/>
            </p:cNvSpPr>
            <p:nvPr/>
          </p:nvSpPr>
          <p:spPr bwMode="auto">
            <a:xfrm>
              <a:off x="511873" y="2379472"/>
              <a:ext cx="111125"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0" name="Oval 69"/>
            <p:cNvSpPr>
              <a:spLocks noChangeArrowheads="1"/>
            </p:cNvSpPr>
            <p:nvPr/>
          </p:nvSpPr>
          <p:spPr bwMode="auto">
            <a:xfrm>
              <a:off x="524573" y="2214372"/>
              <a:ext cx="111125"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5" name="Group 79"/>
          <p:cNvGrpSpPr>
            <a:grpSpLocks/>
          </p:cNvGrpSpPr>
          <p:nvPr/>
        </p:nvGrpSpPr>
        <p:grpSpPr bwMode="auto">
          <a:xfrm>
            <a:off x="1811338" y="5748338"/>
            <a:ext cx="622300" cy="406400"/>
            <a:chOff x="1651000" y="2738628"/>
            <a:chExt cx="622300" cy="406400"/>
          </a:xfrm>
        </p:grpSpPr>
        <p:sp>
          <p:nvSpPr>
            <p:cNvPr id="58" name="Rectangle 57"/>
            <p:cNvSpPr>
              <a:spLocks noChangeArrowheads="1"/>
            </p:cNvSpPr>
            <p:nvPr/>
          </p:nvSpPr>
          <p:spPr bwMode="auto">
            <a:xfrm>
              <a:off x="1651000" y="2738628"/>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59" name="Isosceles Triangle 58"/>
            <p:cNvSpPr>
              <a:spLocks noChangeArrowheads="1"/>
            </p:cNvSpPr>
            <p:nvPr/>
          </p:nvSpPr>
          <p:spPr bwMode="auto">
            <a:xfrm>
              <a:off x="2052637" y="2962465"/>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1" name="Oval 60"/>
            <p:cNvSpPr>
              <a:spLocks noChangeArrowheads="1"/>
            </p:cNvSpPr>
            <p:nvPr/>
          </p:nvSpPr>
          <p:spPr bwMode="auto">
            <a:xfrm>
              <a:off x="1709737" y="2967228"/>
              <a:ext cx="111125"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1" name="Isosceles Triangle 70"/>
            <p:cNvSpPr>
              <a:spLocks noChangeArrowheads="1"/>
            </p:cNvSpPr>
            <p:nvPr/>
          </p:nvSpPr>
          <p:spPr bwMode="auto">
            <a:xfrm>
              <a:off x="2014537" y="2810065"/>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2" name="Isosceles Triangle 71"/>
            <p:cNvSpPr>
              <a:spLocks noChangeArrowheads="1"/>
            </p:cNvSpPr>
            <p:nvPr/>
          </p:nvSpPr>
          <p:spPr bwMode="auto">
            <a:xfrm>
              <a:off x="1874837" y="2962465"/>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3" name="Oval 72"/>
            <p:cNvSpPr>
              <a:spLocks noChangeArrowheads="1"/>
            </p:cNvSpPr>
            <p:nvPr/>
          </p:nvSpPr>
          <p:spPr bwMode="auto">
            <a:xfrm>
              <a:off x="1811337" y="2814828"/>
              <a:ext cx="111125"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6" name="Group 80"/>
          <p:cNvGrpSpPr>
            <a:grpSpLocks/>
          </p:cNvGrpSpPr>
          <p:nvPr/>
        </p:nvGrpSpPr>
        <p:grpSpPr bwMode="auto">
          <a:xfrm>
            <a:off x="879475" y="6253163"/>
            <a:ext cx="622300" cy="406400"/>
            <a:chOff x="2745486" y="3440684"/>
            <a:chExt cx="622300" cy="406400"/>
          </a:xfrm>
        </p:grpSpPr>
        <p:sp>
          <p:nvSpPr>
            <p:cNvPr id="62" name="Rectangle 61"/>
            <p:cNvSpPr>
              <a:spLocks noChangeArrowheads="1"/>
            </p:cNvSpPr>
            <p:nvPr/>
          </p:nvSpPr>
          <p:spPr bwMode="auto">
            <a:xfrm>
              <a:off x="2745486" y="3440684"/>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4" name="Hexagon 63"/>
            <p:cNvSpPr>
              <a:spLocks noChangeArrowheads="1"/>
            </p:cNvSpPr>
            <p:nvPr/>
          </p:nvSpPr>
          <p:spPr bwMode="auto">
            <a:xfrm>
              <a:off x="2953449" y="3499421"/>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5" name="Oval 64"/>
            <p:cNvSpPr>
              <a:spLocks noChangeArrowheads="1"/>
            </p:cNvSpPr>
            <p:nvPr/>
          </p:nvSpPr>
          <p:spPr bwMode="auto">
            <a:xfrm>
              <a:off x="2791524" y="3656584"/>
              <a:ext cx="111125"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4" name="Hexagon 73"/>
            <p:cNvSpPr>
              <a:spLocks noChangeArrowheads="1"/>
            </p:cNvSpPr>
            <p:nvPr/>
          </p:nvSpPr>
          <p:spPr bwMode="auto">
            <a:xfrm>
              <a:off x="3105849" y="3651821"/>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0977" name="Group 188"/>
          <p:cNvGrpSpPr>
            <a:grpSpLocks/>
          </p:cNvGrpSpPr>
          <p:nvPr/>
        </p:nvGrpSpPr>
        <p:grpSpPr bwMode="auto">
          <a:xfrm>
            <a:off x="509588" y="1119188"/>
            <a:ext cx="1355725" cy="338137"/>
            <a:chOff x="9283700" y="1898134"/>
            <a:chExt cx="1355782" cy="338554"/>
          </a:xfrm>
        </p:grpSpPr>
        <p:sp>
          <p:nvSpPr>
            <p:cNvPr id="176" name="Rectangle 175"/>
            <p:cNvSpPr>
              <a:spLocks noChangeArrowheads="1"/>
            </p:cNvSpPr>
            <p:nvPr/>
          </p:nvSpPr>
          <p:spPr bwMode="auto">
            <a:xfrm>
              <a:off x="9283700" y="1985554"/>
              <a:ext cx="273061" cy="192325"/>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1081" name="TextBox 176"/>
            <p:cNvSpPr txBox="1">
              <a:spLocks noChangeArrowheads="1"/>
            </p:cNvSpPr>
            <p:nvPr/>
          </p:nvSpPr>
          <p:spPr bwMode="auto">
            <a:xfrm>
              <a:off x="9569958" y="1898134"/>
              <a:ext cx="1069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Dataset A</a:t>
              </a:r>
            </a:p>
          </p:txBody>
        </p:sp>
      </p:grpSp>
      <p:grpSp>
        <p:nvGrpSpPr>
          <p:cNvPr id="40978" name="Group 189"/>
          <p:cNvGrpSpPr>
            <a:grpSpLocks/>
          </p:cNvGrpSpPr>
          <p:nvPr/>
        </p:nvGrpSpPr>
        <p:grpSpPr bwMode="auto">
          <a:xfrm>
            <a:off x="2274888" y="1119188"/>
            <a:ext cx="1371600" cy="338137"/>
            <a:chOff x="10769600" y="1898134"/>
            <a:chExt cx="1371912" cy="338554"/>
          </a:xfrm>
        </p:grpSpPr>
        <p:sp>
          <p:nvSpPr>
            <p:cNvPr id="172" name="Rectangle 171"/>
            <p:cNvSpPr>
              <a:spLocks noChangeArrowheads="1"/>
            </p:cNvSpPr>
            <p:nvPr/>
          </p:nvSpPr>
          <p:spPr bwMode="auto">
            <a:xfrm>
              <a:off x="10769600" y="1985554"/>
              <a:ext cx="273112" cy="192325"/>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1079" name="TextBox 177"/>
            <p:cNvSpPr txBox="1">
              <a:spLocks noChangeArrowheads="1"/>
            </p:cNvSpPr>
            <p:nvPr/>
          </p:nvSpPr>
          <p:spPr bwMode="auto">
            <a:xfrm>
              <a:off x="11055858" y="1898134"/>
              <a:ext cx="10856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Dataset B</a:t>
              </a:r>
            </a:p>
          </p:txBody>
        </p:sp>
      </p:grpSp>
      <p:grpSp>
        <p:nvGrpSpPr>
          <p:cNvPr id="40979" name="Group 190"/>
          <p:cNvGrpSpPr>
            <a:grpSpLocks/>
          </p:cNvGrpSpPr>
          <p:nvPr/>
        </p:nvGrpSpPr>
        <p:grpSpPr bwMode="auto">
          <a:xfrm>
            <a:off x="4014788" y="1112838"/>
            <a:ext cx="2257425" cy="350837"/>
            <a:chOff x="9316852" y="999490"/>
            <a:chExt cx="2256914" cy="352028"/>
          </a:xfrm>
        </p:grpSpPr>
        <p:sp>
          <p:nvSpPr>
            <p:cNvPr id="173" name="Isosceles Triangle 172"/>
            <p:cNvSpPr>
              <a:spLocks noChangeArrowheads="1"/>
            </p:cNvSpPr>
            <p:nvPr/>
          </p:nvSpPr>
          <p:spPr bwMode="auto">
            <a:xfrm>
              <a:off x="9546987" y="1236830"/>
              <a:ext cx="182522" cy="114688"/>
            </a:xfrm>
            <a:prstGeom prst="triangle">
              <a:avLst>
                <a:gd name="adj" fmla="val 5000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4" name="Hexagon 173"/>
            <p:cNvSpPr>
              <a:spLocks noChangeArrowheads="1"/>
            </p:cNvSpPr>
            <p:nvPr/>
          </p:nvSpPr>
          <p:spPr bwMode="auto">
            <a:xfrm>
              <a:off x="9316852" y="1118956"/>
              <a:ext cx="177760" cy="152917"/>
            </a:xfrm>
            <a:prstGeom prst="hexagon">
              <a:avLst>
                <a:gd name="adj" fmla="val 24998"/>
                <a:gd name="vf" fmla="val 11547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5" name="Oval 174"/>
            <p:cNvSpPr>
              <a:spLocks noChangeArrowheads="1"/>
            </p:cNvSpPr>
            <p:nvPr/>
          </p:nvSpPr>
          <p:spPr bwMode="auto">
            <a:xfrm>
              <a:off x="9581904" y="1029754"/>
              <a:ext cx="109513" cy="109910"/>
            </a:xfrm>
            <a:prstGeom prst="ellipse">
              <a:avLst/>
            </a:prstGeom>
            <a:noFill/>
            <a:ln w="19050">
              <a:solidFill>
                <a:schemeClr val="tx1"/>
              </a:solidFill>
              <a:round/>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1077" name="TextBox 178"/>
            <p:cNvSpPr txBox="1">
              <a:spLocks noChangeArrowheads="1"/>
            </p:cNvSpPr>
            <p:nvPr/>
          </p:nvSpPr>
          <p:spPr bwMode="auto">
            <a:xfrm>
              <a:off x="9762052" y="999490"/>
              <a:ext cx="18117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Different join keys</a:t>
              </a:r>
            </a:p>
          </p:txBody>
        </p:sp>
      </p:grpSp>
      <p:sp>
        <p:nvSpPr>
          <p:cNvPr id="40980" name="TextBox 179"/>
          <p:cNvSpPr txBox="1">
            <a:spLocks noChangeArrowheads="1"/>
          </p:cNvSpPr>
          <p:nvPr/>
        </p:nvSpPr>
        <p:spPr bwMode="auto">
          <a:xfrm>
            <a:off x="6757988" y="6010275"/>
            <a:ext cx="2309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HDFS stores data blocks </a:t>
            </a:r>
            <a:endParaRPr lang="en-US" altLang="en-US" sz="1400" smtClean="0">
              <a:solidFill>
                <a:srgbClr val="800000"/>
              </a:solidFill>
            </a:endParaRPr>
          </a:p>
          <a:p>
            <a:pPr eaLnBrk="1" fontAlgn="base" hangingPunct="1">
              <a:spcBef>
                <a:spcPct val="0"/>
              </a:spcBef>
              <a:spcAft>
                <a:spcPct val="0"/>
              </a:spcAft>
            </a:pPr>
            <a:r>
              <a:rPr lang="en-US" altLang="en-US" sz="1400" b="1" smtClean="0">
                <a:solidFill>
                  <a:srgbClr val="800000"/>
                </a:solidFill>
              </a:rPr>
              <a:t>(Replicas are not shown)</a:t>
            </a:r>
          </a:p>
        </p:txBody>
      </p:sp>
      <p:sp>
        <p:nvSpPr>
          <p:cNvPr id="183" name="Right Brace 182"/>
          <p:cNvSpPr/>
          <p:nvPr/>
        </p:nvSpPr>
        <p:spPr>
          <a:xfrm>
            <a:off x="6369050" y="5583238"/>
            <a:ext cx="355600" cy="1173162"/>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grpSp>
        <p:nvGrpSpPr>
          <p:cNvPr id="194" name="Group 193"/>
          <p:cNvGrpSpPr>
            <a:grpSpLocks/>
          </p:cNvGrpSpPr>
          <p:nvPr/>
        </p:nvGrpSpPr>
        <p:grpSpPr bwMode="auto">
          <a:xfrm>
            <a:off x="182563" y="3835400"/>
            <a:ext cx="9037637" cy="2417763"/>
            <a:chOff x="182118" y="3835400"/>
            <a:chExt cx="9038083" cy="2417128"/>
          </a:xfrm>
        </p:grpSpPr>
        <p:grpSp>
          <p:nvGrpSpPr>
            <p:cNvPr id="41035" name="Group 191"/>
            <p:cNvGrpSpPr>
              <a:grpSpLocks/>
            </p:cNvGrpSpPr>
            <p:nvPr/>
          </p:nvGrpSpPr>
          <p:grpSpPr bwMode="auto">
            <a:xfrm>
              <a:off x="182118" y="3835400"/>
              <a:ext cx="5965952" cy="2417128"/>
              <a:chOff x="182118" y="3835400"/>
              <a:chExt cx="5965952" cy="2417128"/>
            </a:xfrm>
          </p:grpSpPr>
          <p:sp>
            <p:nvSpPr>
              <p:cNvPr id="133" name="Oval 132"/>
              <p:cNvSpPr/>
              <p:nvPr/>
            </p:nvSpPr>
            <p:spPr>
              <a:xfrm>
                <a:off x="5030978" y="455930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M</a:t>
                </a:r>
              </a:p>
            </p:txBody>
          </p:sp>
          <p:cxnSp>
            <p:nvCxnSpPr>
              <p:cNvPr id="135" name="Straight Arrow Connector 134"/>
              <p:cNvCxnSpPr>
                <a:stCxn id="28" idx="0"/>
                <a:endCxn id="139" idx="4"/>
              </p:cNvCxnSpPr>
              <p:nvPr/>
            </p:nvCxnSpPr>
            <p:spPr>
              <a:xfrm flipV="1">
                <a:off x="642516" y="5079673"/>
                <a:ext cx="98430" cy="685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8" name="Oval 137"/>
              <p:cNvSpPr/>
              <p:nvPr/>
            </p:nvSpPr>
            <p:spPr>
              <a:xfrm>
                <a:off x="1401826" y="455930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2</a:t>
                </a:r>
              </a:p>
            </p:txBody>
          </p:sp>
          <p:sp>
            <p:nvSpPr>
              <p:cNvPr id="139" name="Oval 138"/>
              <p:cNvSpPr/>
              <p:nvPr/>
            </p:nvSpPr>
            <p:spPr>
              <a:xfrm>
                <a:off x="182118" y="455930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1</a:t>
                </a:r>
              </a:p>
            </p:txBody>
          </p:sp>
          <p:cxnSp>
            <p:nvCxnSpPr>
              <p:cNvPr id="141" name="Straight Arrow Connector 140"/>
              <p:cNvCxnSpPr>
                <a:stCxn id="62" idx="0"/>
                <a:endCxn id="138" idx="4"/>
              </p:cNvCxnSpPr>
              <p:nvPr/>
            </p:nvCxnSpPr>
            <p:spPr>
              <a:xfrm flipV="1">
                <a:off x="1191818" y="5079673"/>
                <a:ext cx="768388" cy="11728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3" name="Oval 142"/>
              <p:cNvSpPr/>
              <p:nvPr/>
            </p:nvSpPr>
            <p:spPr>
              <a:xfrm>
                <a:off x="2658364" y="455930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3</a:t>
                </a:r>
              </a:p>
            </p:txBody>
          </p:sp>
          <p:cxnSp>
            <p:nvCxnSpPr>
              <p:cNvPr id="145" name="Straight Arrow Connector 144"/>
              <p:cNvCxnSpPr>
                <a:stCxn id="58" idx="0"/>
                <a:endCxn id="143" idx="4"/>
              </p:cNvCxnSpPr>
              <p:nvPr/>
            </p:nvCxnSpPr>
            <p:spPr>
              <a:xfrm flipV="1">
                <a:off x="2123726" y="5079673"/>
                <a:ext cx="1093842" cy="668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030408" y="4838436"/>
                <a:ext cx="727111" cy="0"/>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a:stCxn id="22" idx="0"/>
                <a:endCxn id="133" idx="4"/>
              </p:cNvCxnSpPr>
              <p:nvPr/>
            </p:nvCxnSpPr>
            <p:spPr>
              <a:xfrm flipH="1" flipV="1">
                <a:off x="5589409" y="5079673"/>
                <a:ext cx="112718" cy="6602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2" name="Straight Arrow Connector 151"/>
              <p:cNvCxnSpPr/>
              <p:nvPr/>
            </p:nvCxnSpPr>
            <p:spPr>
              <a:xfrm flipV="1">
                <a:off x="3250906" y="3835400"/>
                <a:ext cx="0" cy="685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p:nvPr/>
            </p:nvCxnSpPr>
            <p:spPr>
              <a:xfrm flipV="1">
                <a:off x="783810" y="3835400"/>
                <a:ext cx="0" cy="685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4" name="Straight Arrow Connector 153"/>
              <p:cNvCxnSpPr/>
              <p:nvPr/>
            </p:nvCxnSpPr>
            <p:spPr>
              <a:xfrm flipV="1">
                <a:off x="2020534" y="3835400"/>
                <a:ext cx="0" cy="685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5" name="Straight Arrow Connector 154"/>
              <p:cNvCxnSpPr/>
              <p:nvPr/>
            </p:nvCxnSpPr>
            <p:spPr>
              <a:xfrm flipV="1">
                <a:off x="5651325" y="3835400"/>
                <a:ext cx="0" cy="685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6" name="Isosceles Triangle 155"/>
              <p:cNvSpPr>
                <a:spLocks noChangeArrowheads="1"/>
              </p:cNvSpPr>
              <p:nvPr/>
            </p:nvSpPr>
            <p:spPr bwMode="auto">
              <a:xfrm>
                <a:off x="813974" y="4336918"/>
                <a:ext cx="182571" cy="11427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57" name="Isosceles Triangle 156"/>
              <p:cNvSpPr>
                <a:spLocks noChangeArrowheads="1"/>
              </p:cNvSpPr>
              <p:nvPr/>
            </p:nvSpPr>
            <p:spPr bwMode="auto">
              <a:xfrm>
                <a:off x="825087" y="4114727"/>
                <a:ext cx="182572" cy="11427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58" name="Isosceles Triangle 157"/>
              <p:cNvSpPr>
                <a:spLocks noChangeArrowheads="1"/>
              </p:cNvSpPr>
              <p:nvPr/>
            </p:nvSpPr>
            <p:spPr bwMode="auto">
              <a:xfrm>
                <a:off x="532972" y="4333744"/>
                <a:ext cx="182572" cy="11427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59" name="Hexagon 158"/>
              <p:cNvSpPr>
                <a:spLocks noChangeArrowheads="1"/>
              </p:cNvSpPr>
              <p:nvPr/>
            </p:nvSpPr>
            <p:spPr bwMode="auto">
              <a:xfrm>
                <a:off x="532972" y="4106792"/>
                <a:ext cx="177809" cy="152360"/>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0" name="Hexagon 159"/>
              <p:cNvSpPr>
                <a:spLocks noChangeArrowheads="1"/>
              </p:cNvSpPr>
              <p:nvPr/>
            </p:nvSpPr>
            <p:spPr bwMode="auto">
              <a:xfrm>
                <a:off x="1787159" y="4348028"/>
                <a:ext cx="177809" cy="152360"/>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1" name="Hexagon 160"/>
              <p:cNvSpPr>
                <a:spLocks noChangeArrowheads="1"/>
              </p:cNvSpPr>
              <p:nvPr/>
            </p:nvSpPr>
            <p:spPr bwMode="auto">
              <a:xfrm>
                <a:off x="1787159" y="4132185"/>
                <a:ext cx="177809" cy="152360"/>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2" name="Oval 161"/>
              <p:cNvSpPr>
                <a:spLocks noChangeArrowheads="1"/>
              </p:cNvSpPr>
              <p:nvPr/>
            </p:nvSpPr>
            <p:spPr bwMode="auto">
              <a:xfrm>
                <a:off x="1825261" y="3952844"/>
                <a:ext cx="109543" cy="109509"/>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3" name="Isosceles Triangle 162"/>
              <p:cNvSpPr>
                <a:spLocks noChangeArrowheads="1"/>
              </p:cNvSpPr>
              <p:nvPr/>
            </p:nvSpPr>
            <p:spPr bwMode="auto">
              <a:xfrm>
                <a:off x="3269957" y="4371834"/>
                <a:ext cx="182572" cy="11427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4" name="Isosceles Triangle 163"/>
              <p:cNvSpPr>
                <a:spLocks noChangeArrowheads="1"/>
              </p:cNvSpPr>
              <p:nvPr/>
            </p:nvSpPr>
            <p:spPr bwMode="auto">
              <a:xfrm>
                <a:off x="3282658" y="4194081"/>
                <a:ext cx="182572" cy="11427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5" name="Isosceles Triangle 164"/>
              <p:cNvSpPr>
                <a:spLocks noChangeArrowheads="1"/>
              </p:cNvSpPr>
              <p:nvPr/>
            </p:nvSpPr>
            <p:spPr bwMode="auto">
              <a:xfrm>
                <a:off x="3009594" y="4360725"/>
                <a:ext cx="182572" cy="11427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6" name="Oval 165"/>
              <p:cNvSpPr>
                <a:spLocks noChangeArrowheads="1"/>
              </p:cNvSpPr>
              <p:nvPr/>
            </p:nvSpPr>
            <p:spPr bwMode="auto">
              <a:xfrm>
                <a:off x="3044521" y="4173449"/>
                <a:ext cx="109543" cy="10950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7" name="Oval 166"/>
              <p:cNvSpPr>
                <a:spLocks noChangeArrowheads="1"/>
              </p:cNvSpPr>
              <p:nvPr/>
            </p:nvSpPr>
            <p:spPr bwMode="auto">
              <a:xfrm>
                <a:off x="3044521" y="3995696"/>
                <a:ext cx="109543" cy="10950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8" name="Isosceles Triangle 167"/>
              <p:cNvSpPr>
                <a:spLocks noChangeArrowheads="1"/>
              </p:cNvSpPr>
              <p:nvPr/>
            </p:nvSpPr>
            <p:spPr bwMode="auto">
              <a:xfrm>
                <a:off x="5697365" y="4314699"/>
                <a:ext cx="182571" cy="11427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9" name="Oval 168"/>
              <p:cNvSpPr>
                <a:spLocks noChangeArrowheads="1"/>
              </p:cNvSpPr>
              <p:nvPr/>
            </p:nvSpPr>
            <p:spPr bwMode="auto">
              <a:xfrm>
                <a:off x="5729116" y="4103618"/>
                <a:ext cx="109542" cy="10950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0" name="Hexagon 169"/>
              <p:cNvSpPr>
                <a:spLocks noChangeArrowheads="1"/>
              </p:cNvSpPr>
              <p:nvPr/>
            </p:nvSpPr>
            <p:spPr bwMode="auto">
              <a:xfrm>
                <a:off x="5408426" y="4184558"/>
                <a:ext cx="177809" cy="152360"/>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sp>
          <p:nvSpPr>
            <p:cNvPr id="41036" name="TextBox 180"/>
            <p:cNvSpPr txBox="1">
              <a:spLocks noChangeArrowheads="1"/>
            </p:cNvSpPr>
            <p:nvPr/>
          </p:nvSpPr>
          <p:spPr bwMode="auto">
            <a:xfrm>
              <a:off x="6527801" y="4109303"/>
              <a:ext cx="2692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 Each mapper processes one block (split)</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Each mapper produces the join key and the record pairs</a:t>
              </a:r>
            </a:p>
          </p:txBody>
        </p:sp>
        <p:sp>
          <p:nvSpPr>
            <p:cNvPr id="184" name="Right Brace 183"/>
            <p:cNvSpPr/>
            <p:nvPr/>
          </p:nvSpPr>
          <p:spPr>
            <a:xfrm>
              <a:off x="6368910" y="3995696"/>
              <a:ext cx="355618" cy="1426787"/>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grpSp>
      <p:grpSp>
        <p:nvGrpSpPr>
          <p:cNvPr id="195" name="Group 194"/>
          <p:cNvGrpSpPr>
            <a:grpSpLocks/>
          </p:cNvGrpSpPr>
          <p:nvPr/>
        </p:nvGrpSpPr>
        <p:grpSpPr bwMode="auto">
          <a:xfrm>
            <a:off x="331788" y="1812925"/>
            <a:ext cx="8685212" cy="974725"/>
            <a:chOff x="331470" y="1812516"/>
            <a:chExt cx="8685530" cy="974844"/>
          </a:xfrm>
        </p:grpSpPr>
        <p:sp>
          <p:nvSpPr>
            <p:cNvPr id="86" name="Oval 85"/>
            <p:cNvSpPr/>
            <p:nvPr/>
          </p:nvSpPr>
          <p:spPr>
            <a:xfrm>
              <a:off x="331470" y="2209800"/>
              <a:ext cx="1430528"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Reducer 1</a:t>
              </a:r>
            </a:p>
            <a:p>
              <a:pPr algn="ctr" fontAlgn="base">
                <a:spcBef>
                  <a:spcPct val="0"/>
                </a:spcBef>
                <a:spcAft>
                  <a:spcPct val="0"/>
                </a:spcAft>
                <a:defRPr/>
              </a:pPr>
              <a:endParaRPr lang="en-US" sz="1400" dirty="0">
                <a:solidFill>
                  <a:srgbClr val="FFFFFF"/>
                </a:solidFill>
              </a:endParaRPr>
            </a:p>
          </p:txBody>
        </p:sp>
        <p:sp>
          <p:nvSpPr>
            <p:cNvPr id="87" name="Oval 86"/>
            <p:cNvSpPr/>
            <p:nvPr/>
          </p:nvSpPr>
          <p:spPr>
            <a:xfrm>
              <a:off x="2131822" y="2209800"/>
              <a:ext cx="1430528"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Reducer 2</a:t>
              </a:r>
            </a:p>
            <a:p>
              <a:pPr algn="ctr" fontAlgn="base">
                <a:spcBef>
                  <a:spcPct val="0"/>
                </a:spcBef>
                <a:spcAft>
                  <a:spcPct val="0"/>
                </a:spcAft>
                <a:defRPr/>
              </a:pPr>
              <a:endParaRPr lang="en-US" sz="1400" dirty="0">
                <a:solidFill>
                  <a:srgbClr val="FFFFFF"/>
                </a:solidFill>
              </a:endParaRPr>
            </a:p>
          </p:txBody>
        </p:sp>
        <p:sp>
          <p:nvSpPr>
            <p:cNvPr id="88" name="Oval 87"/>
            <p:cNvSpPr/>
            <p:nvPr/>
          </p:nvSpPr>
          <p:spPr>
            <a:xfrm>
              <a:off x="4675378" y="2209800"/>
              <a:ext cx="154762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Reducer N</a:t>
              </a:r>
            </a:p>
            <a:p>
              <a:pPr algn="ctr" fontAlgn="base">
                <a:spcBef>
                  <a:spcPct val="0"/>
                </a:spcBef>
                <a:spcAft>
                  <a:spcPct val="0"/>
                </a:spcAft>
                <a:defRPr/>
              </a:pPr>
              <a:endParaRPr lang="en-US" sz="1400" dirty="0">
                <a:solidFill>
                  <a:srgbClr val="FFFFFF"/>
                </a:solidFill>
              </a:endParaRPr>
            </a:p>
          </p:txBody>
        </p:sp>
        <p:cxnSp>
          <p:nvCxnSpPr>
            <p:cNvPr id="90" name="Straight Connector 89"/>
            <p:cNvCxnSpPr/>
            <p:nvPr/>
          </p:nvCxnSpPr>
          <p:spPr>
            <a:xfrm>
              <a:off x="3795522" y="2514277"/>
              <a:ext cx="727102" cy="0"/>
            </a:xfrm>
            <a:prstGeom prst="line">
              <a:avLst/>
            </a:prstGeom>
            <a:ln w="381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41021" name="Group 123"/>
            <p:cNvGrpSpPr>
              <a:grpSpLocks/>
            </p:cNvGrpSpPr>
            <p:nvPr/>
          </p:nvGrpSpPr>
          <p:grpSpPr bwMode="auto">
            <a:xfrm>
              <a:off x="858012" y="2566670"/>
              <a:ext cx="224028" cy="91440"/>
              <a:chOff x="6113272" y="3978148"/>
              <a:chExt cx="224028" cy="91440"/>
            </a:xfrm>
          </p:grpSpPr>
          <p:sp>
            <p:nvSpPr>
              <p:cNvPr id="122" name="Isosceles Triangle 121"/>
              <p:cNvSpPr>
                <a:spLocks noChangeArrowheads="1"/>
              </p:cNvSpPr>
              <p:nvPr/>
            </p:nvSpPr>
            <p:spPr bwMode="auto">
              <a:xfrm rot="5400000">
                <a:off x="6122526" y="3969422"/>
                <a:ext cx="92086" cy="109541"/>
              </a:xfrm>
              <a:prstGeom prst="triangle">
                <a:avLst>
                  <a:gd name="adj" fmla="val 50000"/>
                </a:avLst>
              </a:prstGeom>
              <a:noFill/>
              <a:ln w="1270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3" name="Isosceles Triangle 122"/>
              <p:cNvSpPr>
                <a:spLocks noChangeArrowheads="1"/>
              </p:cNvSpPr>
              <p:nvPr/>
            </p:nvSpPr>
            <p:spPr bwMode="auto">
              <a:xfrm rot="-5400000">
                <a:off x="6236831" y="3969422"/>
                <a:ext cx="92086" cy="109541"/>
              </a:xfrm>
              <a:prstGeom prst="triangle">
                <a:avLst>
                  <a:gd name="adj" fmla="val 50000"/>
                </a:avLst>
              </a:prstGeom>
              <a:noFill/>
              <a:ln w="1270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1022" name="Group 124"/>
            <p:cNvGrpSpPr>
              <a:grpSpLocks/>
            </p:cNvGrpSpPr>
            <p:nvPr/>
          </p:nvGrpSpPr>
          <p:grpSpPr bwMode="auto">
            <a:xfrm>
              <a:off x="2752090" y="2592070"/>
              <a:ext cx="224028" cy="91440"/>
              <a:chOff x="6113272" y="3978148"/>
              <a:chExt cx="224028" cy="91440"/>
            </a:xfrm>
          </p:grpSpPr>
          <p:sp>
            <p:nvSpPr>
              <p:cNvPr id="126" name="Isosceles Triangle 125"/>
              <p:cNvSpPr>
                <a:spLocks noChangeArrowheads="1"/>
              </p:cNvSpPr>
              <p:nvPr/>
            </p:nvSpPr>
            <p:spPr bwMode="auto">
              <a:xfrm rot="5400000">
                <a:off x="6122405" y="3969425"/>
                <a:ext cx="92086" cy="109542"/>
              </a:xfrm>
              <a:prstGeom prst="triangle">
                <a:avLst>
                  <a:gd name="adj" fmla="val 50000"/>
                </a:avLst>
              </a:prstGeom>
              <a:noFill/>
              <a:ln w="1270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7" name="Isosceles Triangle 126"/>
              <p:cNvSpPr>
                <a:spLocks noChangeArrowheads="1"/>
              </p:cNvSpPr>
              <p:nvPr/>
            </p:nvSpPr>
            <p:spPr bwMode="auto">
              <a:xfrm rot="-5400000">
                <a:off x="6236710" y="3969425"/>
                <a:ext cx="92086" cy="109542"/>
              </a:xfrm>
              <a:prstGeom prst="triangle">
                <a:avLst>
                  <a:gd name="adj" fmla="val 50000"/>
                </a:avLst>
              </a:prstGeom>
              <a:noFill/>
              <a:ln w="1270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1023" name="Group 127"/>
            <p:cNvGrpSpPr>
              <a:grpSpLocks/>
            </p:cNvGrpSpPr>
            <p:nvPr/>
          </p:nvGrpSpPr>
          <p:grpSpPr bwMode="auto">
            <a:xfrm>
              <a:off x="5380228" y="2612390"/>
              <a:ext cx="224028" cy="91440"/>
              <a:chOff x="6113272" y="3978148"/>
              <a:chExt cx="224028" cy="91440"/>
            </a:xfrm>
          </p:grpSpPr>
          <p:sp>
            <p:nvSpPr>
              <p:cNvPr id="129" name="Isosceles Triangle 128"/>
              <p:cNvSpPr>
                <a:spLocks noChangeArrowheads="1"/>
              </p:cNvSpPr>
              <p:nvPr/>
            </p:nvSpPr>
            <p:spPr bwMode="auto">
              <a:xfrm rot="5400000">
                <a:off x="6122471" y="3968951"/>
                <a:ext cx="90499" cy="109541"/>
              </a:xfrm>
              <a:prstGeom prst="triangle">
                <a:avLst>
                  <a:gd name="adj" fmla="val 50000"/>
                </a:avLst>
              </a:prstGeom>
              <a:noFill/>
              <a:ln w="1270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30" name="Isosceles Triangle 129"/>
              <p:cNvSpPr>
                <a:spLocks noChangeArrowheads="1"/>
              </p:cNvSpPr>
              <p:nvPr/>
            </p:nvSpPr>
            <p:spPr bwMode="auto">
              <a:xfrm rot="-5400000">
                <a:off x="6236775" y="3968951"/>
                <a:ext cx="90499" cy="109541"/>
              </a:xfrm>
              <a:prstGeom prst="triangle">
                <a:avLst>
                  <a:gd name="adj" fmla="val 50000"/>
                </a:avLst>
              </a:prstGeom>
              <a:noFill/>
              <a:ln w="1270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sp>
          <p:nvSpPr>
            <p:cNvPr id="149" name="Up Arrow 148"/>
            <p:cNvSpPr>
              <a:spLocks noChangeArrowheads="1"/>
            </p:cNvSpPr>
            <p:nvPr/>
          </p:nvSpPr>
          <p:spPr bwMode="auto">
            <a:xfrm>
              <a:off x="904578" y="1815691"/>
              <a:ext cx="312749" cy="330240"/>
            </a:xfrm>
            <a:prstGeom prst="upArrow">
              <a:avLst>
                <a:gd name="adj1" fmla="val 50000"/>
                <a:gd name="adj2" fmla="val 50000"/>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50" name="Up Arrow 149"/>
            <p:cNvSpPr>
              <a:spLocks noChangeArrowheads="1"/>
            </p:cNvSpPr>
            <p:nvPr/>
          </p:nvSpPr>
          <p:spPr bwMode="auto">
            <a:xfrm>
              <a:off x="2758846" y="1826806"/>
              <a:ext cx="312749" cy="330240"/>
            </a:xfrm>
            <a:prstGeom prst="upArrow">
              <a:avLst>
                <a:gd name="adj1" fmla="val 50000"/>
                <a:gd name="adj2" fmla="val 50000"/>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51" name="Up Arrow 150"/>
            <p:cNvSpPr>
              <a:spLocks noChangeArrowheads="1"/>
            </p:cNvSpPr>
            <p:nvPr/>
          </p:nvSpPr>
          <p:spPr bwMode="auto">
            <a:xfrm>
              <a:off x="5335453" y="1826806"/>
              <a:ext cx="312748" cy="330240"/>
            </a:xfrm>
            <a:prstGeom prst="upArrow">
              <a:avLst>
                <a:gd name="adj1" fmla="val 50000"/>
                <a:gd name="adj2" fmla="val 50000"/>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1027" name="TextBox 181"/>
            <p:cNvSpPr txBox="1">
              <a:spLocks noChangeArrowheads="1"/>
            </p:cNvSpPr>
            <p:nvPr/>
          </p:nvSpPr>
          <p:spPr bwMode="auto">
            <a:xfrm>
              <a:off x="6645981" y="2048240"/>
              <a:ext cx="23710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 Reducers perform the actual join</a:t>
              </a:r>
            </a:p>
          </p:txBody>
        </p:sp>
        <p:sp>
          <p:nvSpPr>
            <p:cNvPr id="185" name="Right Brace 184"/>
            <p:cNvSpPr/>
            <p:nvPr/>
          </p:nvSpPr>
          <p:spPr>
            <a:xfrm>
              <a:off x="6368953" y="1812516"/>
              <a:ext cx="355613" cy="974844"/>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grpSp>
      <p:grpSp>
        <p:nvGrpSpPr>
          <p:cNvPr id="193" name="Group 192"/>
          <p:cNvGrpSpPr>
            <a:grpSpLocks/>
          </p:cNvGrpSpPr>
          <p:nvPr/>
        </p:nvGrpSpPr>
        <p:grpSpPr bwMode="auto">
          <a:xfrm>
            <a:off x="342900" y="2755900"/>
            <a:ext cx="8623300" cy="1057275"/>
            <a:chOff x="342900" y="2755900"/>
            <a:chExt cx="8623301" cy="1057910"/>
          </a:xfrm>
        </p:grpSpPr>
        <p:sp>
          <p:nvSpPr>
            <p:cNvPr id="84" name="Rectangle 83"/>
            <p:cNvSpPr>
              <a:spLocks noChangeArrowheads="1"/>
            </p:cNvSpPr>
            <p:nvPr/>
          </p:nvSpPr>
          <p:spPr bwMode="auto">
            <a:xfrm>
              <a:off x="342900" y="3429404"/>
              <a:ext cx="5956301" cy="381229"/>
            </a:xfrm>
            <a:prstGeom prst="rect">
              <a:avLst/>
            </a:prstGeom>
            <a:solidFill>
              <a:schemeClr val="accent1"/>
            </a:solidFill>
            <a:ln w="12700">
              <a:solidFill>
                <a:schemeClr val="tx1"/>
              </a:solidFill>
              <a:prstDash val="dash"/>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r>
                <a:rPr lang="en-US" dirty="0">
                  <a:solidFill>
                    <a:srgbClr val="FFFFFF"/>
                  </a:solidFill>
                  <a:ea typeface="ＭＳ Ｐゴシック" pitchFamily="34" charset="-128"/>
                </a:rPr>
                <a:t>Shuffling and Sorting Phase</a:t>
              </a:r>
            </a:p>
          </p:txBody>
        </p:sp>
        <p:cxnSp>
          <p:nvCxnSpPr>
            <p:cNvPr id="98" name="Straight Arrow Connector 97"/>
            <p:cNvCxnSpPr/>
            <p:nvPr/>
          </p:nvCxnSpPr>
          <p:spPr>
            <a:xfrm flipV="1">
              <a:off x="1003300" y="2768608"/>
              <a:ext cx="0" cy="686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flipV="1">
              <a:off x="2889250" y="2755900"/>
              <a:ext cx="0" cy="686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5559426" y="2755900"/>
              <a:ext cx="0" cy="6862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1" name="Isosceles Triangle 100"/>
            <p:cNvSpPr>
              <a:spLocks noChangeArrowheads="1"/>
            </p:cNvSpPr>
            <p:nvPr/>
          </p:nvSpPr>
          <p:spPr bwMode="auto">
            <a:xfrm>
              <a:off x="787400" y="2879799"/>
              <a:ext cx="182563" cy="114369"/>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02" name="Isosceles Triangle 101"/>
            <p:cNvSpPr>
              <a:spLocks noChangeArrowheads="1"/>
            </p:cNvSpPr>
            <p:nvPr/>
          </p:nvSpPr>
          <p:spPr bwMode="auto">
            <a:xfrm>
              <a:off x="787400" y="2995757"/>
              <a:ext cx="182563" cy="114369"/>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03" name="Isosceles Triangle 102"/>
            <p:cNvSpPr>
              <a:spLocks noChangeArrowheads="1"/>
            </p:cNvSpPr>
            <p:nvPr/>
          </p:nvSpPr>
          <p:spPr bwMode="auto">
            <a:xfrm>
              <a:off x="787400" y="3113303"/>
              <a:ext cx="182563" cy="114369"/>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04" name="Isosceles Triangle 103"/>
            <p:cNvSpPr>
              <a:spLocks noChangeArrowheads="1"/>
            </p:cNvSpPr>
            <p:nvPr/>
          </p:nvSpPr>
          <p:spPr bwMode="auto">
            <a:xfrm>
              <a:off x="787400" y="3240379"/>
              <a:ext cx="182563" cy="114369"/>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05" name="Isosceles Triangle 104"/>
            <p:cNvSpPr>
              <a:spLocks noChangeArrowheads="1"/>
            </p:cNvSpPr>
            <p:nvPr/>
          </p:nvSpPr>
          <p:spPr bwMode="auto">
            <a:xfrm>
              <a:off x="1009650" y="2930630"/>
              <a:ext cx="182563" cy="112781"/>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dist" fontAlgn="base">
                <a:spcBef>
                  <a:spcPct val="0"/>
                </a:spcBef>
                <a:spcAft>
                  <a:spcPct val="0"/>
                </a:spcAft>
                <a:defRPr/>
              </a:pPr>
              <a:endParaRPr lang="en-US">
                <a:solidFill>
                  <a:srgbClr val="FFFFFF"/>
                </a:solidFill>
                <a:ea typeface="ＭＳ Ｐゴシック" pitchFamily="34" charset="-128"/>
              </a:endParaRPr>
            </a:p>
          </p:txBody>
        </p:sp>
        <p:sp>
          <p:nvSpPr>
            <p:cNvPr id="106" name="Isosceles Triangle 105"/>
            <p:cNvSpPr>
              <a:spLocks noChangeArrowheads="1"/>
            </p:cNvSpPr>
            <p:nvPr/>
          </p:nvSpPr>
          <p:spPr bwMode="auto">
            <a:xfrm>
              <a:off x="1009650" y="3081533"/>
              <a:ext cx="182563" cy="114369"/>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dist" fontAlgn="base">
                <a:spcBef>
                  <a:spcPct val="0"/>
                </a:spcBef>
                <a:spcAft>
                  <a:spcPct val="0"/>
                </a:spcAft>
                <a:defRPr/>
              </a:pPr>
              <a:endParaRPr lang="en-US">
                <a:solidFill>
                  <a:srgbClr val="FFFFFF"/>
                </a:solidFill>
                <a:ea typeface="ＭＳ Ｐゴシック" pitchFamily="34" charset="-128"/>
              </a:endParaRPr>
            </a:p>
          </p:txBody>
        </p:sp>
        <p:sp>
          <p:nvSpPr>
            <p:cNvPr id="107" name="Isosceles Triangle 106"/>
            <p:cNvSpPr>
              <a:spLocks noChangeArrowheads="1"/>
            </p:cNvSpPr>
            <p:nvPr/>
          </p:nvSpPr>
          <p:spPr bwMode="auto">
            <a:xfrm>
              <a:off x="1009650" y="3234025"/>
              <a:ext cx="182563" cy="114369"/>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dist" fontAlgn="base">
                <a:spcBef>
                  <a:spcPct val="0"/>
                </a:spcBef>
                <a:spcAft>
                  <a:spcPct val="0"/>
                </a:spcAft>
                <a:defRPr/>
              </a:pPr>
              <a:endParaRPr lang="en-US">
                <a:solidFill>
                  <a:srgbClr val="FFFFFF"/>
                </a:solidFill>
                <a:ea typeface="ＭＳ Ｐゴシック" pitchFamily="34" charset="-128"/>
              </a:endParaRPr>
            </a:p>
          </p:txBody>
        </p:sp>
        <p:sp>
          <p:nvSpPr>
            <p:cNvPr id="108" name="Hexagon 107"/>
            <p:cNvSpPr>
              <a:spLocks noChangeArrowheads="1"/>
            </p:cNvSpPr>
            <p:nvPr/>
          </p:nvSpPr>
          <p:spPr bwMode="auto">
            <a:xfrm>
              <a:off x="2673350" y="2841676"/>
              <a:ext cx="177800" cy="152492"/>
            </a:xfrm>
            <a:prstGeom prst="hexagon">
              <a:avLst>
                <a:gd name="adj" fmla="val 24998"/>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09" name="Hexagon 108"/>
            <p:cNvSpPr>
              <a:spLocks noChangeArrowheads="1"/>
            </p:cNvSpPr>
            <p:nvPr/>
          </p:nvSpPr>
          <p:spPr bwMode="auto">
            <a:xfrm>
              <a:off x="2673350" y="3006876"/>
              <a:ext cx="177800" cy="150904"/>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0" name="Hexagon 109"/>
            <p:cNvSpPr>
              <a:spLocks noChangeArrowheads="1"/>
            </p:cNvSpPr>
            <p:nvPr/>
          </p:nvSpPr>
          <p:spPr bwMode="auto">
            <a:xfrm>
              <a:off x="2673350" y="3195902"/>
              <a:ext cx="177800" cy="152492"/>
            </a:xfrm>
            <a:prstGeom prst="hexagon">
              <a:avLst>
                <a:gd name="adj" fmla="val 24998"/>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1" name="Hexagon 110"/>
            <p:cNvSpPr>
              <a:spLocks noChangeArrowheads="1"/>
            </p:cNvSpPr>
            <p:nvPr/>
          </p:nvSpPr>
          <p:spPr bwMode="auto">
            <a:xfrm>
              <a:off x="2943225" y="2855973"/>
              <a:ext cx="177800" cy="152492"/>
            </a:xfrm>
            <a:prstGeom prst="hexagon">
              <a:avLst>
                <a:gd name="adj" fmla="val 24998"/>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2" name="Hexagon 111"/>
            <p:cNvSpPr>
              <a:spLocks noChangeArrowheads="1"/>
            </p:cNvSpPr>
            <p:nvPr/>
          </p:nvSpPr>
          <p:spPr bwMode="auto">
            <a:xfrm>
              <a:off x="2943225" y="3032291"/>
              <a:ext cx="177800" cy="152492"/>
            </a:xfrm>
            <a:prstGeom prst="hexagon">
              <a:avLst>
                <a:gd name="adj" fmla="val 24998"/>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3" name="Hexagon 112"/>
            <p:cNvSpPr>
              <a:spLocks noChangeArrowheads="1"/>
            </p:cNvSpPr>
            <p:nvPr/>
          </p:nvSpPr>
          <p:spPr bwMode="auto">
            <a:xfrm>
              <a:off x="2943225" y="3210198"/>
              <a:ext cx="177800" cy="152492"/>
            </a:xfrm>
            <a:prstGeom prst="hexagon">
              <a:avLst>
                <a:gd name="adj" fmla="val 24998"/>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5" name="Oval 114"/>
            <p:cNvSpPr>
              <a:spLocks noChangeArrowheads="1"/>
            </p:cNvSpPr>
            <p:nvPr/>
          </p:nvSpPr>
          <p:spPr bwMode="auto">
            <a:xfrm>
              <a:off x="5365751" y="2971930"/>
              <a:ext cx="109538" cy="109604"/>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6" name="Oval 115"/>
            <p:cNvSpPr>
              <a:spLocks noChangeArrowheads="1"/>
            </p:cNvSpPr>
            <p:nvPr/>
          </p:nvSpPr>
          <p:spPr bwMode="auto">
            <a:xfrm>
              <a:off x="5365751" y="3124421"/>
              <a:ext cx="109538" cy="109604"/>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7" name="Oval 116"/>
            <p:cNvSpPr>
              <a:spLocks noChangeArrowheads="1"/>
            </p:cNvSpPr>
            <p:nvPr/>
          </p:nvSpPr>
          <p:spPr bwMode="auto">
            <a:xfrm>
              <a:off x="5365751" y="3276913"/>
              <a:ext cx="109538" cy="109604"/>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8" name="Oval 117"/>
            <p:cNvSpPr>
              <a:spLocks noChangeArrowheads="1"/>
            </p:cNvSpPr>
            <p:nvPr/>
          </p:nvSpPr>
          <p:spPr bwMode="auto">
            <a:xfrm>
              <a:off x="5637214" y="2832146"/>
              <a:ext cx="109537" cy="111192"/>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9" name="Oval 118"/>
            <p:cNvSpPr>
              <a:spLocks noChangeArrowheads="1"/>
            </p:cNvSpPr>
            <p:nvPr/>
          </p:nvSpPr>
          <p:spPr bwMode="auto">
            <a:xfrm>
              <a:off x="5637214" y="2984637"/>
              <a:ext cx="109537" cy="109604"/>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0" name="Oval 119"/>
            <p:cNvSpPr>
              <a:spLocks noChangeArrowheads="1"/>
            </p:cNvSpPr>
            <p:nvPr/>
          </p:nvSpPr>
          <p:spPr bwMode="auto">
            <a:xfrm>
              <a:off x="5637214" y="3137129"/>
              <a:ext cx="109537" cy="109604"/>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1" name="Oval 120"/>
            <p:cNvSpPr>
              <a:spLocks noChangeArrowheads="1"/>
            </p:cNvSpPr>
            <p:nvPr/>
          </p:nvSpPr>
          <p:spPr bwMode="auto">
            <a:xfrm>
              <a:off x="5637214" y="3289620"/>
              <a:ext cx="109537" cy="109604"/>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86" name="Right Brace 185"/>
            <p:cNvSpPr/>
            <p:nvPr/>
          </p:nvSpPr>
          <p:spPr>
            <a:xfrm>
              <a:off x="6369051" y="3137129"/>
              <a:ext cx="355600" cy="676681"/>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sp>
          <p:nvSpPr>
            <p:cNvPr id="41010" name="TextBox 186"/>
            <p:cNvSpPr txBox="1">
              <a:spLocks noChangeArrowheads="1"/>
            </p:cNvSpPr>
            <p:nvPr/>
          </p:nvSpPr>
          <p:spPr bwMode="auto">
            <a:xfrm>
              <a:off x="6707461" y="3175000"/>
              <a:ext cx="22587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Shuffling and sorting over the network</a:t>
              </a:r>
            </a:p>
          </p:txBody>
        </p:sp>
      </p:grpSp>
    </p:spTree>
    <p:extLst>
      <p:ext uri="{BB962C8B-B14F-4D97-AF65-F5344CB8AC3E}">
        <p14:creationId xmlns:p14="http://schemas.microsoft.com/office/powerpoint/2010/main" val="42137804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dissolve">
                                      <p:cBhvr>
                                        <p:cTn id="7" dur="500"/>
                                        <p:tgtEl>
                                          <p:spTgt spid="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3"/>
                                        </p:tgtEl>
                                        <p:attrNameLst>
                                          <p:attrName>style.visibility</p:attrName>
                                        </p:attrNameLst>
                                      </p:cBhvr>
                                      <p:to>
                                        <p:strVal val="visible"/>
                                      </p:to>
                                    </p:set>
                                    <p:animEffect transition="in" filter="dissolve">
                                      <p:cBhvr>
                                        <p:cTn id="12" dur="500"/>
                                        <p:tgtEl>
                                          <p:spTgt spid="1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dissolve">
                                      <p:cBhvr>
                                        <p:cTn id="17"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a:spLocks noChangeArrowheads="1"/>
          </p:cNvSpPr>
          <p:nvPr/>
        </p:nvSpPr>
        <p:spPr bwMode="auto">
          <a:xfrm>
            <a:off x="266700" y="1068388"/>
            <a:ext cx="6102350" cy="481012"/>
          </a:xfrm>
          <a:prstGeom prst="rect">
            <a:avLst/>
          </a:prstGeom>
          <a:solidFill>
            <a:srgbClr val="E8E8ED"/>
          </a:solidFill>
          <a:ln w="12700">
            <a:solidFill>
              <a:srgbClr val="22210C"/>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 name="Title 1"/>
          <p:cNvSpPr>
            <a:spLocks noGrp="1"/>
          </p:cNvSpPr>
          <p:nvPr>
            <p:ph type="title"/>
          </p:nvPr>
        </p:nvSpPr>
        <p:spPr>
          <a:xfrm>
            <a:off x="153988" y="490538"/>
            <a:ext cx="8245475" cy="498475"/>
          </a:xfrm>
        </p:spPr>
        <p:txBody>
          <a:bodyPr>
            <a:noAutofit/>
          </a:bodyPr>
          <a:lstStyle/>
          <a:p>
            <a:pPr eaLnBrk="1" fontAlgn="auto" hangingPunct="1">
              <a:spcAft>
                <a:spcPts val="0"/>
              </a:spcAft>
              <a:defRPr/>
            </a:pPr>
            <a:r>
              <a:rPr lang="en-US" sz="3200" dirty="0" smtClean="0">
                <a:ea typeface="+mj-ea"/>
                <a:cs typeface="+mj-cs"/>
              </a:rPr>
              <a:t>Joining Partitioned Data (Map-Only Job)</a:t>
            </a:r>
            <a:endParaRPr lang="en-US" sz="3200" dirty="0">
              <a:ea typeface="+mj-ea"/>
              <a:cs typeface="+mj-cs"/>
            </a:endParaRPr>
          </a:p>
        </p:txBody>
      </p:sp>
      <p:sp>
        <p:nvSpPr>
          <p:cNvPr id="41987"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7D815F9-AEA5-4B6E-9DD5-CF2402FE2797}" type="slidenum">
              <a:rPr lang="x-none" altLang="en-US" sz="1400">
                <a:solidFill>
                  <a:srgbClr val="FFFFFF"/>
                </a:solidFill>
              </a:rPr>
              <a:pPr eaLnBrk="1" hangingPunct="1"/>
              <a:t>11</a:t>
            </a:fld>
            <a:endParaRPr lang="en-US" altLang="en-US" sz="1400">
              <a:solidFill>
                <a:srgbClr val="FFFFFF"/>
              </a:solidFill>
            </a:endParaRPr>
          </a:p>
        </p:txBody>
      </p:sp>
      <p:grpSp>
        <p:nvGrpSpPr>
          <p:cNvPr id="41988" name="Group 188"/>
          <p:cNvGrpSpPr>
            <a:grpSpLocks/>
          </p:cNvGrpSpPr>
          <p:nvPr/>
        </p:nvGrpSpPr>
        <p:grpSpPr bwMode="auto">
          <a:xfrm>
            <a:off x="509588" y="1119188"/>
            <a:ext cx="1355725" cy="338137"/>
            <a:chOff x="9283700" y="1898134"/>
            <a:chExt cx="1355782" cy="338554"/>
          </a:xfrm>
        </p:grpSpPr>
        <p:sp>
          <p:nvSpPr>
            <p:cNvPr id="176" name="Rectangle 175"/>
            <p:cNvSpPr>
              <a:spLocks noChangeArrowheads="1"/>
            </p:cNvSpPr>
            <p:nvPr/>
          </p:nvSpPr>
          <p:spPr bwMode="auto">
            <a:xfrm>
              <a:off x="9283700" y="1985554"/>
              <a:ext cx="273061" cy="192325"/>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2097" name="TextBox 176"/>
            <p:cNvSpPr txBox="1">
              <a:spLocks noChangeArrowheads="1"/>
            </p:cNvSpPr>
            <p:nvPr/>
          </p:nvSpPr>
          <p:spPr bwMode="auto">
            <a:xfrm>
              <a:off x="9569958" y="1898134"/>
              <a:ext cx="1069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Dataset A</a:t>
              </a:r>
            </a:p>
          </p:txBody>
        </p:sp>
      </p:grpSp>
      <p:grpSp>
        <p:nvGrpSpPr>
          <p:cNvPr id="41989" name="Group 189"/>
          <p:cNvGrpSpPr>
            <a:grpSpLocks/>
          </p:cNvGrpSpPr>
          <p:nvPr/>
        </p:nvGrpSpPr>
        <p:grpSpPr bwMode="auto">
          <a:xfrm>
            <a:off x="2274888" y="1119188"/>
            <a:ext cx="1371600" cy="338137"/>
            <a:chOff x="10769600" y="1898134"/>
            <a:chExt cx="1371912" cy="338554"/>
          </a:xfrm>
        </p:grpSpPr>
        <p:sp>
          <p:nvSpPr>
            <p:cNvPr id="172" name="Rectangle 171"/>
            <p:cNvSpPr>
              <a:spLocks noChangeArrowheads="1"/>
            </p:cNvSpPr>
            <p:nvPr/>
          </p:nvSpPr>
          <p:spPr bwMode="auto">
            <a:xfrm>
              <a:off x="10769600" y="1985554"/>
              <a:ext cx="273112" cy="192325"/>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2095" name="TextBox 177"/>
            <p:cNvSpPr txBox="1">
              <a:spLocks noChangeArrowheads="1"/>
            </p:cNvSpPr>
            <p:nvPr/>
          </p:nvSpPr>
          <p:spPr bwMode="auto">
            <a:xfrm>
              <a:off x="11055858" y="1898134"/>
              <a:ext cx="10856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Dataset B</a:t>
              </a:r>
            </a:p>
          </p:txBody>
        </p:sp>
      </p:grpSp>
      <p:grpSp>
        <p:nvGrpSpPr>
          <p:cNvPr id="41990" name="Group 190"/>
          <p:cNvGrpSpPr>
            <a:grpSpLocks/>
          </p:cNvGrpSpPr>
          <p:nvPr/>
        </p:nvGrpSpPr>
        <p:grpSpPr bwMode="auto">
          <a:xfrm>
            <a:off x="4014788" y="1112838"/>
            <a:ext cx="2257425" cy="350837"/>
            <a:chOff x="9316852" y="999490"/>
            <a:chExt cx="2256914" cy="352028"/>
          </a:xfrm>
        </p:grpSpPr>
        <p:sp>
          <p:nvSpPr>
            <p:cNvPr id="173" name="Isosceles Triangle 172"/>
            <p:cNvSpPr>
              <a:spLocks noChangeArrowheads="1"/>
            </p:cNvSpPr>
            <p:nvPr/>
          </p:nvSpPr>
          <p:spPr bwMode="auto">
            <a:xfrm>
              <a:off x="9546987" y="1236830"/>
              <a:ext cx="182522" cy="114688"/>
            </a:xfrm>
            <a:prstGeom prst="triangle">
              <a:avLst>
                <a:gd name="adj" fmla="val 5000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4" name="Hexagon 173"/>
            <p:cNvSpPr>
              <a:spLocks noChangeArrowheads="1"/>
            </p:cNvSpPr>
            <p:nvPr/>
          </p:nvSpPr>
          <p:spPr bwMode="auto">
            <a:xfrm>
              <a:off x="9316852" y="1118956"/>
              <a:ext cx="177760" cy="152917"/>
            </a:xfrm>
            <a:prstGeom prst="hexagon">
              <a:avLst>
                <a:gd name="adj" fmla="val 24998"/>
                <a:gd name="vf" fmla="val 11547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5" name="Oval 174"/>
            <p:cNvSpPr>
              <a:spLocks noChangeArrowheads="1"/>
            </p:cNvSpPr>
            <p:nvPr/>
          </p:nvSpPr>
          <p:spPr bwMode="auto">
            <a:xfrm>
              <a:off x="9581904" y="1029754"/>
              <a:ext cx="109513" cy="109910"/>
            </a:xfrm>
            <a:prstGeom prst="ellipse">
              <a:avLst/>
            </a:prstGeom>
            <a:noFill/>
            <a:ln w="19050">
              <a:solidFill>
                <a:schemeClr val="tx1"/>
              </a:solidFill>
              <a:round/>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2093" name="TextBox 178"/>
            <p:cNvSpPr txBox="1">
              <a:spLocks noChangeArrowheads="1"/>
            </p:cNvSpPr>
            <p:nvPr/>
          </p:nvSpPr>
          <p:spPr bwMode="auto">
            <a:xfrm>
              <a:off x="9762052" y="999490"/>
              <a:ext cx="18117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Different join keys</a:t>
              </a:r>
            </a:p>
          </p:txBody>
        </p:sp>
      </p:grpSp>
      <p:grpSp>
        <p:nvGrpSpPr>
          <p:cNvPr id="41991" name="Group 250"/>
          <p:cNvGrpSpPr>
            <a:grpSpLocks/>
          </p:cNvGrpSpPr>
          <p:nvPr/>
        </p:nvGrpSpPr>
        <p:grpSpPr bwMode="auto">
          <a:xfrm>
            <a:off x="241300" y="4927600"/>
            <a:ext cx="8826500" cy="1690688"/>
            <a:chOff x="241300" y="4927600"/>
            <a:chExt cx="8826500" cy="1691302"/>
          </a:xfrm>
        </p:grpSpPr>
        <p:sp>
          <p:nvSpPr>
            <p:cNvPr id="6" name="Can 5"/>
            <p:cNvSpPr>
              <a:spLocks noChangeArrowheads="1"/>
            </p:cNvSpPr>
            <p:nvPr/>
          </p:nvSpPr>
          <p:spPr bwMode="auto">
            <a:xfrm>
              <a:off x="241300" y="5207101"/>
              <a:ext cx="1371600" cy="1346689"/>
            </a:xfrm>
            <a:prstGeom prst="can">
              <a:avLst>
                <a:gd name="adj" fmla="val 16509"/>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 name="Can 6"/>
            <p:cNvSpPr>
              <a:spLocks noChangeArrowheads="1"/>
            </p:cNvSpPr>
            <p:nvPr/>
          </p:nvSpPr>
          <p:spPr bwMode="auto">
            <a:xfrm>
              <a:off x="1752600" y="5207101"/>
              <a:ext cx="1371600" cy="1346689"/>
            </a:xfrm>
            <a:prstGeom prst="can">
              <a:avLst>
                <a:gd name="adj" fmla="val 17454"/>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8" name="Can 7"/>
            <p:cNvSpPr>
              <a:spLocks noChangeArrowheads="1"/>
            </p:cNvSpPr>
            <p:nvPr/>
          </p:nvSpPr>
          <p:spPr bwMode="auto">
            <a:xfrm>
              <a:off x="3225800" y="5207101"/>
              <a:ext cx="1371600" cy="1346689"/>
            </a:xfrm>
            <a:prstGeom prst="can">
              <a:avLst>
                <a:gd name="adj" fmla="val 14625"/>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9" name="Can 8"/>
            <p:cNvSpPr>
              <a:spLocks noChangeArrowheads="1"/>
            </p:cNvSpPr>
            <p:nvPr/>
          </p:nvSpPr>
          <p:spPr bwMode="auto">
            <a:xfrm>
              <a:off x="4724400" y="5207101"/>
              <a:ext cx="1371600" cy="1346689"/>
            </a:xfrm>
            <a:prstGeom prst="can">
              <a:avLst>
                <a:gd name="adj" fmla="val 16509"/>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nvGrpSpPr>
            <p:cNvPr id="42034" name="Group 14"/>
            <p:cNvGrpSpPr>
              <a:grpSpLocks/>
            </p:cNvGrpSpPr>
            <p:nvPr/>
          </p:nvGrpSpPr>
          <p:grpSpPr bwMode="auto">
            <a:xfrm>
              <a:off x="1787356" y="5538532"/>
              <a:ext cx="622300" cy="406400"/>
              <a:chOff x="-1133602" y="4089528"/>
              <a:chExt cx="622300" cy="406400"/>
            </a:xfrm>
          </p:grpSpPr>
          <p:sp>
            <p:nvSpPr>
              <p:cNvPr id="10" name="Rectangle 9"/>
              <p:cNvSpPr>
                <a:spLocks noChangeArrowheads="1"/>
              </p:cNvSpPr>
              <p:nvPr/>
            </p:nvSpPr>
            <p:spPr bwMode="auto">
              <a:xfrm>
                <a:off x="-1133433" y="4090006"/>
                <a:ext cx="622300" cy="406548"/>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3" name="Hexagon 12"/>
              <p:cNvSpPr>
                <a:spLocks noChangeArrowheads="1"/>
              </p:cNvSpPr>
              <p:nvPr/>
            </p:nvSpPr>
            <p:spPr bwMode="auto">
              <a:xfrm>
                <a:off x="-785770" y="4224992"/>
                <a:ext cx="177800" cy="152456"/>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5" name="Hexagon 24"/>
              <p:cNvSpPr>
                <a:spLocks noChangeArrowheads="1"/>
              </p:cNvSpPr>
              <p:nvPr/>
            </p:nvSpPr>
            <p:spPr bwMode="auto">
              <a:xfrm>
                <a:off x="-1079458" y="4220229"/>
                <a:ext cx="177800" cy="152456"/>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35" name="Group 13"/>
            <p:cNvGrpSpPr>
              <a:grpSpLocks/>
            </p:cNvGrpSpPr>
            <p:nvPr/>
          </p:nvGrpSpPr>
          <p:grpSpPr bwMode="auto">
            <a:xfrm>
              <a:off x="2296414" y="6078446"/>
              <a:ext cx="622300" cy="406400"/>
              <a:chOff x="-1271524" y="3045778"/>
              <a:chExt cx="622300" cy="406400"/>
            </a:xfrm>
          </p:grpSpPr>
          <p:sp>
            <p:nvSpPr>
              <p:cNvPr id="22" name="Rectangle 21"/>
              <p:cNvSpPr>
                <a:spLocks noChangeArrowheads="1"/>
              </p:cNvSpPr>
              <p:nvPr/>
            </p:nvSpPr>
            <p:spPr bwMode="auto">
              <a:xfrm>
                <a:off x="-1270825" y="3046288"/>
                <a:ext cx="622300" cy="406548"/>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 name="Oval 10"/>
              <p:cNvSpPr>
                <a:spLocks noChangeArrowheads="1"/>
              </p:cNvSpPr>
              <p:nvPr/>
            </p:nvSpPr>
            <p:spPr bwMode="auto">
              <a:xfrm>
                <a:off x="-1100963" y="3087578"/>
                <a:ext cx="109538" cy="10957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 name="Oval 15"/>
              <p:cNvSpPr>
                <a:spLocks noChangeArrowheads="1"/>
              </p:cNvSpPr>
              <p:nvPr/>
            </p:nvSpPr>
            <p:spPr bwMode="auto">
              <a:xfrm>
                <a:off x="-873950" y="3097107"/>
                <a:ext cx="109537" cy="10957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6" name="Oval 25"/>
              <p:cNvSpPr>
                <a:spLocks noChangeArrowheads="1"/>
              </p:cNvSpPr>
              <p:nvPr/>
            </p:nvSpPr>
            <p:spPr bwMode="auto">
              <a:xfrm>
                <a:off x="-1099375" y="3282911"/>
                <a:ext cx="109537" cy="10957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 name="Oval 22"/>
              <p:cNvSpPr>
                <a:spLocks noChangeArrowheads="1"/>
              </p:cNvSpPr>
              <p:nvPr/>
            </p:nvSpPr>
            <p:spPr bwMode="auto">
              <a:xfrm>
                <a:off x="-886650" y="3290852"/>
                <a:ext cx="109537" cy="10957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36" name="Group 20"/>
            <p:cNvGrpSpPr>
              <a:grpSpLocks/>
            </p:cNvGrpSpPr>
            <p:nvPr/>
          </p:nvGrpSpPr>
          <p:grpSpPr bwMode="auto">
            <a:xfrm>
              <a:off x="973836" y="5517455"/>
              <a:ext cx="622300" cy="406400"/>
              <a:chOff x="-1027430" y="5034344"/>
              <a:chExt cx="622300" cy="406400"/>
            </a:xfrm>
          </p:grpSpPr>
          <p:sp>
            <p:nvSpPr>
              <p:cNvPr id="28" name="Rectangle 27"/>
              <p:cNvSpPr>
                <a:spLocks noChangeArrowheads="1"/>
              </p:cNvSpPr>
              <p:nvPr/>
            </p:nvSpPr>
            <p:spPr bwMode="auto">
              <a:xfrm>
                <a:off x="-1028128" y="5033666"/>
                <a:ext cx="622300" cy="406548"/>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 name="Isosceles Triangle 11"/>
              <p:cNvSpPr>
                <a:spLocks noChangeArrowheads="1"/>
              </p:cNvSpPr>
              <p:nvPr/>
            </p:nvSpPr>
            <p:spPr bwMode="auto">
              <a:xfrm>
                <a:off x="-966216" y="5259173"/>
                <a:ext cx="182563" cy="114342"/>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9" name="Isosceles Triangle 28"/>
              <p:cNvSpPr>
                <a:spLocks noChangeArrowheads="1"/>
              </p:cNvSpPr>
              <p:nvPr/>
            </p:nvSpPr>
            <p:spPr bwMode="auto">
              <a:xfrm>
                <a:off x="-961453" y="5062251"/>
                <a:ext cx="182562" cy="114342"/>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3" name="Isosceles Triangle 32"/>
              <p:cNvSpPr>
                <a:spLocks noChangeArrowheads="1"/>
              </p:cNvSpPr>
              <p:nvPr/>
            </p:nvSpPr>
            <p:spPr bwMode="auto">
              <a:xfrm>
                <a:off x="-694753" y="5074956"/>
                <a:ext cx="182562" cy="114342"/>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4" name="Isosceles Triangle 33"/>
              <p:cNvSpPr>
                <a:spLocks noChangeArrowheads="1"/>
              </p:cNvSpPr>
              <p:nvPr/>
            </p:nvSpPr>
            <p:spPr bwMode="auto">
              <a:xfrm>
                <a:off x="-694753" y="5265525"/>
                <a:ext cx="182562" cy="114342"/>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37" name="Group 29"/>
            <p:cNvGrpSpPr>
              <a:grpSpLocks/>
            </p:cNvGrpSpPr>
            <p:nvPr/>
          </p:nvGrpSpPr>
          <p:grpSpPr bwMode="auto">
            <a:xfrm>
              <a:off x="3754756" y="6037644"/>
              <a:ext cx="622300" cy="406400"/>
              <a:chOff x="-1118362" y="6028056"/>
              <a:chExt cx="622300" cy="406400"/>
            </a:xfrm>
          </p:grpSpPr>
          <p:sp>
            <p:nvSpPr>
              <p:cNvPr id="62" name="Rectangle 61"/>
              <p:cNvSpPr>
                <a:spLocks noChangeArrowheads="1"/>
              </p:cNvSpPr>
              <p:nvPr/>
            </p:nvSpPr>
            <p:spPr bwMode="auto">
              <a:xfrm>
                <a:off x="-1118680" y="6028078"/>
                <a:ext cx="622300" cy="406548"/>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8" name="Hexagon 67"/>
              <p:cNvSpPr>
                <a:spLocks noChangeArrowheads="1"/>
              </p:cNvSpPr>
              <p:nvPr/>
            </p:nvSpPr>
            <p:spPr bwMode="auto">
              <a:xfrm>
                <a:off x="-1078993" y="6239292"/>
                <a:ext cx="177800" cy="152456"/>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4" name="Hexagon 63"/>
              <p:cNvSpPr>
                <a:spLocks noChangeArrowheads="1"/>
              </p:cNvSpPr>
              <p:nvPr/>
            </p:nvSpPr>
            <p:spPr bwMode="auto">
              <a:xfrm>
                <a:off x="-910718" y="6086836"/>
                <a:ext cx="177800" cy="152456"/>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4" name="Hexagon 73"/>
              <p:cNvSpPr>
                <a:spLocks noChangeArrowheads="1"/>
              </p:cNvSpPr>
              <p:nvPr/>
            </p:nvSpPr>
            <p:spPr bwMode="auto">
              <a:xfrm>
                <a:off x="-758318" y="6239292"/>
                <a:ext cx="177800" cy="152456"/>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sp>
          <p:nvSpPr>
            <p:cNvPr id="42038" name="TextBox 179"/>
            <p:cNvSpPr txBox="1">
              <a:spLocks noChangeArrowheads="1"/>
            </p:cNvSpPr>
            <p:nvPr/>
          </p:nvSpPr>
          <p:spPr bwMode="auto">
            <a:xfrm>
              <a:off x="6552695" y="5018464"/>
              <a:ext cx="2515105"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 Partitions (files) are divided into HDFS blocks</a:t>
              </a:r>
              <a:endParaRPr lang="en-US" altLang="en-US" sz="1400" b="1" smtClean="0">
                <a:solidFill>
                  <a:srgbClr val="800000"/>
                </a:solidFill>
              </a:endParaRPr>
            </a:p>
            <a:p>
              <a:pPr eaLnBrk="1" fontAlgn="base" hangingPunct="1">
                <a:spcBef>
                  <a:spcPct val="0"/>
                </a:spcBef>
                <a:spcAft>
                  <a:spcPct val="0"/>
                </a:spcAft>
              </a:pPr>
              <a:r>
                <a:rPr lang="en-US" altLang="en-US" sz="1400" b="1" smtClean="0">
                  <a:solidFill>
                    <a:srgbClr val="800000"/>
                  </a:solidFill>
                </a:rPr>
                <a:t>(Replicas are not shown)</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Blocks of the same partition are scattered over the nodes</a:t>
              </a:r>
            </a:p>
            <a:p>
              <a:pPr eaLnBrk="1" fontAlgn="base" hangingPunct="1">
                <a:spcBef>
                  <a:spcPct val="0"/>
                </a:spcBef>
                <a:spcAft>
                  <a:spcPct val="0"/>
                </a:spcAft>
              </a:pPr>
              <a:endParaRPr lang="en-US" altLang="en-US" sz="1400" smtClean="0">
                <a:solidFill>
                  <a:srgbClr val="292934"/>
                </a:solidFill>
              </a:endParaRPr>
            </a:p>
          </p:txBody>
        </p:sp>
        <p:sp>
          <p:nvSpPr>
            <p:cNvPr id="183" name="Right Brace 182"/>
            <p:cNvSpPr/>
            <p:nvPr/>
          </p:nvSpPr>
          <p:spPr>
            <a:xfrm>
              <a:off x="6242050" y="4927600"/>
              <a:ext cx="355600" cy="1669069"/>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grpSp>
          <p:nvGrpSpPr>
            <p:cNvPr id="42040" name="Group 17"/>
            <p:cNvGrpSpPr>
              <a:grpSpLocks/>
            </p:cNvGrpSpPr>
            <p:nvPr/>
          </p:nvGrpSpPr>
          <p:grpSpPr bwMode="auto">
            <a:xfrm>
              <a:off x="5339842" y="5524816"/>
              <a:ext cx="622300" cy="406400"/>
              <a:chOff x="-1614296" y="4559428"/>
              <a:chExt cx="622300" cy="406400"/>
            </a:xfrm>
          </p:grpSpPr>
          <p:sp>
            <p:nvSpPr>
              <p:cNvPr id="171" name="Rectangle 170"/>
              <p:cNvSpPr>
                <a:spLocks noChangeArrowheads="1"/>
              </p:cNvSpPr>
              <p:nvPr/>
            </p:nvSpPr>
            <p:spPr bwMode="auto">
              <a:xfrm>
                <a:off x="-1613788" y="4559329"/>
                <a:ext cx="622300" cy="406548"/>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6" name="Hexagon 195"/>
              <p:cNvSpPr>
                <a:spLocks noChangeArrowheads="1"/>
              </p:cNvSpPr>
              <p:nvPr/>
            </p:nvSpPr>
            <p:spPr bwMode="auto">
              <a:xfrm>
                <a:off x="-1367725" y="4592679"/>
                <a:ext cx="177800" cy="152456"/>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7" name="Hexagon 196"/>
              <p:cNvSpPr>
                <a:spLocks noChangeArrowheads="1"/>
              </p:cNvSpPr>
              <p:nvPr/>
            </p:nvSpPr>
            <p:spPr bwMode="auto">
              <a:xfrm>
                <a:off x="-1559813" y="4689551"/>
                <a:ext cx="177800" cy="152456"/>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8" name="Hexagon 197"/>
              <p:cNvSpPr>
                <a:spLocks noChangeArrowheads="1"/>
              </p:cNvSpPr>
              <p:nvPr/>
            </p:nvSpPr>
            <p:spPr bwMode="auto">
              <a:xfrm>
                <a:off x="-1210563" y="4788012"/>
                <a:ext cx="177800" cy="152456"/>
              </a:xfrm>
              <a:prstGeom prst="hexagon">
                <a:avLst>
                  <a:gd name="adj" fmla="val 24999"/>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41" name="Group 30"/>
            <p:cNvGrpSpPr>
              <a:grpSpLocks/>
            </p:cNvGrpSpPr>
            <p:nvPr/>
          </p:nvGrpSpPr>
          <p:grpSpPr bwMode="auto">
            <a:xfrm>
              <a:off x="610108" y="6035202"/>
              <a:ext cx="622300" cy="406400"/>
              <a:chOff x="-879602" y="6578728"/>
              <a:chExt cx="622300" cy="406400"/>
            </a:xfrm>
          </p:grpSpPr>
          <p:sp>
            <p:nvSpPr>
              <p:cNvPr id="58" name="Rectangle 57"/>
              <p:cNvSpPr>
                <a:spLocks noChangeArrowheads="1"/>
              </p:cNvSpPr>
              <p:nvPr/>
            </p:nvSpPr>
            <p:spPr bwMode="auto">
              <a:xfrm>
                <a:off x="-880110" y="6578016"/>
                <a:ext cx="622300" cy="406548"/>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5" name="Oval 64"/>
              <p:cNvSpPr>
                <a:spLocks noChangeArrowheads="1"/>
              </p:cNvSpPr>
              <p:nvPr/>
            </p:nvSpPr>
            <p:spPr bwMode="auto">
              <a:xfrm>
                <a:off x="-803910" y="6700297"/>
                <a:ext cx="109538" cy="10957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9" name="Oval 198"/>
              <p:cNvSpPr>
                <a:spLocks noChangeArrowheads="1"/>
              </p:cNvSpPr>
              <p:nvPr/>
            </p:nvSpPr>
            <p:spPr bwMode="auto">
              <a:xfrm>
                <a:off x="-626110" y="6801934"/>
                <a:ext cx="109538" cy="10957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0" name="Oval 199"/>
              <p:cNvSpPr>
                <a:spLocks noChangeArrowheads="1"/>
              </p:cNvSpPr>
              <p:nvPr/>
            </p:nvSpPr>
            <p:spPr bwMode="auto">
              <a:xfrm>
                <a:off x="-435610" y="6814639"/>
                <a:ext cx="109538" cy="10957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1" name="Oval 200"/>
              <p:cNvSpPr>
                <a:spLocks noChangeArrowheads="1"/>
              </p:cNvSpPr>
              <p:nvPr/>
            </p:nvSpPr>
            <p:spPr bwMode="auto">
              <a:xfrm>
                <a:off x="-626110" y="6636774"/>
                <a:ext cx="109538" cy="10957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2" name="Oval 201"/>
              <p:cNvSpPr>
                <a:spLocks noChangeArrowheads="1"/>
              </p:cNvSpPr>
              <p:nvPr/>
            </p:nvSpPr>
            <p:spPr bwMode="auto">
              <a:xfrm>
                <a:off x="-448310" y="6624070"/>
                <a:ext cx="109538" cy="109578"/>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42" name="Group 34"/>
            <p:cNvGrpSpPr>
              <a:grpSpLocks/>
            </p:cNvGrpSpPr>
            <p:nvPr/>
          </p:nvGrpSpPr>
          <p:grpSpPr bwMode="auto">
            <a:xfrm>
              <a:off x="2461514" y="5531612"/>
              <a:ext cx="622300" cy="406400"/>
              <a:chOff x="2486914" y="5760212"/>
              <a:chExt cx="622300" cy="406400"/>
            </a:xfrm>
          </p:grpSpPr>
          <p:sp>
            <p:nvSpPr>
              <p:cNvPr id="66" name="Rectangle 65"/>
              <p:cNvSpPr>
                <a:spLocks noChangeArrowheads="1"/>
              </p:cNvSpPr>
              <p:nvPr/>
            </p:nvSpPr>
            <p:spPr bwMode="auto">
              <a:xfrm>
                <a:off x="2487613" y="5759669"/>
                <a:ext cx="622300" cy="406548"/>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7" name="Isosceles Triangle 66"/>
              <p:cNvSpPr>
                <a:spLocks noChangeArrowheads="1"/>
              </p:cNvSpPr>
              <p:nvPr/>
            </p:nvSpPr>
            <p:spPr bwMode="auto">
              <a:xfrm>
                <a:off x="2889250" y="5983588"/>
                <a:ext cx="182563"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3" name="Isosceles Triangle 202"/>
              <p:cNvSpPr>
                <a:spLocks noChangeArrowheads="1"/>
              </p:cNvSpPr>
              <p:nvPr/>
            </p:nvSpPr>
            <p:spPr bwMode="auto">
              <a:xfrm>
                <a:off x="2635250" y="5970884"/>
                <a:ext cx="182563"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4" name="Isosceles Triangle 203"/>
              <p:cNvSpPr>
                <a:spLocks noChangeArrowheads="1"/>
              </p:cNvSpPr>
              <p:nvPr/>
            </p:nvSpPr>
            <p:spPr bwMode="auto">
              <a:xfrm>
                <a:off x="2762250" y="5805724"/>
                <a:ext cx="182563"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5" name="Isosceles Triangle 204"/>
              <p:cNvSpPr>
                <a:spLocks noChangeArrowheads="1"/>
              </p:cNvSpPr>
              <p:nvPr/>
            </p:nvSpPr>
            <p:spPr bwMode="auto">
              <a:xfrm>
                <a:off x="2520950" y="5831133"/>
                <a:ext cx="182563"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43" name="Group 35"/>
            <p:cNvGrpSpPr>
              <a:grpSpLocks/>
            </p:cNvGrpSpPr>
            <p:nvPr/>
          </p:nvGrpSpPr>
          <p:grpSpPr bwMode="auto">
            <a:xfrm>
              <a:off x="4844542" y="6004116"/>
              <a:ext cx="622300" cy="406400"/>
              <a:chOff x="4869942" y="6232716"/>
              <a:chExt cx="622300" cy="406400"/>
            </a:xfrm>
          </p:grpSpPr>
          <p:sp>
            <p:nvSpPr>
              <p:cNvPr id="43" name="Rectangle 42"/>
              <p:cNvSpPr>
                <a:spLocks noChangeArrowheads="1"/>
              </p:cNvSpPr>
              <p:nvPr/>
            </p:nvSpPr>
            <p:spPr bwMode="auto">
              <a:xfrm>
                <a:off x="4870450" y="6232916"/>
                <a:ext cx="622300" cy="406548"/>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5" name="Isosceles Triangle 44"/>
              <p:cNvSpPr>
                <a:spLocks noChangeArrowheads="1"/>
              </p:cNvSpPr>
              <p:nvPr/>
            </p:nvSpPr>
            <p:spPr bwMode="auto">
              <a:xfrm>
                <a:off x="5272088" y="6456836"/>
                <a:ext cx="182562"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6" name="Isosceles Triangle 205"/>
              <p:cNvSpPr>
                <a:spLocks noChangeArrowheads="1"/>
              </p:cNvSpPr>
              <p:nvPr/>
            </p:nvSpPr>
            <p:spPr bwMode="auto">
              <a:xfrm>
                <a:off x="4929188" y="6469540"/>
                <a:ext cx="182562"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7" name="Isosceles Triangle 206"/>
              <p:cNvSpPr>
                <a:spLocks noChangeArrowheads="1"/>
              </p:cNvSpPr>
              <p:nvPr/>
            </p:nvSpPr>
            <p:spPr bwMode="auto">
              <a:xfrm>
                <a:off x="5094288" y="6317085"/>
                <a:ext cx="182562" cy="114342"/>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44" name="Group 3"/>
            <p:cNvGrpSpPr>
              <a:grpSpLocks/>
            </p:cNvGrpSpPr>
            <p:nvPr/>
          </p:nvGrpSpPr>
          <p:grpSpPr bwMode="auto">
            <a:xfrm>
              <a:off x="3786378" y="5497448"/>
              <a:ext cx="622300" cy="406400"/>
              <a:chOff x="-1145730" y="2257016"/>
              <a:chExt cx="622300" cy="406400"/>
            </a:xfrm>
          </p:grpSpPr>
          <p:sp>
            <p:nvSpPr>
              <p:cNvPr id="213" name="Rectangle 212"/>
              <p:cNvSpPr>
                <a:spLocks noChangeArrowheads="1"/>
              </p:cNvSpPr>
              <p:nvPr/>
            </p:nvSpPr>
            <p:spPr bwMode="auto">
              <a:xfrm>
                <a:off x="-1145920" y="2257288"/>
                <a:ext cx="622300" cy="406548"/>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14" name="Oval 213"/>
              <p:cNvSpPr>
                <a:spLocks noChangeArrowheads="1"/>
              </p:cNvSpPr>
              <p:nvPr/>
            </p:nvSpPr>
            <p:spPr bwMode="auto">
              <a:xfrm>
                <a:off x="-976058" y="2298578"/>
                <a:ext cx="109538" cy="10957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15" name="Oval 214"/>
              <p:cNvSpPr>
                <a:spLocks noChangeArrowheads="1"/>
              </p:cNvSpPr>
              <p:nvPr/>
            </p:nvSpPr>
            <p:spPr bwMode="auto">
              <a:xfrm>
                <a:off x="-749045" y="2308107"/>
                <a:ext cx="109537" cy="10957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16" name="Oval 215"/>
              <p:cNvSpPr>
                <a:spLocks noChangeArrowheads="1"/>
              </p:cNvSpPr>
              <p:nvPr/>
            </p:nvSpPr>
            <p:spPr bwMode="auto">
              <a:xfrm>
                <a:off x="-860170" y="2493911"/>
                <a:ext cx="109537" cy="10957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2045" name="Group 217"/>
            <p:cNvGrpSpPr>
              <a:grpSpLocks/>
            </p:cNvGrpSpPr>
            <p:nvPr/>
          </p:nvGrpSpPr>
          <p:grpSpPr bwMode="auto">
            <a:xfrm>
              <a:off x="275844" y="5488940"/>
              <a:ext cx="622300" cy="406400"/>
              <a:chOff x="-1118362" y="6028056"/>
              <a:chExt cx="622300" cy="406400"/>
            </a:xfrm>
          </p:grpSpPr>
          <p:sp>
            <p:nvSpPr>
              <p:cNvPr id="219" name="Rectangle 218"/>
              <p:cNvSpPr>
                <a:spLocks noChangeArrowheads="1"/>
              </p:cNvSpPr>
              <p:nvPr/>
            </p:nvSpPr>
            <p:spPr bwMode="auto">
              <a:xfrm>
                <a:off x="-1117981" y="6027308"/>
                <a:ext cx="622300" cy="406548"/>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0" name="Hexagon 219"/>
              <p:cNvSpPr>
                <a:spLocks noChangeArrowheads="1"/>
              </p:cNvSpPr>
              <p:nvPr/>
            </p:nvSpPr>
            <p:spPr bwMode="auto">
              <a:xfrm>
                <a:off x="-1078293" y="6174999"/>
                <a:ext cx="177800" cy="152456"/>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1" name="Hexagon 220"/>
              <p:cNvSpPr>
                <a:spLocks noChangeArrowheads="1"/>
              </p:cNvSpPr>
              <p:nvPr/>
            </p:nvSpPr>
            <p:spPr bwMode="auto">
              <a:xfrm>
                <a:off x="-783018" y="6136885"/>
                <a:ext cx="177800" cy="152456"/>
              </a:xfrm>
              <a:prstGeom prst="hexagon">
                <a:avLst>
                  <a:gd name="adj" fmla="val 24999"/>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cxnSp>
          <p:nvCxnSpPr>
            <p:cNvPr id="40" name="Straight Arrow Connector 39"/>
            <p:cNvCxnSpPr>
              <a:stCxn id="10" idx="0"/>
              <a:endCxn id="10" idx="0"/>
            </p:cNvCxnSpPr>
            <p:nvPr/>
          </p:nvCxnSpPr>
          <p:spPr>
            <a:xfrm>
              <a:off x="2098675" y="5539010"/>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50" name="Group 249"/>
          <p:cNvGrpSpPr>
            <a:grpSpLocks/>
          </p:cNvGrpSpPr>
          <p:nvPr/>
        </p:nvGrpSpPr>
        <p:grpSpPr bwMode="auto">
          <a:xfrm>
            <a:off x="577850" y="2206625"/>
            <a:ext cx="8566150" cy="3871913"/>
            <a:chOff x="577404" y="2205920"/>
            <a:chExt cx="8566593" cy="3872526"/>
          </a:xfrm>
        </p:grpSpPr>
        <p:sp>
          <p:nvSpPr>
            <p:cNvPr id="138" name="Oval 137"/>
            <p:cNvSpPr/>
            <p:nvPr/>
          </p:nvSpPr>
          <p:spPr>
            <a:xfrm>
              <a:off x="2693162" y="2617053"/>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2</a:t>
              </a:r>
            </a:p>
          </p:txBody>
        </p:sp>
        <p:sp>
          <p:nvSpPr>
            <p:cNvPr id="139" name="Oval 138"/>
            <p:cNvSpPr/>
            <p:nvPr/>
          </p:nvSpPr>
          <p:spPr>
            <a:xfrm>
              <a:off x="625410" y="2617053"/>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1</a:t>
              </a:r>
            </a:p>
          </p:txBody>
        </p:sp>
        <p:sp>
          <p:nvSpPr>
            <p:cNvPr id="143" name="Oval 142"/>
            <p:cNvSpPr/>
            <p:nvPr/>
          </p:nvSpPr>
          <p:spPr>
            <a:xfrm>
              <a:off x="4866194" y="2617053"/>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3</a:t>
              </a:r>
            </a:p>
          </p:txBody>
        </p:sp>
        <p:sp>
          <p:nvSpPr>
            <p:cNvPr id="42002" name="TextBox 180"/>
            <p:cNvSpPr txBox="1">
              <a:spLocks noChangeArrowheads="1"/>
            </p:cNvSpPr>
            <p:nvPr/>
          </p:nvSpPr>
          <p:spPr bwMode="auto">
            <a:xfrm>
              <a:off x="6375396" y="2205920"/>
              <a:ext cx="2768601" cy="224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 Each mapper processes an entire partition from both A &amp; B</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Special input format to read the corresponding partitions</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800000"/>
                  </a:solidFill>
                </a:rPr>
                <a:t>- Most blocks are read remotely over the network</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Each mapper performs the join</a:t>
              </a:r>
            </a:p>
          </p:txBody>
        </p:sp>
        <p:sp>
          <p:nvSpPr>
            <p:cNvPr id="184" name="Right Brace 183"/>
            <p:cNvSpPr/>
            <p:nvPr/>
          </p:nvSpPr>
          <p:spPr>
            <a:xfrm>
              <a:off x="6114890" y="2221798"/>
              <a:ext cx="355618" cy="2235554"/>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cxnSp>
          <p:nvCxnSpPr>
            <p:cNvPr id="38" name="Straight Arrow Connector 37"/>
            <p:cNvCxnSpPr>
              <a:stCxn id="219" idx="0"/>
              <a:endCxn id="139" idx="4"/>
            </p:cNvCxnSpPr>
            <p:nvPr/>
          </p:nvCxnSpPr>
          <p:spPr>
            <a:xfrm flipV="1">
              <a:off x="586929" y="3137931"/>
              <a:ext cx="596931" cy="23514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stCxn id="10" idx="0"/>
              <a:endCxn id="139" idx="4"/>
            </p:cNvCxnSpPr>
            <p:nvPr/>
          </p:nvCxnSpPr>
          <p:spPr>
            <a:xfrm flipH="1" flipV="1">
              <a:off x="1183860" y="3137931"/>
              <a:ext cx="914447" cy="24006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62" idx="0"/>
              <a:endCxn id="139" idx="4"/>
            </p:cNvCxnSpPr>
            <p:nvPr/>
          </p:nvCxnSpPr>
          <p:spPr>
            <a:xfrm flipH="1" flipV="1">
              <a:off x="1183860" y="3137931"/>
              <a:ext cx="2881462" cy="28992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a:stCxn id="171" idx="0"/>
              <a:endCxn id="139" idx="4"/>
            </p:cNvCxnSpPr>
            <p:nvPr/>
          </p:nvCxnSpPr>
          <p:spPr>
            <a:xfrm flipH="1" flipV="1">
              <a:off x="1183860" y="3137931"/>
              <a:ext cx="4467456" cy="23863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28" idx="0"/>
              <a:endCxn id="138" idx="4"/>
            </p:cNvCxnSpPr>
            <p:nvPr/>
          </p:nvCxnSpPr>
          <p:spPr>
            <a:xfrm flipV="1">
              <a:off x="1285466" y="3137931"/>
              <a:ext cx="1967015" cy="2380039"/>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stCxn id="66" idx="0"/>
              <a:endCxn id="138" idx="4"/>
            </p:cNvCxnSpPr>
            <p:nvPr/>
          </p:nvCxnSpPr>
          <p:spPr>
            <a:xfrm flipV="1">
              <a:off x="2773031" y="3137931"/>
              <a:ext cx="479450" cy="2394329"/>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a:stCxn id="43" idx="0"/>
              <a:endCxn id="138" idx="4"/>
            </p:cNvCxnSpPr>
            <p:nvPr/>
          </p:nvCxnSpPr>
          <p:spPr>
            <a:xfrm flipH="1" flipV="1">
              <a:off x="3252480" y="3137931"/>
              <a:ext cx="1903510" cy="2865891"/>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stCxn id="58" idx="0"/>
              <a:endCxn id="143" idx="4"/>
            </p:cNvCxnSpPr>
            <p:nvPr/>
          </p:nvCxnSpPr>
          <p:spPr>
            <a:xfrm flipV="1">
              <a:off x="921910" y="3137931"/>
              <a:ext cx="4502383" cy="2897646"/>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36" name="Straight Arrow Connector 135"/>
            <p:cNvCxnSpPr>
              <a:stCxn id="213" idx="0"/>
              <a:endCxn id="143" idx="4"/>
            </p:cNvCxnSpPr>
            <p:nvPr/>
          </p:nvCxnSpPr>
          <p:spPr>
            <a:xfrm flipV="1">
              <a:off x="4097074" y="3137931"/>
              <a:ext cx="1327219" cy="2359398"/>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0" name="Straight Arrow Connector 139"/>
            <p:cNvCxnSpPr>
              <a:stCxn id="22" idx="0"/>
              <a:endCxn id="143" idx="4"/>
            </p:cNvCxnSpPr>
            <p:nvPr/>
          </p:nvCxnSpPr>
          <p:spPr>
            <a:xfrm flipV="1">
              <a:off x="2607922" y="3137931"/>
              <a:ext cx="2816371" cy="2940515"/>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224" name="Isosceles Triangle 223"/>
            <p:cNvSpPr>
              <a:spLocks noChangeArrowheads="1"/>
            </p:cNvSpPr>
            <p:nvPr/>
          </p:nvSpPr>
          <p:spPr bwMode="auto">
            <a:xfrm>
              <a:off x="2839709" y="2907706"/>
              <a:ext cx="182571" cy="114318"/>
            </a:xfrm>
            <a:prstGeom prst="triangle">
              <a:avLst>
                <a:gd name="adj" fmla="val 5000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5" name="Hexagon 224"/>
            <p:cNvSpPr>
              <a:spLocks noChangeArrowheads="1"/>
            </p:cNvSpPr>
            <p:nvPr/>
          </p:nvSpPr>
          <p:spPr bwMode="auto">
            <a:xfrm>
              <a:off x="821892" y="2888653"/>
              <a:ext cx="177809" cy="152424"/>
            </a:xfrm>
            <a:prstGeom prst="hexagon">
              <a:avLst>
                <a:gd name="adj" fmla="val 25000"/>
                <a:gd name="vf" fmla="val 11547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6" name="Oval 225"/>
            <p:cNvSpPr>
              <a:spLocks noChangeArrowheads="1"/>
            </p:cNvSpPr>
            <p:nvPr/>
          </p:nvSpPr>
          <p:spPr bwMode="auto">
            <a:xfrm>
              <a:off x="5060736" y="2910882"/>
              <a:ext cx="109544" cy="109555"/>
            </a:xfrm>
            <a:prstGeom prst="ellipse">
              <a:avLst/>
            </a:prstGeom>
            <a:noFill/>
            <a:ln w="19050">
              <a:solidFill>
                <a:schemeClr val="tx1"/>
              </a:solidFill>
              <a:round/>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7" name="Up Arrow 236"/>
            <p:cNvSpPr>
              <a:spLocks noChangeArrowheads="1"/>
            </p:cNvSpPr>
            <p:nvPr/>
          </p:nvSpPr>
          <p:spPr bwMode="auto">
            <a:xfrm>
              <a:off x="1045741" y="2221798"/>
              <a:ext cx="311166" cy="330252"/>
            </a:xfrm>
            <a:prstGeom prst="upArrow">
              <a:avLst>
                <a:gd name="adj1" fmla="val 50000"/>
                <a:gd name="adj2" fmla="val 50001"/>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8" name="Up Arrow 237"/>
            <p:cNvSpPr>
              <a:spLocks noChangeArrowheads="1"/>
            </p:cNvSpPr>
            <p:nvPr/>
          </p:nvSpPr>
          <p:spPr bwMode="auto">
            <a:xfrm>
              <a:off x="3147700" y="2221798"/>
              <a:ext cx="312753" cy="330252"/>
            </a:xfrm>
            <a:prstGeom prst="upArrow">
              <a:avLst>
                <a:gd name="adj1" fmla="val 50000"/>
                <a:gd name="adj2" fmla="val 50001"/>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9" name="Up Arrow 238"/>
            <p:cNvSpPr>
              <a:spLocks noChangeArrowheads="1"/>
            </p:cNvSpPr>
            <p:nvPr/>
          </p:nvSpPr>
          <p:spPr bwMode="auto">
            <a:xfrm>
              <a:off x="5340150" y="2221798"/>
              <a:ext cx="312754" cy="330252"/>
            </a:xfrm>
            <a:prstGeom prst="upArrow">
              <a:avLst>
                <a:gd name="adj1" fmla="val 50000"/>
                <a:gd name="adj2" fmla="val 50001"/>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2020" name="TextBox 239"/>
            <p:cNvSpPr txBox="1">
              <a:spLocks noChangeArrowheads="1"/>
            </p:cNvSpPr>
            <p:nvPr/>
          </p:nvSpPr>
          <p:spPr bwMode="auto">
            <a:xfrm>
              <a:off x="4660971" y="4284657"/>
              <a:ext cx="5645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local</a:t>
              </a:r>
            </a:p>
          </p:txBody>
        </p:sp>
        <p:sp>
          <p:nvSpPr>
            <p:cNvPr id="42021" name="TextBox 240"/>
            <p:cNvSpPr txBox="1">
              <a:spLocks noChangeArrowheads="1"/>
            </p:cNvSpPr>
            <p:nvPr/>
          </p:nvSpPr>
          <p:spPr bwMode="auto">
            <a:xfrm>
              <a:off x="2836312" y="3761762"/>
              <a:ext cx="5645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local</a:t>
              </a:r>
            </a:p>
          </p:txBody>
        </p:sp>
        <p:sp>
          <p:nvSpPr>
            <p:cNvPr id="42022" name="TextBox 241"/>
            <p:cNvSpPr txBox="1">
              <a:spLocks noChangeArrowheads="1"/>
            </p:cNvSpPr>
            <p:nvPr/>
          </p:nvSpPr>
          <p:spPr bwMode="auto">
            <a:xfrm>
              <a:off x="577404" y="4310345"/>
              <a:ext cx="56457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local</a:t>
              </a:r>
            </a:p>
          </p:txBody>
        </p:sp>
        <p:sp>
          <p:nvSpPr>
            <p:cNvPr id="42023" name="TextBox 242"/>
            <p:cNvSpPr txBox="1">
              <a:spLocks noChangeArrowheads="1"/>
            </p:cNvSpPr>
            <p:nvPr/>
          </p:nvSpPr>
          <p:spPr bwMode="auto">
            <a:xfrm>
              <a:off x="1226474" y="4003017"/>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sp>
          <p:nvSpPr>
            <p:cNvPr id="42024" name="TextBox 243"/>
            <p:cNvSpPr txBox="1">
              <a:spLocks noChangeArrowheads="1"/>
            </p:cNvSpPr>
            <p:nvPr/>
          </p:nvSpPr>
          <p:spPr bwMode="auto">
            <a:xfrm>
              <a:off x="1519936" y="3635615"/>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sp>
          <p:nvSpPr>
            <p:cNvPr id="42025" name="TextBox 244"/>
            <p:cNvSpPr txBox="1">
              <a:spLocks noChangeArrowheads="1"/>
            </p:cNvSpPr>
            <p:nvPr/>
          </p:nvSpPr>
          <p:spPr bwMode="auto">
            <a:xfrm>
              <a:off x="1466828" y="3214518"/>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sp>
          <p:nvSpPr>
            <p:cNvPr id="42026" name="TextBox 245"/>
            <p:cNvSpPr txBox="1">
              <a:spLocks noChangeArrowheads="1"/>
            </p:cNvSpPr>
            <p:nvPr/>
          </p:nvSpPr>
          <p:spPr bwMode="auto">
            <a:xfrm>
              <a:off x="2474328" y="3419427"/>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sp>
          <p:nvSpPr>
            <p:cNvPr id="42027" name="TextBox 246"/>
            <p:cNvSpPr txBox="1">
              <a:spLocks noChangeArrowheads="1"/>
            </p:cNvSpPr>
            <p:nvPr/>
          </p:nvSpPr>
          <p:spPr bwMode="auto">
            <a:xfrm>
              <a:off x="3274872" y="3417153"/>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sp>
          <p:nvSpPr>
            <p:cNvPr id="42028" name="TextBox 247"/>
            <p:cNvSpPr txBox="1">
              <a:spLocks noChangeArrowheads="1"/>
            </p:cNvSpPr>
            <p:nvPr/>
          </p:nvSpPr>
          <p:spPr bwMode="auto">
            <a:xfrm>
              <a:off x="4227118" y="3245559"/>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sp>
          <p:nvSpPr>
            <p:cNvPr id="42029" name="TextBox 248"/>
            <p:cNvSpPr txBox="1">
              <a:spLocks noChangeArrowheads="1"/>
            </p:cNvSpPr>
            <p:nvPr/>
          </p:nvSpPr>
          <p:spPr bwMode="auto">
            <a:xfrm>
              <a:off x="4227118" y="3829759"/>
              <a:ext cx="740564"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remote</a:t>
              </a:r>
            </a:p>
          </p:txBody>
        </p:sp>
      </p:grpSp>
    </p:spTree>
    <p:extLst>
      <p:ext uri="{BB962C8B-B14F-4D97-AF65-F5344CB8AC3E}">
        <p14:creationId xmlns:p14="http://schemas.microsoft.com/office/powerpoint/2010/main" val="4102686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dissolve">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Rectangle 187"/>
          <p:cNvSpPr>
            <a:spLocks noChangeArrowheads="1"/>
          </p:cNvSpPr>
          <p:nvPr/>
        </p:nvSpPr>
        <p:spPr bwMode="auto">
          <a:xfrm>
            <a:off x="266700" y="1568450"/>
            <a:ext cx="6102350" cy="481013"/>
          </a:xfrm>
          <a:prstGeom prst="rect">
            <a:avLst/>
          </a:prstGeom>
          <a:solidFill>
            <a:srgbClr val="E8E8ED"/>
          </a:solidFill>
          <a:ln w="12700">
            <a:solidFill>
              <a:srgbClr val="22210C"/>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 name="Title 1"/>
          <p:cNvSpPr>
            <a:spLocks noGrp="1"/>
          </p:cNvSpPr>
          <p:nvPr>
            <p:ph type="title"/>
          </p:nvPr>
        </p:nvSpPr>
        <p:spPr>
          <a:xfrm>
            <a:off x="153988" y="490538"/>
            <a:ext cx="8913812" cy="869950"/>
          </a:xfrm>
        </p:spPr>
        <p:txBody>
          <a:bodyPr>
            <a:noAutofit/>
          </a:bodyPr>
          <a:lstStyle/>
          <a:p>
            <a:pPr eaLnBrk="1" fontAlgn="auto" hangingPunct="1">
              <a:spcAft>
                <a:spcPts val="0"/>
              </a:spcAft>
              <a:defRPr/>
            </a:pPr>
            <a:r>
              <a:rPr lang="en-US" sz="3200" dirty="0" err="1" smtClean="0">
                <a:ea typeface="+mj-ea"/>
                <a:cs typeface="+mj-cs"/>
              </a:rPr>
              <a:t>CoHadoop</a:t>
            </a:r>
            <a:r>
              <a:rPr lang="en-US" sz="3200" dirty="0" smtClean="0">
                <a:ea typeface="+mj-ea"/>
                <a:cs typeface="+mj-cs"/>
              </a:rPr>
              <a:t>: Joining Partitioned/Colocated Data (Map-Only Job)</a:t>
            </a:r>
            <a:endParaRPr lang="en-US" sz="3200" dirty="0">
              <a:ea typeface="+mj-ea"/>
              <a:cs typeface="+mj-cs"/>
            </a:endParaRPr>
          </a:p>
        </p:txBody>
      </p:sp>
      <p:sp>
        <p:nvSpPr>
          <p:cNvPr id="43011"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6129A47-DCAF-43D8-BB86-05F8053D705A}" type="slidenum">
              <a:rPr lang="x-none" altLang="en-US" sz="1400">
                <a:solidFill>
                  <a:srgbClr val="FFFFFF"/>
                </a:solidFill>
              </a:rPr>
              <a:pPr eaLnBrk="1" hangingPunct="1"/>
              <a:t>12</a:t>
            </a:fld>
            <a:endParaRPr lang="en-US" altLang="en-US" sz="1400">
              <a:solidFill>
                <a:srgbClr val="FFFFFF"/>
              </a:solidFill>
            </a:endParaRPr>
          </a:p>
        </p:txBody>
      </p:sp>
      <p:grpSp>
        <p:nvGrpSpPr>
          <p:cNvPr id="43012" name="Group 188"/>
          <p:cNvGrpSpPr>
            <a:grpSpLocks/>
          </p:cNvGrpSpPr>
          <p:nvPr/>
        </p:nvGrpSpPr>
        <p:grpSpPr bwMode="auto">
          <a:xfrm>
            <a:off x="509588" y="1619250"/>
            <a:ext cx="1355725" cy="338138"/>
            <a:chOff x="9283700" y="1898134"/>
            <a:chExt cx="1355782" cy="338554"/>
          </a:xfrm>
        </p:grpSpPr>
        <p:sp>
          <p:nvSpPr>
            <p:cNvPr id="176" name="Rectangle 175"/>
            <p:cNvSpPr>
              <a:spLocks noChangeArrowheads="1"/>
            </p:cNvSpPr>
            <p:nvPr/>
          </p:nvSpPr>
          <p:spPr bwMode="auto">
            <a:xfrm>
              <a:off x="9283700" y="1985554"/>
              <a:ext cx="273061" cy="192323"/>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3112" name="TextBox 176"/>
            <p:cNvSpPr txBox="1">
              <a:spLocks noChangeArrowheads="1"/>
            </p:cNvSpPr>
            <p:nvPr/>
          </p:nvSpPr>
          <p:spPr bwMode="auto">
            <a:xfrm>
              <a:off x="9569958" y="1898134"/>
              <a:ext cx="10695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Dataset A</a:t>
              </a:r>
            </a:p>
          </p:txBody>
        </p:sp>
      </p:grpSp>
      <p:grpSp>
        <p:nvGrpSpPr>
          <p:cNvPr id="43013" name="Group 189"/>
          <p:cNvGrpSpPr>
            <a:grpSpLocks/>
          </p:cNvGrpSpPr>
          <p:nvPr/>
        </p:nvGrpSpPr>
        <p:grpSpPr bwMode="auto">
          <a:xfrm>
            <a:off x="2274888" y="1619250"/>
            <a:ext cx="1371600" cy="338138"/>
            <a:chOff x="10769600" y="1898134"/>
            <a:chExt cx="1371912" cy="338554"/>
          </a:xfrm>
        </p:grpSpPr>
        <p:sp>
          <p:nvSpPr>
            <p:cNvPr id="172" name="Rectangle 171"/>
            <p:cNvSpPr>
              <a:spLocks noChangeArrowheads="1"/>
            </p:cNvSpPr>
            <p:nvPr/>
          </p:nvSpPr>
          <p:spPr bwMode="auto">
            <a:xfrm>
              <a:off x="10769600" y="1985554"/>
              <a:ext cx="273112" cy="192323"/>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3110" name="TextBox 177"/>
            <p:cNvSpPr txBox="1">
              <a:spLocks noChangeArrowheads="1"/>
            </p:cNvSpPr>
            <p:nvPr/>
          </p:nvSpPr>
          <p:spPr bwMode="auto">
            <a:xfrm>
              <a:off x="11055858" y="1898134"/>
              <a:ext cx="10856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Dataset B</a:t>
              </a:r>
            </a:p>
          </p:txBody>
        </p:sp>
      </p:grpSp>
      <p:grpSp>
        <p:nvGrpSpPr>
          <p:cNvPr id="43014" name="Group 190"/>
          <p:cNvGrpSpPr>
            <a:grpSpLocks/>
          </p:cNvGrpSpPr>
          <p:nvPr/>
        </p:nvGrpSpPr>
        <p:grpSpPr bwMode="auto">
          <a:xfrm>
            <a:off x="4014788" y="1612900"/>
            <a:ext cx="2257425" cy="350838"/>
            <a:chOff x="9316852" y="999490"/>
            <a:chExt cx="2256914" cy="352028"/>
          </a:xfrm>
        </p:grpSpPr>
        <p:sp>
          <p:nvSpPr>
            <p:cNvPr id="173" name="Isosceles Triangle 172"/>
            <p:cNvSpPr>
              <a:spLocks noChangeArrowheads="1"/>
            </p:cNvSpPr>
            <p:nvPr/>
          </p:nvSpPr>
          <p:spPr bwMode="auto">
            <a:xfrm>
              <a:off x="9546987" y="1236830"/>
              <a:ext cx="182522" cy="114688"/>
            </a:xfrm>
            <a:prstGeom prst="triangle">
              <a:avLst>
                <a:gd name="adj" fmla="val 5000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4" name="Hexagon 173"/>
            <p:cNvSpPr>
              <a:spLocks noChangeArrowheads="1"/>
            </p:cNvSpPr>
            <p:nvPr/>
          </p:nvSpPr>
          <p:spPr bwMode="auto">
            <a:xfrm>
              <a:off x="9316852" y="1118957"/>
              <a:ext cx="177760" cy="152917"/>
            </a:xfrm>
            <a:prstGeom prst="hexagon">
              <a:avLst>
                <a:gd name="adj" fmla="val 24998"/>
                <a:gd name="vf" fmla="val 11547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75" name="Oval 174"/>
            <p:cNvSpPr>
              <a:spLocks noChangeArrowheads="1"/>
            </p:cNvSpPr>
            <p:nvPr/>
          </p:nvSpPr>
          <p:spPr bwMode="auto">
            <a:xfrm>
              <a:off x="9581904" y="1029755"/>
              <a:ext cx="109513" cy="109909"/>
            </a:xfrm>
            <a:prstGeom prst="ellipse">
              <a:avLst/>
            </a:prstGeom>
            <a:noFill/>
            <a:ln w="19050">
              <a:solidFill>
                <a:schemeClr val="tx1"/>
              </a:solidFill>
              <a:round/>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3108" name="TextBox 178"/>
            <p:cNvSpPr txBox="1">
              <a:spLocks noChangeArrowheads="1"/>
            </p:cNvSpPr>
            <p:nvPr/>
          </p:nvSpPr>
          <p:spPr bwMode="auto">
            <a:xfrm>
              <a:off x="9762052" y="999490"/>
              <a:ext cx="18117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600" smtClean="0">
                  <a:solidFill>
                    <a:srgbClr val="292934"/>
                  </a:solidFill>
                </a:rPr>
                <a:t>Different join keys</a:t>
              </a:r>
            </a:p>
          </p:txBody>
        </p:sp>
      </p:grpSp>
      <p:sp>
        <p:nvSpPr>
          <p:cNvPr id="6" name="Can 5"/>
          <p:cNvSpPr>
            <a:spLocks noChangeArrowheads="1"/>
          </p:cNvSpPr>
          <p:nvPr/>
        </p:nvSpPr>
        <p:spPr bwMode="auto">
          <a:xfrm>
            <a:off x="241300" y="5207000"/>
            <a:ext cx="1371600" cy="1346200"/>
          </a:xfrm>
          <a:prstGeom prst="can">
            <a:avLst>
              <a:gd name="adj" fmla="val 16509"/>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 name="Can 6"/>
          <p:cNvSpPr>
            <a:spLocks noChangeArrowheads="1"/>
          </p:cNvSpPr>
          <p:nvPr/>
        </p:nvSpPr>
        <p:spPr bwMode="auto">
          <a:xfrm>
            <a:off x="2222500" y="5207000"/>
            <a:ext cx="1371600" cy="1346200"/>
          </a:xfrm>
          <a:prstGeom prst="can">
            <a:avLst>
              <a:gd name="adj" fmla="val 17454"/>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8" name="Can 7"/>
          <p:cNvSpPr>
            <a:spLocks noChangeArrowheads="1"/>
          </p:cNvSpPr>
          <p:nvPr/>
        </p:nvSpPr>
        <p:spPr bwMode="auto">
          <a:xfrm>
            <a:off x="4165600" y="5207000"/>
            <a:ext cx="1371600" cy="1346200"/>
          </a:xfrm>
          <a:prstGeom prst="can">
            <a:avLst>
              <a:gd name="adj" fmla="val 14625"/>
            </a:avLst>
          </a:prstGeom>
          <a:solidFill>
            <a:srgbClr val="E8E8ED"/>
          </a:solidFill>
          <a:ln w="9525">
            <a:solidFill>
              <a:schemeClr val="tx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nvGrpSpPr>
          <p:cNvPr id="43018" name="Group 14"/>
          <p:cNvGrpSpPr>
            <a:grpSpLocks/>
          </p:cNvGrpSpPr>
          <p:nvPr/>
        </p:nvGrpSpPr>
        <p:grpSpPr bwMode="auto">
          <a:xfrm>
            <a:off x="962025" y="5538788"/>
            <a:ext cx="622300" cy="406400"/>
            <a:chOff x="-1133602" y="4089528"/>
            <a:chExt cx="622300" cy="406400"/>
          </a:xfrm>
        </p:grpSpPr>
        <p:sp>
          <p:nvSpPr>
            <p:cNvPr id="10" name="Rectangle 9"/>
            <p:cNvSpPr>
              <a:spLocks noChangeArrowheads="1"/>
            </p:cNvSpPr>
            <p:nvPr/>
          </p:nvSpPr>
          <p:spPr bwMode="auto">
            <a:xfrm>
              <a:off x="-1133602" y="4089528"/>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3" name="Hexagon 12"/>
            <p:cNvSpPr>
              <a:spLocks noChangeArrowheads="1"/>
            </p:cNvSpPr>
            <p:nvPr/>
          </p:nvSpPr>
          <p:spPr bwMode="auto">
            <a:xfrm>
              <a:off x="-785939" y="4224465"/>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5" name="Hexagon 24"/>
            <p:cNvSpPr>
              <a:spLocks noChangeArrowheads="1"/>
            </p:cNvSpPr>
            <p:nvPr/>
          </p:nvSpPr>
          <p:spPr bwMode="auto">
            <a:xfrm>
              <a:off x="-1079627" y="4219703"/>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19" name="Group 13"/>
          <p:cNvGrpSpPr>
            <a:grpSpLocks/>
          </p:cNvGrpSpPr>
          <p:nvPr/>
        </p:nvGrpSpPr>
        <p:grpSpPr bwMode="auto">
          <a:xfrm>
            <a:off x="4498975" y="6022975"/>
            <a:ext cx="622300" cy="406400"/>
            <a:chOff x="-1271524" y="3045778"/>
            <a:chExt cx="622300" cy="406400"/>
          </a:xfrm>
        </p:grpSpPr>
        <p:sp>
          <p:nvSpPr>
            <p:cNvPr id="22" name="Rectangle 21"/>
            <p:cNvSpPr>
              <a:spLocks noChangeArrowheads="1"/>
            </p:cNvSpPr>
            <p:nvPr/>
          </p:nvSpPr>
          <p:spPr bwMode="auto">
            <a:xfrm>
              <a:off x="-1271524" y="3045778"/>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1" name="Oval 10"/>
            <p:cNvSpPr>
              <a:spLocks noChangeArrowheads="1"/>
            </p:cNvSpPr>
            <p:nvPr/>
          </p:nvSpPr>
          <p:spPr bwMode="auto">
            <a:xfrm>
              <a:off x="-1101661" y="3087053"/>
              <a:ext cx="109537" cy="10953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6" name="Oval 15"/>
            <p:cNvSpPr>
              <a:spLocks noChangeArrowheads="1"/>
            </p:cNvSpPr>
            <p:nvPr/>
          </p:nvSpPr>
          <p:spPr bwMode="auto">
            <a:xfrm>
              <a:off x="-874649" y="3096578"/>
              <a:ext cx="109538" cy="10953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6" name="Oval 25"/>
            <p:cNvSpPr>
              <a:spLocks noChangeArrowheads="1"/>
            </p:cNvSpPr>
            <p:nvPr/>
          </p:nvSpPr>
          <p:spPr bwMode="auto">
            <a:xfrm>
              <a:off x="-1100074" y="3282316"/>
              <a:ext cx="109538" cy="10953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 name="Oval 22"/>
            <p:cNvSpPr>
              <a:spLocks noChangeArrowheads="1"/>
            </p:cNvSpPr>
            <p:nvPr/>
          </p:nvSpPr>
          <p:spPr bwMode="auto">
            <a:xfrm>
              <a:off x="-887349" y="3290253"/>
              <a:ext cx="109538" cy="10953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0" name="Group 20"/>
          <p:cNvGrpSpPr>
            <a:grpSpLocks/>
          </p:cNvGrpSpPr>
          <p:nvPr/>
        </p:nvGrpSpPr>
        <p:grpSpPr bwMode="auto">
          <a:xfrm>
            <a:off x="2259013" y="5538788"/>
            <a:ext cx="622300" cy="406400"/>
            <a:chOff x="-1027430" y="5034344"/>
            <a:chExt cx="622300" cy="406400"/>
          </a:xfrm>
        </p:grpSpPr>
        <p:sp>
          <p:nvSpPr>
            <p:cNvPr id="28" name="Rectangle 27"/>
            <p:cNvSpPr>
              <a:spLocks noChangeArrowheads="1"/>
            </p:cNvSpPr>
            <p:nvPr/>
          </p:nvSpPr>
          <p:spPr bwMode="auto">
            <a:xfrm>
              <a:off x="-1027430" y="5034344"/>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2" name="Isosceles Triangle 11"/>
            <p:cNvSpPr>
              <a:spLocks noChangeArrowheads="1"/>
            </p:cNvSpPr>
            <p:nvPr/>
          </p:nvSpPr>
          <p:spPr bwMode="auto">
            <a:xfrm>
              <a:off x="-965518" y="5259769"/>
              <a:ext cx="182563"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9" name="Isosceles Triangle 28"/>
            <p:cNvSpPr>
              <a:spLocks noChangeArrowheads="1"/>
            </p:cNvSpPr>
            <p:nvPr/>
          </p:nvSpPr>
          <p:spPr bwMode="auto">
            <a:xfrm>
              <a:off x="-960755" y="5062919"/>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3" name="Isosceles Triangle 32"/>
            <p:cNvSpPr>
              <a:spLocks noChangeArrowheads="1"/>
            </p:cNvSpPr>
            <p:nvPr/>
          </p:nvSpPr>
          <p:spPr bwMode="auto">
            <a:xfrm>
              <a:off x="-694055" y="5075619"/>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34" name="Isosceles Triangle 33"/>
            <p:cNvSpPr>
              <a:spLocks noChangeArrowheads="1"/>
            </p:cNvSpPr>
            <p:nvPr/>
          </p:nvSpPr>
          <p:spPr bwMode="auto">
            <a:xfrm>
              <a:off x="-694055" y="5266119"/>
              <a:ext cx="182562" cy="114300"/>
            </a:xfrm>
            <a:prstGeom prst="triangle">
              <a:avLst>
                <a:gd name="adj" fmla="val 5000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1" name="Group 29"/>
          <p:cNvGrpSpPr>
            <a:grpSpLocks/>
          </p:cNvGrpSpPr>
          <p:nvPr/>
        </p:nvGrpSpPr>
        <p:grpSpPr bwMode="auto">
          <a:xfrm>
            <a:off x="274638" y="6024563"/>
            <a:ext cx="622300" cy="406400"/>
            <a:chOff x="-1118362" y="6028056"/>
            <a:chExt cx="622300" cy="406400"/>
          </a:xfrm>
        </p:grpSpPr>
        <p:sp>
          <p:nvSpPr>
            <p:cNvPr id="62" name="Rectangle 61"/>
            <p:cNvSpPr>
              <a:spLocks noChangeArrowheads="1"/>
            </p:cNvSpPr>
            <p:nvPr/>
          </p:nvSpPr>
          <p:spPr bwMode="auto">
            <a:xfrm>
              <a:off x="-1118362" y="6028056"/>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8" name="Hexagon 67"/>
            <p:cNvSpPr>
              <a:spLocks noChangeArrowheads="1"/>
            </p:cNvSpPr>
            <p:nvPr/>
          </p:nvSpPr>
          <p:spPr bwMode="auto">
            <a:xfrm>
              <a:off x="-1078675" y="6239193"/>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4" name="Hexagon 63"/>
            <p:cNvSpPr>
              <a:spLocks noChangeArrowheads="1"/>
            </p:cNvSpPr>
            <p:nvPr/>
          </p:nvSpPr>
          <p:spPr bwMode="auto">
            <a:xfrm>
              <a:off x="-910400" y="6086793"/>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74" name="Hexagon 73"/>
            <p:cNvSpPr>
              <a:spLocks noChangeArrowheads="1"/>
            </p:cNvSpPr>
            <p:nvPr/>
          </p:nvSpPr>
          <p:spPr bwMode="auto">
            <a:xfrm>
              <a:off x="-758000" y="6239193"/>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sp>
        <p:nvSpPr>
          <p:cNvPr id="43022" name="TextBox 179"/>
          <p:cNvSpPr txBox="1">
            <a:spLocks noChangeArrowheads="1"/>
          </p:cNvSpPr>
          <p:nvPr/>
        </p:nvSpPr>
        <p:spPr bwMode="auto">
          <a:xfrm>
            <a:off x="6235700" y="5056188"/>
            <a:ext cx="28321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 Partitions (files) are divided into HDFS blocks</a:t>
            </a:r>
            <a:endParaRPr lang="en-US" altLang="en-US" sz="1400" b="1" smtClean="0">
              <a:solidFill>
                <a:srgbClr val="800000"/>
              </a:solidFill>
            </a:endParaRPr>
          </a:p>
          <a:p>
            <a:pPr eaLnBrk="1" fontAlgn="base" hangingPunct="1">
              <a:spcBef>
                <a:spcPct val="0"/>
              </a:spcBef>
              <a:spcAft>
                <a:spcPct val="0"/>
              </a:spcAft>
            </a:pPr>
            <a:r>
              <a:rPr lang="en-US" altLang="en-US" sz="1400" b="1" smtClean="0">
                <a:solidFill>
                  <a:srgbClr val="800000"/>
                </a:solidFill>
              </a:rPr>
              <a:t>(Replicas are not shown)</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Blocks of the related partitions are colocated</a:t>
            </a:r>
          </a:p>
          <a:p>
            <a:pPr eaLnBrk="1" fontAlgn="base" hangingPunct="1">
              <a:spcBef>
                <a:spcPct val="0"/>
              </a:spcBef>
              <a:spcAft>
                <a:spcPct val="0"/>
              </a:spcAft>
            </a:pPr>
            <a:endParaRPr lang="en-US" altLang="en-US" sz="1400" smtClean="0">
              <a:solidFill>
                <a:srgbClr val="292934"/>
              </a:solidFill>
            </a:endParaRPr>
          </a:p>
        </p:txBody>
      </p:sp>
      <p:sp>
        <p:nvSpPr>
          <p:cNvPr id="183" name="Right Brace 182"/>
          <p:cNvSpPr/>
          <p:nvPr/>
        </p:nvSpPr>
        <p:spPr>
          <a:xfrm>
            <a:off x="5924550" y="4965700"/>
            <a:ext cx="355600" cy="1668463"/>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grpSp>
        <p:nvGrpSpPr>
          <p:cNvPr id="43024" name="Group 17"/>
          <p:cNvGrpSpPr>
            <a:grpSpLocks/>
          </p:cNvGrpSpPr>
          <p:nvPr/>
        </p:nvGrpSpPr>
        <p:grpSpPr bwMode="auto">
          <a:xfrm>
            <a:off x="949325" y="6022975"/>
            <a:ext cx="622300" cy="406400"/>
            <a:chOff x="-1614296" y="4559428"/>
            <a:chExt cx="622300" cy="406400"/>
          </a:xfrm>
        </p:grpSpPr>
        <p:sp>
          <p:nvSpPr>
            <p:cNvPr id="171" name="Rectangle 170"/>
            <p:cNvSpPr>
              <a:spLocks noChangeArrowheads="1"/>
            </p:cNvSpPr>
            <p:nvPr/>
          </p:nvSpPr>
          <p:spPr bwMode="auto">
            <a:xfrm>
              <a:off x="-1614296" y="4559428"/>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6" name="Hexagon 195"/>
            <p:cNvSpPr>
              <a:spLocks noChangeArrowheads="1"/>
            </p:cNvSpPr>
            <p:nvPr/>
          </p:nvSpPr>
          <p:spPr bwMode="auto">
            <a:xfrm>
              <a:off x="-1368233" y="4592766"/>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7" name="Hexagon 196"/>
            <p:cNvSpPr>
              <a:spLocks noChangeArrowheads="1"/>
            </p:cNvSpPr>
            <p:nvPr/>
          </p:nvSpPr>
          <p:spPr bwMode="auto">
            <a:xfrm>
              <a:off x="-1560321" y="4689603"/>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8" name="Hexagon 197"/>
            <p:cNvSpPr>
              <a:spLocks noChangeArrowheads="1"/>
            </p:cNvSpPr>
            <p:nvPr/>
          </p:nvSpPr>
          <p:spPr bwMode="auto">
            <a:xfrm>
              <a:off x="-1211071" y="4788028"/>
              <a:ext cx="177800" cy="152400"/>
            </a:xfrm>
            <a:prstGeom prst="hexagon">
              <a:avLst>
                <a:gd name="adj" fmla="val 25002"/>
                <a:gd name="vf" fmla="val 115470"/>
              </a:avLst>
            </a:prstGeom>
            <a:solidFill>
              <a:srgbClr val="800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5" name="Group 30"/>
          <p:cNvGrpSpPr>
            <a:grpSpLocks/>
          </p:cNvGrpSpPr>
          <p:nvPr/>
        </p:nvGrpSpPr>
        <p:grpSpPr bwMode="auto">
          <a:xfrm>
            <a:off x="4191000" y="5514975"/>
            <a:ext cx="622300" cy="406400"/>
            <a:chOff x="-879602" y="6578728"/>
            <a:chExt cx="622300" cy="406400"/>
          </a:xfrm>
        </p:grpSpPr>
        <p:sp>
          <p:nvSpPr>
            <p:cNvPr id="58" name="Rectangle 57"/>
            <p:cNvSpPr>
              <a:spLocks noChangeArrowheads="1"/>
            </p:cNvSpPr>
            <p:nvPr/>
          </p:nvSpPr>
          <p:spPr bwMode="auto">
            <a:xfrm>
              <a:off x="-879602" y="6578728"/>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5" name="Oval 64"/>
            <p:cNvSpPr>
              <a:spLocks noChangeArrowheads="1"/>
            </p:cNvSpPr>
            <p:nvPr/>
          </p:nvSpPr>
          <p:spPr bwMode="auto">
            <a:xfrm>
              <a:off x="-803402" y="6700966"/>
              <a:ext cx="109538"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199" name="Oval 198"/>
            <p:cNvSpPr>
              <a:spLocks noChangeArrowheads="1"/>
            </p:cNvSpPr>
            <p:nvPr/>
          </p:nvSpPr>
          <p:spPr bwMode="auto">
            <a:xfrm>
              <a:off x="-625602" y="6802566"/>
              <a:ext cx="109538"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0" name="Oval 199"/>
            <p:cNvSpPr>
              <a:spLocks noChangeArrowheads="1"/>
            </p:cNvSpPr>
            <p:nvPr/>
          </p:nvSpPr>
          <p:spPr bwMode="auto">
            <a:xfrm>
              <a:off x="-435102" y="6815266"/>
              <a:ext cx="109538"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1" name="Oval 200"/>
            <p:cNvSpPr>
              <a:spLocks noChangeArrowheads="1"/>
            </p:cNvSpPr>
            <p:nvPr/>
          </p:nvSpPr>
          <p:spPr bwMode="auto">
            <a:xfrm>
              <a:off x="-625602" y="6637466"/>
              <a:ext cx="109538"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2" name="Oval 201"/>
            <p:cNvSpPr>
              <a:spLocks noChangeArrowheads="1"/>
            </p:cNvSpPr>
            <p:nvPr/>
          </p:nvSpPr>
          <p:spPr bwMode="auto">
            <a:xfrm>
              <a:off x="-447802" y="6624766"/>
              <a:ext cx="109538" cy="109537"/>
            </a:xfrm>
            <a:prstGeom prst="ellipse">
              <a:avLst/>
            </a:prstGeom>
            <a:solidFill>
              <a:srgbClr val="008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6" name="Group 34"/>
          <p:cNvGrpSpPr>
            <a:grpSpLocks/>
          </p:cNvGrpSpPr>
          <p:nvPr/>
        </p:nvGrpSpPr>
        <p:grpSpPr bwMode="auto">
          <a:xfrm>
            <a:off x="2932113" y="5530850"/>
            <a:ext cx="622300" cy="406400"/>
            <a:chOff x="2486914" y="5760212"/>
            <a:chExt cx="622300" cy="406400"/>
          </a:xfrm>
        </p:grpSpPr>
        <p:sp>
          <p:nvSpPr>
            <p:cNvPr id="66" name="Rectangle 65"/>
            <p:cNvSpPr>
              <a:spLocks noChangeArrowheads="1"/>
            </p:cNvSpPr>
            <p:nvPr/>
          </p:nvSpPr>
          <p:spPr bwMode="auto">
            <a:xfrm>
              <a:off x="2486914" y="5760212"/>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67" name="Isosceles Triangle 66"/>
            <p:cNvSpPr>
              <a:spLocks noChangeArrowheads="1"/>
            </p:cNvSpPr>
            <p:nvPr/>
          </p:nvSpPr>
          <p:spPr bwMode="auto">
            <a:xfrm>
              <a:off x="2888551" y="5984050"/>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3" name="Isosceles Triangle 202"/>
            <p:cNvSpPr>
              <a:spLocks noChangeArrowheads="1"/>
            </p:cNvSpPr>
            <p:nvPr/>
          </p:nvSpPr>
          <p:spPr bwMode="auto">
            <a:xfrm>
              <a:off x="2634551" y="5971350"/>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4" name="Isosceles Triangle 203"/>
            <p:cNvSpPr>
              <a:spLocks noChangeArrowheads="1"/>
            </p:cNvSpPr>
            <p:nvPr/>
          </p:nvSpPr>
          <p:spPr bwMode="auto">
            <a:xfrm>
              <a:off x="2761551" y="5806250"/>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5" name="Isosceles Triangle 204"/>
            <p:cNvSpPr>
              <a:spLocks noChangeArrowheads="1"/>
            </p:cNvSpPr>
            <p:nvPr/>
          </p:nvSpPr>
          <p:spPr bwMode="auto">
            <a:xfrm>
              <a:off x="2520251" y="5831650"/>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7" name="Group 35"/>
          <p:cNvGrpSpPr>
            <a:grpSpLocks/>
          </p:cNvGrpSpPr>
          <p:nvPr/>
        </p:nvGrpSpPr>
        <p:grpSpPr bwMode="auto">
          <a:xfrm>
            <a:off x="2592388" y="6067425"/>
            <a:ext cx="622300" cy="406400"/>
            <a:chOff x="4869942" y="6232716"/>
            <a:chExt cx="622300" cy="406400"/>
          </a:xfrm>
        </p:grpSpPr>
        <p:sp>
          <p:nvSpPr>
            <p:cNvPr id="43" name="Rectangle 42"/>
            <p:cNvSpPr>
              <a:spLocks noChangeArrowheads="1"/>
            </p:cNvSpPr>
            <p:nvPr/>
          </p:nvSpPr>
          <p:spPr bwMode="auto">
            <a:xfrm>
              <a:off x="4869942" y="6232716"/>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5" name="Isosceles Triangle 44"/>
            <p:cNvSpPr>
              <a:spLocks noChangeArrowheads="1"/>
            </p:cNvSpPr>
            <p:nvPr/>
          </p:nvSpPr>
          <p:spPr bwMode="auto">
            <a:xfrm>
              <a:off x="5271579" y="6456554"/>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6" name="Isosceles Triangle 205"/>
            <p:cNvSpPr>
              <a:spLocks noChangeArrowheads="1"/>
            </p:cNvSpPr>
            <p:nvPr/>
          </p:nvSpPr>
          <p:spPr bwMode="auto">
            <a:xfrm>
              <a:off x="4928679" y="6469254"/>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07" name="Isosceles Triangle 206"/>
            <p:cNvSpPr>
              <a:spLocks noChangeArrowheads="1"/>
            </p:cNvSpPr>
            <p:nvPr/>
          </p:nvSpPr>
          <p:spPr bwMode="auto">
            <a:xfrm>
              <a:off x="5093779" y="6316854"/>
              <a:ext cx="182563" cy="114300"/>
            </a:xfrm>
            <a:prstGeom prst="triangle">
              <a:avLst>
                <a:gd name="adj" fmla="val 5000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8" name="Group 3"/>
          <p:cNvGrpSpPr>
            <a:grpSpLocks/>
          </p:cNvGrpSpPr>
          <p:nvPr/>
        </p:nvGrpSpPr>
        <p:grpSpPr bwMode="auto">
          <a:xfrm>
            <a:off x="4878388" y="5522913"/>
            <a:ext cx="622300" cy="406400"/>
            <a:chOff x="-1145730" y="2257016"/>
            <a:chExt cx="622300" cy="406400"/>
          </a:xfrm>
        </p:grpSpPr>
        <p:sp>
          <p:nvSpPr>
            <p:cNvPr id="213" name="Rectangle 212"/>
            <p:cNvSpPr>
              <a:spLocks noChangeArrowheads="1"/>
            </p:cNvSpPr>
            <p:nvPr/>
          </p:nvSpPr>
          <p:spPr bwMode="auto">
            <a:xfrm>
              <a:off x="-1145730" y="2257016"/>
              <a:ext cx="622300" cy="406400"/>
            </a:xfrm>
            <a:prstGeom prst="rect">
              <a:avLst/>
            </a:prstGeom>
            <a:solidFill>
              <a:srgbClr val="FFCC66"/>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14" name="Oval 213"/>
            <p:cNvSpPr>
              <a:spLocks noChangeArrowheads="1"/>
            </p:cNvSpPr>
            <p:nvPr/>
          </p:nvSpPr>
          <p:spPr bwMode="auto">
            <a:xfrm>
              <a:off x="-975868" y="2298291"/>
              <a:ext cx="109538" cy="10953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15" name="Oval 214"/>
            <p:cNvSpPr>
              <a:spLocks noChangeArrowheads="1"/>
            </p:cNvSpPr>
            <p:nvPr/>
          </p:nvSpPr>
          <p:spPr bwMode="auto">
            <a:xfrm>
              <a:off x="-748855" y="2307816"/>
              <a:ext cx="109537" cy="109537"/>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16" name="Oval 215"/>
            <p:cNvSpPr>
              <a:spLocks noChangeArrowheads="1"/>
            </p:cNvSpPr>
            <p:nvPr/>
          </p:nvSpPr>
          <p:spPr bwMode="auto">
            <a:xfrm>
              <a:off x="-859980" y="2493553"/>
              <a:ext cx="109537" cy="109538"/>
            </a:xfrm>
            <a:prstGeom prst="ellipse">
              <a:avLst/>
            </a:prstGeom>
            <a:solidFill>
              <a:srgbClr val="800000"/>
            </a:solidFill>
            <a:ln w="9525">
              <a:solidFill>
                <a:schemeClr val="accent1"/>
              </a:solidFill>
              <a:round/>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grpSp>
        <p:nvGrpSpPr>
          <p:cNvPr id="43029" name="Group 217"/>
          <p:cNvGrpSpPr>
            <a:grpSpLocks/>
          </p:cNvGrpSpPr>
          <p:nvPr/>
        </p:nvGrpSpPr>
        <p:grpSpPr bwMode="auto">
          <a:xfrm>
            <a:off x="274638" y="5514975"/>
            <a:ext cx="622300" cy="406400"/>
            <a:chOff x="-1118362" y="6028056"/>
            <a:chExt cx="622300" cy="406400"/>
          </a:xfrm>
        </p:grpSpPr>
        <p:sp>
          <p:nvSpPr>
            <p:cNvPr id="219" name="Rectangle 218"/>
            <p:cNvSpPr>
              <a:spLocks noChangeArrowheads="1"/>
            </p:cNvSpPr>
            <p:nvPr/>
          </p:nvSpPr>
          <p:spPr bwMode="auto">
            <a:xfrm>
              <a:off x="-1118362" y="6028056"/>
              <a:ext cx="622300" cy="406400"/>
            </a:xfrm>
            <a:prstGeom prst="rect">
              <a:avLst/>
            </a:prstGeom>
            <a:solidFill>
              <a:srgbClr val="CCFFCC"/>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0" name="Hexagon 219"/>
            <p:cNvSpPr>
              <a:spLocks noChangeArrowheads="1"/>
            </p:cNvSpPr>
            <p:nvPr/>
          </p:nvSpPr>
          <p:spPr bwMode="auto">
            <a:xfrm>
              <a:off x="-1078675" y="6175694"/>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1" name="Hexagon 220"/>
            <p:cNvSpPr>
              <a:spLocks noChangeArrowheads="1"/>
            </p:cNvSpPr>
            <p:nvPr/>
          </p:nvSpPr>
          <p:spPr bwMode="auto">
            <a:xfrm>
              <a:off x="-783400" y="6137594"/>
              <a:ext cx="177800" cy="152400"/>
            </a:xfrm>
            <a:prstGeom prst="hexagon">
              <a:avLst>
                <a:gd name="adj" fmla="val 25002"/>
                <a:gd name="vf" fmla="val 115470"/>
              </a:avLst>
            </a:prstGeom>
            <a:solidFill>
              <a:srgbClr val="008000"/>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grpSp>
      <p:cxnSp>
        <p:nvCxnSpPr>
          <p:cNvPr id="40" name="Straight Arrow Connector 39"/>
          <p:cNvCxnSpPr>
            <a:stCxn id="10" idx="0"/>
            <a:endCxn id="10" idx="0"/>
          </p:cNvCxnSpPr>
          <p:nvPr/>
        </p:nvCxnSpPr>
        <p:spPr>
          <a:xfrm>
            <a:off x="1273175" y="5538788"/>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54" name="Group 53"/>
          <p:cNvGrpSpPr>
            <a:grpSpLocks/>
          </p:cNvGrpSpPr>
          <p:nvPr/>
        </p:nvGrpSpPr>
        <p:grpSpPr bwMode="auto">
          <a:xfrm>
            <a:off x="430213" y="2219325"/>
            <a:ext cx="8637587" cy="3848100"/>
            <a:chOff x="430658" y="2218618"/>
            <a:chExt cx="8637151" cy="3848080"/>
          </a:xfrm>
        </p:grpSpPr>
        <p:sp>
          <p:nvSpPr>
            <p:cNvPr id="138" name="Oval 137"/>
            <p:cNvSpPr/>
            <p:nvPr/>
          </p:nvSpPr>
          <p:spPr>
            <a:xfrm>
              <a:off x="2498410" y="274955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2</a:t>
              </a:r>
            </a:p>
          </p:txBody>
        </p:sp>
        <p:sp>
          <p:nvSpPr>
            <p:cNvPr id="139" name="Oval 138"/>
            <p:cNvSpPr/>
            <p:nvPr/>
          </p:nvSpPr>
          <p:spPr>
            <a:xfrm>
              <a:off x="430658" y="274955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1</a:t>
              </a:r>
            </a:p>
          </p:txBody>
        </p:sp>
        <p:sp>
          <p:nvSpPr>
            <p:cNvPr id="143" name="Oval 142"/>
            <p:cNvSpPr/>
            <p:nvPr/>
          </p:nvSpPr>
          <p:spPr>
            <a:xfrm>
              <a:off x="4671442" y="2749550"/>
              <a:ext cx="1117092" cy="520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US" sz="1400" dirty="0">
                  <a:solidFill>
                    <a:srgbClr val="FFFFFF"/>
                  </a:solidFill>
                </a:rPr>
                <a:t>Mapper 3</a:t>
              </a:r>
            </a:p>
          </p:txBody>
        </p:sp>
        <p:sp>
          <p:nvSpPr>
            <p:cNvPr id="43041" name="TextBox 180"/>
            <p:cNvSpPr txBox="1">
              <a:spLocks noChangeArrowheads="1"/>
            </p:cNvSpPr>
            <p:nvPr/>
          </p:nvSpPr>
          <p:spPr bwMode="auto">
            <a:xfrm>
              <a:off x="6235709" y="2218618"/>
              <a:ext cx="2832100" cy="224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400" smtClean="0">
                  <a:solidFill>
                    <a:srgbClr val="292934"/>
                  </a:solidFill>
                </a:rPr>
                <a:t>- Each mapper processes an entire partition from both A &amp; B</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Special input format to read the corresponding partitions</a:t>
              </a:r>
            </a:p>
            <a:p>
              <a:pPr eaLnBrk="1" fontAlgn="base" hangingPunct="1">
                <a:spcBef>
                  <a:spcPct val="0"/>
                </a:spcBef>
                <a:spcAft>
                  <a:spcPct val="0"/>
                </a:spcAft>
              </a:pPr>
              <a:endParaRPr lang="en-US" altLang="en-US" sz="1400" smtClean="0">
                <a:solidFill>
                  <a:srgbClr val="800000"/>
                </a:solidFill>
              </a:endParaRPr>
            </a:p>
            <a:p>
              <a:pPr eaLnBrk="1" fontAlgn="base" hangingPunct="1">
                <a:spcBef>
                  <a:spcPct val="0"/>
                </a:spcBef>
                <a:spcAft>
                  <a:spcPct val="0"/>
                </a:spcAft>
              </a:pPr>
              <a:r>
                <a:rPr lang="en-US" altLang="en-US" sz="1400" smtClean="0">
                  <a:solidFill>
                    <a:srgbClr val="800000"/>
                  </a:solidFill>
                </a:rPr>
                <a:t>- Most blocks are read locally </a:t>
              </a:r>
              <a:r>
                <a:rPr lang="en-US" altLang="en-US" sz="1400" b="1" smtClean="0">
                  <a:solidFill>
                    <a:srgbClr val="800000"/>
                  </a:solidFill>
                </a:rPr>
                <a:t>(Avoid network overhead)</a:t>
              </a:r>
            </a:p>
            <a:p>
              <a:pPr eaLnBrk="1" fontAlgn="base" hangingPunct="1">
                <a:spcBef>
                  <a:spcPct val="0"/>
                </a:spcBef>
                <a:spcAft>
                  <a:spcPct val="0"/>
                </a:spcAft>
              </a:pPr>
              <a:endParaRPr lang="en-US" altLang="en-US" sz="1400" smtClean="0">
                <a:solidFill>
                  <a:srgbClr val="292934"/>
                </a:solidFill>
              </a:endParaRPr>
            </a:p>
            <a:p>
              <a:pPr eaLnBrk="1" fontAlgn="base" hangingPunct="1">
                <a:spcBef>
                  <a:spcPct val="0"/>
                </a:spcBef>
                <a:spcAft>
                  <a:spcPct val="0"/>
                </a:spcAft>
              </a:pPr>
              <a:r>
                <a:rPr lang="en-US" altLang="en-US" sz="1400" smtClean="0">
                  <a:solidFill>
                    <a:srgbClr val="292934"/>
                  </a:solidFill>
                </a:rPr>
                <a:t>- Each mapper performs the join</a:t>
              </a:r>
            </a:p>
          </p:txBody>
        </p:sp>
        <p:sp>
          <p:nvSpPr>
            <p:cNvPr id="184" name="Right Brace 183"/>
            <p:cNvSpPr/>
            <p:nvPr/>
          </p:nvSpPr>
          <p:spPr>
            <a:xfrm>
              <a:off x="5924718" y="2297993"/>
              <a:ext cx="355582" cy="2108189"/>
            </a:xfrm>
            <a:prstGeom prst="rightBrace">
              <a:avLst/>
            </a:prstGeom>
            <a:ln>
              <a:solidFill>
                <a:schemeClr val="bg2">
                  <a:lumMod val="10000"/>
                </a:schemeClr>
              </a:solidFill>
            </a:ln>
          </p:spPr>
          <p:style>
            <a:lnRef idx="2">
              <a:schemeClr val="accent1"/>
            </a:lnRef>
            <a:fillRef idx="0">
              <a:schemeClr val="accent1"/>
            </a:fillRef>
            <a:effectRef idx="1">
              <a:schemeClr val="accent1"/>
            </a:effectRef>
            <a:fontRef idx="minor">
              <a:schemeClr val="tx1"/>
            </a:fontRef>
          </p:style>
          <p:txBody>
            <a:bodyPr anchor="ctr"/>
            <a:lstStyle/>
            <a:p>
              <a:pPr algn="ctr" fontAlgn="base">
                <a:spcBef>
                  <a:spcPct val="0"/>
                </a:spcBef>
                <a:spcAft>
                  <a:spcPct val="0"/>
                </a:spcAft>
                <a:defRPr/>
              </a:pPr>
              <a:endParaRPr lang="en-US">
                <a:solidFill>
                  <a:srgbClr val="292934"/>
                </a:solidFill>
              </a:endParaRPr>
            </a:p>
          </p:txBody>
        </p:sp>
        <p:sp>
          <p:nvSpPr>
            <p:cNvPr id="224" name="Isosceles Triangle 223"/>
            <p:cNvSpPr>
              <a:spLocks noChangeArrowheads="1"/>
            </p:cNvSpPr>
            <p:nvPr/>
          </p:nvSpPr>
          <p:spPr bwMode="auto">
            <a:xfrm>
              <a:off x="2645108" y="3040939"/>
              <a:ext cx="182554" cy="114299"/>
            </a:xfrm>
            <a:prstGeom prst="triangle">
              <a:avLst>
                <a:gd name="adj" fmla="val 5000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5" name="Hexagon 224"/>
            <p:cNvSpPr>
              <a:spLocks noChangeArrowheads="1"/>
            </p:cNvSpPr>
            <p:nvPr/>
          </p:nvSpPr>
          <p:spPr bwMode="auto">
            <a:xfrm>
              <a:off x="627498" y="3021889"/>
              <a:ext cx="177791" cy="152399"/>
            </a:xfrm>
            <a:prstGeom prst="hexagon">
              <a:avLst>
                <a:gd name="adj" fmla="val 25001"/>
                <a:gd name="vf" fmla="val 115470"/>
              </a:avLst>
            </a:prstGeom>
            <a:noFill/>
            <a:ln w="19050">
              <a:solidFill>
                <a:schemeClr val="tx1"/>
              </a:solidFill>
              <a:miter lim="800000"/>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26" name="Oval 225"/>
            <p:cNvSpPr>
              <a:spLocks noChangeArrowheads="1"/>
            </p:cNvSpPr>
            <p:nvPr/>
          </p:nvSpPr>
          <p:spPr bwMode="auto">
            <a:xfrm>
              <a:off x="4865909" y="3044114"/>
              <a:ext cx="109531" cy="109537"/>
            </a:xfrm>
            <a:prstGeom prst="ellipse">
              <a:avLst/>
            </a:prstGeom>
            <a:noFill/>
            <a:ln w="19050">
              <a:solidFill>
                <a:schemeClr val="tx1"/>
              </a:solidFill>
              <a:round/>
              <a:headEnd/>
              <a:tailEnd/>
            </a:ln>
            <a:effectLst>
              <a:outerShdw blurRad="38100" dist="25401" dir="2700000" algn="br" rotWithShape="0">
                <a:srgbClr val="808080">
                  <a:alpha val="5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7" name="Up Arrow 236"/>
            <p:cNvSpPr>
              <a:spLocks noChangeArrowheads="1"/>
            </p:cNvSpPr>
            <p:nvPr/>
          </p:nvSpPr>
          <p:spPr bwMode="auto">
            <a:xfrm>
              <a:off x="849737" y="2355142"/>
              <a:ext cx="312721" cy="330198"/>
            </a:xfrm>
            <a:prstGeom prst="upArrow">
              <a:avLst>
                <a:gd name="adj1" fmla="val 50000"/>
                <a:gd name="adj2" fmla="val 49998"/>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8" name="Up Arrow 237"/>
            <p:cNvSpPr>
              <a:spLocks noChangeArrowheads="1"/>
            </p:cNvSpPr>
            <p:nvPr/>
          </p:nvSpPr>
          <p:spPr bwMode="auto">
            <a:xfrm>
              <a:off x="2953068" y="2355142"/>
              <a:ext cx="312722" cy="330198"/>
            </a:xfrm>
            <a:prstGeom prst="upArrow">
              <a:avLst>
                <a:gd name="adj1" fmla="val 50000"/>
                <a:gd name="adj2" fmla="val 49998"/>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239" name="Up Arrow 238"/>
            <p:cNvSpPr>
              <a:spLocks noChangeArrowheads="1"/>
            </p:cNvSpPr>
            <p:nvPr/>
          </p:nvSpPr>
          <p:spPr bwMode="auto">
            <a:xfrm>
              <a:off x="5145295" y="2355142"/>
              <a:ext cx="312721" cy="330198"/>
            </a:xfrm>
            <a:prstGeom prst="upArrow">
              <a:avLst>
                <a:gd name="adj1" fmla="val 50000"/>
                <a:gd name="adj2" fmla="val 49998"/>
              </a:avLst>
            </a:prstGeom>
            <a:solidFill>
              <a:schemeClr val="bg1"/>
            </a:solidFill>
            <a:ln w="9525">
              <a:solidFill>
                <a:schemeClr val="accent1"/>
              </a:solidFill>
              <a:miter lim="800000"/>
              <a:headEnd/>
              <a:tailEnd/>
            </a:ln>
            <a:effectLst>
              <a:outerShdw blurRad="38100" dist="25401" dir="2700000" algn="br" rotWithShape="0">
                <a:srgbClr val="808080">
                  <a:alpha val="59998"/>
                </a:srgbClr>
              </a:outerShdw>
            </a:effectLst>
          </p:spPr>
          <p:txBody>
            <a:bodyPr anchor="ctr"/>
            <a:lstStyle/>
            <a:p>
              <a:pPr algn="ctr" fontAlgn="base">
                <a:spcBef>
                  <a:spcPct val="0"/>
                </a:spcBef>
                <a:spcAft>
                  <a:spcPct val="0"/>
                </a:spcAft>
                <a:defRPr/>
              </a:pPr>
              <a:endParaRPr lang="en-US">
                <a:solidFill>
                  <a:srgbClr val="FFFFFF"/>
                </a:solidFill>
                <a:ea typeface="ＭＳ Ｐゴシック" pitchFamily="34" charset="-128"/>
              </a:endParaRPr>
            </a:p>
          </p:txBody>
        </p:sp>
        <p:sp>
          <p:nvSpPr>
            <p:cNvPr id="43049" name="TextBox 241"/>
            <p:cNvSpPr txBox="1">
              <a:spLocks noChangeArrowheads="1"/>
            </p:cNvSpPr>
            <p:nvPr/>
          </p:nvSpPr>
          <p:spPr bwMode="auto">
            <a:xfrm>
              <a:off x="1000892" y="3638685"/>
              <a:ext cx="10122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 All blocks </a:t>
              </a:r>
            </a:p>
            <a:p>
              <a:pPr eaLnBrk="1" fontAlgn="base" hangingPunct="1">
                <a:spcBef>
                  <a:spcPct val="0"/>
                </a:spcBef>
                <a:spcAft>
                  <a:spcPct val="0"/>
                </a:spcAft>
              </a:pPr>
              <a:r>
                <a:rPr lang="en-US" altLang="en-US" sz="1300" b="1" smtClean="0">
                  <a:solidFill>
                    <a:srgbClr val="0000FF"/>
                  </a:solidFill>
                </a:rPr>
                <a:t>are local </a:t>
              </a:r>
            </a:p>
          </p:txBody>
        </p:sp>
        <p:cxnSp>
          <p:nvCxnSpPr>
            <p:cNvPr id="17" name="Straight Arrow Connector 16"/>
            <p:cNvCxnSpPr>
              <a:stCxn id="219" idx="0"/>
              <a:endCxn id="139" idx="4"/>
            </p:cNvCxnSpPr>
            <p:nvPr/>
          </p:nvCxnSpPr>
          <p:spPr>
            <a:xfrm flipV="1">
              <a:off x="586225" y="3269538"/>
              <a:ext cx="403205" cy="22447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0" idx="0"/>
              <a:endCxn id="139" idx="4"/>
            </p:cNvCxnSpPr>
            <p:nvPr/>
          </p:nvCxnSpPr>
          <p:spPr>
            <a:xfrm flipH="1" flipV="1">
              <a:off x="989430" y="3269538"/>
              <a:ext cx="284148" cy="22685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62" idx="0"/>
              <a:endCxn id="139" idx="4"/>
            </p:cNvCxnSpPr>
            <p:nvPr/>
          </p:nvCxnSpPr>
          <p:spPr>
            <a:xfrm flipV="1">
              <a:off x="586225" y="3269538"/>
              <a:ext cx="403205" cy="27558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8" name="Straight Arrow Connector 227"/>
            <p:cNvCxnSpPr>
              <a:stCxn id="171" idx="0"/>
              <a:endCxn id="139" idx="4"/>
            </p:cNvCxnSpPr>
            <p:nvPr/>
          </p:nvCxnSpPr>
          <p:spPr>
            <a:xfrm flipH="1" flipV="1">
              <a:off x="989430" y="3269538"/>
              <a:ext cx="271448" cy="2752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0" name="Straight Arrow Connector 229"/>
            <p:cNvCxnSpPr>
              <a:stCxn id="28" idx="0"/>
              <a:endCxn id="138" idx="4"/>
            </p:cNvCxnSpPr>
            <p:nvPr/>
          </p:nvCxnSpPr>
          <p:spPr>
            <a:xfrm flipV="1">
              <a:off x="2568912" y="3269538"/>
              <a:ext cx="487338" cy="2268526"/>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2" name="Straight Arrow Connector 231"/>
            <p:cNvCxnSpPr>
              <a:stCxn id="66" idx="0"/>
              <a:endCxn id="138" idx="4"/>
            </p:cNvCxnSpPr>
            <p:nvPr/>
          </p:nvCxnSpPr>
          <p:spPr>
            <a:xfrm flipH="1" flipV="1">
              <a:off x="3056250" y="3269538"/>
              <a:ext cx="185728" cy="2262176"/>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4" name="Straight Arrow Connector 233"/>
            <p:cNvCxnSpPr>
              <a:stCxn id="43" idx="0"/>
              <a:endCxn id="138" idx="4"/>
            </p:cNvCxnSpPr>
            <p:nvPr/>
          </p:nvCxnSpPr>
          <p:spPr>
            <a:xfrm flipV="1">
              <a:off x="2903858" y="3269538"/>
              <a:ext cx="152392" cy="2797160"/>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36" name="Straight Arrow Connector 235"/>
            <p:cNvCxnSpPr>
              <a:stCxn id="58" idx="0"/>
              <a:endCxn id="143" idx="4"/>
            </p:cNvCxnSpPr>
            <p:nvPr/>
          </p:nvCxnSpPr>
          <p:spPr>
            <a:xfrm flipV="1">
              <a:off x="4502389" y="3269538"/>
              <a:ext cx="727038" cy="2244713"/>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a:stCxn id="213" idx="0"/>
              <a:endCxn id="143" idx="4"/>
            </p:cNvCxnSpPr>
            <p:nvPr/>
          </p:nvCxnSpPr>
          <p:spPr>
            <a:xfrm flipV="1">
              <a:off x="5189743" y="3269538"/>
              <a:ext cx="39685" cy="2252651"/>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5" name="Straight Arrow Connector 254"/>
            <p:cNvCxnSpPr>
              <a:stCxn id="22" idx="0"/>
              <a:endCxn id="143" idx="4"/>
            </p:cNvCxnSpPr>
            <p:nvPr/>
          </p:nvCxnSpPr>
          <p:spPr>
            <a:xfrm flipV="1">
              <a:off x="4810349" y="3269538"/>
              <a:ext cx="419079" cy="2752711"/>
            </a:xfrm>
            <a:prstGeom prst="straightConnector1">
              <a:avLst/>
            </a:prstGeom>
            <a:ln>
              <a:solidFill>
                <a:schemeClr val="bg2">
                  <a:lumMod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43060" name="TextBox 131"/>
            <p:cNvSpPr txBox="1">
              <a:spLocks noChangeArrowheads="1"/>
            </p:cNvSpPr>
            <p:nvPr/>
          </p:nvSpPr>
          <p:spPr bwMode="auto">
            <a:xfrm>
              <a:off x="1868985" y="4278606"/>
              <a:ext cx="10122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 All blocks </a:t>
              </a:r>
            </a:p>
            <a:p>
              <a:pPr eaLnBrk="1" fontAlgn="base" hangingPunct="1">
                <a:spcBef>
                  <a:spcPct val="0"/>
                </a:spcBef>
                <a:spcAft>
                  <a:spcPct val="0"/>
                </a:spcAft>
              </a:pPr>
              <a:r>
                <a:rPr lang="en-US" altLang="en-US" sz="1300" b="1" smtClean="0">
                  <a:solidFill>
                    <a:srgbClr val="0000FF"/>
                  </a:solidFill>
                </a:rPr>
                <a:t>are local </a:t>
              </a:r>
            </a:p>
          </p:txBody>
        </p:sp>
        <p:sp>
          <p:nvSpPr>
            <p:cNvPr id="43061" name="TextBox 132"/>
            <p:cNvSpPr txBox="1">
              <a:spLocks noChangeArrowheads="1"/>
            </p:cNvSpPr>
            <p:nvPr/>
          </p:nvSpPr>
          <p:spPr bwMode="auto">
            <a:xfrm>
              <a:off x="4040965" y="3846806"/>
              <a:ext cx="101228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r>
                <a:rPr lang="en-US" altLang="en-US" sz="1300" b="1" smtClean="0">
                  <a:solidFill>
                    <a:srgbClr val="0000FF"/>
                  </a:solidFill>
                </a:rPr>
                <a:t> All blocks </a:t>
              </a:r>
            </a:p>
            <a:p>
              <a:pPr eaLnBrk="1" fontAlgn="base" hangingPunct="1">
                <a:spcBef>
                  <a:spcPct val="0"/>
                </a:spcBef>
                <a:spcAft>
                  <a:spcPct val="0"/>
                </a:spcAft>
              </a:pPr>
              <a:r>
                <a:rPr lang="en-US" altLang="en-US" sz="1300" b="1" smtClean="0">
                  <a:solidFill>
                    <a:srgbClr val="0000FF"/>
                  </a:solidFill>
                </a:rPr>
                <a:t>are local </a:t>
              </a:r>
            </a:p>
          </p:txBody>
        </p:sp>
      </p:grpSp>
    </p:spTree>
    <p:extLst>
      <p:ext uri="{BB962C8B-B14F-4D97-AF65-F5344CB8AC3E}">
        <p14:creationId xmlns:p14="http://schemas.microsoft.com/office/powerpoint/2010/main" val="2612784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ssolve">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988" y="706438"/>
            <a:ext cx="8245475" cy="498475"/>
          </a:xfrm>
        </p:spPr>
        <p:txBody>
          <a:bodyPr>
            <a:normAutofit fontScale="90000"/>
          </a:bodyPr>
          <a:lstStyle/>
          <a:p>
            <a:pPr>
              <a:defRPr/>
            </a:pPr>
            <a:r>
              <a:rPr lang="en-US" dirty="0" err="1" smtClean="0"/>
              <a:t>CoHadoop</a:t>
            </a:r>
            <a:r>
              <a:rPr lang="en-US" dirty="0"/>
              <a:t> </a:t>
            </a:r>
            <a:r>
              <a:rPr lang="en-US" dirty="0" smtClean="0"/>
              <a:t>Key Properties</a:t>
            </a:r>
            <a:endParaRPr lang="en-US" dirty="0"/>
          </a:p>
        </p:txBody>
      </p:sp>
      <p:sp>
        <p:nvSpPr>
          <p:cNvPr id="44034" name="Text Placeholder 2"/>
          <p:cNvSpPr>
            <a:spLocks noGrp="1"/>
          </p:cNvSpPr>
          <p:nvPr>
            <p:ph type="body" sz="half" idx="1"/>
          </p:nvPr>
        </p:nvSpPr>
        <p:spPr>
          <a:xfrm>
            <a:off x="469900" y="1549400"/>
            <a:ext cx="8369300" cy="4508500"/>
          </a:xfrm>
        </p:spPr>
        <p:txBody>
          <a:bodyPr>
            <a:normAutofit/>
          </a:bodyPr>
          <a:lstStyle/>
          <a:p>
            <a:r>
              <a:rPr lang="en-US" b="1">
                <a:solidFill>
                  <a:srgbClr val="0000FF"/>
                </a:solidFill>
                <a:latin typeface="Arial" charset="0"/>
              </a:rPr>
              <a:t>Simple: </a:t>
            </a:r>
            <a:r>
              <a:rPr lang="en-US">
                <a:latin typeface="Arial" charset="0"/>
              </a:rPr>
              <a:t>Applications only need to assign the </a:t>
            </a:r>
            <a:r>
              <a:rPr lang="en-US" i="1">
                <a:solidFill>
                  <a:srgbClr val="800000"/>
                </a:solidFill>
                <a:latin typeface="Arial" charset="0"/>
              </a:rPr>
              <a:t>locator</a:t>
            </a:r>
            <a:r>
              <a:rPr lang="en-US">
                <a:latin typeface="Arial" charset="0"/>
              </a:rPr>
              <a:t> file property to the related files</a:t>
            </a:r>
          </a:p>
          <a:p>
            <a:endParaRPr lang="en-US">
              <a:latin typeface="Arial" charset="0"/>
            </a:endParaRPr>
          </a:p>
          <a:p>
            <a:r>
              <a:rPr lang="en-US" b="1">
                <a:solidFill>
                  <a:srgbClr val="0000FF"/>
                </a:solidFill>
                <a:latin typeface="Arial" charset="0"/>
              </a:rPr>
              <a:t>Flexible: </a:t>
            </a:r>
            <a:r>
              <a:rPr lang="en-US">
                <a:latin typeface="Arial" charset="0"/>
              </a:rPr>
              <a:t>The mechanism can be used by many applications and scenarios</a:t>
            </a:r>
          </a:p>
          <a:p>
            <a:pPr lvl="1"/>
            <a:r>
              <a:rPr lang="en-US">
                <a:latin typeface="Arial" charset="0"/>
              </a:rPr>
              <a:t>Colocating joined or grouped files</a:t>
            </a:r>
          </a:p>
          <a:p>
            <a:pPr lvl="1"/>
            <a:r>
              <a:rPr lang="en-US">
                <a:latin typeface="Arial" charset="0"/>
              </a:rPr>
              <a:t>Colocating data files and their indexes</a:t>
            </a:r>
          </a:p>
          <a:p>
            <a:pPr lvl="1"/>
            <a:r>
              <a:rPr lang="en-US">
                <a:latin typeface="Arial" charset="0"/>
              </a:rPr>
              <a:t>Colocating a related columns (column family) in columnar store DB</a:t>
            </a:r>
          </a:p>
          <a:p>
            <a:pPr lvl="1"/>
            <a:endParaRPr lang="en-US">
              <a:latin typeface="Arial" charset="0"/>
            </a:endParaRPr>
          </a:p>
          <a:p>
            <a:r>
              <a:rPr lang="en-US" b="1">
                <a:solidFill>
                  <a:srgbClr val="0000FF"/>
                </a:solidFill>
                <a:latin typeface="Arial" charset="0"/>
              </a:rPr>
              <a:t>Dynamic: </a:t>
            </a:r>
            <a:r>
              <a:rPr lang="en-US">
                <a:latin typeface="Arial" charset="0"/>
              </a:rPr>
              <a:t>New files can be colocated with existing files without any re-loading or re-processing </a:t>
            </a:r>
          </a:p>
        </p:txBody>
      </p:sp>
      <p:sp>
        <p:nvSpPr>
          <p:cNvPr id="44035"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5A9871-5CAE-3F48-A0EA-6FB9EC1BBAE0}" type="slidenum">
              <a:rPr lang="x-none" sz="1400">
                <a:solidFill>
                  <a:srgbClr val="FFFFFF"/>
                </a:solidFill>
              </a:rPr>
              <a:pPr eaLnBrk="1" hangingPunct="1"/>
              <a:t>13</a:t>
            </a:fld>
            <a:endParaRPr lang="en-US" sz="1400">
              <a:solidFill>
                <a:srgbClr val="FFFFFF"/>
              </a:solidFill>
            </a:endParaRPr>
          </a:p>
        </p:txBody>
      </p:sp>
    </p:spTree>
    <p:extLst>
      <p:ext uri="{BB962C8B-B14F-4D97-AF65-F5344CB8AC3E}">
        <p14:creationId xmlns:p14="http://schemas.microsoft.com/office/powerpoint/2010/main" val="1870414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pPr>
              <a:buSzPct val="110000"/>
              <a:buFont typeface="Wingdings" charset="2"/>
              <a:buChar char="ü"/>
              <a:defRPr/>
            </a:pPr>
            <a:r>
              <a:rPr lang="en-US" dirty="0" smtClean="0">
                <a:solidFill>
                  <a:schemeClr val="bg1">
                    <a:lumMod val="65000"/>
                  </a:schemeClr>
                </a:solidFill>
              </a:rPr>
              <a:t> What is </a:t>
            </a:r>
            <a:r>
              <a:rPr lang="en-US" dirty="0" err="1" smtClean="0">
                <a:solidFill>
                  <a:schemeClr val="bg1">
                    <a:lumMod val="65000"/>
                  </a:schemeClr>
                </a:solidFill>
              </a:rPr>
              <a:t>CoHadoop</a:t>
            </a:r>
            <a:r>
              <a:rPr lang="en-US" dirty="0" smtClean="0">
                <a:solidFill>
                  <a:schemeClr val="bg1">
                    <a:lumMod val="65000"/>
                  </a:schemeClr>
                </a:solidFill>
              </a:rPr>
              <a:t> &amp; Motivation</a:t>
            </a:r>
          </a:p>
          <a:p>
            <a:pPr>
              <a:buSzPct val="110000"/>
              <a:buFont typeface="Wingdings" charset="2"/>
              <a:buChar char="ü"/>
              <a:defRPr/>
            </a:pPr>
            <a:endParaRPr lang="en-US" dirty="0">
              <a:solidFill>
                <a:schemeClr val="bg1">
                  <a:lumMod val="65000"/>
                </a:schemeClr>
              </a:solidFill>
            </a:endParaRPr>
          </a:p>
          <a:p>
            <a:pPr>
              <a:buSzPct val="110000"/>
              <a:buFont typeface="Wingdings" charset="2"/>
              <a:buChar char="ü"/>
              <a:defRPr/>
            </a:pPr>
            <a:r>
              <a:rPr lang="en-US" dirty="0" smtClean="0">
                <a:solidFill>
                  <a:schemeClr val="bg1">
                    <a:lumMod val="65000"/>
                  </a:schemeClr>
                </a:solidFill>
              </a:rPr>
              <a:t> Data Colocation in </a:t>
            </a:r>
            <a:r>
              <a:rPr lang="en-US" dirty="0" err="1" smtClean="0">
                <a:solidFill>
                  <a:schemeClr val="bg1">
                    <a:lumMod val="65000"/>
                  </a:schemeClr>
                </a:solidFill>
              </a:rPr>
              <a:t>CoHadoop</a:t>
            </a:r>
            <a:endParaRPr lang="en-US" dirty="0" smtClean="0">
              <a:solidFill>
                <a:schemeClr val="bg1">
                  <a:lumMod val="65000"/>
                </a:schemeClr>
              </a:solidFill>
            </a:endParaRPr>
          </a:p>
          <a:p>
            <a:pPr>
              <a:buSzPct val="110000"/>
              <a:buFont typeface="Wingdings" charset="2"/>
              <a:buChar char="ü"/>
              <a:defRPr/>
            </a:pPr>
            <a:endParaRPr lang="en-US" dirty="0">
              <a:solidFill>
                <a:schemeClr val="bg1">
                  <a:lumMod val="65000"/>
                </a:schemeClr>
              </a:solidFill>
            </a:endParaRPr>
          </a:p>
          <a:p>
            <a:pPr>
              <a:buSzPct val="110000"/>
              <a:buFont typeface="Wingdings" charset="2"/>
              <a:buChar char="ü"/>
              <a:defRPr/>
            </a:pPr>
            <a:r>
              <a:rPr lang="en-US" dirty="0" smtClean="0">
                <a:solidFill>
                  <a:schemeClr val="bg1">
                    <a:lumMod val="65000"/>
                  </a:schemeClr>
                </a:solidFill>
              </a:rPr>
              <a:t> Target Scenario: Log Processing</a:t>
            </a:r>
          </a:p>
          <a:p>
            <a:pPr>
              <a:defRPr/>
            </a:pPr>
            <a:endParaRPr lang="en-US" dirty="0"/>
          </a:p>
          <a:p>
            <a:pPr>
              <a:defRPr/>
            </a:pPr>
            <a:r>
              <a:rPr lang="en-US" dirty="0" smtClean="0"/>
              <a:t>Related Work</a:t>
            </a:r>
          </a:p>
          <a:p>
            <a:pPr>
              <a:defRPr/>
            </a:pPr>
            <a:endParaRPr lang="en-US" dirty="0"/>
          </a:p>
          <a:p>
            <a:pPr>
              <a:defRPr/>
            </a:pPr>
            <a:r>
              <a:rPr lang="en-US" dirty="0" smtClean="0"/>
              <a:t>Experimental Analysis</a:t>
            </a:r>
          </a:p>
          <a:p>
            <a:pPr>
              <a:defRPr/>
            </a:pPr>
            <a:endParaRPr lang="en-US" dirty="0"/>
          </a:p>
          <a:p>
            <a:pPr>
              <a:defRPr/>
            </a:pPr>
            <a:r>
              <a:rPr lang="en-US" dirty="0" smtClean="0"/>
              <a:t>Summary</a:t>
            </a:r>
          </a:p>
          <a:p>
            <a:pPr>
              <a:defRPr/>
            </a:pPr>
            <a:endParaRPr lang="en-US" dirty="0"/>
          </a:p>
        </p:txBody>
      </p:sp>
      <p:sp>
        <p:nvSpPr>
          <p:cNvPr id="4505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4506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5870387-EA49-EF46-9505-F54EE7C9813E}" type="slidenum">
              <a:rPr lang="x-none" sz="1400">
                <a:solidFill>
                  <a:srgbClr val="FFFFFF"/>
                </a:solidFill>
              </a:rPr>
              <a:pPr eaLnBrk="1" hangingPunct="1"/>
              <a:t>14</a:t>
            </a:fld>
            <a:endParaRPr lang="en-US" sz="1400">
              <a:solidFill>
                <a:srgbClr val="FFFFFF"/>
              </a:solidFill>
            </a:endParaRPr>
          </a:p>
        </p:txBody>
      </p:sp>
    </p:spTree>
    <p:extLst>
      <p:ext uri="{BB962C8B-B14F-4D97-AF65-F5344CB8AC3E}">
        <p14:creationId xmlns:p14="http://schemas.microsoft.com/office/powerpoint/2010/main" val="2420645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66700"/>
            <a:ext cx="8229600" cy="990600"/>
          </a:xfrm>
        </p:spPr>
        <p:txBody>
          <a:bodyPr/>
          <a:lstStyle/>
          <a:p>
            <a:pPr>
              <a:defRPr/>
            </a:pPr>
            <a:r>
              <a:rPr lang="en-US" dirty="0" smtClean="0"/>
              <a:t>Related Work</a:t>
            </a:r>
            <a:endParaRPr lang="en-US" dirty="0"/>
          </a:p>
        </p:txBody>
      </p:sp>
      <p:sp>
        <p:nvSpPr>
          <p:cNvPr id="46082" name="Content Placeholder 2"/>
          <p:cNvSpPr>
            <a:spLocks noGrp="1"/>
          </p:cNvSpPr>
          <p:nvPr>
            <p:ph idx="1"/>
          </p:nvPr>
        </p:nvSpPr>
        <p:spPr>
          <a:xfrm>
            <a:off x="457200" y="1181100"/>
            <a:ext cx="8229600" cy="4876800"/>
          </a:xfrm>
        </p:spPr>
        <p:txBody>
          <a:bodyPr>
            <a:normAutofit fontScale="92500" lnSpcReduction="10000"/>
          </a:bodyPr>
          <a:lstStyle/>
          <a:p>
            <a:pPr eaLnBrk="1" hangingPunct="1">
              <a:lnSpc>
                <a:spcPct val="90000"/>
              </a:lnSpc>
            </a:pPr>
            <a:endParaRPr lang="en-US" sz="2000" b="1" dirty="0" smtClean="0">
              <a:solidFill>
                <a:srgbClr val="000000"/>
              </a:solidFill>
              <a:latin typeface="Arial" charset="0"/>
            </a:endParaRPr>
          </a:p>
          <a:p>
            <a:pPr eaLnBrk="1" hangingPunct="1">
              <a:lnSpc>
                <a:spcPct val="90000"/>
              </a:lnSpc>
            </a:pPr>
            <a:r>
              <a:rPr lang="en-US" sz="2000" b="1" dirty="0" smtClean="0">
                <a:solidFill>
                  <a:srgbClr val="000000"/>
                </a:solidFill>
                <a:latin typeface="Arial" charset="0"/>
              </a:rPr>
              <a:t>Hadoop</a:t>
            </a:r>
            <a:r>
              <a:rPr lang="en-US" sz="2000" b="1" dirty="0">
                <a:solidFill>
                  <a:srgbClr val="000000"/>
                </a:solidFill>
                <a:latin typeface="Arial" charset="0"/>
              </a:rPr>
              <a:t>++</a:t>
            </a:r>
            <a:r>
              <a:rPr lang="en-US" sz="2000" dirty="0">
                <a:solidFill>
                  <a:srgbClr val="000000"/>
                </a:solidFill>
                <a:latin typeface="Arial" charset="0"/>
              </a:rPr>
              <a:t> </a:t>
            </a:r>
            <a:r>
              <a:rPr lang="en-US" sz="1200" i="1" dirty="0">
                <a:latin typeface="Arial" charset="0"/>
              </a:rPr>
              <a:t>(</a:t>
            </a:r>
            <a:r>
              <a:rPr lang="nl-NL" sz="1200" i="1" dirty="0">
                <a:latin typeface="Arial" charset="0"/>
              </a:rPr>
              <a:t>Jens Dittrich et al., PVLDB, Vol. 3, No. 1, 2010</a:t>
            </a:r>
            <a:r>
              <a:rPr lang="en-US" sz="1200" i="1" dirty="0">
                <a:latin typeface="Arial" charset="0"/>
              </a:rPr>
              <a:t>)</a:t>
            </a:r>
            <a:endParaRPr lang="en-US" sz="1200" dirty="0">
              <a:solidFill>
                <a:srgbClr val="000000"/>
              </a:solidFill>
              <a:latin typeface="Arial" charset="0"/>
            </a:endParaRPr>
          </a:p>
          <a:p>
            <a:pPr lvl="1" eaLnBrk="1" hangingPunct="1">
              <a:lnSpc>
                <a:spcPct val="90000"/>
              </a:lnSpc>
            </a:pPr>
            <a:r>
              <a:rPr lang="en-US" sz="1800" dirty="0">
                <a:solidFill>
                  <a:srgbClr val="000000"/>
                </a:solidFill>
                <a:latin typeface="Arial" charset="0"/>
              </a:rPr>
              <a:t>Creates Trojan join and Trojan index to enhance the performance</a:t>
            </a:r>
          </a:p>
          <a:p>
            <a:pPr lvl="1" eaLnBrk="1" hangingPunct="1"/>
            <a:r>
              <a:rPr lang="en-US" sz="1800" dirty="0" err="1">
                <a:solidFill>
                  <a:srgbClr val="000000"/>
                </a:solidFill>
                <a:latin typeface="Arial" charset="0"/>
              </a:rPr>
              <a:t>Cogroups</a:t>
            </a:r>
            <a:r>
              <a:rPr lang="en-US" sz="1800" dirty="0">
                <a:solidFill>
                  <a:srgbClr val="000000"/>
                </a:solidFill>
                <a:latin typeface="Arial" charset="0"/>
              </a:rPr>
              <a:t> two input files into a special </a:t>
            </a:r>
            <a:r>
              <a:rPr lang="ja-JP" altLang="en-US" sz="1800" dirty="0">
                <a:solidFill>
                  <a:srgbClr val="000000"/>
                </a:solidFill>
                <a:latin typeface="Arial" charset="0"/>
              </a:rPr>
              <a:t>“</a:t>
            </a:r>
            <a:r>
              <a:rPr lang="en-US" altLang="ja-JP" sz="1800" dirty="0">
                <a:solidFill>
                  <a:srgbClr val="000000"/>
                </a:solidFill>
                <a:latin typeface="Arial" charset="0"/>
              </a:rPr>
              <a:t>Trojan</a:t>
            </a:r>
            <a:r>
              <a:rPr lang="ja-JP" altLang="en-US" sz="1800" dirty="0">
                <a:solidFill>
                  <a:srgbClr val="000000"/>
                </a:solidFill>
                <a:latin typeface="Arial" charset="0"/>
              </a:rPr>
              <a:t>”</a:t>
            </a:r>
            <a:r>
              <a:rPr lang="en-US" altLang="ja-JP" sz="1800" dirty="0">
                <a:solidFill>
                  <a:srgbClr val="000000"/>
                </a:solidFill>
                <a:latin typeface="Arial" charset="0"/>
              </a:rPr>
              <a:t> file</a:t>
            </a:r>
          </a:p>
          <a:p>
            <a:pPr lvl="1" eaLnBrk="1" hangingPunct="1"/>
            <a:r>
              <a:rPr lang="en-US" sz="1800" dirty="0">
                <a:latin typeface="Arial" charset="0"/>
                <a:cs typeface="Arial" charset="0"/>
              </a:rPr>
              <a:t>Changes data layout by augmenting these Trojan files</a:t>
            </a:r>
          </a:p>
          <a:p>
            <a:pPr lvl="1" eaLnBrk="1" hangingPunct="1">
              <a:lnSpc>
                <a:spcPct val="90000"/>
              </a:lnSpc>
            </a:pPr>
            <a:r>
              <a:rPr lang="en-US" sz="1800" dirty="0">
                <a:solidFill>
                  <a:srgbClr val="000000"/>
                </a:solidFill>
                <a:latin typeface="Arial" charset="0"/>
              </a:rPr>
              <a:t>No Hadoop code changes, but static solution, not flexible</a:t>
            </a:r>
          </a:p>
          <a:p>
            <a:pPr eaLnBrk="1" hangingPunct="1">
              <a:lnSpc>
                <a:spcPct val="90000"/>
              </a:lnSpc>
            </a:pPr>
            <a:endParaRPr lang="en-US" sz="2000" dirty="0">
              <a:solidFill>
                <a:srgbClr val="000000"/>
              </a:solidFill>
              <a:latin typeface="Arial" charset="0"/>
            </a:endParaRPr>
          </a:p>
          <a:p>
            <a:pPr eaLnBrk="1" hangingPunct="1">
              <a:lnSpc>
                <a:spcPct val="90000"/>
              </a:lnSpc>
            </a:pPr>
            <a:r>
              <a:rPr lang="en-US" sz="2000" b="1" dirty="0" err="1">
                <a:solidFill>
                  <a:srgbClr val="000000"/>
                </a:solidFill>
                <a:latin typeface="Arial" charset="0"/>
              </a:rPr>
              <a:t>HadoopDB</a:t>
            </a:r>
            <a:r>
              <a:rPr lang="en-US" sz="2000" dirty="0">
                <a:solidFill>
                  <a:srgbClr val="000000"/>
                </a:solidFill>
                <a:latin typeface="Arial" charset="0"/>
              </a:rPr>
              <a:t> </a:t>
            </a:r>
            <a:r>
              <a:rPr lang="en-US" sz="1200" i="1" dirty="0">
                <a:latin typeface="Arial" charset="0"/>
              </a:rPr>
              <a:t>(</a:t>
            </a:r>
            <a:r>
              <a:rPr lang="nb-NO" sz="1200" i="1" dirty="0">
                <a:latin typeface="Arial" charset="0"/>
              </a:rPr>
              <a:t>Azza Abouzeid et al., VLDB 2009</a:t>
            </a:r>
            <a:r>
              <a:rPr lang="en-US" sz="1200" i="1" dirty="0">
                <a:latin typeface="Arial" charset="0"/>
              </a:rPr>
              <a:t>)</a:t>
            </a:r>
          </a:p>
          <a:p>
            <a:pPr lvl="1" eaLnBrk="1" hangingPunct="1">
              <a:lnSpc>
                <a:spcPct val="90000"/>
              </a:lnSpc>
            </a:pPr>
            <a:r>
              <a:rPr lang="en-US" sz="1800" dirty="0">
                <a:latin typeface="Arial" charset="0"/>
                <a:cs typeface="Arial" charset="0"/>
              </a:rPr>
              <a:t>Heavyweight changes to Hadoop framework: data stored in local DBMS</a:t>
            </a:r>
          </a:p>
          <a:p>
            <a:pPr lvl="1" eaLnBrk="1" hangingPunct="1">
              <a:lnSpc>
                <a:spcPct val="90000"/>
              </a:lnSpc>
            </a:pPr>
            <a:r>
              <a:rPr lang="en-US" sz="1800" dirty="0">
                <a:latin typeface="Arial" charset="0"/>
                <a:cs typeface="Arial" charset="0"/>
              </a:rPr>
              <a:t>Enjoys the benefits of DBMS, e.g.,  query optimization, use of indexes</a:t>
            </a:r>
          </a:p>
          <a:p>
            <a:pPr lvl="1" eaLnBrk="1" hangingPunct="1">
              <a:lnSpc>
                <a:spcPct val="90000"/>
              </a:lnSpc>
            </a:pPr>
            <a:r>
              <a:rPr lang="en-US" sz="1800" dirty="0">
                <a:latin typeface="Arial" charset="0"/>
                <a:cs typeface="Arial" charset="0"/>
              </a:rPr>
              <a:t>Disrupts the dynamic scheduling and fault tolerance of Hadoop </a:t>
            </a:r>
          </a:p>
          <a:p>
            <a:pPr lvl="2" eaLnBrk="1" hangingPunct="1">
              <a:lnSpc>
                <a:spcPct val="90000"/>
              </a:lnSpc>
            </a:pPr>
            <a:r>
              <a:rPr lang="en-US" sz="1600" dirty="0">
                <a:latin typeface="Arial" charset="0"/>
                <a:cs typeface="Arial" charset="0"/>
              </a:rPr>
              <a:t>Data no longer in the control of HDFS but is in the DB</a:t>
            </a:r>
          </a:p>
          <a:p>
            <a:pPr eaLnBrk="1" hangingPunct="1">
              <a:lnSpc>
                <a:spcPct val="90000"/>
              </a:lnSpc>
            </a:pPr>
            <a:endParaRPr lang="en-US" dirty="0">
              <a:solidFill>
                <a:srgbClr val="000000"/>
              </a:solidFill>
              <a:latin typeface="Arial" charset="0"/>
            </a:endParaRPr>
          </a:p>
          <a:p>
            <a:pPr eaLnBrk="1" hangingPunct="1">
              <a:lnSpc>
                <a:spcPct val="90000"/>
              </a:lnSpc>
            </a:pPr>
            <a:r>
              <a:rPr lang="en-US" sz="2000" b="1" dirty="0" smtClean="0">
                <a:latin typeface="Arial" charset="0"/>
              </a:rPr>
              <a:t>HDFS </a:t>
            </a:r>
            <a:r>
              <a:rPr lang="en-US" sz="2000" b="1" dirty="0">
                <a:latin typeface="Arial" charset="0"/>
              </a:rPr>
              <a:t>0.21:</a:t>
            </a:r>
            <a:r>
              <a:rPr lang="en-US" sz="2000" dirty="0">
                <a:latin typeface="Arial" charset="0"/>
              </a:rPr>
              <a:t> provides a new API to plug-in different data placement policies</a:t>
            </a:r>
          </a:p>
          <a:p>
            <a:pPr eaLnBrk="1" hangingPunct="1">
              <a:lnSpc>
                <a:spcPct val="90000"/>
              </a:lnSpc>
            </a:pPr>
            <a:endParaRPr lang="en-US" sz="2200" dirty="0">
              <a:solidFill>
                <a:srgbClr val="000000"/>
              </a:solidFill>
              <a:latin typeface="Arial" charset="0"/>
            </a:endParaRPr>
          </a:p>
        </p:txBody>
      </p:sp>
      <p:sp>
        <p:nvSpPr>
          <p:cNvPr id="4608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42430D-6502-0747-A175-A87CF59206DD}" type="slidenum">
              <a:rPr lang="x-none" sz="1400">
                <a:solidFill>
                  <a:srgbClr val="FFFFFF"/>
                </a:solidFill>
              </a:rPr>
              <a:pPr eaLnBrk="1" hangingPunct="1"/>
              <a:t>15</a:t>
            </a:fld>
            <a:endParaRPr lang="en-US" sz="1400">
              <a:solidFill>
                <a:srgbClr val="FFFFFF"/>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36336101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376" name="Rectangle 8"/>
          <p:cNvSpPr>
            <a:spLocks noGrp="1" noChangeArrowheads="1"/>
          </p:cNvSpPr>
          <p:nvPr>
            <p:ph type="title"/>
          </p:nvPr>
        </p:nvSpPr>
        <p:spPr>
          <a:xfrm>
            <a:off x="215900" y="622300"/>
            <a:ext cx="8245475" cy="498475"/>
          </a:xfrm>
        </p:spPr>
        <p:txBody>
          <a:bodyPr>
            <a:normAutofit fontScale="90000"/>
          </a:bodyPr>
          <a:lstStyle/>
          <a:p>
            <a:pPr eaLnBrk="1" fontAlgn="auto" hangingPunct="1">
              <a:spcAft>
                <a:spcPts val="0"/>
              </a:spcAft>
              <a:defRPr/>
            </a:pPr>
            <a:r>
              <a:rPr lang="en-US" dirty="0" smtClean="0">
                <a:ea typeface="+mj-ea"/>
                <a:cs typeface="+mj-cs"/>
              </a:rPr>
              <a:t>Experimental Setup</a:t>
            </a:r>
          </a:p>
        </p:txBody>
      </p:sp>
      <p:sp>
        <p:nvSpPr>
          <p:cNvPr id="47106" name="Rectangle 9"/>
          <p:cNvSpPr>
            <a:spLocks noGrp="1" noChangeArrowheads="1"/>
          </p:cNvSpPr>
          <p:nvPr>
            <p:ph idx="1"/>
          </p:nvPr>
        </p:nvSpPr>
        <p:spPr>
          <a:xfrm>
            <a:off x="400050" y="1323975"/>
            <a:ext cx="8061325" cy="5076825"/>
          </a:xfrm>
        </p:spPr>
        <p:txBody>
          <a:bodyPr>
            <a:normAutofit lnSpcReduction="10000"/>
          </a:bodyPr>
          <a:lstStyle/>
          <a:p>
            <a:pPr eaLnBrk="1" hangingPunct="1">
              <a:lnSpc>
                <a:spcPct val="80000"/>
              </a:lnSpc>
            </a:pPr>
            <a:endParaRPr lang="en-US" sz="2200" dirty="0" smtClean="0">
              <a:solidFill>
                <a:srgbClr val="FF0000"/>
              </a:solidFill>
              <a:latin typeface="Arial" charset="0"/>
            </a:endParaRPr>
          </a:p>
          <a:p>
            <a:pPr eaLnBrk="1" hangingPunct="1">
              <a:lnSpc>
                <a:spcPct val="80000"/>
              </a:lnSpc>
            </a:pPr>
            <a:r>
              <a:rPr lang="en-US" sz="2200" dirty="0" smtClean="0">
                <a:solidFill>
                  <a:srgbClr val="FF0000"/>
                </a:solidFill>
                <a:latin typeface="Arial" charset="0"/>
              </a:rPr>
              <a:t>Data </a:t>
            </a:r>
            <a:r>
              <a:rPr lang="en-US" sz="2200" dirty="0">
                <a:solidFill>
                  <a:srgbClr val="FF0000"/>
                </a:solidFill>
                <a:latin typeface="Arial" charset="0"/>
              </a:rPr>
              <a:t>Set:</a:t>
            </a:r>
            <a:r>
              <a:rPr lang="en-US" sz="2200" dirty="0">
                <a:latin typeface="Arial" charset="0"/>
              </a:rPr>
              <a:t> Financial </a:t>
            </a:r>
            <a:r>
              <a:rPr lang="en-US" sz="2200" i="1" dirty="0">
                <a:latin typeface="Arial" charset="0"/>
              </a:rPr>
              <a:t>transactions</a:t>
            </a:r>
            <a:r>
              <a:rPr lang="en-US" sz="2200" dirty="0">
                <a:latin typeface="Arial" charset="0"/>
              </a:rPr>
              <a:t> data generator, augmented with </a:t>
            </a:r>
            <a:r>
              <a:rPr lang="en-US" sz="2200" i="1" dirty="0">
                <a:latin typeface="Arial" charset="0"/>
              </a:rPr>
              <a:t>accounts</a:t>
            </a:r>
            <a:r>
              <a:rPr lang="en-US" sz="2200" dirty="0">
                <a:latin typeface="Arial" charset="0"/>
              </a:rPr>
              <a:t> table as reference data</a:t>
            </a:r>
          </a:p>
          <a:p>
            <a:pPr lvl="1" eaLnBrk="1" hangingPunct="1">
              <a:lnSpc>
                <a:spcPct val="80000"/>
              </a:lnSpc>
            </a:pPr>
            <a:r>
              <a:rPr lang="en-US" sz="1900" i="1" dirty="0">
                <a:latin typeface="Arial" charset="0"/>
              </a:rPr>
              <a:t>Accounts</a:t>
            </a:r>
            <a:r>
              <a:rPr lang="en-US" sz="1900" dirty="0">
                <a:latin typeface="Arial" charset="0"/>
              </a:rPr>
              <a:t> records are 50 bytes, 10GB fixed size</a:t>
            </a:r>
          </a:p>
          <a:p>
            <a:pPr lvl="1" eaLnBrk="1" hangingPunct="1">
              <a:lnSpc>
                <a:spcPct val="80000"/>
              </a:lnSpc>
            </a:pPr>
            <a:r>
              <a:rPr lang="en-US" sz="1900" i="1" dirty="0">
                <a:latin typeface="Arial" charset="0"/>
              </a:rPr>
              <a:t>Transactions</a:t>
            </a:r>
            <a:r>
              <a:rPr lang="en-US" sz="1900" dirty="0">
                <a:latin typeface="Arial" charset="0"/>
              </a:rPr>
              <a:t> records are 500 bytes</a:t>
            </a:r>
          </a:p>
          <a:p>
            <a:pPr lvl="1" eaLnBrk="1" hangingPunct="1">
              <a:lnSpc>
                <a:spcPct val="80000"/>
              </a:lnSpc>
            </a:pPr>
            <a:endParaRPr lang="en-US" sz="1900" dirty="0">
              <a:latin typeface="Arial" charset="0"/>
            </a:endParaRPr>
          </a:p>
          <a:p>
            <a:pPr eaLnBrk="1" hangingPunct="1">
              <a:lnSpc>
                <a:spcPct val="80000"/>
              </a:lnSpc>
            </a:pPr>
            <a:r>
              <a:rPr lang="en-US" sz="2200" dirty="0">
                <a:solidFill>
                  <a:srgbClr val="FF0000"/>
                </a:solidFill>
                <a:latin typeface="Arial" charset="0"/>
              </a:rPr>
              <a:t>Cluster Setup:</a:t>
            </a:r>
            <a:r>
              <a:rPr lang="en-US" sz="2200" dirty="0">
                <a:latin typeface="Arial" charset="0"/>
              </a:rPr>
              <a:t> 41-node IBM </a:t>
            </a:r>
            <a:r>
              <a:rPr lang="en-US" sz="2200" dirty="0" err="1">
                <a:latin typeface="Arial" charset="0"/>
              </a:rPr>
              <a:t>SystemX</a:t>
            </a:r>
            <a:r>
              <a:rPr lang="en-US" sz="2200" dirty="0">
                <a:latin typeface="Arial" charset="0"/>
              </a:rPr>
              <a:t> </a:t>
            </a:r>
            <a:r>
              <a:rPr lang="en-US" sz="2200" dirty="0" err="1">
                <a:latin typeface="Arial" charset="0"/>
              </a:rPr>
              <a:t>iDataPlex</a:t>
            </a:r>
            <a:endParaRPr lang="en-US" sz="2200" dirty="0">
              <a:latin typeface="Arial" charset="0"/>
            </a:endParaRPr>
          </a:p>
          <a:p>
            <a:pPr lvl="1" eaLnBrk="1" hangingPunct="1">
              <a:lnSpc>
                <a:spcPct val="80000"/>
              </a:lnSpc>
            </a:pPr>
            <a:r>
              <a:rPr lang="en-US" sz="1900" dirty="0">
                <a:latin typeface="Arial" charset="0"/>
              </a:rPr>
              <a:t>Each server with two quad-cores, 32GB RAM, 4 SATA disks</a:t>
            </a:r>
          </a:p>
          <a:p>
            <a:pPr lvl="1" eaLnBrk="1" hangingPunct="1">
              <a:lnSpc>
                <a:spcPct val="80000"/>
              </a:lnSpc>
            </a:pPr>
            <a:r>
              <a:rPr lang="en-US" sz="1900" dirty="0">
                <a:latin typeface="Arial" charset="0"/>
              </a:rPr>
              <a:t>IBM Java 1.6, Hadoop 0.20.2</a:t>
            </a:r>
          </a:p>
          <a:p>
            <a:pPr lvl="1" eaLnBrk="1" hangingPunct="1">
              <a:lnSpc>
                <a:spcPct val="80000"/>
              </a:lnSpc>
            </a:pPr>
            <a:r>
              <a:rPr lang="en-US" sz="1900" dirty="0">
                <a:latin typeface="Arial" charset="0"/>
              </a:rPr>
              <a:t>1GB Ethernet</a:t>
            </a:r>
          </a:p>
          <a:p>
            <a:pPr lvl="1" eaLnBrk="1" hangingPunct="1">
              <a:lnSpc>
                <a:spcPct val="80000"/>
              </a:lnSpc>
            </a:pPr>
            <a:endParaRPr lang="en-US" sz="1900" dirty="0">
              <a:latin typeface="Arial" charset="0"/>
            </a:endParaRPr>
          </a:p>
          <a:p>
            <a:pPr eaLnBrk="1" hangingPunct="1">
              <a:lnSpc>
                <a:spcPct val="80000"/>
              </a:lnSpc>
            </a:pPr>
            <a:r>
              <a:rPr lang="en-US" sz="2200" dirty="0">
                <a:solidFill>
                  <a:srgbClr val="FF0000"/>
                </a:solidFill>
                <a:latin typeface="Arial" charset="0"/>
              </a:rPr>
              <a:t>Hadoop configuration:</a:t>
            </a:r>
          </a:p>
          <a:p>
            <a:pPr lvl="1" eaLnBrk="1" hangingPunct="1">
              <a:lnSpc>
                <a:spcPct val="80000"/>
              </a:lnSpc>
            </a:pPr>
            <a:r>
              <a:rPr lang="en-US" sz="1900" dirty="0">
                <a:latin typeface="Arial" charset="0"/>
              </a:rPr>
              <a:t>Each worker node runs up to 6 mappers and 2 reducers</a:t>
            </a:r>
          </a:p>
          <a:p>
            <a:pPr lvl="1" eaLnBrk="1" hangingPunct="1">
              <a:lnSpc>
                <a:spcPct val="80000"/>
              </a:lnSpc>
            </a:pPr>
            <a:r>
              <a:rPr lang="en-US" sz="1900" dirty="0">
                <a:latin typeface="Arial" charset="0"/>
              </a:rPr>
              <a:t>Following parameters are overwritten</a:t>
            </a:r>
          </a:p>
          <a:p>
            <a:pPr lvl="2" eaLnBrk="1" hangingPunct="1">
              <a:lnSpc>
                <a:spcPct val="80000"/>
              </a:lnSpc>
            </a:pPr>
            <a:r>
              <a:rPr lang="en-US" sz="1700" dirty="0">
                <a:latin typeface="Arial" charset="0"/>
              </a:rPr>
              <a:t>Sort buffer size: 512MB</a:t>
            </a:r>
          </a:p>
          <a:p>
            <a:pPr lvl="2" eaLnBrk="1" hangingPunct="1">
              <a:lnSpc>
                <a:spcPct val="80000"/>
              </a:lnSpc>
            </a:pPr>
            <a:r>
              <a:rPr lang="en-US" sz="1700" dirty="0">
                <a:latin typeface="Arial" charset="0"/>
              </a:rPr>
              <a:t>JVM</a:t>
            </a:r>
            <a:r>
              <a:rPr lang="ja-JP" altLang="en-US" sz="1700" dirty="0">
                <a:latin typeface="Arial" charset="0"/>
              </a:rPr>
              <a:t>’</a:t>
            </a:r>
            <a:r>
              <a:rPr lang="en-US" altLang="ja-JP" sz="1700" dirty="0">
                <a:latin typeface="Arial" charset="0"/>
              </a:rPr>
              <a:t>s reused</a:t>
            </a:r>
          </a:p>
          <a:p>
            <a:pPr lvl="2" eaLnBrk="1" hangingPunct="1">
              <a:lnSpc>
                <a:spcPct val="80000"/>
              </a:lnSpc>
            </a:pPr>
            <a:r>
              <a:rPr lang="en-US" sz="1700" dirty="0">
                <a:latin typeface="Arial" charset="0"/>
              </a:rPr>
              <a:t>6GB JVM heap space per task</a:t>
            </a:r>
          </a:p>
          <a:p>
            <a:pPr eaLnBrk="1" hangingPunct="1">
              <a:lnSpc>
                <a:spcPct val="80000"/>
              </a:lnSpc>
            </a:pPr>
            <a:endParaRPr lang="en-US" sz="2200" dirty="0">
              <a:latin typeface="Arial" charset="0"/>
            </a:endParaRPr>
          </a:p>
        </p:txBody>
      </p:sp>
      <p:sp>
        <p:nvSpPr>
          <p:cNvPr id="4710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AC1427-FC7C-F64E-BCEE-E061F76EFAB5}" type="slidenum">
              <a:rPr lang="x-none" sz="1400">
                <a:solidFill>
                  <a:srgbClr val="FFFFFF"/>
                </a:solidFill>
              </a:rPr>
              <a:pPr eaLnBrk="1" hangingPunct="1"/>
              <a:t>16</a:t>
            </a:fld>
            <a:endParaRPr lang="en-US" sz="1400">
              <a:solidFill>
                <a:srgbClr val="FFFFFF"/>
              </a:solidFill>
            </a:endParaRPr>
          </a:p>
        </p:txBody>
      </p:sp>
      <p:sp>
        <p:nvSpPr>
          <p:cNvPr id="4710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217835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eaLnBrk="1" fontAlgn="auto" hangingPunct="1">
              <a:spcAft>
                <a:spcPts val="0"/>
              </a:spcAft>
              <a:defRPr/>
            </a:pPr>
            <a:r>
              <a:rPr lang="en-US" dirty="0" smtClean="0">
                <a:ea typeface="+mj-ea"/>
                <a:cs typeface="+mj-cs"/>
              </a:rPr>
              <a:t>Query Types</a:t>
            </a:r>
          </a:p>
        </p:txBody>
      </p:sp>
      <p:sp>
        <p:nvSpPr>
          <p:cNvPr id="48130" name="Rectangle 3"/>
          <p:cNvSpPr>
            <a:spLocks noGrp="1" noChangeArrowheads="1"/>
          </p:cNvSpPr>
          <p:nvPr>
            <p:ph idx="1"/>
          </p:nvPr>
        </p:nvSpPr>
        <p:spPr>
          <a:xfrm>
            <a:off x="438150" y="1590675"/>
            <a:ext cx="8023225" cy="4087813"/>
          </a:xfrm>
        </p:spPr>
        <p:txBody>
          <a:bodyPr/>
          <a:lstStyle/>
          <a:p>
            <a:pPr eaLnBrk="1" hangingPunct="1"/>
            <a:r>
              <a:rPr lang="en-US">
                <a:latin typeface="Arial" charset="0"/>
              </a:rPr>
              <a:t>Two queries:</a:t>
            </a:r>
          </a:p>
          <a:p>
            <a:pPr lvl="1" eaLnBrk="1" hangingPunct="1"/>
            <a:r>
              <a:rPr lang="en-US">
                <a:latin typeface="Arial" charset="0"/>
              </a:rPr>
              <a:t>Join 7 </a:t>
            </a:r>
            <a:r>
              <a:rPr lang="en-US" i="1">
                <a:solidFill>
                  <a:srgbClr val="0000FF"/>
                </a:solidFill>
                <a:latin typeface="Arial" charset="0"/>
              </a:rPr>
              <a:t>transactions</a:t>
            </a:r>
            <a:r>
              <a:rPr lang="en-US">
                <a:solidFill>
                  <a:srgbClr val="0000FF"/>
                </a:solidFill>
                <a:latin typeface="Arial" charset="0"/>
              </a:rPr>
              <a:t> </a:t>
            </a:r>
            <a:r>
              <a:rPr lang="en-US">
                <a:latin typeface="Arial" charset="0"/>
              </a:rPr>
              <a:t>files with a reference </a:t>
            </a:r>
            <a:r>
              <a:rPr lang="en-US" i="1">
                <a:solidFill>
                  <a:srgbClr val="0000FF"/>
                </a:solidFill>
                <a:latin typeface="Arial" charset="0"/>
              </a:rPr>
              <a:t>accounts</a:t>
            </a:r>
            <a:r>
              <a:rPr lang="en-US">
                <a:solidFill>
                  <a:srgbClr val="0000FF"/>
                </a:solidFill>
                <a:latin typeface="Arial" charset="0"/>
              </a:rPr>
              <a:t> </a:t>
            </a:r>
            <a:r>
              <a:rPr lang="en-US">
                <a:latin typeface="Arial" charset="0"/>
              </a:rPr>
              <a:t>file</a:t>
            </a:r>
          </a:p>
          <a:p>
            <a:pPr lvl="1" eaLnBrk="1" hangingPunct="1"/>
            <a:r>
              <a:rPr lang="en-US">
                <a:latin typeface="Arial" charset="0"/>
              </a:rPr>
              <a:t>Sessionize 7 </a:t>
            </a:r>
            <a:r>
              <a:rPr lang="en-US" i="1">
                <a:solidFill>
                  <a:srgbClr val="0000FF"/>
                </a:solidFill>
                <a:latin typeface="Arial" charset="0"/>
              </a:rPr>
              <a:t>transactions</a:t>
            </a:r>
            <a:r>
              <a:rPr lang="en-US">
                <a:solidFill>
                  <a:srgbClr val="0000FF"/>
                </a:solidFill>
                <a:latin typeface="Arial" charset="0"/>
              </a:rPr>
              <a:t> </a:t>
            </a:r>
            <a:r>
              <a:rPr lang="en-US">
                <a:latin typeface="Arial" charset="0"/>
              </a:rPr>
              <a:t>file</a:t>
            </a:r>
          </a:p>
          <a:p>
            <a:pPr lvl="1" eaLnBrk="1" hangingPunct="1"/>
            <a:endParaRPr lang="en-US">
              <a:latin typeface="Arial" charset="0"/>
            </a:endParaRPr>
          </a:p>
          <a:p>
            <a:pPr eaLnBrk="1" hangingPunct="1"/>
            <a:r>
              <a:rPr lang="en-US">
                <a:latin typeface="Arial" charset="0"/>
              </a:rPr>
              <a:t>Three Hadoop data layouts:</a:t>
            </a:r>
          </a:p>
          <a:p>
            <a:pPr lvl="1" eaLnBrk="1" hangingPunct="1"/>
            <a:r>
              <a:rPr lang="en-US" b="1" i="1">
                <a:latin typeface="Arial" charset="0"/>
              </a:rPr>
              <a:t>RawHadoop</a:t>
            </a:r>
            <a:r>
              <a:rPr lang="en-US">
                <a:latin typeface="Arial" charset="0"/>
              </a:rPr>
              <a:t>: Data is not partitioned </a:t>
            </a:r>
          </a:p>
          <a:p>
            <a:pPr lvl="1" eaLnBrk="1" hangingPunct="1"/>
            <a:r>
              <a:rPr lang="en-US" b="1" i="1">
                <a:latin typeface="Arial" charset="0"/>
              </a:rPr>
              <a:t>ParHadoop</a:t>
            </a:r>
            <a:r>
              <a:rPr lang="en-US">
                <a:latin typeface="Arial" charset="0"/>
              </a:rPr>
              <a:t>: Data is partitioned, but not colocated</a:t>
            </a:r>
          </a:p>
          <a:p>
            <a:pPr lvl="1" eaLnBrk="1" hangingPunct="1"/>
            <a:r>
              <a:rPr lang="en-US" b="1" i="1">
                <a:latin typeface="Arial" charset="0"/>
              </a:rPr>
              <a:t>CoHadoop</a:t>
            </a:r>
            <a:r>
              <a:rPr lang="en-US">
                <a:latin typeface="Arial" charset="0"/>
              </a:rPr>
              <a:t>: Data is both partitioned and colocated</a:t>
            </a:r>
          </a:p>
        </p:txBody>
      </p:sp>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39DE33-F504-F347-93B7-C122CDB36CF2}" type="slidenum">
              <a:rPr lang="x-none" sz="1400">
                <a:solidFill>
                  <a:srgbClr val="FFFFFF"/>
                </a:solidFill>
              </a:rPr>
              <a:pPr eaLnBrk="1" hangingPunct="1"/>
              <a:t>17</a:t>
            </a:fld>
            <a:endParaRPr lang="en-US" sz="1400">
              <a:solidFill>
                <a:srgbClr val="FFFFFF"/>
              </a:solidFill>
            </a:endParaRPr>
          </a:p>
        </p:txBody>
      </p:sp>
      <p:sp>
        <p:nvSpPr>
          <p:cNvPr id="4813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1306071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82" name="Rectangle 6"/>
          <p:cNvSpPr>
            <a:spLocks noGrp="1" noChangeArrowheads="1"/>
          </p:cNvSpPr>
          <p:nvPr>
            <p:ph type="title"/>
          </p:nvPr>
        </p:nvSpPr>
        <p:spPr>
          <a:xfrm>
            <a:off x="411163" y="622300"/>
            <a:ext cx="8245475" cy="498475"/>
          </a:xfrm>
        </p:spPr>
        <p:txBody>
          <a:bodyPr>
            <a:normAutofit fontScale="90000"/>
          </a:bodyPr>
          <a:lstStyle/>
          <a:p>
            <a:pPr eaLnBrk="1" fontAlgn="auto" hangingPunct="1">
              <a:spcAft>
                <a:spcPts val="0"/>
              </a:spcAft>
              <a:defRPr/>
            </a:pPr>
            <a:r>
              <a:rPr lang="en-US" dirty="0" smtClean="0">
                <a:ea typeface="+mj-ea"/>
                <a:cs typeface="+mj-cs"/>
              </a:rPr>
              <a:t>Data Preprocessing and Loading Time</a:t>
            </a:r>
          </a:p>
        </p:txBody>
      </p:sp>
      <p:sp>
        <p:nvSpPr>
          <p:cNvPr id="491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E8542C-85D2-2746-AD41-1E780E5213E0}" type="slidenum">
              <a:rPr lang="x-none" sz="1400">
                <a:solidFill>
                  <a:srgbClr val="FFFFFF"/>
                </a:solidFill>
              </a:rPr>
              <a:pPr eaLnBrk="1" hangingPunct="1"/>
              <a:t>18</a:t>
            </a:fld>
            <a:endParaRPr lang="en-US" sz="1400">
              <a:solidFill>
                <a:srgbClr val="FFFFFF"/>
              </a:solidFill>
            </a:endParaRPr>
          </a:p>
        </p:txBody>
      </p:sp>
      <p:pic>
        <p:nvPicPr>
          <p:cNvPr id="4915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358900"/>
            <a:ext cx="60833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49157" name="TextBox 1"/>
          <p:cNvSpPr txBox="1">
            <a:spLocks noChangeArrowheads="1"/>
          </p:cNvSpPr>
          <p:nvPr/>
        </p:nvSpPr>
        <p:spPr bwMode="auto">
          <a:xfrm>
            <a:off x="419100" y="5530850"/>
            <a:ext cx="857091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buFont typeface="Wingdings" charset="0"/>
              <a:buChar char="Ø"/>
            </a:pPr>
            <a:r>
              <a:rPr lang="en-US" sz="1800"/>
              <a:t>CoHadoop and ParHadoop are almost the same and around 40% of Hadoop++ </a:t>
            </a:r>
          </a:p>
          <a:p>
            <a:pPr eaLnBrk="1" hangingPunct="1">
              <a:lnSpc>
                <a:spcPct val="110000"/>
              </a:lnSpc>
              <a:buFont typeface="Wingdings" charset="0"/>
              <a:buChar char="Ø"/>
            </a:pPr>
            <a:r>
              <a:rPr lang="en-US" sz="1800"/>
              <a:t>CoHadoop incrementally loads an additional file</a:t>
            </a:r>
          </a:p>
          <a:p>
            <a:pPr eaLnBrk="1" hangingPunct="1">
              <a:lnSpc>
                <a:spcPct val="110000"/>
              </a:lnSpc>
              <a:buFont typeface="Wingdings" charset="0"/>
              <a:buChar char="Ø"/>
            </a:pPr>
            <a:r>
              <a:rPr lang="en-US" sz="1800"/>
              <a:t>Hadoop++ has to re-partition and load the entire dataset when new files arrive  </a:t>
            </a:r>
          </a:p>
        </p:txBody>
      </p:sp>
    </p:spTree>
    <p:extLst>
      <p:ext uri="{BB962C8B-B14F-4D97-AF65-F5344CB8AC3E}">
        <p14:creationId xmlns:p14="http://schemas.microsoft.com/office/powerpoint/2010/main" val="3603534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60" name="Rectangle 4"/>
          <p:cNvSpPr>
            <a:spLocks noGrp="1" noChangeArrowheads="1"/>
          </p:cNvSpPr>
          <p:nvPr>
            <p:ph type="title"/>
          </p:nvPr>
        </p:nvSpPr>
        <p:spPr>
          <a:xfrm>
            <a:off x="382588" y="622300"/>
            <a:ext cx="8245475" cy="498475"/>
          </a:xfrm>
        </p:spPr>
        <p:txBody>
          <a:bodyPr>
            <a:noAutofit/>
          </a:bodyPr>
          <a:lstStyle/>
          <a:p>
            <a:pPr eaLnBrk="1" fontAlgn="auto" hangingPunct="1">
              <a:spcAft>
                <a:spcPts val="0"/>
              </a:spcAft>
              <a:defRPr/>
            </a:pPr>
            <a:r>
              <a:rPr lang="en-US" sz="3200" dirty="0" err="1" smtClean="0">
                <a:ea typeface="+mj-ea"/>
                <a:cs typeface="+mj-cs"/>
              </a:rPr>
              <a:t>Hadoop</a:t>
            </a:r>
            <a:r>
              <a:rPr lang="en-US" sz="3200" dirty="0" smtClean="0">
                <a:ea typeface="+mj-ea"/>
                <a:cs typeface="+mj-cs"/>
              </a:rPr>
              <a:t>++ Comparison: Query Response Time</a:t>
            </a:r>
          </a:p>
        </p:txBody>
      </p:sp>
      <p:graphicFrame>
        <p:nvGraphicFramePr>
          <p:cNvPr id="50178" name="Object 5"/>
          <p:cNvGraphicFramePr>
            <a:graphicFrameLocks noGrp="1" noChangeAspect="1"/>
          </p:cNvGraphicFramePr>
          <p:nvPr>
            <p:ph idx="1"/>
          </p:nvPr>
        </p:nvGraphicFramePr>
        <p:xfrm>
          <a:off x="981075" y="1446213"/>
          <a:ext cx="6865938" cy="4094162"/>
        </p:xfrm>
        <a:graphic>
          <a:graphicData uri="http://schemas.openxmlformats.org/presentationml/2006/ole">
            <mc:AlternateContent xmlns:mc="http://schemas.openxmlformats.org/markup-compatibility/2006">
              <mc:Choice xmlns:v="urn:schemas-microsoft-com:vml" Requires="v">
                <p:oleObj spid="_x0000_s21728" name="Chart" r:id="rId4" imgW="4610100" imgH="2755900" progId="Excel.Chart.8">
                  <p:embed/>
                </p:oleObj>
              </mc:Choice>
              <mc:Fallback>
                <p:oleObj name="Chart" r:id="rId4" imgW="4610100" imgH="275590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075" y="1446213"/>
                        <a:ext cx="6865938" cy="409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33ABB2-412B-A544-8762-B32BDC0AA5EB}" type="slidenum">
              <a:rPr lang="x-none" sz="1400">
                <a:solidFill>
                  <a:srgbClr val="FFFFFF"/>
                </a:solidFill>
              </a:rPr>
              <a:pPr eaLnBrk="1" hangingPunct="1"/>
              <a:t>19</a:t>
            </a:fld>
            <a:endParaRPr lang="en-US" sz="1400">
              <a:solidFill>
                <a:srgbClr val="FFFFFF"/>
              </a:solidFill>
            </a:endParaRPr>
          </a:p>
        </p:txBody>
      </p:sp>
      <p:sp>
        <p:nvSpPr>
          <p:cNvPr id="5018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50181" name="TextBox 1"/>
          <p:cNvSpPr txBox="1">
            <a:spLocks noChangeArrowheads="1"/>
          </p:cNvSpPr>
          <p:nvPr/>
        </p:nvSpPr>
        <p:spPr bwMode="auto">
          <a:xfrm>
            <a:off x="1054100" y="5676900"/>
            <a:ext cx="749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Ø"/>
            </a:pPr>
            <a:r>
              <a:rPr lang="en-US" sz="1800"/>
              <a:t>Hadoop++ has additional overhead processing the metadata associated with each block</a:t>
            </a:r>
          </a:p>
        </p:txBody>
      </p:sp>
    </p:spTree>
    <p:extLst>
      <p:ext uri="{BB962C8B-B14F-4D97-AF65-F5344CB8AC3E}">
        <p14:creationId xmlns:p14="http://schemas.microsoft.com/office/powerpoint/2010/main" val="802641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2"/>
          <p:cNvSpPr>
            <a:spLocks noGrp="1" noChangeArrowheads="1"/>
          </p:cNvSpPr>
          <p:nvPr>
            <p:ph type="title"/>
          </p:nvPr>
        </p:nvSpPr>
        <p:spPr>
          <a:xfrm>
            <a:off x="457200" y="342900"/>
            <a:ext cx="8229600" cy="2019300"/>
          </a:xfrm>
        </p:spPr>
        <p:txBody>
          <a:bodyPr/>
          <a:lstStyle/>
          <a:p>
            <a:pPr eaLnBrk="1" fontAlgn="auto" hangingPunct="1">
              <a:spcAft>
                <a:spcPts val="0"/>
              </a:spcAft>
              <a:defRPr/>
            </a:pPr>
            <a:r>
              <a:rPr lang="en-US" sz="4800" b="1" dirty="0" err="1" smtClean="0">
                <a:effectLst>
                  <a:outerShdw blurRad="38100" dist="38100" dir="2700000" algn="tl">
                    <a:srgbClr val="DDDDDD"/>
                  </a:outerShdw>
                </a:effectLst>
                <a:ea typeface="+mj-ea"/>
                <a:cs typeface="+mj-cs"/>
              </a:rPr>
              <a:t>CoHadoop</a:t>
            </a:r>
            <a:r>
              <a:rPr lang="en-US" sz="3200" b="1" dirty="0" smtClean="0">
                <a:effectLst>
                  <a:outerShdw blurRad="38100" dist="38100" dir="2700000" algn="tl">
                    <a:srgbClr val="DDDDDD"/>
                  </a:outerShdw>
                </a:effectLst>
                <a:ea typeface="+mj-ea"/>
                <a:cs typeface="+mj-cs"/>
              </a:rPr>
              <a:t>: Flexible Data Placement and Its Exploitation in </a:t>
            </a:r>
            <a:r>
              <a:rPr lang="en-US" sz="3200" b="1" dirty="0" err="1" smtClean="0">
                <a:effectLst>
                  <a:outerShdw blurRad="38100" dist="38100" dir="2700000" algn="tl">
                    <a:srgbClr val="DDDDDD"/>
                  </a:outerShdw>
                </a:effectLst>
                <a:ea typeface="+mj-ea"/>
                <a:cs typeface="+mj-cs"/>
              </a:rPr>
              <a:t>Hadoop</a:t>
            </a:r>
            <a:r>
              <a:rPr lang="en-US" sz="4000" b="1" dirty="0" smtClean="0">
                <a:effectLst>
                  <a:outerShdw blurRad="38100" dist="38100" dir="2700000" algn="tl">
                    <a:srgbClr val="DDDDDD"/>
                  </a:outerShdw>
                </a:effectLst>
                <a:ea typeface="+mj-ea"/>
                <a:cs typeface="+mj-cs"/>
              </a:rPr>
              <a:t> </a:t>
            </a:r>
            <a:endParaRPr lang="en-US" sz="2400" dirty="0" smtClean="0">
              <a:ea typeface="+mj-ea"/>
              <a:cs typeface="+mj-cs"/>
            </a:endParaRPr>
          </a:p>
        </p:txBody>
      </p:sp>
      <p:sp>
        <p:nvSpPr>
          <p:cNvPr id="737288" name="Rectangle 8"/>
          <p:cNvSpPr>
            <a:spLocks noGrp="1" noChangeArrowheads="1"/>
          </p:cNvSpPr>
          <p:nvPr>
            <p:ph idx="1"/>
          </p:nvPr>
        </p:nvSpPr>
        <p:spPr>
          <a:xfrm>
            <a:off x="457200" y="2590800"/>
            <a:ext cx="8229600" cy="4648200"/>
          </a:xfrm>
        </p:spPr>
        <p:txBody>
          <a:bodyPr rtlCol="0">
            <a:normAutofit/>
          </a:bodyPr>
          <a:lstStyle/>
          <a:p>
            <a:pPr algn="ctr" eaLnBrk="1" fontAlgn="auto" hangingPunct="1">
              <a:lnSpc>
                <a:spcPct val="80000"/>
              </a:lnSpc>
              <a:spcAft>
                <a:spcPts val="0"/>
              </a:spcAft>
              <a:buFont typeface="Arial" pitchFamily="34" charset="0"/>
              <a:buNone/>
              <a:defRPr/>
            </a:pPr>
            <a:endParaRPr lang="en-US" sz="2300" b="1" dirty="0" smtClean="0">
              <a:solidFill>
                <a:schemeClr val="tx1">
                  <a:lumMod val="90000"/>
                  <a:lumOff val="10000"/>
                </a:schemeClr>
              </a:solidFill>
              <a:ea typeface="+mn-ea"/>
              <a:cs typeface="+mn-cs"/>
            </a:endParaRPr>
          </a:p>
          <a:p>
            <a:pPr algn="ctr" eaLnBrk="1" fontAlgn="auto" hangingPunct="1">
              <a:lnSpc>
                <a:spcPct val="80000"/>
              </a:lnSpc>
              <a:spcAft>
                <a:spcPts val="0"/>
              </a:spcAft>
              <a:buFont typeface="Arial" pitchFamily="34" charset="0"/>
              <a:buNone/>
              <a:defRPr/>
            </a:pPr>
            <a:endParaRPr lang="en-US" sz="2300" b="1" dirty="0">
              <a:solidFill>
                <a:schemeClr val="tx1">
                  <a:lumMod val="90000"/>
                  <a:lumOff val="10000"/>
                </a:schemeClr>
              </a:solidFill>
              <a:ea typeface="+mn-ea"/>
              <a:cs typeface="+mn-cs"/>
            </a:endParaRPr>
          </a:p>
          <a:p>
            <a:pPr algn="ctr" eaLnBrk="1" fontAlgn="auto" hangingPunct="1">
              <a:lnSpc>
                <a:spcPct val="80000"/>
              </a:lnSpc>
              <a:spcAft>
                <a:spcPts val="0"/>
              </a:spcAft>
              <a:buFont typeface="Arial" pitchFamily="34" charset="0"/>
              <a:buNone/>
              <a:defRPr/>
            </a:pPr>
            <a:r>
              <a:rPr lang="en-US" sz="2300" b="1" dirty="0" smtClean="0">
                <a:solidFill>
                  <a:schemeClr val="tx1">
                    <a:lumMod val="90000"/>
                    <a:lumOff val="10000"/>
                  </a:schemeClr>
                </a:solidFill>
                <a:ea typeface="+mn-ea"/>
                <a:cs typeface="+mn-cs"/>
              </a:rPr>
              <a:t>Mohamed Eltabakh</a:t>
            </a:r>
          </a:p>
          <a:p>
            <a:pPr algn="ctr" eaLnBrk="1" fontAlgn="auto" hangingPunct="1">
              <a:lnSpc>
                <a:spcPct val="80000"/>
              </a:lnSpc>
              <a:spcAft>
                <a:spcPts val="0"/>
              </a:spcAft>
              <a:buFont typeface="Arial" pitchFamily="34" charset="0"/>
              <a:buNone/>
              <a:defRPr/>
            </a:pPr>
            <a:r>
              <a:rPr lang="en-US" sz="2300" b="1" dirty="0" smtClean="0">
                <a:solidFill>
                  <a:schemeClr val="tx1">
                    <a:lumMod val="90000"/>
                    <a:lumOff val="10000"/>
                  </a:schemeClr>
                </a:solidFill>
                <a:ea typeface="+mn-ea"/>
                <a:cs typeface="+mn-cs"/>
              </a:rPr>
              <a:t>Worcester Polytechnic Institute</a:t>
            </a:r>
          </a:p>
          <a:p>
            <a:pPr eaLnBrk="1" fontAlgn="auto" hangingPunct="1">
              <a:lnSpc>
                <a:spcPct val="80000"/>
              </a:lnSpc>
              <a:spcAft>
                <a:spcPts val="0"/>
              </a:spcAft>
              <a:buFont typeface="Arial" pitchFamily="34" charset="0"/>
              <a:buNone/>
              <a:defRPr/>
            </a:pPr>
            <a:endParaRPr lang="en-US" sz="2000" dirty="0" smtClean="0">
              <a:solidFill>
                <a:schemeClr val="tx1">
                  <a:lumMod val="90000"/>
                  <a:lumOff val="10000"/>
                </a:schemeClr>
              </a:solidFill>
              <a:ea typeface="+mn-ea"/>
              <a:cs typeface="+mn-cs"/>
            </a:endParaRPr>
          </a:p>
          <a:p>
            <a:pPr eaLnBrk="1" fontAlgn="auto" hangingPunct="1">
              <a:lnSpc>
                <a:spcPct val="140000"/>
              </a:lnSpc>
              <a:spcBef>
                <a:spcPts val="1000"/>
              </a:spcBef>
              <a:spcAft>
                <a:spcPts val="0"/>
              </a:spcAft>
              <a:defRPr/>
            </a:pPr>
            <a:r>
              <a:rPr lang="en-US" sz="2000" b="1" i="1" dirty="0" smtClean="0">
                <a:solidFill>
                  <a:schemeClr val="tx1">
                    <a:lumMod val="90000"/>
                    <a:lumOff val="10000"/>
                  </a:schemeClr>
                </a:solidFill>
                <a:ea typeface="+mn-ea"/>
                <a:cs typeface="+mn-cs"/>
              </a:rPr>
              <a:t>Joint work with</a:t>
            </a:r>
            <a:r>
              <a:rPr lang="en-US" sz="2000" i="1" dirty="0" smtClean="0">
                <a:solidFill>
                  <a:schemeClr val="tx1">
                    <a:lumMod val="90000"/>
                    <a:lumOff val="10000"/>
                  </a:schemeClr>
                </a:solidFill>
                <a:ea typeface="+mn-ea"/>
                <a:cs typeface="+mn-cs"/>
              </a:rPr>
              <a:t>: </a:t>
            </a:r>
            <a:r>
              <a:rPr lang="en-US" sz="2000" i="1" dirty="0" err="1" smtClean="0">
                <a:solidFill>
                  <a:schemeClr val="tx1">
                    <a:lumMod val="90000"/>
                    <a:lumOff val="10000"/>
                  </a:schemeClr>
                </a:solidFill>
                <a:ea typeface="+mn-ea"/>
                <a:cs typeface="+mn-cs"/>
              </a:rPr>
              <a:t>Yuanyuan</a:t>
            </a:r>
            <a:r>
              <a:rPr lang="en-US" sz="2000" i="1" dirty="0" smtClean="0">
                <a:solidFill>
                  <a:schemeClr val="tx1">
                    <a:lumMod val="90000"/>
                    <a:lumOff val="10000"/>
                  </a:schemeClr>
                </a:solidFill>
                <a:ea typeface="+mn-ea"/>
                <a:cs typeface="+mn-cs"/>
              </a:rPr>
              <a:t> </a:t>
            </a:r>
            <a:r>
              <a:rPr lang="en-US" sz="2000" i="1" dirty="0" err="1" smtClean="0">
                <a:solidFill>
                  <a:schemeClr val="tx1">
                    <a:lumMod val="90000"/>
                    <a:lumOff val="10000"/>
                  </a:schemeClr>
                </a:solidFill>
                <a:ea typeface="+mn-ea"/>
                <a:cs typeface="+mn-cs"/>
              </a:rPr>
              <a:t>Tian</a:t>
            </a:r>
            <a:r>
              <a:rPr lang="en-US" sz="2000" i="1" dirty="0" smtClean="0">
                <a:solidFill>
                  <a:schemeClr val="tx1">
                    <a:lumMod val="90000"/>
                    <a:lumOff val="10000"/>
                  </a:schemeClr>
                </a:solidFill>
                <a:ea typeface="+mn-ea"/>
                <a:cs typeface="+mn-cs"/>
              </a:rPr>
              <a:t>,</a:t>
            </a:r>
            <a:r>
              <a:rPr lang="en-US" sz="2000" i="1" dirty="0">
                <a:solidFill>
                  <a:schemeClr val="tx1">
                    <a:lumMod val="90000"/>
                    <a:lumOff val="10000"/>
                  </a:schemeClr>
                </a:solidFill>
              </a:rPr>
              <a:t> </a:t>
            </a:r>
            <a:r>
              <a:rPr lang="en-US" sz="2000" i="1" dirty="0" err="1">
                <a:solidFill>
                  <a:schemeClr val="tx1">
                    <a:lumMod val="90000"/>
                    <a:lumOff val="10000"/>
                  </a:schemeClr>
                </a:solidFill>
              </a:rPr>
              <a:t>Fatma</a:t>
            </a:r>
            <a:r>
              <a:rPr lang="en-US" sz="2000" i="1" dirty="0">
                <a:solidFill>
                  <a:schemeClr val="tx1">
                    <a:lumMod val="90000"/>
                    <a:lumOff val="10000"/>
                  </a:schemeClr>
                </a:solidFill>
              </a:rPr>
              <a:t> </a:t>
            </a:r>
            <a:r>
              <a:rPr lang="en-US" sz="2000" i="1" dirty="0" err="1">
                <a:solidFill>
                  <a:schemeClr val="tx1">
                    <a:lumMod val="90000"/>
                    <a:lumOff val="10000"/>
                  </a:schemeClr>
                </a:solidFill>
              </a:rPr>
              <a:t>Ozcan</a:t>
            </a:r>
            <a:r>
              <a:rPr lang="en-US" sz="2000" i="1" dirty="0">
                <a:solidFill>
                  <a:schemeClr val="tx1">
                    <a:lumMod val="90000"/>
                    <a:lumOff val="10000"/>
                  </a:schemeClr>
                </a:solidFill>
              </a:rPr>
              <a:t>,</a:t>
            </a:r>
            <a:r>
              <a:rPr lang="en-US" sz="2000" i="1" dirty="0" smtClean="0">
                <a:solidFill>
                  <a:schemeClr val="tx1">
                    <a:lumMod val="90000"/>
                    <a:lumOff val="10000"/>
                  </a:schemeClr>
                </a:solidFill>
                <a:ea typeface="+mn-ea"/>
                <a:cs typeface="+mn-cs"/>
              </a:rPr>
              <a:t> Rainer </a:t>
            </a:r>
            <a:r>
              <a:rPr lang="en-US" sz="2000" i="1" dirty="0" err="1" smtClean="0">
                <a:solidFill>
                  <a:schemeClr val="tx1">
                    <a:lumMod val="90000"/>
                    <a:lumOff val="10000"/>
                  </a:schemeClr>
                </a:solidFill>
                <a:ea typeface="+mn-ea"/>
                <a:cs typeface="+mn-cs"/>
              </a:rPr>
              <a:t>Gemulla</a:t>
            </a:r>
            <a:r>
              <a:rPr lang="en-US" sz="2000" i="1" dirty="0" smtClean="0">
                <a:solidFill>
                  <a:schemeClr val="tx1">
                    <a:lumMod val="90000"/>
                    <a:lumOff val="10000"/>
                  </a:schemeClr>
                </a:solidFill>
                <a:ea typeface="+mn-ea"/>
                <a:cs typeface="+mn-cs"/>
              </a:rPr>
              <a:t>,  </a:t>
            </a:r>
            <a:r>
              <a:rPr lang="en-US" sz="2000" i="1" dirty="0" err="1" smtClean="0">
                <a:solidFill>
                  <a:schemeClr val="tx1">
                    <a:lumMod val="90000"/>
                    <a:lumOff val="10000"/>
                  </a:schemeClr>
                </a:solidFill>
                <a:ea typeface="+mn-ea"/>
                <a:cs typeface="+mn-cs"/>
              </a:rPr>
              <a:t>Aljoscha</a:t>
            </a:r>
            <a:r>
              <a:rPr lang="en-US" sz="2000" i="1" dirty="0" smtClean="0">
                <a:solidFill>
                  <a:schemeClr val="tx1">
                    <a:lumMod val="90000"/>
                    <a:lumOff val="10000"/>
                  </a:schemeClr>
                </a:solidFill>
                <a:ea typeface="+mn-ea"/>
                <a:cs typeface="+mn-cs"/>
              </a:rPr>
              <a:t> </a:t>
            </a:r>
            <a:r>
              <a:rPr lang="en-US" sz="2000" i="1" dirty="0" err="1" smtClean="0">
                <a:solidFill>
                  <a:schemeClr val="tx1">
                    <a:lumMod val="90000"/>
                    <a:lumOff val="10000"/>
                  </a:schemeClr>
                </a:solidFill>
                <a:ea typeface="+mn-ea"/>
                <a:cs typeface="+mn-cs"/>
              </a:rPr>
              <a:t>Krettek</a:t>
            </a:r>
            <a:r>
              <a:rPr lang="en-US" sz="2000" i="1" dirty="0" smtClean="0">
                <a:solidFill>
                  <a:schemeClr val="tx1">
                    <a:lumMod val="90000"/>
                    <a:lumOff val="10000"/>
                  </a:schemeClr>
                </a:solidFill>
                <a:ea typeface="+mn-ea"/>
                <a:cs typeface="+mn-cs"/>
              </a:rPr>
              <a:t>, and John McPherson</a:t>
            </a:r>
          </a:p>
          <a:p>
            <a:pPr algn="ctr" eaLnBrk="1" fontAlgn="auto" hangingPunct="1">
              <a:lnSpc>
                <a:spcPct val="80000"/>
              </a:lnSpc>
              <a:spcBef>
                <a:spcPts val="400"/>
              </a:spcBef>
              <a:spcAft>
                <a:spcPts val="0"/>
              </a:spcAft>
              <a:defRPr/>
            </a:pPr>
            <a:r>
              <a:rPr lang="en-US" sz="2000" b="1" i="1" dirty="0" smtClean="0">
                <a:solidFill>
                  <a:schemeClr val="tx1">
                    <a:lumMod val="90000"/>
                    <a:lumOff val="10000"/>
                  </a:schemeClr>
                </a:solidFill>
                <a:ea typeface="+mn-ea"/>
                <a:cs typeface="+mn-cs"/>
              </a:rPr>
              <a:t>IBM </a:t>
            </a:r>
            <a:r>
              <a:rPr lang="en-US" sz="2000" b="1" i="1" dirty="0" err="1" smtClean="0">
                <a:solidFill>
                  <a:schemeClr val="tx1">
                    <a:lumMod val="90000"/>
                    <a:lumOff val="10000"/>
                  </a:schemeClr>
                </a:solidFill>
                <a:ea typeface="+mn-ea"/>
                <a:cs typeface="+mn-cs"/>
              </a:rPr>
              <a:t>Almaden</a:t>
            </a:r>
            <a:r>
              <a:rPr lang="en-US" sz="2000" b="1" i="1" dirty="0" smtClean="0">
                <a:solidFill>
                  <a:schemeClr val="tx1">
                    <a:lumMod val="90000"/>
                    <a:lumOff val="10000"/>
                  </a:schemeClr>
                </a:solidFill>
                <a:ea typeface="+mn-ea"/>
                <a:cs typeface="+mn-cs"/>
              </a:rPr>
              <a:t> Research Center</a:t>
            </a:r>
          </a:p>
          <a:p>
            <a:pPr eaLnBrk="1" fontAlgn="auto" hangingPunct="1">
              <a:lnSpc>
                <a:spcPct val="90000"/>
              </a:lnSpc>
              <a:spcBef>
                <a:spcPts val="600"/>
              </a:spcBef>
              <a:spcAft>
                <a:spcPts val="600"/>
              </a:spcAft>
              <a:buFont typeface="Arial" pitchFamily="34" charset="0"/>
              <a:buNone/>
              <a:defRPr/>
            </a:pPr>
            <a:r>
              <a:rPr lang="en-US" sz="800" dirty="0" smtClean="0">
                <a:solidFill>
                  <a:schemeClr val="tx1">
                    <a:lumMod val="90000"/>
                    <a:lumOff val="10000"/>
                  </a:schemeClr>
                </a:solidFill>
                <a:ea typeface="+mn-ea"/>
                <a:cs typeface="+mn-cs"/>
              </a:rPr>
              <a:t> </a:t>
            </a:r>
          </a:p>
        </p:txBody>
      </p:sp>
      <p:sp>
        <p:nvSpPr>
          <p:cNvPr id="737285" name="Line 5"/>
          <p:cNvSpPr>
            <a:spLocks noChangeShapeType="1"/>
          </p:cNvSpPr>
          <p:nvPr/>
        </p:nvSpPr>
        <p:spPr bwMode="black">
          <a:xfrm flipV="1">
            <a:off x="1862138" y="1362075"/>
            <a:ext cx="0" cy="333375"/>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Tree>
    <p:extLst>
      <p:ext uri="{BB962C8B-B14F-4D97-AF65-F5344CB8AC3E}">
        <p14:creationId xmlns:p14="http://schemas.microsoft.com/office/powerpoint/2010/main" val="210232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000" name="Rectangle 8"/>
          <p:cNvSpPr>
            <a:spLocks noGrp="1" noChangeArrowheads="1"/>
          </p:cNvSpPr>
          <p:nvPr>
            <p:ph type="title"/>
          </p:nvPr>
        </p:nvSpPr>
        <p:spPr>
          <a:xfrm>
            <a:off x="457200" y="368300"/>
            <a:ext cx="8229600" cy="990600"/>
          </a:xfrm>
        </p:spPr>
        <p:txBody>
          <a:bodyPr/>
          <a:lstStyle/>
          <a:p>
            <a:pPr eaLnBrk="1" fontAlgn="auto" hangingPunct="1">
              <a:spcAft>
                <a:spcPts val="0"/>
              </a:spcAft>
              <a:defRPr/>
            </a:pPr>
            <a:r>
              <a:rPr lang="en-US" sz="3400" dirty="0" smtClean="0">
                <a:ea typeface="+mj-ea"/>
                <a:cs typeface="+mj-cs"/>
              </a:rPr>
              <a:t>Join Query: Response Time</a:t>
            </a:r>
          </a:p>
        </p:txBody>
      </p:sp>
      <p:graphicFrame>
        <p:nvGraphicFramePr>
          <p:cNvPr id="52226" name="Object 5"/>
          <p:cNvGraphicFramePr>
            <a:graphicFrameLocks noGrp="1" noChangeAspect="1"/>
          </p:cNvGraphicFramePr>
          <p:nvPr>
            <p:ph idx="1"/>
          </p:nvPr>
        </p:nvGraphicFramePr>
        <p:xfrm>
          <a:off x="1123950" y="1333500"/>
          <a:ext cx="6851650" cy="4152900"/>
        </p:xfrm>
        <a:graphic>
          <a:graphicData uri="http://schemas.openxmlformats.org/presentationml/2006/ole">
            <mc:AlternateContent xmlns:mc="http://schemas.openxmlformats.org/markup-compatibility/2006">
              <mc:Choice xmlns:v="urn:schemas-microsoft-com:vml" Requires="v">
                <p:oleObj spid="_x0000_s23776" name="Chart" r:id="rId4" imgW="5245100" imgH="3289300" progId="Excel.Chart.8">
                  <p:embed/>
                </p:oleObj>
              </mc:Choice>
              <mc:Fallback>
                <p:oleObj name="Chart" r:id="rId4" imgW="5245100" imgH="328930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1333500"/>
                        <a:ext cx="685165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753FE4-3A24-5A4A-818A-875D07D9B0F2}" type="slidenum">
              <a:rPr lang="x-none" sz="1400">
                <a:solidFill>
                  <a:srgbClr val="FFFFFF"/>
                </a:solidFill>
              </a:rPr>
              <a:pPr eaLnBrk="1" hangingPunct="1"/>
              <a:t>20</a:t>
            </a:fld>
            <a:endParaRPr lang="en-US" sz="1400">
              <a:solidFill>
                <a:srgbClr val="FFFFFF"/>
              </a:solidFill>
            </a:endParaRPr>
          </a:p>
        </p:txBody>
      </p:sp>
      <p:sp>
        <p:nvSpPr>
          <p:cNvPr id="52228"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52229" name="TextBox 1"/>
          <p:cNvSpPr txBox="1">
            <a:spLocks noChangeArrowheads="1"/>
          </p:cNvSpPr>
          <p:nvPr/>
        </p:nvSpPr>
        <p:spPr bwMode="auto">
          <a:xfrm>
            <a:off x="190500" y="5768368"/>
            <a:ext cx="8890000" cy="37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buFont typeface="Wingdings" charset="0"/>
              <a:buChar char="Ø"/>
            </a:pPr>
            <a:r>
              <a:rPr lang="en-US" sz="1800" dirty="0"/>
              <a:t>Savings from </a:t>
            </a:r>
            <a:r>
              <a:rPr lang="en-US" sz="1800" dirty="0" err="1"/>
              <a:t>ParHadoop</a:t>
            </a:r>
            <a:r>
              <a:rPr lang="en-US" sz="1800" dirty="0"/>
              <a:t> and </a:t>
            </a:r>
            <a:r>
              <a:rPr lang="en-US" sz="1800" dirty="0" err="1"/>
              <a:t>CoHadoop</a:t>
            </a:r>
            <a:r>
              <a:rPr lang="en-US" sz="1800" dirty="0"/>
              <a:t> are around 40% and 60%, </a:t>
            </a:r>
            <a:r>
              <a:rPr lang="en-US" sz="1800" dirty="0" smtClean="0"/>
              <a:t>respectively</a:t>
            </a:r>
            <a:endParaRPr lang="en-US" sz="1800" dirty="0"/>
          </a:p>
        </p:txBody>
      </p:sp>
    </p:spTree>
    <p:extLst>
      <p:ext uri="{BB962C8B-B14F-4D97-AF65-F5344CB8AC3E}">
        <p14:creationId xmlns:p14="http://schemas.microsoft.com/office/powerpoint/2010/main" val="36240910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8" name="Rectangle 6"/>
          <p:cNvSpPr>
            <a:spLocks noGrp="1" noChangeArrowheads="1"/>
          </p:cNvSpPr>
          <p:nvPr>
            <p:ph type="title"/>
          </p:nvPr>
        </p:nvSpPr>
        <p:spPr>
          <a:xfrm>
            <a:off x="153988" y="622300"/>
            <a:ext cx="8245475" cy="498475"/>
          </a:xfrm>
        </p:spPr>
        <p:txBody>
          <a:bodyPr>
            <a:normAutofit fontScale="90000"/>
          </a:bodyPr>
          <a:lstStyle/>
          <a:p>
            <a:pPr eaLnBrk="1" fontAlgn="auto" hangingPunct="1">
              <a:spcAft>
                <a:spcPts val="0"/>
              </a:spcAft>
              <a:defRPr/>
            </a:pPr>
            <a:r>
              <a:rPr lang="en-US" dirty="0" smtClean="0">
                <a:ea typeface="+mj-ea"/>
                <a:cs typeface="+mj-cs"/>
              </a:rPr>
              <a:t>Fault</a:t>
            </a:r>
            <a:r>
              <a:rPr lang="en-US" dirty="0">
                <a:ea typeface="+mj-ea"/>
                <a:cs typeface="+mj-cs"/>
              </a:rPr>
              <a:t> </a:t>
            </a:r>
            <a:r>
              <a:rPr lang="en-US" dirty="0" smtClean="0">
                <a:ea typeface="+mj-ea"/>
                <a:cs typeface="+mj-cs"/>
              </a:rPr>
              <a:t>Tolerance</a:t>
            </a:r>
          </a:p>
        </p:txBody>
      </p:sp>
      <p:graphicFrame>
        <p:nvGraphicFramePr>
          <p:cNvPr id="53250" name="Object 5"/>
          <p:cNvGraphicFramePr>
            <a:graphicFrameLocks noGrp="1" noChangeAspect="1"/>
          </p:cNvGraphicFramePr>
          <p:nvPr>
            <p:ph idx="1"/>
          </p:nvPr>
        </p:nvGraphicFramePr>
        <p:xfrm>
          <a:off x="1663700" y="1730375"/>
          <a:ext cx="6045200" cy="3832225"/>
        </p:xfrm>
        <a:graphic>
          <a:graphicData uri="http://schemas.openxmlformats.org/presentationml/2006/ole">
            <mc:AlternateContent xmlns:mc="http://schemas.openxmlformats.org/markup-compatibility/2006">
              <mc:Choice xmlns:v="urn:schemas-microsoft-com:vml" Requires="v">
                <p:oleObj spid="_x0000_s24800" name="Chart" r:id="rId4" imgW="4597400" imgH="3314700" progId="Excel.Chart.8">
                  <p:embed/>
                </p:oleObj>
              </mc:Choice>
              <mc:Fallback>
                <p:oleObj name="Chart" r:id="rId4" imgW="4597400" imgH="3314700"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3700" y="1730375"/>
                        <a:ext cx="6045200"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A64878-1FCB-174C-8D8E-DE6BFCB546CC}" type="slidenum">
              <a:rPr lang="x-none" sz="1400">
                <a:solidFill>
                  <a:srgbClr val="FFFFFF"/>
                </a:solidFill>
              </a:rPr>
              <a:pPr eaLnBrk="1" hangingPunct="1"/>
              <a:t>21</a:t>
            </a:fld>
            <a:endParaRPr lang="en-US" sz="1400">
              <a:solidFill>
                <a:srgbClr val="FFFFFF"/>
              </a:solidFill>
            </a:endParaRPr>
          </a:p>
        </p:txBody>
      </p:sp>
      <p:sp>
        <p:nvSpPr>
          <p:cNvPr id="53252"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53253" name="TextBox 1"/>
          <p:cNvSpPr txBox="1">
            <a:spLocks noChangeArrowheads="1"/>
          </p:cNvSpPr>
          <p:nvPr/>
        </p:nvSpPr>
        <p:spPr bwMode="auto">
          <a:xfrm>
            <a:off x="117475" y="5641975"/>
            <a:ext cx="9047163"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110000"/>
              </a:lnSpc>
              <a:buFont typeface="Wingdings" charset="0"/>
              <a:buChar char="Ø"/>
            </a:pPr>
            <a:r>
              <a:rPr lang="en-US" sz="1800"/>
              <a:t>CoHadoop retains the fault tolerance properties of Hadoop</a:t>
            </a:r>
          </a:p>
          <a:p>
            <a:pPr eaLnBrk="1" hangingPunct="1">
              <a:lnSpc>
                <a:spcPct val="110000"/>
              </a:lnSpc>
              <a:buFont typeface="Wingdings" charset="0"/>
              <a:buChar char="Ø"/>
            </a:pPr>
            <a:r>
              <a:rPr lang="en-US" sz="1800"/>
              <a:t>Failures in map-reduce jobs are more expensive than in map-only jobs</a:t>
            </a:r>
          </a:p>
          <a:p>
            <a:pPr eaLnBrk="1" hangingPunct="1">
              <a:lnSpc>
                <a:spcPct val="110000"/>
              </a:lnSpc>
              <a:buFont typeface="Wingdings" charset="0"/>
              <a:buChar char="Ø"/>
            </a:pPr>
            <a:r>
              <a:rPr lang="en-US" sz="1800"/>
              <a:t>Failures under larger block sizes are more expensive than under smaller block sizes</a:t>
            </a:r>
          </a:p>
        </p:txBody>
      </p:sp>
      <p:sp>
        <p:nvSpPr>
          <p:cNvPr id="3" name="TextBox 2"/>
          <p:cNvSpPr txBox="1"/>
          <p:nvPr/>
        </p:nvSpPr>
        <p:spPr>
          <a:xfrm>
            <a:off x="2233613" y="1360488"/>
            <a:ext cx="5919787" cy="369332"/>
          </a:xfrm>
          <a:prstGeom prst="rect">
            <a:avLst/>
          </a:prstGeom>
          <a:solidFill>
            <a:schemeClr val="bg2">
              <a:lumMod val="90000"/>
            </a:schemeClr>
          </a:solidFill>
          <a:ln>
            <a:solidFill>
              <a:schemeClr val="tx1"/>
            </a:solidFill>
          </a:ln>
        </p:spPr>
        <p:txBody>
          <a:bodyPr wrap="square">
            <a:spAutoFit/>
          </a:bodyPr>
          <a:lstStyle/>
          <a:p>
            <a:pPr>
              <a:defRPr/>
            </a:pPr>
            <a:r>
              <a:rPr lang="en-US" dirty="0">
                <a:solidFill>
                  <a:schemeClr val="bg1">
                    <a:lumMod val="95000"/>
                  </a:schemeClr>
                </a:solidFill>
              </a:rPr>
              <a:t>After 50% of the job time, a </a:t>
            </a:r>
            <a:r>
              <a:rPr lang="en-US" dirty="0" err="1">
                <a:solidFill>
                  <a:schemeClr val="bg1">
                    <a:lumMod val="95000"/>
                  </a:schemeClr>
                </a:solidFill>
              </a:rPr>
              <a:t>datanode</a:t>
            </a:r>
            <a:r>
              <a:rPr lang="en-US" dirty="0">
                <a:solidFill>
                  <a:schemeClr val="bg1">
                    <a:lumMod val="95000"/>
                  </a:schemeClr>
                </a:solidFill>
              </a:rPr>
              <a:t> is killed</a:t>
            </a:r>
          </a:p>
        </p:txBody>
      </p:sp>
    </p:spTree>
    <p:extLst>
      <p:ext uri="{BB962C8B-B14F-4D97-AF65-F5344CB8AC3E}">
        <p14:creationId xmlns:p14="http://schemas.microsoft.com/office/powerpoint/2010/main" val="19058311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a:xfrm>
            <a:off x="457200" y="304800"/>
            <a:ext cx="8229600" cy="990600"/>
          </a:xfrm>
        </p:spPr>
        <p:txBody>
          <a:bodyPr/>
          <a:lstStyle/>
          <a:p>
            <a:pPr eaLnBrk="1" fontAlgn="auto" hangingPunct="1">
              <a:spcAft>
                <a:spcPts val="0"/>
              </a:spcAft>
              <a:defRPr/>
            </a:pPr>
            <a:r>
              <a:rPr lang="en-US" dirty="0" smtClean="0">
                <a:ea typeface="+mj-ea"/>
                <a:cs typeface="+mj-cs"/>
              </a:rPr>
              <a:t>Summary</a:t>
            </a:r>
          </a:p>
        </p:txBody>
      </p:sp>
      <p:sp>
        <p:nvSpPr>
          <p:cNvPr id="55298" name="Rectangle 3"/>
          <p:cNvSpPr>
            <a:spLocks noGrp="1" noChangeArrowheads="1"/>
          </p:cNvSpPr>
          <p:nvPr>
            <p:ph idx="1"/>
          </p:nvPr>
        </p:nvSpPr>
        <p:spPr>
          <a:xfrm>
            <a:off x="638175" y="1547813"/>
            <a:ext cx="7959725" cy="4802187"/>
          </a:xfrm>
        </p:spPr>
        <p:txBody>
          <a:bodyPr>
            <a:normAutofit lnSpcReduction="10000"/>
          </a:bodyPr>
          <a:lstStyle/>
          <a:p>
            <a:pPr eaLnBrk="1" hangingPunct="1">
              <a:buFont typeface="Wingdings" charset="0"/>
              <a:buChar char="Ø"/>
            </a:pPr>
            <a:r>
              <a:rPr lang="en-US">
                <a:latin typeface="Arial" charset="0"/>
              </a:rPr>
              <a:t> CoHadoop is an extension to Hadoop system to enable colocating related files</a:t>
            </a:r>
          </a:p>
          <a:p>
            <a:pPr eaLnBrk="1" hangingPunct="1">
              <a:buFont typeface="Wingdings" charset="0"/>
              <a:buChar char="Ø"/>
            </a:pPr>
            <a:endParaRPr lang="en-US">
              <a:latin typeface="Arial" charset="0"/>
            </a:endParaRPr>
          </a:p>
          <a:p>
            <a:pPr eaLnBrk="1" hangingPunct="1">
              <a:buFont typeface="Wingdings" charset="0"/>
              <a:buChar char="Ø"/>
            </a:pPr>
            <a:r>
              <a:rPr lang="en-US">
                <a:latin typeface="Arial" charset="0"/>
              </a:rPr>
              <a:t> CoHadoop is flexible, dynamic, light-weight, and retains the fault tolerance of Hadoop</a:t>
            </a:r>
          </a:p>
          <a:p>
            <a:pPr eaLnBrk="1" hangingPunct="1">
              <a:buFont typeface="Arial" charset="0"/>
              <a:buNone/>
            </a:pPr>
            <a:endParaRPr lang="en-US">
              <a:latin typeface="Arial" charset="0"/>
            </a:endParaRPr>
          </a:p>
          <a:p>
            <a:pPr eaLnBrk="1" hangingPunct="1">
              <a:buFont typeface="Wingdings" charset="0"/>
              <a:buChar char="Ø"/>
            </a:pPr>
            <a:r>
              <a:rPr lang="en-US">
                <a:latin typeface="Arial" charset="0"/>
              </a:rPr>
              <a:t> Data colocation is orthogonal to the applications</a:t>
            </a:r>
          </a:p>
          <a:p>
            <a:pPr lvl="1" eaLnBrk="1" hangingPunct="1">
              <a:buFont typeface="Wingdings" charset="0"/>
              <a:buChar char="Ø"/>
            </a:pPr>
            <a:r>
              <a:rPr lang="en-US" sz="1800">
                <a:latin typeface="Arial" charset="0"/>
              </a:rPr>
              <a:t>Joins, indexes, aggregations, column-store files, etc…</a:t>
            </a:r>
          </a:p>
          <a:p>
            <a:pPr eaLnBrk="1" hangingPunct="1">
              <a:buFont typeface="Wingdings" charset="0"/>
              <a:buChar char="Ø"/>
            </a:pPr>
            <a:endParaRPr lang="en-US">
              <a:latin typeface="Arial" charset="0"/>
            </a:endParaRPr>
          </a:p>
          <a:p>
            <a:pPr eaLnBrk="1" hangingPunct="1">
              <a:buFont typeface="Wingdings" charset="0"/>
              <a:buChar char="Ø"/>
            </a:pPr>
            <a:r>
              <a:rPr lang="en-US">
                <a:latin typeface="Arial" charset="0"/>
              </a:rPr>
              <a:t> Co-partitioning related files is not sufficient, colocation further improves the performance</a:t>
            </a:r>
          </a:p>
          <a:p>
            <a:pPr eaLnBrk="1" hangingPunct="1">
              <a:buFont typeface="Arial" charset="0"/>
              <a:buNone/>
            </a:pPr>
            <a:endParaRPr lang="en-US">
              <a:latin typeface="Arial" charset="0"/>
            </a:endParaRPr>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EA6318C-2A51-4741-86E4-8C2298846021}" type="slidenum">
              <a:rPr lang="x-none" sz="1400">
                <a:solidFill>
                  <a:srgbClr val="FFFFFF"/>
                </a:solidFill>
              </a:rPr>
              <a:pPr eaLnBrk="1" hangingPunct="1"/>
              <a:t>22</a:t>
            </a:fld>
            <a:endParaRPr lang="en-US" sz="1400">
              <a:solidFill>
                <a:srgbClr val="FFFFFF"/>
              </a:solidFill>
            </a:endParaRPr>
          </a:p>
        </p:txBody>
      </p:sp>
      <p:sp>
        <p:nvSpPr>
          <p:cNvPr id="5530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16986261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Next Paper</a:t>
            </a:r>
            <a:endParaRPr lang="en-US" dirty="0"/>
          </a:p>
        </p:txBody>
      </p:sp>
      <p:sp>
        <p:nvSpPr>
          <p:cNvPr id="5632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5632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B36A3-7D4C-A142-8030-605387BE0AC5}" type="slidenum">
              <a:rPr lang="x-none" sz="1400">
                <a:solidFill>
                  <a:srgbClr val="FFFFFF"/>
                </a:solidFill>
              </a:rPr>
              <a:pPr eaLnBrk="1" hangingPunct="1"/>
              <a:t>23</a:t>
            </a:fld>
            <a:endParaRPr lang="en-US" sz="1400">
              <a:solidFill>
                <a:srgbClr val="FFFFFF"/>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39130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800100"/>
          </a:xfrm>
        </p:spPr>
        <p:txBody>
          <a:bodyPr/>
          <a:lstStyle/>
          <a:p>
            <a:r>
              <a:rPr lang="en-US" sz="4000" b="1" i="1" u="sng" dirty="0" smtClean="0"/>
              <a:t>E</a:t>
            </a:r>
            <a:r>
              <a:rPr lang="en-US" sz="4000" b="1" i="1" dirty="0" smtClean="0"/>
              <a:t>agle</a:t>
            </a:r>
            <a:r>
              <a:rPr lang="en-US" sz="4000" b="1" i="1" dirty="0"/>
              <a:t>-</a:t>
            </a:r>
            <a:r>
              <a:rPr lang="en-US" sz="4000" b="1" i="1" u="sng" dirty="0"/>
              <a:t>E</a:t>
            </a:r>
            <a:r>
              <a:rPr lang="en-US" sz="4000" b="1" i="1" dirty="0"/>
              <a:t>yed </a:t>
            </a:r>
            <a:r>
              <a:rPr lang="en-US" sz="4000" b="1" i="1" u="sng" dirty="0" smtClean="0"/>
              <a:t>E</a:t>
            </a:r>
            <a:r>
              <a:rPr lang="en-US" sz="4000" b="1" i="1" dirty="0" smtClean="0"/>
              <a:t>lephant (E3)</a:t>
            </a:r>
            <a:r>
              <a:rPr lang="en-US" sz="4000" dirty="0" smtClean="0"/>
              <a:t>: Split</a:t>
            </a:r>
            <a:r>
              <a:rPr lang="en-US" sz="4000" dirty="0"/>
              <a:t>-Oriented Indexing in Hadoop </a:t>
            </a:r>
            <a:endParaRPr lang="en-US" sz="2800" dirty="0"/>
          </a:p>
        </p:txBody>
      </p:sp>
      <p:sp>
        <p:nvSpPr>
          <p:cNvPr id="3" name="Subtitle 2"/>
          <p:cNvSpPr>
            <a:spLocks noGrp="1"/>
          </p:cNvSpPr>
          <p:nvPr>
            <p:ph idx="1"/>
          </p:nvPr>
        </p:nvSpPr>
        <p:spPr>
          <a:xfrm>
            <a:off x="457200" y="3810000"/>
            <a:ext cx="8229600" cy="2362200"/>
          </a:xfrm>
        </p:spPr>
        <p:txBody>
          <a:bodyPr>
            <a:normAutofit fontScale="92500" lnSpcReduction="20000"/>
          </a:bodyPr>
          <a:lstStyle/>
          <a:p>
            <a:pPr marL="0" indent="0">
              <a:buNone/>
            </a:pPr>
            <a:r>
              <a:rPr lang="en-US" sz="2400" b="1" dirty="0" smtClean="0"/>
              <a:t>Mohamed Eltabakh</a:t>
            </a:r>
          </a:p>
          <a:p>
            <a:pPr marL="0" indent="0">
              <a:buNone/>
            </a:pPr>
            <a:r>
              <a:rPr lang="en-US" sz="2400" b="1" dirty="0" smtClean="0">
                <a:solidFill>
                  <a:srgbClr val="800000"/>
                </a:solidFill>
              </a:rPr>
              <a:t>Worcester Polytechnic Institute, MA, USA</a:t>
            </a:r>
          </a:p>
          <a:p>
            <a:pPr marL="0" indent="0">
              <a:buNone/>
            </a:pPr>
            <a:endParaRPr lang="en-US" sz="2400" b="1" dirty="0">
              <a:solidFill>
                <a:srgbClr val="800000"/>
              </a:solidFill>
            </a:endParaRPr>
          </a:p>
          <a:p>
            <a:pPr marL="0" indent="0">
              <a:buNone/>
            </a:pPr>
            <a:r>
              <a:rPr lang="en-US" b="1" dirty="0" smtClean="0">
                <a:solidFill>
                  <a:srgbClr val="0000FF"/>
                </a:solidFill>
              </a:rPr>
              <a:t>Joint work with IBM </a:t>
            </a:r>
            <a:r>
              <a:rPr lang="en-US" b="1" dirty="0" err="1" smtClean="0">
                <a:solidFill>
                  <a:srgbClr val="0000FF"/>
                </a:solidFill>
              </a:rPr>
              <a:t>Almaden</a:t>
            </a:r>
            <a:r>
              <a:rPr lang="en-US" b="1" dirty="0" smtClean="0">
                <a:solidFill>
                  <a:srgbClr val="0000FF"/>
                </a:solidFill>
              </a:rPr>
              <a:t>, CA, USA</a:t>
            </a:r>
          </a:p>
          <a:p>
            <a:pPr marL="0" indent="0">
              <a:buNone/>
            </a:pPr>
            <a:r>
              <a:rPr lang="en-US" b="1" dirty="0" smtClean="0">
                <a:solidFill>
                  <a:srgbClr val="0000FF"/>
                </a:solidFill>
              </a:rPr>
              <a:t>F. </a:t>
            </a:r>
            <a:r>
              <a:rPr lang="en-US" b="1" dirty="0" err="1" smtClean="0">
                <a:solidFill>
                  <a:srgbClr val="0000FF"/>
                </a:solidFill>
              </a:rPr>
              <a:t>Özcan</a:t>
            </a:r>
            <a:r>
              <a:rPr lang="en-US" b="1" dirty="0" smtClean="0">
                <a:solidFill>
                  <a:srgbClr val="0000FF"/>
                </a:solidFill>
              </a:rPr>
              <a:t>, Y. </a:t>
            </a:r>
            <a:r>
              <a:rPr lang="en-US" b="1" dirty="0" err="1" smtClean="0">
                <a:solidFill>
                  <a:srgbClr val="0000FF"/>
                </a:solidFill>
              </a:rPr>
              <a:t>Sismanis</a:t>
            </a:r>
            <a:r>
              <a:rPr lang="en-US" b="1" dirty="0" smtClean="0">
                <a:solidFill>
                  <a:srgbClr val="0000FF"/>
                </a:solidFill>
              </a:rPr>
              <a:t>, H. </a:t>
            </a:r>
            <a:r>
              <a:rPr lang="en-US" b="1" dirty="0" err="1" smtClean="0">
                <a:solidFill>
                  <a:srgbClr val="0000FF"/>
                </a:solidFill>
              </a:rPr>
              <a:t>Pirahesh</a:t>
            </a:r>
            <a:r>
              <a:rPr lang="en-US" b="1" dirty="0" smtClean="0">
                <a:solidFill>
                  <a:srgbClr val="0000FF"/>
                </a:solidFill>
              </a:rPr>
              <a:t>, P. Haas, J. </a:t>
            </a:r>
            <a:r>
              <a:rPr lang="en-US" b="1" dirty="0" err="1" smtClean="0">
                <a:solidFill>
                  <a:srgbClr val="0000FF"/>
                </a:solidFill>
              </a:rPr>
              <a:t>Vondrak</a:t>
            </a:r>
            <a:r>
              <a:rPr lang="en-US" b="1" dirty="0" smtClean="0">
                <a:solidFill>
                  <a:srgbClr val="0000FF"/>
                </a:solidFill>
              </a:rPr>
              <a:t>  </a:t>
            </a:r>
            <a:endParaRPr lang="en-US" b="1" dirty="0">
              <a:solidFill>
                <a:srgbClr val="0000FF"/>
              </a:solidFill>
            </a:endParaRPr>
          </a:p>
        </p:txBody>
      </p:sp>
      <p:sp>
        <p:nvSpPr>
          <p:cNvPr id="6" name="TextBox 5"/>
          <p:cNvSpPr txBox="1"/>
          <p:nvPr/>
        </p:nvSpPr>
        <p:spPr>
          <a:xfrm>
            <a:off x="562967" y="6107760"/>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526707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10" y="445718"/>
            <a:ext cx="8365412" cy="1005498"/>
          </a:xfrm>
        </p:spPr>
        <p:txBody>
          <a:bodyPr>
            <a:noAutofit/>
          </a:bodyPr>
          <a:lstStyle/>
          <a:p>
            <a:r>
              <a:rPr lang="en-US" sz="4400" dirty="0" smtClean="0"/>
              <a:t>Talk Outline </a:t>
            </a:r>
            <a:r>
              <a:rPr lang="en-US" sz="2400" dirty="0"/>
              <a:t/>
            </a:r>
            <a:br>
              <a:rPr lang="en-US" sz="2400" dirty="0"/>
            </a:br>
            <a:endParaRPr lang="en-US" sz="2400" dirty="0"/>
          </a:p>
        </p:txBody>
      </p:sp>
      <p:sp>
        <p:nvSpPr>
          <p:cNvPr id="3" name="Content Placeholder 2"/>
          <p:cNvSpPr>
            <a:spLocks noGrp="1"/>
          </p:cNvSpPr>
          <p:nvPr>
            <p:ph idx="1"/>
          </p:nvPr>
        </p:nvSpPr>
        <p:spPr>
          <a:xfrm>
            <a:off x="423310" y="1894642"/>
            <a:ext cx="8183993" cy="4170879"/>
          </a:xfrm>
        </p:spPr>
        <p:txBody>
          <a:bodyPr/>
          <a:lstStyle/>
          <a:p>
            <a:pPr>
              <a:buFont typeface="Wingdings" charset="2"/>
              <a:buChar char="Ø"/>
            </a:pPr>
            <a:r>
              <a:rPr lang="en-US" b="1" dirty="0" smtClean="0">
                <a:solidFill>
                  <a:schemeClr val="tx1"/>
                </a:solidFill>
              </a:rPr>
              <a:t>Background and Motivation</a:t>
            </a:r>
          </a:p>
          <a:p>
            <a:pPr marL="0" indent="0">
              <a:buNone/>
            </a:pPr>
            <a:endParaRPr lang="en-US" sz="100" b="1" dirty="0">
              <a:solidFill>
                <a:schemeClr val="tx1"/>
              </a:solidFill>
            </a:endParaRPr>
          </a:p>
          <a:p>
            <a:pPr>
              <a:buFont typeface="Wingdings" charset="2"/>
              <a:buChar char="Ø"/>
            </a:pPr>
            <a:r>
              <a:rPr lang="en-US" b="1" dirty="0" smtClean="0">
                <a:solidFill>
                  <a:schemeClr val="tx1"/>
                </a:solidFill>
              </a:rPr>
              <a:t>E3 System Features</a:t>
            </a:r>
          </a:p>
          <a:p>
            <a:pPr marL="906463" lvl="1" indent="-382588">
              <a:buFont typeface="Wingdings" charset="2"/>
              <a:buChar char="Ø"/>
            </a:pPr>
            <a:r>
              <a:rPr lang="en-US" b="1" dirty="0" smtClean="0">
                <a:solidFill>
                  <a:schemeClr val="tx1"/>
                </a:solidFill>
              </a:rPr>
              <a:t>Indexing and Domain Segmentation</a:t>
            </a:r>
          </a:p>
          <a:p>
            <a:pPr marL="906463" lvl="1" indent="-382588">
              <a:buFont typeface="Wingdings" charset="2"/>
              <a:buChar char="Ø"/>
            </a:pPr>
            <a:r>
              <a:rPr lang="en-US" b="1" dirty="0" smtClean="0">
                <a:solidFill>
                  <a:schemeClr val="tx1"/>
                </a:solidFill>
              </a:rPr>
              <a:t>Materialized Views</a:t>
            </a:r>
          </a:p>
          <a:p>
            <a:pPr marL="906463" lvl="1" indent="-382588">
              <a:buFont typeface="Wingdings" charset="2"/>
              <a:buChar char="Ø"/>
            </a:pPr>
            <a:r>
              <a:rPr lang="en-US" b="1" dirty="0" smtClean="0">
                <a:solidFill>
                  <a:schemeClr val="tx1"/>
                </a:solidFill>
              </a:rPr>
              <a:t>Adaptive Caching </a:t>
            </a:r>
          </a:p>
          <a:p>
            <a:pPr>
              <a:buFont typeface="Wingdings" charset="2"/>
              <a:buChar char="Ø"/>
            </a:pPr>
            <a:endParaRPr lang="en-US" sz="100" b="1" dirty="0" smtClean="0">
              <a:solidFill>
                <a:schemeClr val="tx1"/>
              </a:solidFill>
            </a:endParaRPr>
          </a:p>
          <a:p>
            <a:pPr>
              <a:buFont typeface="Wingdings" charset="2"/>
              <a:buChar char="Ø"/>
            </a:pPr>
            <a:r>
              <a:rPr lang="en-US" b="1" dirty="0" smtClean="0">
                <a:solidFill>
                  <a:schemeClr val="tx1"/>
                </a:solidFill>
              </a:rPr>
              <a:t>Performance and Evaluation</a:t>
            </a:r>
          </a:p>
          <a:p>
            <a:pPr>
              <a:buFont typeface="Wingdings" charset="2"/>
              <a:buChar char="Ø"/>
            </a:pPr>
            <a:r>
              <a:rPr lang="en-US" b="1" dirty="0" smtClean="0"/>
              <a:t>Related Work &amp; Differences</a:t>
            </a:r>
          </a:p>
          <a:p>
            <a:pPr>
              <a:buFont typeface="Wingdings" charset="2"/>
              <a:buChar char="Ø"/>
            </a:pPr>
            <a:r>
              <a:rPr lang="en-US" b="1" dirty="0" smtClean="0">
                <a:solidFill>
                  <a:schemeClr val="tx1"/>
                </a:solidFill>
              </a:rPr>
              <a:t>Summary</a:t>
            </a:r>
            <a:endParaRPr lang="en-US" b="1" dirty="0">
              <a:solidFill>
                <a:schemeClr val="tx1"/>
              </a:solidFill>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25</a:t>
            </a:fld>
            <a:endParaRPr lang="en-US" dirty="0"/>
          </a:p>
        </p:txBody>
      </p:sp>
      <p:sp>
        <p:nvSpPr>
          <p:cNvPr id="6" name="TextBox 5"/>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814866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E3 Motivation &amp; Objectives</a:t>
            </a:r>
            <a:endParaRPr lang="en-US" dirty="0"/>
          </a:p>
        </p:txBody>
      </p:sp>
      <p:sp>
        <p:nvSpPr>
          <p:cNvPr id="3" name="Content Placeholder 2"/>
          <p:cNvSpPr>
            <a:spLocks noGrp="1"/>
          </p:cNvSpPr>
          <p:nvPr>
            <p:ph idx="1"/>
          </p:nvPr>
        </p:nvSpPr>
        <p:spPr>
          <a:xfrm>
            <a:off x="226804" y="1753714"/>
            <a:ext cx="8917195" cy="2857341"/>
          </a:xfrm>
        </p:spPr>
        <p:txBody>
          <a:bodyPr>
            <a:noAutofit/>
          </a:bodyPr>
          <a:lstStyle/>
          <a:p>
            <a:pPr>
              <a:lnSpc>
                <a:spcPct val="120000"/>
              </a:lnSpc>
              <a:buFont typeface="Wingdings" charset="2"/>
              <a:buChar char="Ø"/>
              <a:defRPr/>
            </a:pPr>
            <a:r>
              <a:rPr lang="en-US" sz="1800" b="1" dirty="0" smtClean="0">
                <a:solidFill>
                  <a:srgbClr val="FF0000"/>
                </a:solidFill>
              </a:rPr>
              <a:t>Typical Scenarios:</a:t>
            </a:r>
            <a:r>
              <a:rPr lang="en-US" sz="1800" b="1" dirty="0" smtClean="0"/>
              <a:t> </a:t>
            </a:r>
            <a:r>
              <a:rPr lang="en-US" sz="1800" dirty="0"/>
              <a:t>Analytical query workloads on </a:t>
            </a:r>
            <a:r>
              <a:rPr lang="en-US" sz="1800" dirty="0" smtClean="0"/>
              <a:t>Hadoop with </a:t>
            </a:r>
            <a:r>
              <a:rPr lang="en-US" sz="1800" i="1" u="sng" dirty="0" smtClean="0">
                <a:solidFill>
                  <a:srgbClr val="0000FF"/>
                </a:solidFill>
              </a:rPr>
              <a:t>selection predicates</a:t>
            </a:r>
            <a:endParaRPr lang="en-US" sz="1800" i="1" u="sng" dirty="0">
              <a:solidFill>
                <a:srgbClr val="0000FF"/>
              </a:solidFill>
            </a:endParaRPr>
          </a:p>
          <a:p>
            <a:pPr lvl="1">
              <a:lnSpc>
                <a:spcPct val="120000"/>
              </a:lnSpc>
              <a:defRPr/>
            </a:pPr>
            <a:r>
              <a:rPr lang="en-US" sz="1600" dirty="0" smtClean="0">
                <a:solidFill>
                  <a:srgbClr val="0D0D0D"/>
                </a:solidFill>
                <a:ea typeface="Arial" charset="0"/>
              </a:rPr>
              <a:t>Multiple </a:t>
            </a:r>
            <a:r>
              <a:rPr lang="en-US" sz="1600" dirty="0">
                <a:solidFill>
                  <a:srgbClr val="0D0D0D"/>
                </a:solidFill>
                <a:ea typeface="Arial" charset="0"/>
              </a:rPr>
              <a:t>(possibly repeated) queries over the same data </a:t>
            </a:r>
            <a:r>
              <a:rPr lang="en-US" sz="1600" dirty="0" smtClean="0">
                <a:solidFill>
                  <a:srgbClr val="0D0D0D"/>
                </a:solidFill>
                <a:ea typeface="Arial" charset="0"/>
              </a:rPr>
              <a:t>set</a:t>
            </a:r>
          </a:p>
          <a:p>
            <a:pPr>
              <a:lnSpc>
                <a:spcPct val="120000"/>
              </a:lnSpc>
              <a:buFont typeface="Wingdings" charset="2"/>
              <a:buChar char="Ø"/>
              <a:defRPr/>
            </a:pPr>
            <a:r>
              <a:rPr lang="en-US" sz="1800" b="1" dirty="0" smtClean="0">
                <a:solidFill>
                  <a:srgbClr val="FF0000"/>
                </a:solidFill>
                <a:ea typeface="Arial" charset="0"/>
              </a:rPr>
              <a:t>No Smart Skipping:</a:t>
            </a:r>
            <a:r>
              <a:rPr lang="en-US" sz="1800" dirty="0" smtClean="0">
                <a:ea typeface="Arial" charset="0"/>
              </a:rPr>
              <a:t> No indexing (or </a:t>
            </a:r>
            <a:r>
              <a:rPr lang="en-US" sz="1800" i="1" dirty="0" smtClean="0">
                <a:ea typeface="Arial" charset="0"/>
              </a:rPr>
              <a:t>split elimination</a:t>
            </a:r>
            <a:r>
              <a:rPr lang="en-US" sz="1800" dirty="0" smtClean="0">
                <a:ea typeface="Arial" charset="0"/>
              </a:rPr>
              <a:t>) embedded into Hadoop</a:t>
            </a:r>
          </a:p>
          <a:p>
            <a:pPr lvl="1">
              <a:lnSpc>
                <a:spcPct val="120000"/>
              </a:lnSpc>
              <a:defRPr/>
            </a:pPr>
            <a:r>
              <a:rPr lang="en-US" sz="1600" dirty="0" smtClean="0">
                <a:solidFill>
                  <a:srgbClr val="0D0D0D"/>
                </a:solidFill>
                <a:ea typeface="Arial" charset="0"/>
              </a:rPr>
              <a:t>Queries scan all the data splits (relevant or not)</a:t>
            </a:r>
          </a:p>
          <a:p>
            <a:pPr>
              <a:lnSpc>
                <a:spcPct val="120000"/>
              </a:lnSpc>
              <a:buFont typeface="Wingdings" charset="2"/>
              <a:buChar char="Ø"/>
              <a:defRPr/>
            </a:pPr>
            <a:r>
              <a:rPr lang="en-US" sz="1800" b="1" dirty="0" smtClean="0">
                <a:solidFill>
                  <a:srgbClr val="FF0000"/>
                </a:solidFill>
              </a:rPr>
              <a:t>Little Users’ Knowledge:</a:t>
            </a:r>
            <a:r>
              <a:rPr lang="en-US" sz="1800" b="1" dirty="0" smtClean="0"/>
              <a:t> </a:t>
            </a:r>
            <a:r>
              <a:rPr lang="en-US" sz="1800" dirty="0" smtClean="0"/>
              <a:t>Workloads and data may change</a:t>
            </a:r>
            <a:endParaRPr lang="en-US" sz="1800" dirty="0"/>
          </a:p>
          <a:p>
            <a:pPr lvl="1">
              <a:lnSpc>
                <a:spcPct val="120000"/>
              </a:lnSpc>
              <a:defRPr/>
            </a:pPr>
            <a:r>
              <a:rPr lang="en-US" sz="1600" dirty="0" smtClean="0">
                <a:solidFill>
                  <a:srgbClr val="0D0D0D"/>
                </a:solidFill>
                <a:ea typeface="Arial" charset="0"/>
              </a:rPr>
              <a:t>Users may not know the query workload in advance or the data schema</a:t>
            </a:r>
            <a:endParaRPr lang="en-US" sz="1600" b="1" i="1" dirty="0">
              <a:solidFill>
                <a:srgbClr val="0D0D0D"/>
              </a:solidFill>
              <a:ea typeface="Arial" charset="0"/>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26</a:t>
            </a:fld>
            <a:endParaRPr lang="en-US" dirty="0"/>
          </a:p>
        </p:txBody>
      </p:sp>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467957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E3 Objectives</a:t>
            </a:r>
          </a:p>
        </p:txBody>
      </p:sp>
      <p:sp>
        <p:nvSpPr>
          <p:cNvPr id="4" name="Slide Number Placeholder 3"/>
          <p:cNvSpPr>
            <a:spLocks noGrp="1"/>
          </p:cNvSpPr>
          <p:nvPr>
            <p:ph type="sldNum" sz="quarter" idx="12"/>
          </p:nvPr>
        </p:nvSpPr>
        <p:spPr/>
        <p:txBody>
          <a:bodyPr/>
          <a:lstStyle/>
          <a:p>
            <a:fld id="{EBFB1032-EA64-7144-B003-9BCC9D94B503}" type="slidenum">
              <a:rPr lang="en-US" smtClean="0"/>
              <a:t>27</a:t>
            </a:fld>
            <a:endParaRPr lang="en-US" dirty="0"/>
          </a:p>
        </p:txBody>
      </p:sp>
      <p:sp>
        <p:nvSpPr>
          <p:cNvPr id="26" name="TextBox 25"/>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
        <p:nvSpPr>
          <p:cNvPr id="25" name="Rounded Rectangle 24"/>
          <p:cNvSpPr/>
          <p:nvPr/>
        </p:nvSpPr>
        <p:spPr>
          <a:xfrm>
            <a:off x="533400" y="2133600"/>
            <a:ext cx="8180081" cy="2895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marL="342900" indent="-342900">
              <a:lnSpc>
                <a:spcPct val="120000"/>
              </a:lnSpc>
              <a:buFont typeface="Wingdings" charset="2"/>
              <a:buChar char="v"/>
            </a:pPr>
            <a:r>
              <a:rPr lang="en-US" sz="2400" b="1" dirty="0" smtClean="0"/>
              <a:t>Discovery-based elimination of irrelevant splits</a:t>
            </a:r>
          </a:p>
          <a:p>
            <a:pPr marL="342900" indent="-342900">
              <a:lnSpc>
                <a:spcPct val="120000"/>
              </a:lnSpc>
              <a:buFont typeface="Wingdings" charset="2"/>
              <a:buChar char="v"/>
            </a:pPr>
            <a:r>
              <a:rPr lang="en-US" sz="2400" b="1" dirty="0" smtClean="0"/>
              <a:t>No dependency on physical design, No data movement or DDL</a:t>
            </a:r>
          </a:p>
          <a:p>
            <a:pPr marL="342900" indent="-342900">
              <a:lnSpc>
                <a:spcPct val="120000"/>
              </a:lnSpc>
              <a:buFont typeface="Wingdings" charset="2"/>
              <a:buChar char="v"/>
            </a:pPr>
            <a:r>
              <a:rPr lang="en-US" sz="2400" b="1" dirty="0" smtClean="0"/>
              <a:t>Adapt to workload and data changes  </a:t>
            </a:r>
            <a:endParaRPr lang="en-US" sz="2400" b="1" dirty="0"/>
          </a:p>
        </p:txBody>
      </p:sp>
    </p:spTree>
    <p:extLst>
      <p:ext uri="{BB962C8B-B14F-4D97-AF65-F5344CB8AC3E}">
        <p14:creationId xmlns:p14="http://schemas.microsoft.com/office/powerpoint/2010/main" val="15302756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E3: Highlights</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28</a:t>
            </a:fld>
            <a:endParaRPr lang="en-US" dirty="0"/>
          </a:p>
        </p:txBody>
      </p:sp>
      <p:pic>
        <p:nvPicPr>
          <p:cNvPr id="6" name="Picture 5" descr="Screen shot 2012-10-07 at 3.05.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841" y="1818244"/>
            <a:ext cx="2654638" cy="2807925"/>
          </a:xfrm>
          <a:prstGeom prst="rect">
            <a:avLst/>
          </a:prstGeom>
          <a:ln>
            <a:solidFill>
              <a:schemeClr val="tx1"/>
            </a:solidFill>
          </a:ln>
        </p:spPr>
      </p:pic>
      <p:sp>
        <p:nvSpPr>
          <p:cNvPr id="8" name="Content Placeholder 4"/>
          <p:cNvSpPr txBox="1">
            <a:spLocks/>
          </p:cNvSpPr>
          <p:nvPr/>
        </p:nvSpPr>
        <p:spPr>
          <a:xfrm>
            <a:off x="301752" y="1844526"/>
            <a:ext cx="5837089" cy="2781643"/>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a:lnSpc>
                <a:spcPct val="120000"/>
              </a:lnSpc>
              <a:spcBef>
                <a:spcPct val="50000"/>
              </a:spcBef>
              <a:defRPr/>
            </a:pPr>
            <a:r>
              <a:rPr lang="en-US" sz="2000" b="1" dirty="0" smtClean="0">
                <a:solidFill>
                  <a:srgbClr val="800000"/>
                </a:solidFill>
              </a:rPr>
              <a:t>JSON-Based Data Model</a:t>
            </a:r>
          </a:p>
          <a:p>
            <a:pPr lvl="1">
              <a:lnSpc>
                <a:spcPct val="120000"/>
              </a:lnSpc>
              <a:spcBef>
                <a:spcPct val="50000"/>
              </a:spcBef>
              <a:defRPr/>
            </a:pPr>
            <a:r>
              <a:rPr lang="en-US" sz="1600" dirty="0" smtClean="0">
                <a:ea typeface="Arial" charset="0"/>
              </a:rPr>
              <a:t>Works on all data types/sources that provide a mapping to JSON (JSON view of the data)</a:t>
            </a:r>
          </a:p>
          <a:p>
            <a:pPr marL="274320" lvl="1" indent="0">
              <a:lnSpc>
                <a:spcPct val="120000"/>
              </a:lnSpc>
              <a:spcBef>
                <a:spcPct val="50000"/>
              </a:spcBef>
              <a:buFont typeface="Arial" pitchFamily="34" charset="0"/>
              <a:buNone/>
              <a:defRPr/>
            </a:pPr>
            <a:endParaRPr lang="en-US" sz="500" dirty="0" smtClean="0">
              <a:solidFill>
                <a:srgbClr val="FF0000"/>
              </a:solidFill>
              <a:ea typeface="Arial" charset="0"/>
            </a:endParaRPr>
          </a:p>
        </p:txBody>
      </p:sp>
      <p:sp>
        <p:nvSpPr>
          <p:cNvPr id="9" name="Content Placeholder 4"/>
          <p:cNvSpPr txBox="1">
            <a:spLocks/>
          </p:cNvSpPr>
          <p:nvPr/>
        </p:nvSpPr>
        <p:spPr>
          <a:xfrm>
            <a:off x="291873" y="4837821"/>
            <a:ext cx="8731167" cy="139088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a:lstStyle>
          <a:p>
            <a:pPr>
              <a:lnSpc>
                <a:spcPct val="120000"/>
              </a:lnSpc>
              <a:spcBef>
                <a:spcPct val="50000"/>
              </a:spcBef>
              <a:defRPr/>
            </a:pPr>
            <a:r>
              <a:rPr lang="en-US" sz="2000" b="1" dirty="0" smtClean="0">
                <a:solidFill>
                  <a:srgbClr val="800000"/>
                </a:solidFill>
              </a:rPr>
              <a:t>Split elimination at I/O layer (</a:t>
            </a:r>
            <a:r>
              <a:rPr lang="en-US" sz="2000" b="1" dirty="0" err="1" smtClean="0">
                <a:solidFill>
                  <a:srgbClr val="800000"/>
                </a:solidFill>
              </a:rPr>
              <a:t>InputFormat</a:t>
            </a:r>
            <a:r>
              <a:rPr lang="en-US" sz="2000" b="1" dirty="0" smtClean="0">
                <a:solidFill>
                  <a:srgbClr val="800000"/>
                </a:solidFill>
              </a:rPr>
              <a:t>) before creating map tasks</a:t>
            </a:r>
          </a:p>
          <a:p>
            <a:pPr lvl="1">
              <a:lnSpc>
                <a:spcPct val="120000"/>
              </a:lnSpc>
              <a:spcBef>
                <a:spcPct val="50000"/>
              </a:spcBef>
              <a:defRPr/>
            </a:pPr>
            <a:r>
              <a:rPr lang="en-US" sz="1600" dirty="0" smtClean="0">
                <a:ea typeface="Arial" charset="0"/>
              </a:rPr>
              <a:t>Can be integrated into </a:t>
            </a:r>
            <a:r>
              <a:rPr lang="en-US" sz="1600" dirty="0" err="1" smtClean="0">
                <a:ea typeface="Arial" charset="0"/>
              </a:rPr>
              <a:t>Jaql</a:t>
            </a:r>
            <a:endParaRPr lang="en-US" sz="1600" dirty="0" smtClean="0">
              <a:ea typeface="Arial" charset="0"/>
            </a:endParaRPr>
          </a:p>
          <a:p>
            <a:pPr lvl="1">
              <a:lnSpc>
                <a:spcPct val="120000"/>
              </a:lnSpc>
              <a:spcBef>
                <a:spcPct val="50000"/>
              </a:spcBef>
              <a:defRPr/>
            </a:pPr>
            <a:r>
              <a:rPr lang="en-US" sz="1600" dirty="0" smtClean="0">
                <a:ea typeface="Arial" charset="0"/>
              </a:rPr>
              <a:t>Can be used in hand-coded map-reduce jobs</a:t>
            </a:r>
          </a:p>
          <a:p>
            <a:pPr lvl="1">
              <a:lnSpc>
                <a:spcPct val="120000"/>
              </a:lnSpc>
            </a:pPr>
            <a:endParaRPr lang="en-US" dirty="0"/>
          </a:p>
        </p:txBody>
      </p:sp>
      <p:sp>
        <p:nvSpPr>
          <p:cNvPr id="11" name="TextBox 10"/>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1501528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10" y="445718"/>
            <a:ext cx="8365412" cy="1005498"/>
          </a:xfrm>
        </p:spPr>
        <p:txBody>
          <a:bodyPr>
            <a:noAutofit/>
          </a:bodyPr>
          <a:lstStyle/>
          <a:p>
            <a:r>
              <a:rPr lang="en-US" sz="4400" dirty="0" smtClean="0"/>
              <a:t>Talk Outline </a:t>
            </a: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EBFB1032-EA64-7144-B003-9BCC9D94B503}" type="slidenum">
              <a:rPr lang="en-US" smtClean="0"/>
              <a:t>29</a:t>
            </a:fld>
            <a:endParaRPr lang="en-US" dirty="0"/>
          </a:p>
        </p:txBody>
      </p:sp>
      <p:sp>
        <p:nvSpPr>
          <p:cNvPr id="5" name="Left Arrow 4"/>
          <p:cNvSpPr/>
          <p:nvPr/>
        </p:nvSpPr>
        <p:spPr>
          <a:xfrm>
            <a:off x="6705600" y="2743200"/>
            <a:ext cx="1617871" cy="87685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
        <p:nvSpPr>
          <p:cNvPr id="10" name="Content Placeholder 2"/>
          <p:cNvSpPr>
            <a:spLocks noGrp="1"/>
          </p:cNvSpPr>
          <p:nvPr>
            <p:ph idx="1"/>
          </p:nvPr>
        </p:nvSpPr>
        <p:spPr>
          <a:xfrm>
            <a:off x="423863" y="1893888"/>
            <a:ext cx="8183562" cy="4171950"/>
          </a:xfrm>
        </p:spPr>
        <p:txBody>
          <a:bodyPr/>
          <a:lstStyle/>
          <a:p>
            <a:pPr>
              <a:buFont typeface="Wingdings" charset="2"/>
              <a:buChar char="Ø"/>
            </a:pPr>
            <a:r>
              <a:rPr lang="en-US" b="1" dirty="0" smtClean="0">
                <a:solidFill>
                  <a:schemeClr val="tx1"/>
                </a:solidFill>
              </a:rPr>
              <a:t>Background and Motivation</a:t>
            </a:r>
          </a:p>
          <a:p>
            <a:pPr marL="0" indent="0">
              <a:buNone/>
            </a:pPr>
            <a:endParaRPr lang="en-US" sz="100" b="1" dirty="0">
              <a:solidFill>
                <a:schemeClr val="tx1"/>
              </a:solidFill>
            </a:endParaRPr>
          </a:p>
          <a:p>
            <a:pPr>
              <a:buFont typeface="Wingdings" charset="2"/>
              <a:buChar char="Ø"/>
            </a:pPr>
            <a:r>
              <a:rPr lang="en-US" b="1" dirty="0" smtClean="0">
                <a:solidFill>
                  <a:schemeClr val="tx1"/>
                </a:solidFill>
              </a:rPr>
              <a:t>E3 System Features</a:t>
            </a:r>
          </a:p>
          <a:p>
            <a:pPr marL="906463" lvl="1" indent="-382588">
              <a:buFont typeface="Wingdings" charset="2"/>
              <a:buChar char="Ø"/>
            </a:pPr>
            <a:r>
              <a:rPr lang="en-US" b="1" dirty="0" smtClean="0">
                <a:solidFill>
                  <a:schemeClr val="tx1"/>
                </a:solidFill>
              </a:rPr>
              <a:t>Indexing and Domain Segmentation</a:t>
            </a:r>
          </a:p>
          <a:p>
            <a:pPr marL="906463" lvl="1" indent="-382588">
              <a:buFont typeface="Wingdings" charset="2"/>
              <a:buChar char="Ø"/>
            </a:pPr>
            <a:r>
              <a:rPr lang="en-US" b="1" dirty="0" smtClean="0">
                <a:solidFill>
                  <a:schemeClr val="tx1"/>
                </a:solidFill>
              </a:rPr>
              <a:t>Materialized Views</a:t>
            </a:r>
          </a:p>
          <a:p>
            <a:pPr marL="906463" lvl="1" indent="-382588">
              <a:buFont typeface="Wingdings" charset="2"/>
              <a:buChar char="Ø"/>
            </a:pPr>
            <a:r>
              <a:rPr lang="en-US" b="1" dirty="0" smtClean="0">
                <a:solidFill>
                  <a:schemeClr val="tx1"/>
                </a:solidFill>
              </a:rPr>
              <a:t>Adaptive Caching </a:t>
            </a:r>
          </a:p>
          <a:p>
            <a:pPr>
              <a:buFont typeface="Wingdings" charset="2"/>
              <a:buChar char="Ø"/>
            </a:pPr>
            <a:endParaRPr lang="en-US" sz="100" b="1" dirty="0" smtClean="0">
              <a:solidFill>
                <a:schemeClr val="tx1"/>
              </a:solidFill>
            </a:endParaRPr>
          </a:p>
          <a:p>
            <a:pPr>
              <a:buFont typeface="Wingdings" charset="2"/>
              <a:buChar char="Ø"/>
            </a:pPr>
            <a:r>
              <a:rPr lang="en-US" b="1" dirty="0" smtClean="0">
                <a:solidFill>
                  <a:schemeClr val="tx1"/>
                </a:solidFill>
              </a:rPr>
              <a:t>Performance and Evaluation</a:t>
            </a:r>
          </a:p>
          <a:p>
            <a:pPr>
              <a:buFont typeface="Wingdings" charset="2"/>
              <a:buChar char="Ø"/>
            </a:pPr>
            <a:r>
              <a:rPr lang="en-US" b="1" dirty="0" smtClean="0"/>
              <a:t>Related Work &amp; Differences</a:t>
            </a:r>
          </a:p>
          <a:p>
            <a:pPr>
              <a:buFont typeface="Wingdings" charset="2"/>
              <a:buChar char="Ø"/>
            </a:pPr>
            <a:r>
              <a:rPr lang="en-US" b="1" dirty="0" smtClean="0">
                <a:solidFill>
                  <a:schemeClr val="tx1"/>
                </a:solidFill>
              </a:rPr>
              <a:t>Summary</a:t>
            </a:r>
            <a:endParaRPr lang="en-US" b="1" dirty="0">
              <a:solidFill>
                <a:schemeClr val="tx1"/>
              </a:solidFill>
            </a:endParaRPr>
          </a:p>
        </p:txBody>
      </p:sp>
    </p:spTree>
    <p:extLst>
      <p:ext uri="{BB962C8B-B14F-4D97-AF65-F5344CB8AC3E}">
        <p14:creationId xmlns:p14="http://schemas.microsoft.com/office/powerpoint/2010/main" val="2905560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is </a:t>
            </a:r>
            <a:r>
              <a:rPr lang="en-US" dirty="0" err="1" smtClean="0"/>
              <a:t>CoHadoop</a:t>
            </a:r>
            <a:endParaRPr lang="en-US" dirty="0"/>
          </a:p>
        </p:txBody>
      </p:sp>
      <p:sp>
        <p:nvSpPr>
          <p:cNvPr id="3" name="Content Placeholder 2"/>
          <p:cNvSpPr>
            <a:spLocks noGrp="1"/>
          </p:cNvSpPr>
          <p:nvPr>
            <p:ph idx="1"/>
          </p:nvPr>
        </p:nvSpPr>
        <p:spPr>
          <a:xfrm>
            <a:off x="406400" y="1600200"/>
            <a:ext cx="8521700" cy="2455863"/>
          </a:xfrm>
        </p:spPr>
        <p:txBody>
          <a:bodyPr>
            <a:normAutofit fontScale="92500" lnSpcReduction="20000"/>
          </a:bodyPr>
          <a:lstStyle/>
          <a:p>
            <a:pPr>
              <a:defRPr/>
            </a:pPr>
            <a:r>
              <a:rPr lang="en-US" dirty="0" err="1" smtClean="0"/>
              <a:t>CoHadoop</a:t>
            </a:r>
            <a:r>
              <a:rPr lang="en-US" dirty="0" smtClean="0"/>
              <a:t> is an extension of </a:t>
            </a:r>
            <a:r>
              <a:rPr lang="en-US" dirty="0" err="1" smtClean="0"/>
              <a:t>Hadoop</a:t>
            </a:r>
            <a:r>
              <a:rPr lang="en-US" dirty="0" smtClean="0"/>
              <a:t> infrastructure, where: </a:t>
            </a:r>
          </a:p>
          <a:p>
            <a:pPr lvl="1">
              <a:defRPr/>
            </a:pPr>
            <a:r>
              <a:rPr lang="en-US" dirty="0" smtClean="0"/>
              <a:t>HDFS accepts hints from the application layer to specify related files</a:t>
            </a:r>
          </a:p>
          <a:p>
            <a:pPr lvl="1">
              <a:defRPr/>
            </a:pPr>
            <a:r>
              <a:rPr lang="en-US" dirty="0" smtClean="0"/>
              <a:t>Based on these hints, HDFS tries to store these files on the same set of data nodes</a:t>
            </a:r>
            <a:endParaRPr lang="en-US" dirty="0"/>
          </a:p>
          <a:p>
            <a:pPr marL="274637" lvl="1" indent="0">
              <a:buFont typeface="Arial" charset="0"/>
              <a:buNone/>
              <a:defRPr/>
            </a:pPr>
            <a:r>
              <a:rPr lang="en-US" b="1" dirty="0" smtClean="0">
                <a:solidFill>
                  <a:srgbClr val="FF0000"/>
                </a:solidFill>
              </a:rPr>
              <a:t>Example</a:t>
            </a:r>
          </a:p>
          <a:p>
            <a:pPr lvl="2">
              <a:buFont typeface="Wingdings" charset="2"/>
              <a:buChar char="Ø"/>
              <a:defRPr/>
            </a:pPr>
            <a:r>
              <a:rPr lang="en-US" dirty="0" smtClean="0"/>
              <a:t>Files A and B are related</a:t>
            </a:r>
          </a:p>
          <a:p>
            <a:pPr lvl="2">
              <a:buFont typeface="Wingdings" charset="2"/>
              <a:buChar char="Ø"/>
              <a:defRPr/>
            </a:pPr>
            <a:r>
              <a:rPr lang="en-US" dirty="0" smtClean="0"/>
              <a:t>Files C and D are related </a:t>
            </a:r>
            <a:endParaRPr lang="en-US" dirty="0"/>
          </a:p>
        </p:txBody>
      </p:sp>
      <p:sp>
        <p:nvSpPr>
          <p:cNvPr id="3277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26E17B-9BB5-7C4D-B420-AF04010621BD}" type="slidenum">
              <a:rPr lang="x-none" sz="1400">
                <a:solidFill>
                  <a:srgbClr val="FFFFFF"/>
                </a:solidFill>
              </a:rPr>
              <a:pPr eaLnBrk="1" hangingPunct="1"/>
              <a:t>3</a:t>
            </a:fld>
            <a:endParaRPr lang="en-US" sz="1400">
              <a:solidFill>
                <a:srgbClr val="FFFFFF"/>
              </a:solidFill>
            </a:endParaRPr>
          </a:p>
        </p:txBody>
      </p:sp>
      <p:grpSp>
        <p:nvGrpSpPr>
          <p:cNvPr id="10" name="Group 9"/>
          <p:cNvGrpSpPr>
            <a:grpSpLocks/>
          </p:cNvGrpSpPr>
          <p:nvPr/>
        </p:nvGrpSpPr>
        <p:grpSpPr bwMode="auto">
          <a:xfrm>
            <a:off x="4205288" y="3387725"/>
            <a:ext cx="1985962" cy="641350"/>
            <a:chOff x="4205288" y="3387725"/>
            <a:chExt cx="1985962" cy="641350"/>
          </a:xfrm>
        </p:grpSpPr>
        <p:grpSp>
          <p:nvGrpSpPr>
            <p:cNvPr id="32805" name="Group 188"/>
            <p:cNvGrpSpPr>
              <a:grpSpLocks/>
            </p:cNvGrpSpPr>
            <p:nvPr/>
          </p:nvGrpSpPr>
          <p:grpSpPr bwMode="auto">
            <a:xfrm>
              <a:off x="4205288" y="3389313"/>
              <a:ext cx="919162" cy="307975"/>
              <a:chOff x="9283700" y="1898134"/>
              <a:chExt cx="919792" cy="308157"/>
            </a:xfrm>
          </p:grpSpPr>
          <p:sp>
            <p:nvSpPr>
              <p:cNvPr id="14" name="Rectangle 13"/>
              <p:cNvSpPr>
                <a:spLocks noChangeArrowheads="1"/>
              </p:cNvSpPr>
              <p:nvPr/>
            </p:nvSpPr>
            <p:spPr bwMode="auto">
              <a:xfrm>
                <a:off x="9283700" y="1985498"/>
                <a:ext cx="273237" cy="192202"/>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32816" name="TextBox 176"/>
              <p:cNvSpPr txBox="1">
                <a:spLocks noChangeArrowheads="1"/>
              </p:cNvSpPr>
              <p:nvPr/>
            </p:nvSpPr>
            <p:spPr bwMode="auto">
              <a:xfrm>
                <a:off x="9569958" y="1898134"/>
                <a:ext cx="633534"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A</a:t>
                </a:r>
              </a:p>
            </p:txBody>
          </p:sp>
        </p:grpSp>
        <p:grpSp>
          <p:nvGrpSpPr>
            <p:cNvPr id="32806" name="Group 189"/>
            <p:cNvGrpSpPr>
              <a:grpSpLocks/>
            </p:cNvGrpSpPr>
            <p:nvPr/>
          </p:nvGrpSpPr>
          <p:grpSpPr bwMode="auto">
            <a:xfrm>
              <a:off x="5260975" y="3387725"/>
              <a:ext cx="930275" cy="307975"/>
              <a:chOff x="10769600" y="1898134"/>
              <a:chExt cx="929992" cy="308157"/>
            </a:xfrm>
          </p:grpSpPr>
          <p:sp>
            <p:nvSpPr>
              <p:cNvPr id="17" name="Rectangle 16"/>
              <p:cNvSpPr>
                <a:spLocks noChangeArrowheads="1"/>
              </p:cNvSpPr>
              <p:nvPr/>
            </p:nvSpPr>
            <p:spPr bwMode="auto">
              <a:xfrm>
                <a:off x="10769600" y="1985499"/>
                <a:ext cx="272967" cy="192201"/>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32814" name="TextBox 177"/>
              <p:cNvSpPr txBox="1">
                <a:spLocks noChangeArrowheads="1"/>
              </p:cNvSpPr>
              <p:nvPr/>
            </p:nvSpPr>
            <p:spPr bwMode="auto">
              <a:xfrm>
                <a:off x="11055858" y="1898134"/>
                <a:ext cx="643734"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B</a:t>
                </a:r>
              </a:p>
            </p:txBody>
          </p:sp>
        </p:grpSp>
        <p:grpSp>
          <p:nvGrpSpPr>
            <p:cNvPr id="32807" name="Group 189"/>
            <p:cNvGrpSpPr>
              <a:grpSpLocks/>
            </p:cNvGrpSpPr>
            <p:nvPr/>
          </p:nvGrpSpPr>
          <p:grpSpPr bwMode="auto">
            <a:xfrm>
              <a:off x="5251450" y="3721100"/>
              <a:ext cx="939800" cy="307975"/>
              <a:chOff x="10769600" y="1898134"/>
              <a:chExt cx="939901" cy="308157"/>
            </a:xfrm>
          </p:grpSpPr>
          <p:sp>
            <p:nvSpPr>
              <p:cNvPr id="20" name="Rectangle 19"/>
              <p:cNvSpPr>
                <a:spLocks noChangeArrowheads="1"/>
              </p:cNvSpPr>
              <p:nvPr/>
            </p:nvSpPr>
            <p:spPr bwMode="auto">
              <a:xfrm>
                <a:off x="10769600" y="1985499"/>
                <a:ext cx="273079" cy="192201"/>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32812" name="TextBox 177"/>
              <p:cNvSpPr txBox="1">
                <a:spLocks noChangeArrowheads="1"/>
              </p:cNvSpPr>
              <p:nvPr/>
            </p:nvSpPr>
            <p:spPr bwMode="auto">
              <a:xfrm>
                <a:off x="11055858" y="1898134"/>
                <a:ext cx="653643"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D</a:t>
                </a:r>
              </a:p>
            </p:txBody>
          </p:sp>
        </p:grpSp>
        <p:grpSp>
          <p:nvGrpSpPr>
            <p:cNvPr id="32808" name="Group 189"/>
            <p:cNvGrpSpPr>
              <a:grpSpLocks/>
            </p:cNvGrpSpPr>
            <p:nvPr/>
          </p:nvGrpSpPr>
          <p:grpSpPr bwMode="auto">
            <a:xfrm>
              <a:off x="4205288" y="3721100"/>
              <a:ext cx="939800" cy="307975"/>
              <a:chOff x="10769600" y="1898134"/>
              <a:chExt cx="939901" cy="308157"/>
            </a:xfrm>
          </p:grpSpPr>
          <p:sp>
            <p:nvSpPr>
              <p:cNvPr id="39" name="Rectangle 38"/>
              <p:cNvSpPr>
                <a:spLocks noChangeArrowheads="1"/>
              </p:cNvSpPr>
              <p:nvPr/>
            </p:nvSpPr>
            <p:spPr bwMode="auto">
              <a:xfrm>
                <a:off x="10769600" y="1985499"/>
                <a:ext cx="273079" cy="192201"/>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32810" name="TextBox 177"/>
              <p:cNvSpPr txBox="1">
                <a:spLocks noChangeArrowheads="1"/>
              </p:cNvSpPr>
              <p:nvPr/>
            </p:nvSpPr>
            <p:spPr bwMode="auto">
              <a:xfrm>
                <a:off x="11055858" y="1898134"/>
                <a:ext cx="653643"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C</a:t>
                </a:r>
              </a:p>
            </p:txBody>
          </p:sp>
        </p:grpSp>
      </p:grpSp>
      <p:grpSp>
        <p:nvGrpSpPr>
          <p:cNvPr id="9" name="Group 8"/>
          <p:cNvGrpSpPr>
            <a:grpSpLocks/>
          </p:cNvGrpSpPr>
          <p:nvPr/>
        </p:nvGrpSpPr>
        <p:grpSpPr bwMode="auto">
          <a:xfrm>
            <a:off x="4457700" y="4327525"/>
            <a:ext cx="4229100" cy="2276475"/>
            <a:chOff x="4457700" y="4327525"/>
            <a:chExt cx="4229100" cy="2276475"/>
          </a:xfrm>
        </p:grpSpPr>
        <p:sp>
          <p:nvSpPr>
            <p:cNvPr id="32790" name="TextBox 11"/>
            <p:cNvSpPr txBox="1">
              <a:spLocks noChangeArrowheads="1"/>
            </p:cNvSpPr>
            <p:nvPr/>
          </p:nvSpPr>
          <p:spPr bwMode="auto">
            <a:xfrm>
              <a:off x="6138863" y="4327525"/>
              <a:ext cx="148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FF"/>
                  </a:solidFill>
                </a:rPr>
                <a:t>CoHadoop</a:t>
              </a:r>
            </a:p>
          </p:txBody>
        </p:sp>
        <p:sp>
          <p:nvSpPr>
            <p:cNvPr id="43" name="Can 42"/>
            <p:cNvSpPr>
              <a:spLocks noChangeArrowheads="1"/>
            </p:cNvSpPr>
            <p:nvPr/>
          </p:nvSpPr>
          <p:spPr bwMode="auto">
            <a:xfrm>
              <a:off x="7912100" y="4826000"/>
              <a:ext cx="774700" cy="935038"/>
            </a:xfrm>
            <a:prstGeom prst="can">
              <a:avLst>
                <a:gd name="adj" fmla="val 14623"/>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4" name="Can 43"/>
            <p:cNvSpPr>
              <a:spLocks noChangeArrowheads="1"/>
            </p:cNvSpPr>
            <p:nvPr/>
          </p:nvSpPr>
          <p:spPr bwMode="auto">
            <a:xfrm>
              <a:off x="4902200" y="4826000"/>
              <a:ext cx="774700" cy="935038"/>
            </a:xfrm>
            <a:prstGeom prst="can">
              <a:avLst>
                <a:gd name="adj" fmla="val 16506"/>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5" name="Can 44"/>
            <p:cNvSpPr>
              <a:spLocks noChangeArrowheads="1"/>
            </p:cNvSpPr>
            <p:nvPr/>
          </p:nvSpPr>
          <p:spPr bwMode="auto">
            <a:xfrm>
              <a:off x="5880100" y="4826000"/>
              <a:ext cx="774700" cy="935038"/>
            </a:xfrm>
            <a:prstGeom prst="can">
              <a:avLst>
                <a:gd name="adj" fmla="val 17451"/>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6" name="Can 45"/>
            <p:cNvSpPr>
              <a:spLocks noChangeArrowheads="1"/>
            </p:cNvSpPr>
            <p:nvPr/>
          </p:nvSpPr>
          <p:spPr bwMode="auto">
            <a:xfrm>
              <a:off x="6908800" y="4826000"/>
              <a:ext cx="774700" cy="935038"/>
            </a:xfrm>
            <a:prstGeom prst="can">
              <a:avLst>
                <a:gd name="adj" fmla="val 14623"/>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7" name="Rectangle 46"/>
            <p:cNvSpPr>
              <a:spLocks noChangeArrowheads="1"/>
            </p:cNvSpPr>
            <p:nvPr/>
          </p:nvSpPr>
          <p:spPr bwMode="auto">
            <a:xfrm>
              <a:off x="7188200" y="5092700"/>
              <a:ext cx="273050" cy="192088"/>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8" name="Rectangle 47"/>
            <p:cNvSpPr>
              <a:spLocks noChangeArrowheads="1"/>
            </p:cNvSpPr>
            <p:nvPr/>
          </p:nvSpPr>
          <p:spPr bwMode="auto">
            <a:xfrm>
              <a:off x="5092700" y="5118100"/>
              <a:ext cx="273050" cy="192088"/>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9" name="Rectangle 48"/>
            <p:cNvSpPr>
              <a:spLocks noChangeArrowheads="1"/>
            </p:cNvSpPr>
            <p:nvPr/>
          </p:nvSpPr>
          <p:spPr bwMode="auto">
            <a:xfrm>
              <a:off x="5092700" y="5435600"/>
              <a:ext cx="273050" cy="192088"/>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50" name="Rectangle 49"/>
            <p:cNvSpPr>
              <a:spLocks noChangeArrowheads="1"/>
            </p:cNvSpPr>
            <p:nvPr/>
          </p:nvSpPr>
          <p:spPr bwMode="auto">
            <a:xfrm>
              <a:off x="7188200" y="5476875"/>
              <a:ext cx="273050" cy="192088"/>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51" name="Rectangle 50"/>
            <p:cNvSpPr>
              <a:spLocks noChangeArrowheads="1"/>
            </p:cNvSpPr>
            <p:nvPr/>
          </p:nvSpPr>
          <p:spPr bwMode="auto">
            <a:xfrm>
              <a:off x="6156325" y="5080000"/>
              <a:ext cx="273050" cy="192088"/>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52" name="Rectangle 51"/>
            <p:cNvSpPr>
              <a:spLocks noChangeArrowheads="1"/>
            </p:cNvSpPr>
            <p:nvPr/>
          </p:nvSpPr>
          <p:spPr bwMode="auto">
            <a:xfrm>
              <a:off x="8202613" y="5080000"/>
              <a:ext cx="273050" cy="192088"/>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53" name="Rectangle 52"/>
            <p:cNvSpPr>
              <a:spLocks noChangeArrowheads="1"/>
            </p:cNvSpPr>
            <p:nvPr/>
          </p:nvSpPr>
          <p:spPr bwMode="auto">
            <a:xfrm>
              <a:off x="8202613" y="5437188"/>
              <a:ext cx="273050" cy="192087"/>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54" name="Rectangle 53"/>
            <p:cNvSpPr>
              <a:spLocks noChangeArrowheads="1"/>
            </p:cNvSpPr>
            <p:nvPr/>
          </p:nvSpPr>
          <p:spPr bwMode="auto">
            <a:xfrm>
              <a:off x="6156325" y="5448300"/>
              <a:ext cx="273050" cy="192088"/>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cxnSp>
          <p:nvCxnSpPr>
            <p:cNvPr id="56" name="Straight Connector 55"/>
            <p:cNvCxnSpPr/>
            <p:nvPr/>
          </p:nvCxnSpPr>
          <p:spPr>
            <a:xfrm>
              <a:off x="4457700" y="4572000"/>
              <a:ext cx="38100" cy="2032000"/>
            </a:xfrm>
            <a:prstGeom prst="line">
              <a:avLst/>
            </a:prstGeom>
            <a:ln w="38100" cmpd="sng">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32804" name="TextBox 57"/>
            <p:cNvSpPr txBox="1">
              <a:spLocks noChangeArrowheads="1"/>
            </p:cNvSpPr>
            <p:nvPr/>
          </p:nvSpPr>
          <p:spPr bwMode="auto">
            <a:xfrm>
              <a:off x="5303838" y="5927725"/>
              <a:ext cx="33829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Ø"/>
              </a:pPr>
              <a:r>
                <a:rPr lang="en-US" sz="1800"/>
                <a:t>Files A &amp; B are colocated</a:t>
              </a:r>
            </a:p>
            <a:p>
              <a:pPr eaLnBrk="1" hangingPunct="1">
                <a:buFont typeface="Wingdings" charset="0"/>
                <a:buChar char="Ø"/>
              </a:pPr>
              <a:r>
                <a:rPr lang="en-US" sz="1800"/>
                <a:t>Files C &amp; D are colocated</a:t>
              </a:r>
            </a:p>
          </p:txBody>
        </p:sp>
      </p:grpSp>
      <p:grpSp>
        <p:nvGrpSpPr>
          <p:cNvPr id="8" name="Group 7"/>
          <p:cNvGrpSpPr>
            <a:grpSpLocks/>
          </p:cNvGrpSpPr>
          <p:nvPr/>
        </p:nvGrpSpPr>
        <p:grpSpPr bwMode="auto">
          <a:xfrm>
            <a:off x="266700" y="4327525"/>
            <a:ext cx="3784600" cy="2297113"/>
            <a:chOff x="266700" y="4327525"/>
            <a:chExt cx="3784600" cy="2297113"/>
          </a:xfrm>
        </p:grpSpPr>
        <p:sp>
          <p:nvSpPr>
            <p:cNvPr id="27" name="Can 26"/>
            <p:cNvSpPr>
              <a:spLocks noChangeArrowheads="1"/>
            </p:cNvSpPr>
            <p:nvPr/>
          </p:nvSpPr>
          <p:spPr bwMode="auto">
            <a:xfrm>
              <a:off x="3276600" y="4826000"/>
              <a:ext cx="774700" cy="935038"/>
            </a:xfrm>
            <a:prstGeom prst="can">
              <a:avLst>
                <a:gd name="adj" fmla="val 14623"/>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5" name="Can 4"/>
            <p:cNvSpPr>
              <a:spLocks noChangeArrowheads="1"/>
            </p:cNvSpPr>
            <p:nvPr/>
          </p:nvSpPr>
          <p:spPr bwMode="auto">
            <a:xfrm>
              <a:off x="266700" y="4826000"/>
              <a:ext cx="774700" cy="935038"/>
            </a:xfrm>
            <a:prstGeom prst="can">
              <a:avLst>
                <a:gd name="adj" fmla="val 16506"/>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6" name="Can 5"/>
            <p:cNvSpPr>
              <a:spLocks noChangeArrowheads="1"/>
            </p:cNvSpPr>
            <p:nvPr/>
          </p:nvSpPr>
          <p:spPr bwMode="auto">
            <a:xfrm>
              <a:off x="1244600" y="4826000"/>
              <a:ext cx="774700" cy="935038"/>
            </a:xfrm>
            <a:prstGeom prst="can">
              <a:avLst>
                <a:gd name="adj" fmla="val 17451"/>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7" name="Can 6"/>
            <p:cNvSpPr>
              <a:spLocks noChangeArrowheads="1"/>
            </p:cNvSpPr>
            <p:nvPr/>
          </p:nvSpPr>
          <p:spPr bwMode="auto">
            <a:xfrm>
              <a:off x="2273300" y="4826000"/>
              <a:ext cx="774700" cy="935038"/>
            </a:xfrm>
            <a:prstGeom prst="can">
              <a:avLst>
                <a:gd name="adj" fmla="val 14623"/>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32780" name="TextBox 10"/>
            <p:cNvSpPr txBox="1">
              <a:spLocks noChangeArrowheads="1"/>
            </p:cNvSpPr>
            <p:nvPr/>
          </p:nvSpPr>
          <p:spPr bwMode="auto">
            <a:xfrm>
              <a:off x="1425575" y="4327525"/>
              <a:ext cx="1139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FF"/>
                  </a:solidFill>
                </a:rPr>
                <a:t>Hadoop</a:t>
              </a:r>
            </a:p>
          </p:txBody>
        </p:sp>
        <p:sp>
          <p:nvSpPr>
            <p:cNvPr id="22" name="Rectangle 21"/>
            <p:cNvSpPr>
              <a:spLocks noChangeArrowheads="1"/>
            </p:cNvSpPr>
            <p:nvPr/>
          </p:nvSpPr>
          <p:spPr bwMode="auto">
            <a:xfrm>
              <a:off x="2552700" y="5435600"/>
              <a:ext cx="273050" cy="192088"/>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3" name="Rectangle 22"/>
            <p:cNvSpPr>
              <a:spLocks noChangeArrowheads="1"/>
            </p:cNvSpPr>
            <p:nvPr/>
          </p:nvSpPr>
          <p:spPr bwMode="auto">
            <a:xfrm>
              <a:off x="457200" y="5118100"/>
              <a:ext cx="273050" cy="192088"/>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4" name="Rectangle 23"/>
            <p:cNvSpPr>
              <a:spLocks noChangeArrowheads="1"/>
            </p:cNvSpPr>
            <p:nvPr/>
          </p:nvSpPr>
          <p:spPr bwMode="auto">
            <a:xfrm>
              <a:off x="1514475" y="5175250"/>
              <a:ext cx="273050" cy="192088"/>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5" name="Rectangle 24"/>
            <p:cNvSpPr>
              <a:spLocks noChangeArrowheads="1"/>
            </p:cNvSpPr>
            <p:nvPr/>
          </p:nvSpPr>
          <p:spPr bwMode="auto">
            <a:xfrm>
              <a:off x="3560763" y="5435600"/>
              <a:ext cx="273050" cy="192088"/>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6" name="Rectangle 25"/>
            <p:cNvSpPr>
              <a:spLocks noChangeArrowheads="1"/>
            </p:cNvSpPr>
            <p:nvPr/>
          </p:nvSpPr>
          <p:spPr bwMode="auto">
            <a:xfrm>
              <a:off x="2538413" y="5080000"/>
              <a:ext cx="273050" cy="192088"/>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8" name="Rectangle 27"/>
            <p:cNvSpPr>
              <a:spLocks noChangeArrowheads="1"/>
            </p:cNvSpPr>
            <p:nvPr/>
          </p:nvSpPr>
          <p:spPr bwMode="auto">
            <a:xfrm>
              <a:off x="3567113" y="5080000"/>
              <a:ext cx="273050" cy="192088"/>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1" name="Rectangle 40"/>
            <p:cNvSpPr>
              <a:spLocks noChangeArrowheads="1"/>
            </p:cNvSpPr>
            <p:nvPr/>
          </p:nvSpPr>
          <p:spPr bwMode="auto">
            <a:xfrm>
              <a:off x="457200" y="5403850"/>
              <a:ext cx="273050" cy="192088"/>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42" name="Rectangle 41"/>
            <p:cNvSpPr>
              <a:spLocks noChangeArrowheads="1"/>
            </p:cNvSpPr>
            <p:nvPr/>
          </p:nvSpPr>
          <p:spPr bwMode="auto">
            <a:xfrm>
              <a:off x="1520825" y="5499100"/>
              <a:ext cx="273050" cy="192088"/>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32789" name="TextBox 58"/>
            <p:cNvSpPr txBox="1">
              <a:spLocks noChangeArrowheads="1"/>
            </p:cNvSpPr>
            <p:nvPr/>
          </p:nvSpPr>
          <p:spPr bwMode="auto">
            <a:xfrm>
              <a:off x="595313" y="5978525"/>
              <a:ext cx="3381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Ø"/>
              </a:pPr>
              <a:r>
                <a:rPr lang="en-US" sz="1800"/>
                <a:t>Files are distributed blindly over the nodes</a:t>
              </a:r>
            </a:p>
          </p:txBody>
        </p:sp>
      </p:grpSp>
      <p:sp>
        <p:nvSpPr>
          <p:cNvPr id="32775" name="Footer Placeholder 5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1133088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dissolve">
                                      <p:cBhvr>
                                        <p:cTn id="10" dur="500"/>
                                        <p:tgtEl>
                                          <p:spTgt spid="3">
                                            <p:txEl>
                                              <p:pRg st="4" end="4"/>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dissolve">
                                      <p:cBhvr>
                                        <p:cTn id="13" dur="500"/>
                                        <p:tgtEl>
                                          <p:spTgt spid="3">
                                            <p:txEl>
                                              <p:pRg st="5" end="5"/>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88" y="244158"/>
            <a:ext cx="8422005" cy="898842"/>
          </a:xfrm>
        </p:spPr>
        <p:txBody>
          <a:bodyPr>
            <a:normAutofit/>
          </a:bodyPr>
          <a:lstStyle/>
          <a:p>
            <a:r>
              <a:rPr lang="en-US" sz="2800" dirty="0" smtClean="0"/>
              <a:t>1) Split-Level Domain Segmentation</a:t>
            </a:r>
            <a:endParaRPr lang="en-US" sz="2800" dirty="0"/>
          </a:p>
        </p:txBody>
      </p:sp>
      <p:sp>
        <p:nvSpPr>
          <p:cNvPr id="3" name="Content Placeholder 2"/>
          <p:cNvSpPr>
            <a:spLocks noGrp="1"/>
          </p:cNvSpPr>
          <p:nvPr>
            <p:ph idx="1"/>
          </p:nvPr>
        </p:nvSpPr>
        <p:spPr>
          <a:xfrm>
            <a:off x="438488" y="1859541"/>
            <a:ext cx="8240563" cy="2010722"/>
          </a:xfrm>
        </p:spPr>
        <p:txBody>
          <a:bodyPr>
            <a:normAutofit/>
          </a:bodyPr>
          <a:lstStyle/>
          <a:p>
            <a:r>
              <a:rPr lang="en-US" b="1" dirty="0" smtClean="0"/>
              <a:t>Applied for all </a:t>
            </a:r>
            <a:r>
              <a:rPr lang="en-US" b="1" i="1" dirty="0" smtClean="0">
                <a:solidFill>
                  <a:srgbClr val="0000FF"/>
                </a:solidFill>
              </a:rPr>
              <a:t>numeric</a:t>
            </a:r>
            <a:r>
              <a:rPr lang="en-US" b="1" dirty="0" smtClean="0">
                <a:solidFill>
                  <a:srgbClr val="0000FF"/>
                </a:solidFill>
              </a:rPr>
              <a:t> </a:t>
            </a:r>
            <a:r>
              <a:rPr lang="en-US" b="1" dirty="0" smtClean="0"/>
              <a:t>and </a:t>
            </a:r>
            <a:r>
              <a:rPr lang="en-US" b="1" i="1" dirty="0" smtClean="0">
                <a:solidFill>
                  <a:srgbClr val="0000FF"/>
                </a:solidFill>
              </a:rPr>
              <a:t>date</a:t>
            </a:r>
            <a:r>
              <a:rPr lang="en-US" b="1" dirty="0" smtClean="0">
                <a:solidFill>
                  <a:srgbClr val="0000FF"/>
                </a:solidFill>
              </a:rPr>
              <a:t> </a:t>
            </a:r>
            <a:r>
              <a:rPr lang="en-US" b="1" dirty="0" smtClean="0"/>
              <a:t>attributes</a:t>
            </a:r>
          </a:p>
          <a:p>
            <a:pPr marL="342900" lvl="1" indent="-342900">
              <a:spcBef>
                <a:spcPts val="2000"/>
              </a:spcBef>
              <a:buClr>
                <a:schemeClr val="tx1">
                  <a:lumMod val="75000"/>
                  <a:lumOff val="25000"/>
                </a:schemeClr>
              </a:buClr>
            </a:pPr>
            <a:r>
              <a:rPr lang="en-US" b="1" dirty="0" smtClean="0"/>
              <a:t>One-</a:t>
            </a:r>
            <a:r>
              <a:rPr lang="en-US" b="1" dirty="0"/>
              <a:t>dimensional clustering to produce </a:t>
            </a:r>
            <a:r>
              <a:rPr lang="en-US" b="1" i="1" dirty="0">
                <a:solidFill>
                  <a:srgbClr val="0000FF"/>
                </a:solidFill>
              </a:rPr>
              <a:t>multiple </a:t>
            </a:r>
            <a:r>
              <a:rPr lang="en-US" b="1" i="1" dirty="0" smtClean="0">
                <a:solidFill>
                  <a:srgbClr val="0000FF"/>
                </a:solidFill>
              </a:rPr>
              <a:t>ranges </a:t>
            </a:r>
            <a:r>
              <a:rPr lang="en-US" b="1" dirty="0" smtClean="0">
                <a:solidFill>
                  <a:srgbClr val="800000"/>
                </a:solidFill>
              </a:rPr>
              <a:t>(Reduces false-negative hits)</a:t>
            </a:r>
          </a:p>
        </p:txBody>
      </p:sp>
      <p:sp>
        <p:nvSpPr>
          <p:cNvPr id="4" name="Slide Number Placeholder 3"/>
          <p:cNvSpPr>
            <a:spLocks noGrp="1"/>
          </p:cNvSpPr>
          <p:nvPr>
            <p:ph type="sldNum" sz="quarter" idx="12"/>
          </p:nvPr>
        </p:nvSpPr>
        <p:spPr/>
        <p:txBody>
          <a:bodyPr/>
          <a:lstStyle/>
          <a:p>
            <a:fld id="{EBFB1032-EA64-7144-B003-9BCC9D94B503}" type="slidenum">
              <a:rPr lang="en-US" smtClean="0"/>
              <a:t>30</a:t>
            </a:fld>
            <a:endParaRPr lang="en-US" dirty="0"/>
          </a:p>
        </p:txBody>
      </p:sp>
      <p:grpSp>
        <p:nvGrpSpPr>
          <p:cNvPr id="5" name="Group 29"/>
          <p:cNvGrpSpPr>
            <a:grpSpLocks/>
          </p:cNvGrpSpPr>
          <p:nvPr/>
        </p:nvGrpSpPr>
        <p:grpSpPr bwMode="auto">
          <a:xfrm>
            <a:off x="1092200" y="4370586"/>
            <a:ext cx="6908800" cy="309563"/>
            <a:chOff x="606" y="2127"/>
            <a:chExt cx="4352" cy="195"/>
          </a:xfrm>
        </p:grpSpPr>
        <p:sp>
          <p:nvSpPr>
            <p:cNvPr id="6" name="Line 4"/>
            <p:cNvSpPr>
              <a:spLocks noChangeShapeType="1"/>
            </p:cNvSpPr>
            <p:nvPr/>
          </p:nvSpPr>
          <p:spPr bwMode="auto">
            <a:xfrm flipV="1">
              <a:off x="618" y="2226"/>
              <a:ext cx="4340" cy="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7" name="Oval 5"/>
            <p:cNvSpPr>
              <a:spLocks noChangeArrowheads="1"/>
            </p:cNvSpPr>
            <p:nvPr/>
          </p:nvSpPr>
          <p:spPr bwMode="auto">
            <a:xfrm>
              <a:off x="642" y="2202"/>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8" name="Oval 6"/>
            <p:cNvSpPr>
              <a:spLocks noChangeArrowheads="1"/>
            </p:cNvSpPr>
            <p:nvPr/>
          </p:nvSpPr>
          <p:spPr bwMode="auto">
            <a:xfrm>
              <a:off x="712" y="2206"/>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9" name="Oval 7"/>
            <p:cNvSpPr>
              <a:spLocks noChangeArrowheads="1"/>
            </p:cNvSpPr>
            <p:nvPr/>
          </p:nvSpPr>
          <p:spPr bwMode="auto">
            <a:xfrm>
              <a:off x="754" y="2206"/>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0" name="Oval 8"/>
            <p:cNvSpPr>
              <a:spLocks noChangeArrowheads="1"/>
            </p:cNvSpPr>
            <p:nvPr/>
          </p:nvSpPr>
          <p:spPr bwMode="auto">
            <a:xfrm>
              <a:off x="1174" y="2212"/>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1" name="Oval 9"/>
            <p:cNvSpPr>
              <a:spLocks noChangeArrowheads="1"/>
            </p:cNvSpPr>
            <p:nvPr/>
          </p:nvSpPr>
          <p:spPr bwMode="auto">
            <a:xfrm>
              <a:off x="1226" y="2210"/>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2" name="Oval 10"/>
            <p:cNvSpPr>
              <a:spLocks noChangeArrowheads="1"/>
            </p:cNvSpPr>
            <p:nvPr/>
          </p:nvSpPr>
          <p:spPr bwMode="auto">
            <a:xfrm>
              <a:off x="1266" y="2238"/>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3" name="Oval 11"/>
            <p:cNvSpPr>
              <a:spLocks noChangeArrowheads="1"/>
            </p:cNvSpPr>
            <p:nvPr/>
          </p:nvSpPr>
          <p:spPr bwMode="auto">
            <a:xfrm>
              <a:off x="1282" y="2202"/>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4" name="Oval 12"/>
            <p:cNvSpPr>
              <a:spLocks noChangeArrowheads="1"/>
            </p:cNvSpPr>
            <p:nvPr/>
          </p:nvSpPr>
          <p:spPr bwMode="auto">
            <a:xfrm>
              <a:off x="1322" y="2202"/>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5" name="Oval 13"/>
            <p:cNvSpPr>
              <a:spLocks noChangeArrowheads="1"/>
            </p:cNvSpPr>
            <p:nvPr/>
          </p:nvSpPr>
          <p:spPr bwMode="auto">
            <a:xfrm>
              <a:off x="4146" y="2206"/>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6" name="Oval 14"/>
            <p:cNvSpPr>
              <a:spLocks noChangeArrowheads="1"/>
            </p:cNvSpPr>
            <p:nvPr/>
          </p:nvSpPr>
          <p:spPr bwMode="auto">
            <a:xfrm>
              <a:off x="4180" y="2202"/>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7" name="Oval 15"/>
            <p:cNvSpPr>
              <a:spLocks noChangeArrowheads="1"/>
            </p:cNvSpPr>
            <p:nvPr/>
          </p:nvSpPr>
          <p:spPr bwMode="auto">
            <a:xfrm>
              <a:off x="4096" y="2196"/>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8" name="Oval 16"/>
            <p:cNvSpPr>
              <a:spLocks noChangeArrowheads="1"/>
            </p:cNvSpPr>
            <p:nvPr/>
          </p:nvSpPr>
          <p:spPr bwMode="auto">
            <a:xfrm>
              <a:off x="3300" y="2196"/>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9" name="Oval 17"/>
            <p:cNvSpPr>
              <a:spLocks noChangeArrowheads="1"/>
            </p:cNvSpPr>
            <p:nvPr/>
          </p:nvSpPr>
          <p:spPr bwMode="auto">
            <a:xfrm>
              <a:off x="3214" y="2194"/>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0" name="Oval 18"/>
            <p:cNvSpPr>
              <a:spLocks noChangeArrowheads="1"/>
            </p:cNvSpPr>
            <p:nvPr/>
          </p:nvSpPr>
          <p:spPr bwMode="auto">
            <a:xfrm>
              <a:off x="4848" y="2194"/>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1" name="Oval 19"/>
            <p:cNvSpPr>
              <a:spLocks noChangeArrowheads="1"/>
            </p:cNvSpPr>
            <p:nvPr/>
          </p:nvSpPr>
          <p:spPr bwMode="auto">
            <a:xfrm>
              <a:off x="4714" y="2196"/>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2" name="Oval 20"/>
            <p:cNvSpPr>
              <a:spLocks noChangeArrowheads="1"/>
            </p:cNvSpPr>
            <p:nvPr/>
          </p:nvSpPr>
          <p:spPr bwMode="auto">
            <a:xfrm>
              <a:off x="4618" y="2194"/>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3" name="Oval 21"/>
            <p:cNvSpPr>
              <a:spLocks noChangeArrowheads="1"/>
            </p:cNvSpPr>
            <p:nvPr/>
          </p:nvSpPr>
          <p:spPr bwMode="auto">
            <a:xfrm>
              <a:off x="4658" y="2194"/>
              <a:ext cx="56" cy="6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4" name="Oval 22"/>
            <p:cNvSpPr>
              <a:spLocks noChangeArrowheads="1"/>
            </p:cNvSpPr>
            <p:nvPr/>
          </p:nvSpPr>
          <p:spPr bwMode="auto">
            <a:xfrm>
              <a:off x="606" y="2152"/>
              <a:ext cx="240" cy="170"/>
            </a:xfrm>
            <a:prstGeom prst="ellipse">
              <a:avLst/>
            </a:prstGeom>
            <a:noFill/>
            <a:ln w="254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5" name="Oval 23"/>
            <p:cNvSpPr>
              <a:spLocks noChangeArrowheads="1"/>
            </p:cNvSpPr>
            <p:nvPr/>
          </p:nvSpPr>
          <p:spPr bwMode="auto">
            <a:xfrm>
              <a:off x="1114" y="2147"/>
              <a:ext cx="345" cy="170"/>
            </a:xfrm>
            <a:prstGeom prst="ellipse">
              <a:avLst/>
            </a:prstGeom>
            <a:noFill/>
            <a:ln w="254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6" name="Oval 24"/>
            <p:cNvSpPr>
              <a:spLocks noChangeArrowheads="1"/>
            </p:cNvSpPr>
            <p:nvPr/>
          </p:nvSpPr>
          <p:spPr bwMode="auto">
            <a:xfrm>
              <a:off x="3127" y="2127"/>
              <a:ext cx="345" cy="170"/>
            </a:xfrm>
            <a:prstGeom prst="ellipse">
              <a:avLst/>
            </a:prstGeom>
            <a:noFill/>
            <a:ln w="254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7" name="Oval 25"/>
            <p:cNvSpPr>
              <a:spLocks noChangeArrowheads="1"/>
            </p:cNvSpPr>
            <p:nvPr/>
          </p:nvSpPr>
          <p:spPr bwMode="auto">
            <a:xfrm>
              <a:off x="4007" y="2141"/>
              <a:ext cx="345" cy="170"/>
            </a:xfrm>
            <a:prstGeom prst="ellipse">
              <a:avLst/>
            </a:prstGeom>
            <a:noFill/>
            <a:ln w="254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28" name="Oval 26"/>
            <p:cNvSpPr>
              <a:spLocks noChangeArrowheads="1"/>
            </p:cNvSpPr>
            <p:nvPr/>
          </p:nvSpPr>
          <p:spPr bwMode="auto">
            <a:xfrm>
              <a:off x="4597" y="2141"/>
              <a:ext cx="345" cy="170"/>
            </a:xfrm>
            <a:prstGeom prst="ellipse">
              <a:avLst/>
            </a:prstGeom>
            <a:noFill/>
            <a:ln w="25400">
              <a:solidFill>
                <a:srgbClr val="0000F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grpSp>
      <p:sp>
        <p:nvSpPr>
          <p:cNvPr id="29" name="Text Box 30"/>
          <p:cNvSpPr txBox="1">
            <a:spLocks noChangeArrowheads="1"/>
          </p:cNvSpPr>
          <p:nvPr/>
        </p:nvSpPr>
        <p:spPr bwMode="auto">
          <a:xfrm>
            <a:off x="88356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1</a:t>
            </a:r>
          </a:p>
        </p:txBody>
      </p:sp>
      <p:sp>
        <p:nvSpPr>
          <p:cNvPr id="30" name="Text Box 31"/>
          <p:cNvSpPr txBox="1">
            <a:spLocks noChangeArrowheads="1"/>
          </p:cNvSpPr>
          <p:nvPr/>
        </p:nvSpPr>
        <p:spPr bwMode="auto">
          <a:xfrm>
            <a:off x="12954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dirty="0"/>
              <a:t>a</a:t>
            </a:r>
            <a:r>
              <a:rPr lang="en-US" sz="1400" baseline="-25000" dirty="0"/>
              <a:t>2</a:t>
            </a:r>
          </a:p>
        </p:txBody>
      </p:sp>
      <p:sp>
        <p:nvSpPr>
          <p:cNvPr id="31" name="Text Box 32"/>
          <p:cNvSpPr txBox="1">
            <a:spLocks noChangeArrowheads="1"/>
          </p:cNvSpPr>
          <p:nvPr/>
        </p:nvSpPr>
        <p:spPr bwMode="auto">
          <a:xfrm>
            <a:off x="22860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4</a:t>
            </a:r>
          </a:p>
        </p:txBody>
      </p:sp>
      <p:sp>
        <p:nvSpPr>
          <p:cNvPr id="32" name="Text Box 33"/>
          <p:cNvSpPr txBox="1">
            <a:spLocks noChangeArrowheads="1"/>
          </p:cNvSpPr>
          <p:nvPr/>
        </p:nvSpPr>
        <p:spPr bwMode="auto">
          <a:xfrm>
            <a:off x="16764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3</a:t>
            </a:r>
          </a:p>
        </p:txBody>
      </p:sp>
      <p:sp>
        <p:nvSpPr>
          <p:cNvPr id="33" name="Text Box 34"/>
          <p:cNvSpPr txBox="1">
            <a:spLocks noChangeArrowheads="1"/>
          </p:cNvSpPr>
          <p:nvPr/>
        </p:nvSpPr>
        <p:spPr bwMode="auto">
          <a:xfrm>
            <a:off x="48006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5</a:t>
            </a:r>
          </a:p>
        </p:txBody>
      </p:sp>
      <p:sp>
        <p:nvSpPr>
          <p:cNvPr id="34" name="Text Box 35"/>
          <p:cNvSpPr txBox="1">
            <a:spLocks noChangeArrowheads="1"/>
          </p:cNvSpPr>
          <p:nvPr/>
        </p:nvSpPr>
        <p:spPr bwMode="auto">
          <a:xfrm>
            <a:off x="55626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6</a:t>
            </a:r>
          </a:p>
        </p:txBody>
      </p:sp>
      <p:sp>
        <p:nvSpPr>
          <p:cNvPr id="35" name="Text Box 36"/>
          <p:cNvSpPr txBox="1">
            <a:spLocks noChangeArrowheads="1"/>
          </p:cNvSpPr>
          <p:nvPr/>
        </p:nvSpPr>
        <p:spPr bwMode="auto">
          <a:xfrm>
            <a:off x="69342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8</a:t>
            </a:r>
          </a:p>
        </p:txBody>
      </p:sp>
      <p:sp>
        <p:nvSpPr>
          <p:cNvPr id="36" name="Text Box 37"/>
          <p:cNvSpPr txBox="1">
            <a:spLocks noChangeArrowheads="1"/>
          </p:cNvSpPr>
          <p:nvPr/>
        </p:nvSpPr>
        <p:spPr bwMode="auto">
          <a:xfrm>
            <a:off x="62484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7</a:t>
            </a:r>
          </a:p>
        </p:txBody>
      </p:sp>
      <p:sp>
        <p:nvSpPr>
          <p:cNvPr id="37" name="Text Box 38"/>
          <p:cNvSpPr txBox="1">
            <a:spLocks noChangeArrowheads="1"/>
          </p:cNvSpPr>
          <p:nvPr/>
        </p:nvSpPr>
        <p:spPr bwMode="auto">
          <a:xfrm>
            <a:off x="7391400" y="45991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9</a:t>
            </a:r>
          </a:p>
        </p:txBody>
      </p:sp>
      <p:sp>
        <p:nvSpPr>
          <p:cNvPr id="38" name="Text Box 39"/>
          <p:cNvSpPr txBox="1">
            <a:spLocks noChangeArrowheads="1"/>
          </p:cNvSpPr>
          <p:nvPr/>
        </p:nvSpPr>
        <p:spPr bwMode="auto">
          <a:xfrm>
            <a:off x="7924800" y="4599186"/>
            <a:ext cx="45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a:t>a</a:t>
            </a:r>
            <a:r>
              <a:rPr lang="en-US" sz="1400" baseline="-25000"/>
              <a:t>10</a:t>
            </a:r>
          </a:p>
        </p:txBody>
      </p:sp>
      <p:sp>
        <p:nvSpPr>
          <p:cNvPr id="39" name="Text Box 42"/>
          <p:cNvSpPr txBox="1">
            <a:spLocks noChangeArrowheads="1"/>
          </p:cNvSpPr>
          <p:nvPr/>
        </p:nvSpPr>
        <p:spPr bwMode="auto">
          <a:xfrm>
            <a:off x="3581400" y="4446786"/>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i="1" dirty="0">
                <a:solidFill>
                  <a:srgbClr val="FF0000"/>
                </a:solidFill>
              </a:rPr>
              <a:t>x</a:t>
            </a:r>
            <a:endParaRPr lang="en-US" sz="1400" b="1" i="1" baseline="-25000" dirty="0">
              <a:solidFill>
                <a:srgbClr val="FF0000"/>
              </a:solidFill>
            </a:endParaRPr>
          </a:p>
        </p:txBody>
      </p:sp>
      <p:sp>
        <p:nvSpPr>
          <p:cNvPr id="40" name="Text Box 43"/>
          <p:cNvSpPr txBox="1">
            <a:spLocks noChangeArrowheads="1"/>
          </p:cNvSpPr>
          <p:nvPr/>
        </p:nvSpPr>
        <p:spPr bwMode="auto">
          <a:xfrm>
            <a:off x="2491865" y="4962744"/>
            <a:ext cx="3936351" cy="369332"/>
          </a:xfrm>
          <a:prstGeom prst="rect">
            <a:avLst/>
          </a:prstGeom>
          <a:solidFill>
            <a:schemeClr val="bg1">
              <a:lumMod val="85000"/>
            </a:schemeClr>
          </a:solidFill>
          <a:ln>
            <a:noFill/>
          </a:ln>
          <a:effectLst/>
        </p:spPr>
        <p:txBody>
          <a:bodyPr wrap="square">
            <a:spAutoFit/>
          </a:bodyPr>
          <a:lstStyle/>
          <a:p>
            <a:pPr algn="ctr"/>
            <a:r>
              <a:rPr lang="en-US">
                <a:solidFill>
                  <a:srgbClr val="FF0000"/>
                </a:solidFill>
              </a:rPr>
              <a:t>Query Q(x):</a:t>
            </a:r>
            <a:r>
              <a:rPr lang="en-US"/>
              <a:t> [a</a:t>
            </a:r>
            <a:r>
              <a:rPr lang="en-US" baseline="-25000"/>
              <a:t>1</a:t>
            </a:r>
            <a:r>
              <a:rPr lang="en-US"/>
              <a:t>, a</a:t>
            </a:r>
            <a:r>
              <a:rPr lang="en-US" baseline="-25000"/>
              <a:t>10</a:t>
            </a:r>
            <a:r>
              <a:rPr lang="en-US"/>
              <a:t>] contains x</a:t>
            </a:r>
          </a:p>
        </p:txBody>
      </p:sp>
      <p:sp>
        <p:nvSpPr>
          <p:cNvPr id="41" name="Text Box 45"/>
          <p:cNvSpPr txBox="1">
            <a:spLocks noChangeArrowheads="1"/>
          </p:cNvSpPr>
          <p:nvPr/>
        </p:nvSpPr>
        <p:spPr bwMode="auto">
          <a:xfrm>
            <a:off x="1795295" y="5541592"/>
            <a:ext cx="5666216" cy="369332"/>
          </a:xfrm>
          <a:prstGeom prst="rect">
            <a:avLst/>
          </a:prstGeom>
          <a:solidFill>
            <a:schemeClr val="bg1">
              <a:lumMod val="85000"/>
            </a:schemeClr>
          </a:solidFill>
          <a:ln>
            <a:noFill/>
          </a:ln>
          <a:effectLst/>
        </p:spPr>
        <p:txBody>
          <a:bodyPr wrap="square">
            <a:spAutoFit/>
          </a:bodyPr>
          <a:lstStyle/>
          <a:p>
            <a:r>
              <a:rPr lang="en-US"/>
              <a:t>[a</a:t>
            </a:r>
            <a:r>
              <a:rPr lang="en-US" baseline="-25000"/>
              <a:t>1</a:t>
            </a:r>
            <a:r>
              <a:rPr lang="en-US"/>
              <a:t>,a</a:t>
            </a:r>
            <a:r>
              <a:rPr lang="en-US" baseline="-25000"/>
              <a:t>2</a:t>
            </a:r>
            <a:r>
              <a:rPr lang="en-US"/>
              <a:t>], [a</a:t>
            </a:r>
            <a:r>
              <a:rPr lang="en-US" baseline="-25000"/>
              <a:t>3</a:t>
            </a:r>
            <a:r>
              <a:rPr lang="en-US"/>
              <a:t>,a</a:t>
            </a:r>
            <a:r>
              <a:rPr lang="en-US" baseline="-25000"/>
              <a:t>4</a:t>
            </a:r>
            <a:r>
              <a:rPr lang="en-US"/>
              <a:t>], [a</a:t>
            </a:r>
            <a:r>
              <a:rPr lang="en-US" baseline="-25000"/>
              <a:t>5</a:t>
            </a:r>
            <a:r>
              <a:rPr lang="en-US"/>
              <a:t>,a</a:t>
            </a:r>
            <a:r>
              <a:rPr lang="en-US" baseline="-25000"/>
              <a:t>6</a:t>
            </a:r>
            <a:r>
              <a:rPr lang="en-US"/>
              <a:t>], [a</a:t>
            </a:r>
            <a:r>
              <a:rPr lang="en-US" baseline="-25000"/>
              <a:t>7</a:t>
            </a:r>
            <a:r>
              <a:rPr lang="en-US"/>
              <a:t>,a</a:t>
            </a:r>
            <a:r>
              <a:rPr lang="en-US" baseline="-25000"/>
              <a:t>8</a:t>
            </a:r>
            <a:r>
              <a:rPr lang="en-US"/>
              <a:t>], [a</a:t>
            </a:r>
            <a:r>
              <a:rPr lang="en-US" baseline="-25000"/>
              <a:t>9</a:t>
            </a:r>
            <a:r>
              <a:rPr lang="en-US"/>
              <a:t>,a</a:t>
            </a:r>
            <a:r>
              <a:rPr lang="en-US" baseline="-25000"/>
              <a:t>10</a:t>
            </a:r>
            <a:r>
              <a:rPr lang="en-US"/>
              <a:t>] do not contain x</a:t>
            </a:r>
          </a:p>
        </p:txBody>
      </p:sp>
      <p:sp>
        <p:nvSpPr>
          <p:cNvPr id="44" name="TextBox 43"/>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22763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ox(in)">
                                      <p:cBhvr>
                                        <p:cTn id="1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06" y="244158"/>
            <a:ext cx="8558088" cy="822642"/>
          </a:xfrm>
        </p:spPr>
        <p:txBody>
          <a:bodyPr>
            <a:normAutofit/>
          </a:bodyPr>
          <a:lstStyle/>
          <a:p>
            <a:r>
              <a:rPr lang="en-US" dirty="0" smtClean="0"/>
              <a:t>2) Coarse-Grained Inverted Index</a:t>
            </a:r>
            <a:endParaRPr lang="en-US" dirty="0"/>
          </a:p>
        </p:txBody>
      </p:sp>
      <p:sp>
        <p:nvSpPr>
          <p:cNvPr id="3" name="Content Placeholder 2"/>
          <p:cNvSpPr>
            <a:spLocks noGrp="1"/>
          </p:cNvSpPr>
          <p:nvPr>
            <p:ph idx="1"/>
          </p:nvPr>
        </p:nvSpPr>
        <p:spPr>
          <a:xfrm>
            <a:off x="332648" y="1768833"/>
            <a:ext cx="7822107" cy="1602529"/>
          </a:xfrm>
        </p:spPr>
        <p:txBody>
          <a:bodyPr>
            <a:normAutofit/>
          </a:bodyPr>
          <a:lstStyle/>
          <a:p>
            <a:r>
              <a:rPr lang="en-US" sz="2000" b="1" dirty="0" smtClean="0"/>
              <a:t>Split-level as opposed to record-level</a:t>
            </a:r>
          </a:p>
          <a:p>
            <a:r>
              <a:rPr lang="en-US" sz="2000" b="1" dirty="0"/>
              <a:t>Inverted index implemented using bitmaps </a:t>
            </a:r>
          </a:p>
          <a:p>
            <a:r>
              <a:rPr lang="en-US" sz="2000" b="1" dirty="0"/>
              <a:t>Run-Length Encoding for effective </a:t>
            </a:r>
            <a:r>
              <a:rPr lang="en-US" sz="2000" b="1" dirty="0" smtClean="0"/>
              <a:t>compression</a:t>
            </a:r>
            <a:endParaRPr lang="en-US" sz="2000" b="1" dirty="0"/>
          </a:p>
        </p:txBody>
      </p:sp>
      <p:sp>
        <p:nvSpPr>
          <p:cNvPr id="4" name="Slide Number Placeholder 3"/>
          <p:cNvSpPr>
            <a:spLocks noGrp="1"/>
          </p:cNvSpPr>
          <p:nvPr>
            <p:ph type="sldNum" sz="quarter" idx="12"/>
          </p:nvPr>
        </p:nvSpPr>
        <p:spPr/>
        <p:txBody>
          <a:bodyPr/>
          <a:lstStyle/>
          <a:p>
            <a:fld id="{EBFB1032-EA64-7144-B003-9BCC9D94B503}" type="slidenum">
              <a:rPr lang="en-US" smtClean="0"/>
              <a:t>31</a:t>
            </a:fld>
            <a:endParaRPr lang="en-US" dirty="0"/>
          </a:p>
        </p:txBody>
      </p:sp>
      <p:pic>
        <p:nvPicPr>
          <p:cNvPr id="17" name="Picture 16"/>
          <p:cNvPicPr>
            <a:picLocks noChangeAspect="1"/>
          </p:cNvPicPr>
          <p:nvPr/>
        </p:nvPicPr>
        <p:blipFill>
          <a:blip r:embed="rId3"/>
          <a:stretch>
            <a:fillRect/>
          </a:stretch>
        </p:blipFill>
        <p:spPr>
          <a:xfrm>
            <a:off x="423368" y="3826613"/>
            <a:ext cx="3258619" cy="1993900"/>
          </a:xfrm>
          <a:prstGeom prst="rect">
            <a:avLst/>
          </a:prstGeom>
        </p:spPr>
      </p:pic>
      <p:pic>
        <p:nvPicPr>
          <p:cNvPr id="18" name="Picture 17"/>
          <p:cNvPicPr>
            <a:picLocks noChangeAspect="1"/>
          </p:cNvPicPr>
          <p:nvPr/>
        </p:nvPicPr>
        <p:blipFill>
          <a:blip r:embed="rId4"/>
          <a:stretch>
            <a:fillRect/>
          </a:stretch>
        </p:blipFill>
        <p:spPr>
          <a:xfrm>
            <a:off x="4191000" y="3089406"/>
            <a:ext cx="4506516" cy="3109063"/>
          </a:xfrm>
          <a:prstGeom prst="rect">
            <a:avLst/>
          </a:prstGeom>
        </p:spPr>
      </p:pic>
      <p:sp>
        <p:nvSpPr>
          <p:cNvPr id="9" name="TextBox 8"/>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124690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44158"/>
            <a:ext cx="7345362" cy="822642"/>
          </a:xfrm>
        </p:spPr>
        <p:txBody>
          <a:bodyPr>
            <a:normAutofit/>
          </a:bodyPr>
          <a:lstStyle/>
          <a:p>
            <a:r>
              <a:rPr lang="en-US" sz="3600" dirty="0"/>
              <a:t>Inverted Index </a:t>
            </a:r>
            <a:r>
              <a:rPr lang="en-US" sz="3600" dirty="0" smtClean="0"/>
              <a:t>Limitations</a:t>
            </a:r>
            <a:endParaRPr lang="en-US" sz="3600" dirty="0"/>
          </a:p>
        </p:txBody>
      </p:sp>
      <p:sp>
        <p:nvSpPr>
          <p:cNvPr id="4" name="Slide Number Placeholder 3"/>
          <p:cNvSpPr>
            <a:spLocks noGrp="1"/>
          </p:cNvSpPr>
          <p:nvPr>
            <p:ph type="sldNum" sz="quarter" idx="12"/>
          </p:nvPr>
        </p:nvSpPr>
        <p:spPr/>
        <p:txBody>
          <a:bodyPr/>
          <a:lstStyle/>
          <a:p>
            <a:fld id="{EBFB1032-EA64-7144-B003-9BCC9D94B503}" type="slidenum">
              <a:rPr lang="en-US" smtClean="0"/>
              <a:t>32</a:t>
            </a:fld>
            <a:endParaRPr lang="en-US" dirty="0"/>
          </a:p>
        </p:txBody>
      </p:sp>
      <p:sp>
        <p:nvSpPr>
          <p:cNvPr id="38" name="Text Box 72"/>
          <p:cNvSpPr txBox="1">
            <a:spLocks noChangeArrowheads="1"/>
          </p:cNvSpPr>
          <p:nvPr/>
        </p:nvSpPr>
        <p:spPr bwMode="auto">
          <a:xfrm>
            <a:off x="6737810" y="3629192"/>
            <a:ext cx="15076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0"/>
              </a:spcBef>
              <a:buClrTx/>
              <a:buFontTx/>
              <a:buNone/>
              <a:defRPr/>
            </a:pPr>
            <a:r>
              <a:rPr lang="en-US" sz="1500" b="1" i="1" dirty="0" smtClean="0">
                <a:solidFill>
                  <a:srgbClr val="0000FF"/>
                </a:solidFill>
                <a:cs typeface="Arial" charset="0"/>
              </a:rPr>
              <a:t>v</a:t>
            </a:r>
            <a:r>
              <a:rPr lang="en-US" sz="1500" b="1" dirty="0" smtClean="0">
                <a:solidFill>
                  <a:srgbClr val="0000FF"/>
                </a:solidFill>
                <a:cs typeface="Arial" charset="0"/>
              </a:rPr>
              <a:t> is infrequent-</a:t>
            </a:r>
          </a:p>
          <a:p>
            <a:pPr algn="l">
              <a:spcBef>
                <a:spcPct val="0"/>
              </a:spcBef>
              <a:buClrTx/>
              <a:buFontTx/>
              <a:buNone/>
              <a:defRPr/>
            </a:pPr>
            <a:r>
              <a:rPr lang="en-US" sz="1500" b="1" dirty="0" smtClean="0">
                <a:solidFill>
                  <a:srgbClr val="0000FF"/>
                </a:solidFill>
                <a:cs typeface="Arial" charset="0"/>
              </a:rPr>
              <a:t>scattered value</a:t>
            </a:r>
            <a:endParaRPr lang="en-US" sz="1500" dirty="0">
              <a:solidFill>
                <a:srgbClr val="0000FF"/>
              </a:solidFill>
              <a:cs typeface="Arial" charset="0"/>
            </a:endParaRPr>
          </a:p>
        </p:txBody>
      </p:sp>
      <p:grpSp>
        <p:nvGrpSpPr>
          <p:cNvPr id="42" name="Group 41"/>
          <p:cNvGrpSpPr/>
          <p:nvPr/>
        </p:nvGrpSpPr>
        <p:grpSpPr>
          <a:xfrm>
            <a:off x="1697463" y="2857343"/>
            <a:ext cx="5180535" cy="3403111"/>
            <a:chOff x="584568" y="2608752"/>
            <a:chExt cx="5180535" cy="3403111"/>
          </a:xfrm>
        </p:grpSpPr>
        <p:sp>
          <p:nvSpPr>
            <p:cNvPr id="5" name="Rectangle 38"/>
            <p:cNvSpPr>
              <a:spLocks noChangeArrowheads="1"/>
            </p:cNvSpPr>
            <p:nvPr/>
          </p:nvSpPr>
          <p:spPr bwMode="auto">
            <a:xfrm>
              <a:off x="613143" y="4060825"/>
              <a:ext cx="4890812" cy="1600200"/>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6" name="AutoShape 39"/>
            <p:cNvSpPr>
              <a:spLocks noChangeArrowheads="1"/>
            </p:cNvSpPr>
            <p:nvPr/>
          </p:nvSpPr>
          <p:spPr bwMode="auto">
            <a:xfrm>
              <a:off x="748080" y="4419600"/>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7" name="AutoShape 40"/>
            <p:cNvSpPr>
              <a:spLocks noChangeArrowheads="1"/>
            </p:cNvSpPr>
            <p:nvPr/>
          </p:nvSpPr>
          <p:spPr bwMode="auto">
            <a:xfrm>
              <a:off x="1433880" y="4419600"/>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8" name="AutoShape 41"/>
            <p:cNvSpPr>
              <a:spLocks noChangeArrowheads="1"/>
            </p:cNvSpPr>
            <p:nvPr/>
          </p:nvSpPr>
          <p:spPr bwMode="auto">
            <a:xfrm>
              <a:off x="2119680" y="4419600"/>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9" name="AutoShape 42"/>
            <p:cNvSpPr>
              <a:spLocks noChangeArrowheads="1"/>
            </p:cNvSpPr>
            <p:nvPr/>
          </p:nvSpPr>
          <p:spPr bwMode="auto">
            <a:xfrm>
              <a:off x="3589200" y="4419600"/>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1" name="AutoShape 44"/>
            <p:cNvSpPr>
              <a:spLocks noChangeArrowheads="1"/>
            </p:cNvSpPr>
            <p:nvPr/>
          </p:nvSpPr>
          <p:spPr bwMode="auto">
            <a:xfrm>
              <a:off x="4792755" y="4419600"/>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2" name="Line 45"/>
            <p:cNvSpPr>
              <a:spLocks noChangeShapeType="1"/>
            </p:cNvSpPr>
            <p:nvPr/>
          </p:nvSpPr>
          <p:spPr bwMode="auto">
            <a:xfrm>
              <a:off x="2822943" y="4862513"/>
              <a:ext cx="684969"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13" name="Line 46"/>
            <p:cNvSpPr>
              <a:spLocks noChangeShapeType="1"/>
            </p:cNvSpPr>
            <p:nvPr/>
          </p:nvSpPr>
          <p:spPr bwMode="auto">
            <a:xfrm>
              <a:off x="4254363" y="4862513"/>
              <a:ext cx="532317"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14" name="Text Box 47"/>
            <p:cNvSpPr txBox="1">
              <a:spLocks noChangeArrowheads="1"/>
            </p:cNvSpPr>
            <p:nvPr/>
          </p:nvSpPr>
          <p:spPr bwMode="auto">
            <a:xfrm>
              <a:off x="584568" y="4068763"/>
              <a:ext cx="666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400" b="1" i="1">
                  <a:cs typeface="Arial" charset="0"/>
                </a:rPr>
                <a:t>File A</a:t>
              </a:r>
            </a:p>
          </p:txBody>
        </p:sp>
        <p:sp>
          <p:nvSpPr>
            <p:cNvPr id="15" name="Text Box 48"/>
            <p:cNvSpPr txBox="1">
              <a:spLocks noChangeArrowheads="1"/>
            </p:cNvSpPr>
            <p:nvPr/>
          </p:nvSpPr>
          <p:spPr bwMode="auto">
            <a:xfrm>
              <a:off x="671880" y="5337101"/>
              <a:ext cx="642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1</a:t>
              </a:r>
            </a:p>
          </p:txBody>
        </p:sp>
        <p:sp>
          <p:nvSpPr>
            <p:cNvPr id="16" name="Text Box 49"/>
            <p:cNvSpPr txBox="1">
              <a:spLocks noChangeArrowheads="1"/>
            </p:cNvSpPr>
            <p:nvPr/>
          </p:nvSpPr>
          <p:spPr bwMode="auto">
            <a:xfrm>
              <a:off x="1433880" y="5337101"/>
              <a:ext cx="642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2</a:t>
              </a:r>
            </a:p>
          </p:txBody>
        </p:sp>
        <p:sp>
          <p:nvSpPr>
            <p:cNvPr id="17" name="Text Box 50"/>
            <p:cNvSpPr txBox="1">
              <a:spLocks noChangeArrowheads="1"/>
            </p:cNvSpPr>
            <p:nvPr/>
          </p:nvSpPr>
          <p:spPr bwMode="auto">
            <a:xfrm>
              <a:off x="2103805" y="5337102"/>
              <a:ext cx="642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3</a:t>
              </a:r>
            </a:p>
          </p:txBody>
        </p:sp>
        <p:sp>
          <p:nvSpPr>
            <p:cNvPr id="18" name="Text Box 51"/>
            <p:cNvSpPr txBox="1">
              <a:spLocks noChangeArrowheads="1"/>
            </p:cNvSpPr>
            <p:nvPr/>
          </p:nvSpPr>
          <p:spPr bwMode="auto">
            <a:xfrm>
              <a:off x="4792755" y="5337102"/>
              <a:ext cx="711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dirty="0">
                  <a:cs typeface="Arial" charset="0"/>
                </a:rPr>
                <a:t>Split </a:t>
              </a:r>
              <a:r>
                <a:rPr lang="en-US" sz="1200" b="1" i="1" dirty="0">
                  <a:cs typeface="Arial" charset="0"/>
                </a:rPr>
                <a:t>N</a:t>
              </a:r>
              <a:r>
                <a:rPr lang="en-US" sz="1200" b="1" dirty="0">
                  <a:cs typeface="Arial" charset="0"/>
                </a:rPr>
                <a:t> </a:t>
              </a:r>
            </a:p>
          </p:txBody>
        </p:sp>
        <p:sp>
          <p:nvSpPr>
            <p:cNvPr id="19" name="Text Box 52"/>
            <p:cNvSpPr txBox="1">
              <a:spLocks noChangeArrowheads="1"/>
            </p:cNvSpPr>
            <p:nvPr/>
          </p:nvSpPr>
          <p:spPr bwMode="auto">
            <a:xfrm>
              <a:off x="3589200" y="5337101"/>
              <a:ext cx="601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a:t>
              </a:r>
              <a:r>
                <a:rPr lang="en-US" sz="1200" b="1" i="1">
                  <a:cs typeface="Arial" charset="0"/>
                </a:rPr>
                <a:t>i</a:t>
              </a:r>
            </a:p>
          </p:txBody>
        </p:sp>
        <p:sp>
          <p:nvSpPr>
            <p:cNvPr id="21" name="Text Box 54"/>
            <p:cNvSpPr txBox="1">
              <a:spLocks noChangeArrowheads="1"/>
            </p:cNvSpPr>
            <p:nvPr/>
          </p:nvSpPr>
          <p:spPr bwMode="auto">
            <a:xfrm>
              <a:off x="749668" y="442595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2" name="Text Box 55"/>
            <p:cNvSpPr txBox="1">
              <a:spLocks noChangeArrowheads="1"/>
            </p:cNvSpPr>
            <p:nvPr/>
          </p:nvSpPr>
          <p:spPr bwMode="auto">
            <a:xfrm>
              <a:off x="1435468" y="4441825"/>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3" name="Text Box 56"/>
            <p:cNvSpPr txBox="1">
              <a:spLocks noChangeArrowheads="1"/>
            </p:cNvSpPr>
            <p:nvPr/>
          </p:nvSpPr>
          <p:spPr bwMode="auto">
            <a:xfrm>
              <a:off x="2137143" y="465455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4" name="Text Box 57"/>
            <p:cNvSpPr txBox="1">
              <a:spLocks noChangeArrowheads="1"/>
            </p:cNvSpPr>
            <p:nvPr/>
          </p:nvSpPr>
          <p:spPr bwMode="auto">
            <a:xfrm>
              <a:off x="3589200" y="487680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5" name="Text Box 58"/>
            <p:cNvSpPr txBox="1">
              <a:spLocks noChangeArrowheads="1"/>
            </p:cNvSpPr>
            <p:nvPr/>
          </p:nvSpPr>
          <p:spPr bwMode="auto">
            <a:xfrm>
              <a:off x="3589200" y="4419600"/>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7" name="Text Box 60"/>
            <p:cNvSpPr txBox="1">
              <a:spLocks noChangeArrowheads="1"/>
            </p:cNvSpPr>
            <p:nvPr/>
          </p:nvSpPr>
          <p:spPr bwMode="auto">
            <a:xfrm>
              <a:off x="4792755" y="4862513"/>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8" name="Text Box 61"/>
            <p:cNvSpPr txBox="1">
              <a:spLocks noChangeArrowheads="1"/>
            </p:cNvSpPr>
            <p:nvPr/>
          </p:nvSpPr>
          <p:spPr bwMode="auto">
            <a:xfrm>
              <a:off x="4792755" y="4421188"/>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9" name="AutoShape 62"/>
            <p:cNvSpPr>
              <a:spLocks noChangeArrowheads="1"/>
            </p:cNvSpPr>
            <p:nvPr/>
          </p:nvSpPr>
          <p:spPr bwMode="auto">
            <a:xfrm>
              <a:off x="1164720" y="2608752"/>
              <a:ext cx="3738675" cy="1048848"/>
            </a:xfrm>
            <a:prstGeom prst="triangle">
              <a:avLst>
                <a:gd name="adj" fmla="val 50000"/>
              </a:avLst>
            </a:prstGeom>
            <a:solidFill>
              <a:schemeClr val="bg1">
                <a:lumMod val="85000"/>
              </a:schemeClr>
            </a:solidFill>
            <a:ln w="15875">
              <a:solidFill>
                <a:schemeClr val="tx1"/>
              </a:solidFill>
              <a:miter lim="800000"/>
              <a:headEnd/>
              <a:tailEnd/>
            </a:ln>
            <a:effectLst/>
          </p:spPr>
          <p:txBody>
            <a:bodyPr wrap="none" anchor="ctr"/>
            <a:lstStyle/>
            <a:p>
              <a:pPr>
                <a:spcBef>
                  <a:spcPct val="0"/>
                </a:spcBef>
                <a:buClrTx/>
                <a:buFontTx/>
                <a:buNone/>
                <a:defRPr/>
              </a:pPr>
              <a:endParaRPr lang="en-US" sz="1400" dirty="0">
                <a:cs typeface="Arial" charset="0"/>
              </a:endParaRPr>
            </a:p>
          </p:txBody>
        </p:sp>
        <p:sp>
          <p:nvSpPr>
            <p:cNvPr id="30" name="Text Box 63"/>
            <p:cNvSpPr txBox="1">
              <a:spLocks noChangeArrowheads="1"/>
            </p:cNvSpPr>
            <p:nvPr/>
          </p:nvSpPr>
          <p:spPr bwMode="auto">
            <a:xfrm>
              <a:off x="2162225" y="3370116"/>
              <a:ext cx="2360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spcBef>
                  <a:spcPct val="0"/>
                </a:spcBef>
                <a:buClrTx/>
                <a:buFontTx/>
                <a:buNone/>
                <a:defRPr/>
              </a:pPr>
              <a:r>
                <a:rPr lang="en-US" sz="1200" b="1" dirty="0">
                  <a:cs typeface="Arial" charset="0"/>
                </a:rPr>
                <a:t>(V,{1,2,3, …, </a:t>
              </a:r>
              <a:r>
                <a:rPr lang="en-US" sz="1200" b="1" dirty="0" err="1" smtClean="0">
                  <a:cs typeface="Arial" charset="0"/>
                </a:rPr>
                <a:t>i</a:t>
              </a:r>
              <a:r>
                <a:rPr lang="en-US" sz="1200" b="1" dirty="0" smtClean="0">
                  <a:cs typeface="Arial" charset="0"/>
                </a:rPr>
                <a:t>, </a:t>
              </a:r>
              <a:r>
                <a:rPr lang="en-US" sz="1200" b="1" dirty="0">
                  <a:cs typeface="Arial" charset="0"/>
                </a:rPr>
                <a:t>…, </a:t>
              </a:r>
              <a:r>
                <a:rPr lang="en-US" sz="1200" b="1" i="1" dirty="0">
                  <a:cs typeface="Arial" charset="0"/>
                </a:rPr>
                <a:t>N</a:t>
              </a:r>
              <a:r>
                <a:rPr lang="en-US" sz="1200" b="1" dirty="0">
                  <a:cs typeface="Arial" charset="0"/>
                </a:rPr>
                <a:t>})</a:t>
              </a:r>
            </a:p>
          </p:txBody>
        </p:sp>
        <p:sp>
          <p:nvSpPr>
            <p:cNvPr id="31" name="Line 64"/>
            <p:cNvSpPr>
              <a:spLocks noChangeShapeType="1"/>
            </p:cNvSpPr>
            <p:nvPr/>
          </p:nvSpPr>
          <p:spPr bwMode="auto">
            <a:xfrm flipH="1">
              <a:off x="1070343" y="3657599"/>
              <a:ext cx="1752600" cy="754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32" name="Line 65"/>
            <p:cNvSpPr>
              <a:spLocks noChangeShapeType="1"/>
            </p:cNvSpPr>
            <p:nvPr/>
          </p:nvSpPr>
          <p:spPr bwMode="auto">
            <a:xfrm flipH="1">
              <a:off x="1679943" y="3657599"/>
              <a:ext cx="1143000" cy="754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33" name="Line 66"/>
            <p:cNvSpPr>
              <a:spLocks noChangeShapeType="1"/>
            </p:cNvSpPr>
            <p:nvPr/>
          </p:nvSpPr>
          <p:spPr bwMode="auto">
            <a:xfrm flipH="1">
              <a:off x="2518143" y="3657599"/>
              <a:ext cx="304800" cy="754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34" name="Line 67"/>
            <p:cNvSpPr>
              <a:spLocks noChangeShapeType="1"/>
            </p:cNvSpPr>
            <p:nvPr/>
          </p:nvSpPr>
          <p:spPr bwMode="auto">
            <a:xfrm>
              <a:off x="2822943" y="3657599"/>
              <a:ext cx="1047856" cy="754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36" name="Line 69"/>
            <p:cNvSpPr>
              <a:spLocks noChangeShapeType="1"/>
            </p:cNvSpPr>
            <p:nvPr/>
          </p:nvSpPr>
          <p:spPr bwMode="auto">
            <a:xfrm>
              <a:off x="2822943" y="3657600"/>
              <a:ext cx="2272601" cy="76834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39" name="TextBox 38"/>
            <p:cNvSpPr txBox="1"/>
            <p:nvPr/>
          </p:nvSpPr>
          <p:spPr>
            <a:xfrm>
              <a:off x="2233263" y="2799375"/>
              <a:ext cx="1608133" cy="646331"/>
            </a:xfrm>
            <a:prstGeom prst="rect">
              <a:avLst/>
            </a:prstGeom>
            <a:noFill/>
          </p:spPr>
          <p:txBody>
            <a:bodyPr wrap="none" rtlCol="0">
              <a:spAutoFit/>
            </a:bodyPr>
            <a:lstStyle/>
            <a:p>
              <a:pPr algn="ctr"/>
              <a:r>
                <a:rPr lang="en-US" dirty="0" smtClean="0"/>
                <a:t>Split-Level </a:t>
              </a:r>
            </a:p>
            <a:p>
              <a:pPr algn="ctr"/>
              <a:r>
                <a:rPr lang="en-US" dirty="0" smtClean="0"/>
                <a:t>Inverted Index</a:t>
              </a:r>
              <a:endParaRPr lang="en-US" dirty="0"/>
            </a:p>
          </p:txBody>
        </p:sp>
        <p:sp>
          <p:nvSpPr>
            <p:cNvPr id="40" name="Text Box 71"/>
            <p:cNvSpPr txBox="1">
              <a:spLocks noChangeArrowheads="1"/>
            </p:cNvSpPr>
            <p:nvPr/>
          </p:nvSpPr>
          <p:spPr bwMode="auto">
            <a:xfrm>
              <a:off x="964503" y="5707063"/>
              <a:ext cx="480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0"/>
                </a:spcBef>
                <a:buClrTx/>
                <a:buFontTx/>
                <a:buNone/>
                <a:defRPr/>
              </a:pPr>
              <a:r>
                <a:rPr lang="en-US" sz="1400" b="1">
                  <a:solidFill>
                    <a:srgbClr val="FF0000"/>
                  </a:solidFill>
                  <a:cs typeface="Arial" charset="0"/>
                </a:rPr>
                <a:t>Query Q(</a:t>
              </a:r>
              <a:r>
                <a:rPr lang="en-US" sz="1400" b="1" i="1">
                  <a:solidFill>
                    <a:srgbClr val="FF0000"/>
                  </a:solidFill>
                  <a:cs typeface="Arial" charset="0"/>
                </a:rPr>
                <a:t>v</a:t>
              </a:r>
              <a:r>
                <a:rPr lang="en-US" sz="1400" b="1">
                  <a:solidFill>
                    <a:srgbClr val="FF0000"/>
                  </a:solidFill>
                  <a:cs typeface="Arial" charset="0"/>
                </a:rPr>
                <a:t>)</a:t>
              </a:r>
              <a:r>
                <a:rPr lang="en-US" sz="1400" b="1" i="1">
                  <a:solidFill>
                    <a:srgbClr val="FF0000"/>
                  </a:solidFill>
                  <a:cs typeface="Arial" charset="0"/>
                </a:rPr>
                <a:t>: </a:t>
              </a:r>
              <a:r>
                <a:rPr lang="en-US" sz="1400" b="1">
                  <a:solidFill>
                    <a:srgbClr val="FF0000"/>
                  </a:solidFill>
                  <a:cs typeface="Arial" charset="0"/>
                </a:rPr>
                <a:t>Must read all splits containing value </a:t>
              </a:r>
              <a:r>
                <a:rPr lang="en-US" sz="1400" b="1" i="1">
                  <a:solidFill>
                    <a:srgbClr val="FF0000"/>
                  </a:solidFill>
                  <a:cs typeface="Arial" charset="0"/>
                </a:rPr>
                <a:t>v </a:t>
              </a:r>
              <a:r>
                <a:rPr lang="en-US" sz="1400" b="1">
                  <a:solidFill>
                    <a:srgbClr val="FF0000"/>
                  </a:solidFill>
                  <a:cs typeface="Arial" charset="0"/>
                </a:rPr>
                <a:t>!</a:t>
              </a:r>
              <a:endParaRPr lang="en-US" sz="1400" b="1" i="1">
                <a:solidFill>
                  <a:srgbClr val="FF0000"/>
                </a:solidFill>
                <a:cs typeface="Arial" charset="0"/>
              </a:endParaRPr>
            </a:p>
          </p:txBody>
        </p:sp>
      </p:grpSp>
      <p:sp>
        <p:nvSpPr>
          <p:cNvPr id="43" name="Content Placeholder 2"/>
          <p:cNvSpPr>
            <a:spLocks noGrp="1"/>
          </p:cNvSpPr>
          <p:nvPr>
            <p:ph idx="1"/>
          </p:nvPr>
        </p:nvSpPr>
        <p:spPr>
          <a:xfrm>
            <a:off x="438489" y="1816123"/>
            <a:ext cx="8255681" cy="965633"/>
          </a:xfrm>
        </p:spPr>
        <p:txBody>
          <a:bodyPr>
            <a:normAutofit fontScale="85000" lnSpcReduction="10000"/>
          </a:bodyPr>
          <a:lstStyle/>
          <a:p>
            <a:pPr>
              <a:buFont typeface="Wingdings" charset="2"/>
              <a:buChar char="Ø"/>
            </a:pPr>
            <a:r>
              <a:rPr lang="en-US" sz="2000" b="1" dirty="0" smtClean="0">
                <a:solidFill>
                  <a:srgbClr val="800000"/>
                </a:solidFill>
              </a:rPr>
              <a:t>Inverted Index </a:t>
            </a:r>
            <a:r>
              <a:rPr lang="en-US" sz="2000" b="1" dirty="0" smtClean="0">
                <a:solidFill>
                  <a:srgbClr val="FF0000"/>
                </a:solidFill>
              </a:rPr>
              <a:t>is of no use </a:t>
            </a:r>
            <a:r>
              <a:rPr lang="en-US" sz="2000" b="1" dirty="0" smtClean="0">
                <a:solidFill>
                  <a:srgbClr val="800000"/>
                </a:solidFill>
              </a:rPr>
              <a:t>for </a:t>
            </a:r>
            <a:r>
              <a:rPr lang="en-US" sz="2000" b="1" i="1" dirty="0" smtClean="0">
                <a:solidFill>
                  <a:srgbClr val="008000"/>
                </a:solidFill>
              </a:rPr>
              <a:t>infrequent-scattered </a:t>
            </a:r>
            <a:r>
              <a:rPr lang="en-US" sz="2000" b="1" dirty="0" smtClean="0">
                <a:solidFill>
                  <a:srgbClr val="800000"/>
                </a:solidFill>
              </a:rPr>
              <a:t>values</a:t>
            </a:r>
          </a:p>
          <a:p>
            <a:pPr lvl="1"/>
            <a:r>
              <a:rPr lang="en-US" sz="2000" b="1" dirty="0" smtClean="0"/>
              <a:t>Values appearing in </a:t>
            </a:r>
            <a:r>
              <a:rPr lang="en-US" sz="2000" b="1" i="1" dirty="0" smtClean="0">
                <a:solidFill>
                  <a:srgbClr val="0000FF"/>
                </a:solidFill>
              </a:rPr>
              <a:t>many splits</a:t>
            </a:r>
            <a:r>
              <a:rPr lang="en-US" sz="2000" b="1" dirty="0" smtClean="0"/>
              <a:t>, but </a:t>
            </a:r>
            <a:r>
              <a:rPr lang="en-US" sz="2000" b="1" i="1" dirty="0" smtClean="0">
                <a:solidFill>
                  <a:srgbClr val="0000FF"/>
                </a:solidFill>
              </a:rPr>
              <a:t>few times </a:t>
            </a:r>
            <a:r>
              <a:rPr lang="en-US" sz="2000" b="1" dirty="0" smtClean="0"/>
              <a:t>per split</a:t>
            </a:r>
            <a:endParaRPr lang="en-US" sz="2000" b="1" dirty="0"/>
          </a:p>
        </p:txBody>
      </p:sp>
      <p:sp>
        <p:nvSpPr>
          <p:cNvPr id="37" name="Line 70"/>
          <p:cNvSpPr>
            <a:spLocks noChangeShapeType="1"/>
          </p:cNvSpPr>
          <p:nvPr/>
        </p:nvSpPr>
        <p:spPr bwMode="auto">
          <a:xfrm flipH="1">
            <a:off x="6365642" y="4648200"/>
            <a:ext cx="644757" cy="209586"/>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44" name="TextBox 43"/>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677415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Materialized Views</a:t>
            </a:r>
            <a:endParaRPr lang="en-US" dirty="0"/>
          </a:p>
        </p:txBody>
      </p:sp>
      <p:sp>
        <p:nvSpPr>
          <p:cNvPr id="4" name="Slide Number Placeholder 3"/>
          <p:cNvSpPr>
            <a:spLocks noGrp="1"/>
          </p:cNvSpPr>
          <p:nvPr>
            <p:ph type="sldNum" sz="quarter" idx="12"/>
          </p:nvPr>
        </p:nvSpPr>
        <p:spPr>
          <a:xfrm>
            <a:off x="4192588" y="6338720"/>
            <a:ext cx="762000" cy="271463"/>
          </a:xfrm>
        </p:spPr>
        <p:txBody>
          <a:bodyPr/>
          <a:lstStyle/>
          <a:p>
            <a:fld id="{EBFB1032-EA64-7144-B003-9BCC9D94B503}" type="slidenum">
              <a:rPr lang="en-US" smtClean="0"/>
              <a:t>33</a:t>
            </a:fld>
            <a:endParaRPr lang="en-US" dirty="0"/>
          </a:p>
        </p:txBody>
      </p:sp>
      <p:sp>
        <p:nvSpPr>
          <p:cNvPr id="6" name="Rectangle 38"/>
          <p:cNvSpPr>
            <a:spLocks noChangeArrowheads="1"/>
          </p:cNvSpPr>
          <p:nvPr/>
        </p:nvSpPr>
        <p:spPr bwMode="auto">
          <a:xfrm>
            <a:off x="4212237" y="1872876"/>
            <a:ext cx="4541387" cy="1600200"/>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7" name="AutoShape 39"/>
          <p:cNvSpPr>
            <a:spLocks noChangeArrowheads="1"/>
          </p:cNvSpPr>
          <p:nvPr/>
        </p:nvSpPr>
        <p:spPr bwMode="auto">
          <a:xfrm>
            <a:off x="4375750" y="2231651"/>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8" name="AutoShape 40"/>
          <p:cNvSpPr>
            <a:spLocks noChangeArrowheads="1"/>
          </p:cNvSpPr>
          <p:nvPr/>
        </p:nvSpPr>
        <p:spPr bwMode="auto">
          <a:xfrm>
            <a:off x="5061550" y="2231651"/>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9" name="AutoShape 41"/>
          <p:cNvSpPr>
            <a:spLocks noChangeArrowheads="1"/>
          </p:cNvSpPr>
          <p:nvPr/>
        </p:nvSpPr>
        <p:spPr bwMode="auto">
          <a:xfrm>
            <a:off x="5747350" y="2231651"/>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0" name="AutoShape 42"/>
          <p:cNvSpPr>
            <a:spLocks noChangeArrowheads="1"/>
          </p:cNvSpPr>
          <p:nvPr/>
        </p:nvSpPr>
        <p:spPr bwMode="auto">
          <a:xfrm>
            <a:off x="6838870" y="2231651"/>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1" name="AutoShape 44"/>
          <p:cNvSpPr>
            <a:spLocks noChangeArrowheads="1"/>
          </p:cNvSpPr>
          <p:nvPr/>
        </p:nvSpPr>
        <p:spPr bwMode="auto">
          <a:xfrm>
            <a:off x="8042425" y="2231651"/>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2" name="Line 45"/>
          <p:cNvSpPr>
            <a:spLocks noChangeShapeType="1"/>
          </p:cNvSpPr>
          <p:nvPr/>
        </p:nvSpPr>
        <p:spPr bwMode="auto">
          <a:xfrm>
            <a:off x="6450614" y="2674564"/>
            <a:ext cx="35676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13" name="Line 46"/>
          <p:cNvSpPr>
            <a:spLocks noChangeShapeType="1"/>
          </p:cNvSpPr>
          <p:nvPr/>
        </p:nvSpPr>
        <p:spPr bwMode="auto">
          <a:xfrm>
            <a:off x="7504033" y="2674564"/>
            <a:ext cx="532317"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14" name="Text Box 47"/>
          <p:cNvSpPr txBox="1">
            <a:spLocks noChangeArrowheads="1"/>
          </p:cNvSpPr>
          <p:nvPr/>
        </p:nvSpPr>
        <p:spPr bwMode="auto">
          <a:xfrm>
            <a:off x="4212238" y="1880814"/>
            <a:ext cx="666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400" b="1" i="1">
                <a:cs typeface="Arial" charset="0"/>
              </a:rPr>
              <a:t>File A</a:t>
            </a:r>
          </a:p>
        </p:txBody>
      </p:sp>
      <p:sp>
        <p:nvSpPr>
          <p:cNvPr id="15" name="Text Box 48"/>
          <p:cNvSpPr txBox="1">
            <a:spLocks noChangeArrowheads="1"/>
          </p:cNvSpPr>
          <p:nvPr/>
        </p:nvSpPr>
        <p:spPr bwMode="auto">
          <a:xfrm>
            <a:off x="4299550" y="3149152"/>
            <a:ext cx="642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1</a:t>
            </a:r>
          </a:p>
        </p:txBody>
      </p:sp>
      <p:sp>
        <p:nvSpPr>
          <p:cNvPr id="16" name="Text Box 49"/>
          <p:cNvSpPr txBox="1">
            <a:spLocks noChangeArrowheads="1"/>
          </p:cNvSpPr>
          <p:nvPr/>
        </p:nvSpPr>
        <p:spPr bwMode="auto">
          <a:xfrm>
            <a:off x="5061550" y="3149152"/>
            <a:ext cx="642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2</a:t>
            </a:r>
          </a:p>
        </p:txBody>
      </p:sp>
      <p:sp>
        <p:nvSpPr>
          <p:cNvPr id="17" name="Text Box 50"/>
          <p:cNvSpPr txBox="1">
            <a:spLocks noChangeArrowheads="1"/>
          </p:cNvSpPr>
          <p:nvPr/>
        </p:nvSpPr>
        <p:spPr bwMode="auto">
          <a:xfrm>
            <a:off x="5731475" y="3149153"/>
            <a:ext cx="642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3</a:t>
            </a:r>
          </a:p>
        </p:txBody>
      </p:sp>
      <p:sp>
        <p:nvSpPr>
          <p:cNvPr id="18" name="Text Box 51"/>
          <p:cNvSpPr txBox="1">
            <a:spLocks noChangeArrowheads="1"/>
          </p:cNvSpPr>
          <p:nvPr/>
        </p:nvSpPr>
        <p:spPr bwMode="auto">
          <a:xfrm>
            <a:off x="8042425" y="3149153"/>
            <a:ext cx="711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dirty="0">
                <a:cs typeface="Arial" charset="0"/>
              </a:rPr>
              <a:t>Split </a:t>
            </a:r>
            <a:r>
              <a:rPr lang="en-US" sz="1200" b="1" i="1" dirty="0">
                <a:cs typeface="Arial" charset="0"/>
              </a:rPr>
              <a:t>N</a:t>
            </a:r>
            <a:r>
              <a:rPr lang="en-US" sz="1200" b="1" dirty="0">
                <a:cs typeface="Arial" charset="0"/>
              </a:rPr>
              <a:t> </a:t>
            </a:r>
          </a:p>
        </p:txBody>
      </p:sp>
      <p:sp>
        <p:nvSpPr>
          <p:cNvPr id="19" name="Text Box 52"/>
          <p:cNvSpPr txBox="1">
            <a:spLocks noChangeArrowheads="1"/>
          </p:cNvSpPr>
          <p:nvPr/>
        </p:nvSpPr>
        <p:spPr bwMode="auto">
          <a:xfrm>
            <a:off x="6838870" y="3149152"/>
            <a:ext cx="6016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a:t>
            </a:r>
            <a:r>
              <a:rPr lang="en-US" sz="1200" b="1" i="1">
                <a:cs typeface="Arial" charset="0"/>
              </a:rPr>
              <a:t>i</a:t>
            </a:r>
          </a:p>
        </p:txBody>
      </p:sp>
      <p:sp>
        <p:nvSpPr>
          <p:cNvPr id="20" name="Text Box 54"/>
          <p:cNvSpPr txBox="1">
            <a:spLocks noChangeArrowheads="1"/>
          </p:cNvSpPr>
          <p:nvPr/>
        </p:nvSpPr>
        <p:spPr bwMode="auto">
          <a:xfrm>
            <a:off x="4377338" y="2238001"/>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1" name="Text Box 55"/>
          <p:cNvSpPr txBox="1">
            <a:spLocks noChangeArrowheads="1"/>
          </p:cNvSpPr>
          <p:nvPr/>
        </p:nvSpPr>
        <p:spPr bwMode="auto">
          <a:xfrm>
            <a:off x="5063138" y="2253876"/>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2" name="Text Box 56"/>
          <p:cNvSpPr txBox="1">
            <a:spLocks noChangeArrowheads="1"/>
          </p:cNvSpPr>
          <p:nvPr/>
        </p:nvSpPr>
        <p:spPr bwMode="auto">
          <a:xfrm>
            <a:off x="5764813" y="2466601"/>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3" name="Text Box 57"/>
          <p:cNvSpPr txBox="1">
            <a:spLocks noChangeArrowheads="1"/>
          </p:cNvSpPr>
          <p:nvPr/>
        </p:nvSpPr>
        <p:spPr bwMode="auto">
          <a:xfrm>
            <a:off x="6838870" y="2688851"/>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4" name="Text Box 58"/>
          <p:cNvSpPr txBox="1">
            <a:spLocks noChangeArrowheads="1"/>
          </p:cNvSpPr>
          <p:nvPr/>
        </p:nvSpPr>
        <p:spPr bwMode="auto">
          <a:xfrm>
            <a:off x="6838870" y="2231651"/>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5" name="Text Box 60"/>
          <p:cNvSpPr txBox="1">
            <a:spLocks noChangeArrowheads="1"/>
          </p:cNvSpPr>
          <p:nvPr/>
        </p:nvSpPr>
        <p:spPr bwMode="auto">
          <a:xfrm>
            <a:off x="8042425" y="2674564"/>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6" name="Text Box 61"/>
          <p:cNvSpPr txBox="1">
            <a:spLocks noChangeArrowheads="1"/>
          </p:cNvSpPr>
          <p:nvPr/>
        </p:nvSpPr>
        <p:spPr bwMode="auto">
          <a:xfrm>
            <a:off x="8042425" y="2233239"/>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36" name="Rectangle 31"/>
          <p:cNvSpPr>
            <a:spLocks noChangeArrowheads="1"/>
          </p:cNvSpPr>
          <p:nvPr/>
        </p:nvSpPr>
        <p:spPr bwMode="auto">
          <a:xfrm>
            <a:off x="5229675" y="3944214"/>
            <a:ext cx="2133600" cy="1828800"/>
          </a:xfrm>
          <a:prstGeom prst="rect">
            <a:avLst/>
          </a:prstGeom>
          <a:solidFill>
            <a:schemeClr val="accent1">
              <a:lumMod val="60000"/>
              <a:lumOff val="40000"/>
              <a:alpha val="70000"/>
            </a:schemeClr>
          </a:solidFill>
          <a:ln w="12700">
            <a:solidFill>
              <a:schemeClr val="tx1"/>
            </a:solidFill>
            <a:prstDash val="dash"/>
            <a:miter lim="800000"/>
            <a:headEnd/>
            <a:tailEnd/>
          </a:ln>
          <a:effectLst/>
          <a:extLst/>
        </p:spPr>
        <p:txBody>
          <a:bodyPr wrap="none" anchor="ctr"/>
          <a:lstStyle/>
          <a:p>
            <a:pPr>
              <a:defRPr/>
            </a:pPr>
            <a:endParaRPr lang="en-US">
              <a:cs typeface="Arial" charset="0"/>
            </a:endParaRPr>
          </a:p>
        </p:txBody>
      </p:sp>
      <p:sp>
        <p:nvSpPr>
          <p:cNvPr id="37" name="Text Box 32"/>
          <p:cNvSpPr txBox="1">
            <a:spLocks noChangeArrowheads="1"/>
          </p:cNvSpPr>
          <p:nvPr/>
        </p:nvSpPr>
        <p:spPr bwMode="auto">
          <a:xfrm>
            <a:off x="5191575" y="3933102"/>
            <a:ext cx="53824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400" i="1" dirty="0" smtClean="0">
                <a:cs typeface="Arial" charset="0"/>
              </a:rPr>
              <a:t>A</a:t>
            </a:r>
            <a:r>
              <a:rPr lang="en-US" sz="1400" i="1" baseline="-25000" dirty="0" smtClean="0">
                <a:cs typeface="Arial" charset="0"/>
              </a:rPr>
              <a:t>MV</a:t>
            </a:r>
            <a:endParaRPr lang="en-US" sz="1400" i="1" baseline="-25000" dirty="0">
              <a:cs typeface="Arial" charset="0"/>
            </a:endParaRPr>
          </a:p>
        </p:txBody>
      </p:sp>
      <p:sp>
        <p:nvSpPr>
          <p:cNvPr id="38" name="AutoShape 33"/>
          <p:cNvSpPr>
            <a:spLocks noChangeArrowheads="1"/>
          </p:cNvSpPr>
          <p:nvPr/>
        </p:nvSpPr>
        <p:spPr bwMode="auto">
          <a:xfrm>
            <a:off x="5382075" y="4477614"/>
            <a:ext cx="609600" cy="990600"/>
          </a:xfrm>
          <a:prstGeom prst="foldedCorner">
            <a:avLst>
              <a:gd name="adj" fmla="val 12500"/>
            </a:avLst>
          </a:prstGeom>
          <a:solidFill>
            <a:schemeClr val="accent6">
              <a:lumMod val="60000"/>
              <a:lumOff val="40000"/>
            </a:schemeClr>
          </a:solidFill>
          <a:ln w="9525">
            <a:solidFill>
              <a:schemeClr val="tx1"/>
            </a:solidFill>
            <a:round/>
            <a:headEnd/>
            <a:tailEnd/>
          </a:ln>
          <a:effectLst/>
          <a:extLst/>
        </p:spPr>
        <p:txBody>
          <a:bodyPr wrap="none" anchor="ctr"/>
          <a:lstStyle/>
          <a:p>
            <a:pPr>
              <a:defRPr/>
            </a:pPr>
            <a:endParaRPr lang="en-US">
              <a:cs typeface="Arial" charset="0"/>
            </a:endParaRPr>
          </a:p>
        </p:txBody>
      </p:sp>
      <p:sp>
        <p:nvSpPr>
          <p:cNvPr id="39" name="Text Box 34"/>
          <p:cNvSpPr txBox="1">
            <a:spLocks noChangeArrowheads="1"/>
          </p:cNvSpPr>
          <p:nvPr/>
        </p:nvSpPr>
        <p:spPr bwMode="auto">
          <a:xfrm>
            <a:off x="5382075" y="4498252"/>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{v, …}</a:t>
            </a:r>
          </a:p>
        </p:txBody>
      </p:sp>
      <p:sp>
        <p:nvSpPr>
          <p:cNvPr id="40" name="AutoShape 35"/>
          <p:cNvSpPr>
            <a:spLocks noChangeArrowheads="1"/>
          </p:cNvSpPr>
          <p:nvPr/>
        </p:nvSpPr>
        <p:spPr bwMode="auto">
          <a:xfrm>
            <a:off x="6601275" y="4477614"/>
            <a:ext cx="609600" cy="990600"/>
          </a:xfrm>
          <a:prstGeom prst="foldedCorner">
            <a:avLst>
              <a:gd name="adj" fmla="val 12500"/>
            </a:avLst>
          </a:prstGeom>
          <a:solidFill>
            <a:schemeClr val="accent6">
              <a:lumMod val="60000"/>
              <a:lumOff val="40000"/>
            </a:schemeClr>
          </a:solidFill>
          <a:ln w="9525">
            <a:solidFill>
              <a:schemeClr val="tx1"/>
            </a:solidFill>
            <a:round/>
            <a:headEnd/>
            <a:tailEnd/>
          </a:ln>
          <a:effectLst/>
          <a:extLst/>
        </p:spPr>
        <p:txBody>
          <a:bodyPr wrap="none" anchor="ctr"/>
          <a:lstStyle/>
          <a:p>
            <a:pPr>
              <a:defRPr/>
            </a:pPr>
            <a:endParaRPr lang="en-US">
              <a:cs typeface="Arial" charset="0"/>
            </a:endParaRPr>
          </a:p>
        </p:txBody>
      </p:sp>
      <p:sp>
        <p:nvSpPr>
          <p:cNvPr id="41" name="Text Box 36"/>
          <p:cNvSpPr txBox="1">
            <a:spLocks noChangeArrowheads="1"/>
          </p:cNvSpPr>
          <p:nvPr/>
        </p:nvSpPr>
        <p:spPr bwMode="auto">
          <a:xfrm>
            <a:off x="5382075" y="4782414"/>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{v, …}</a:t>
            </a:r>
          </a:p>
        </p:txBody>
      </p:sp>
      <p:sp>
        <p:nvSpPr>
          <p:cNvPr id="42" name="Line 37"/>
          <p:cNvSpPr>
            <a:spLocks noChangeShapeType="1"/>
          </p:cNvSpPr>
          <p:nvPr/>
        </p:nvSpPr>
        <p:spPr bwMode="auto">
          <a:xfrm>
            <a:off x="6020250" y="4934814"/>
            <a:ext cx="533400"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43" name="Text Box 38"/>
          <p:cNvSpPr txBox="1">
            <a:spLocks noChangeArrowheads="1"/>
          </p:cNvSpPr>
          <p:nvPr/>
        </p:nvSpPr>
        <p:spPr bwMode="auto">
          <a:xfrm>
            <a:off x="5382075" y="4630014"/>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{v, …}</a:t>
            </a:r>
          </a:p>
        </p:txBody>
      </p:sp>
      <p:sp>
        <p:nvSpPr>
          <p:cNvPr id="44" name="Text Box 39"/>
          <p:cNvSpPr txBox="1">
            <a:spLocks noChangeArrowheads="1"/>
          </p:cNvSpPr>
          <p:nvPr/>
        </p:nvSpPr>
        <p:spPr bwMode="auto">
          <a:xfrm>
            <a:off x="6585400" y="4953864"/>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{v, …}</a:t>
            </a:r>
          </a:p>
        </p:txBody>
      </p:sp>
      <p:sp>
        <p:nvSpPr>
          <p:cNvPr id="45" name="Text Box 40"/>
          <p:cNvSpPr txBox="1">
            <a:spLocks noChangeArrowheads="1"/>
          </p:cNvSpPr>
          <p:nvPr/>
        </p:nvSpPr>
        <p:spPr bwMode="auto">
          <a:xfrm>
            <a:off x="5363025" y="5441227"/>
            <a:ext cx="64293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cs typeface="Arial" charset="0"/>
              </a:rPr>
              <a:t>Split 1</a:t>
            </a:r>
          </a:p>
        </p:txBody>
      </p:sp>
      <p:sp>
        <p:nvSpPr>
          <p:cNvPr id="46" name="Text Box 41"/>
          <p:cNvSpPr txBox="1">
            <a:spLocks noChangeArrowheads="1"/>
          </p:cNvSpPr>
          <p:nvPr/>
        </p:nvSpPr>
        <p:spPr bwMode="auto">
          <a:xfrm>
            <a:off x="6567938" y="5433289"/>
            <a:ext cx="68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a:cs typeface="Arial" charset="0"/>
              </a:rPr>
              <a:t>Split </a:t>
            </a:r>
            <a:r>
              <a:rPr lang="en-US" sz="1200" i="1">
                <a:cs typeface="Arial" charset="0"/>
              </a:rPr>
              <a:t>M</a:t>
            </a:r>
          </a:p>
        </p:txBody>
      </p:sp>
      <p:sp>
        <p:nvSpPr>
          <p:cNvPr id="47" name="Text Box 47"/>
          <p:cNvSpPr txBox="1">
            <a:spLocks noChangeArrowheads="1"/>
          </p:cNvSpPr>
          <p:nvPr/>
        </p:nvSpPr>
        <p:spPr bwMode="auto">
          <a:xfrm>
            <a:off x="6585400" y="4477614"/>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000">
                <a:cs typeface="Arial" charset="0"/>
              </a:rPr>
              <a:t>{v, …}</a:t>
            </a:r>
          </a:p>
        </p:txBody>
      </p:sp>
      <p:sp>
        <p:nvSpPr>
          <p:cNvPr id="48" name="Line 44"/>
          <p:cNvSpPr>
            <a:spLocks noChangeShapeType="1"/>
          </p:cNvSpPr>
          <p:nvPr/>
        </p:nvSpPr>
        <p:spPr bwMode="auto">
          <a:xfrm flipH="1">
            <a:off x="7210873" y="4906876"/>
            <a:ext cx="825475" cy="6671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49" name="Line 45"/>
          <p:cNvSpPr>
            <a:spLocks noChangeShapeType="1"/>
          </p:cNvSpPr>
          <p:nvPr/>
        </p:nvSpPr>
        <p:spPr bwMode="auto">
          <a:xfrm flipV="1">
            <a:off x="8127070" y="3423789"/>
            <a:ext cx="280385" cy="12155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50" name="Text Box 46"/>
          <p:cNvSpPr txBox="1">
            <a:spLocks noChangeArrowheads="1"/>
          </p:cNvSpPr>
          <p:nvPr/>
        </p:nvSpPr>
        <p:spPr bwMode="auto">
          <a:xfrm>
            <a:off x="7671800" y="4568322"/>
            <a:ext cx="92845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a:solidFill>
                  <a:srgbClr val="FF0000"/>
                </a:solidFill>
                <a:cs typeface="Arial" charset="0"/>
              </a:rPr>
              <a:t>M &lt;&lt; N</a:t>
            </a:r>
          </a:p>
        </p:txBody>
      </p:sp>
      <p:sp>
        <p:nvSpPr>
          <p:cNvPr id="51" name="Text Box 42"/>
          <p:cNvSpPr txBox="1">
            <a:spLocks noChangeArrowheads="1"/>
          </p:cNvSpPr>
          <p:nvPr/>
        </p:nvSpPr>
        <p:spPr bwMode="auto">
          <a:xfrm>
            <a:off x="4589969" y="5787064"/>
            <a:ext cx="38763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600" b="1" dirty="0">
                <a:solidFill>
                  <a:srgbClr val="FF0000"/>
                </a:solidFill>
                <a:cs typeface="Arial" charset="0"/>
              </a:rPr>
              <a:t>Query Q(</a:t>
            </a:r>
            <a:r>
              <a:rPr lang="en-US" sz="1600" b="1" i="1" dirty="0">
                <a:solidFill>
                  <a:srgbClr val="FF0000"/>
                </a:solidFill>
                <a:cs typeface="Arial" charset="0"/>
              </a:rPr>
              <a:t>v</a:t>
            </a:r>
            <a:r>
              <a:rPr lang="en-US" sz="1600" b="1" dirty="0">
                <a:solidFill>
                  <a:srgbClr val="FF0000"/>
                </a:solidFill>
                <a:cs typeface="Arial" charset="0"/>
              </a:rPr>
              <a:t>)</a:t>
            </a:r>
            <a:r>
              <a:rPr lang="en-US" sz="1600" b="1" i="1" dirty="0">
                <a:solidFill>
                  <a:srgbClr val="FF0000"/>
                </a:solidFill>
                <a:cs typeface="Arial" charset="0"/>
              </a:rPr>
              <a:t>:</a:t>
            </a:r>
            <a:r>
              <a:rPr lang="en-US" sz="1600" b="1" dirty="0">
                <a:solidFill>
                  <a:srgbClr val="FF0000"/>
                </a:solidFill>
                <a:cs typeface="Arial" charset="0"/>
              </a:rPr>
              <a:t> read only </a:t>
            </a:r>
            <a:r>
              <a:rPr lang="en-US" sz="1600" b="1" i="1" dirty="0">
                <a:solidFill>
                  <a:srgbClr val="FF0000"/>
                </a:solidFill>
                <a:cs typeface="Arial" charset="0"/>
              </a:rPr>
              <a:t>M</a:t>
            </a:r>
            <a:r>
              <a:rPr lang="en-US" sz="1600" b="1" dirty="0">
                <a:solidFill>
                  <a:srgbClr val="FF0000"/>
                </a:solidFill>
                <a:cs typeface="Arial" charset="0"/>
              </a:rPr>
              <a:t> splits </a:t>
            </a:r>
            <a:r>
              <a:rPr lang="en-US" sz="1600" b="1" dirty="0" smtClean="0">
                <a:solidFill>
                  <a:srgbClr val="FF0000"/>
                </a:solidFill>
                <a:cs typeface="Arial" charset="0"/>
              </a:rPr>
              <a:t>(M &lt;</a:t>
            </a:r>
            <a:r>
              <a:rPr lang="en-US" sz="1600" b="1" dirty="0">
                <a:solidFill>
                  <a:srgbClr val="FF0000"/>
                </a:solidFill>
                <a:cs typeface="Arial" charset="0"/>
              </a:rPr>
              <a:t>&lt; </a:t>
            </a:r>
            <a:r>
              <a:rPr lang="en-US" sz="1600" b="1" i="1" dirty="0">
                <a:solidFill>
                  <a:srgbClr val="FF0000"/>
                </a:solidFill>
                <a:cs typeface="Arial" charset="0"/>
              </a:rPr>
              <a:t>N</a:t>
            </a:r>
            <a:r>
              <a:rPr lang="en-US" sz="1600" b="1" dirty="0">
                <a:solidFill>
                  <a:srgbClr val="FF0000"/>
                </a:solidFill>
                <a:cs typeface="Arial" charset="0"/>
              </a:rPr>
              <a:t>)</a:t>
            </a:r>
          </a:p>
        </p:txBody>
      </p:sp>
      <p:sp>
        <p:nvSpPr>
          <p:cNvPr id="52" name="Content Placeholder 2"/>
          <p:cNvSpPr>
            <a:spLocks noGrp="1"/>
          </p:cNvSpPr>
          <p:nvPr>
            <p:ph idx="1"/>
          </p:nvPr>
        </p:nvSpPr>
        <p:spPr>
          <a:xfrm>
            <a:off x="277916" y="2178794"/>
            <a:ext cx="4038941" cy="3612406"/>
          </a:xfrm>
        </p:spPr>
        <p:txBody>
          <a:bodyPr>
            <a:normAutofit/>
          </a:bodyPr>
          <a:lstStyle/>
          <a:p>
            <a:r>
              <a:rPr lang="en-US" sz="1800" b="1" dirty="0" smtClean="0"/>
              <a:t>Build a materialized view </a:t>
            </a:r>
            <a:r>
              <a:rPr lang="en-US" sz="1800" b="1" i="1" dirty="0" smtClean="0">
                <a:solidFill>
                  <a:srgbClr val="0000FF"/>
                </a:solidFill>
              </a:rPr>
              <a:t>A</a:t>
            </a:r>
            <a:r>
              <a:rPr lang="en-US" sz="1800" b="1" i="1" baseline="-25000" dirty="0" smtClean="0">
                <a:solidFill>
                  <a:srgbClr val="0000FF"/>
                </a:solidFill>
              </a:rPr>
              <a:t>MV</a:t>
            </a:r>
            <a:r>
              <a:rPr lang="en-US" sz="1800" b="1" dirty="0" smtClean="0"/>
              <a:t> for each file </a:t>
            </a:r>
            <a:r>
              <a:rPr lang="en-US" sz="1800" b="1" i="1" dirty="0" smtClean="0">
                <a:solidFill>
                  <a:srgbClr val="0000FF"/>
                </a:solidFill>
              </a:rPr>
              <a:t>A</a:t>
            </a:r>
          </a:p>
          <a:p>
            <a:pPr marL="0" indent="0">
              <a:buNone/>
            </a:pPr>
            <a:endParaRPr lang="en-US" sz="1800" b="1" i="1" dirty="0">
              <a:solidFill>
                <a:srgbClr val="0000FF"/>
              </a:solidFill>
            </a:endParaRPr>
          </a:p>
          <a:p>
            <a:r>
              <a:rPr lang="en-US" sz="1800" b="1" dirty="0" smtClean="0"/>
              <a:t>Copy the data records containing </a:t>
            </a:r>
            <a:r>
              <a:rPr lang="en-US" sz="1800" b="1" i="1" dirty="0" smtClean="0">
                <a:solidFill>
                  <a:srgbClr val="0000FF"/>
                </a:solidFill>
              </a:rPr>
              <a:t>v</a:t>
            </a:r>
            <a:r>
              <a:rPr lang="en-US" sz="1800" b="1" dirty="0" smtClean="0"/>
              <a:t> to </a:t>
            </a:r>
            <a:r>
              <a:rPr lang="en-US" sz="1800" b="1" i="1" dirty="0" smtClean="0">
                <a:solidFill>
                  <a:srgbClr val="0000FF"/>
                </a:solidFill>
              </a:rPr>
              <a:t>A</a:t>
            </a:r>
            <a:r>
              <a:rPr lang="en-US" sz="1800" b="1" i="1" baseline="-25000" dirty="0" smtClean="0">
                <a:solidFill>
                  <a:srgbClr val="0000FF"/>
                </a:solidFill>
              </a:rPr>
              <a:t>MV</a:t>
            </a:r>
          </a:p>
          <a:p>
            <a:pPr marL="0" indent="0">
              <a:buNone/>
            </a:pPr>
            <a:endParaRPr lang="en-US" sz="1800" b="1" i="1" baseline="-25000" dirty="0" smtClean="0">
              <a:solidFill>
                <a:srgbClr val="0000FF"/>
              </a:solidFill>
            </a:endParaRPr>
          </a:p>
          <a:p>
            <a:r>
              <a:rPr lang="en-US" sz="1800" b="1" i="1" dirty="0" smtClean="0"/>
              <a:t>|</a:t>
            </a:r>
            <a:r>
              <a:rPr lang="en-US" sz="1800" b="1" i="1" dirty="0" smtClean="0">
                <a:solidFill>
                  <a:srgbClr val="0000FF"/>
                </a:solidFill>
              </a:rPr>
              <a:t>A</a:t>
            </a:r>
            <a:r>
              <a:rPr lang="en-US" sz="1800" b="1" i="1" baseline="-25000" dirty="0" smtClean="0">
                <a:solidFill>
                  <a:srgbClr val="0000FF"/>
                </a:solidFill>
              </a:rPr>
              <a:t>MV</a:t>
            </a:r>
            <a:r>
              <a:rPr lang="en-US" sz="1800" b="1" i="1" dirty="0" smtClean="0"/>
              <a:t>| &lt;&lt; |</a:t>
            </a:r>
            <a:r>
              <a:rPr lang="en-US" sz="1800" b="1" i="1" dirty="0" smtClean="0">
                <a:solidFill>
                  <a:srgbClr val="0000FF"/>
                </a:solidFill>
              </a:rPr>
              <a:t>A</a:t>
            </a:r>
            <a:r>
              <a:rPr lang="en-US" sz="1800" b="1" i="1" dirty="0" smtClean="0"/>
              <a:t>| </a:t>
            </a:r>
            <a:r>
              <a:rPr lang="en-US" sz="1800" b="1" dirty="0" smtClean="0"/>
              <a:t>(in splits)</a:t>
            </a:r>
          </a:p>
          <a:p>
            <a:pPr marL="0" indent="0">
              <a:buNone/>
            </a:pPr>
            <a:endParaRPr lang="en-US" sz="1800" b="1" dirty="0" smtClean="0"/>
          </a:p>
          <a:p>
            <a:r>
              <a:rPr lang="en-US" sz="1800" b="1" dirty="0" smtClean="0"/>
              <a:t>At query time, E3 re-directs     Q(v) from </a:t>
            </a:r>
            <a:r>
              <a:rPr lang="en-US" sz="1800" b="1" i="1" dirty="0" smtClean="0">
                <a:solidFill>
                  <a:srgbClr val="0000FF"/>
                </a:solidFill>
              </a:rPr>
              <a:t>A</a:t>
            </a:r>
            <a:r>
              <a:rPr lang="en-US" sz="1800" b="1" dirty="0" smtClean="0"/>
              <a:t> to </a:t>
            </a:r>
            <a:r>
              <a:rPr lang="en-US" sz="1800" b="1" i="1" dirty="0" smtClean="0">
                <a:solidFill>
                  <a:srgbClr val="0000FF"/>
                </a:solidFill>
              </a:rPr>
              <a:t>A</a:t>
            </a:r>
            <a:r>
              <a:rPr lang="en-US" sz="1800" b="1" i="1" baseline="-25000" dirty="0" smtClean="0">
                <a:solidFill>
                  <a:srgbClr val="0000FF"/>
                </a:solidFill>
              </a:rPr>
              <a:t>MV</a:t>
            </a:r>
            <a:endParaRPr lang="en-US" sz="1800" b="1" i="1" baseline="-25000" dirty="0">
              <a:solidFill>
                <a:srgbClr val="0000FF"/>
              </a:solidFill>
            </a:endParaRPr>
          </a:p>
        </p:txBody>
      </p:sp>
      <p:sp>
        <p:nvSpPr>
          <p:cNvPr id="53" name="TextBox 52"/>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02559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checkerboard(across)">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007" y="244158"/>
            <a:ext cx="8406886" cy="822642"/>
          </a:xfrm>
        </p:spPr>
        <p:txBody>
          <a:bodyPr>
            <a:normAutofit/>
          </a:bodyPr>
          <a:lstStyle/>
          <a:p>
            <a:r>
              <a:rPr lang="en-US" dirty="0" smtClean="0"/>
              <a:t>Building the Materialized View</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34</a:t>
            </a:fld>
            <a:endParaRPr lang="en-US" dirty="0"/>
          </a:p>
        </p:txBody>
      </p:sp>
      <p:sp>
        <p:nvSpPr>
          <p:cNvPr id="5" name="Content Placeholder 4"/>
          <p:cNvSpPr>
            <a:spLocks noGrp="1"/>
          </p:cNvSpPr>
          <p:nvPr>
            <p:ph idx="1"/>
          </p:nvPr>
        </p:nvSpPr>
        <p:spPr>
          <a:xfrm>
            <a:off x="378007" y="1447800"/>
            <a:ext cx="8406886" cy="4617721"/>
          </a:xfrm>
        </p:spPr>
        <p:txBody>
          <a:bodyPr>
            <a:normAutofit/>
          </a:bodyPr>
          <a:lstStyle/>
          <a:p>
            <a:r>
              <a:rPr lang="en-US" sz="2200" b="1" dirty="0" smtClean="0">
                <a:solidFill>
                  <a:srgbClr val="800000"/>
                </a:solidFill>
              </a:rPr>
              <a:t>MV is </a:t>
            </a:r>
            <a:r>
              <a:rPr lang="en-US" sz="2200" b="1" dirty="0">
                <a:solidFill>
                  <a:srgbClr val="800000"/>
                </a:solidFill>
              </a:rPr>
              <a:t>relatively very </a:t>
            </a:r>
            <a:r>
              <a:rPr lang="en-US" sz="2200" b="1" dirty="0" smtClean="0">
                <a:solidFill>
                  <a:srgbClr val="800000"/>
                </a:solidFill>
              </a:rPr>
              <a:t>small </a:t>
            </a:r>
            <a:r>
              <a:rPr lang="en-US" sz="2200" dirty="0">
                <a:sym typeface="Wingdings"/>
              </a:rPr>
              <a:t></a:t>
            </a:r>
            <a:r>
              <a:rPr lang="en-US" sz="2200" b="1" dirty="0" smtClean="0">
                <a:solidFill>
                  <a:srgbClr val="800000"/>
                </a:solidFill>
              </a:rPr>
              <a:t> </a:t>
            </a:r>
            <a:r>
              <a:rPr lang="en-US" sz="2200" dirty="0" smtClean="0"/>
              <a:t>|</a:t>
            </a:r>
            <a:r>
              <a:rPr lang="en-US" sz="2200" i="1" dirty="0" smtClean="0"/>
              <a:t>A</a:t>
            </a:r>
            <a:r>
              <a:rPr lang="en-US" sz="2200" i="1" baseline="-25000" dirty="0" smtClean="0"/>
              <a:t>MV</a:t>
            </a:r>
            <a:r>
              <a:rPr lang="en-US" sz="2200" dirty="0" smtClean="0"/>
              <a:t>| </a:t>
            </a:r>
            <a:r>
              <a:rPr lang="en-US" sz="2200" dirty="0" smtClean="0">
                <a:latin typeface="ＭＳ ゴシック"/>
                <a:ea typeface="ＭＳ ゴシック"/>
                <a:cs typeface="ＭＳ ゴシック"/>
              </a:rPr>
              <a:t>≈</a:t>
            </a:r>
            <a:r>
              <a:rPr lang="en-US" sz="2200" dirty="0" smtClean="0"/>
              <a:t> </a:t>
            </a:r>
            <a:r>
              <a:rPr lang="en-US" sz="2200" dirty="0"/>
              <a:t>(</a:t>
            </a:r>
            <a:r>
              <a:rPr lang="en-US" sz="2200" dirty="0" smtClean="0"/>
              <a:t>1%-2%) |</a:t>
            </a:r>
            <a:r>
              <a:rPr lang="en-US" sz="2200" i="1" dirty="0" smtClean="0"/>
              <a:t>A</a:t>
            </a:r>
            <a:r>
              <a:rPr lang="en-US" sz="2200" dirty="0" smtClean="0"/>
              <a:t>|</a:t>
            </a:r>
            <a:endParaRPr lang="en-US" sz="2200" dirty="0"/>
          </a:p>
          <a:p>
            <a:r>
              <a:rPr lang="en-US" sz="2200" b="1" dirty="0">
                <a:solidFill>
                  <a:srgbClr val="800000"/>
                </a:solidFill>
              </a:rPr>
              <a:t>Infrequent-scattered values can be too </a:t>
            </a:r>
            <a:r>
              <a:rPr lang="en-US" sz="2200" b="1" dirty="0" smtClean="0">
                <a:solidFill>
                  <a:srgbClr val="800000"/>
                </a:solidFill>
              </a:rPr>
              <a:t>many </a:t>
            </a:r>
            <a:r>
              <a:rPr lang="en-US" sz="2200" dirty="0" smtClean="0">
                <a:sym typeface="Wingdings"/>
              </a:rPr>
              <a:t> </a:t>
            </a:r>
            <a:r>
              <a:rPr lang="en-US" sz="2200" i="1" dirty="0" smtClean="0">
                <a:sym typeface="Wingdings"/>
              </a:rPr>
              <a:t>which v’s to select?</a:t>
            </a:r>
            <a:br>
              <a:rPr lang="en-US" sz="2200" i="1" dirty="0" smtClean="0">
                <a:sym typeface="Wingdings"/>
              </a:rPr>
            </a:br>
            <a:endParaRPr lang="en-US" dirty="0" smtClean="0"/>
          </a:p>
          <a:p>
            <a:r>
              <a:rPr lang="en-US" sz="2200" b="1" dirty="0" smtClean="0"/>
              <a:t>Modeling as optimization problem: </a:t>
            </a:r>
            <a:br>
              <a:rPr lang="en-US" sz="2200" b="1" dirty="0" smtClean="0"/>
            </a:br>
            <a:r>
              <a:rPr lang="en-US" sz="2200" b="1" i="1" dirty="0" smtClean="0">
                <a:solidFill>
                  <a:srgbClr val="FF0000"/>
                </a:solidFill>
              </a:rPr>
              <a:t>0</a:t>
            </a:r>
            <a:r>
              <a:rPr lang="en-US" sz="2200" b="1" i="1" dirty="0">
                <a:solidFill>
                  <a:srgbClr val="FF0000"/>
                </a:solidFill>
              </a:rPr>
              <a:t>-1 </a:t>
            </a:r>
            <a:r>
              <a:rPr lang="en-US" sz="2200" b="1" i="1" dirty="0" smtClean="0">
                <a:solidFill>
                  <a:srgbClr val="FF0000"/>
                </a:solidFill>
              </a:rPr>
              <a:t>Knapsack problem</a:t>
            </a:r>
          </a:p>
          <a:p>
            <a:pPr lvl="1">
              <a:lnSpc>
                <a:spcPct val="120000"/>
              </a:lnSpc>
            </a:pPr>
            <a:r>
              <a:rPr lang="en-US" dirty="0"/>
              <a:t>Space constraint: </a:t>
            </a:r>
            <a:r>
              <a:rPr lang="en-US" dirty="0" smtClean="0"/>
              <a:t>A</a:t>
            </a:r>
            <a:r>
              <a:rPr lang="en-US" baseline="-25000" dirty="0" smtClean="0"/>
              <a:t>MV</a:t>
            </a:r>
            <a:r>
              <a:rPr lang="en-US" dirty="0" smtClean="0"/>
              <a:t> </a:t>
            </a:r>
            <a:r>
              <a:rPr lang="en-US" dirty="0"/>
              <a:t>can hold M splits (R records)</a:t>
            </a:r>
          </a:p>
          <a:p>
            <a:pPr lvl="1">
              <a:lnSpc>
                <a:spcPct val="120000"/>
              </a:lnSpc>
            </a:pPr>
            <a:r>
              <a:rPr lang="en-US" dirty="0"/>
              <a:t>Each value </a:t>
            </a:r>
            <a:r>
              <a:rPr lang="en-US" i="1" dirty="0"/>
              <a:t>v</a:t>
            </a:r>
            <a:r>
              <a:rPr lang="en-US" dirty="0"/>
              <a:t> has a </a:t>
            </a:r>
            <a:r>
              <a:rPr lang="en-US" b="1" i="1" dirty="0">
                <a:solidFill>
                  <a:srgbClr val="0000FF"/>
                </a:solidFill>
              </a:rPr>
              <a:t>profit</a:t>
            </a:r>
            <a:r>
              <a:rPr lang="en-US" dirty="0">
                <a:solidFill>
                  <a:srgbClr val="0000FF"/>
                </a:solidFill>
              </a:rPr>
              <a:t> </a:t>
            </a:r>
            <a:r>
              <a:rPr lang="en-US" dirty="0"/>
              <a:t>and a </a:t>
            </a:r>
            <a:r>
              <a:rPr lang="en-US" b="1" i="1" dirty="0">
                <a:solidFill>
                  <a:srgbClr val="0000FF"/>
                </a:solidFill>
              </a:rPr>
              <a:t>cost</a:t>
            </a:r>
          </a:p>
          <a:p>
            <a:pPr lvl="2">
              <a:lnSpc>
                <a:spcPct val="120000"/>
              </a:lnSpc>
              <a:defRPr/>
            </a:pPr>
            <a:r>
              <a:rPr lang="en-US" b="1" i="1" dirty="0" smtClean="0">
                <a:solidFill>
                  <a:srgbClr val="0000FF"/>
                </a:solidFill>
                <a:ea typeface="Arial" charset="0"/>
              </a:rPr>
              <a:t>Profit</a:t>
            </a:r>
            <a:r>
              <a:rPr lang="en-US" b="1" i="1" dirty="0">
                <a:solidFill>
                  <a:srgbClr val="0000FF"/>
                </a:solidFill>
                <a:ea typeface="Arial" charset="0"/>
              </a:rPr>
              <a:t>(v) = |Splits(v)| – M</a:t>
            </a:r>
          </a:p>
          <a:p>
            <a:pPr lvl="2">
              <a:lnSpc>
                <a:spcPct val="120000"/>
              </a:lnSpc>
              <a:defRPr/>
            </a:pPr>
            <a:r>
              <a:rPr lang="en-US" b="1" i="1" dirty="0">
                <a:solidFill>
                  <a:srgbClr val="0000FF"/>
                </a:solidFill>
                <a:ea typeface="Arial" charset="0"/>
              </a:rPr>
              <a:t>Cost(v) = |Records(v)</a:t>
            </a:r>
            <a:r>
              <a:rPr lang="en-US" b="1" i="1" dirty="0" smtClean="0">
                <a:solidFill>
                  <a:srgbClr val="0000FF"/>
                </a:solidFill>
                <a:ea typeface="Arial" charset="0"/>
              </a:rPr>
              <a:t>| </a:t>
            </a:r>
            <a:r>
              <a:rPr lang="en-US" b="1" i="1" dirty="0" smtClean="0">
                <a:solidFill>
                  <a:srgbClr val="0000FF"/>
                </a:solidFill>
              </a:rPr>
              <a:t>  </a:t>
            </a:r>
            <a:endParaRPr lang="en-US" b="1" i="1" dirty="0">
              <a:solidFill>
                <a:srgbClr val="0000FF"/>
              </a:solidFill>
            </a:endParaRPr>
          </a:p>
        </p:txBody>
      </p:sp>
      <p:pic>
        <p:nvPicPr>
          <p:cNvPr id="6" name="Picture 5"/>
          <p:cNvPicPr>
            <a:picLocks noChangeAspect="1"/>
          </p:cNvPicPr>
          <p:nvPr/>
        </p:nvPicPr>
        <p:blipFill>
          <a:blip r:embed="rId3"/>
          <a:stretch>
            <a:fillRect/>
          </a:stretch>
        </p:blipFill>
        <p:spPr>
          <a:xfrm>
            <a:off x="7620000" y="3657600"/>
            <a:ext cx="1375327" cy="1191384"/>
          </a:xfrm>
          <a:prstGeom prst="rect">
            <a:avLst/>
          </a:prstGeom>
          <a:ln>
            <a:solidFill>
              <a:schemeClr val="tx1"/>
            </a:solidFill>
          </a:ln>
        </p:spPr>
      </p:pic>
      <p:sp>
        <p:nvSpPr>
          <p:cNvPr id="7" name="Rectangle 6"/>
          <p:cNvSpPr/>
          <p:nvPr/>
        </p:nvSpPr>
        <p:spPr>
          <a:xfrm>
            <a:off x="4800600" y="5257800"/>
            <a:ext cx="4191000" cy="696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cs typeface="Arial"/>
              </a:rPr>
              <a:t>Select subset of values </a:t>
            </a:r>
            <a:r>
              <a:rPr lang="en-US" sz="1400" b="1" i="1" dirty="0" smtClean="0">
                <a:cs typeface="Arial"/>
              </a:rPr>
              <a:t>v</a:t>
            </a:r>
            <a:r>
              <a:rPr lang="en-US" sz="1400" b="1" dirty="0" smtClean="0">
                <a:cs typeface="Arial"/>
              </a:rPr>
              <a:t> to:</a:t>
            </a:r>
          </a:p>
          <a:p>
            <a:pPr algn="ctr"/>
            <a:r>
              <a:rPr lang="en-US" sz="1400" b="1" dirty="0" smtClean="0">
                <a:cs typeface="Arial"/>
              </a:rPr>
              <a:t>Maximize </a:t>
            </a:r>
            <a:r>
              <a:rPr lang="en-US" sz="1400" b="1" dirty="0" err="1" smtClean="0">
                <a:cs typeface="Arial"/>
              </a:rPr>
              <a:t>Σ</a:t>
            </a:r>
            <a:r>
              <a:rPr lang="en-US" sz="500" b="1" dirty="0" smtClean="0">
                <a:cs typeface="Arial"/>
              </a:rPr>
              <a:t> </a:t>
            </a:r>
            <a:r>
              <a:rPr lang="en-US" sz="1400" b="1" dirty="0" smtClean="0">
                <a:cs typeface="Arial"/>
              </a:rPr>
              <a:t>profit(</a:t>
            </a:r>
            <a:r>
              <a:rPr lang="en-US" sz="1400" b="1" i="1" dirty="0" smtClean="0">
                <a:cs typeface="Arial"/>
              </a:rPr>
              <a:t>v</a:t>
            </a:r>
            <a:r>
              <a:rPr lang="en-US" sz="1400" b="1" dirty="0" smtClean="0">
                <a:cs typeface="Arial"/>
              </a:rPr>
              <a:t>) </a:t>
            </a:r>
            <a:r>
              <a:rPr lang="en-US" sz="1400" b="1" dirty="0">
                <a:cs typeface="Arial"/>
              </a:rPr>
              <a:t>|  </a:t>
            </a:r>
            <a:r>
              <a:rPr lang="en-US" sz="1400" b="1" dirty="0" err="1" smtClean="0">
                <a:cs typeface="Arial"/>
              </a:rPr>
              <a:t>Σcost</a:t>
            </a:r>
            <a:r>
              <a:rPr lang="en-US" sz="1400" b="1" dirty="0" smtClean="0">
                <a:cs typeface="Arial"/>
              </a:rPr>
              <a:t>(</a:t>
            </a:r>
            <a:r>
              <a:rPr lang="en-US" sz="1400" b="1" i="1" dirty="0" smtClean="0">
                <a:cs typeface="Arial"/>
              </a:rPr>
              <a:t>v</a:t>
            </a:r>
            <a:r>
              <a:rPr lang="en-US" sz="1400" b="1" dirty="0" smtClean="0">
                <a:cs typeface="Arial"/>
              </a:rPr>
              <a:t>) &lt;= R</a:t>
            </a:r>
            <a:endParaRPr lang="en-US" sz="1400" b="1" dirty="0">
              <a:cs typeface="Arial"/>
            </a:endParaRPr>
          </a:p>
        </p:txBody>
      </p:sp>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83768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500"/>
                                        <p:tgtEl>
                                          <p:spTgt spid="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checkerboard(across)">
                                      <p:cBhvr>
                                        <p:cTn id="10" dur="500"/>
                                        <p:tgtEl>
                                          <p:spTgt spid="5">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checkerboard(across)">
                                      <p:cBhvr>
                                        <p:cTn id="13" dur="500"/>
                                        <p:tgtEl>
                                          <p:spTgt spid="5">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checkerboard(across)">
                                      <p:cBhvr>
                                        <p:cTn id="19" dur="500"/>
                                        <p:tgtEl>
                                          <p:spTgt spid="5">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heckerboard(across)">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5441" cy="1339850"/>
          </a:xfrm>
        </p:spPr>
        <p:txBody>
          <a:bodyPr>
            <a:normAutofit/>
          </a:bodyPr>
          <a:lstStyle/>
          <a:p>
            <a:r>
              <a:rPr lang="en-US" dirty="0"/>
              <a:t>Building the Materialized </a:t>
            </a:r>
            <a:r>
              <a:rPr lang="en-US" dirty="0" smtClean="0"/>
              <a:t>View: More Challenges</a:t>
            </a:r>
            <a:endParaRPr lang="en-US" dirty="0"/>
          </a:p>
        </p:txBody>
      </p:sp>
      <p:sp>
        <p:nvSpPr>
          <p:cNvPr id="3" name="Content Placeholder 2"/>
          <p:cNvSpPr>
            <a:spLocks noGrp="1"/>
          </p:cNvSpPr>
          <p:nvPr>
            <p:ph idx="1"/>
          </p:nvPr>
        </p:nvSpPr>
        <p:spPr>
          <a:xfrm>
            <a:off x="347770" y="1861473"/>
            <a:ext cx="8660150" cy="3931920"/>
          </a:xfrm>
        </p:spPr>
        <p:txBody>
          <a:bodyPr>
            <a:normAutofit fontScale="92500"/>
          </a:bodyPr>
          <a:lstStyle/>
          <a:p>
            <a:r>
              <a:rPr lang="en-US" sz="2000" b="1" u="sng" dirty="0" err="1" smtClean="0">
                <a:solidFill>
                  <a:srgbClr val="800000"/>
                </a:solidFill>
              </a:rPr>
              <a:t>Submodular</a:t>
            </a:r>
            <a:r>
              <a:rPr lang="en-US" sz="2000" b="1" dirty="0" smtClean="0">
                <a:solidFill>
                  <a:srgbClr val="800000"/>
                </a:solidFill>
              </a:rPr>
              <a:t> 0-1 Knapsack problem because</a:t>
            </a:r>
          </a:p>
          <a:p>
            <a:pPr lvl="1"/>
            <a:r>
              <a:rPr lang="en-US" sz="2000" dirty="0" smtClean="0">
                <a:solidFill>
                  <a:schemeClr val="tx1">
                    <a:lumMod val="95000"/>
                    <a:lumOff val="5000"/>
                  </a:schemeClr>
                </a:solidFill>
              </a:rPr>
              <a:t>Selecting </a:t>
            </a:r>
            <a:r>
              <a:rPr lang="en-US" sz="2000" i="1" dirty="0" smtClean="0">
                <a:solidFill>
                  <a:schemeClr val="tx1">
                    <a:lumMod val="95000"/>
                    <a:lumOff val="5000"/>
                  </a:schemeClr>
                </a:solidFill>
              </a:rPr>
              <a:t>v</a:t>
            </a:r>
            <a:r>
              <a:rPr lang="en-US" sz="2000" dirty="0" smtClean="0">
                <a:solidFill>
                  <a:schemeClr val="tx1">
                    <a:lumMod val="95000"/>
                    <a:lumOff val="5000"/>
                  </a:schemeClr>
                </a:solidFill>
              </a:rPr>
              <a:t> and copying its records to </a:t>
            </a:r>
            <a:r>
              <a:rPr lang="en-US" sz="2000" i="1" dirty="0" smtClean="0">
                <a:solidFill>
                  <a:schemeClr val="tx1">
                    <a:lumMod val="95000"/>
                    <a:lumOff val="5000"/>
                  </a:schemeClr>
                </a:solidFill>
              </a:rPr>
              <a:t>A</a:t>
            </a:r>
            <a:r>
              <a:rPr lang="en-US" sz="2000" i="1" baseline="-25000" dirty="0" smtClean="0">
                <a:solidFill>
                  <a:schemeClr val="tx1">
                    <a:lumMod val="95000"/>
                    <a:lumOff val="5000"/>
                  </a:schemeClr>
                </a:solidFill>
              </a:rPr>
              <a:t>MV</a:t>
            </a:r>
            <a:r>
              <a:rPr lang="en-US" sz="2000" dirty="0" smtClean="0">
                <a:solidFill>
                  <a:schemeClr val="tx1">
                    <a:lumMod val="95000"/>
                    <a:lumOff val="5000"/>
                  </a:schemeClr>
                </a:solidFill>
              </a:rPr>
              <a:t> changes the cost of all other values </a:t>
            </a:r>
            <a:r>
              <a:rPr lang="en-US" sz="2000" i="1" dirty="0" smtClean="0">
                <a:solidFill>
                  <a:schemeClr val="tx1">
                    <a:lumMod val="95000"/>
                    <a:lumOff val="5000"/>
                  </a:schemeClr>
                </a:solidFill>
              </a:rPr>
              <a:t>v’</a:t>
            </a:r>
            <a:r>
              <a:rPr lang="en-US" sz="2000" dirty="0" smtClean="0">
                <a:solidFill>
                  <a:schemeClr val="tx1">
                    <a:lumMod val="95000"/>
                    <a:lumOff val="5000"/>
                  </a:schemeClr>
                </a:solidFill>
              </a:rPr>
              <a:t> contained in </a:t>
            </a:r>
            <a:r>
              <a:rPr lang="en-US" sz="2000" i="1" dirty="0" smtClean="0">
                <a:solidFill>
                  <a:schemeClr val="tx1">
                    <a:lumMod val="95000"/>
                    <a:lumOff val="5000"/>
                  </a:schemeClr>
                </a:solidFill>
              </a:rPr>
              <a:t>v</a:t>
            </a:r>
            <a:r>
              <a:rPr lang="en-US" sz="2000" dirty="0" smtClean="0">
                <a:solidFill>
                  <a:schemeClr val="tx1">
                    <a:lumMod val="95000"/>
                    <a:lumOff val="5000"/>
                  </a:schemeClr>
                </a:solidFill>
              </a:rPr>
              <a:t>’s records</a:t>
            </a:r>
            <a:endParaRPr lang="en-US" sz="2000" i="1" dirty="0" smtClean="0">
              <a:solidFill>
                <a:schemeClr val="tx1">
                  <a:lumMod val="95000"/>
                  <a:lumOff val="5000"/>
                </a:schemeClr>
              </a:solidFill>
            </a:endParaRPr>
          </a:p>
          <a:p>
            <a:r>
              <a:rPr lang="en-US" sz="2000" b="1" dirty="0" smtClean="0">
                <a:solidFill>
                  <a:srgbClr val="800000"/>
                </a:solidFill>
              </a:rPr>
              <a:t>Naïve greedy algorithm</a:t>
            </a:r>
          </a:p>
          <a:p>
            <a:pPr lvl="1"/>
            <a:r>
              <a:rPr lang="en-US" sz="2100" dirty="0" smtClean="0">
                <a:solidFill>
                  <a:schemeClr val="tx1">
                    <a:lumMod val="95000"/>
                    <a:lumOff val="5000"/>
                  </a:schemeClr>
                </a:solidFill>
              </a:rPr>
              <a:t>Very expensive </a:t>
            </a:r>
            <a:r>
              <a:rPr lang="en-US" sz="2100" dirty="0">
                <a:solidFill>
                  <a:schemeClr val="tx1">
                    <a:lumMod val="95000"/>
                    <a:lumOff val="5000"/>
                  </a:schemeClr>
                </a:solidFill>
              </a:rPr>
              <a:t>to do </a:t>
            </a:r>
            <a:r>
              <a:rPr lang="en-US" sz="2100" dirty="0" smtClean="0">
                <a:solidFill>
                  <a:schemeClr val="tx1">
                    <a:lumMod val="95000"/>
                    <a:lumOff val="5000"/>
                  </a:schemeClr>
                </a:solidFill>
              </a:rPr>
              <a:t>sorting (profit/cost)</a:t>
            </a:r>
          </a:p>
          <a:p>
            <a:r>
              <a:rPr lang="en-US" b="1" dirty="0">
                <a:solidFill>
                  <a:srgbClr val="800000"/>
                </a:solidFill>
              </a:rPr>
              <a:t> E3 avoids sorting and ignore cost(v) overlapping </a:t>
            </a:r>
          </a:p>
          <a:p>
            <a:pPr lvl="1"/>
            <a:r>
              <a:rPr lang="en-US" sz="2000" dirty="0" smtClean="0">
                <a:solidFill>
                  <a:schemeClr val="tx1">
                    <a:lumMod val="95000"/>
                    <a:lumOff val="5000"/>
                  </a:schemeClr>
                </a:solidFill>
              </a:rPr>
              <a:t>Estimates an upper bound </a:t>
            </a:r>
            <a:r>
              <a:rPr lang="en-US" sz="2000" b="1" i="1" dirty="0" smtClean="0">
                <a:solidFill>
                  <a:srgbClr val="0000FF"/>
                </a:solidFill>
              </a:rPr>
              <a:t>K</a:t>
            </a:r>
            <a:r>
              <a:rPr lang="en-US" sz="2000" dirty="0" smtClean="0">
                <a:solidFill>
                  <a:schemeClr val="tx1">
                    <a:lumMod val="95000"/>
                    <a:lumOff val="5000"/>
                  </a:schemeClr>
                </a:solidFill>
              </a:rPr>
              <a:t> values needed to fill in </a:t>
            </a:r>
            <a:r>
              <a:rPr lang="en-US" sz="2000" b="1" i="1" dirty="0" smtClean="0">
                <a:solidFill>
                  <a:srgbClr val="0000FF"/>
                </a:solidFill>
              </a:rPr>
              <a:t>A</a:t>
            </a:r>
            <a:r>
              <a:rPr lang="en-US" sz="2000" b="1" i="1" baseline="-25000" dirty="0" smtClean="0">
                <a:solidFill>
                  <a:srgbClr val="0000FF"/>
                </a:solidFill>
              </a:rPr>
              <a:t>MV</a:t>
            </a:r>
            <a:r>
              <a:rPr lang="en-US" sz="2000" baseline="-25000" dirty="0" smtClean="0">
                <a:solidFill>
                  <a:schemeClr val="tx1">
                    <a:lumMod val="95000"/>
                    <a:lumOff val="5000"/>
                  </a:schemeClr>
                </a:solidFill>
              </a:rPr>
              <a:t> </a:t>
            </a:r>
            <a:r>
              <a:rPr lang="en-US" sz="2000" dirty="0" smtClean="0">
                <a:solidFill>
                  <a:schemeClr val="tx1">
                    <a:lumMod val="95000"/>
                    <a:lumOff val="5000"/>
                  </a:schemeClr>
                </a:solidFill>
              </a:rPr>
              <a:t>(over estimate) </a:t>
            </a:r>
          </a:p>
          <a:p>
            <a:pPr lvl="1"/>
            <a:r>
              <a:rPr lang="en-US" dirty="0">
                <a:solidFill>
                  <a:schemeClr val="tx1">
                    <a:lumMod val="95000"/>
                    <a:lumOff val="5000"/>
                  </a:schemeClr>
                </a:solidFill>
                <a:sym typeface="Wingdings"/>
              </a:rPr>
              <a:t>Maintain the </a:t>
            </a:r>
            <a:r>
              <a:rPr lang="en-US" b="1" i="1" dirty="0">
                <a:solidFill>
                  <a:srgbClr val="0000FF"/>
                </a:solidFill>
                <a:sym typeface="Wingdings"/>
              </a:rPr>
              <a:t>top K in max-heap </a:t>
            </a:r>
            <a:r>
              <a:rPr lang="en-US" dirty="0">
                <a:solidFill>
                  <a:schemeClr val="tx1">
                    <a:lumMod val="95000"/>
                    <a:lumOff val="5000"/>
                  </a:schemeClr>
                </a:solidFill>
              </a:rPr>
              <a:t>(</a:t>
            </a:r>
            <a:r>
              <a:rPr lang="en-US" i="1" dirty="0">
                <a:solidFill>
                  <a:srgbClr val="0000FF"/>
                </a:solidFill>
              </a:rPr>
              <a:t>profit/cost </a:t>
            </a:r>
            <a:r>
              <a:rPr lang="en-US" dirty="0">
                <a:solidFill>
                  <a:schemeClr val="tx1">
                    <a:lumMod val="95000"/>
                    <a:lumOff val="5000"/>
                  </a:schemeClr>
                </a:solidFill>
              </a:rPr>
              <a:t>for each </a:t>
            </a:r>
            <a:r>
              <a:rPr lang="en-US" i="1" dirty="0">
                <a:solidFill>
                  <a:schemeClr val="tx1">
                    <a:lumMod val="95000"/>
                    <a:lumOff val="5000"/>
                  </a:schemeClr>
                </a:solidFill>
              </a:rPr>
              <a:t>v</a:t>
            </a:r>
            <a:r>
              <a:rPr lang="en-US" dirty="0">
                <a:solidFill>
                  <a:schemeClr val="tx1">
                    <a:lumMod val="95000"/>
                    <a:lumOff val="5000"/>
                  </a:schemeClr>
                </a:solidFill>
              </a:rPr>
              <a:t>).</a:t>
            </a:r>
          </a:p>
          <a:p>
            <a:pPr lvl="1"/>
            <a:r>
              <a:rPr lang="en-US" dirty="0" smtClean="0">
                <a:solidFill>
                  <a:schemeClr val="tx1">
                    <a:lumMod val="95000"/>
                    <a:lumOff val="5000"/>
                  </a:schemeClr>
                </a:solidFill>
              </a:rPr>
              <a:t>One scan over all dataset </a:t>
            </a:r>
            <a:r>
              <a:rPr lang="en-US" dirty="0" smtClean="0">
                <a:solidFill>
                  <a:schemeClr val="tx1">
                    <a:lumMod val="95000"/>
                    <a:lumOff val="5000"/>
                  </a:schemeClr>
                </a:solidFill>
                <a:sym typeface="Wingdings"/>
              </a:rPr>
              <a:t> </a:t>
            </a:r>
            <a:r>
              <a:rPr lang="en-US" dirty="0" smtClean="0">
                <a:solidFill>
                  <a:schemeClr val="tx1">
                    <a:lumMod val="95000"/>
                    <a:lumOff val="5000"/>
                  </a:schemeClr>
                </a:solidFill>
              </a:rPr>
              <a:t> Copy records containing top </a:t>
            </a:r>
            <a:r>
              <a:rPr lang="en-US" dirty="0">
                <a:solidFill>
                  <a:schemeClr val="tx1">
                    <a:lumMod val="95000"/>
                    <a:lumOff val="5000"/>
                  </a:schemeClr>
                </a:solidFill>
              </a:rPr>
              <a:t>K </a:t>
            </a:r>
            <a:r>
              <a:rPr lang="en-US" dirty="0" smtClean="0">
                <a:solidFill>
                  <a:schemeClr val="tx1">
                    <a:lumMod val="95000"/>
                    <a:lumOff val="5000"/>
                  </a:schemeClr>
                </a:solidFill>
              </a:rPr>
              <a:t>values v until </a:t>
            </a:r>
            <a:r>
              <a:rPr lang="en-US" dirty="0">
                <a:solidFill>
                  <a:schemeClr val="tx1">
                    <a:lumMod val="95000"/>
                    <a:lumOff val="5000"/>
                  </a:schemeClr>
                </a:solidFill>
              </a:rPr>
              <a:t>A</a:t>
            </a:r>
            <a:r>
              <a:rPr lang="en-US" baseline="-25000" dirty="0">
                <a:solidFill>
                  <a:schemeClr val="tx1">
                    <a:lumMod val="95000"/>
                    <a:lumOff val="5000"/>
                  </a:schemeClr>
                </a:solidFill>
              </a:rPr>
              <a:t>MV</a:t>
            </a:r>
            <a:r>
              <a:rPr lang="en-US" dirty="0">
                <a:solidFill>
                  <a:schemeClr val="tx1">
                    <a:lumMod val="95000"/>
                    <a:lumOff val="5000"/>
                  </a:schemeClr>
                </a:solidFill>
              </a:rPr>
              <a:t> is full.</a:t>
            </a:r>
            <a:endParaRPr lang="en-US" dirty="0">
              <a:solidFill>
                <a:srgbClr val="0000FF"/>
              </a:solidFill>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35</a:t>
            </a:fld>
            <a:endParaRPr lang="en-US" dirty="0"/>
          </a:p>
        </p:txBody>
      </p:sp>
      <p:sp>
        <p:nvSpPr>
          <p:cNvPr id="7" name="TextBox 6"/>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2358013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10" y="445718"/>
            <a:ext cx="8365412" cy="1005498"/>
          </a:xfrm>
        </p:spPr>
        <p:txBody>
          <a:bodyPr>
            <a:noAutofit/>
          </a:bodyPr>
          <a:lstStyle/>
          <a:p>
            <a:r>
              <a:rPr lang="en-US" sz="4400" dirty="0" smtClean="0"/>
              <a:t>Talk Outline </a:t>
            </a: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EBFB1032-EA64-7144-B003-9BCC9D94B503}" type="slidenum">
              <a:rPr lang="en-US" smtClean="0"/>
              <a:t>36</a:t>
            </a:fld>
            <a:endParaRPr lang="en-US" dirty="0"/>
          </a:p>
        </p:txBody>
      </p:sp>
      <p:sp>
        <p:nvSpPr>
          <p:cNvPr id="5" name="Left Arrow 4"/>
          <p:cNvSpPr/>
          <p:nvPr/>
        </p:nvSpPr>
        <p:spPr>
          <a:xfrm>
            <a:off x="4343400" y="3581400"/>
            <a:ext cx="1617871" cy="87685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
        <p:nvSpPr>
          <p:cNvPr id="9" name="Content Placeholder 2"/>
          <p:cNvSpPr>
            <a:spLocks noGrp="1"/>
          </p:cNvSpPr>
          <p:nvPr>
            <p:ph idx="1"/>
          </p:nvPr>
        </p:nvSpPr>
        <p:spPr>
          <a:xfrm>
            <a:off x="423863" y="1893888"/>
            <a:ext cx="8183562" cy="4171950"/>
          </a:xfrm>
        </p:spPr>
        <p:txBody>
          <a:bodyPr/>
          <a:lstStyle/>
          <a:p>
            <a:pPr>
              <a:buFont typeface="Wingdings" charset="2"/>
              <a:buChar char="Ø"/>
            </a:pPr>
            <a:r>
              <a:rPr lang="en-US" b="1" dirty="0" smtClean="0">
                <a:solidFill>
                  <a:schemeClr val="tx1"/>
                </a:solidFill>
              </a:rPr>
              <a:t>Background and Motivation</a:t>
            </a:r>
          </a:p>
          <a:p>
            <a:pPr marL="0" indent="0">
              <a:buNone/>
            </a:pPr>
            <a:endParaRPr lang="en-US" sz="100" b="1" dirty="0">
              <a:solidFill>
                <a:schemeClr val="tx1"/>
              </a:solidFill>
            </a:endParaRPr>
          </a:p>
          <a:p>
            <a:pPr>
              <a:buFont typeface="Wingdings" charset="2"/>
              <a:buChar char="Ø"/>
            </a:pPr>
            <a:r>
              <a:rPr lang="en-US" b="1" dirty="0" smtClean="0">
                <a:solidFill>
                  <a:schemeClr val="tx1"/>
                </a:solidFill>
              </a:rPr>
              <a:t>E3 System Features</a:t>
            </a:r>
          </a:p>
          <a:p>
            <a:pPr marL="906463" lvl="1" indent="-382588">
              <a:buFont typeface="Wingdings" charset="2"/>
              <a:buChar char="Ø"/>
            </a:pPr>
            <a:r>
              <a:rPr lang="en-US" b="1" dirty="0" smtClean="0">
                <a:solidFill>
                  <a:schemeClr val="tx1"/>
                </a:solidFill>
              </a:rPr>
              <a:t>Indexing and Domain Segmentation</a:t>
            </a:r>
          </a:p>
          <a:p>
            <a:pPr marL="906463" lvl="1" indent="-382588">
              <a:buFont typeface="Wingdings" charset="2"/>
              <a:buChar char="Ø"/>
            </a:pPr>
            <a:r>
              <a:rPr lang="en-US" b="1" dirty="0" smtClean="0">
                <a:solidFill>
                  <a:schemeClr val="tx1"/>
                </a:solidFill>
              </a:rPr>
              <a:t>Materialized Views</a:t>
            </a:r>
          </a:p>
          <a:p>
            <a:pPr marL="906463" lvl="1" indent="-382588">
              <a:buFont typeface="Wingdings" charset="2"/>
              <a:buChar char="Ø"/>
            </a:pPr>
            <a:r>
              <a:rPr lang="en-US" b="1" dirty="0" smtClean="0">
                <a:solidFill>
                  <a:schemeClr val="tx1"/>
                </a:solidFill>
              </a:rPr>
              <a:t>Adaptive Caching </a:t>
            </a:r>
          </a:p>
          <a:p>
            <a:pPr>
              <a:buFont typeface="Wingdings" charset="2"/>
              <a:buChar char="Ø"/>
            </a:pPr>
            <a:endParaRPr lang="en-US" sz="100" b="1" dirty="0" smtClean="0">
              <a:solidFill>
                <a:schemeClr val="tx1"/>
              </a:solidFill>
            </a:endParaRPr>
          </a:p>
          <a:p>
            <a:pPr>
              <a:buFont typeface="Wingdings" charset="2"/>
              <a:buChar char="Ø"/>
            </a:pPr>
            <a:r>
              <a:rPr lang="en-US" b="1" dirty="0" smtClean="0">
                <a:solidFill>
                  <a:schemeClr val="tx1"/>
                </a:solidFill>
              </a:rPr>
              <a:t>Performance and Evaluation</a:t>
            </a:r>
          </a:p>
          <a:p>
            <a:pPr>
              <a:buFont typeface="Wingdings" charset="2"/>
              <a:buChar char="Ø"/>
            </a:pPr>
            <a:r>
              <a:rPr lang="en-US" b="1" dirty="0" smtClean="0"/>
              <a:t>Related Work &amp; Differences</a:t>
            </a:r>
          </a:p>
          <a:p>
            <a:pPr>
              <a:buFont typeface="Wingdings" charset="2"/>
              <a:buChar char="Ø"/>
            </a:pPr>
            <a:r>
              <a:rPr lang="en-US" b="1" dirty="0" smtClean="0">
                <a:solidFill>
                  <a:schemeClr val="tx1"/>
                </a:solidFill>
              </a:rPr>
              <a:t>Summary</a:t>
            </a:r>
            <a:endParaRPr lang="en-US" b="1" dirty="0">
              <a:solidFill>
                <a:schemeClr val="tx1"/>
              </a:solidFill>
            </a:endParaRPr>
          </a:p>
        </p:txBody>
      </p:sp>
    </p:spTree>
    <p:extLst>
      <p:ext uri="{BB962C8B-B14F-4D97-AF65-F5344CB8AC3E}">
        <p14:creationId xmlns:p14="http://schemas.microsoft.com/office/powerpoint/2010/main" val="6416626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Optimizing Conjunctive Predicates</a:t>
            </a:r>
            <a:endParaRPr lang="en-US" dirty="0"/>
          </a:p>
        </p:txBody>
      </p:sp>
      <p:sp>
        <p:nvSpPr>
          <p:cNvPr id="3" name="Content Placeholder 2"/>
          <p:cNvSpPr>
            <a:spLocks noGrp="1"/>
          </p:cNvSpPr>
          <p:nvPr>
            <p:ph idx="1"/>
          </p:nvPr>
        </p:nvSpPr>
        <p:spPr>
          <a:xfrm>
            <a:off x="518318" y="1808927"/>
            <a:ext cx="7727157" cy="1426371"/>
          </a:xfrm>
        </p:spPr>
        <p:txBody>
          <a:bodyPr>
            <a:normAutofit lnSpcReduction="10000"/>
          </a:bodyPr>
          <a:lstStyle/>
          <a:p>
            <a:r>
              <a:rPr lang="en-US" b="1" dirty="0" smtClean="0"/>
              <a:t>Conjunctive predicates can be </a:t>
            </a:r>
            <a:r>
              <a:rPr lang="en-US" b="1" i="1" dirty="0" smtClean="0">
                <a:solidFill>
                  <a:srgbClr val="800000"/>
                </a:solidFill>
              </a:rPr>
              <a:t>together</a:t>
            </a:r>
            <a:r>
              <a:rPr lang="en-US" b="1" dirty="0" smtClean="0">
                <a:solidFill>
                  <a:srgbClr val="800000"/>
                </a:solidFill>
              </a:rPr>
              <a:t> </a:t>
            </a:r>
            <a:r>
              <a:rPr lang="en-US" b="1" dirty="0" smtClean="0"/>
              <a:t>very selective</a:t>
            </a:r>
          </a:p>
          <a:p>
            <a:pPr lvl="1"/>
            <a:r>
              <a:rPr lang="en-US" dirty="0" smtClean="0"/>
              <a:t>But also harder to optimize (</a:t>
            </a:r>
            <a:r>
              <a:rPr lang="en-US" dirty="0" smtClean="0">
                <a:solidFill>
                  <a:srgbClr val="0000FF"/>
                </a:solidFill>
              </a:rPr>
              <a:t>each predicate by itself may not be selective</a:t>
            </a:r>
            <a:r>
              <a:rPr lang="en-US" dirty="0" smtClean="0"/>
              <a:t>) </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37</a:t>
            </a:fld>
            <a:endParaRPr lang="en-US" dirty="0"/>
          </a:p>
        </p:txBody>
      </p:sp>
      <p:grpSp>
        <p:nvGrpSpPr>
          <p:cNvPr id="30" name="Group 29"/>
          <p:cNvGrpSpPr/>
          <p:nvPr/>
        </p:nvGrpSpPr>
        <p:grpSpPr>
          <a:xfrm>
            <a:off x="834135" y="3228567"/>
            <a:ext cx="7648575" cy="1611312"/>
            <a:chOff x="533400" y="2427288"/>
            <a:chExt cx="7648575" cy="1611312"/>
          </a:xfrm>
        </p:grpSpPr>
        <p:sp>
          <p:nvSpPr>
            <p:cNvPr id="6" name="Rectangle 8"/>
            <p:cNvSpPr>
              <a:spLocks noChangeArrowheads="1"/>
            </p:cNvSpPr>
            <p:nvPr/>
          </p:nvSpPr>
          <p:spPr bwMode="auto">
            <a:xfrm>
              <a:off x="561975" y="2427288"/>
              <a:ext cx="7620000" cy="1600200"/>
            </a:xfrm>
            <a:prstGeom prst="rect">
              <a:avLst/>
            </a:prstGeom>
            <a:noFill/>
            <a:ln w="1270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7" name="AutoShape 9"/>
            <p:cNvSpPr>
              <a:spLocks noChangeArrowheads="1"/>
            </p:cNvSpPr>
            <p:nvPr/>
          </p:nvSpPr>
          <p:spPr bwMode="auto">
            <a:xfrm>
              <a:off x="709613" y="2773363"/>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8" name="AutoShape 10"/>
            <p:cNvSpPr>
              <a:spLocks noChangeArrowheads="1"/>
            </p:cNvSpPr>
            <p:nvPr/>
          </p:nvSpPr>
          <p:spPr bwMode="auto">
            <a:xfrm>
              <a:off x="1395413" y="2773363"/>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9" name="AutoShape 11"/>
            <p:cNvSpPr>
              <a:spLocks noChangeArrowheads="1"/>
            </p:cNvSpPr>
            <p:nvPr/>
          </p:nvSpPr>
          <p:spPr bwMode="auto">
            <a:xfrm>
              <a:off x="2081213" y="2773363"/>
              <a:ext cx="609600" cy="990600"/>
            </a:xfrm>
            <a:prstGeom prst="foldedCorner">
              <a:avLst>
                <a:gd name="adj" fmla="val 12500"/>
              </a:avLst>
            </a:prstGeom>
            <a:solidFill>
              <a:srgbClr val="99CCFF"/>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0" name="AutoShape 12"/>
            <p:cNvSpPr>
              <a:spLocks noChangeArrowheads="1"/>
            </p:cNvSpPr>
            <p:nvPr/>
          </p:nvSpPr>
          <p:spPr bwMode="auto">
            <a:xfrm>
              <a:off x="2843213" y="2773363"/>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1" name="AutoShape 14"/>
            <p:cNvSpPr>
              <a:spLocks noChangeArrowheads="1"/>
            </p:cNvSpPr>
            <p:nvPr/>
          </p:nvSpPr>
          <p:spPr bwMode="auto">
            <a:xfrm>
              <a:off x="7339013" y="2773363"/>
              <a:ext cx="609600" cy="990600"/>
            </a:xfrm>
            <a:prstGeom prst="foldedCorner">
              <a:avLst>
                <a:gd name="adj" fmla="val 12500"/>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lgn="l">
                <a:spcBef>
                  <a:spcPct val="0"/>
                </a:spcBef>
                <a:buClrTx/>
                <a:buFontTx/>
                <a:buNone/>
                <a:defRPr/>
              </a:pPr>
              <a:endParaRPr lang="en-US" sz="1800" b="1">
                <a:cs typeface="Arial" charset="0"/>
              </a:endParaRPr>
            </a:p>
          </p:txBody>
        </p:sp>
        <p:sp>
          <p:nvSpPr>
            <p:cNvPr id="12" name="Line 16"/>
            <p:cNvSpPr>
              <a:spLocks noChangeShapeType="1"/>
            </p:cNvSpPr>
            <p:nvPr/>
          </p:nvSpPr>
          <p:spPr bwMode="auto">
            <a:xfrm>
              <a:off x="3617913" y="3228975"/>
              <a:ext cx="3573462" cy="0"/>
            </a:xfrm>
            <a:prstGeom prst="line">
              <a:avLst/>
            </a:prstGeom>
            <a:noFill/>
            <a:ln w="158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FontTx/>
                <a:buNone/>
                <a:defRPr/>
              </a:pPr>
              <a:endParaRPr lang="en-US" sz="1800" b="1">
                <a:cs typeface="Arial" charset="0"/>
              </a:endParaRPr>
            </a:p>
          </p:txBody>
        </p:sp>
        <p:sp>
          <p:nvSpPr>
            <p:cNvPr id="13" name="Text Box 17"/>
            <p:cNvSpPr txBox="1">
              <a:spLocks noChangeArrowheads="1"/>
            </p:cNvSpPr>
            <p:nvPr/>
          </p:nvSpPr>
          <p:spPr bwMode="auto">
            <a:xfrm>
              <a:off x="533400" y="2435225"/>
              <a:ext cx="666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400" b="1" i="1">
                  <a:cs typeface="Arial" charset="0"/>
                </a:rPr>
                <a:t>File A</a:t>
              </a:r>
            </a:p>
          </p:txBody>
        </p:sp>
        <p:sp>
          <p:nvSpPr>
            <p:cNvPr id="14" name="Text Box 18"/>
            <p:cNvSpPr txBox="1">
              <a:spLocks noChangeArrowheads="1"/>
            </p:cNvSpPr>
            <p:nvPr/>
          </p:nvSpPr>
          <p:spPr bwMode="auto">
            <a:xfrm>
              <a:off x="619125" y="3743325"/>
              <a:ext cx="64293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1</a:t>
              </a:r>
            </a:p>
          </p:txBody>
        </p:sp>
        <p:sp>
          <p:nvSpPr>
            <p:cNvPr id="15" name="Text Box 19"/>
            <p:cNvSpPr txBox="1">
              <a:spLocks noChangeArrowheads="1"/>
            </p:cNvSpPr>
            <p:nvPr/>
          </p:nvSpPr>
          <p:spPr bwMode="auto">
            <a:xfrm>
              <a:off x="1395413" y="3763963"/>
              <a:ext cx="642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2</a:t>
              </a:r>
            </a:p>
          </p:txBody>
        </p:sp>
        <p:sp>
          <p:nvSpPr>
            <p:cNvPr id="16" name="Text Box 20"/>
            <p:cNvSpPr txBox="1">
              <a:spLocks noChangeArrowheads="1"/>
            </p:cNvSpPr>
            <p:nvPr/>
          </p:nvSpPr>
          <p:spPr bwMode="auto">
            <a:xfrm>
              <a:off x="2052638" y="3733800"/>
              <a:ext cx="642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3</a:t>
              </a:r>
            </a:p>
          </p:txBody>
        </p:sp>
        <p:sp>
          <p:nvSpPr>
            <p:cNvPr id="17" name="Text Box 21"/>
            <p:cNvSpPr txBox="1">
              <a:spLocks noChangeArrowheads="1"/>
            </p:cNvSpPr>
            <p:nvPr/>
          </p:nvSpPr>
          <p:spPr bwMode="auto">
            <a:xfrm>
              <a:off x="7343775" y="3752850"/>
              <a:ext cx="711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a:t>
              </a:r>
              <a:r>
                <a:rPr lang="en-US" sz="1200" b="1" i="1">
                  <a:cs typeface="Arial" charset="0"/>
                </a:rPr>
                <a:t>N</a:t>
              </a:r>
              <a:r>
                <a:rPr lang="en-US" sz="1200" b="1">
                  <a:cs typeface="Arial" charset="0"/>
                </a:rPr>
                <a:t> </a:t>
              </a:r>
            </a:p>
          </p:txBody>
        </p:sp>
        <p:sp>
          <p:nvSpPr>
            <p:cNvPr id="18" name="Text Box 22"/>
            <p:cNvSpPr txBox="1">
              <a:spLocks noChangeArrowheads="1"/>
            </p:cNvSpPr>
            <p:nvPr/>
          </p:nvSpPr>
          <p:spPr bwMode="auto">
            <a:xfrm>
              <a:off x="2814638" y="3725863"/>
              <a:ext cx="6429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200" b="1">
                  <a:cs typeface="Arial" charset="0"/>
                </a:rPr>
                <a:t>Split </a:t>
              </a:r>
              <a:r>
                <a:rPr lang="en-US" sz="1200" b="1" i="1">
                  <a:cs typeface="Arial" charset="0"/>
                </a:rPr>
                <a:t>4</a:t>
              </a:r>
            </a:p>
          </p:txBody>
        </p:sp>
        <p:sp>
          <p:nvSpPr>
            <p:cNvPr id="19" name="Text Box 24"/>
            <p:cNvSpPr txBox="1">
              <a:spLocks noChangeArrowheads="1"/>
            </p:cNvSpPr>
            <p:nvPr/>
          </p:nvSpPr>
          <p:spPr bwMode="auto">
            <a:xfrm>
              <a:off x="698500" y="2792413"/>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0" name="Text Box 25"/>
            <p:cNvSpPr txBox="1">
              <a:spLocks noChangeArrowheads="1"/>
            </p:cNvSpPr>
            <p:nvPr/>
          </p:nvSpPr>
          <p:spPr bwMode="auto">
            <a:xfrm>
              <a:off x="1384300" y="2808288"/>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1" name="Text Box 26"/>
            <p:cNvSpPr txBox="1">
              <a:spLocks noChangeArrowheads="1"/>
            </p:cNvSpPr>
            <p:nvPr/>
          </p:nvSpPr>
          <p:spPr bwMode="auto">
            <a:xfrm>
              <a:off x="2028825" y="3021013"/>
              <a:ext cx="7175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w, …}</a:t>
              </a:r>
            </a:p>
          </p:txBody>
        </p:sp>
        <p:sp>
          <p:nvSpPr>
            <p:cNvPr id="22" name="Text Box 27"/>
            <p:cNvSpPr txBox="1">
              <a:spLocks noChangeArrowheads="1"/>
            </p:cNvSpPr>
            <p:nvPr/>
          </p:nvSpPr>
          <p:spPr bwMode="auto">
            <a:xfrm>
              <a:off x="2847975" y="3249613"/>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3" name="Text Box 28"/>
            <p:cNvSpPr txBox="1">
              <a:spLocks noChangeArrowheads="1"/>
            </p:cNvSpPr>
            <p:nvPr/>
          </p:nvSpPr>
          <p:spPr bwMode="auto">
            <a:xfrm>
              <a:off x="2847975" y="2808288"/>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4" name="Text Box 30"/>
            <p:cNvSpPr txBox="1">
              <a:spLocks noChangeArrowheads="1"/>
            </p:cNvSpPr>
            <p:nvPr/>
          </p:nvSpPr>
          <p:spPr bwMode="auto">
            <a:xfrm>
              <a:off x="7343775" y="3249613"/>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5" name="Text Box 31"/>
            <p:cNvSpPr txBox="1">
              <a:spLocks noChangeArrowheads="1"/>
            </p:cNvSpPr>
            <p:nvPr/>
          </p:nvSpPr>
          <p:spPr bwMode="auto">
            <a:xfrm>
              <a:off x="7343775" y="2808288"/>
              <a:ext cx="5492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{v, …}</a:t>
              </a:r>
            </a:p>
          </p:txBody>
        </p:sp>
        <p:sp>
          <p:nvSpPr>
            <p:cNvPr id="26" name="Text Box 32"/>
            <p:cNvSpPr txBox="1">
              <a:spLocks noChangeArrowheads="1"/>
            </p:cNvSpPr>
            <p:nvPr/>
          </p:nvSpPr>
          <p:spPr bwMode="auto">
            <a:xfrm>
              <a:off x="714375" y="3219450"/>
              <a:ext cx="577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{w, …}</a:t>
              </a:r>
            </a:p>
          </p:txBody>
        </p:sp>
        <p:sp>
          <p:nvSpPr>
            <p:cNvPr id="27" name="Text Box 33"/>
            <p:cNvSpPr txBox="1">
              <a:spLocks noChangeArrowheads="1"/>
            </p:cNvSpPr>
            <p:nvPr/>
          </p:nvSpPr>
          <p:spPr bwMode="auto">
            <a:xfrm>
              <a:off x="1395413" y="3001963"/>
              <a:ext cx="577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{w, …}</a:t>
              </a:r>
            </a:p>
          </p:txBody>
        </p:sp>
        <p:sp>
          <p:nvSpPr>
            <p:cNvPr id="28" name="Text Box 35"/>
            <p:cNvSpPr txBox="1">
              <a:spLocks noChangeArrowheads="1"/>
            </p:cNvSpPr>
            <p:nvPr/>
          </p:nvSpPr>
          <p:spPr bwMode="auto">
            <a:xfrm>
              <a:off x="7353300" y="3044825"/>
              <a:ext cx="577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{w, …}</a:t>
              </a:r>
            </a:p>
          </p:txBody>
        </p:sp>
        <p:sp>
          <p:nvSpPr>
            <p:cNvPr id="29" name="Text Box 40"/>
            <p:cNvSpPr txBox="1">
              <a:spLocks noChangeArrowheads="1"/>
            </p:cNvSpPr>
            <p:nvPr/>
          </p:nvSpPr>
          <p:spPr bwMode="auto">
            <a:xfrm>
              <a:off x="2847975" y="3046413"/>
              <a:ext cx="5778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ClrTx/>
                <a:buFontTx/>
                <a:buNone/>
                <a:defRPr/>
              </a:pPr>
              <a:r>
                <a:rPr lang="en-US" sz="1000" b="1">
                  <a:cs typeface="Arial" charset="0"/>
                </a:rPr>
                <a:t>{w, …}</a:t>
              </a:r>
            </a:p>
          </p:txBody>
        </p:sp>
      </p:grpSp>
      <p:sp>
        <p:nvSpPr>
          <p:cNvPr id="32" name="Text Box 42"/>
          <p:cNvSpPr txBox="1">
            <a:spLocks noChangeArrowheads="1"/>
          </p:cNvSpPr>
          <p:nvPr/>
        </p:nvSpPr>
        <p:spPr bwMode="auto">
          <a:xfrm>
            <a:off x="3148710" y="4828767"/>
            <a:ext cx="31542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200" b="1" dirty="0">
                <a:solidFill>
                  <a:srgbClr val="FF0000"/>
                </a:solidFill>
                <a:cs typeface="Arial" charset="0"/>
              </a:rPr>
              <a:t>Query Q(</a:t>
            </a:r>
            <a:r>
              <a:rPr lang="en-US" sz="1200" b="1" i="1" dirty="0" err="1" smtClean="0">
                <a:solidFill>
                  <a:srgbClr val="FF0000"/>
                </a:solidFill>
                <a:cs typeface="Arial" charset="0"/>
              </a:rPr>
              <a:t>v,w</a:t>
            </a:r>
            <a:r>
              <a:rPr lang="en-US" sz="1200" b="1" dirty="0" smtClean="0">
                <a:solidFill>
                  <a:srgbClr val="FF0000"/>
                </a:solidFill>
                <a:cs typeface="Arial" charset="0"/>
              </a:rPr>
              <a:t>)</a:t>
            </a:r>
            <a:r>
              <a:rPr lang="en-US" sz="1200" b="1" i="1" dirty="0">
                <a:solidFill>
                  <a:srgbClr val="FF0000"/>
                </a:solidFill>
                <a:cs typeface="Arial" charset="0"/>
              </a:rPr>
              <a:t> </a:t>
            </a:r>
            <a:r>
              <a:rPr lang="en-US" sz="1200" b="1" i="1" dirty="0" smtClean="0">
                <a:solidFill>
                  <a:srgbClr val="FF0000"/>
                </a:solidFill>
                <a:cs typeface="Arial" charset="0"/>
                <a:sym typeface="Wingdings"/>
              </a:rPr>
              <a:t> read split 3 only</a:t>
            </a:r>
            <a:endParaRPr lang="en-US" sz="1200" b="1" dirty="0">
              <a:solidFill>
                <a:srgbClr val="FF0000"/>
              </a:solidFill>
              <a:cs typeface="Arial" charset="0"/>
            </a:endParaRPr>
          </a:p>
        </p:txBody>
      </p:sp>
      <p:sp>
        <p:nvSpPr>
          <p:cNvPr id="33" name="Rectangle 32"/>
          <p:cNvSpPr/>
          <p:nvPr/>
        </p:nvSpPr>
        <p:spPr>
          <a:xfrm>
            <a:off x="695534" y="5241647"/>
            <a:ext cx="7817416" cy="10542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charset="2"/>
              <a:buChar char="Ø"/>
            </a:pPr>
            <a:r>
              <a:rPr lang="en-US" b="1" u="sng" dirty="0" smtClean="0"/>
              <a:t>Index cannot help: </a:t>
            </a:r>
            <a:r>
              <a:rPr lang="en-US" dirty="0" smtClean="0"/>
              <a:t>splits(v) </a:t>
            </a:r>
            <a:r>
              <a:rPr lang="en-US" dirty="0" smtClean="0">
                <a:cs typeface="Arial" charset="0"/>
              </a:rPr>
              <a:t>∩ </a:t>
            </a:r>
            <a:r>
              <a:rPr lang="en-US" dirty="0" smtClean="0"/>
              <a:t>splits(w) = {1, 2, 3, …, N}</a:t>
            </a:r>
          </a:p>
          <a:p>
            <a:pPr marL="285750" indent="-285750">
              <a:buFont typeface="Wingdings" charset="2"/>
              <a:buChar char="Ø"/>
            </a:pPr>
            <a:endParaRPr lang="en-US" dirty="0"/>
          </a:p>
          <a:p>
            <a:pPr marL="285750" indent="-285750">
              <a:buFont typeface="Wingdings" charset="2"/>
              <a:buChar char="Ø"/>
            </a:pPr>
            <a:r>
              <a:rPr lang="en-US" b="1" u="sng" dirty="0" smtClean="0"/>
              <a:t>Materialized Views cannot help: </a:t>
            </a:r>
            <a:r>
              <a:rPr lang="en-US" dirty="0" smtClean="0"/>
              <a:t>domain is too large to enumerate </a:t>
            </a:r>
            <a:endParaRPr lang="en-US" dirty="0"/>
          </a:p>
        </p:txBody>
      </p:sp>
      <p:sp>
        <p:nvSpPr>
          <p:cNvPr id="35" name="TextBox 34"/>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29083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Handling “nasty” Value-Pairs</a:t>
            </a:r>
            <a:endParaRPr lang="en-US" dirty="0"/>
          </a:p>
        </p:txBody>
      </p:sp>
      <p:sp>
        <p:nvSpPr>
          <p:cNvPr id="3" name="Content Placeholder 2"/>
          <p:cNvSpPr>
            <a:spLocks noGrp="1"/>
          </p:cNvSpPr>
          <p:nvPr>
            <p:ph idx="1"/>
          </p:nvPr>
        </p:nvSpPr>
        <p:spPr>
          <a:xfrm>
            <a:off x="438490" y="1829304"/>
            <a:ext cx="8316164" cy="4236217"/>
          </a:xfrm>
        </p:spPr>
        <p:txBody>
          <a:bodyPr>
            <a:normAutofit/>
          </a:bodyPr>
          <a:lstStyle/>
          <a:p>
            <a:r>
              <a:rPr lang="en-US" sz="2000" b="1" dirty="0" smtClean="0">
                <a:solidFill>
                  <a:srgbClr val="800000"/>
                </a:solidFill>
              </a:rPr>
              <a:t>Too expensive to identify all such value pairs (</a:t>
            </a:r>
            <a:r>
              <a:rPr lang="en-US" sz="2000" b="1" i="1" dirty="0" smtClean="0">
                <a:solidFill>
                  <a:srgbClr val="800000"/>
                </a:solidFill>
              </a:rPr>
              <a:t>v, w</a:t>
            </a:r>
            <a:r>
              <a:rPr lang="en-US" sz="2000" b="1" dirty="0" smtClean="0">
                <a:solidFill>
                  <a:srgbClr val="800000"/>
                </a:solidFill>
              </a:rPr>
              <a:t>)</a:t>
            </a:r>
            <a:endParaRPr lang="en-US" sz="1600" b="1" dirty="0" smtClean="0">
              <a:solidFill>
                <a:srgbClr val="800000"/>
              </a:solidFill>
            </a:endParaRPr>
          </a:p>
          <a:p>
            <a:endParaRPr lang="en-US" sz="2000" b="1" dirty="0">
              <a:solidFill>
                <a:srgbClr val="800000"/>
              </a:solidFill>
            </a:endParaRPr>
          </a:p>
          <a:p>
            <a:endParaRPr lang="en-US" sz="2000" b="1" dirty="0" smtClean="0">
              <a:solidFill>
                <a:srgbClr val="800000"/>
              </a:solidFill>
            </a:endParaRPr>
          </a:p>
          <a:p>
            <a:pPr marL="0" indent="0">
              <a:buNone/>
            </a:pPr>
            <a:endParaRPr lang="en-US" sz="2000" b="1" dirty="0" smtClean="0">
              <a:solidFill>
                <a:srgbClr val="800000"/>
              </a:solidFill>
            </a:endParaRPr>
          </a:p>
          <a:p>
            <a:r>
              <a:rPr lang="en-US" sz="2000" b="1" dirty="0" smtClean="0">
                <a:solidFill>
                  <a:srgbClr val="FF0000"/>
                </a:solidFill>
              </a:rPr>
              <a:t>E3’s Solution</a:t>
            </a:r>
            <a:r>
              <a:rPr lang="en-US" sz="2000" b="1" dirty="0">
                <a:solidFill>
                  <a:srgbClr val="FF0000"/>
                </a:solidFill>
              </a:rPr>
              <a:t>:</a:t>
            </a:r>
            <a:r>
              <a:rPr lang="en-US" sz="2000" b="1" dirty="0"/>
              <a:t> </a:t>
            </a:r>
            <a:r>
              <a:rPr lang="en-US" sz="2000" b="1" dirty="0" smtClean="0"/>
              <a:t>Adaptive </a:t>
            </a:r>
            <a:r>
              <a:rPr lang="en-US" sz="2000" b="1" dirty="0"/>
              <a:t>cache</a:t>
            </a:r>
          </a:p>
          <a:p>
            <a:pPr marL="571500" lvl="1"/>
            <a:r>
              <a:rPr lang="en-US" altLang="ja-JP" sz="1800" dirty="0" smtClean="0"/>
              <a:t>Only </a:t>
            </a:r>
            <a:r>
              <a:rPr lang="ja-JP" altLang="en-US" sz="1800" dirty="0" smtClean="0">
                <a:ea typeface="ＭＳ Ｐゴシック" charset="0"/>
                <a:cs typeface="ＭＳ Ｐゴシック" charset="0"/>
              </a:rPr>
              <a:t>“</a:t>
            </a:r>
            <a:r>
              <a:rPr lang="en-US" altLang="ja-JP" sz="1800" dirty="0" smtClean="0">
                <a:ea typeface="ＭＳ Ｐゴシック" charset="0"/>
                <a:cs typeface="ＭＳ Ｐゴシック" charset="0"/>
              </a:rPr>
              <a:t>cache</a:t>
            </a:r>
            <a:r>
              <a:rPr lang="ja-JP" altLang="en-US" sz="1800" dirty="0" smtClean="0">
                <a:ea typeface="ＭＳ Ｐゴシック" charset="0"/>
                <a:cs typeface="ＭＳ Ｐゴシック" charset="0"/>
              </a:rPr>
              <a:t>”</a:t>
            </a:r>
            <a:r>
              <a:rPr lang="en-US" altLang="ja-JP" sz="1800" dirty="0" smtClean="0">
                <a:ea typeface="ＭＳ Ｐゴシック" charset="0"/>
                <a:cs typeface="ＭＳ Ｐゴシック" charset="0"/>
              </a:rPr>
              <a:t> </a:t>
            </a:r>
            <a:r>
              <a:rPr lang="en-US" altLang="ja-JP" sz="1800" dirty="0">
                <a:ea typeface="ＭＳ Ｐゴシック" charset="0"/>
                <a:cs typeface="ＭＳ Ｐゴシック" charset="0"/>
              </a:rPr>
              <a:t>pairs that are:</a:t>
            </a:r>
          </a:p>
          <a:p>
            <a:pPr marL="857250" lvl="2" indent="-171450"/>
            <a:r>
              <a:rPr lang="en-US" sz="2000" dirty="0"/>
              <a:t>Very </a:t>
            </a:r>
            <a:r>
              <a:rPr lang="en-US" sz="2000" dirty="0" smtClean="0"/>
              <a:t>nasty (high savings in splits if cached) </a:t>
            </a:r>
            <a:endParaRPr lang="en-US" sz="2000" dirty="0"/>
          </a:p>
          <a:p>
            <a:pPr marL="857250" lvl="2" indent="-171450"/>
            <a:r>
              <a:rPr lang="en-US" sz="2000" dirty="0"/>
              <a:t>Referenced frequently</a:t>
            </a:r>
          </a:p>
          <a:p>
            <a:pPr marL="857250" lvl="2" indent="-171450"/>
            <a:r>
              <a:rPr lang="en-US" sz="2000" dirty="0"/>
              <a:t>Referenced </a:t>
            </a:r>
            <a:r>
              <a:rPr lang="en-US" sz="2000" dirty="0" smtClean="0"/>
              <a:t>recently</a:t>
            </a:r>
            <a:endParaRPr lang="en-US" sz="2000" dirty="0"/>
          </a:p>
        </p:txBody>
      </p:sp>
      <p:sp>
        <p:nvSpPr>
          <p:cNvPr id="4" name="Slide Number Placeholder 3"/>
          <p:cNvSpPr>
            <a:spLocks noGrp="1"/>
          </p:cNvSpPr>
          <p:nvPr>
            <p:ph type="sldNum" sz="quarter" idx="12"/>
          </p:nvPr>
        </p:nvSpPr>
        <p:spPr/>
        <p:txBody>
          <a:bodyPr/>
          <a:lstStyle/>
          <a:p>
            <a:fld id="{EBFB1032-EA64-7144-B003-9BCC9D94B503}" type="slidenum">
              <a:rPr lang="en-US" smtClean="0"/>
              <a:t>38</a:t>
            </a:fld>
            <a:endParaRPr lang="en-US" dirty="0"/>
          </a:p>
        </p:txBody>
      </p:sp>
      <p:sp>
        <p:nvSpPr>
          <p:cNvPr id="7" name="TextBox 6"/>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169605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checkerboard(across)">
                                      <p:cBhvr>
                                        <p:cTn id="13" dur="500"/>
                                        <p:tgtEl>
                                          <p:spTgt spid="3">
                                            <p:txEl>
                                              <p:pRg st="6" end="6"/>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checkerboard(across)">
                                      <p:cBhvr>
                                        <p:cTn id="16" dur="500"/>
                                        <p:tgtEl>
                                          <p:spTgt spid="3">
                                            <p:txEl>
                                              <p:pRg st="7" end="7"/>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checkerboard(across)">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46" y="244158"/>
            <a:ext cx="8497607" cy="898842"/>
          </a:xfrm>
        </p:spPr>
        <p:txBody>
          <a:bodyPr>
            <a:normAutofit/>
          </a:bodyPr>
          <a:lstStyle/>
          <a:p>
            <a:r>
              <a:rPr lang="en-US" sz="2400" dirty="0" smtClean="0"/>
              <a:t>4) Adaptive Caching for “nasty” Value-Pairs</a:t>
            </a:r>
            <a:endParaRPr lang="en-US" sz="2400" dirty="0"/>
          </a:p>
        </p:txBody>
      </p:sp>
      <p:sp>
        <p:nvSpPr>
          <p:cNvPr id="3" name="Content Placeholder 2"/>
          <p:cNvSpPr>
            <a:spLocks noGrp="1"/>
          </p:cNvSpPr>
          <p:nvPr>
            <p:ph idx="1"/>
          </p:nvPr>
        </p:nvSpPr>
        <p:spPr>
          <a:xfrm>
            <a:off x="76200" y="1816119"/>
            <a:ext cx="8991600" cy="3127537"/>
          </a:xfrm>
        </p:spPr>
        <p:txBody>
          <a:bodyPr>
            <a:normAutofit/>
          </a:bodyPr>
          <a:lstStyle/>
          <a:p>
            <a:r>
              <a:rPr lang="en-US" dirty="0"/>
              <a:t>Select the value-pairs based on the </a:t>
            </a:r>
            <a:r>
              <a:rPr lang="en-US" b="1" i="1" dirty="0">
                <a:solidFill>
                  <a:srgbClr val="0000FF"/>
                </a:solidFill>
              </a:rPr>
              <a:t>observed query workload</a:t>
            </a:r>
          </a:p>
          <a:p>
            <a:r>
              <a:rPr lang="en-US" b="1" dirty="0">
                <a:solidFill>
                  <a:srgbClr val="800000"/>
                </a:solidFill>
              </a:rPr>
              <a:t>Given (Q = P1 </a:t>
            </a:r>
            <a:r>
              <a:rPr lang="en-US" b="1" dirty="0" smtClean="0">
                <a:solidFill>
                  <a:srgbClr val="800000"/>
                </a:solidFill>
              </a:rPr>
              <a:t>and P2</a:t>
            </a:r>
            <a:r>
              <a:rPr lang="en-US" b="1" dirty="0">
                <a:solidFill>
                  <a:srgbClr val="800000"/>
                </a:solidFill>
              </a:rPr>
              <a:t>) over values </a:t>
            </a:r>
            <a:r>
              <a:rPr lang="en-US" b="1" i="1" dirty="0">
                <a:solidFill>
                  <a:srgbClr val="800000"/>
                </a:solidFill>
              </a:rPr>
              <a:t>v</a:t>
            </a:r>
            <a:r>
              <a:rPr lang="en-US" b="1" dirty="0">
                <a:solidFill>
                  <a:srgbClr val="800000"/>
                </a:solidFill>
              </a:rPr>
              <a:t> and </a:t>
            </a:r>
            <a:r>
              <a:rPr lang="en-US" b="1" i="1" dirty="0">
                <a:solidFill>
                  <a:srgbClr val="800000"/>
                </a:solidFill>
              </a:rPr>
              <a:t>w</a:t>
            </a:r>
          </a:p>
          <a:p>
            <a:pPr marL="571500" lvl="1"/>
            <a:r>
              <a:rPr lang="en-US" dirty="0"/>
              <a:t>Compute </a:t>
            </a:r>
            <a:r>
              <a:rPr lang="en-US" dirty="0" smtClean="0"/>
              <a:t>(</a:t>
            </a:r>
            <a:r>
              <a:rPr lang="en-US" dirty="0" smtClean="0">
                <a:solidFill>
                  <a:srgbClr val="0000FF"/>
                </a:solidFill>
              </a:rPr>
              <a:t>splits(v) </a:t>
            </a:r>
            <a:r>
              <a:rPr lang="en-US" dirty="0">
                <a:solidFill>
                  <a:srgbClr val="0000FF"/>
                </a:solidFill>
                <a:latin typeface="Cambria Math" charset="0"/>
              </a:rPr>
              <a:t>∩</a:t>
            </a:r>
            <a:r>
              <a:rPr lang="en-US" dirty="0">
                <a:solidFill>
                  <a:srgbClr val="0000FF"/>
                </a:solidFill>
              </a:rPr>
              <a:t> </a:t>
            </a:r>
            <a:r>
              <a:rPr lang="en-US" dirty="0" smtClean="0">
                <a:solidFill>
                  <a:srgbClr val="0000FF"/>
                </a:solidFill>
              </a:rPr>
              <a:t>splits(w)</a:t>
            </a:r>
            <a:r>
              <a:rPr lang="en-US" dirty="0" smtClean="0"/>
              <a:t>) </a:t>
            </a:r>
            <a:r>
              <a:rPr lang="en-US" dirty="0"/>
              <a:t>from the inverted index</a:t>
            </a:r>
          </a:p>
          <a:p>
            <a:pPr marL="571500" lvl="1"/>
            <a:r>
              <a:rPr lang="en-US" dirty="0"/>
              <a:t>Monitor </a:t>
            </a:r>
            <a:r>
              <a:rPr lang="en-US" dirty="0" smtClean="0"/>
              <a:t>which map tasks return output </a:t>
            </a:r>
            <a:r>
              <a:rPr lang="en-US" dirty="0"/>
              <a:t>records </a:t>
            </a:r>
            <a:r>
              <a:rPr lang="en-US" dirty="0" smtClean="0">
                <a:sym typeface="Wingdings" charset="0"/>
              </a:rPr>
              <a:t> </a:t>
            </a:r>
            <a:r>
              <a:rPr lang="en-US" dirty="0" smtClean="0">
                <a:solidFill>
                  <a:srgbClr val="0000FF"/>
                </a:solidFill>
                <a:sym typeface="Wingdings" charset="0"/>
              </a:rPr>
              <a:t>splits</a:t>
            </a:r>
            <a:r>
              <a:rPr lang="en-US" dirty="0">
                <a:solidFill>
                  <a:srgbClr val="0000FF"/>
                </a:solidFill>
                <a:sym typeface="Wingdings" charset="0"/>
              </a:rPr>
              <a:t>(</a:t>
            </a:r>
            <a:r>
              <a:rPr lang="en-US" i="1" dirty="0">
                <a:solidFill>
                  <a:srgbClr val="0000FF"/>
                </a:solidFill>
                <a:sym typeface="Wingdings" charset="0"/>
              </a:rPr>
              <a:t>v</a:t>
            </a:r>
            <a:r>
              <a:rPr lang="en-US" dirty="0">
                <a:solidFill>
                  <a:srgbClr val="0000FF"/>
                </a:solidFill>
                <a:sym typeface="Wingdings" charset="0"/>
              </a:rPr>
              <a:t>, </a:t>
            </a:r>
            <a:r>
              <a:rPr lang="en-US" i="1" dirty="0">
                <a:solidFill>
                  <a:srgbClr val="0000FF"/>
                </a:solidFill>
                <a:sym typeface="Wingdings" charset="0"/>
              </a:rPr>
              <a:t>w</a:t>
            </a:r>
            <a:r>
              <a:rPr lang="en-US" dirty="0">
                <a:solidFill>
                  <a:srgbClr val="0000FF"/>
                </a:solidFill>
                <a:sym typeface="Wingdings" charset="0"/>
              </a:rPr>
              <a:t>)</a:t>
            </a:r>
          </a:p>
          <a:p>
            <a:pPr marL="571500" lvl="1"/>
            <a:r>
              <a:rPr lang="en-US" dirty="0">
                <a:sym typeface="Wingdings" charset="0"/>
              </a:rPr>
              <a:t>If </a:t>
            </a:r>
            <a:r>
              <a:rPr lang="en-US" dirty="0" smtClean="0">
                <a:sym typeface="Wingdings" charset="0"/>
              </a:rPr>
              <a:t>|</a:t>
            </a:r>
            <a:r>
              <a:rPr lang="en-US" dirty="0">
                <a:solidFill>
                  <a:srgbClr val="0000FF"/>
                </a:solidFill>
              </a:rPr>
              <a:t>splits(v) </a:t>
            </a:r>
            <a:r>
              <a:rPr lang="en-US" dirty="0">
                <a:solidFill>
                  <a:srgbClr val="0000FF"/>
                </a:solidFill>
                <a:latin typeface="Cambria Math" charset="0"/>
              </a:rPr>
              <a:t>∩</a:t>
            </a:r>
            <a:r>
              <a:rPr lang="en-US" dirty="0">
                <a:solidFill>
                  <a:srgbClr val="0000FF"/>
                </a:solidFill>
              </a:rPr>
              <a:t> splits(w)</a:t>
            </a:r>
            <a:r>
              <a:rPr lang="en-US" dirty="0" smtClean="0"/>
              <a:t>| </a:t>
            </a:r>
            <a:r>
              <a:rPr lang="en-US" b="1" dirty="0" smtClean="0"/>
              <a:t>&gt;&gt;</a:t>
            </a:r>
            <a:r>
              <a:rPr lang="en-US" dirty="0" smtClean="0"/>
              <a:t> |</a:t>
            </a:r>
            <a:r>
              <a:rPr lang="en-US" dirty="0" smtClean="0">
                <a:solidFill>
                  <a:srgbClr val="0000FF"/>
                </a:solidFill>
                <a:sym typeface="Wingdings" charset="0"/>
              </a:rPr>
              <a:t>splits</a:t>
            </a:r>
            <a:r>
              <a:rPr lang="en-US" dirty="0">
                <a:solidFill>
                  <a:srgbClr val="0000FF"/>
                </a:solidFill>
                <a:sym typeface="Wingdings" charset="0"/>
              </a:rPr>
              <a:t>(</a:t>
            </a:r>
            <a:r>
              <a:rPr lang="en-US" i="1" dirty="0">
                <a:solidFill>
                  <a:srgbClr val="0000FF"/>
                </a:solidFill>
                <a:sym typeface="Wingdings" charset="0"/>
              </a:rPr>
              <a:t>v</a:t>
            </a:r>
            <a:r>
              <a:rPr lang="en-US" dirty="0">
                <a:solidFill>
                  <a:srgbClr val="0000FF"/>
                </a:solidFill>
                <a:sym typeface="Wingdings" charset="0"/>
              </a:rPr>
              <a:t>, </a:t>
            </a:r>
            <a:r>
              <a:rPr lang="en-US" i="1" dirty="0">
                <a:solidFill>
                  <a:srgbClr val="0000FF"/>
                </a:solidFill>
                <a:sym typeface="Wingdings" charset="0"/>
              </a:rPr>
              <a:t>w</a:t>
            </a:r>
            <a:r>
              <a:rPr lang="en-US" dirty="0">
                <a:solidFill>
                  <a:srgbClr val="0000FF"/>
                </a:solidFill>
                <a:sym typeface="Wingdings" charset="0"/>
              </a:rPr>
              <a:t>)</a:t>
            </a:r>
            <a:r>
              <a:rPr lang="en-US" dirty="0" smtClean="0">
                <a:sym typeface="Wingdings" charset="0"/>
              </a:rPr>
              <a:t>|, </a:t>
            </a:r>
            <a:r>
              <a:rPr lang="en-US" dirty="0">
                <a:sym typeface="Wingdings" charset="0"/>
              </a:rPr>
              <a:t>then </a:t>
            </a:r>
          </a:p>
          <a:p>
            <a:pPr marL="857250" lvl="2" indent="-171450"/>
            <a:r>
              <a:rPr lang="en-US" dirty="0">
                <a:solidFill>
                  <a:srgbClr val="FF0000"/>
                </a:solidFill>
                <a:sym typeface="Wingdings" charset="0"/>
              </a:rPr>
              <a:t>Add (</a:t>
            </a:r>
            <a:r>
              <a:rPr lang="en-US" i="1" dirty="0">
                <a:solidFill>
                  <a:srgbClr val="FF0000"/>
                </a:solidFill>
                <a:sym typeface="Wingdings" charset="0"/>
              </a:rPr>
              <a:t>v</a:t>
            </a:r>
            <a:r>
              <a:rPr lang="en-US" dirty="0">
                <a:solidFill>
                  <a:srgbClr val="FF0000"/>
                </a:solidFill>
                <a:sym typeface="Wingdings" charset="0"/>
              </a:rPr>
              <a:t>, </a:t>
            </a:r>
            <a:r>
              <a:rPr lang="en-US" i="1" dirty="0">
                <a:solidFill>
                  <a:srgbClr val="FF0000"/>
                </a:solidFill>
                <a:sym typeface="Wingdings" charset="0"/>
              </a:rPr>
              <a:t>w</a:t>
            </a:r>
            <a:r>
              <a:rPr lang="en-US" dirty="0">
                <a:solidFill>
                  <a:srgbClr val="FF0000"/>
                </a:solidFill>
                <a:sym typeface="Wingdings" charset="0"/>
              </a:rPr>
              <a:t>, </a:t>
            </a:r>
            <a:r>
              <a:rPr lang="en-US" dirty="0" smtClean="0">
                <a:solidFill>
                  <a:srgbClr val="FF0000"/>
                </a:solidFill>
                <a:sym typeface="Wingdings" charset="0"/>
              </a:rPr>
              <a:t>splits</a:t>
            </a:r>
            <a:r>
              <a:rPr lang="en-US" dirty="0">
                <a:solidFill>
                  <a:srgbClr val="FF0000"/>
                </a:solidFill>
                <a:sym typeface="Wingdings" charset="0"/>
              </a:rPr>
              <a:t>(</a:t>
            </a:r>
            <a:r>
              <a:rPr lang="en-US" i="1" dirty="0">
                <a:solidFill>
                  <a:srgbClr val="FF0000"/>
                </a:solidFill>
                <a:sym typeface="Wingdings" charset="0"/>
              </a:rPr>
              <a:t>v</a:t>
            </a:r>
            <a:r>
              <a:rPr lang="en-US" dirty="0">
                <a:solidFill>
                  <a:srgbClr val="FF0000"/>
                </a:solidFill>
                <a:sym typeface="Wingdings" charset="0"/>
              </a:rPr>
              <a:t>, </a:t>
            </a:r>
            <a:r>
              <a:rPr lang="en-US" i="1" dirty="0">
                <a:solidFill>
                  <a:srgbClr val="FF0000"/>
                </a:solidFill>
                <a:sym typeface="Wingdings" charset="0"/>
              </a:rPr>
              <a:t>w</a:t>
            </a:r>
            <a:r>
              <a:rPr lang="en-US" dirty="0">
                <a:solidFill>
                  <a:srgbClr val="FF0000"/>
                </a:solidFill>
                <a:sym typeface="Wingdings" charset="0"/>
              </a:rPr>
              <a:t>)) to the </a:t>
            </a:r>
            <a:r>
              <a:rPr lang="en-US" dirty="0" smtClean="0">
                <a:solidFill>
                  <a:srgbClr val="FF0000"/>
                </a:solidFill>
                <a:sym typeface="Wingdings" charset="0"/>
              </a:rPr>
              <a:t>cache</a:t>
            </a:r>
            <a:endParaRPr lang="en-US" dirty="0">
              <a:solidFill>
                <a:srgbClr val="FF0000"/>
              </a:solidFill>
              <a:sym typeface="Wingdings" charset="0"/>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39</a:t>
            </a:fld>
            <a:endParaRPr lang="en-US" dirty="0"/>
          </a:p>
        </p:txBody>
      </p:sp>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3630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lstStyle/>
          <a:p>
            <a:pPr>
              <a:defRPr/>
            </a:pPr>
            <a:r>
              <a:rPr lang="en-US" dirty="0" smtClean="0"/>
              <a:t>Motivation</a:t>
            </a:r>
            <a:endParaRPr lang="en-US" dirty="0"/>
          </a:p>
        </p:txBody>
      </p:sp>
      <p:sp>
        <p:nvSpPr>
          <p:cNvPr id="19459" name="Content Placeholder 2"/>
          <p:cNvSpPr>
            <a:spLocks noGrp="1"/>
          </p:cNvSpPr>
          <p:nvPr>
            <p:ph idx="1"/>
          </p:nvPr>
        </p:nvSpPr>
        <p:spPr>
          <a:xfrm>
            <a:off x="368300" y="1536700"/>
            <a:ext cx="8318500" cy="4941888"/>
          </a:xfrm>
        </p:spPr>
        <p:txBody>
          <a:bodyPr>
            <a:normAutofit/>
          </a:bodyPr>
          <a:lstStyle/>
          <a:p>
            <a:pPr eaLnBrk="1" hangingPunct="1">
              <a:lnSpc>
                <a:spcPct val="90000"/>
              </a:lnSpc>
            </a:pPr>
            <a:endParaRPr lang="en-US" dirty="0" smtClean="0">
              <a:solidFill>
                <a:srgbClr val="000000"/>
              </a:solidFill>
              <a:latin typeface="Arial" charset="0"/>
            </a:endParaRPr>
          </a:p>
          <a:p>
            <a:pPr eaLnBrk="1" hangingPunct="1">
              <a:lnSpc>
                <a:spcPct val="90000"/>
              </a:lnSpc>
            </a:pPr>
            <a:r>
              <a:rPr lang="en-US" dirty="0" err="1" smtClean="0">
                <a:solidFill>
                  <a:srgbClr val="000000"/>
                </a:solidFill>
                <a:latin typeface="Arial" charset="0"/>
              </a:rPr>
              <a:t>Colocating</a:t>
            </a:r>
            <a:r>
              <a:rPr lang="en-US" dirty="0" smtClean="0">
                <a:solidFill>
                  <a:srgbClr val="000000"/>
                </a:solidFill>
                <a:latin typeface="Arial" charset="0"/>
              </a:rPr>
              <a:t> </a:t>
            </a:r>
            <a:r>
              <a:rPr lang="en-US" dirty="0">
                <a:solidFill>
                  <a:srgbClr val="000000"/>
                </a:solidFill>
                <a:latin typeface="Arial" charset="0"/>
              </a:rPr>
              <a:t>related files improves the performance of several distributed operations</a:t>
            </a:r>
          </a:p>
          <a:p>
            <a:pPr lvl="1" eaLnBrk="1" hangingPunct="1">
              <a:lnSpc>
                <a:spcPct val="90000"/>
              </a:lnSpc>
            </a:pPr>
            <a:r>
              <a:rPr lang="en-US" dirty="0">
                <a:solidFill>
                  <a:srgbClr val="000000"/>
                </a:solidFill>
                <a:latin typeface="Arial" charset="0"/>
              </a:rPr>
              <a:t>Fast access of the data and avoids network congestion </a:t>
            </a:r>
          </a:p>
          <a:p>
            <a:pPr eaLnBrk="1" hangingPunct="1">
              <a:lnSpc>
                <a:spcPct val="90000"/>
              </a:lnSpc>
            </a:pPr>
            <a:endParaRPr lang="en-US" dirty="0">
              <a:solidFill>
                <a:srgbClr val="000000"/>
              </a:solidFill>
              <a:latin typeface="Arial" charset="0"/>
            </a:endParaRPr>
          </a:p>
          <a:p>
            <a:pPr eaLnBrk="1" hangingPunct="1">
              <a:lnSpc>
                <a:spcPct val="90000"/>
              </a:lnSpc>
            </a:pPr>
            <a:r>
              <a:rPr lang="en-US" dirty="0">
                <a:solidFill>
                  <a:srgbClr val="000000"/>
                </a:solidFill>
                <a:latin typeface="Arial" charset="0"/>
              </a:rPr>
              <a:t>Examples of these operations are:</a:t>
            </a:r>
          </a:p>
          <a:p>
            <a:pPr lvl="1" eaLnBrk="1" hangingPunct="1">
              <a:lnSpc>
                <a:spcPct val="90000"/>
              </a:lnSpc>
            </a:pPr>
            <a:r>
              <a:rPr lang="en-US" dirty="0">
                <a:solidFill>
                  <a:srgbClr val="000000"/>
                </a:solidFill>
                <a:latin typeface="Arial" charset="0"/>
              </a:rPr>
              <a:t>Join of two large files.</a:t>
            </a:r>
          </a:p>
          <a:p>
            <a:pPr lvl="1" eaLnBrk="1" hangingPunct="1">
              <a:lnSpc>
                <a:spcPct val="90000"/>
              </a:lnSpc>
            </a:pPr>
            <a:r>
              <a:rPr lang="en-US" dirty="0">
                <a:solidFill>
                  <a:srgbClr val="000000"/>
                </a:solidFill>
                <a:latin typeface="Arial" charset="0"/>
              </a:rPr>
              <a:t>Use of indexes on large data files</a:t>
            </a:r>
          </a:p>
          <a:p>
            <a:pPr lvl="1" eaLnBrk="1" hangingPunct="1">
              <a:lnSpc>
                <a:spcPct val="90000"/>
              </a:lnSpc>
            </a:pPr>
            <a:r>
              <a:rPr lang="en-US" dirty="0">
                <a:solidFill>
                  <a:srgbClr val="000000"/>
                </a:solidFill>
                <a:latin typeface="Arial" charset="0"/>
              </a:rPr>
              <a:t>Processing of log-data, especially aggregations</a:t>
            </a:r>
          </a:p>
          <a:p>
            <a:pPr lvl="1" eaLnBrk="1" hangingPunct="1">
              <a:lnSpc>
                <a:spcPct val="90000"/>
              </a:lnSpc>
            </a:pPr>
            <a:endParaRPr lang="en-US" dirty="0">
              <a:solidFill>
                <a:srgbClr val="000000"/>
              </a:solidFill>
              <a:latin typeface="Arial" charset="0"/>
            </a:endParaRPr>
          </a:p>
          <a:p>
            <a:pPr marL="0" indent="0">
              <a:buNone/>
            </a:pPr>
            <a:endParaRPr lang="en-US" dirty="0">
              <a:latin typeface="Arial" charset="0"/>
            </a:endParaRPr>
          </a:p>
          <a:p>
            <a:endParaRPr lang="en-US" dirty="0">
              <a:latin typeface="Arial" charset="0"/>
            </a:endParaRP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18EE21-824C-D244-99BD-B8B51EF074D2}" type="slidenum">
              <a:rPr lang="x-none" sz="1400">
                <a:solidFill>
                  <a:srgbClr val="FFFFFF"/>
                </a:solidFill>
              </a:rPr>
              <a:pPr eaLnBrk="1" hangingPunct="1"/>
              <a:t>4</a:t>
            </a:fld>
            <a:endParaRPr lang="en-US" sz="1400">
              <a:solidFill>
                <a:srgbClr val="FFFFFF"/>
              </a:solidFill>
            </a:endParaRPr>
          </a:p>
        </p:txBody>
      </p:sp>
      <p:sp>
        <p:nvSpPr>
          <p:cNvPr id="33796"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4627044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46" y="244158"/>
            <a:ext cx="8497607" cy="975042"/>
          </a:xfrm>
        </p:spPr>
        <p:txBody>
          <a:bodyPr>
            <a:normAutofit/>
          </a:bodyPr>
          <a:lstStyle/>
          <a:p>
            <a:r>
              <a:rPr lang="en-US" sz="3200" dirty="0" smtClean="0"/>
              <a:t>E3’s Cache Replacement Policy</a:t>
            </a:r>
            <a:endParaRPr lang="en-US" sz="3200" dirty="0"/>
          </a:p>
        </p:txBody>
      </p:sp>
      <p:sp>
        <p:nvSpPr>
          <p:cNvPr id="3" name="Content Placeholder 2"/>
          <p:cNvSpPr>
            <a:spLocks noGrp="1"/>
          </p:cNvSpPr>
          <p:nvPr>
            <p:ph idx="1"/>
          </p:nvPr>
        </p:nvSpPr>
        <p:spPr>
          <a:xfrm>
            <a:off x="552348" y="1816119"/>
            <a:ext cx="8035983" cy="3943921"/>
          </a:xfrm>
        </p:spPr>
        <p:txBody>
          <a:bodyPr>
            <a:normAutofit lnSpcReduction="10000"/>
          </a:bodyPr>
          <a:lstStyle/>
          <a:p>
            <a:r>
              <a:rPr lang="en-US" b="1" dirty="0" smtClean="0">
                <a:sym typeface="Wingdings" charset="0"/>
              </a:rPr>
              <a:t>LRU may perform poorly </a:t>
            </a:r>
          </a:p>
          <a:p>
            <a:pPr lvl="1"/>
            <a:r>
              <a:rPr lang="en-US" dirty="0" smtClean="0">
                <a:sym typeface="Wingdings" charset="0"/>
              </a:rPr>
              <a:t>It does not take savings into account</a:t>
            </a:r>
          </a:p>
          <a:p>
            <a:pPr marL="0" indent="0">
              <a:buNone/>
            </a:pPr>
            <a:endParaRPr lang="en-US" dirty="0" smtClean="0">
              <a:sym typeface="Wingdings" charset="0"/>
            </a:endParaRPr>
          </a:p>
          <a:p>
            <a:r>
              <a:rPr lang="en-US" b="1" dirty="0" smtClean="0">
                <a:sym typeface="Wingdings" charset="0"/>
              </a:rPr>
              <a:t>SFR </a:t>
            </a:r>
            <a:r>
              <a:rPr lang="en-US" b="1" dirty="0">
                <a:sym typeface="Wingdings" charset="0"/>
              </a:rPr>
              <a:t>(</a:t>
            </a:r>
            <a:r>
              <a:rPr lang="en-US" b="1" dirty="0">
                <a:solidFill>
                  <a:srgbClr val="FF0000"/>
                </a:solidFill>
                <a:sym typeface="Wingdings" charset="0"/>
              </a:rPr>
              <a:t>S</a:t>
            </a:r>
            <a:r>
              <a:rPr lang="en-US" b="1" dirty="0">
                <a:sym typeface="Wingdings" charset="0"/>
              </a:rPr>
              <a:t>avings-</a:t>
            </a:r>
            <a:r>
              <a:rPr lang="en-US" b="1" dirty="0">
                <a:solidFill>
                  <a:srgbClr val="FF0000"/>
                </a:solidFill>
                <a:sym typeface="Wingdings" charset="0"/>
              </a:rPr>
              <a:t>F</a:t>
            </a:r>
            <a:r>
              <a:rPr lang="en-US" b="1" dirty="0">
                <a:sym typeface="Wingdings" charset="0"/>
              </a:rPr>
              <a:t>requency-</a:t>
            </a:r>
            <a:r>
              <a:rPr lang="en-US" b="1" dirty="0" err="1">
                <a:solidFill>
                  <a:srgbClr val="FF0000"/>
                </a:solidFill>
                <a:sym typeface="Wingdings" charset="0"/>
              </a:rPr>
              <a:t>R</a:t>
            </a:r>
            <a:r>
              <a:rPr lang="en-US" b="1" dirty="0" err="1">
                <a:sym typeface="Wingdings" charset="0"/>
              </a:rPr>
              <a:t>ecency</a:t>
            </a:r>
            <a:r>
              <a:rPr lang="en-US" b="1" dirty="0">
                <a:sym typeface="Wingdings" charset="0"/>
              </a:rPr>
              <a:t>) Replacement Policy</a:t>
            </a:r>
          </a:p>
          <a:p>
            <a:pPr marL="571500" lvl="1"/>
            <a:r>
              <a:rPr lang="en-US" dirty="0">
                <a:sym typeface="Wingdings" charset="0"/>
              </a:rPr>
              <a:t>Compute a weight for </a:t>
            </a:r>
            <a:r>
              <a:rPr lang="en-US" dirty="0" smtClean="0">
                <a:sym typeface="Wingdings" charset="0"/>
              </a:rPr>
              <a:t>candidate (</a:t>
            </a:r>
            <a:r>
              <a:rPr lang="en-US" i="1" dirty="0" err="1" smtClean="0">
                <a:sym typeface="Wingdings" charset="0"/>
              </a:rPr>
              <a:t>v,w</a:t>
            </a:r>
            <a:r>
              <a:rPr lang="en-US" dirty="0" smtClean="0">
                <a:sym typeface="Wingdings" charset="0"/>
              </a:rPr>
              <a:t>):</a:t>
            </a:r>
            <a:endParaRPr lang="en-US" dirty="0">
              <a:sym typeface="Wingdings" charset="0"/>
            </a:endParaRPr>
          </a:p>
          <a:p>
            <a:pPr marL="857250" lvl="2" indent="-171450"/>
            <a:r>
              <a:rPr lang="en-US" b="1" i="1" dirty="0">
                <a:solidFill>
                  <a:srgbClr val="0000FF"/>
                </a:solidFill>
                <a:sym typeface="Wingdings" charset="0"/>
              </a:rPr>
              <a:t>Savings in splits</a:t>
            </a:r>
            <a:r>
              <a:rPr lang="en-US" dirty="0">
                <a:sym typeface="Wingdings" charset="0"/>
              </a:rPr>
              <a:t>: the bigger the saving, the higher the weight</a:t>
            </a:r>
          </a:p>
          <a:p>
            <a:pPr marL="857250" lvl="2" indent="-171450"/>
            <a:r>
              <a:rPr lang="en-US" b="1" i="1" dirty="0">
                <a:solidFill>
                  <a:srgbClr val="0000FF"/>
                </a:solidFill>
                <a:sym typeface="Wingdings" charset="0"/>
              </a:rPr>
              <a:t>Frequency</a:t>
            </a:r>
            <a:r>
              <a:rPr lang="en-US" i="1" dirty="0">
                <a:solidFill>
                  <a:srgbClr val="0000FF"/>
                </a:solidFill>
                <a:sym typeface="Wingdings" charset="0"/>
              </a:rPr>
              <a:t>:</a:t>
            </a:r>
            <a:r>
              <a:rPr lang="en-US" dirty="0">
                <a:solidFill>
                  <a:srgbClr val="0000FF"/>
                </a:solidFill>
                <a:sym typeface="Wingdings" charset="0"/>
              </a:rPr>
              <a:t> </a:t>
            </a:r>
            <a:r>
              <a:rPr lang="en-US" dirty="0">
                <a:sym typeface="Wingdings" charset="0"/>
              </a:rPr>
              <a:t>the more frequently queried,  the higher the weight</a:t>
            </a:r>
          </a:p>
          <a:p>
            <a:pPr marL="857250" lvl="2" indent="-171450"/>
            <a:r>
              <a:rPr lang="en-US" b="1" i="1" dirty="0" err="1">
                <a:solidFill>
                  <a:srgbClr val="0000FF"/>
                </a:solidFill>
                <a:sym typeface="Wingdings" charset="0"/>
              </a:rPr>
              <a:t>Recency</a:t>
            </a:r>
            <a:r>
              <a:rPr lang="en-US" i="1" dirty="0">
                <a:solidFill>
                  <a:srgbClr val="0000FF"/>
                </a:solidFill>
                <a:sym typeface="Wingdings" charset="0"/>
              </a:rPr>
              <a:t>:</a:t>
            </a:r>
            <a:r>
              <a:rPr lang="en-US" dirty="0">
                <a:solidFill>
                  <a:srgbClr val="0000FF"/>
                </a:solidFill>
                <a:sym typeface="Wingdings" charset="0"/>
              </a:rPr>
              <a:t> </a:t>
            </a:r>
            <a:r>
              <a:rPr lang="en-US" dirty="0">
                <a:sym typeface="Wingdings" charset="0"/>
              </a:rPr>
              <a:t>the more recently queried, the higher the </a:t>
            </a:r>
            <a:r>
              <a:rPr lang="en-US" dirty="0" smtClean="0">
                <a:sym typeface="Wingdings" charset="0"/>
              </a:rPr>
              <a:t>weight</a:t>
            </a:r>
            <a:endParaRPr lang="el-GR" dirty="0">
              <a:sym typeface="Wingdings" charset="0"/>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40</a:t>
            </a:fld>
            <a:endParaRPr lang="en-US" dirty="0"/>
          </a:p>
        </p:txBody>
      </p:sp>
      <p:sp>
        <p:nvSpPr>
          <p:cNvPr id="7" name="TextBox 6"/>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7952952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E3 Computation Flow</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41</a:t>
            </a:fld>
            <a:endParaRPr lang="en-US" dirty="0"/>
          </a:p>
        </p:txBody>
      </p:sp>
      <p:grpSp>
        <p:nvGrpSpPr>
          <p:cNvPr id="5" name="Group 29"/>
          <p:cNvGrpSpPr>
            <a:grpSpLocks/>
          </p:cNvGrpSpPr>
          <p:nvPr/>
        </p:nvGrpSpPr>
        <p:grpSpPr bwMode="auto">
          <a:xfrm>
            <a:off x="956938" y="1892707"/>
            <a:ext cx="7620000" cy="4191000"/>
            <a:chOff x="43" y="150"/>
            <a:chExt cx="4755" cy="2372"/>
          </a:xfrm>
        </p:grpSpPr>
        <p:sp>
          <p:nvSpPr>
            <p:cNvPr id="6" name="Rectangle 5"/>
            <p:cNvSpPr>
              <a:spLocks noChangeArrowheads="1"/>
            </p:cNvSpPr>
            <p:nvPr/>
          </p:nvSpPr>
          <p:spPr bwMode="auto">
            <a:xfrm>
              <a:off x="857" y="1500"/>
              <a:ext cx="993" cy="400"/>
            </a:xfrm>
            <a:prstGeom prst="rect">
              <a:avLst/>
            </a:prstGeom>
            <a:noFill/>
            <a:ln w="9525">
              <a:solidFill>
                <a:schemeClr val="tx1"/>
              </a:solidFill>
              <a:miter lim="800000"/>
              <a:headEnd/>
              <a:tailEnd/>
            </a:ln>
            <a:effectLst>
              <a:outerShdw dist="23000" dir="5400000" sx="0" sy="0"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a:spcBef>
                  <a:spcPct val="0"/>
                </a:spcBef>
                <a:buClrTx/>
                <a:buFontTx/>
                <a:buNone/>
                <a:defRPr/>
              </a:pPr>
              <a:r>
                <a:rPr lang="en-US" sz="1200" b="1" dirty="0">
                  <a:latin typeface="Times New Roman"/>
                  <a:ea typeface="+mn-ea"/>
                  <a:cs typeface="Times New Roman"/>
                </a:rPr>
                <a:t>Map-Phase</a:t>
              </a:r>
            </a:p>
            <a:p>
              <a:pPr defTabSz="457200">
                <a:spcBef>
                  <a:spcPct val="0"/>
                </a:spcBef>
                <a:buClrTx/>
                <a:buFontTx/>
                <a:buNone/>
                <a:defRPr/>
              </a:pPr>
              <a:r>
                <a:rPr lang="en-US" sz="1200" b="1" dirty="0">
                  <a:latin typeface="Times New Roman"/>
                  <a:ea typeface="+mn-ea"/>
                  <a:cs typeface="Times New Roman"/>
                </a:rPr>
                <a:t>(split-level)</a:t>
              </a:r>
            </a:p>
          </p:txBody>
        </p:sp>
        <p:sp>
          <p:nvSpPr>
            <p:cNvPr id="7" name="Rectangle 6"/>
            <p:cNvSpPr>
              <a:spLocks noChangeArrowheads="1"/>
            </p:cNvSpPr>
            <p:nvPr/>
          </p:nvSpPr>
          <p:spPr bwMode="auto">
            <a:xfrm>
              <a:off x="2696" y="1500"/>
              <a:ext cx="993" cy="400"/>
            </a:xfrm>
            <a:prstGeom prst="rect">
              <a:avLst/>
            </a:prstGeom>
            <a:noFill/>
            <a:ln w="9525">
              <a:solidFill>
                <a:schemeClr val="tx1"/>
              </a:solidFill>
              <a:miter lim="800000"/>
              <a:headEnd/>
              <a:tailEnd/>
            </a:ln>
            <a:effectLst>
              <a:outerShdw dist="23000" dir="5400000" sx="0" sy="0"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a:spcBef>
                  <a:spcPct val="0"/>
                </a:spcBef>
                <a:buClrTx/>
                <a:buFontTx/>
                <a:buNone/>
                <a:defRPr/>
              </a:pPr>
              <a:r>
                <a:rPr lang="en-US" sz="1200" b="1" dirty="0">
                  <a:solidFill>
                    <a:srgbClr val="000000"/>
                  </a:solidFill>
                  <a:latin typeface="Times New Roman"/>
                  <a:ea typeface="+mn-ea"/>
                  <a:cs typeface="Times New Roman"/>
                </a:rPr>
                <a:t>Reduce-Phase</a:t>
              </a:r>
            </a:p>
            <a:p>
              <a:pPr defTabSz="457200">
                <a:spcBef>
                  <a:spcPct val="0"/>
                </a:spcBef>
                <a:buClrTx/>
                <a:buFontTx/>
                <a:buNone/>
                <a:defRPr/>
              </a:pPr>
              <a:r>
                <a:rPr lang="en-US" sz="1200" b="1" dirty="0">
                  <a:solidFill>
                    <a:srgbClr val="000000"/>
                  </a:solidFill>
                  <a:latin typeface="Times New Roman"/>
                  <a:ea typeface="+mn-ea"/>
                  <a:cs typeface="Times New Roman"/>
                </a:rPr>
                <a:t>(dataset-level)</a:t>
              </a:r>
            </a:p>
          </p:txBody>
        </p:sp>
        <p:sp>
          <p:nvSpPr>
            <p:cNvPr id="8" name="TextBox 7"/>
            <p:cNvSpPr txBox="1">
              <a:spLocks noChangeArrowheads="1"/>
            </p:cNvSpPr>
            <p:nvPr/>
          </p:nvSpPr>
          <p:spPr bwMode="auto">
            <a:xfrm>
              <a:off x="971" y="2276"/>
              <a:ext cx="74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b="1">
                  <a:latin typeface="Times New Roman" charset="0"/>
                  <a:cs typeface="Times New Roman" charset="0"/>
                </a:rPr>
                <a:t>Range statistics</a:t>
              </a:r>
            </a:p>
          </p:txBody>
        </p:sp>
        <p:cxnSp>
          <p:nvCxnSpPr>
            <p:cNvPr id="9" name="Straight Arrow Connector 8"/>
            <p:cNvCxnSpPr>
              <a:cxnSpLocks noChangeShapeType="1"/>
              <a:stCxn id="6" idx="3"/>
              <a:endCxn id="7" idx="1"/>
            </p:cNvCxnSpPr>
            <p:nvPr/>
          </p:nvCxnSpPr>
          <p:spPr bwMode="auto">
            <a:xfrm>
              <a:off x="1850" y="1700"/>
              <a:ext cx="846" cy="0"/>
            </a:xfrm>
            <a:prstGeom prst="straightConnector1">
              <a:avLst/>
            </a:prstGeom>
            <a:noFill/>
            <a:ln w="25400">
              <a:solidFill>
                <a:schemeClr val="tx1"/>
              </a:solidFill>
              <a:round/>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sp>
          <p:nvSpPr>
            <p:cNvPr id="10" name="TextBox 12"/>
            <p:cNvSpPr txBox="1">
              <a:spLocks noChangeArrowheads="1"/>
            </p:cNvSpPr>
            <p:nvPr/>
          </p:nvSpPr>
          <p:spPr bwMode="auto">
            <a:xfrm>
              <a:off x="1893" y="1433"/>
              <a:ext cx="822"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a:t>
              </a:r>
              <a:r>
                <a:rPr lang="en-US" sz="1200" i="1">
                  <a:latin typeface="Times New Roman" charset="0"/>
                  <a:cs typeface="Times New Roman" charset="0"/>
                </a:rPr>
                <a:t>v</a:t>
              </a:r>
              <a:r>
                <a:rPr lang="en-US" sz="1200">
                  <a:latin typeface="Times New Roman" charset="0"/>
                  <a:cs typeface="Times New Roman" charset="0"/>
                </a:rPr>
                <a:t>, SplitId,</a:t>
              </a:r>
            </a:p>
            <a:p>
              <a:pPr>
                <a:buClrTx/>
                <a:buFontTx/>
                <a:buNone/>
              </a:pPr>
              <a:r>
                <a:rPr lang="en-US" sz="1200">
                  <a:latin typeface="Times New Roman" charset="0"/>
                  <a:cs typeface="Times New Roman" charset="0"/>
                </a:rPr>
                <a:t> RecordCount, …)</a:t>
              </a:r>
            </a:p>
          </p:txBody>
        </p:sp>
        <p:sp>
          <p:nvSpPr>
            <p:cNvPr id="11" name="TextBox 16"/>
            <p:cNvSpPr txBox="1">
              <a:spLocks noChangeArrowheads="1"/>
            </p:cNvSpPr>
            <p:nvPr/>
          </p:nvSpPr>
          <p:spPr bwMode="auto">
            <a:xfrm>
              <a:off x="2842" y="2275"/>
              <a:ext cx="8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b="1">
                  <a:latin typeface="Times New Roman" charset="0"/>
                  <a:cs typeface="Times New Roman" charset="0"/>
                </a:rPr>
                <a:t>Inverted Index</a:t>
              </a:r>
            </a:p>
          </p:txBody>
        </p:sp>
        <p:sp>
          <p:nvSpPr>
            <p:cNvPr id="12" name="Oval 11"/>
            <p:cNvSpPr>
              <a:spLocks noChangeArrowheads="1"/>
            </p:cNvSpPr>
            <p:nvPr/>
          </p:nvSpPr>
          <p:spPr bwMode="auto">
            <a:xfrm>
              <a:off x="964" y="2218"/>
              <a:ext cx="786" cy="304"/>
            </a:xfrm>
            <a:prstGeom prst="ellipse">
              <a:avLst/>
            </a:prstGeom>
            <a:noFill/>
            <a:ln w="9525">
              <a:solidFill>
                <a:schemeClr val="tx1"/>
              </a:solidFill>
              <a:prstDash val="dash"/>
              <a:round/>
              <a:headEnd/>
              <a:tailEnd/>
            </a:ln>
            <a:effectLst>
              <a:outerShdw dist="23000" dir="5400000" sx="0" sy="0"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a:spcBef>
                  <a:spcPct val="0"/>
                </a:spcBef>
                <a:buClrTx/>
                <a:buFontTx/>
                <a:buNone/>
                <a:defRPr/>
              </a:pPr>
              <a:endParaRPr lang="en-US" sz="1800">
                <a:solidFill>
                  <a:schemeClr val="lt1"/>
                </a:solidFill>
                <a:latin typeface="Times New Roman"/>
                <a:ea typeface="+mn-ea"/>
                <a:cs typeface="Times New Roman"/>
              </a:endParaRPr>
            </a:p>
          </p:txBody>
        </p:sp>
        <p:sp>
          <p:nvSpPr>
            <p:cNvPr id="13" name="Oval 12"/>
            <p:cNvSpPr>
              <a:spLocks noChangeArrowheads="1"/>
            </p:cNvSpPr>
            <p:nvPr/>
          </p:nvSpPr>
          <p:spPr bwMode="auto">
            <a:xfrm>
              <a:off x="2774" y="2215"/>
              <a:ext cx="833" cy="307"/>
            </a:xfrm>
            <a:prstGeom prst="ellipse">
              <a:avLst/>
            </a:prstGeom>
            <a:noFill/>
            <a:ln w="9525">
              <a:solidFill>
                <a:schemeClr val="tx1"/>
              </a:solidFill>
              <a:prstDash val="dash"/>
              <a:round/>
              <a:headEnd/>
              <a:tailEnd/>
            </a:ln>
            <a:effectLst>
              <a:outerShdw dist="23000" dir="5400000" sx="0" sy="0"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a:spcBef>
                  <a:spcPct val="0"/>
                </a:spcBef>
                <a:buClrTx/>
                <a:buFontTx/>
                <a:buNone/>
                <a:defRPr/>
              </a:pPr>
              <a:endParaRPr lang="en-US" sz="1800">
                <a:solidFill>
                  <a:schemeClr val="lt1"/>
                </a:solidFill>
                <a:latin typeface="Times New Roman"/>
                <a:ea typeface="+mn-ea"/>
                <a:cs typeface="Times New Roman"/>
              </a:endParaRPr>
            </a:p>
          </p:txBody>
        </p:sp>
        <p:cxnSp>
          <p:nvCxnSpPr>
            <p:cNvPr id="14" name="Straight Arrow Connector 13"/>
            <p:cNvCxnSpPr>
              <a:cxnSpLocks noChangeShapeType="1"/>
              <a:stCxn id="6" idx="2"/>
              <a:endCxn id="12" idx="0"/>
            </p:cNvCxnSpPr>
            <p:nvPr/>
          </p:nvCxnSpPr>
          <p:spPr bwMode="auto">
            <a:xfrm>
              <a:off x="1354" y="1900"/>
              <a:ext cx="3" cy="318"/>
            </a:xfrm>
            <a:prstGeom prst="straightConnector1">
              <a:avLst/>
            </a:prstGeom>
            <a:noFill/>
            <a:ln w="3175">
              <a:solidFill>
                <a:schemeClr val="tx1"/>
              </a:solidFill>
              <a:prstDash val="dash"/>
              <a:round/>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cxnSp>
          <p:nvCxnSpPr>
            <p:cNvPr id="15" name="Straight Arrow Connector 14"/>
            <p:cNvCxnSpPr>
              <a:cxnSpLocks noChangeShapeType="1"/>
              <a:stCxn id="7" idx="2"/>
              <a:endCxn id="13" idx="0"/>
            </p:cNvCxnSpPr>
            <p:nvPr/>
          </p:nvCxnSpPr>
          <p:spPr bwMode="auto">
            <a:xfrm flipH="1">
              <a:off x="3191" y="1900"/>
              <a:ext cx="2" cy="315"/>
            </a:xfrm>
            <a:prstGeom prst="straightConnector1">
              <a:avLst/>
            </a:prstGeom>
            <a:noFill/>
            <a:ln w="3175">
              <a:solidFill>
                <a:schemeClr val="tx1"/>
              </a:solidFill>
              <a:prstDash val="dash"/>
              <a:round/>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sp>
          <p:nvSpPr>
            <p:cNvPr id="16" name="Rectangle 15"/>
            <p:cNvSpPr>
              <a:spLocks noChangeArrowheads="1"/>
            </p:cNvSpPr>
            <p:nvPr/>
          </p:nvSpPr>
          <p:spPr bwMode="auto">
            <a:xfrm>
              <a:off x="1625" y="736"/>
              <a:ext cx="993" cy="400"/>
            </a:xfrm>
            <a:prstGeom prst="rect">
              <a:avLst/>
            </a:prstGeom>
            <a:noFill/>
            <a:ln w="9525">
              <a:solidFill>
                <a:schemeClr val="tx1"/>
              </a:solidFill>
              <a:miter lim="800000"/>
              <a:headEnd/>
              <a:tailEnd/>
            </a:ln>
            <a:effectLst>
              <a:outerShdw dist="23000" dir="5400000" sx="0" sy="0"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a:spcBef>
                  <a:spcPct val="0"/>
                </a:spcBef>
                <a:buClrTx/>
                <a:buFontTx/>
                <a:buNone/>
                <a:defRPr/>
              </a:pPr>
              <a:r>
                <a:rPr lang="en-US" sz="1200" b="1" dirty="0">
                  <a:solidFill>
                    <a:srgbClr val="000000"/>
                  </a:solidFill>
                  <a:latin typeface="Times New Roman"/>
                  <a:ea typeface="+mn-ea"/>
                  <a:cs typeface="Times New Roman"/>
                </a:rPr>
                <a:t>Map-Phase</a:t>
              </a:r>
            </a:p>
            <a:p>
              <a:pPr defTabSz="457200">
                <a:spcBef>
                  <a:spcPct val="0"/>
                </a:spcBef>
                <a:buClrTx/>
                <a:buFontTx/>
                <a:buNone/>
                <a:defRPr/>
              </a:pPr>
              <a:r>
                <a:rPr lang="en-US" sz="1200" b="1" dirty="0">
                  <a:solidFill>
                    <a:srgbClr val="000000"/>
                  </a:solidFill>
                  <a:latin typeface="Times New Roman"/>
                  <a:ea typeface="+mn-ea"/>
                  <a:cs typeface="Times New Roman"/>
                </a:rPr>
                <a:t>(split-level)</a:t>
              </a:r>
            </a:p>
          </p:txBody>
        </p:sp>
        <p:sp>
          <p:nvSpPr>
            <p:cNvPr id="17" name="TextBox 31"/>
            <p:cNvSpPr txBox="1">
              <a:spLocks noChangeArrowheads="1"/>
            </p:cNvSpPr>
            <p:nvPr/>
          </p:nvSpPr>
          <p:spPr bwMode="auto">
            <a:xfrm>
              <a:off x="3163" y="984"/>
              <a:ext cx="96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Selected subset of nasty values</a:t>
              </a:r>
              <a:endParaRPr lang="en-US" sz="1800">
                <a:latin typeface="Times New Roman" charset="0"/>
                <a:cs typeface="Times New Roman" charset="0"/>
              </a:endParaRPr>
            </a:p>
          </p:txBody>
        </p:sp>
        <p:sp>
          <p:nvSpPr>
            <p:cNvPr id="18" name="TextBox 32"/>
            <p:cNvSpPr txBox="1">
              <a:spLocks noChangeArrowheads="1"/>
            </p:cNvSpPr>
            <p:nvPr/>
          </p:nvSpPr>
          <p:spPr bwMode="auto">
            <a:xfrm>
              <a:off x="43" y="1247"/>
              <a:ext cx="53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b="1">
                  <a:latin typeface="Times New Roman" charset="0"/>
                  <a:cs typeface="Times New Roman" charset="0"/>
                </a:rPr>
                <a:t>Data split </a:t>
              </a:r>
            </a:p>
          </p:txBody>
        </p:sp>
        <p:cxnSp>
          <p:nvCxnSpPr>
            <p:cNvPr id="19" name="Elbow Connector 18"/>
            <p:cNvCxnSpPr>
              <a:cxnSpLocks noChangeShapeType="1"/>
              <a:stCxn id="18" idx="2"/>
              <a:endCxn id="6" idx="1"/>
            </p:cNvCxnSpPr>
            <p:nvPr/>
          </p:nvCxnSpPr>
          <p:spPr bwMode="auto">
            <a:xfrm rot="16200000" flipH="1">
              <a:off x="440" y="1284"/>
              <a:ext cx="279" cy="554"/>
            </a:xfrm>
            <a:prstGeom prst="bentConnector2">
              <a:avLst/>
            </a:prstGeom>
            <a:noFill/>
            <a:ln w="25400">
              <a:solidFill>
                <a:schemeClr val="tx1"/>
              </a:solidFill>
              <a:miter lim="800000"/>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cxnSp>
          <p:nvCxnSpPr>
            <p:cNvPr id="20" name="Elbow Connector 19"/>
            <p:cNvCxnSpPr>
              <a:cxnSpLocks noChangeShapeType="1"/>
              <a:stCxn id="18" idx="0"/>
              <a:endCxn id="16" idx="1"/>
            </p:cNvCxnSpPr>
            <p:nvPr/>
          </p:nvCxnSpPr>
          <p:spPr bwMode="auto">
            <a:xfrm rot="5400000" flipH="1" flipV="1">
              <a:off x="808" y="431"/>
              <a:ext cx="311" cy="1322"/>
            </a:xfrm>
            <a:prstGeom prst="bentConnector2">
              <a:avLst/>
            </a:prstGeom>
            <a:noFill/>
            <a:ln w="25400">
              <a:solidFill>
                <a:schemeClr val="tx1"/>
              </a:solidFill>
              <a:miter lim="800000"/>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sp>
          <p:nvSpPr>
            <p:cNvPr id="21" name="TextBox 37"/>
            <p:cNvSpPr txBox="1">
              <a:spLocks noChangeArrowheads="1"/>
            </p:cNvSpPr>
            <p:nvPr/>
          </p:nvSpPr>
          <p:spPr bwMode="auto">
            <a:xfrm>
              <a:off x="1081" y="1960"/>
              <a:ext cx="6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Final   output</a:t>
              </a:r>
            </a:p>
          </p:txBody>
        </p:sp>
        <p:sp>
          <p:nvSpPr>
            <p:cNvPr id="22" name="TextBox 38"/>
            <p:cNvSpPr txBox="1">
              <a:spLocks noChangeArrowheads="1"/>
            </p:cNvSpPr>
            <p:nvPr/>
          </p:nvSpPr>
          <p:spPr bwMode="auto">
            <a:xfrm>
              <a:off x="2908" y="1954"/>
              <a:ext cx="6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Final   output</a:t>
              </a:r>
            </a:p>
          </p:txBody>
        </p:sp>
        <p:cxnSp>
          <p:nvCxnSpPr>
            <p:cNvPr id="23" name="Elbow Connector 22"/>
            <p:cNvCxnSpPr>
              <a:cxnSpLocks noChangeShapeType="1"/>
              <a:stCxn id="7" idx="0"/>
              <a:endCxn id="16" idx="3"/>
            </p:cNvCxnSpPr>
            <p:nvPr/>
          </p:nvCxnSpPr>
          <p:spPr bwMode="auto">
            <a:xfrm rot="16200000" flipV="1">
              <a:off x="2624" y="930"/>
              <a:ext cx="564" cy="575"/>
            </a:xfrm>
            <a:prstGeom prst="bentConnector2">
              <a:avLst/>
            </a:prstGeom>
            <a:noFill/>
            <a:ln w="25400">
              <a:solidFill>
                <a:schemeClr val="tx1"/>
              </a:solidFill>
              <a:miter lim="800000"/>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sp>
          <p:nvSpPr>
            <p:cNvPr id="24" name="TextBox 41"/>
            <p:cNvSpPr txBox="1">
              <a:spLocks noChangeArrowheads="1"/>
            </p:cNvSpPr>
            <p:nvPr/>
          </p:nvSpPr>
          <p:spPr bwMode="auto">
            <a:xfrm>
              <a:off x="1707" y="208"/>
              <a:ext cx="84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b="1">
                  <a:latin typeface="Times New Roman" charset="0"/>
                  <a:cs typeface="Times New Roman" charset="0"/>
                </a:rPr>
                <a:t>Materialized view</a:t>
              </a:r>
            </a:p>
          </p:txBody>
        </p:sp>
        <p:sp>
          <p:nvSpPr>
            <p:cNvPr id="25" name="Oval 24"/>
            <p:cNvSpPr>
              <a:spLocks noChangeArrowheads="1"/>
            </p:cNvSpPr>
            <p:nvPr/>
          </p:nvSpPr>
          <p:spPr bwMode="auto">
            <a:xfrm>
              <a:off x="1700" y="150"/>
              <a:ext cx="844" cy="303"/>
            </a:xfrm>
            <a:prstGeom prst="ellipse">
              <a:avLst/>
            </a:prstGeom>
            <a:noFill/>
            <a:ln w="9525">
              <a:solidFill>
                <a:schemeClr val="tx1"/>
              </a:solidFill>
              <a:prstDash val="dash"/>
              <a:round/>
              <a:headEnd/>
              <a:tailEnd/>
            </a:ln>
            <a:effectLst>
              <a:outerShdw dist="23000" dir="5400000" sx="0" sy="0" rotWithShape="0">
                <a:srgbClr val="000000">
                  <a:alpha val="74998"/>
                </a:srgbClr>
              </a:outerShdw>
            </a:effectLst>
            <a:extLst>
              <a:ext uri="{909E8E84-426E-40DD-AFC4-6F175D3DCCD1}">
                <a14:hiddenFill xmlns:a14="http://schemas.microsoft.com/office/drawing/2010/main">
                  <a:solidFill>
                    <a:srgbClr val="FFFFFF"/>
                  </a:solidFill>
                </a14:hiddenFill>
              </a:ext>
            </a:extLst>
          </p:spPr>
          <p:txBody>
            <a:bodyPr anchor="ctr"/>
            <a:lstStyle/>
            <a:p>
              <a:pPr defTabSz="457200">
                <a:spcBef>
                  <a:spcPct val="0"/>
                </a:spcBef>
                <a:buClrTx/>
                <a:buFontTx/>
                <a:buNone/>
                <a:defRPr/>
              </a:pPr>
              <a:endParaRPr lang="en-US" sz="1800">
                <a:solidFill>
                  <a:schemeClr val="lt1"/>
                </a:solidFill>
                <a:latin typeface="Times New Roman"/>
                <a:ea typeface="+mn-ea"/>
                <a:cs typeface="Times New Roman"/>
              </a:endParaRPr>
            </a:p>
          </p:txBody>
        </p:sp>
        <p:cxnSp>
          <p:nvCxnSpPr>
            <p:cNvPr id="26" name="Straight Arrow Connector 25"/>
            <p:cNvCxnSpPr>
              <a:cxnSpLocks noChangeShapeType="1"/>
              <a:stCxn id="16" idx="0"/>
              <a:endCxn id="25" idx="4"/>
            </p:cNvCxnSpPr>
            <p:nvPr/>
          </p:nvCxnSpPr>
          <p:spPr bwMode="auto">
            <a:xfrm flipV="1">
              <a:off x="2121" y="453"/>
              <a:ext cx="1" cy="283"/>
            </a:xfrm>
            <a:prstGeom prst="straightConnector1">
              <a:avLst/>
            </a:prstGeom>
            <a:noFill/>
            <a:ln w="3175">
              <a:solidFill>
                <a:schemeClr val="tx1"/>
              </a:solidFill>
              <a:prstDash val="dash"/>
              <a:round/>
              <a:headEnd/>
              <a:tailEnd type="arrow" w="med" len="med"/>
            </a:ln>
            <a:effectLst>
              <a:outerShdw dist="20000" dir="5400000" sx="0" sy="0" rotWithShape="0">
                <a:srgbClr val="000000">
                  <a:alpha val="74998"/>
                </a:srgbClr>
              </a:outerShdw>
            </a:effectLst>
            <a:extLst>
              <a:ext uri="{909E8E84-426E-40DD-AFC4-6F175D3DCCD1}">
                <a14:hiddenFill xmlns:a14="http://schemas.microsoft.com/office/drawing/2010/main">
                  <a:noFill/>
                </a14:hiddenFill>
              </a:ext>
            </a:extLst>
          </p:spPr>
        </p:cxnSp>
        <p:sp>
          <p:nvSpPr>
            <p:cNvPr id="27" name="TextBox 44"/>
            <p:cNvSpPr txBox="1">
              <a:spLocks noChangeArrowheads="1"/>
            </p:cNvSpPr>
            <p:nvPr/>
          </p:nvSpPr>
          <p:spPr bwMode="auto">
            <a:xfrm>
              <a:off x="1845" y="528"/>
              <a:ext cx="62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Final   output</a:t>
              </a:r>
            </a:p>
          </p:txBody>
        </p:sp>
        <p:cxnSp>
          <p:nvCxnSpPr>
            <p:cNvPr id="28" name="Straight Connector 27"/>
            <p:cNvCxnSpPr/>
            <p:nvPr/>
          </p:nvCxnSpPr>
          <p:spPr>
            <a:xfrm>
              <a:off x="771" y="1377"/>
              <a:ext cx="386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9" name="Right Brace 28"/>
            <p:cNvSpPr/>
            <p:nvPr/>
          </p:nvSpPr>
          <p:spPr>
            <a:xfrm>
              <a:off x="4019" y="1441"/>
              <a:ext cx="134" cy="513"/>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defTabSz="457200">
                <a:spcBef>
                  <a:spcPct val="0"/>
                </a:spcBef>
                <a:buClrTx/>
                <a:buFontTx/>
                <a:buNone/>
                <a:defRPr/>
              </a:pPr>
              <a:endParaRPr lang="en-US" sz="1800"/>
            </a:p>
          </p:txBody>
        </p:sp>
        <p:sp>
          <p:nvSpPr>
            <p:cNvPr id="30" name="TextBox 67"/>
            <p:cNvSpPr txBox="1">
              <a:spLocks noChangeArrowheads="1"/>
            </p:cNvSpPr>
            <p:nvPr/>
          </p:nvSpPr>
          <p:spPr bwMode="auto">
            <a:xfrm>
              <a:off x="4169" y="1539"/>
              <a:ext cx="629"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Map-reduce job</a:t>
              </a:r>
            </a:p>
          </p:txBody>
        </p:sp>
        <p:sp>
          <p:nvSpPr>
            <p:cNvPr id="31" name="Right Brace 30"/>
            <p:cNvSpPr/>
            <p:nvPr/>
          </p:nvSpPr>
          <p:spPr>
            <a:xfrm>
              <a:off x="4026" y="780"/>
              <a:ext cx="134" cy="513"/>
            </a:xfrm>
            <a:prstGeom prst="rightBrace">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defTabSz="457200">
                <a:spcBef>
                  <a:spcPct val="0"/>
                </a:spcBef>
                <a:buClrTx/>
                <a:buFontTx/>
                <a:buNone/>
                <a:defRPr/>
              </a:pPr>
              <a:endParaRPr lang="en-US" sz="1800"/>
            </a:p>
          </p:txBody>
        </p:sp>
        <p:sp>
          <p:nvSpPr>
            <p:cNvPr id="32" name="TextBox 69"/>
            <p:cNvSpPr txBox="1">
              <a:spLocks noChangeArrowheads="1"/>
            </p:cNvSpPr>
            <p:nvPr/>
          </p:nvSpPr>
          <p:spPr bwMode="auto">
            <a:xfrm>
              <a:off x="4176" y="878"/>
              <a:ext cx="570"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defTabSz="457200">
                <a:spcBef>
                  <a:spcPct val="0"/>
                </a:spcBef>
                <a:defRPr>
                  <a:solidFill>
                    <a:schemeClr val="tx1"/>
                  </a:solidFill>
                  <a:latin typeface="Arial" charset="0"/>
                  <a:ea typeface="ＭＳ Ｐゴシック" charset="0"/>
                </a:defRPr>
              </a:lvl1pPr>
              <a:lvl2pPr marL="742950" indent="-285750" algn="l" defTabSz="457200">
                <a:spcBef>
                  <a:spcPct val="0"/>
                </a:spcBef>
                <a:defRPr>
                  <a:solidFill>
                    <a:schemeClr val="tx1"/>
                  </a:solidFill>
                  <a:latin typeface="Arial" charset="0"/>
                  <a:ea typeface="ＭＳ Ｐゴシック" charset="0"/>
                </a:defRPr>
              </a:lvl2pPr>
              <a:lvl3pPr marL="1143000" indent="-228600" algn="l" defTabSz="457200">
                <a:spcBef>
                  <a:spcPct val="0"/>
                </a:spcBef>
                <a:defRPr>
                  <a:solidFill>
                    <a:schemeClr val="tx1"/>
                  </a:solidFill>
                  <a:latin typeface="Arial" charset="0"/>
                  <a:ea typeface="ＭＳ Ｐゴシック" charset="0"/>
                </a:defRPr>
              </a:lvl3pPr>
              <a:lvl4pPr marL="1600200" indent="-228600" algn="l" defTabSz="457200">
                <a:spcBef>
                  <a:spcPct val="0"/>
                </a:spcBef>
                <a:defRPr>
                  <a:solidFill>
                    <a:schemeClr val="tx1"/>
                  </a:solidFill>
                  <a:latin typeface="Arial" charset="0"/>
                  <a:ea typeface="ＭＳ Ｐゴシック" charset="0"/>
                </a:defRPr>
              </a:lvl4pPr>
              <a:lvl5pPr marL="2057400" indent="-228600" algn="l" defTabSz="457200">
                <a:spcBef>
                  <a:spcPct val="0"/>
                </a:spcBef>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buClrTx/>
                <a:buFontTx/>
                <a:buNone/>
              </a:pPr>
              <a:r>
                <a:rPr lang="en-US" sz="1200">
                  <a:latin typeface="Times New Roman" charset="0"/>
                  <a:cs typeface="Times New Roman" charset="0"/>
                </a:rPr>
                <a:t>Map-only job</a:t>
              </a:r>
            </a:p>
          </p:txBody>
        </p:sp>
      </p:grpSp>
      <p:sp>
        <p:nvSpPr>
          <p:cNvPr id="35" name="Rectangle 34"/>
          <p:cNvSpPr/>
          <p:nvPr/>
        </p:nvSpPr>
        <p:spPr>
          <a:xfrm>
            <a:off x="424932" y="1826164"/>
            <a:ext cx="2945438" cy="889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Need two jobs to pre-process the data</a:t>
            </a:r>
            <a:endParaRPr lang="en-US" sz="2000" b="1" dirty="0"/>
          </a:p>
        </p:txBody>
      </p:sp>
      <p:sp>
        <p:nvSpPr>
          <p:cNvPr id="36" name="TextBox 35"/>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466379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5441" cy="685800"/>
          </a:xfrm>
        </p:spPr>
        <p:txBody>
          <a:bodyPr>
            <a:normAutofit fontScale="90000"/>
          </a:bodyPr>
          <a:lstStyle/>
          <a:p>
            <a:r>
              <a:rPr lang="en-US" dirty="0"/>
              <a:t>E3 Computation </a:t>
            </a:r>
            <a:r>
              <a:rPr lang="en-US" dirty="0" smtClean="0"/>
              <a:t>Flow</a:t>
            </a:r>
            <a:br>
              <a:rPr lang="en-US" dirty="0" smtClean="0"/>
            </a:br>
            <a:r>
              <a:rPr lang="en-US" dirty="0" smtClean="0"/>
              <a:t>Building </a:t>
            </a:r>
            <a:r>
              <a:rPr lang="en-US" dirty="0"/>
              <a:t>the Materialized </a:t>
            </a:r>
            <a:r>
              <a:rPr lang="en-US" dirty="0" smtClean="0"/>
              <a:t>View</a:t>
            </a:r>
            <a:endParaRPr lang="en-US" dirty="0"/>
          </a:p>
        </p:txBody>
      </p:sp>
      <p:sp>
        <p:nvSpPr>
          <p:cNvPr id="3" name="Content Placeholder 2"/>
          <p:cNvSpPr>
            <a:spLocks noGrp="1"/>
          </p:cNvSpPr>
          <p:nvPr>
            <p:ph idx="1"/>
          </p:nvPr>
        </p:nvSpPr>
        <p:spPr>
          <a:xfrm>
            <a:off x="347770" y="1861473"/>
            <a:ext cx="8660150" cy="3931920"/>
          </a:xfrm>
        </p:spPr>
        <p:txBody>
          <a:bodyPr>
            <a:normAutofit/>
          </a:bodyPr>
          <a:lstStyle/>
          <a:p>
            <a:r>
              <a:rPr lang="en-US" sz="2000" b="1" dirty="0" smtClean="0">
                <a:solidFill>
                  <a:srgbClr val="800000"/>
                </a:solidFill>
              </a:rPr>
              <a:t>1</a:t>
            </a:r>
            <a:r>
              <a:rPr lang="en-US" sz="2000" b="1" dirty="0">
                <a:solidFill>
                  <a:srgbClr val="800000"/>
                </a:solidFill>
              </a:rPr>
              <a:t>) Map-reduce job:</a:t>
            </a:r>
          </a:p>
          <a:p>
            <a:pPr lvl="1"/>
            <a:r>
              <a:rPr lang="en-US" dirty="0">
                <a:solidFill>
                  <a:schemeClr val="tx1">
                    <a:lumMod val="95000"/>
                    <a:lumOff val="5000"/>
                  </a:schemeClr>
                </a:solidFill>
              </a:rPr>
              <a:t>Reports </a:t>
            </a:r>
            <a:r>
              <a:rPr lang="en-US" i="1" dirty="0">
                <a:solidFill>
                  <a:schemeClr val="tx1">
                    <a:lumMod val="95000"/>
                    <a:lumOff val="5000"/>
                  </a:schemeClr>
                </a:solidFill>
              </a:rPr>
              <a:t>v</a:t>
            </a:r>
            <a:r>
              <a:rPr lang="en-US" dirty="0">
                <a:solidFill>
                  <a:schemeClr val="tx1">
                    <a:lumMod val="95000"/>
                    <a:lumOff val="5000"/>
                  </a:schemeClr>
                </a:solidFill>
              </a:rPr>
              <a:t> and splits ID, and number of records in that split containing </a:t>
            </a:r>
            <a:r>
              <a:rPr lang="en-US" i="1" dirty="0">
                <a:solidFill>
                  <a:schemeClr val="tx1">
                    <a:lumMod val="95000"/>
                    <a:lumOff val="5000"/>
                  </a:schemeClr>
                </a:solidFill>
              </a:rPr>
              <a:t>v</a:t>
            </a:r>
            <a:r>
              <a:rPr lang="en-US" dirty="0">
                <a:solidFill>
                  <a:schemeClr val="tx1">
                    <a:lumMod val="95000"/>
                    <a:lumOff val="5000"/>
                  </a:schemeClr>
                </a:solidFill>
              </a:rPr>
              <a:t>;</a:t>
            </a:r>
          </a:p>
          <a:p>
            <a:pPr lvl="1"/>
            <a:r>
              <a:rPr lang="en-US" dirty="0">
                <a:solidFill>
                  <a:schemeClr val="tx1">
                    <a:lumMod val="95000"/>
                    <a:lumOff val="5000"/>
                  </a:schemeClr>
                </a:solidFill>
              </a:rPr>
              <a:t>Calculate |splits(v)| and |records(v)| In reduce phase to execute </a:t>
            </a:r>
            <a:r>
              <a:rPr lang="en-US" dirty="0" smtClean="0">
                <a:solidFill>
                  <a:schemeClr val="tx1">
                    <a:lumMod val="95000"/>
                    <a:lumOff val="5000"/>
                  </a:schemeClr>
                </a:solidFill>
              </a:rPr>
              <a:t>E3 greedy algorithm &gt; output: list of v to be stored.</a:t>
            </a:r>
            <a:endParaRPr lang="en-US" dirty="0">
              <a:solidFill>
                <a:schemeClr val="tx1">
                  <a:lumMod val="95000"/>
                  <a:lumOff val="5000"/>
                </a:schemeClr>
              </a:solidFill>
            </a:endParaRPr>
          </a:p>
          <a:p>
            <a:r>
              <a:rPr lang="en-US" sz="2000" b="1" dirty="0">
                <a:solidFill>
                  <a:srgbClr val="800000"/>
                </a:solidFill>
              </a:rPr>
              <a:t>2) Map-only job:</a:t>
            </a:r>
          </a:p>
          <a:p>
            <a:pPr lvl="1"/>
            <a:r>
              <a:rPr lang="en-US" dirty="0">
                <a:solidFill>
                  <a:schemeClr val="tx1">
                    <a:lumMod val="95000"/>
                    <a:lumOff val="5000"/>
                  </a:schemeClr>
                </a:solidFill>
              </a:rPr>
              <a:t>Scans the data, copy </a:t>
            </a:r>
            <a:r>
              <a:rPr lang="en-US" dirty="0" smtClean="0">
                <a:solidFill>
                  <a:schemeClr val="tx1">
                    <a:lumMod val="95000"/>
                    <a:lumOff val="5000"/>
                  </a:schemeClr>
                </a:solidFill>
              </a:rPr>
              <a:t>records </a:t>
            </a:r>
            <a:r>
              <a:rPr lang="en-US" dirty="0">
                <a:solidFill>
                  <a:schemeClr val="tx1">
                    <a:lumMod val="95000"/>
                    <a:lumOff val="5000"/>
                  </a:schemeClr>
                </a:solidFill>
              </a:rPr>
              <a:t>that contain selected v’s</a:t>
            </a:r>
            <a:r>
              <a:rPr lang="en-US" dirty="0" smtClean="0">
                <a:solidFill>
                  <a:schemeClr val="tx1">
                    <a:lumMod val="95000"/>
                    <a:lumOff val="5000"/>
                  </a:schemeClr>
                </a:solidFill>
              </a:rPr>
              <a:t> </a:t>
            </a:r>
            <a:r>
              <a:rPr lang="en-US" dirty="0">
                <a:solidFill>
                  <a:schemeClr val="tx1">
                    <a:lumMod val="95000"/>
                    <a:lumOff val="5000"/>
                  </a:schemeClr>
                </a:solidFill>
              </a:rPr>
              <a:t>to </a:t>
            </a:r>
            <a:r>
              <a:rPr lang="en-US" b="1" dirty="0" err="1" smtClean="0">
                <a:solidFill>
                  <a:schemeClr val="tx1">
                    <a:lumMod val="95000"/>
                    <a:lumOff val="5000"/>
                  </a:schemeClr>
                </a:solidFill>
              </a:rPr>
              <a:t>A</a:t>
            </a:r>
            <a:r>
              <a:rPr lang="en-US" b="1" baseline="-25000" dirty="0" err="1" smtClean="0">
                <a:solidFill>
                  <a:schemeClr val="tx1">
                    <a:lumMod val="95000"/>
                    <a:lumOff val="5000"/>
                  </a:schemeClr>
                </a:solidFill>
              </a:rPr>
              <a:t>mv</a:t>
            </a:r>
            <a:r>
              <a:rPr lang="en-US" dirty="0" smtClean="0">
                <a:solidFill>
                  <a:schemeClr val="tx1">
                    <a:lumMod val="95000"/>
                    <a:lumOff val="5000"/>
                  </a:schemeClr>
                </a:solidFill>
              </a:rPr>
              <a:t>.</a:t>
            </a:r>
            <a:endParaRPr lang="en-US" dirty="0">
              <a:solidFill>
                <a:schemeClr val="tx1">
                  <a:lumMod val="95000"/>
                  <a:lumOff val="5000"/>
                </a:schemeClr>
              </a:solidFill>
            </a:endParaRPr>
          </a:p>
          <a:p>
            <a:pPr lvl="1"/>
            <a:endParaRPr lang="en-US" sz="2000" b="1" i="1" dirty="0" smtClean="0">
              <a:solidFill>
                <a:srgbClr val="800000"/>
              </a:solidFill>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42</a:t>
            </a:fld>
            <a:endParaRPr lang="en-US" dirty="0"/>
          </a:p>
        </p:txBody>
      </p:sp>
    </p:spTree>
    <p:extLst>
      <p:ext uri="{BB962C8B-B14F-4D97-AF65-F5344CB8AC3E}">
        <p14:creationId xmlns:p14="http://schemas.microsoft.com/office/powerpoint/2010/main" val="1715656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54218" y="2621663"/>
            <a:ext cx="2948458" cy="1844427"/>
          </a:xfrm>
          <a:prstGeom prst="roundRect">
            <a:avLst/>
          </a:prstGeom>
          <a:solidFill>
            <a:srgbClr val="CCFFCC">
              <a:alpha val="70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p:txBody>
          <a:bodyPr>
            <a:normAutofit fontScale="90000"/>
          </a:bodyPr>
          <a:lstStyle/>
          <a:p>
            <a:r>
              <a:rPr lang="en-US" sz="2800" dirty="0" smtClean="0"/>
              <a:t>E3 Query Evaluation </a:t>
            </a:r>
            <a:br>
              <a:rPr lang="en-US" sz="2800" dirty="0" smtClean="0"/>
            </a:br>
            <a:r>
              <a:rPr lang="en-US" dirty="0" smtClean="0"/>
              <a:t>(Putting It All Together)</a:t>
            </a:r>
            <a:endParaRPr lang="en-US" sz="2800" dirty="0"/>
          </a:p>
        </p:txBody>
      </p:sp>
      <p:sp>
        <p:nvSpPr>
          <p:cNvPr id="4" name="Slide Number Placeholder 3"/>
          <p:cNvSpPr>
            <a:spLocks noGrp="1"/>
          </p:cNvSpPr>
          <p:nvPr>
            <p:ph type="sldNum" sz="quarter" idx="12"/>
          </p:nvPr>
        </p:nvSpPr>
        <p:spPr/>
        <p:txBody>
          <a:bodyPr/>
          <a:lstStyle/>
          <a:p>
            <a:fld id="{EBFB1032-EA64-7144-B003-9BCC9D94B503}" type="slidenum">
              <a:rPr lang="en-US" sz="1100" smtClean="0"/>
              <a:t>43</a:t>
            </a:fld>
            <a:endParaRPr lang="en-US" sz="1100" dirty="0"/>
          </a:p>
        </p:txBody>
      </p:sp>
      <p:sp>
        <p:nvSpPr>
          <p:cNvPr id="5" name="Rectangle 4"/>
          <p:cNvSpPr/>
          <p:nvPr/>
        </p:nvSpPr>
        <p:spPr>
          <a:xfrm>
            <a:off x="1011544" y="3942045"/>
            <a:ext cx="2673722" cy="348839"/>
          </a:xfrm>
          <a:prstGeom prst="rect">
            <a:avLst/>
          </a:prstGeom>
          <a:solidFill>
            <a:schemeClr val="bg1">
              <a:lumMod val="75000"/>
              <a:alpha val="7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rPr>
              <a:t>Input Format</a:t>
            </a:r>
            <a:endParaRPr lang="en-US" sz="1600" b="1" dirty="0">
              <a:solidFill>
                <a:srgbClr val="000000"/>
              </a:solidFill>
            </a:endParaRPr>
          </a:p>
        </p:txBody>
      </p:sp>
      <p:grpSp>
        <p:nvGrpSpPr>
          <p:cNvPr id="42" name="Group 41"/>
          <p:cNvGrpSpPr/>
          <p:nvPr/>
        </p:nvGrpSpPr>
        <p:grpSpPr>
          <a:xfrm>
            <a:off x="875463" y="1849551"/>
            <a:ext cx="3334880" cy="772112"/>
            <a:chOff x="875463" y="1849551"/>
            <a:chExt cx="3334880" cy="772112"/>
          </a:xfrm>
        </p:grpSpPr>
        <p:cxnSp>
          <p:nvCxnSpPr>
            <p:cNvPr id="8" name="Straight Arrow Connector 7"/>
            <p:cNvCxnSpPr/>
            <p:nvPr/>
          </p:nvCxnSpPr>
          <p:spPr>
            <a:xfrm>
              <a:off x="2472090" y="2198358"/>
              <a:ext cx="0" cy="423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875463" y="1849551"/>
              <a:ext cx="3334880" cy="307777"/>
            </a:xfrm>
            <a:prstGeom prst="rect">
              <a:avLst/>
            </a:prstGeom>
            <a:noFill/>
          </p:spPr>
          <p:txBody>
            <a:bodyPr wrap="none" rtlCol="0">
              <a:spAutoFit/>
            </a:bodyPr>
            <a:lstStyle/>
            <a:p>
              <a:r>
                <a:rPr lang="en-US" sz="1400" dirty="0" smtClean="0">
                  <a:solidFill>
                    <a:srgbClr val="0000FF"/>
                  </a:solidFill>
                </a:rPr>
                <a:t>1) Read file A &amp; set of predicates P</a:t>
              </a:r>
              <a:endParaRPr lang="en-US" sz="1400" dirty="0">
                <a:solidFill>
                  <a:srgbClr val="0000FF"/>
                </a:solidFill>
              </a:endParaRPr>
            </a:p>
          </p:txBody>
        </p:sp>
      </p:grpSp>
      <p:sp>
        <p:nvSpPr>
          <p:cNvPr id="10" name="TextBox 9"/>
          <p:cNvSpPr txBox="1"/>
          <p:nvPr/>
        </p:nvSpPr>
        <p:spPr>
          <a:xfrm>
            <a:off x="939707" y="2606543"/>
            <a:ext cx="1536598" cy="338554"/>
          </a:xfrm>
          <a:prstGeom prst="rect">
            <a:avLst/>
          </a:prstGeom>
          <a:noFill/>
        </p:spPr>
        <p:txBody>
          <a:bodyPr wrap="none" rtlCol="0">
            <a:spAutoFit/>
          </a:bodyPr>
          <a:lstStyle/>
          <a:p>
            <a:r>
              <a:rPr lang="en-US" sz="1600" b="1" dirty="0" smtClean="0"/>
              <a:t>E3 Wrapper</a:t>
            </a:r>
            <a:endParaRPr lang="en-US" sz="1600" b="1" dirty="0"/>
          </a:p>
        </p:txBody>
      </p:sp>
      <p:grpSp>
        <p:nvGrpSpPr>
          <p:cNvPr id="40" name="Group 39"/>
          <p:cNvGrpSpPr/>
          <p:nvPr/>
        </p:nvGrpSpPr>
        <p:grpSpPr>
          <a:xfrm>
            <a:off x="3802674" y="2760153"/>
            <a:ext cx="3055498" cy="360416"/>
            <a:chOff x="3802674" y="2760153"/>
            <a:chExt cx="3055498" cy="360416"/>
          </a:xfrm>
        </p:grpSpPr>
        <p:cxnSp>
          <p:nvCxnSpPr>
            <p:cNvPr id="15" name="Straight Arrow Connector 14"/>
            <p:cNvCxnSpPr/>
            <p:nvPr/>
          </p:nvCxnSpPr>
          <p:spPr>
            <a:xfrm>
              <a:off x="3802675" y="3120569"/>
              <a:ext cx="2903097" cy="0"/>
            </a:xfrm>
            <a:prstGeom prst="straightConnector1">
              <a:avLst/>
            </a:prstGeom>
            <a:ln>
              <a:solidFill>
                <a:srgbClr val="FF66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802674" y="2760153"/>
              <a:ext cx="3055498" cy="307777"/>
            </a:xfrm>
            <a:prstGeom prst="rect">
              <a:avLst/>
            </a:prstGeom>
            <a:noFill/>
          </p:spPr>
          <p:txBody>
            <a:bodyPr wrap="square" rtlCol="0">
              <a:spAutoFit/>
            </a:bodyPr>
            <a:lstStyle/>
            <a:p>
              <a:r>
                <a:rPr lang="en-US" sz="1400" dirty="0" smtClean="0">
                  <a:solidFill>
                    <a:srgbClr val="0000FF"/>
                  </a:solidFill>
                </a:rPr>
                <a:t>2) Consult E3’s metadata (A, P)</a:t>
              </a:r>
              <a:endParaRPr lang="en-US" sz="1400" dirty="0">
                <a:solidFill>
                  <a:srgbClr val="0000FF"/>
                </a:solidFill>
              </a:endParaRPr>
            </a:p>
          </p:txBody>
        </p:sp>
      </p:grpSp>
      <p:sp>
        <p:nvSpPr>
          <p:cNvPr id="17" name="Cube 16"/>
          <p:cNvSpPr/>
          <p:nvPr/>
        </p:nvSpPr>
        <p:spPr>
          <a:xfrm>
            <a:off x="6736012" y="2585212"/>
            <a:ext cx="1723714" cy="1272077"/>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E3 Metadata</a:t>
            </a:r>
            <a:endParaRPr lang="en-US" sz="1600" b="1" dirty="0"/>
          </a:p>
        </p:txBody>
      </p:sp>
      <p:grpSp>
        <p:nvGrpSpPr>
          <p:cNvPr id="41" name="Group 40"/>
          <p:cNvGrpSpPr/>
          <p:nvPr/>
        </p:nvGrpSpPr>
        <p:grpSpPr>
          <a:xfrm>
            <a:off x="3802675" y="3490959"/>
            <a:ext cx="3055497" cy="526718"/>
            <a:chOff x="3802675" y="3490959"/>
            <a:chExt cx="3055497" cy="526718"/>
          </a:xfrm>
        </p:grpSpPr>
        <p:cxnSp>
          <p:nvCxnSpPr>
            <p:cNvPr id="18" name="Straight Arrow Connector 17"/>
            <p:cNvCxnSpPr/>
            <p:nvPr/>
          </p:nvCxnSpPr>
          <p:spPr>
            <a:xfrm flipH="1">
              <a:off x="3802675" y="3490959"/>
              <a:ext cx="2903097" cy="0"/>
            </a:xfrm>
            <a:prstGeom prst="straightConnector1">
              <a:avLst/>
            </a:prstGeom>
            <a:ln>
              <a:solidFill>
                <a:srgbClr val="FF0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3955074" y="3494457"/>
              <a:ext cx="2903098" cy="523220"/>
            </a:xfrm>
            <a:prstGeom prst="rect">
              <a:avLst/>
            </a:prstGeom>
            <a:noFill/>
          </p:spPr>
          <p:txBody>
            <a:bodyPr wrap="square" rtlCol="0">
              <a:spAutoFit/>
            </a:bodyPr>
            <a:lstStyle/>
            <a:p>
              <a:r>
                <a:rPr lang="en-US" sz="1400" dirty="0" smtClean="0">
                  <a:solidFill>
                    <a:srgbClr val="0000FF"/>
                  </a:solidFill>
                </a:rPr>
                <a:t>3) Return list of relevant splits</a:t>
              </a:r>
            </a:p>
            <a:p>
              <a:r>
                <a:rPr lang="en-US" sz="1400" dirty="0">
                  <a:solidFill>
                    <a:srgbClr val="0000FF"/>
                  </a:solidFill>
                </a:rPr>
                <a:t> </a:t>
              </a:r>
              <a:r>
                <a:rPr lang="en-US" sz="1400" dirty="0" smtClean="0">
                  <a:solidFill>
                    <a:srgbClr val="0000FF"/>
                  </a:solidFill>
                </a:rPr>
                <a:t>    Or A</a:t>
              </a:r>
              <a:r>
                <a:rPr lang="en-US" sz="1400" baseline="-25000" dirty="0" smtClean="0">
                  <a:solidFill>
                    <a:srgbClr val="0000FF"/>
                  </a:solidFill>
                </a:rPr>
                <a:t>MV</a:t>
              </a:r>
              <a:endParaRPr lang="en-US" sz="1400" baseline="-25000" dirty="0">
                <a:solidFill>
                  <a:srgbClr val="0000FF"/>
                </a:solidFill>
              </a:endParaRPr>
            </a:p>
          </p:txBody>
        </p:sp>
      </p:grpSp>
      <p:grpSp>
        <p:nvGrpSpPr>
          <p:cNvPr id="43" name="Group 42"/>
          <p:cNvGrpSpPr/>
          <p:nvPr/>
        </p:nvGrpSpPr>
        <p:grpSpPr>
          <a:xfrm>
            <a:off x="826376" y="2966083"/>
            <a:ext cx="2980553" cy="975963"/>
            <a:chOff x="826376" y="2966083"/>
            <a:chExt cx="2980553" cy="975963"/>
          </a:xfrm>
        </p:grpSpPr>
        <p:cxnSp>
          <p:nvCxnSpPr>
            <p:cNvPr id="30" name="Straight Arrow Connector 29"/>
            <p:cNvCxnSpPr/>
            <p:nvPr/>
          </p:nvCxnSpPr>
          <p:spPr>
            <a:xfrm>
              <a:off x="1413676" y="3479338"/>
              <a:ext cx="0" cy="423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826376" y="3143886"/>
              <a:ext cx="1425559" cy="307777"/>
            </a:xfrm>
            <a:prstGeom prst="rect">
              <a:avLst/>
            </a:prstGeom>
            <a:noFill/>
          </p:spPr>
          <p:txBody>
            <a:bodyPr wrap="square" rtlCol="0">
              <a:spAutoFit/>
            </a:bodyPr>
            <a:lstStyle/>
            <a:p>
              <a:r>
                <a:rPr lang="en-US" sz="1400" dirty="0">
                  <a:solidFill>
                    <a:srgbClr val="0000FF"/>
                  </a:solidFill>
                </a:rPr>
                <a:t>4</a:t>
              </a:r>
              <a:r>
                <a:rPr lang="en-US" sz="1400" dirty="0" smtClean="0">
                  <a:solidFill>
                    <a:srgbClr val="0000FF"/>
                  </a:solidFill>
                </a:rPr>
                <a:t>) Read A</a:t>
              </a:r>
              <a:r>
                <a:rPr lang="en-US" sz="1400" baseline="-25000" dirty="0" smtClean="0">
                  <a:solidFill>
                    <a:srgbClr val="0000FF"/>
                  </a:solidFill>
                </a:rPr>
                <a:t>MV</a:t>
              </a:r>
              <a:endParaRPr lang="en-US" sz="1400" baseline="-25000" dirty="0">
                <a:solidFill>
                  <a:srgbClr val="0000FF"/>
                </a:solidFill>
              </a:endParaRPr>
            </a:p>
          </p:txBody>
        </p:sp>
        <p:cxnSp>
          <p:nvCxnSpPr>
            <p:cNvPr id="33" name="Straight Arrow Connector 32"/>
            <p:cNvCxnSpPr/>
            <p:nvPr/>
          </p:nvCxnSpPr>
          <p:spPr>
            <a:xfrm>
              <a:off x="2998910" y="3518741"/>
              <a:ext cx="0" cy="423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381370" y="2966083"/>
              <a:ext cx="1425559" cy="523220"/>
            </a:xfrm>
            <a:prstGeom prst="rect">
              <a:avLst/>
            </a:prstGeom>
            <a:noFill/>
          </p:spPr>
          <p:txBody>
            <a:bodyPr wrap="square" rtlCol="0">
              <a:spAutoFit/>
            </a:bodyPr>
            <a:lstStyle/>
            <a:p>
              <a:r>
                <a:rPr lang="en-US" sz="1400" dirty="0">
                  <a:solidFill>
                    <a:srgbClr val="0000FF"/>
                  </a:solidFill>
                </a:rPr>
                <a:t>4</a:t>
              </a:r>
              <a:r>
                <a:rPr lang="en-US" sz="1400" dirty="0" smtClean="0">
                  <a:solidFill>
                    <a:srgbClr val="0000FF"/>
                  </a:solidFill>
                </a:rPr>
                <a:t>) Read A, list of splits</a:t>
              </a:r>
              <a:endParaRPr lang="en-US" sz="1400" dirty="0">
                <a:solidFill>
                  <a:srgbClr val="0000FF"/>
                </a:solidFill>
              </a:endParaRPr>
            </a:p>
          </p:txBody>
        </p:sp>
        <p:sp>
          <p:nvSpPr>
            <p:cNvPr id="35" name="TextBox 34"/>
            <p:cNvSpPr txBox="1"/>
            <p:nvPr/>
          </p:nvSpPr>
          <p:spPr>
            <a:xfrm>
              <a:off x="2003363" y="3479338"/>
              <a:ext cx="435862" cy="276999"/>
            </a:xfrm>
            <a:prstGeom prst="rect">
              <a:avLst/>
            </a:prstGeom>
            <a:solidFill>
              <a:srgbClr val="FF0000">
                <a:alpha val="70000"/>
              </a:srgbClr>
            </a:solidFill>
          </p:spPr>
          <p:txBody>
            <a:bodyPr wrap="none" rtlCol="0">
              <a:spAutoFit/>
            </a:bodyPr>
            <a:lstStyle/>
            <a:p>
              <a:r>
                <a:rPr lang="en-US" sz="1200" b="1" dirty="0" smtClean="0"/>
                <a:t>OR</a:t>
              </a:r>
              <a:endParaRPr lang="en-US" sz="1200" b="1" dirty="0"/>
            </a:p>
          </p:txBody>
        </p:sp>
      </p:grpSp>
      <p:grpSp>
        <p:nvGrpSpPr>
          <p:cNvPr id="44" name="Group 43"/>
          <p:cNvGrpSpPr/>
          <p:nvPr/>
        </p:nvGrpSpPr>
        <p:grpSpPr>
          <a:xfrm>
            <a:off x="911502" y="4290884"/>
            <a:ext cx="3128698" cy="1112702"/>
            <a:chOff x="911502" y="4290884"/>
            <a:chExt cx="3128698" cy="1112702"/>
          </a:xfrm>
        </p:grpSpPr>
        <p:cxnSp>
          <p:nvCxnSpPr>
            <p:cNvPr id="37" name="Straight Arrow Connector 36"/>
            <p:cNvCxnSpPr>
              <a:stCxn id="5" idx="2"/>
            </p:cNvCxnSpPr>
            <p:nvPr/>
          </p:nvCxnSpPr>
          <p:spPr>
            <a:xfrm>
              <a:off x="2348405" y="4290884"/>
              <a:ext cx="0" cy="674107"/>
            </a:xfrm>
            <a:prstGeom prst="straightConnector1">
              <a:avLst/>
            </a:prstGeom>
            <a:ln>
              <a:solidFill>
                <a:srgbClr val="008000"/>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911502" y="4880366"/>
              <a:ext cx="3128698" cy="523220"/>
            </a:xfrm>
            <a:prstGeom prst="rect">
              <a:avLst/>
            </a:prstGeom>
            <a:noFill/>
          </p:spPr>
          <p:txBody>
            <a:bodyPr wrap="square" rtlCol="0">
              <a:spAutoFit/>
            </a:bodyPr>
            <a:lstStyle/>
            <a:p>
              <a:pPr algn="ctr"/>
              <a:r>
                <a:rPr lang="en-US" sz="1400" dirty="0">
                  <a:solidFill>
                    <a:srgbClr val="0000FF"/>
                  </a:solidFill>
                </a:rPr>
                <a:t>5</a:t>
              </a:r>
              <a:r>
                <a:rPr lang="en-US" sz="1400" dirty="0" smtClean="0">
                  <a:solidFill>
                    <a:srgbClr val="0000FF"/>
                  </a:solidFill>
                </a:rPr>
                <a:t>) Input splits to query evaluation (map-reduce engine)</a:t>
              </a:r>
              <a:endParaRPr lang="en-US" sz="1400" dirty="0">
                <a:solidFill>
                  <a:srgbClr val="0000FF"/>
                </a:solidFill>
              </a:endParaRPr>
            </a:p>
          </p:txBody>
        </p:sp>
      </p:grpSp>
      <p:grpSp>
        <p:nvGrpSpPr>
          <p:cNvPr id="47" name="Group 46"/>
          <p:cNvGrpSpPr/>
          <p:nvPr/>
        </p:nvGrpSpPr>
        <p:grpSpPr>
          <a:xfrm>
            <a:off x="4838496" y="3917761"/>
            <a:ext cx="3931278" cy="1967048"/>
            <a:chOff x="4838496" y="3917761"/>
            <a:chExt cx="3931278" cy="1967048"/>
          </a:xfrm>
        </p:grpSpPr>
        <p:sp>
          <p:nvSpPr>
            <p:cNvPr id="45" name="TextBox 44"/>
            <p:cNvSpPr txBox="1"/>
            <p:nvPr/>
          </p:nvSpPr>
          <p:spPr>
            <a:xfrm>
              <a:off x="4838496" y="4807591"/>
              <a:ext cx="3931278" cy="1077218"/>
            </a:xfrm>
            <a:prstGeom prst="rect">
              <a:avLst/>
            </a:prstGeom>
            <a:solidFill>
              <a:schemeClr val="bg1">
                <a:lumMod val="85000"/>
                <a:alpha val="70000"/>
              </a:schemeClr>
            </a:solidFill>
            <a:ln>
              <a:solidFill>
                <a:schemeClr val="tx1"/>
              </a:solidFill>
            </a:ln>
          </p:spPr>
          <p:txBody>
            <a:bodyPr wrap="square" rtlCol="0">
              <a:spAutoFit/>
            </a:bodyPr>
            <a:lstStyle/>
            <a:p>
              <a:pPr marL="347663" indent="-347663"/>
              <a:r>
                <a:rPr lang="en-US" sz="1600" dirty="0" smtClean="0"/>
                <a:t>&gt;&gt; Ranges &amp; inverted index in light-weight DB</a:t>
              </a:r>
            </a:p>
            <a:p>
              <a:endParaRPr lang="en-US" sz="1600" dirty="0"/>
            </a:p>
            <a:p>
              <a:r>
                <a:rPr lang="en-US" sz="1600" dirty="0" smtClean="0"/>
                <a:t>&gt;&gt; Materialized views are in HDFS</a:t>
              </a:r>
              <a:endParaRPr lang="en-US" sz="1600" dirty="0"/>
            </a:p>
          </p:txBody>
        </p:sp>
        <p:sp>
          <p:nvSpPr>
            <p:cNvPr id="46" name="Down Arrow 45"/>
            <p:cNvSpPr/>
            <p:nvPr/>
          </p:nvSpPr>
          <p:spPr>
            <a:xfrm>
              <a:off x="7227502" y="3917761"/>
              <a:ext cx="604812" cy="829358"/>
            </a:xfrm>
            <a:prstGeom prst="downArrow">
              <a:avLst/>
            </a:prstGeom>
            <a:solidFill>
              <a:schemeClr val="bg1">
                <a:alpha val="70000"/>
              </a:schemeClr>
            </a:solid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grpSp>
      <p:sp>
        <p:nvSpPr>
          <p:cNvPr id="36" name="TextBox 35"/>
          <p:cNvSpPr txBox="1"/>
          <p:nvPr/>
        </p:nvSpPr>
        <p:spPr>
          <a:xfrm>
            <a:off x="242135" y="6361752"/>
            <a:ext cx="4490297" cy="369332"/>
          </a:xfrm>
          <a:prstGeom prst="rect">
            <a:avLst/>
          </a:prstGeom>
          <a:noFill/>
        </p:spPr>
        <p:txBody>
          <a:bodyPr wrap="square" rtlCol="0">
            <a:spAutoFit/>
          </a:bodyPr>
          <a:lstStyle/>
          <a:p>
            <a:r>
              <a:rPr lang="en-US" sz="900" i="1" dirty="0" smtClean="0">
                <a:solidFill>
                  <a:schemeClr val="bg1">
                    <a:lumMod val="50000"/>
                  </a:schemeClr>
                </a:solidFill>
              </a:rPr>
              <a:t>E3 System         EDBT 2013      Mohamed </a:t>
            </a:r>
            <a:r>
              <a:rPr lang="en-US" sz="900" i="1" dirty="0" err="1" smtClean="0">
                <a:solidFill>
                  <a:schemeClr val="bg1">
                    <a:lumMod val="50000"/>
                  </a:schemeClr>
                </a:solidFill>
              </a:rPr>
              <a:t>Eltabakh,WPI</a:t>
            </a:r>
            <a:r>
              <a:rPr lang="en-US" sz="900" i="1" dirty="0" smtClean="0">
                <a:solidFill>
                  <a:schemeClr val="bg1">
                    <a:lumMod val="50000"/>
                  </a:schemeClr>
                </a:solidFill>
              </a:rPr>
              <a:t>         IBM Research</a:t>
            </a:r>
            <a:endParaRPr lang="en-US" sz="900" i="1" dirty="0">
              <a:solidFill>
                <a:schemeClr val="bg1">
                  <a:lumMod val="50000"/>
                </a:schemeClr>
              </a:solidFill>
            </a:endParaRPr>
          </a:p>
        </p:txBody>
      </p:sp>
    </p:spTree>
    <p:extLst>
      <p:ext uri="{BB962C8B-B14F-4D97-AF65-F5344CB8AC3E}">
        <p14:creationId xmlns:p14="http://schemas.microsoft.com/office/powerpoint/2010/main" val="324857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down)">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p:tgtEl>
                                          <p:spTgt spid="40"/>
                                        </p:tgtEl>
                                        <p:attrNameLst>
                                          <p:attrName>ppt_x</p:attrName>
                                        </p:attrNameLst>
                                      </p:cBhvr>
                                      <p:tavLst>
                                        <p:tav tm="0">
                                          <p:val>
                                            <p:strVal val="#ppt_x-#ppt_w*1.125000"/>
                                          </p:val>
                                        </p:tav>
                                        <p:tav tm="100000">
                                          <p:val>
                                            <p:strVal val="#ppt_x"/>
                                          </p:val>
                                        </p:tav>
                                      </p:tavLst>
                                    </p:anim>
                                    <p:animEffect transition="in" filter="wipe(right)">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p:tgtEl>
                                          <p:spTgt spid="41"/>
                                        </p:tgtEl>
                                        <p:attrNameLst>
                                          <p:attrName>ppt_x</p:attrName>
                                        </p:attrNameLst>
                                      </p:cBhvr>
                                      <p:tavLst>
                                        <p:tav tm="0">
                                          <p:val>
                                            <p:strVal val="#ppt_x+#ppt_w*1.125000"/>
                                          </p:val>
                                        </p:tav>
                                        <p:tav tm="100000">
                                          <p:val>
                                            <p:strVal val="#ppt_x"/>
                                          </p:val>
                                        </p:tav>
                                      </p:tavLst>
                                    </p:anim>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p:tgtEl>
                                          <p:spTgt spid="43"/>
                                        </p:tgtEl>
                                        <p:attrNameLst>
                                          <p:attrName>ppt_y</p:attrName>
                                        </p:attrNameLst>
                                      </p:cBhvr>
                                      <p:tavLst>
                                        <p:tav tm="0">
                                          <p:val>
                                            <p:strVal val="#ppt_y-#ppt_h*1.125000"/>
                                          </p:val>
                                        </p:tav>
                                        <p:tav tm="100000">
                                          <p:val>
                                            <p:strVal val="#ppt_y"/>
                                          </p:val>
                                        </p:tav>
                                      </p:tavLst>
                                    </p:anim>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p:tgtEl>
                                          <p:spTgt spid="44"/>
                                        </p:tgtEl>
                                        <p:attrNameLst>
                                          <p:attrName>ppt_y</p:attrName>
                                        </p:attrNameLst>
                                      </p:cBhvr>
                                      <p:tavLst>
                                        <p:tav tm="0">
                                          <p:val>
                                            <p:strVal val="#ppt_y-#ppt_h*1.125000"/>
                                          </p:val>
                                        </p:tav>
                                        <p:tav tm="100000">
                                          <p:val>
                                            <p:strVal val="#ppt_y"/>
                                          </p:val>
                                        </p:tav>
                                      </p:tavLst>
                                    </p:anim>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p:tgtEl>
                                          <p:spTgt spid="47"/>
                                        </p:tgtEl>
                                        <p:attrNameLst>
                                          <p:attrName>ppt_y</p:attrName>
                                        </p:attrNameLst>
                                      </p:cBhvr>
                                      <p:tavLst>
                                        <p:tav tm="0">
                                          <p:val>
                                            <p:strVal val="#ppt_y-#ppt_h*1.125000"/>
                                          </p:val>
                                        </p:tav>
                                        <p:tav tm="100000">
                                          <p:val>
                                            <p:strVal val="#ppt_y"/>
                                          </p:val>
                                        </p:tav>
                                      </p:tavLst>
                                    </p:anim>
                                    <p:animEffect transition="in" filter="wipe(down)">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10" y="445718"/>
            <a:ext cx="8365412" cy="1005498"/>
          </a:xfrm>
        </p:spPr>
        <p:txBody>
          <a:bodyPr>
            <a:noAutofit/>
          </a:bodyPr>
          <a:lstStyle/>
          <a:p>
            <a:r>
              <a:rPr lang="en-US" sz="4400" dirty="0" smtClean="0"/>
              <a:t>Talk Outline </a:t>
            </a:r>
            <a:r>
              <a:rPr lang="en-US" sz="2400" dirty="0"/>
              <a:t/>
            </a:r>
            <a:br>
              <a:rPr lang="en-US" sz="2400" dirty="0"/>
            </a:br>
            <a:endParaRPr lang="en-US" sz="2400" dirty="0"/>
          </a:p>
        </p:txBody>
      </p:sp>
      <p:sp>
        <p:nvSpPr>
          <p:cNvPr id="4" name="Slide Number Placeholder 3"/>
          <p:cNvSpPr>
            <a:spLocks noGrp="1"/>
          </p:cNvSpPr>
          <p:nvPr>
            <p:ph type="sldNum" sz="quarter" idx="12"/>
          </p:nvPr>
        </p:nvSpPr>
        <p:spPr/>
        <p:txBody>
          <a:bodyPr/>
          <a:lstStyle/>
          <a:p>
            <a:fld id="{EBFB1032-EA64-7144-B003-9BCC9D94B503}" type="slidenum">
              <a:rPr lang="en-US" smtClean="0"/>
              <a:t>44</a:t>
            </a:fld>
            <a:endParaRPr lang="en-US" dirty="0"/>
          </a:p>
        </p:txBody>
      </p:sp>
      <p:sp>
        <p:nvSpPr>
          <p:cNvPr id="5" name="Left Arrow 4"/>
          <p:cNvSpPr/>
          <p:nvPr/>
        </p:nvSpPr>
        <p:spPr>
          <a:xfrm>
            <a:off x="6019800" y="4114800"/>
            <a:ext cx="1617871" cy="87685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
        <p:nvSpPr>
          <p:cNvPr id="7" name="Content Placeholder 2"/>
          <p:cNvSpPr>
            <a:spLocks noGrp="1"/>
          </p:cNvSpPr>
          <p:nvPr>
            <p:ph idx="1"/>
          </p:nvPr>
        </p:nvSpPr>
        <p:spPr>
          <a:xfrm>
            <a:off x="423863" y="1893888"/>
            <a:ext cx="8183562" cy="4171950"/>
          </a:xfrm>
        </p:spPr>
        <p:txBody>
          <a:bodyPr/>
          <a:lstStyle/>
          <a:p>
            <a:pPr>
              <a:buFont typeface="Wingdings" charset="2"/>
              <a:buChar char="Ø"/>
            </a:pPr>
            <a:r>
              <a:rPr lang="en-US" b="1" dirty="0" smtClean="0">
                <a:solidFill>
                  <a:schemeClr val="tx1"/>
                </a:solidFill>
              </a:rPr>
              <a:t>Background and Motivation</a:t>
            </a:r>
          </a:p>
          <a:p>
            <a:pPr marL="0" indent="0">
              <a:buNone/>
            </a:pPr>
            <a:endParaRPr lang="en-US" sz="100" b="1" dirty="0">
              <a:solidFill>
                <a:schemeClr val="tx1"/>
              </a:solidFill>
            </a:endParaRPr>
          </a:p>
          <a:p>
            <a:pPr>
              <a:buFont typeface="Wingdings" charset="2"/>
              <a:buChar char="Ø"/>
            </a:pPr>
            <a:r>
              <a:rPr lang="en-US" b="1" dirty="0" smtClean="0">
                <a:solidFill>
                  <a:schemeClr val="tx1"/>
                </a:solidFill>
              </a:rPr>
              <a:t>E3 System Features</a:t>
            </a:r>
          </a:p>
          <a:p>
            <a:pPr marL="906463" lvl="1" indent="-382588">
              <a:buFont typeface="Wingdings" charset="2"/>
              <a:buChar char="Ø"/>
            </a:pPr>
            <a:r>
              <a:rPr lang="en-US" b="1" dirty="0" smtClean="0">
                <a:solidFill>
                  <a:schemeClr val="tx1"/>
                </a:solidFill>
              </a:rPr>
              <a:t>Indexing and Domain Segmentation</a:t>
            </a:r>
          </a:p>
          <a:p>
            <a:pPr marL="906463" lvl="1" indent="-382588">
              <a:buFont typeface="Wingdings" charset="2"/>
              <a:buChar char="Ø"/>
            </a:pPr>
            <a:r>
              <a:rPr lang="en-US" b="1" dirty="0" smtClean="0">
                <a:solidFill>
                  <a:schemeClr val="tx1"/>
                </a:solidFill>
              </a:rPr>
              <a:t>Materialized Views</a:t>
            </a:r>
          </a:p>
          <a:p>
            <a:pPr marL="906463" lvl="1" indent="-382588">
              <a:buFont typeface="Wingdings" charset="2"/>
              <a:buChar char="Ø"/>
            </a:pPr>
            <a:r>
              <a:rPr lang="en-US" b="1" dirty="0" smtClean="0">
                <a:solidFill>
                  <a:schemeClr val="tx1"/>
                </a:solidFill>
              </a:rPr>
              <a:t>Adaptive Caching </a:t>
            </a:r>
          </a:p>
          <a:p>
            <a:pPr>
              <a:buFont typeface="Wingdings" charset="2"/>
              <a:buChar char="Ø"/>
            </a:pPr>
            <a:endParaRPr lang="en-US" sz="100" b="1" dirty="0" smtClean="0">
              <a:solidFill>
                <a:schemeClr val="tx1"/>
              </a:solidFill>
            </a:endParaRPr>
          </a:p>
          <a:p>
            <a:pPr>
              <a:buFont typeface="Wingdings" charset="2"/>
              <a:buChar char="Ø"/>
            </a:pPr>
            <a:r>
              <a:rPr lang="en-US" b="1" dirty="0" smtClean="0">
                <a:solidFill>
                  <a:schemeClr val="tx1"/>
                </a:solidFill>
              </a:rPr>
              <a:t>Performance and Evaluation</a:t>
            </a:r>
          </a:p>
          <a:p>
            <a:pPr>
              <a:buFont typeface="Wingdings" charset="2"/>
              <a:buChar char="Ø"/>
            </a:pPr>
            <a:r>
              <a:rPr lang="en-US" b="1" dirty="0" smtClean="0"/>
              <a:t>Related Work &amp; Differences</a:t>
            </a:r>
          </a:p>
          <a:p>
            <a:pPr>
              <a:buFont typeface="Wingdings" charset="2"/>
              <a:buChar char="Ø"/>
            </a:pPr>
            <a:r>
              <a:rPr lang="en-US" b="1" dirty="0" smtClean="0">
                <a:solidFill>
                  <a:schemeClr val="tx1"/>
                </a:solidFill>
              </a:rPr>
              <a:t>Summary</a:t>
            </a:r>
            <a:endParaRPr lang="en-US" b="1" dirty="0">
              <a:solidFill>
                <a:schemeClr val="tx1"/>
              </a:solidFill>
            </a:endParaRPr>
          </a:p>
        </p:txBody>
      </p:sp>
    </p:spTree>
    <p:extLst>
      <p:ext uri="{BB962C8B-B14F-4D97-AF65-F5344CB8AC3E}">
        <p14:creationId xmlns:p14="http://schemas.microsoft.com/office/powerpoint/2010/main" val="4182908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544332" y="1829304"/>
            <a:ext cx="8013756" cy="4236217"/>
          </a:xfrm>
        </p:spPr>
        <p:txBody>
          <a:bodyPr>
            <a:normAutofit fontScale="92500" lnSpcReduction="10000"/>
          </a:bodyPr>
          <a:lstStyle/>
          <a:p>
            <a:pPr>
              <a:lnSpc>
                <a:spcPct val="90000"/>
              </a:lnSpc>
            </a:pPr>
            <a:r>
              <a:rPr lang="en-US" sz="1800" b="1" dirty="0" smtClean="0">
                <a:solidFill>
                  <a:srgbClr val="FF0000"/>
                </a:solidFill>
              </a:rPr>
              <a:t>Datasets (800GB)</a:t>
            </a:r>
            <a:endParaRPr lang="en-US" sz="1800" b="1" dirty="0">
              <a:solidFill>
                <a:srgbClr val="FF0000"/>
              </a:solidFill>
            </a:endParaRPr>
          </a:p>
          <a:p>
            <a:pPr marL="571500" lvl="1">
              <a:lnSpc>
                <a:spcPct val="90000"/>
              </a:lnSpc>
            </a:pPr>
            <a:r>
              <a:rPr lang="en-US" sz="1800" b="1" dirty="0"/>
              <a:t>Transaction Processing over XML (</a:t>
            </a:r>
            <a:r>
              <a:rPr lang="en-US" sz="1800" b="1" dirty="0" err="1" smtClean="0"/>
              <a:t>TPoX</a:t>
            </a:r>
            <a:r>
              <a:rPr lang="en-US" sz="1800" b="1" dirty="0"/>
              <a:t>) – Orders</a:t>
            </a:r>
          </a:p>
          <a:p>
            <a:pPr marL="857250" lvl="2" indent="-171450">
              <a:lnSpc>
                <a:spcPct val="90000"/>
              </a:lnSpc>
            </a:pPr>
            <a:r>
              <a:rPr lang="en-US" sz="1600" dirty="0"/>
              <a:t>4 levels of nesting, 181 distinct fields</a:t>
            </a:r>
          </a:p>
          <a:p>
            <a:pPr marL="571500" lvl="1">
              <a:lnSpc>
                <a:spcPct val="90000"/>
              </a:lnSpc>
            </a:pPr>
            <a:r>
              <a:rPr lang="en-US" sz="1800" b="1" dirty="0"/>
              <a:t>Transaction Processing Council (TPCH) – </a:t>
            </a:r>
            <a:r>
              <a:rPr lang="en-US" sz="1800" b="1" dirty="0" err="1" smtClean="0"/>
              <a:t>LineItems</a:t>
            </a:r>
            <a:endParaRPr lang="en-US" sz="1800" b="1" dirty="0"/>
          </a:p>
          <a:p>
            <a:pPr marL="857250" lvl="2" indent="-171450">
              <a:lnSpc>
                <a:spcPct val="90000"/>
              </a:lnSpc>
            </a:pPr>
            <a:r>
              <a:rPr lang="en-US" sz="1600" dirty="0"/>
              <a:t>1 level (no nesting),16 distinct fields</a:t>
            </a:r>
          </a:p>
          <a:p>
            <a:pPr>
              <a:lnSpc>
                <a:spcPct val="90000"/>
              </a:lnSpc>
            </a:pPr>
            <a:r>
              <a:rPr lang="en-US" sz="1800" b="1" dirty="0">
                <a:solidFill>
                  <a:srgbClr val="FF0000"/>
                </a:solidFill>
              </a:rPr>
              <a:t>Cluster</a:t>
            </a:r>
          </a:p>
          <a:p>
            <a:pPr marL="571500" lvl="1">
              <a:lnSpc>
                <a:spcPct val="90000"/>
              </a:lnSpc>
            </a:pPr>
            <a:r>
              <a:rPr lang="en-US" sz="1800" dirty="0" smtClean="0"/>
              <a:t>41 nodes cluster: </a:t>
            </a:r>
            <a:r>
              <a:rPr lang="en-US" sz="1800" dirty="0"/>
              <a:t>1 master, and 40 data nodes, 8 cores </a:t>
            </a:r>
          </a:p>
          <a:p>
            <a:pPr marL="571500" lvl="1">
              <a:lnSpc>
                <a:spcPct val="90000"/>
              </a:lnSpc>
            </a:pPr>
            <a:r>
              <a:rPr lang="en-US" sz="1800" dirty="0"/>
              <a:t>160 Mappers and 160 Reducers</a:t>
            </a:r>
          </a:p>
          <a:p>
            <a:pPr marL="571500" lvl="1">
              <a:lnSpc>
                <a:spcPct val="90000"/>
              </a:lnSpc>
            </a:pPr>
            <a:r>
              <a:rPr lang="en-US" sz="1800" dirty="0"/>
              <a:t>Block size = 64MB, Replication factor = 2</a:t>
            </a:r>
          </a:p>
          <a:p>
            <a:pPr>
              <a:lnSpc>
                <a:spcPct val="90000"/>
              </a:lnSpc>
            </a:pPr>
            <a:r>
              <a:rPr lang="en-US" sz="1800" b="1" dirty="0">
                <a:solidFill>
                  <a:srgbClr val="FF0000"/>
                </a:solidFill>
              </a:rPr>
              <a:t>Performance</a:t>
            </a:r>
          </a:p>
          <a:p>
            <a:pPr marL="640080" lvl="1" indent="-342900">
              <a:lnSpc>
                <a:spcPct val="90000"/>
              </a:lnSpc>
              <a:buFont typeface="+mj-lt"/>
              <a:buAutoNum type="arabicPeriod"/>
            </a:pPr>
            <a:r>
              <a:rPr lang="en-US" sz="1800" b="1" dirty="0"/>
              <a:t>Wall clock </a:t>
            </a:r>
            <a:r>
              <a:rPr lang="en-US" sz="1800" b="1" dirty="0" smtClean="0"/>
              <a:t>savings </a:t>
            </a:r>
            <a:r>
              <a:rPr lang="en-US" sz="1800" b="1" dirty="0"/>
              <a:t>at query time</a:t>
            </a:r>
          </a:p>
          <a:p>
            <a:pPr marL="640080" lvl="1" indent="-342900">
              <a:lnSpc>
                <a:spcPct val="90000"/>
              </a:lnSpc>
              <a:buFont typeface="+mj-lt"/>
              <a:buAutoNum type="arabicPeriod"/>
            </a:pPr>
            <a:r>
              <a:rPr lang="en-US" sz="1800" b="1" dirty="0"/>
              <a:t>Computation cost of  (1) Ranges, (2) Indexes, (3) Materialized view</a:t>
            </a:r>
          </a:p>
          <a:p>
            <a:pPr marL="640080" lvl="1" indent="-342900">
              <a:lnSpc>
                <a:spcPct val="90000"/>
              </a:lnSpc>
              <a:buFont typeface="+mj-lt"/>
              <a:buAutoNum type="arabicPeriod"/>
            </a:pPr>
            <a:r>
              <a:rPr lang="en-US" sz="1800" b="1" dirty="0"/>
              <a:t>Storage overhead of (1) Ranges, (2) Indexes, (3) Materialized view</a:t>
            </a:r>
          </a:p>
          <a:p>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45</a:t>
            </a:fld>
            <a:endParaRPr lang="en-US" dirty="0"/>
          </a:p>
        </p:txBody>
      </p:sp>
      <p:sp>
        <p:nvSpPr>
          <p:cNvPr id="7" name="TextBox 6"/>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63412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 dur="500"/>
                                        <p:tgtEl>
                                          <p:spTgt spid="3">
                                            <p:txEl>
                                              <p:pRg st="6" end="6"/>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checkerboard(across)">
                                      <p:cBhvr>
                                        <p:cTn id="13" dur="500"/>
                                        <p:tgtEl>
                                          <p:spTgt spid="3">
                                            <p:txEl>
                                              <p:pRg st="7" end="7"/>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checkerboard(across)">
                                      <p:cBhvr>
                                        <p:cTn id="16" dur="500"/>
                                        <p:tgtEl>
                                          <p:spTgt spid="3">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checkerboard(across)">
                                      <p:cBhvr>
                                        <p:cTn id="21" dur="500"/>
                                        <p:tgtEl>
                                          <p:spTgt spid="3">
                                            <p:txEl>
                                              <p:pRg st="9" end="9"/>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4" dur="500"/>
                                        <p:tgtEl>
                                          <p:spTgt spid="3">
                                            <p:txEl>
                                              <p:pRg st="10" end="10"/>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27" dur="500"/>
                                        <p:tgtEl>
                                          <p:spTgt spid="3">
                                            <p:txEl>
                                              <p:pRg st="11" end="11"/>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3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Query Response Time Savings</a:t>
            </a:r>
            <a:endParaRPr lang="en-US" dirty="0"/>
          </a:p>
        </p:txBody>
      </p:sp>
      <p:sp>
        <p:nvSpPr>
          <p:cNvPr id="3" name="Content Placeholder 2"/>
          <p:cNvSpPr>
            <a:spLocks noGrp="1"/>
          </p:cNvSpPr>
          <p:nvPr>
            <p:ph idx="1"/>
          </p:nvPr>
        </p:nvSpPr>
        <p:spPr>
          <a:xfrm>
            <a:off x="630800" y="4841413"/>
            <a:ext cx="7905002" cy="1257928"/>
          </a:xfrm>
          <a:solidFill>
            <a:srgbClr val="FFFF00">
              <a:alpha val="35000"/>
            </a:srgbClr>
          </a:solidFill>
          <a:ln>
            <a:solidFill>
              <a:schemeClr val="tx1"/>
            </a:solidFill>
          </a:ln>
        </p:spPr>
        <p:txBody>
          <a:bodyPr>
            <a:normAutofit fontScale="85000" lnSpcReduction="20000"/>
          </a:bodyPr>
          <a:lstStyle/>
          <a:p>
            <a:r>
              <a:rPr lang="en-US" b="1" dirty="0" smtClean="0">
                <a:solidFill>
                  <a:srgbClr val="800000"/>
                </a:solidFill>
              </a:rPr>
              <a:t>Query: </a:t>
            </a:r>
            <a:r>
              <a:rPr lang="en-US" dirty="0" smtClean="0"/>
              <a:t>read(</a:t>
            </a:r>
            <a:r>
              <a:rPr lang="en-US" dirty="0" err="1" smtClean="0"/>
              <a:t>hdfs</a:t>
            </a:r>
            <a:r>
              <a:rPr lang="en-US" dirty="0" smtClean="0"/>
              <a:t>(‘input’)) </a:t>
            </a:r>
            <a:r>
              <a:rPr lang="en-US" dirty="0" smtClean="0">
                <a:sym typeface="Wingdings"/>
              </a:rPr>
              <a:t> filter (P1 ^ P2)  count();</a:t>
            </a:r>
          </a:p>
          <a:p>
            <a:pPr lvl="1"/>
            <a:r>
              <a:rPr lang="en-US" dirty="0" smtClean="0">
                <a:sym typeface="Wingdings"/>
              </a:rPr>
              <a:t>Equality predicates</a:t>
            </a:r>
          </a:p>
          <a:p>
            <a:r>
              <a:rPr lang="en-US" dirty="0" smtClean="0"/>
              <a:t>Savings depend on selectivity </a:t>
            </a:r>
            <a:r>
              <a:rPr lang="en-US" dirty="0" smtClean="0">
                <a:sym typeface="Wingdings"/>
              </a:rPr>
              <a:t> up to </a:t>
            </a:r>
            <a:r>
              <a:rPr lang="en-US" b="1" dirty="0" smtClean="0">
                <a:solidFill>
                  <a:srgbClr val="800000"/>
                </a:solidFill>
                <a:sym typeface="Wingdings"/>
              </a:rPr>
              <a:t>20x with E3 optimizations</a:t>
            </a:r>
            <a:endParaRPr lang="en-US" b="1" dirty="0">
              <a:solidFill>
                <a:srgbClr val="800000"/>
              </a:solidFill>
            </a:endParaRPr>
          </a:p>
        </p:txBody>
      </p:sp>
      <p:sp>
        <p:nvSpPr>
          <p:cNvPr id="4" name="Slide Number Placeholder 3"/>
          <p:cNvSpPr>
            <a:spLocks noGrp="1"/>
          </p:cNvSpPr>
          <p:nvPr>
            <p:ph type="sldNum" sz="quarter" idx="12"/>
          </p:nvPr>
        </p:nvSpPr>
        <p:spPr/>
        <p:txBody>
          <a:bodyPr/>
          <a:lstStyle/>
          <a:p>
            <a:fld id="{EBFB1032-EA64-7144-B003-9BCC9D94B503}" type="slidenum">
              <a:rPr lang="en-US" smtClean="0"/>
              <a:t>46</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37" y="1814713"/>
            <a:ext cx="4102064" cy="28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801" y="1795663"/>
            <a:ext cx="4202220" cy="2830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5987547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Cost (</a:t>
            </a:r>
            <a:r>
              <a:rPr lang="en-US" dirty="0" err="1" smtClean="0"/>
              <a:t>TPoX</a:t>
            </a:r>
            <a:r>
              <a:rPr lang="en-US" dirty="0" smtClean="0"/>
              <a:t>)</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47</a:t>
            </a:fld>
            <a:endParaRPr lang="en-US" dirty="0"/>
          </a:p>
        </p:txBody>
      </p:sp>
      <p:sp>
        <p:nvSpPr>
          <p:cNvPr id="7" name="Content Placeholder 2"/>
          <p:cNvSpPr>
            <a:spLocks noGrp="1"/>
          </p:cNvSpPr>
          <p:nvPr>
            <p:ph idx="1"/>
          </p:nvPr>
        </p:nvSpPr>
        <p:spPr>
          <a:xfrm>
            <a:off x="630800" y="5330971"/>
            <a:ext cx="7905002" cy="904435"/>
          </a:xfrm>
          <a:solidFill>
            <a:srgbClr val="FFFF00">
              <a:alpha val="35000"/>
            </a:srgbClr>
          </a:solidFill>
          <a:ln>
            <a:solidFill>
              <a:schemeClr val="tx1"/>
            </a:solidFill>
          </a:ln>
        </p:spPr>
        <p:txBody>
          <a:bodyPr>
            <a:normAutofit fontScale="85000" lnSpcReduction="10000"/>
          </a:bodyPr>
          <a:lstStyle/>
          <a:p>
            <a:r>
              <a:rPr lang="en-US" b="1" dirty="0" smtClean="0">
                <a:solidFill>
                  <a:schemeClr val="tx1"/>
                </a:solidFill>
              </a:rPr>
              <a:t>Costs are shared whenever possible</a:t>
            </a:r>
          </a:p>
          <a:p>
            <a:r>
              <a:rPr lang="en-US" b="1" dirty="0" smtClean="0">
                <a:solidFill>
                  <a:schemeClr val="tx1"/>
                </a:solidFill>
              </a:rPr>
              <a:t>Requires ~</a:t>
            </a:r>
            <a:r>
              <a:rPr lang="en-US" b="1" dirty="0" smtClean="0">
                <a:solidFill>
                  <a:srgbClr val="800000"/>
                </a:solidFill>
              </a:rPr>
              <a:t>12 selective queries </a:t>
            </a:r>
            <a:r>
              <a:rPr lang="en-US" b="1" dirty="0" smtClean="0">
                <a:solidFill>
                  <a:schemeClr val="tx1"/>
                </a:solidFill>
              </a:rPr>
              <a:t>to redeem the cost</a:t>
            </a:r>
            <a:endParaRPr lang="en-US" b="1" dirty="0">
              <a:solidFill>
                <a:schemeClr val="tx1"/>
              </a:solidFill>
            </a:endParaRPr>
          </a:p>
        </p:txBody>
      </p:sp>
      <p:pic>
        <p:nvPicPr>
          <p:cNvPr id="8" name="Picture 7"/>
          <p:cNvPicPr>
            <a:picLocks noChangeAspect="1"/>
          </p:cNvPicPr>
          <p:nvPr/>
        </p:nvPicPr>
        <p:blipFill>
          <a:blip r:embed="rId3"/>
          <a:stretch>
            <a:fillRect/>
          </a:stretch>
        </p:blipFill>
        <p:spPr>
          <a:xfrm>
            <a:off x="1354680" y="1786452"/>
            <a:ext cx="6351919" cy="3429329"/>
          </a:xfrm>
          <a:prstGeom prst="rect">
            <a:avLst/>
          </a:prstGeom>
        </p:spPr>
      </p:pic>
      <p:sp>
        <p:nvSpPr>
          <p:cNvPr id="9" name="TextBox 8"/>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223983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Cost (TPCH)</a:t>
            </a:r>
            <a:endParaRPr lang="en-US" dirty="0"/>
          </a:p>
        </p:txBody>
      </p:sp>
      <p:sp>
        <p:nvSpPr>
          <p:cNvPr id="4" name="Slide Number Placeholder 3"/>
          <p:cNvSpPr>
            <a:spLocks noGrp="1"/>
          </p:cNvSpPr>
          <p:nvPr>
            <p:ph type="sldNum" sz="quarter" idx="12"/>
          </p:nvPr>
        </p:nvSpPr>
        <p:spPr/>
        <p:txBody>
          <a:bodyPr/>
          <a:lstStyle/>
          <a:p>
            <a:fld id="{EBFB1032-EA64-7144-B003-9BCC9D94B503}" type="slidenum">
              <a:rPr lang="en-US" smtClean="0"/>
              <a:t>48</a:t>
            </a:fld>
            <a:endParaRPr lang="en-US" dirty="0"/>
          </a:p>
        </p:txBody>
      </p:sp>
      <p:sp>
        <p:nvSpPr>
          <p:cNvPr id="7" name="Content Placeholder 2"/>
          <p:cNvSpPr>
            <a:spLocks noGrp="1"/>
          </p:cNvSpPr>
          <p:nvPr>
            <p:ph idx="1"/>
          </p:nvPr>
        </p:nvSpPr>
        <p:spPr>
          <a:xfrm>
            <a:off x="630800" y="5330971"/>
            <a:ext cx="7905002" cy="610487"/>
          </a:xfrm>
          <a:solidFill>
            <a:srgbClr val="FFFF00">
              <a:alpha val="35000"/>
            </a:srgbClr>
          </a:solidFill>
          <a:ln>
            <a:solidFill>
              <a:schemeClr val="tx1"/>
            </a:solidFill>
          </a:ln>
        </p:spPr>
        <p:txBody>
          <a:bodyPr>
            <a:normAutofit fontScale="92500" lnSpcReduction="20000"/>
          </a:bodyPr>
          <a:lstStyle/>
          <a:p>
            <a:r>
              <a:rPr lang="en-US" b="1" dirty="0" smtClean="0">
                <a:solidFill>
                  <a:schemeClr val="tx1"/>
                </a:solidFill>
              </a:rPr>
              <a:t>Requires ~</a:t>
            </a:r>
            <a:r>
              <a:rPr lang="en-US" b="1" dirty="0" smtClean="0">
                <a:solidFill>
                  <a:srgbClr val="800000"/>
                </a:solidFill>
              </a:rPr>
              <a:t>8 selective queries </a:t>
            </a:r>
            <a:r>
              <a:rPr lang="en-US" b="1" dirty="0" smtClean="0">
                <a:solidFill>
                  <a:schemeClr val="tx1"/>
                </a:solidFill>
              </a:rPr>
              <a:t>to redeem the cost</a:t>
            </a:r>
            <a:endParaRPr lang="en-US" b="1" dirty="0">
              <a:solidFill>
                <a:schemeClr val="tx1"/>
              </a:solidFill>
            </a:endParaRPr>
          </a:p>
        </p:txBody>
      </p:sp>
      <p:pic>
        <p:nvPicPr>
          <p:cNvPr id="3" name="Picture 2"/>
          <p:cNvPicPr>
            <a:picLocks noChangeAspect="1"/>
          </p:cNvPicPr>
          <p:nvPr/>
        </p:nvPicPr>
        <p:blipFill>
          <a:blip r:embed="rId3"/>
          <a:stretch>
            <a:fillRect/>
          </a:stretch>
        </p:blipFill>
        <p:spPr>
          <a:xfrm>
            <a:off x="1445400" y="1801570"/>
            <a:ext cx="6175224" cy="3333934"/>
          </a:xfrm>
          <a:prstGeom prst="rect">
            <a:avLst/>
          </a:prstGeom>
        </p:spPr>
      </p:pic>
      <p:sp>
        <p:nvSpPr>
          <p:cNvPr id="8" name="TextBox 7"/>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22895678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&amp; Lessons Learned</a:t>
            </a:r>
            <a:endParaRPr lang="en-US" dirty="0"/>
          </a:p>
        </p:txBody>
      </p:sp>
      <p:sp>
        <p:nvSpPr>
          <p:cNvPr id="3" name="Content Placeholder 2"/>
          <p:cNvSpPr>
            <a:spLocks noGrp="1"/>
          </p:cNvSpPr>
          <p:nvPr>
            <p:ph idx="1"/>
          </p:nvPr>
        </p:nvSpPr>
        <p:spPr>
          <a:xfrm>
            <a:off x="635054" y="1965368"/>
            <a:ext cx="7968395" cy="4100153"/>
          </a:xfrm>
        </p:spPr>
        <p:txBody>
          <a:bodyPr>
            <a:normAutofit/>
          </a:bodyPr>
          <a:lstStyle/>
          <a:p>
            <a:r>
              <a:rPr lang="en-US" sz="2200" b="1" u="sng" dirty="0"/>
              <a:t>E</a:t>
            </a:r>
            <a:r>
              <a:rPr lang="en-US" sz="2200" b="1" dirty="0"/>
              <a:t>agle-</a:t>
            </a:r>
            <a:r>
              <a:rPr lang="en-US" sz="2200" b="1" u="sng" dirty="0"/>
              <a:t>E</a:t>
            </a:r>
            <a:r>
              <a:rPr lang="en-US" sz="2200" b="1" dirty="0"/>
              <a:t>yed </a:t>
            </a:r>
            <a:r>
              <a:rPr lang="en-US" sz="2200" b="1" u="sng" dirty="0"/>
              <a:t>E</a:t>
            </a:r>
            <a:r>
              <a:rPr lang="en-US" sz="2200" b="1" dirty="0"/>
              <a:t>lephant </a:t>
            </a:r>
            <a:r>
              <a:rPr lang="en-US" sz="2200" b="1" dirty="0" smtClean="0"/>
              <a:t>(E3) </a:t>
            </a:r>
            <a:r>
              <a:rPr lang="en-US" sz="2200" b="1" i="1" dirty="0" smtClean="0">
                <a:solidFill>
                  <a:srgbClr val="FF0000"/>
                </a:solidFill>
              </a:rPr>
              <a:t>integrates various indexing </a:t>
            </a:r>
            <a:r>
              <a:rPr lang="en-US" sz="2200" b="1" dirty="0" smtClean="0"/>
              <a:t>and elimination techniques to effectively eliminate splits (</a:t>
            </a:r>
            <a:r>
              <a:rPr lang="en-US" sz="2200" b="1" dirty="0"/>
              <a:t>I</a:t>
            </a:r>
            <a:r>
              <a:rPr lang="en-US" sz="2200" b="1" dirty="0" smtClean="0"/>
              <a:t>/O)</a:t>
            </a:r>
          </a:p>
          <a:p>
            <a:r>
              <a:rPr lang="en-US" sz="2200" b="1" dirty="0" smtClean="0"/>
              <a:t>Up to </a:t>
            </a:r>
            <a:r>
              <a:rPr lang="en-US" sz="2200" b="1" i="1" dirty="0" smtClean="0">
                <a:solidFill>
                  <a:srgbClr val="FF0000"/>
                </a:solidFill>
              </a:rPr>
              <a:t>20x savings </a:t>
            </a:r>
            <a:r>
              <a:rPr lang="en-US" sz="2200" b="1" dirty="0" smtClean="0"/>
              <a:t>can be achieved using E3 optimizations</a:t>
            </a:r>
          </a:p>
          <a:p>
            <a:r>
              <a:rPr lang="en-US" sz="2200" b="1" dirty="0"/>
              <a:t>Discovery-based, No DDL or data movement</a:t>
            </a:r>
          </a:p>
          <a:p>
            <a:r>
              <a:rPr lang="en-US" sz="2200" b="1" dirty="0" smtClean="0"/>
              <a:t>Partitioning alone is not enough. Also indexing alone is not enough</a:t>
            </a:r>
            <a:endParaRPr lang="en-US" sz="2200" b="1" dirty="0"/>
          </a:p>
          <a:p>
            <a:r>
              <a:rPr lang="en-US" sz="2200" b="1" dirty="0" smtClean="0"/>
              <a:t>More complex data </a:t>
            </a:r>
            <a:r>
              <a:rPr lang="en-US" sz="2200" b="1" dirty="0" smtClean="0">
                <a:sym typeface="Wingdings"/>
              </a:rPr>
              <a:t> More preprocessing cost  more queries to redeem the cost</a:t>
            </a:r>
            <a:endParaRPr lang="en-US" sz="2200" b="1" dirty="0"/>
          </a:p>
        </p:txBody>
      </p:sp>
      <p:sp>
        <p:nvSpPr>
          <p:cNvPr id="4" name="Slide Number Placeholder 3"/>
          <p:cNvSpPr>
            <a:spLocks noGrp="1"/>
          </p:cNvSpPr>
          <p:nvPr>
            <p:ph type="sldNum" sz="quarter" idx="12"/>
          </p:nvPr>
        </p:nvSpPr>
        <p:spPr/>
        <p:txBody>
          <a:bodyPr/>
          <a:lstStyle/>
          <a:p>
            <a:fld id="{EBFB1032-EA64-7144-B003-9BCC9D94B503}" type="slidenum">
              <a:rPr lang="en-US" smtClean="0"/>
              <a:t>49</a:t>
            </a:fld>
            <a:endParaRPr lang="en-US" dirty="0"/>
          </a:p>
        </p:txBody>
      </p:sp>
      <p:sp>
        <p:nvSpPr>
          <p:cNvPr id="7" name="TextBox 6"/>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155512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304800"/>
            <a:ext cx="8229600" cy="990600"/>
          </a:xfrm>
        </p:spPr>
        <p:txBody>
          <a:bodyPr/>
          <a:lstStyle/>
          <a:p>
            <a:pPr>
              <a:defRPr/>
            </a:pPr>
            <a:r>
              <a:rPr lang="en-US" dirty="0" smtClean="0"/>
              <a:t>Background on HDFS</a:t>
            </a:r>
            <a:endParaRPr lang="en-US" dirty="0"/>
          </a:p>
        </p:txBody>
      </p:sp>
      <p:sp>
        <p:nvSpPr>
          <p:cNvPr id="348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8E0997-765E-CB44-BBA9-36C6E81E803E}" type="slidenum">
              <a:rPr lang="x-none" sz="1400">
                <a:solidFill>
                  <a:srgbClr val="FFFFFF"/>
                </a:solidFill>
              </a:rPr>
              <a:pPr eaLnBrk="1" hangingPunct="1"/>
              <a:t>5</a:t>
            </a:fld>
            <a:endParaRPr lang="en-US" sz="1400">
              <a:solidFill>
                <a:srgbClr val="FFFFFF"/>
              </a:solidFill>
            </a:endParaRPr>
          </a:p>
        </p:txBody>
      </p:sp>
      <p:sp>
        <p:nvSpPr>
          <p:cNvPr id="3481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pic>
        <p:nvPicPr>
          <p:cNvPr id="34820" name="Content Placeholder 7" descr="hdfsdatanodes.gif"/>
          <p:cNvPicPr>
            <a:picLocks noGrp="1" noChangeAspect="1"/>
          </p:cNvPicPr>
          <p:nvPr>
            <p:ph idx="1"/>
          </p:nvPr>
        </p:nvPicPr>
        <p:blipFill>
          <a:blip r:embed="rId3">
            <a:extLst>
              <a:ext uri="{28A0092B-C50C-407E-A947-70E740481C1C}">
                <a14:useLocalDpi xmlns:a14="http://schemas.microsoft.com/office/drawing/2010/main" val="0"/>
              </a:ext>
            </a:extLst>
          </a:blip>
          <a:srcRect l="-57407" r="-57407"/>
          <a:stretch>
            <a:fillRect/>
          </a:stretch>
        </p:blipFill>
        <p:spPr>
          <a:xfrm>
            <a:off x="-1803400" y="1244600"/>
            <a:ext cx="8229600" cy="3340100"/>
          </a:xfrm>
        </p:spPr>
      </p:pic>
      <p:grpSp>
        <p:nvGrpSpPr>
          <p:cNvPr id="34821" name="Group 21"/>
          <p:cNvGrpSpPr>
            <a:grpSpLocks/>
          </p:cNvGrpSpPr>
          <p:nvPr/>
        </p:nvGrpSpPr>
        <p:grpSpPr bwMode="auto">
          <a:xfrm>
            <a:off x="850900" y="2451100"/>
            <a:ext cx="2908300" cy="660400"/>
            <a:chOff x="3086100" y="2743200"/>
            <a:chExt cx="2908300" cy="660400"/>
          </a:xfrm>
        </p:grpSpPr>
        <p:cxnSp>
          <p:nvCxnSpPr>
            <p:cNvPr id="11" name="Straight Arrow Connector 10"/>
            <p:cNvCxnSpPr/>
            <p:nvPr/>
          </p:nvCxnSpPr>
          <p:spPr>
            <a:xfrm flipH="1">
              <a:off x="3086100" y="2743200"/>
              <a:ext cx="1422400" cy="660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038600" y="2743200"/>
              <a:ext cx="469900" cy="660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508500" y="2743200"/>
              <a:ext cx="596900" cy="660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4508500" y="2743200"/>
              <a:ext cx="1485900" cy="660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21" name="Right Brace 20"/>
          <p:cNvSpPr/>
          <p:nvPr/>
        </p:nvSpPr>
        <p:spPr>
          <a:xfrm>
            <a:off x="4495800" y="1219200"/>
            <a:ext cx="254000" cy="14097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6" name="Right Brace 25"/>
          <p:cNvSpPr/>
          <p:nvPr/>
        </p:nvSpPr>
        <p:spPr>
          <a:xfrm>
            <a:off x="4521200" y="3111500"/>
            <a:ext cx="254000" cy="1409700"/>
          </a:xfrm>
          <a:prstGeom prst="rightBrace">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3" name="TextBox 22"/>
          <p:cNvSpPr txBox="1"/>
          <p:nvPr/>
        </p:nvSpPr>
        <p:spPr>
          <a:xfrm>
            <a:off x="4754563" y="1358900"/>
            <a:ext cx="4160837" cy="1323975"/>
          </a:xfrm>
          <a:prstGeom prst="rect">
            <a:avLst/>
          </a:prstGeom>
          <a:noFill/>
        </p:spPr>
        <p:txBody>
          <a:bodyPr>
            <a:spAutoFit/>
          </a:bodyPr>
          <a:lstStyle/>
          <a:p>
            <a:pPr marL="285750" indent="-285750">
              <a:buFont typeface="Wingdings" charset="2"/>
              <a:buChar char="Ø"/>
              <a:defRPr/>
            </a:pPr>
            <a:r>
              <a:rPr lang="en-US" sz="1600" dirty="0"/>
              <a:t>Single </a:t>
            </a:r>
            <a:r>
              <a:rPr lang="en-US" sz="1600" dirty="0" err="1"/>
              <a:t>namenode</a:t>
            </a:r>
            <a:r>
              <a:rPr lang="en-US" sz="1600" dirty="0"/>
              <a:t> and many </a:t>
            </a:r>
            <a:r>
              <a:rPr lang="en-US" sz="1600" dirty="0" err="1"/>
              <a:t>datanodes</a:t>
            </a:r>
            <a:r>
              <a:rPr lang="en-US" sz="1600" dirty="0"/>
              <a:t> </a:t>
            </a:r>
          </a:p>
          <a:p>
            <a:pPr marL="285750" indent="-285750">
              <a:buFont typeface="Wingdings" charset="2"/>
              <a:buChar char="Ø"/>
              <a:defRPr/>
            </a:pPr>
            <a:endParaRPr lang="en-US" sz="1600" dirty="0"/>
          </a:p>
          <a:p>
            <a:pPr marL="285750" indent="-285750">
              <a:buFont typeface="Wingdings" charset="2"/>
              <a:buChar char="Ø"/>
              <a:defRPr/>
            </a:pPr>
            <a:r>
              <a:rPr lang="en-US" sz="1600" dirty="0" err="1"/>
              <a:t>Namenode</a:t>
            </a:r>
            <a:r>
              <a:rPr lang="en-US" sz="1600" dirty="0"/>
              <a:t> maintains the file system metadata </a:t>
            </a:r>
          </a:p>
          <a:p>
            <a:pPr>
              <a:defRPr/>
            </a:pPr>
            <a:endParaRPr lang="en-US" sz="1600" dirty="0"/>
          </a:p>
        </p:txBody>
      </p:sp>
      <p:sp>
        <p:nvSpPr>
          <p:cNvPr id="24" name="TextBox 23"/>
          <p:cNvSpPr txBox="1"/>
          <p:nvPr/>
        </p:nvSpPr>
        <p:spPr>
          <a:xfrm>
            <a:off x="4803775" y="3302000"/>
            <a:ext cx="4213225" cy="1600200"/>
          </a:xfrm>
          <a:prstGeom prst="rect">
            <a:avLst/>
          </a:prstGeom>
          <a:noFill/>
        </p:spPr>
        <p:txBody>
          <a:bodyPr>
            <a:spAutoFit/>
          </a:bodyPr>
          <a:lstStyle/>
          <a:p>
            <a:pPr marL="285750" indent="-285750">
              <a:buFont typeface="Wingdings" charset="2"/>
              <a:buChar char="Ø"/>
              <a:defRPr/>
            </a:pPr>
            <a:r>
              <a:rPr lang="en-US" sz="1600" dirty="0"/>
              <a:t>Files are split into fixed sized blocks and stored on data nodes</a:t>
            </a:r>
          </a:p>
          <a:p>
            <a:pPr marL="285750" indent="-285750">
              <a:buFont typeface="Wingdings" charset="2"/>
              <a:buChar char="Ø"/>
              <a:defRPr/>
            </a:pPr>
            <a:endParaRPr lang="en-US" sz="1600" dirty="0"/>
          </a:p>
          <a:p>
            <a:pPr marL="285750" indent="-285750">
              <a:buFont typeface="Wingdings" charset="2"/>
              <a:buChar char="Ø"/>
              <a:defRPr/>
            </a:pPr>
            <a:r>
              <a:rPr lang="en-US" sz="1600" dirty="0"/>
              <a:t>Data blocks are replicated for fault tolerance and fast access (Default is 3)</a:t>
            </a:r>
          </a:p>
          <a:p>
            <a:pPr>
              <a:defRPr/>
            </a:pPr>
            <a:endParaRPr lang="en-US" dirty="0"/>
          </a:p>
        </p:txBody>
      </p:sp>
      <p:sp>
        <p:nvSpPr>
          <p:cNvPr id="25" name="TextBox 24"/>
          <p:cNvSpPr txBox="1">
            <a:spLocks noChangeArrowheads="1"/>
          </p:cNvSpPr>
          <p:nvPr/>
        </p:nvSpPr>
        <p:spPr bwMode="auto">
          <a:xfrm>
            <a:off x="392113" y="4991100"/>
            <a:ext cx="7850187"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indent="-1825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solidFill>
                  <a:srgbClr val="0000FF"/>
                </a:solidFill>
              </a:rPr>
              <a:t>Default data placement policy </a:t>
            </a:r>
          </a:p>
          <a:p>
            <a:pPr lvl="1" eaLnBrk="1" hangingPunct="1">
              <a:buFont typeface="Arial" charset="0"/>
              <a:buChar char="•"/>
            </a:pPr>
            <a:r>
              <a:rPr lang="en-US" sz="1800"/>
              <a:t>First copy is written to the node creating the file (write affinity)</a:t>
            </a:r>
          </a:p>
          <a:p>
            <a:pPr lvl="1" eaLnBrk="1" hangingPunct="1">
              <a:buFont typeface="Arial" charset="0"/>
              <a:buChar char="•"/>
            </a:pPr>
            <a:r>
              <a:rPr lang="en-US" sz="1800"/>
              <a:t>Second copy is written to a data node within the same rack</a:t>
            </a:r>
          </a:p>
          <a:p>
            <a:pPr lvl="1" eaLnBrk="1" hangingPunct="1">
              <a:buFont typeface="Arial" charset="0"/>
              <a:buChar char="•"/>
            </a:pPr>
            <a:r>
              <a:rPr lang="en-US" sz="1800"/>
              <a:t>Third copy is written to a data node in a different rack</a:t>
            </a:r>
          </a:p>
          <a:p>
            <a:pPr lvl="1" eaLnBrk="1" hangingPunct="1">
              <a:buFont typeface="Arial" charset="0"/>
              <a:buChar char="•"/>
            </a:pPr>
            <a:r>
              <a:rPr lang="en-US" sz="1800" b="1">
                <a:solidFill>
                  <a:srgbClr val="FF0000"/>
                </a:solidFill>
              </a:rPr>
              <a:t>Objective:</a:t>
            </a:r>
            <a:r>
              <a:rPr lang="en-US" sz="1800"/>
              <a:t> load balancing &amp; fault tolerance</a:t>
            </a:r>
          </a:p>
          <a:p>
            <a:pPr eaLnBrk="1" hangingPunct="1"/>
            <a:endParaRPr lang="en-US" sz="1800"/>
          </a:p>
        </p:txBody>
      </p:sp>
    </p:spTree>
    <p:extLst>
      <p:ext uri="{BB962C8B-B14F-4D97-AF65-F5344CB8AC3E}">
        <p14:creationId xmlns:p14="http://schemas.microsoft.com/office/powerpoint/2010/main" val="232927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BFB1032-EA64-7144-B003-9BCC9D94B503}" type="slidenum">
              <a:rPr lang="en-US" smtClean="0"/>
              <a:t>50</a:t>
            </a:fld>
            <a:endParaRPr lang="en-US" dirty="0"/>
          </a:p>
        </p:txBody>
      </p:sp>
      <p:pic>
        <p:nvPicPr>
          <p:cNvPr id="5" name="Content Placeholder 5" descr="Question-mark.png"/>
          <p:cNvPicPr>
            <a:picLocks noGrp="1" noChangeAspect="1"/>
          </p:cNvPicPr>
          <p:nvPr>
            <p:ph idx="1"/>
          </p:nvPr>
        </p:nvPicPr>
        <p:blipFill>
          <a:blip r:embed="rId2">
            <a:extLst>
              <a:ext uri="{28A0092B-C50C-407E-A947-70E740481C1C}">
                <a14:useLocalDpi xmlns:a14="http://schemas.microsoft.com/office/drawing/2010/main" val="0"/>
              </a:ext>
            </a:extLst>
          </a:blip>
          <a:srcRect l="-34375" r="-34375"/>
          <a:stretch>
            <a:fillRect/>
          </a:stretch>
        </p:blipFill>
        <p:spPr>
          <a:xfrm>
            <a:off x="2895600" y="3505200"/>
            <a:ext cx="3209925" cy="1747838"/>
          </a:xfrm>
        </p:spPr>
      </p:pic>
      <p:sp>
        <p:nvSpPr>
          <p:cNvPr id="6" name="Rectangle 5"/>
          <p:cNvSpPr/>
          <p:nvPr/>
        </p:nvSpPr>
        <p:spPr>
          <a:xfrm>
            <a:off x="1885891" y="2109750"/>
            <a:ext cx="5067526" cy="1015663"/>
          </a:xfrm>
          <a:prstGeom prst="rect">
            <a:avLst/>
          </a:prstGeom>
          <a:noFill/>
        </p:spPr>
        <p:txBody>
          <a:bodyPr>
            <a:spAutoFit/>
          </a:bodyPr>
          <a:lstStyle/>
          <a:p>
            <a:pPr algn="ctr">
              <a:defRPr/>
            </a:pPr>
            <a:r>
              <a:rPr lang="en-US" sz="6000" b="1" i="1" dirty="0" smtClean="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Thank </a:t>
            </a:r>
            <a:r>
              <a:rPr lang="en-US" sz="6000" b="1" i="1" dirty="0">
                <a:ln w="12700">
                  <a:solidFill>
                    <a:schemeClr val="tx2">
                      <a:satMod val="155000"/>
                    </a:schemeClr>
                  </a:solidFill>
                  <a:prstDash val="solid"/>
                </a:ln>
                <a:solidFill>
                  <a:srgbClr val="3366FF"/>
                </a:solidFill>
                <a:effectLst>
                  <a:outerShdw blurRad="41275" dist="20320" dir="1800000" algn="tl" rotWithShape="0">
                    <a:srgbClr val="000000">
                      <a:alpha val="40000"/>
                    </a:srgbClr>
                  </a:outerShdw>
                </a:effectLst>
              </a:rPr>
              <a:t>You</a:t>
            </a:r>
          </a:p>
        </p:txBody>
      </p:sp>
      <p:sp>
        <p:nvSpPr>
          <p:cNvPr id="7" name="TextBox 6"/>
          <p:cNvSpPr txBox="1"/>
          <p:nvPr/>
        </p:nvSpPr>
        <p:spPr>
          <a:xfrm>
            <a:off x="242135" y="6361752"/>
            <a:ext cx="4490297" cy="246221"/>
          </a:xfrm>
          <a:prstGeom prst="rect">
            <a:avLst/>
          </a:prstGeom>
          <a:noFill/>
        </p:spPr>
        <p:txBody>
          <a:bodyPr wrap="square" rtlCol="0">
            <a:spAutoFit/>
          </a:bodyPr>
          <a:lstStyle/>
          <a:p>
            <a:r>
              <a:rPr lang="en-US" sz="1000" i="1" dirty="0" smtClean="0">
                <a:solidFill>
                  <a:schemeClr val="bg1">
                    <a:lumMod val="50000"/>
                  </a:schemeClr>
                </a:solidFill>
              </a:rPr>
              <a:t>E3 System         EDBT 2013      Mohamed </a:t>
            </a:r>
            <a:r>
              <a:rPr lang="en-US" sz="1000" i="1" dirty="0" err="1" smtClean="0">
                <a:solidFill>
                  <a:schemeClr val="bg1">
                    <a:lumMod val="50000"/>
                  </a:schemeClr>
                </a:solidFill>
              </a:rPr>
              <a:t>Eltabakh,WPI</a:t>
            </a:r>
            <a:r>
              <a:rPr lang="en-US" sz="1000" i="1" dirty="0" smtClean="0">
                <a:solidFill>
                  <a:schemeClr val="bg1">
                    <a:lumMod val="50000"/>
                  </a:schemeClr>
                </a:solidFill>
              </a:rPr>
              <a:t>         IBM Research</a:t>
            </a:r>
            <a:endParaRPr lang="en-US" sz="1000" i="1" dirty="0">
              <a:solidFill>
                <a:schemeClr val="bg1">
                  <a:lumMod val="50000"/>
                </a:schemeClr>
              </a:solidFill>
            </a:endParaRPr>
          </a:p>
        </p:txBody>
      </p:sp>
    </p:spTree>
    <p:extLst>
      <p:ext uri="{BB962C8B-B14F-4D97-AF65-F5344CB8AC3E}">
        <p14:creationId xmlns:p14="http://schemas.microsoft.com/office/powerpoint/2010/main" val="3219489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Data Colocation in </a:t>
            </a:r>
            <a:r>
              <a:rPr lang="en-US" dirty="0" err="1" smtClean="0"/>
              <a:t>CoHadoop</a:t>
            </a:r>
            <a:endParaRPr lang="en-US" dirty="0"/>
          </a:p>
        </p:txBody>
      </p:sp>
      <p:sp>
        <p:nvSpPr>
          <p:cNvPr id="3" name="Content Placeholder 2"/>
          <p:cNvSpPr>
            <a:spLocks noGrp="1"/>
          </p:cNvSpPr>
          <p:nvPr>
            <p:ph idx="1"/>
          </p:nvPr>
        </p:nvSpPr>
        <p:spPr>
          <a:xfrm>
            <a:off x="406400" y="1600200"/>
            <a:ext cx="8343900" cy="4876800"/>
          </a:xfrm>
        </p:spPr>
        <p:txBody>
          <a:bodyPr/>
          <a:lstStyle/>
          <a:p>
            <a:pPr marL="182880" indent="-182880" eaLnBrk="1" fontAlgn="auto" hangingPunct="1">
              <a:lnSpc>
                <a:spcPct val="80000"/>
              </a:lnSpc>
              <a:spcAft>
                <a:spcPct val="50000"/>
              </a:spcAft>
              <a:buFont typeface="Arial" pitchFamily="34" charset="0"/>
              <a:buChar char="•"/>
              <a:defRPr/>
            </a:pPr>
            <a:r>
              <a:rPr lang="en-US" dirty="0">
                <a:solidFill>
                  <a:srgbClr val="000000"/>
                </a:solidFill>
              </a:rPr>
              <a:t>Introduce the concept of </a:t>
            </a:r>
            <a:r>
              <a:rPr lang="en-US" dirty="0" smtClean="0">
                <a:solidFill>
                  <a:srgbClr val="000000"/>
                </a:solidFill>
              </a:rPr>
              <a:t>a </a:t>
            </a:r>
            <a:r>
              <a:rPr lang="en-US" b="1" i="1" dirty="0" smtClean="0">
                <a:solidFill>
                  <a:srgbClr val="0000FF"/>
                </a:solidFill>
              </a:rPr>
              <a:t>locator</a:t>
            </a:r>
            <a:r>
              <a:rPr lang="en-US" dirty="0" smtClean="0">
                <a:solidFill>
                  <a:srgbClr val="000000"/>
                </a:solidFill>
              </a:rPr>
              <a:t> </a:t>
            </a:r>
            <a:r>
              <a:rPr lang="en-US" dirty="0">
                <a:solidFill>
                  <a:srgbClr val="000000"/>
                </a:solidFill>
              </a:rPr>
              <a:t>as an additional </a:t>
            </a:r>
            <a:r>
              <a:rPr lang="en-US" dirty="0" smtClean="0">
                <a:solidFill>
                  <a:srgbClr val="000000"/>
                </a:solidFill>
              </a:rPr>
              <a:t>file attribute</a:t>
            </a:r>
            <a:endParaRPr lang="en-US" dirty="0">
              <a:solidFill>
                <a:srgbClr val="000000"/>
              </a:solidFill>
            </a:endParaRPr>
          </a:p>
          <a:p>
            <a:pPr marL="182880" indent="-182880" eaLnBrk="1" fontAlgn="auto" hangingPunct="1">
              <a:spcAft>
                <a:spcPct val="50000"/>
              </a:spcAft>
              <a:buFont typeface="Arial" pitchFamily="34" charset="0"/>
              <a:buChar char="•"/>
              <a:defRPr/>
            </a:pPr>
            <a:r>
              <a:rPr lang="en-US" dirty="0">
                <a:solidFill>
                  <a:srgbClr val="000000"/>
                </a:solidFill>
              </a:rPr>
              <a:t>Files with the same locator will be </a:t>
            </a:r>
            <a:r>
              <a:rPr lang="en-US" dirty="0" smtClean="0">
                <a:solidFill>
                  <a:srgbClr val="000000"/>
                </a:solidFill>
              </a:rPr>
              <a:t>colocated </a:t>
            </a:r>
            <a:r>
              <a:rPr lang="en-US" dirty="0">
                <a:solidFill>
                  <a:srgbClr val="000000"/>
                </a:solidFill>
              </a:rPr>
              <a:t>on the same </a:t>
            </a:r>
            <a:r>
              <a:rPr lang="en-US" dirty="0" smtClean="0">
                <a:solidFill>
                  <a:srgbClr val="000000"/>
                </a:solidFill>
              </a:rPr>
              <a:t>set of data nodes</a:t>
            </a:r>
          </a:p>
          <a:p>
            <a:pPr marL="0" indent="0" eaLnBrk="1" fontAlgn="auto" hangingPunct="1">
              <a:spcAft>
                <a:spcPct val="50000"/>
              </a:spcAft>
              <a:buFont typeface="Arial" charset="0"/>
              <a:buNone/>
              <a:defRPr/>
            </a:pPr>
            <a:r>
              <a:rPr lang="en-US" b="1" dirty="0" smtClean="0">
                <a:solidFill>
                  <a:srgbClr val="FF0000"/>
                </a:solidFill>
              </a:rPr>
              <a:t>Example</a:t>
            </a:r>
          </a:p>
          <a:p>
            <a:pPr lvl="2">
              <a:buFont typeface="Wingdings" charset="2"/>
              <a:buChar char="Ø"/>
              <a:defRPr/>
            </a:pPr>
            <a:r>
              <a:rPr lang="en-US" dirty="0" smtClean="0"/>
              <a:t>Files A and B are related</a:t>
            </a:r>
          </a:p>
          <a:p>
            <a:pPr lvl="2">
              <a:buFont typeface="Wingdings" charset="2"/>
              <a:buChar char="Ø"/>
              <a:defRPr/>
            </a:pPr>
            <a:r>
              <a:rPr lang="en-US" dirty="0" smtClean="0"/>
              <a:t>Files C and D are related </a:t>
            </a:r>
          </a:p>
          <a:p>
            <a:pPr>
              <a:defRPr/>
            </a:pPr>
            <a:endParaRPr lang="en-US" dirty="0"/>
          </a:p>
        </p:txBody>
      </p:sp>
      <p:sp>
        <p:nvSpPr>
          <p:cNvPr id="3584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EAE554C-5614-D141-8480-44660F3616B5}" type="slidenum">
              <a:rPr lang="x-none" sz="1400">
                <a:solidFill>
                  <a:srgbClr val="FFFFFF"/>
                </a:solidFill>
              </a:rPr>
              <a:pPr eaLnBrk="1" hangingPunct="1"/>
              <a:t>6</a:t>
            </a:fld>
            <a:endParaRPr lang="en-US" sz="1400">
              <a:solidFill>
                <a:srgbClr val="FFFFFF"/>
              </a:solidFill>
            </a:endParaRPr>
          </a:p>
        </p:txBody>
      </p:sp>
      <p:grpSp>
        <p:nvGrpSpPr>
          <p:cNvPr id="4" name="Group 3"/>
          <p:cNvGrpSpPr>
            <a:grpSpLocks/>
          </p:cNvGrpSpPr>
          <p:nvPr/>
        </p:nvGrpSpPr>
        <p:grpSpPr bwMode="auto">
          <a:xfrm>
            <a:off x="2800350" y="4064145"/>
            <a:ext cx="5162550" cy="2519363"/>
            <a:chOff x="2287588" y="4003675"/>
            <a:chExt cx="5162550" cy="2519363"/>
          </a:xfrm>
        </p:grpSpPr>
        <p:grpSp>
          <p:nvGrpSpPr>
            <p:cNvPr id="35846" name="Group 188"/>
            <p:cNvGrpSpPr>
              <a:grpSpLocks/>
            </p:cNvGrpSpPr>
            <p:nvPr/>
          </p:nvGrpSpPr>
          <p:grpSpPr bwMode="auto">
            <a:xfrm>
              <a:off x="3932238" y="4006850"/>
              <a:ext cx="920750" cy="307975"/>
              <a:chOff x="9283700" y="1898134"/>
              <a:chExt cx="919792" cy="308157"/>
            </a:xfrm>
          </p:grpSpPr>
          <p:sp>
            <p:nvSpPr>
              <p:cNvPr id="6" name="Rectangle 5"/>
              <p:cNvSpPr>
                <a:spLocks noChangeArrowheads="1"/>
              </p:cNvSpPr>
              <p:nvPr/>
            </p:nvSpPr>
            <p:spPr bwMode="auto">
              <a:xfrm>
                <a:off x="9283700" y="1985499"/>
                <a:ext cx="272766" cy="192201"/>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1</a:t>
                </a:r>
              </a:p>
            </p:txBody>
          </p:sp>
          <p:sp>
            <p:nvSpPr>
              <p:cNvPr id="35870" name="TextBox 176"/>
              <p:cNvSpPr txBox="1">
                <a:spLocks noChangeArrowheads="1"/>
              </p:cNvSpPr>
              <p:nvPr/>
            </p:nvSpPr>
            <p:spPr bwMode="auto">
              <a:xfrm>
                <a:off x="9569958" y="1898134"/>
                <a:ext cx="633534"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A</a:t>
                </a:r>
              </a:p>
            </p:txBody>
          </p:sp>
        </p:grpSp>
        <p:grpSp>
          <p:nvGrpSpPr>
            <p:cNvPr id="35847" name="Group 189"/>
            <p:cNvGrpSpPr>
              <a:grpSpLocks/>
            </p:cNvGrpSpPr>
            <p:nvPr/>
          </p:nvGrpSpPr>
          <p:grpSpPr bwMode="auto">
            <a:xfrm>
              <a:off x="4989513" y="4003675"/>
              <a:ext cx="928687" cy="307975"/>
              <a:chOff x="10769600" y="1898134"/>
              <a:chExt cx="929992" cy="308157"/>
            </a:xfrm>
          </p:grpSpPr>
          <p:sp>
            <p:nvSpPr>
              <p:cNvPr id="9" name="Rectangle 8"/>
              <p:cNvSpPr>
                <a:spLocks noChangeArrowheads="1"/>
              </p:cNvSpPr>
              <p:nvPr/>
            </p:nvSpPr>
            <p:spPr bwMode="auto">
              <a:xfrm>
                <a:off x="10769600" y="1985499"/>
                <a:ext cx="273434" cy="192201"/>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1</a:t>
                </a:r>
              </a:p>
            </p:txBody>
          </p:sp>
          <p:sp>
            <p:nvSpPr>
              <p:cNvPr id="35868" name="TextBox 177"/>
              <p:cNvSpPr txBox="1">
                <a:spLocks noChangeArrowheads="1"/>
              </p:cNvSpPr>
              <p:nvPr/>
            </p:nvSpPr>
            <p:spPr bwMode="auto">
              <a:xfrm>
                <a:off x="11055858" y="1898134"/>
                <a:ext cx="643734"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B</a:t>
                </a:r>
              </a:p>
            </p:txBody>
          </p:sp>
        </p:grpSp>
        <p:grpSp>
          <p:nvGrpSpPr>
            <p:cNvPr id="35848" name="Group 189"/>
            <p:cNvGrpSpPr>
              <a:grpSpLocks/>
            </p:cNvGrpSpPr>
            <p:nvPr/>
          </p:nvGrpSpPr>
          <p:grpSpPr bwMode="auto">
            <a:xfrm>
              <a:off x="4979988" y="4337050"/>
              <a:ext cx="938212" cy="307975"/>
              <a:chOff x="10769600" y="1898134"/>
              <a:chExt cx="939901" cy="308157"/>
            </a:xfrm>
          </p:grpSpPr>
          <p:sp>
            <p:nvSpPr>
              <p:cNvPr id="12" name="Rectangle 11"/>
              <p:cNvSpPr>
                <a:spLocks noChangeArrowheads="1"/>
              </p:cNvSpPr>
              <p:nvPr/>
            </p:nvSpPr>
            <p:spPr bwMode="auto">
              <a:xfrm>
                <a:off x="10769600" y="1985499"/>
                <a:ext cx="273542" cy="192201"/>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5</a:t>
                </a:r>
              </a:p>
            </p:txBody>
          </p:sp>
          <p:sp>
            <p:nvSpPr>
              <p:cNvPr id="35866" name="TextBox 177"/>
              <p:cNvSpPr txBox="1">
                <a:spLocks noChangeArrowheads="1"/>
              </p:cNvSpPr>
              <p:nvPr/>
            </p:nvSpPr>
            <p:spPr bwMode="auto">
              <a:xfrm>
                <a:off x="11055858" y="1898134"/>
                <a:ext cx="653643"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D</a:t>
                </a:r>
              </a:p>
            </p:txBody>
          </p:sp>
        </p:grpSp>
        <p:grpSp>
          <p:nvGrpSpPr>
            <p:cNvPr id="35849" name="Group 189"/>
            <p:cNvGrpSpPr>
              <a:grpSpLocks/>
            </p:cNvGrpSpPr>
            <p:nvPr/>
          </p:nvGrpSpPr>
          <p:grpSpPr bwMode="auto">
            <a:xfrm>
              <a:off x="3932238" y="4337050"/>
              <a:ext cx="939800" cy="307975"/>
              <a:chOff x="10769600" y="1898134"/>
              <a:chExt cx="939901" cy="308157"/>
            </a:xfrm>
          </p:grpSpPr>
          <p:sp>
            <p:nvSpPr>
              <p:cNvPr id="15" name="Rectangle 14"/>
              <p:cNvSpPr>
                <a:spLocks noChangeArrowheads="1"/>
              </p:cNvSpPr>
              <p:nvPr/>
            </p:nvSpPr>
            <p:spPr bwMode="auto">
              <a:xfrm>
                <a:off x="10769600" y="1985499"/>
                <a:ext cx="273079" cy="192201"/>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5</a:t>
                </a:r>
              </a:p>
            </p:txBody>
          </p:sp>
          <p:sp>
            <p:nvSpPr>
              <p:cNvPr id="35864" name="TextBox 177"/>
              <p:cNvSpPr txBox="1">
                <a:spLocks noChangeArrowheads="1"/>
              </p:cNvSpPr>
              <p:nvPr/>
            </p:nvSpPr>
            <p:spPr bwMode="auto">
              <a:xfrm>
                <a:off x="11055858" y="1898134"/>
                <a:ext cx="653643" cy="30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File C</a:t>
                </a:r>
              </a:p>
            </p:txBody>
          </p:sp>
        </p:grpSp>
        <p:sp>
          <p:nvSpPr>
            <p:cNvPr id="35850" name="TextBox 16"/>
            <p:cNvSpPr txBox="1">
              <a:spLocks noChangeArrowheads="1"/>
            </p:cNvSpPr>
            <p:nvPr/>
          </p:nvSpPr>
          <p:spPr bwMode="auto">
            <a:xfrm>
              <a:off x="2287588" y="6122988"/>
              <a:ext cx="5162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rgbClr val="0000FF"/>
                  </a:solidFill>
                </a:rPr>
                <a:t>Storing Files A, B, C, and D in CoHadoop</a:t>
              </a:r>
            </a:p>
          </p:txBody>
        </p:sp>
        <p:sp>
          <p:nvSpPr>
            <p:cNvPr id="18" name="Can 17"/>
            <p:cNvSpPr>
              <a:spLocks noChangeArrowheads="1"/>
            </p:cNvSpPr>
            <p:nvPr/>
          </p:nvSpPr>
          <p:spPr bwMode="auto">
            <a:xfrm>
              <a:off x="5964238" y="5118100"/>
              <a:ext cx="774700" cy="935038"/>
            </a:xfrm>
            <a:prstGeom prst="can">
              <a:avLst>
                <a:gd name="adj" fmla="val 14623"/>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19" name="Can 18"/>
            <p:cNvSpPr>
              <a:spLocks noChangeArrowheads="1"/>
            </p:cNvSpPr>
            <p:nvPr/>
          </p:nvSpPr>
          <p:spPr bwMode="auto">
            <a:xfrm>
              <a:off x="2954338" y="5118100"/>
              <a:ext cx="774700" cy="935038"/>
            </a:xfrm>
            <a:prstGeom prst="can">
              <a:avLst>
                <a:gd name="adj" fmla="val 16506"/>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0" name="Can 19"/>
            <p:cNvSpPr>
              <a:spLocks noChangeArrowheads="1"/>
            </p:cNvSpPr>
            <p:nvPr/>
          </p:nvSpPr>
          <p:spPr bwMode="auto">
            <a:xfrm>
              <a:off x="3932238" y="5118100"/>
              <a:ext cx="774700" cy="935038"/>
            </a:xfrm>
            <a:prstGeom prst="can">
              <a:avLst>
                <a:gd name="adj" fmla="val 17451"/>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1" name="Can 20"/>
            <p:cNvSpPr>
              <a:spLocks noChangeArrowheads="1"/>
            </p:cNvSpPr>
            <p:nvPr/>
          </p:nvSpPr>
          <p:spPr bwMode="auto">
            <a:xfrm>
              <a:off x="4960938" y="5118100"/>
              <a:ext cx="774700" cy="935038"/>
            </a:xfrm>
            <a:prstGeom prst="can">
              <a:avLst>
                <a:gd name="adj" fmla="val 14623"/>
              </a:avLst>
            </a:prstGeom>
            <a:solidFill>
              <a:srgbClr val="E8E8ED"/>
            </a:solidFill>
            <a:ln w="9525">
              <a:solidFill>
                <a:schemeClr val="tx1"/>
              </a:solidFill>
              <a:round/>
              <a:headEnd/>
              <a:tailEnd/>
            </a:ln>
            <a:effectLst>
              <a:outerShdw blurRad="38100" dist="25401" dir="2700000" algn="br" rotWithShape="0">
                <a:srgbClr val="000000">
                  <a:alpha val="59998"/>
                </a:srgbClr>
              </a:outerShdw>
            </a:effectLst>
          </p:spPr>
          <p:txBody>
            <a:bodyPr anchor="ctr"/>
            <a:lstStyle/>
            <a:p>
              <a:pPr algn="ctr">
                <a:defRPr/>
              </a:pPr>
              <a:endParaRPr lang="en-US">
                <a:solidFill>
                  <a:schemeClr val="lt1"/>
                </a:solidFill>
                <a:latin typeface="+mn-lt"/>
                <a:ea typeface="+mn-ea"/>
                <a:cs typeface="+mn-cs"/>
              </a:endParaRPr>
            </a:p>
          </p:txBody>
        </p:sp>
        <p:sp>
          <p:nvSpPr>
            <p:cNvPr id="22" name="Rectangle 21"/>
            <p:cNvSpPr>
              <a:spLocks noChangeArrowheads="1"/>
            </p:cNvSpPr>
            <p:nvPr/>
          </p:nvSpPr>
          <p:spPr bwMode="auto">
            <a:xfrm>
              <a:off x="5241925" y="5384800"/>
              <a:ext cx="273050" cy="192088"/>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1</a:t>
              </a:r>
            </a:p>
          </p:txBody>
        </p:sp>
        <p:sp>
          <p:nvSpPr>
            <p:cNvPr id="23" name="Rectangle 22"/>
            <p:cNvSpPr>
              <a:spLocks noChangeArrowheads="1"/>
            </p:cNvSpPr>
            <p:nvPr/>
          </p:nvSpPr>
          <p:spPr bwMode="auto">
            <a:xfrm>
              <a:off x="3144838" y="5410200"/>
              <a:ext cx="273050" cy="192088"/>
            </a:xfrm>
            <a:prstGeom prst="rect">
              <a:avLst/>
            </a:prstGeom>
            <a:solidFill>
              <a:srgbClr val="CCFFCC"/>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1</a:t>
              </a:r>
            </a:p>
          </p:txBody>
        </p:sp>
        <p:sp>
          <p:nvSpPr>
            <p:cNvPr id="24" name="Rectangle 23"/>
            <p:cNvSpPr>
              <a:spLocks noChangeArrowheads="1"/>
            </p:cNvSpPr>
            <p:nvPr/>
          </p:nvSpPr>
          <p:spPr bwMode="auto">
            <a:xfrm>
              <a:off x="3144838" y="5727700"/>
              <a:ext cx="273050" cy="192088"/>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1</a:t>
              </a:r>
            </a:p>
          </p:txBody>
        </p:sp>
        <p:sp>
          <p:nvSpPr>
            <p:cNvPr id="25" name="Rectangle 24"/>
            <p:cNvSpPr>
              <a:spLocks noChangeArrowheads="1"/>
            </p:cNvSpPr>
            <p:nvPr/>
          </p:nvSpPr>
          <p:spPr bwMode="auto">
            <a:xfrm>
              <a:off x="5241925" y="5768975"/>
              <a:ext cx="273050" cy="192088"/>
            </a:xfrm>
            <a:prstGeom prst="rect">
              <a:avLst/>
            </a:prstGeom>
            <a:solidFill>
              <a:srgbClr val="FFCC66"/>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1</a:t>
              </a:r>
            </a:p>
          </p:txBody>
        </p:sp>
        <p:sp>
          <p:nvSpPr>
            <p:cNvPr id="26" name="Rectangle 25"/>
            <p:cNvSpPr>
              <a:spLocks noChangeArrowheads="1"/>
            </p:cNvSpPr>
            <p:nvPr/>
          </p:nvSpPr>
          <p:spPr bwMode="auto">
            <a:xfrm>
              <a:off x="4208463" y="5372100"/>
              <a:ext cx="273050" cy="192088"/>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5</a:t>
              </a:r>
            </a:p>
          </p:txBody>
        </p:sp>
        <p:sp>
          <p:nvSpPr>
            <p:cNvPr id="27" name="Rectangle 26"/>
            <p:cNvSpPr>
              <a:spLocks noChangeArrowheads="1"/>
            </p:cNvSpPr>
            <p:nvPr/>
          </p:nvSpPr>
          <p:spPr bwMode="auto">
            <a:xfrm>
              <a:off x="6254750" y="5372100"/>
              <a:ext cx="273050" cy="192088"/>
            </a:xfrm>
            <a:prstGeom prst="rect">
              <a:avLst/>
            </a:prstGeom>
            <a:solidFill>
              <a:srgbClr val="66CCFF"/>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5</a:t>
              </a:r>
            </a:p>
          </p:txBody>
        </p:sp>
        <p:sp>
          <p:nvSpPr>
            <p:cNvPr id="28" name="Rectangle 27"/>
            <p:cNvSpPr>
              <a:spLocks noChangeArrowheads="1"/>
            </p:cNvSpPr>
            <p:nvPr/>
          </p:nvSpPr>
          <p:spPr bwMode="auto">
            <a:xfrm>
              <a:off x="6254750" y="5729288"/>
              <a:ext cx="273050" cy="192087"/>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5</a:t>
              </a:r>
            </a:p>
          </p:txBody>
        </p:sp>
        <p:sp>
          <p:nvSpPr>
            <p:cNvPr id="29" name="Rectangle 28"/>
            <p:cNvSpPr>
              <a:spLocks noChangeArrowheads="1"/>
            </p:cNvSpPr>
            <p:nvPr/>
          </p:nvSpPr>
          <p:spPr bwMode="auto">
            <a:xfrm>
              <a:off x="4208463" y="5740400"/>
              <a:ext cx="273050" cy="192088"/>
            </a:xfrm>
            <a:prstGeom prst="rect">
              <a:avLst/>
            </a:prstGeom>
            <a:solidFill>
              <a:srgbClr val="E7E5BA"/>
            </a:solidFill>
            <a:ln w="9525">
              <a:solidFill>
                <a:schemeClr val="accent1"/>
              </a:solidFill>
              <a:miter lim="800000"/>
              <a:headEnd/>
              <a:tailEnd/>
            </a:ln>
            <a:effectLst>
              <a:outerShdw blurRad="38100" dist="25401" dir="2700000" algn="br" rotWithShape="0">
                <a:srgbClr val="000000">
                  <a:alpha val="59998"/>
                </a:srgbClr>
              </a:outerShdw>
            </a:effectLst>
          </p:spPr>
          <p:txBody>
            <a:bodyPr anchor="ctr"/>
            <a:lstStyle/>
            <a:p>
              <a:pPr algn="ctr">
                <a:defRPr/>
              </a:pPr>
              <a:r>
                <a:rPr lang="en-US" sz="1400" dirty="0">
                  <a:solidFill>
                    <a:srgbClr val="3B3B4B"/>
                  </a:solidFill>
                  <a:latin typeface="+mn-lt"/>
                  <a:ea typeface="+mn-ea"/>
                  <a:cs typeface="+mn-cs"/>
                </a:rPr>
                <a:t>5</a:t>
              </a:r>
            </a:p>
          </p:txBody>
        </p:sp>
      </p:grpSp>
      <p:sp>
        <p:nvSpPr>
          <p:cNvPr id="35845" name="Footer Placeholder 3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1068734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dissolve">
                                      <p:cBhvr>
                                        <p:cTn id="10" dur="500"/>
                                        <p:tgtEl>
                                          <p:spTgt spid="3">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Data Placement Policy in </a:t>
            </a:r>
            <a:r>
              <a:rPr lang="en-US" dirty="0" err="1" smtClean="0"/>
              <a:t>CoHadoop</a:t>
            </a:r>
            <a:endParaRPr lang="en-US" dirty="0"/>
          </a:p>
        </p:txBody>
      </p:sp>
      <p:sp>
        <p:nvSpPr>
          <p:cNvPr id="3" name="Content Placeholder 2"/>
          <p:cNvSpPr>
            <a:spLocks noGrp="1"/>
          </p:cNvSpPr>
          <p:nvPr>
            <p:ph idx="1"/>
          </p:nvPr>
        </p:nvSpPr>
        <p:spPr/>
        <p:txBody>
          <a:bodyPr>
            <a:normAutofit fontScale="92500" lnSpcReduction="20000"/>
          </a:bodyPr>
          <a:lstStyle/>
          <a:p>
            <a:pPr marL="182880" indent="-182880" eaLnBrk="1" fontAlgn="auto" hangingPunct="1">
              <a:spcAft>
                <a:spcPct val="50000"/>
              </a:spcAft>
              <a:buFont typeface="Arial" pitchFamily="34" charset="0"/>
              <a:buChar char="•"/>
              <a:defRPr/>
            </a:pPr>
            <a:r>
              <a:rPr lang="en-US" dirty="0">
                <a:solidFill>
                  <a:srgbClr val="000000"/>
                </a:solidFill>
              </a:rPr>
              <a:t>Change the block placement policy in HDFS to </a:t>
            </a:r>
            <a:r>
              <a:rPr lang="en-US" dirty="0" err="1" smtClean="0">
                <a:solidFill>
                  <a:srgbClr val="000000"/>
                </a:solidFill>
              </a:rPr>
              <a:t>colocate</a:t>
            </a:r>
            <a:r>
              <a:rPr lang="en-US" dirty="0" smtClean="0">
                <a:solidFill>
                  <a:srgbClr val="000000"/>
                </a:solidFill>
              </a:rPr>
              <a:t> the blocks </a:t>
            </a:r>
            <a:r>
              <a:rPr lang="en-US" dirty="0">
                <a:solidFill>
                  <a:srgbClr val="000000"/>
                </a:solidFill>
              </a:rPr>
              <a:t>of files with the same locator</a:t>
            </a:r>
          </a:p>
          <a:p>
            <a:pPr indent="-182880" eaLnBrk="1" fontAlgn="auto" hangingPunct="1">
              <a:lnSpc>
                <a:spcPct val="80000"/>
              </a:lnSpc>
              <a:spcAft>
                <a:spcPct val="50000"/>
              </a:spcAft>
              <a:buFont typeface="Arial" pitchFamily="34" charset="0"/>
              <a:buChar char="•"/>
              <a:defRPr/>
            </a:pPr>
            <a:r>
              <a:rPr lang="en-US" dirty="0" smtClean="0">
                <a:solidFill>
                  <a:srgbClr val="000000"/>
                </a:solidFill>
              </a:rPr>
              <a:t>Best</a:t>
            </a:r>
            <a:r>
              <a:rPr lang="en-US" dirty="0">
                <a:solidFill>
                  <a:srgbClr val="000000"/>
                </a:solidFill>
              </a:rPr>
              <a:t>-effort approach, not enforced</a:t>
            </a:r>
          </a:p>
          <a:p>
            <a:pPr indent="-182880" eaLnBrk="1" fontAlgn="auto" hangingPunct="1">
              <a:lnSpc>
                <a:spcPct val="80000"/>
              </a:lnSpc>
              <a:spcAft>
                <a:spcPct val="50000"/>
              </a:spcAft>
              <a:buFont typeface="Arial" pitchFamily="34" charset="0"/>
              <a:buChar char="•"/>
              <a:defRPr/>
            </a:pPr>
            <a:r>
              <a:rPr lang="en-US" dirty="0" smtClean="0">
                <a:solidFill>
                  <a:srgbClr val="000000"/>
                </a:solidFill>
              </a:rPr>
              <a:t>Locator </a:t>
            </a:r>
            <a:r>
              <a:rPr lang="en-US" dirty="0">
                <a:solidFill>
                  <a:srgbClr val="000000"/>
                </a:solidFill>
              </a:rPr>
              <a:t>table stores the mapping of locators and </a:t>
            </a:r>
            <a:r>
              <a:rPr lang="en-US" dirty="0" smtClean="0">
                <a:solidFill>
                  <a:srgbClr val="000000"/>
                </a:solidFill>
              </a:rPr>
              <a:t>files</a:t>
            </a:r>
          </a:p>
          <a:p>
            <a:pPr lvl="1" indent="-182880" eaLnBrk="1" fontAlgn="auto" hangingPunct="1">
              <a:lnSpc>
                <a:spcPct val="80000"/>
              </a:lnSpc>
              <a:spcAft>
                <a:spcPct val="50000"/>
              </a:spcAft>
              <a:buFont typeface="Arial" pitchFamily="34" charset="0"/>
              <a:buChar char="•"/>
              <a:defRPr/>
            </a:pPr>
            <a:r>
              <a:rPr lang="en-US" dirty="0" smtClean="0">
                <a:solidFill>
                  <a:srgbClr val="000000"/>
                </a:solidFill>
              </a:rPr>
              <a:t>Main-memory structure</a:t>
            </a:r>
          </a:p>
          <a:p>
            <a:pPr lvl="1" indent="-182880" eaLnBrk="1" fontAlgn="auto" hangingPunct="1">
              <a:lnSpc>
                <a:spcPct val="80000"/>
              </a:lnSpc>
              <a:spcAft>
                <a:spcPct val="50000"/>
              </a:spcAft>
              <a:buFont typeface="Arial" pitchFamily="34" charset="0"/>
              <a:buChar char="•"/>
              <a:defRPr/>
            </a:pPr>
            <a:r>
              <a:rPr lang="en-US" dirty="0" smtClean="0">
                <a:solidFill>
                  <a:srgbClr val="000000"/>
                </a:solidFill>
              </a:rPr>
              <a:t>Built when the </a:t>
            </a:r>
            <a:r>
              <a:rPr lang="en-US" dirty="0" err="1" smtClean="0">
                <a:solidFill>
                  <a:srgbClr val="000000"/>
                </a:solidFill>
              </a:rPr>
              <a:t>namenode</a:t>
            </a:r>
            <a:r>
              <a:rPr lang="en-US" dirty="0" smtClean="0">
                <a:solidFill>
                  <a:srgbClr val="000000"/>
                </a:solidFill>
              </a:rPr>
              <a:t> starts </a:t>
            </a:r>
            <a:endParaRPr lang="en-US" dirty="0">
              <a:solidFill>
                <a:srgbClr val="000000"/>
              </a:solidFill>
            </a:endParaRPr>
          </a:p>
          <a:p>
            <a:pPr indent="-182880" eaLnBrk="1" fontAlgn="auto" hangingPunct="1">
              <a:lnSpc>
                <a:spcPct val="80000"/>
              </a:lnSpc>
              <a:spcAft>
                <a:spcPct val="50000"/>
              </a:spcAft>
              <a:buFont typeface="Arial" pitchFamily="34" charset="0"/>
              <a:buChar char="•"/>
              <a:defRPr/>
            </a:pPr>
            <a:r>
              <a:rPr lang="en-US" dirty="0" smtClean="0">
                <a:solidFill>
                  <a:srgbClr val="0000FF"/>
                </a:solidFill>
              </a:rPr>
              <a:t>While </a:t>
            </a:r>
            <a:r>
              <a:rPr lang="en-US" dirty="0">
                <a:solidFill>
                  <a:srgbClr val="0000FF"/>
                </a:solidFill>
              </a:rPr>
              <a:t>creating a new </a:t>
            </a:r>
            <a:r>
              <a:rPr lang="en-US" dirty="0" smtClean="0">
                <a:solidFill>
                  <a:srgbClr val="0000FF"/>
                </a:solidFill>
              </a:rPr>
              <a:t>file:</a:t>
            </a:r>
            <a:endParaRPr lang="en-US" dirty="0">
              <a:solidFill>
                <a:srgbClr val="0000FF"/>
              </a:solidFill>
            </a:endParaRPr>
          </a:p>
          <a:p>
            <a:pPr marL="731520" lvl="2" indent="-182880" eaLnBrk="1" fontAlgn="auto" hangingPunct="1">
              <a:lnSpc>
                <a:spcPct val="80000"/>
              </a:lnSpc>
              <a:spcAft>
                <a:spcPct val="50000"/>
              </a:spcAft>
              <a:buFont typeface="Arial" pitchFamily="34" charset="0"/>
              <a:buChar char="•"/>
              <a:defRPr/>
            </a:pPr>
            <a:r>
              <a:rPr lang="en-US" dirty="0">
                <a:solidFill>
                  <a:srgbClr val="000000"/>
                </a:solidFill>
              </a:rPr>
              <a:t>Get the list of files with the same locator</a:t>
            </a:r>
          </a:p>
          <a:p>
            <a:pPr marL="731520" lvl="2" indent="-182880" eaLnBrk="1" fontAlgn="auto" hangingPunct="1">
              <a:lnSpc>
                <a:spcPct val="80000"/>
              </a:lnSpc>
              <a:spcAft>
                <a:spcPct val="50000"/>
              </a:spcAft>
              <a:buFont typeface="Arial" pitchFamily="34" charset="0"/>
              <a:buChar char="•"/>
              <a:defRPr/>
            </a:pPr>
            <a:r>
              <a:rPr lang="en-US" dirty="0">
                <a:solidFill>
                  <a:srgbClr val="000000"/>
                </a:solidFill>
              </a:rPr>
              <a:t>Get the list of data nodes that store those files</a:t>
            </a:r>
          </a:p>
          <a:p>
            <a:pPr marL="731520" lvl="2" indent="-182880" eaLnBrk="1" fontAlgn="auto" hangingPunct="1">
              <a:lnSpc>
                <a:spcPct val="80000"/>
              </a:lnSpc>
              <a:spcAft>
                <a:spcPct val="50000"/>
              </a:spcAft>
              <a:buFont typeface="Arial" pitchFamily="34" charset="0"/>
              <a:buChar char="•"/>
              <a:defRPr/>
            </a:pPr>
            <a:r>
              <a:rPr lang="en-US" dirty="0" smtClean="0">
                <a:solidFill>
                  <a:srgbClr val="000000"/>
                </a:solidFill>
              </a:rPr>
              <a:t>Choose </a:t>
            </a:r>
            <a:r>
              <a:rPr lang="en-US" dirty="0">
                <a:solidFill>
                  <a:srgbClr val="000000"/>
                </a:solidFill>
              </a:rPr>
              <a:t>the set of data nodes which stores the highest number of files</a:t>
            </a:r>
            <a:endParaRPr lang="en-US" dirty="0"/>
          </a:p>
          <a:p>
            <a:pPr>
              <a:defRPr/>
            </a:pPr>
            <a:endParaRPr lang="en-US" dirty="0"/>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7B565-2F0D-A24C-A307-0C765E6D68C9}" type="slidenum">
              <a:rPr lang="x-none" sz="1400">
                <a:solidFill>
                  <a:srgbClr val="FFFFFF"/>
                </a:solidFill>
              </a:rPr>
              <a:pPr eaLnBrk="1" hangingPunct="1"/>
              <a:t>7</a:t>
            </a:fld>
            <a:endParaRPr lang="en-US" sz="1400">
              <a:solidFill>
                <a:srgbClr val="FFFFFF"/>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20698048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dissolve">
                                      <p:cBhvr>
                                        <p:cTn id="7" dur="500"/>
                                        <p:tgtEl>
                                          <p:spTgt spid="3">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dissolve">
                                      <p:cBhvr>
                                        <p:cTn id="10" dur="500"/>
                                        <p:tgtEl>
                                          <p:spTgt spid="3">
                                            <p:txEl>
                                              <p:pRg st="6" end="6"/>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dissolve">
                                      <p:cBhvr>
                                        <p:cTn id="13" dur="500"/>
                                        <p:tgtEl>
                                          <p:spTgt spid="3">
                                            <p:txEl>
                                              <p:pRg st="7" end="7"/>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animEffect transition="in" filter="dissolve">
                                      <p:cBhvr>
                                        <p:cTn id="1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821" name="Rectangle 69"/>
          <p:cNvSpPr>
            <a:spLocks noGrp="1" noChangeArrowheads="1"/>
          </p:cNvSpPr>
          <p:nvPr>
            <p:ph type="title"/>
          </p:nvPr>
        </p:nvSpPr>
        <p:spPr>
          <a:xfrm>
            <a:off x="153988" y="622300"/>
            <a:ext cx="8245475" cy="498475"/>
          </a:xfrm>
        </p:spPr>
        <p:txBody>
          <a:bodyPr>
            <a:normAutofit fontScale="90000"/>
          </a:bodyPr>
          <a:lstStyle/>
          <a:p>
            <a:pPr eaLnBrk="1" fontAlgn="auto" hangingPunct="1">
              <a:spcAft>
                <a:spcPts val="0"/>
              </a:spcAft>
              <a:defRPr/>
            </a:pPr>
            <a:r>
              <a:rPr lang="en-US" dirty="0" smtClean="0">
                <a:ea typeface="+mj-ea"/>
                <a:cs typeface="+mj-cs"/>
              </a:rPr>
              <a:t>Example of Data Colocation</a:t>
            </a:r>
          </a:p>
        </p:txBody>
      </p:sp>
      <p:sp>
        <p:nvSpPr>
          <p:cNvPr id="3789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807BE2C-E06E-B948-BB34-5087752376CC}" type="slidenum">
              <a:rPr lang="x-none" sz="1400">
                <a:solidFill>
                  <a:srgbClr val="FFFFFF"/>
                </a:solidFill>
              </a:rPr>
              <a:pPr eaLnBrk="1" hangingPunct="1"/>
              <a:t>8</a:t>
            </a:fld>
            <a:endParaRPr lang="en-US" sz="1400">
              <a:solidFill>
                <a:srgbClr val="FFFFFF"/>
              </a:solidFill>
            </a:endParaRPr>
          </a:p>
        </p:txBody>
      </p:sp>
      <p:sp>
        <p:nvSpPr>
          <p:cNvPr id="842754" name="AutoShape 2"/>
          <p:cNvSpPr>
            <a:spLocks noChangeArrowheads="1"/>
          </p:cNvSpPr>
          <p:nvPr/>
        </p:nvSpPr>
        <p:spPr bwMode="auto">
          <a:xfrm>
            <a:off x="5121275" y="4784725"/>
            <a:ext cx="1900238" cy="2028825"/>
          </a:xfrm>
          <a:prstGeom prst="roundRect">
            <a:avLst>
              <a:gd name="adj" fmla="val 6296"/>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2945" tIns="41473" rIns="82945" bIns="41473" anchor="ctr"/>
          <a:lstStyle/>
          <a:p>
            <a:pPr algn="ctr" defTabSz="828675" hangingPunct="0">
              <a:lnSpc>
                <a:spcPct val="101000"/>
              </a:lnSpc>
              <a:buClr>
                <a:srgbClr val="000000"/>
              </a:buClr>
              <a:buSzPct val="100000"/>
              <a:buFont typeface="Times New Roman" charset="0"/>
              <a:buNone/>
              <a:defRPr/>
            </a:pPr>
            <a:endParaRPr lang="en-US" sz="1600">
              <a:latin typeface="Bitstream Charter" charset="0"/>
              <a:cs typeface="Arial" charset="0"/>
            </a:endParaRPr>
          </a:p>
          <a:p>
            <a:pPr algn="ctr" defTabSz="828675" hangingPunct="0">
              <a:lnSpc>
                <a:spcPct val="101000"/>
              </a:lnSpc>
              <a:buClr>
                <a:srgbClr val="000000"/>
              </a:buClr>
              <a:buSzPct val="100000"/>
              <a:buFont typeface="Times New Roman" charset="0"/>
              <a:buNone/>
              <a:defRPr/>
            </a:pPr>
            <a:endParaRPr lang="en-US" sz="1600">
              <a:latin typeface="Bitstream Charter" charset="0"/>
              <a:cs typeface="Arial" charset="0"/>
            </a:endParaRPr>
          </a:p>
          <a:p>
            <a:pPr algn="ctr" defTabSz="828675" hangingPunct="0">
              <a:lnSpc>
                <a:spcPct val="101000"/>
              </a:lnSpc>
              <a:buClr>
                <a:srgbClr val="000000"/>
              </a:buClr>
              <a:buSzPct val="100000"/>
              <a:buFont typeface="Times New Roman" charset="0"/>
              <a:buNone/>
              <a:defRPr/>
            </a:pPr>
            <a:endParaRPr lang="en-US" sz="1600">
              <a:latin typeface="Bitstream Charter" charset="0"/>
              <a:cs typeface="Arial" charset="0"/>
            </a:endParaRPr>
          </a:p>
          <a:p>
            <a:pPr algn="ctr" defTabSz="828675" hangingPunct="0">
              <a:lnSpc>
                <a:spcPct val="101000"/>
              </a:lnSpc>
              <a:buClr>
                <a:srgbClr val="000000"/>
              </a:buClr>
              <a:buSzPct val="100000"/>
              <a:buFont typeface="Times New Roman" charset="0"/>
              <a:buNone/>
              <a:defRPr/>
            </a:pPr>
            <a:endParaRPr lang="en-US" sz="1600">
              <a:latin typeface="Bitstream Charter" charset="0"/>
              <a:cs typeface="Arial" charset="0"/>
            </a:endParaRPr>
          </a:p>
          <a:p>
            <a:pPr algn="ctr" defTabSz="828675" hangingPunct="0">
              <a:lnSpc>
                <a:spcPct val="101000"/>
              </a:lnSpc>
              <a:buClr>
                <a:srgbClr val="000000"/>
              </a:buClr>
              <a:buSzPct val="100000"/>
              <a:buFont typeface="Times New Roman" charset="0"/>
              <a:buNone/>
              <a:defRPr/>
            </a:pPr>
            <a:endParaRPr lang="en-US" sz="1600">
              <a:latin typeface="Bitstream Charter" charset="0"/>
              <a:cs typeface="Arial" charset="0"/>
            </a:endParaRPr>
          </a:p>
          <a:p>
            <a:pPr algn="ctr" defTabSz="828675" hangingPunct="0">
              <a:lnSpc>
                <a:spcPct val="101000"/>
              </a:lnSpc>
              <a:buClr>
                <a:srgbClr val="000000"/>
              </a:buClr>
              <a:buSzPct val="100000"/>
              <a:buFont typeface="Times New Roman" charset="0"/>
              <a:buNone/>
              <a:defRPr/>
            </a:pPr>
            <a:endParaRPr lang="en-US" sz="1600">
              <a:latin typeface="Bitstream Charter" charset="0"/>
              <a:cs typeface="Arial" charset="0"/>
            </a:endParaRPr>
          </a:p>
          <a:p>
            <a:pPr algn="ctr" defTabSz="828675" hangingPunct="0">
              <a:lnSpc>
                <a:spcPct val="101000"/>
              </a:lnSpc>
              <a:buClr>
                <a:srgbClr val="000000"/>
              </a:buClr>
              <a:buSzPct val="100000"/>
              <a:buFont typeface="Times New Roman" charset="0"/>
              <a:buNone/>
              <a:defRPr/>
            </a:pPr>
            <a:endParaRPr lang="en-US" sz="1300">
              <a:latin typeface="Bitstream Charter" charset="0"/>
              <a:cs typeface="Arial" charset="0"/>
            </a:endParaRPr>
          </a:p>
          <a:p>
            <a:pPr algn="ctr" defTabSz="828675" hangingPunct="0">
              <a:lnSpc>
                <a:spcPct val="101000"/>
              </a:lnSpc>
              <a:buClr>
                <a:srgbClr val="000000"/>
              </a:buClr>
              <a:buSzPct val="100000"/>
              <a:buFont typeface="Times New Roman" charset="0"/>
              <a:buNone/>
              <a:defRPr/>
            </a:pPr>
            <a:r>
              <a:rPr lang="en-US" sz="1300">
                <a:latin typeface="Bitstream Charter" charset="0"/>
                <a:cs typeface="Arial" charset="0"/>
              </a:rPr>
              <a:t>Locator Table</a:t>
            </a:r>
          </a:p>
        </p:txBody>
      </p:sp>
      <p:grpSp>
        <p:nvGrpSpPr>
          <p:cNvPr id="2" name="Group 1"/>
          <p:cNvGrpSpPr>
            <a:grpSpLocks/>
          </p:cNvGrpSpPr>
          <p:nvPr/>
        </p:nvGrpSpPr>
        <p:grpSpPr bwMode="auto">
          <a:xfrm>
            <a:off x="192088" y="1714500"/>
            <a:ext cx="1179512" cy="1119188"/>
            <a:chOff x="763588" y="1714500"/>
            <a:chExt cx="769937" cy="1119188"/>
          </a:xfrm>
        </p:grpSpPr>
        <p:sp>
          <p:nvSpPr>
            <p:cNvPr id="842756" name="Rectangle 4"/>
            <p:cNvSpPr>
              <a:spLocks noChangeArrowheads="1"/>
            </p:cNvSpPr>
            <p:nvPr/>
          </p:nvSpPr>
          <p:spPr bwMode="auto">
            <a:xfrm>
              <a:off x="763588" y="2057400"/>
              <a:ext cx="687037" cy="341313"/>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 </a:t>
              </a:r>
              <a:r>
                <a:rPr lang="en-US" sz="1300" i="1">
                  <a:solidFill>
                    <a:srgbClr val="000000"/>
                  </a:solidFill>
                  <a:latin typeface="Bitstream Charter" charset="0"/>
                  <a:cs typeface="Arial" charset="0"/>
                </a:rPr>
                <a:t>1</a:t>
              </a:r>
            </a:p>
          </p:txBody>
        </p:sp>
        <p:sp>
          <p:nvSpPr>
            <p:cNvPr id="842757" name="Rectangle 5"/>
            <p:cNvSpPr>
              <a:spLocks noChangeArrowheads="1"/>
            </p:cNvSpPr>
            <p:nvPr/>
          </p:nvSpPr>
          <p:spPr bwMode="auto">
            <a:xfrm>
              <a:off x="763588" y="2486025"/>
              <a:ext cx="700508" cy="347663"/>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 </a:t>
              </a:r>
              <a:r>
                <a:rPr lang="en-US" sz="1300" i="1">
                  <a:solidFill>
                    <a:srgbClr val="000000"/>
                  </a:solidFill>
                  <a:latin typeface="Bitstream Charter" charset="0"/>
                  <a:cs typeface="Arial" charset="0"/>
                </a:rPr>
                <a:t>2</a:t>
              </a:r>
            </a:p>
          </p:txBody>
        </p:sp>
        <p:sp>
          <p:nvSpPr>
            <p:cNvPr id="842761" name="Text Box 9"/>
            <p:cNvSpPr txBox="1">
              <a:spLocks noChangeArrowheads="1"/>
            </p:cNvSpPr>
            <p:nvPr/>
          </p:nvSpPr>
          <p:spPr bwMode="auto">
            <a:xfrm>
              <a:off x="795712" y="1714500"/>
              <a:ext cx="737813"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1639" tIns="42452" rIns="81639" bIns="42452">
              <a:spAutoFit/>
            </a:bodyPr>
            <a:lstStyle>
              <a:lvl1pPr defTabSz="407988">
                <a:tabLst>
                  <a:tab pos="657225" algn="l"/>
                </a:tabLst>
                <a:defRPr>
                  <a:solidFill>
                    <a:schemeClr val="tx1"/>
                  </a:solidFill>
                  <a:latin typeface="Arial" charset="0"/>
                  <a:ea typeface="ＭＳ Ｐゴシック" charset="0"/>
                  <a:cs typeface="Arial" charset="0"/>
                </a:defRPr>
              </a:lvl1pPr>
              <a:lvl2pPr marL="674688" indent="-260350" defTabSz="407988">
                <a:tabLst>
                  <a:tab pos="657225" algn="l"/>
                </a:tabLst>
                <a:defRPr>
                  <a:solidFill>
                    <a:schemeClr val="tx1"/>
                  </a:solidFill>
                  <a:latin typeface="Arial" charset="0"/>
                  <a:ea typeface="Arial" charset="0"/>
                  <a:cs typeface="Arial" charset="0"/>
                </a:defRPr>
              </a:lvl2pPr>
              <a:lvl3pPr marL="1036638" indent="-207963" defTabSz="407988">
                <a:tabLst>
                  <a:tab pos="657225" algn="l"/>
                </a:tabLst>
                <a:defRPr>
                  <a:solidFill>
                    <a:schemeClr val="tx1"/>
                  </a:solidFill>
                  <a:latin typeface="Arial" charset="0"/>
                  <a:ea typeface="Arial" charset="0"/>
                  <a:cs typeface="Arial" charset="0"/>
                </a:defRPr>
              </a:lvl3pPr>
              <a:lvl4pPr marL="1450975" indent="-206375" defTabSz="407988">
                <a:tabLst>
                  <a:tab pos="657225" algn="l"/>
                </a:tabLst>
                <a:defRPr>
                  <a:solidFill>
                    <a:schemeClr val="tx1"/>
                  </a:solidFill>
                  <a:latin typeface="Arial" charset="0"/>
                  <a:ea typeface="Arial" charset="0"/>
                  <a:cs typeface="Arial" charset="0"/>
                </a:defRPr>
              </a:lvl4pPr>
              <a:lvl5pPr marL="1866900" indent="-207963" defTabSz="407988">
                <a:tabLst>
                  <a:tab pos="657225"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9pPr>
            </a:lstStyle>
            <a:p>
              <a:pPr hangingPunct="0">
                <a:spcBef>
                  <a:spcPts val="1025"/>
                </a:spcBef>
                <a:buClr>
                  <a:srgbClr val="000000"/>
                </a:buClr>
                <a:buSzPct val="100000"/>
                <a:buFont typeface="Times New Roman" charset="0"/>
                <a:buNone/>
                <a:defRPr/>
              </a:pPr>
              <a:r>
                <a:rPr lang="en-US" sz="1500" b="1" dirty="0" smtClean="0">
                  <a:solidFill>
                    <a:srgbClr val="000000"/>
                  </a:solidFill>
                  <a:latin typeface="Bitstream Charter" charset="0"/>
                </a:rPr>
                <a:t>File A (1)</a:t>
              </a:r>
            </a:p>
          </p:txBody>
        </p:sp>
      </p:grpSp>
      <p:grpSp>
        <p:nvGrpSpPr>
          <p:cNvPr id="4" name="Group 3"/>
          <p:cNvGrpSpPr>
            <a:grpSpLocks/>
          </p:cNvGrpSpPr>
          <p:nvPr/>
        </p:nvGrpSpPr>
        <p:grpSpPr bwMode="auto">
          <a:xfrm>
            <a:off x="219075" y="3173413"/>
            <a:ext cx="1071563" cy="1552575"/>
            <a:chOff x="1620838" y="1714500"/>
            <a:chExt cx="788987" cy="1552575"/>
          </a:xfrm>
        </p:grpSpPr>
        <p:sp>
          <p:nvSpPr>
            <p:cNvPr id="842758" name="Rectangle 6"/>
            <p:cNvSpPr>
              <a:spLocks noChangeArrowheads="1"/>
            </p:cNvSpPr>
            <p:nvPr/>
          </p:nvSpPr>
          <p:spPr bwMode="auto">
            <a:xfrm>
              <a:off x="1620838" y="2057400"/>
              <a:ext cx="683789" cy="341312"/>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1</a:t>
              </a:r>
            </a:p>
          </p:txBody>
        </p:sp>
        <p:sp>
          <p:nvSpPr>
            <p:cNvPr id="842759" name="Rectangle 7"/>
            <p:cNvSpPr>
              <a:spLocks noChangeArrowheads="1"/>
            </p:cNvSpPr>
            <p:nvPr/>
          </p:nvSpPr>
          <p:spPr bwMode="auto">
            <a:xfrm>
              <a:off x="1620838" y="2486025"/>
              <a:ext cx="683789" cy="347662"/>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2</a:t>
              </a:r>
            </a:p>
          </p:txBody>
        </p:sp>
        <p:sp>
          <p:nvSpPr>
            <p:cNvPr id="842760" name="Rectangle 8"/>
            <p:cNvSpPr>
              <a:spLocks noChangeArrowheads="1"/>
            </p:cNvSpPr>
            <p:nvPr/>
          </p:nvSpPr>
          <p:spPr bwMode="auto">
            <a:xfrm>
              <a:off x="1620838" y="2916237"/>
              <a:ext cx="683789" cy="350838"/>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3</a:t>
              </a:r>
            </a:p>
          </p:txBody>
        </p:sp>
        <p:sp>
          <p:nvSpPr>
            <p:cNvPr id="842762" name="Text Box 10"/>
            <p:cNvSpPr txBox="1">
              <a:spLocks noChangeArrowheads="1"/>
            </p:cNvSpPr>
            <p:nvPr/>
          </p:nvSpPr>
          <p:spPr bwMode="auto">
            <a:xfrm>
              <a:off x="1671100" y="1714500"/>
              <a:ext cx="738725"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1639" tIns="42452" rIns="81639" bIns="42452">
              <a:spAutoFit/>
            </a:bodyPr>
            <a:lstStyle>
              <a:lvl1pPr defTabSz="407988">
                <a:tabLst>
                  <a:tab pos="657225" algn="l"/>
                </a:tabLst>
                <a:defRPr>
                  <a:solidFill>
                    <a:schemeClr val="tx1"/>
                  </a:solidFill>
                  <a:latin typeface="Arial" charset="0"/>
                  <a:ea typeface="ＭＳ Ｐゴシック" charset="0"/>
                  <a:cs typeface="Arial" charset="0"/>
                </a:defRPr>
              </a:lvl1pPr>
              <a:lvl2pPr marL="674688" indent="-260350" defTabSz="407988">
                <a:tabLst>
                  <a:tab pos="657225" algn="l"/>
                </a:tabLst>
                <a:defRPr>
                  <a:solidFill>
                    <a:schemeClr val="tx1"/>
                  </a:solidFill>
                  <a:latin typeface="Arial" charset="0"/>
                  <a:ea typeface="Arial" charset="0"/>
                  <a:cs typeface="Arial" charset="0"/>
                </a:defRPr>
              </a:lvl2pPr>
              <a:lvl3pPr marL="1036638" indent="-207963" defTabSz="407988">
                <a:tabLst>
                  <a:tab pos="657225" algn="l"/>
                </a:tabLst>
                <a:defRPr>
                  <a:solidFill>
                    <a:schemeClr val="tx1"/>
                  </a:solidFill>
                  <a:latin typeface="Arial" charset="0"/>
                  <a:ea typeface="Arial" charset="0"/>
                  <a:cs typeface="Arial" charset="0"/>
                </a:defRPr>
              </a:lvl3pPr>
              <a:lvl4pPr marL="1450975" indent="-206375" defTabSz="407988">
                <a:tabLst>
                  <a:tab pos="657225" algn="l"/>
                </a:tabLst>
                <a:defRPr>
                  <a:solidFill>
                    <a:schemeClr val="tx1"/>
                  </a:solidFill>
                  <a:latin typeface="Arial" charset="0"/>
                  <a:ea typeface="Arial" charset="0"/>
                  <a:cs typeface="Arial" charset="0"/>
                </a:defRPr>
              </a:lvl4pPr>
              <a:lvl5pPr marL="1866900" indent="-207963" defTabSz="407988">
                <a:tabLst>
                  <a:tab pos="657225"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9pPr>
            </a:lstStyle>
            <a:p>
              <a:pPr hangingPunct="0">
                <a:spcBef>
                  <a:spcPts val="1025"/>
                </a:spcBef>
                <a:buClr>
                  <a:srgbClr val="000000"/>
                </a:buClr>
                <a:buSzPct val="100000"/>
                <a:buFont typeface="Times New Roman" charset="0"/>
                <a:buNone/>
                <a:defRPr/>
              </a:pPr>
              <a:r>
                <a:rPr lang="en-US" sz="1500" b="1" dirty="0" smtClean="0">
                  <a:solidFill>
                    <a:srgbClr val="000000"/>
                  </a:solidFill>
                  <a:latin typeface="Bitstream Charter" charset="0"/>
                </a:rPr>
                <a:t>File C (1)</a:t>
              </a:r>
            </a:p>
          </p:txBody>
        </p:sp>
      </p:grpSp>
      <p:sp>
        <p:nvSpPr>
          <p:cNvPr id="842763" name="AutoShape 11"/>
          <p:cNvSpPr>
            <a:spLocks noChangeArrowheads="1"/>
          </p:cNvSpPr>
          <p:nvPr/>
        </p:nvSpPr>
        <p:spPr bwMode="auto">
          <a:xfrm>
            <a:off x="3352800" y="1309688"/>
            <a:ext cx="5484813" cy="3411537"/>
          </a:xfrm>
          <a:prstGeom prst="roundRect">
            <a:avLst>
              <a:gd name="adj" fmla="val 6296"/>
            </a:avLst>
          </a:prstGeom>
          <a:solidFill>
            <a:srgbClr val="FFCC99">
              <a:alpha val="50195"/>
            </a:srgbClr>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cs typeface="Arial" charset="0"/>
            </a:endParaRPr>
          </a:p>
        </p:txBody>
      </p:sp>
      <p:sp>
        <p:nvSpPr>
          <p:cNvPr id="842764" name="Text Box 12"/>
          <p:cNvSpPr txBox="1">
            <a:spLocks noChangeArrowheads="1"/>
          </p:cNvSpPr>
          <p:nvPr/>
        </p:nvSpPr>
        <p:spPr bwMode="auto">
          <a:xfrm>
            <a:off x="3397250" y="1395413"/>
            <a:ext cx="2036763" cy="77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1639" tIns="42452" rIns="81639" bIns="42452">
            <a:spAutoFit/>
          </a:bodyPr>
          <a:lstStyle>
            <a:lvl1pPr defTabSz="407988">
              <a:tabLst>
                <a:tab pos="657225" algn="l"/>
                <a:tab pos="1312863" algn="l"/>
              </a:tabLst>
              <a:defRPr>
                <a:solidFill>
                  <a:schemeClr val="tx1"/>
                </a:solidFill>
                <a:latin typeface="Arial" charset="0"/>
                <a:ea typeface="ＭＳ Ｐゴシック" charset="0"/>
                <a:cs typeface="Arial" charset="0"/>
              </a:defRPr>
            </a:lvl1pPr>
            <a:lvl2pPr marL="674688" indent="-260350" defTabSz="407988">
              <a:tabLst>
                <a:tab pos="657225" algn="l"/>
                <a:tab pos="1312863" algn="l"/>
              </a:tabLst>
              <a:defRPr>
                <a:solidFill>
                  <a:schemeClr val="tx1"/>
                </a:solidFill>
                <a:latin typeface="Arial" charset="0"/>
                <a:ea typeface="Arial" charset="0"/>
                <a:cs typeface="Arial" charset="0"/>
              </a:defRPr>
            </a:lvl2pPr>
            <a:lvl3pPr marL="1036638" indent="-207963" defTabSz="407988">
              <a:tabLst>
                <a:tab pos="657225" algn="l"/>
                <a:tab pos="1312863" algn="l"/>
              </a:tabLst>
              <a:defRPr>
                <a:solidFill>
                  <a:schemeClr val="tx1"/>
                </a:solidFill>
                <a:latin typeface="Arial" charset="0"/>
                <a:ea typeface="Arial" charset="0"/>
                <a:cs typeface="Arial" charset="0"/>
              </a:defRPr>
            </a:lvl3pPr>
            <a:lvl4pPr marL="1450975" indent="-206375" defTabSz="407988">
              <a:tabLst>
                <a:tab pos="657225" algn="l"/>
                <a:tab pos="1312863" algn="l"/>
              </a:tabLst>
              <a:defRPr>
                <a:solidFill>
                  <a:schemeClr val="tx1"/>
                </a:solidFill>
                <a:latin typeface="Arial" charset="0"/>
                <a:ea typeface="Arial" charset="0"/>
                <a:cs typeface="Arial" charset="0"/>
              </a:defRPr>
            </a:lvl4pPr>
            <a:lvl5pPr marL="1866900" indent="-207963" defTabSz="407988">
              <a:tabLst>
                <a:tab pos="657225" algn="l"/>
                <a:tab pos="1312863"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 pos="1312863" algn="l"/>
              </a:tabLst>
              <a:defRPr>
                <a:solidFill>
                  <a:schemeClr val="tx1"/>
                </a:solidFill>
                <a:latin typeface="Arial" charset="0"/>
                <a:ea typeface="Arial" charset="0"/>
                <a:cs typeface="Arial" charset="0"/>
              </a:defRPr>
            </a:lvl9pPr>
          </a:lstStyle>
          <a:p>
            <a:pPr hangingPunct="0">
              <a:spcBef>
                <a:spcPts val="913"/>
              </a:spcBef>
              <a:buClr>
                <a:srgbClr val="000000"/>
              </a:buClr>
              <a:buSzPct val="100000"/>
              <a:buFont typeface="Times New Roman" charset="0"/>
              <a:buNone/>
              <a:defRPr/>
            </a:pPr>
            <a:r>
              <a:rPr lang="en-US" sz="1500" b="1" i="1" dirty="0" smtClean="0">
                <a:solidFill>
                  <a:srgbClr val="000000"/>
                </a:solidFill>
                <a:latin typeface="Bitstream Charter" charset="0"/>
              </a:rPr>
              <a:t>An HDFS cluster of 5 Nodes, with 3-way replication</a:t>
            </a:r>
          </a:p>
        </p:txBody>
      </p:sp>
      <p:grpSp>
        <p:nvGrpSpPr>
          <p:cNvPr id="37896" name="Group 13"/>
          <p:cNvGrpSpPr>
            <a:grpSpLocks/>
          </p:cNvGrpSpPr>
          <p:nvPr/>
        </p:nvGrpSpPr>
        <p:grpSpPr bwMode="auto">
          <a:xfrm>
            <a:off x="5319713" y="4881563"/>
            <a:ext cx="1535112" cy="1624012"/>
            <a:chOff x="391" y="2477"/>
            <a:chExt cx="1152" cy="1104"/>
          </a:xfrm>
        </p:grpSpPr>
        <p:sp>
          <p:nvSpPr>
            <p:cNvPr id="842766" name="Rectangle 14"/>
            <p:cNvSpPr>
              <a:spLocks noChangeArrowheads="1"/>
            </p:cNvSpPr>
            <p:nvPr/>
          </p:nvSpPr>
          <p:spPr bwMode="auto">
            <a:xfrm>
              <a:off x="391" y="2477"/>
              <a:ext cx="1152" cy="1104"/>
            </a:xfrm>
            <a:prstGeom prst="rect">
              <a:avLst/>
            </a:prstGeom>
            <a:solidFill>
              <a:srgbClr val="FFFFFF"/>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a:defRPr/>
              </a:pPr>
              <a:endParaRPr lang="en-US">
                <a:cs typeface="Arial" charset="0"/>
              </a:endParaRPr>
            </a:p>
          </p:txBody>
        </p:sp>
        <p:sp>
          <p:nvSpPr>
            <p:cNvPr id="842767" name="Line 15"/>
            <p:cNvSpPr>
              <a:spLocks noChangeShapeType="1"/>
            </p:cNvSpPr>
            <p:nvPr/>
          </p:nvSpPr>
          <p:spPr bwMode="auto">
            <a:xfrm>
              <a:off x="391" y="2669"/>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42768" name="Line 16"/>
            <p:cNvSpPr>
              <a:spLocks noChangeShapeType="1"/>
            </p:cNvSpPr>
            <p:nvPr/>
          </p:nvSpPr>
          <p:spPr bwMode="auto">
            <a:xfrm>
              <a:off x="391" y="2862"/>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42769" name="Line 17"/>
            <p:cNvSpPr>
              <a:spLocks noChangeShapeType="1"/>
            </p:cNvSpPr>
            <p:nvPr/>
          </p:nvSpPr>
          <p:spPr bwMode="auto">
            <a:xfrm>
              <a:off x="391" y="3053"/>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42770" name="Line 18"/>
            <p:cNvSpPr>
              <a:spLocks noChangeShapeType="1"/>
            </p:cNvSpPr>
            <p:nvPr/>
          </p:nvSpPr>
          <p:spPr bwMode="auto">
            <a:xfrm>
              <a:off x="391" y="3389"/>
              <a:ext cx="115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42771" name="Line 19"/>
            <p:cNvSpPr>
              <a:spLocks noChangeShapeType="1"/>
            </p:cNvSpPr>
            <p:nvPr/>
          </p:nvSpPr>
          <p:spPr bwMode="auto">
            <a:xfrm>
              <a:off x="630" y="2477"/>
              <a:ext cx="0" cy="11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p>
          </p:txBody>
        </p:sp>
        <p:sp>
          <p:nvSpPr>
            <p:cNvPr id="842772" name="Text Box 20"/>
            <p:cNvSpPr txBox="1">
              <a:spLocks noChangeArrowheads="1"/>
            </p:cNvSpPr>
            <p:nvPr/>
          </p:nvSpPr>
          <p:spPr bwMode="auto">
            <a:xfrm>
              <a:off x="415" y="2477"/>
              <a:ext cx="192" cy="19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45" tIns="41473" rIns="82945" bIns="41473">
              <a:spAutoFit/>
            </a:bodyPr>
            <a:lstStyle>
              <a:lvl1pPr defTabSz="828675">
                <a:defRPr>
                  <a:solidFill>
                    <a:schemeClr val="tx1"/>
                  </a:solidFill>
                  <a:latin typeface="Arial" charset="0"/>
                  <a:ea typeface="ＭＳ Ｐゴシック" charset="0"/>
                  <a:cs typeface="Arial" charset="0"/>
                </a:defRPr>
              </a:lvl1pPr>
              <a:lvl2pPr marL="414338" defTabSz="828675">
                <a:defRPr>
                  <a:solidFill>
                    <a:schemeClr val="tx1"/>
                  </a:solidFill>
                  <a:latin typeface="Arial" charset="0"/>
                  <a:ea typeface="Arial" charset="0"/>
                  <a:cs typeface="Arial" charset="0"/>
                </a:defRPr>
              </a:lvl2pPr>
              <a:lvl3pPr marL="828675" defTabSz="828675">
                <a:defRPr>
                  <a:solidFill>
                    <a:schemeClr val="tx1"/>
                  </a:solidFill>
                  <a:latin typeface="Arial" charset="0"/>
                  <a:ea typeface="Arial" charset="0"/>
                  <a:cs typeface="Arial" charset="0"/>
                </a:defRPr>
              </a:lvl3pPr>
              <a:lvl4pPr marL="1244600" defTabSz="828675">
                <a:defRPr>
                  <a:solidFill>
                    <a:schemeClr val="tx1"/>
                  </a:solidFill>
                  <a:latin typeface="Arial" charset="0"/>
                  <a:ea typeface="Arial" charset="0"/>
                  <a:cs typeface="Arial" charset="0"/>
                </a:defRPr>
              </a:lvl4pPr>
              <a:lvl5pPr marL="1658938" defTabSz="828675">
                <a:defRPr>
                  <a:solidFill>
                    <a:schemeClr val="tx1"/>
                  </a:solidFill>
                  <a:latin typeface="Arial" charset="0"/>
                  <a:ea typeface="Arial" charset="0"/>
                  <a:cs typeface="Arial" charset="0"/>
                </a:defRPr>
              </a:lvl5pPr>
              <a:lvl6pPr marL="2116138" defTabSz="828675" fontAlgn="base">
                <a:spcBef>
                  <a:spcPct val="0"/>
                </a:spcBef>
                <a:spcAft>
                  <a:spcPct val="0"/>
                </a:spcAft>
                <a:defRPr>
                  <a:solidFill>
                    <a:schemeClr val="tx1"/>
                  </a:solidFill>
                  <a:latin typeface="Arial" charset="0"/>
                  <a:ea typeface="Arial" charset="0"/>
                  <a:cs typeface="Arial" charset="0"/>
                </a:defRPr>
              </a:lvl6pPr>
              <a:lvl7pPr marL="2573338" defTabSz="828675" fontAlgn="base">
                <a:spcBef>
                  <a:spcPct val="0"/>
                </a:spcBef>
                <a:spcAft>
                  <a:spcPct val="0"/>
                </a:spcAft>
                <a:defRPr>
                  <a:solidFill>
                    <a:schemeClr val="tx1"/>
                  </a:solidFill>
                  <a:latin typeface="Arial" charset="0"/>
                  <a:ea typeface="Arial" charset="0"/>
                  <a:cs typeface="Arial" charset="0"/>
                </a:defRPr>
              </a:lvl7pPr>
              <a:lvl8pPr marL="3030538" defTabSz="828675" fontAlgn="base">
                <a:spcBef>
                  <a:spcPct val="0"/>
                </a:spcBef>
                <a:spcAft>
                  <a:spcPct val="0"/>
                </a:spcAft>
                <a:defRPr>
                  <a:solidFill>
                    <a:schemeClr val="tx1"/>
                  </a:solidFill>
                  <a:latin typeface="Arial" charset="0"/>
                  <a:ea typeface="Arial" charset="0"/>
                  <a:cs typeface="Arial" charset="0"/>
                </a:defRPr>
              </a:lvl8pPr>
              <a:lvl9pPr marL="3487738" defTabSz="828675" fontAlgn="base">
                <a:spcBef>
                  <a:spcPct val="0"/>
                </a:spcBef>
                <a:spcAft>
                  <a:spcPct val="0"/>
                </a:spcAft>
                <a:defRPr>
                  <a:solidFill>
                    <a:schemeClr val="tx1"/>
                  </a:solidFill>
                  <a:latin typeface="Arial" charset="0"/>
                  <a:ea typeface="Arial" charset="0"/>
                  <a:cs typeface="Arial" charset="0"/>
                </a:defRPr>
              </a:lvl9pPr>
            </a:lstStyle>
            <a:p>
              <a:pPr hangingPunct="0">
                <a:lnSpc>
                  <a:spcPct val="101000"/>
                </a:lnSpc>
                <a:spcBef>
                  <a:spcPct val="50000"/>
                </a:spcBef>
                <a:buClr>
                  <a:srgbClr val="000000"/>
                </a:buClr>
                <a:buSzPct val="100000"/>
                <a:buFont typeface="Times New Roman" charset="0"/>
                <a:buNone/>
                <a:defRPr/>
              </a:pPr>
              <a:r>
                <a:rPr lang="en-US" sz="1300" smtClean="0">
                  <a:latin typeface="Bitstream Charter" charset="0"/>
                </a:rPr>
                <a:t>1</a:t>
              </a:r>
            </a:p>
          </p:txBody>
        </p:sp>
        <p:sp>
          <p:nvSpPr>
            <p:cNvPr id="842773" name="Text Box 21"/>
            <p:cNvSpPr txBox="1">
              <a:spLocks noChangeArrowheads="1"/>
            </p:cNvSpPr>
            <p:nvPr/>
          </p:nvSpPr>
          <p:spPr bwMode="auto">
            <a:xfrm>
              <a:off x="415" y="2669"/>
              <a:ext cx="192" cy="1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45" tIns="41473" rIns="82945" bIns="41473">
              <a:spAutoFit/>
            </a:bodyPr>
            <a:lstStyle>
              <a:lvl1pPr defTabSz="828675">
                <a:defRPr>
                  <a:solidFill>
                    <a:schemeClr val="tx1"/>
                  </a:solidFill>
                  <a:latin typeface="Arial" charset="0"/>
                  <a:ea typeface="ＭＳ Ｐゴシック" charset="0"/>
                  <a:cs typeface="Arial" charset="0"/>
                </a:defRPr>
              </a:lvl1pPr>
              <a:lvl2pPr marL="414338" defTabSz="828675">
                <a:defRPr>
                  <a:solidFill>
                    <a:schemeClr val="tx1"/>
                  </a:solidFill>
                  <a:latin typeface="Arial" charset="0"/>
                  <a:ea typeface="Arial" charset="0"/>
                  <a:cs typeface="Arial" charset="0"/>
                </a:defRPr>
              </a:lvl2pPr>
              <a:lvl3pPr marL="828675" defTabSz="828675">
                <a:defRPr>
                  <a:solidFill>
                    <a:schemeClr val="tx1"/>
                  </a:solidFill>
                  <a:latin typeface="Arial" charset="0"/>
                  <a:ea typeface="Arial" charset="0"/>
                  <a:cs typeface="Arial" charset="0"/>
                </a:defRPr>
              </a:lvl3pPr>
              <a:lvl4pPr marL="1244600" defTabSz="828675">
                <a:defRPr>
                  <a:solidFill>
                    <a:schemeClr val="tx1"/>
                  </a:solidFill>
                  <a:latin typeface="Arial" charset="0"/>
                  <a:ea typeface="Arial" charset="0"/>
                  <a:cs typeface="Arial" charset="0"/>
                </a:defRPr>
              </a:lvl4pPr>
              <a:lvl5pPr marL="1658938" defTabSz="828675">
                <a:defRPr>
                  <a:solidFill>
                    <a:schemeClr val="tx1"/>
                  </a:solidFill>
                  <a:latin typeface="Arial" charset="0"/>
                  <a:ea typeface="Arial" charset="0"/>
                  <a:cs typeface="Arial" charset="0"/>
                </a:defRPr>
              </a:lvl5pPr>
              <a:lvl6pPr marL="2116138" defTabSz="828675" fontAlgn="base">
                <a:spcBef>
                  <a:spcPct val="0"/>
                </a:spcBef>
                <a:spcAft>
                  <a:spcPct val="0"/>
                </a:spcAft>
                <a:defRPr>
                  <a:solidFill>
                    <a:schemeClr val="tx1"/>
                  </a:solidFill>
                  <a:latin typeface="Arial" charset="0"/>
                  <a:ea typeface="Arial" charset="0"/>
                  <a:cs typeface="Arial" charset="0"/>
                </a:defRPr>
              </a:lvl6pPr>
              <a:lvl7pPr marL="2573338" defTabSz="828675" fontAlgn="base">
                <a:spcBef>
                  <a:spcPct val="0"/>
                </a:spcBef>
                <a:spcAft>
                  <a:spcPct val="0"/>
                </a:spcAft>
                <a:defRPr>
                  <a:solidFill>
                    <a:schemeClr val="tx1"/>
                  </a:solidFill>
                  <a:latin typeface="Arial" charset="0"/>
                  <a:ea typeface="Arial" charset="0"/>
                  <a:cs typeface="Arial" charset="0"/>
                </a:defRPr>
              </a:lvl7pPr>
              <a:lvl8pPr marL="3030538" defTabSz="828675" fontAlgn="base">
                <a:spcBef>
                  <a:spcPct val="0"/>
                </a:spcBef>
                <a:spcAft>
                  <a:spcPct val="0"/>
                </a:spcAft>
                <a:defRPr>
                  <a:solidFill>
                    <a:schemeClr val="tx1"/>
                  </a:solidFill>
                  <a:latin typeface="Arial" charset="0"/>
                  <a:ea typeface="Arial" charset="0"/>
                  <a:cs typeface="Arial" charset="0"/>
                </a:defRPr>
              </a:lvl8pPr>
              <a:lvl9pPr marL="3487738" defTabSz="828675" fontAlgn="base">
                <a:spcBef>
                  <a:spcPct val="0"/>
                </a:spcBef>
                <a:spcAft>
                  <a:spcPct val="0"/>
                </a:spcAft>
                <a:defRPr>
                  <a:solidFill>
                    <a:schemeClr val="tx1"/>
                  </a:solidFill>
                  <a:latin typeface="Arial" charset="0"/>
                  <a:ea typeface="Arial" charset="0"/>
                  <a:cs typeface="Arial" charset="0"/>
                </a:defRPr>
              </a:lvl9pPr>
            </a:lstStyle>
            <a:p>
              <a:pPr hangingPunct="0">
                <a:lnSpc>
                  <a:spcPct val="101000"/>
                </a:lnSpc>
                <a:spcBef>
                  <a:spcPct val="50000"/>
                </a:spcBef>
                <a:buClr>
                  <a:srgbClr val="000000"/>
                </a:buClr>
                <a:buSzPct val="100000"/>
                <a:buFont typeface="Times New Roman" charset="0"/>
                <a:buNone/>
                <a:defRPr/>
              </a:pPr>
              <a:r>
                <a:rPr lang="en-US" sz="1300" dirty="0" smtClean="0">
                  <a:latin typeface="Bitstream Charter" charset="0"/>
                </a:rPr>
                <a:t>5</a:t>
              </a:r>
            </a:p>
          </p:txBody>
        </p:sp>
        <p:sp>
          <p:nvSpPr>
            <p:cNvPr id="842776" name="Text Box 24"/>
            <p:cNvSpPr txBox="1">
              <a:spLocks noChangeArrowheads="1"/>
            </p:cNvSpPr>
            <p:nvPr/>
          </p:nvSpPr>
          <p:spPr bwMode="auto">
            <a:xfrm>
              <a:off x="680" y="2669"/>
              <a:ext cx="815" cy="1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45" tIns="41473" rIns="82945" bIns="41473">
              <a:spAutoFit/>
            </a:bodyPr>
            <a:lstStyle>
              <a:lvl1pPr defTabSz="828675">
                <a:defRPr>
                  <a:solidFill>
                    <a:schemeClr val="tx1"/>
                  </a:solidFill>
                  <a:latin typeface="Arial" charset="0"/>
                  <a:ea typeface="ＭＳ Ｐゴシック" charset="0"/>
                  <a:cs typeface="Arial" charset="0"/>
                </a:defRPr>
              </a:lvl1pPr>
              <a:lvl2pPr marL="414338" defTabSz="828675">
                <a:defRPr>
                  <a:solidFill>
                    <a:schemeClr val="tx1"/>
                  </a:solidFill>
                  <a:latin typeface="Arial" charset="0"/>
                  <a:ea typeface="Arial" charset="0"/>
                  <a:cs typeface="Arial" charset="0"/>
                </a:defRPr>
              </a:lvl2pPr>
              <a:lvl3pPr marL="828675" defTabSz="828675">
                <a:defRPr>
                  <a:solidFill>
                    <a:schemeClr val="tx1"/>
                  </a:solidFill>
                  <a:latin typeface="Arial" charset="0"/>
                  <a:ea typeface="Arial" charset="0"/>
                  <a:cs typeface="Arial" charset="0"/>
                </a:defRPr>
              </a:lvl3pPr>
              <a:lvl4pPr marL="1244600" defTabSz="828675">
                <a:defRPr>
                  <a:solidFill>
                    <a:schemeClr val="tx1"/>
                  </a:solidFill>
                  <a:latin typeface="Arial" charset="0"/>
                  <a:ea typeface="Arial" charset="0"/>
                  <a:cs typeface="Arial" charset="0"/>
                </a:defRPr>
              </a:lvl4pPr>
              <a:lvl5pPr marL="1658938" defTabSz="828675">
                <a:defRPr>
                  <a:solidFill>
                    <a:schemeClr val="tx1"/>
                  </a:solidFill>
                  <a:latin typeface="Arial" charset="0"/>
                  <a:ea typeface="Arial" charset="0"/>
                  <a:cs typeface="Arial" charset="0"/>
                </a:defRPr>
              </a:lvl5pPr>
              <a:lvl6pPr marL="2116138" defTabSz="828675" fontAlgn="base">
                <a:spcBef>
                  <a:spcPct val="0"/>
                </a:spcBef>
                <a:spcAft>
                  <a:spcPct val="0"/>
                </a:spcAft>
                <a:defRPr>
                  <a:solidFill>
                    <a:schemeClr val="tx1"/>
                  </a:solidFill>
                  <a:latin typeface="Arial" charset="0"/>
                  <a:ea typeface="Arial" charset="0"/>
                  <a:cs typeface="Arial" charset="0"/>
                </a:defRPr>
              </a:lvl6pPr>
              <a:lvl7pPr marL="2573338" defTabSz="828675" fontAlgn="base">
                <a:spcBef>
                  <a:spcPct val="0"/>
                </a:spcBef>
                <a:spcAft>
                  <a:spcPct val="0"/>
                </a:spcAft>
                <a:defRPr>
                  <a:solidFill>
                    <a:schemeClr val="tx1"/>
                  </a:solidFill>
                  <a:latin typeface="Arial" charset="0"/>
                  <a:ea typeface="Arial" charset="0"/>
                  <a:cs typeface="Arial" charset="0"/>
                </a:defRPr>
              </a:lvl7pPr>
              <a:lvl8pPr marL="3030538" defTabSz="828675" fontAlgn="base">
                <a:spcBef>
                  <a:spcPct val="0"/>
                </a:spcBef>
                <a:spcAft>
                  <a:spcPct val="0"/>
                </a:spcAft>
                <a:defRPr>
                  <a:solidFill>
                    <a:schemeClr val="tx1"/>
                  </a:solidFill>
                  <a:latin typeface="Arial" charset="0"/>
                  <a:ea typeface="Arial" charset="0"/>
                  <a:cs typeface="Arial" charset="0"/>
                </a:defRPr>
              </a:lvl8pPr>
              <a:lvl9pPr marL="3487738" defTabSz="828675" fontAlgn="base">
                <a:spcBef>
                  <a:spcPct val="0"/>
                </a:spcBef>
                <a:spcAft>
                  <a:spcPct val="0"/>
                </a:spcAft>
                <a:defRPr>
                  <a:solidFill>
                    <a:schemeClr val="tx1"/>
                  </a:solidFill>
                  <a:latin typeface="Arial" charset="0"/>
                  <a:ea typeface="Arial" charset="0"/>
                  <a:cs typeface="Arial" charset="0"/>
                </a:defRPr>
              </a:lvl9pPr>
            </a:lstStyle>
            <a:p>
              <a:pPr hangingPunct="0">
                <a:lnSpc>
                  <a:spcPct val="101000"/>
                </a:lnSpc>
                <a:spcBef>
                  <a:spcPct val="50000"/>
                </a:spcBef>
                <a:buClr>
                  <a:srgbClr val="000000"/>
                </a:buClr>
                <a:buSzPct val="100000"/>
                <a:buFont typeface="Times New Roman" charset="0"/>
                <a:buNone/>
                <a:defRPr/>
              </a:pPr>
              <a:r>
                <a:rPr lang="en-US" sz="1300" dirty="0" smtClean="0">
                  <a:latin typeface="Bitstream Charter" charset="0"/>
                </a:rPr>
                <a:t>file B</a:t>
              </a:r>
            </a:p>
          </p:txBody>
        </p:sp>
        <p:sp>
          <p:nvSpPr>
            <p:cNvPr id="842777" name="Text Box 25"/>
            <p:cNvSpPr txBox="1">
              <a:spLocks noChangeArrowheads="1"/>
            </p:cNvSpPr>
            <p:nvPr/>
          </p:nvSpPr>
          <p:spPr bwMode="auto">
            <a:xfrm>
              <a:off x="680" y="2477"/>
              <a:ext cx="815" cy="19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2945" tIns="41473" rIns="82945" bIns="41473">
              <a:spAutoFit/>
            </a:bodyPr>
            <a:lstStyle>
              <a:lvl1pPr defTabSz="828675">
                <a:defRPr>
                  <a:solidFill>
                    <a:schemeClr val="tx1"/>
                  </a:solidFill>
                  <a:latin typeface="Arial" charset="0"/>
                  <a:ea typeface="ＭＳ Ｐゴシック" charset="0"/>
                  <a:cs typeface="Arial" charset="0"/>
                </a:defRPr>
              </a:lvl1pPr>
              <a:lvl2pPr marL="414338" defTabSz="828675">
                <a:defRPr>
                  <a:solidFill>
                    <a:schemeClr val="tx1"/>
                  </a:solidFill>
                  <a:latin typeface="Arial" charset="0"/>
                  <a:ea typeface="Arial" charset="0"/>
                  <a:cs typeface="Arial" charset="0"/>
                </a:defRPr>
              </a:lvl2pPr>
              <a:lvl3pPr marL="828675" defTabSz="828675">
                <a:defRPr>
                  <a:solidFill>
                    <a:schemeClr val="tx1"/>
                  </a:solidFill>
                  <a:latin typeface="Arial" charset="0"/>
                  <a:ea typeface="Arial" charset="0"/>
                  <a:cs typeface="Arial" charset="0"/>
                </a:defRPr>
              </a:lvl3pPr>
              <a:lvl4pPr marL="1244600" defTabSz="828675">
                <a:defRPr>
                  <a:solidFill>
                    <a:schemeClr val="tx1"/>
                  </a:solidFill>
                  <a:latin typeface="Arial" charset="0"/>
                  <a:ea typeface="Arial" charset="0"/>
                  <a:cs typeface="Arial" charset="0"/>
                </a:defRPr>
              </a:lvl4pPr>
              <a:lvl5pPr marL="1658938" defTabSz="828675">
                <a:defRPr>
                  <a:solidFill>
                    <a:schemeClr val="tx1"/>
                  </a:solidFill>
                  <a:latin typeface="Arial" charset="0"/>
                  <a:ea typeface="Arial" charset="0"/>
                  <a:cs typeface="Arial" charset="0"/>
                </a:defRPr>
              </a:lvl5pPr>
              <a:lvl6pPr marL="2116138" defTabSz="828675" fontAlgn="base">
                <a:spcBef>
                  <a:spcPct val="0"/>
                </a:spcBef>
                <a:spcAft>
                  <a:spcPct val="0"/>
                </a:spcAft>
                <a:defRPr>
                  <a:solidFill>
                    <a:schemeClr val="tx1"/>
                  </a:solidFill>
                  <a:latin typeface="Arial" charset="0"/>
                  <a:ea typeface="Arial" charset="0"/>
                  <a:cs typeface="Arial" charset="0"/>
                </a:defRPr>
              </a:lvl6pPr>
              <a:lvl7pPr marL="2573338" defTabSz="828675" fontAlgn="base">
                <a:spcBef>
                  <a:spcPct val="0"/>
                </a:spcBef>
                <a:spcAft>
                  <a:spcPct val="0"/>
                </a:spcAft>
                <a:defRPr>
                  <a:solidFill>
                    <a:schemeClr val="tx1"/>
                  </a:solidFill>
                  <a:latin typeface="Arial" charset="0"/>
                  <a:ea typeface="Arial" charset="0"/>
                  <a:cs typeface="Arial" charset="0"/>
                </a:defRPr>
              </a:lvl7pPr>
              <a:lvl8pPr marL="3030538" defTabSz="828675" fontAlgn="base">
                <a:spcBef>
                  <a:spcPct val="0"/>
                </a:spcBef>
                <a:spcAft>
                  <a:spcPct val="0"/>
                </a:spcAft>
                <a:defRPr>
                  <a:solidFill>
                    <a:schemeClr val="tx1"/>
                  </a:solidFill>
                  <a:latin typeface="Arial" charset="0"/>
                  <a:ea typeface="Arial" charset="0"/>
                  <a:cs typeface="Arial" charset="0"/>
                </a:defRPr>
              </a:lvl8pPr>
              <a:lvl9pPr marL="3487738" defTabSz="828675" fontAlgn="base">
                <a:spcBef>
                  <a:spcPct val="0"/>
                </a:spcBef>
                <a:spcAft>
                  <a:spcPct val="0"/>
                </a:spcAft>
                <a:defRPr>
                  <a:solidFill>
                    <a:schemeClr val="tx1"/>
                  </a:solidFill>
                  <a:latin typeface="Arial" charset="0"/>
                  <a:ea typeface="Arial" charset="0"/>
                  <a:cs typeface="Arial" charset="0"/>
                </a:defRPr>
              </a:lvl9pPr>
            </a:lstStyle>
            <a:p>
              <a:pPr hangingPunct="0">
                <a:lnSpc>
                  <a:spcPct val="101000"/>
                </a:lnSpc>
                <a:spcBef>
                  <a:spcPct val="50000"/>
                </a:spcBef>
                <a:buClr>
                  <a:srgbClr val="000000"/>
                </a:buClr>
                <a:buSzPct val="100000"/>
                <a:buFont typeface="Times New Roman" charset="0"/>
                <a:buNone/>
                <a:defRPr/>
              </a:pPr>
              <a:r>
                <a:rPr lang="en-US" sz="1300" dirty="0" smtClean="0">
                  <a:latin typeface="Bitstream Charter" charset="0"/>
                </a:rPr>
                <a:t>file A, file C</a:t>
              </a:r>
            </a:p>
          </p:txBody>
        </p:sp>
      </p:grpSp>
      <p:sp>
        <p:nvSpPr>
          <p:cNvPr id="842782" name="Oval 30"/>
          <p:cNvSpPr>
            <a:spLocks noChangeArrowheads="1"/>
          </p:cNvSpPr>
          <p:nvPr/>
        </p:nvSpPr>
        <p:spPr bwMode="auto">
          <a:xfrm>
            <a:off x="5400675" y="1390650"/>
            <a:ext cx="1390650" cy="1462088"/>
          </a:xfrm>
          <a:prstGeom prst="ellipse">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cs typeface="Arial" charset="0"/>
            </a:endParaRPr>
          </a:p>
        </p:txBody>
      </p:sp>
      <p:sp>
        <p:nvSpPr>
          <p:cNvPr id="842791" name="Oval 39"/>
          <p:cNvSpPr>
            <a:spLocks noChangeArrowheads="1"/>
          </p:cNvSpPr>
          <p:nvPr/>
        </p:nvSpPr>
        <p:spPr bwMode="auto">
          <a:xfrm>
            <a:off x="7154863" y="1471613"/>
            <a:ext cx="1390650" cy="1463675"/>
          </a:xfrm>
          <a:prstGeom prst="ellipse">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cs typeface="Arial" charset="0"/>
            </a:endParaRPr>
          </a:p>
        </p:txBody>
      </p:sp>
      <p:sp>
        <p:nvSpPr>
          <p:cNvPr id="842800" name="Oval 48"/>
          <p:cNvSpPr>
            <a:spLocks noChangeArrowheads="1"/>
          </p:cNvSpPr>
          <p:nvPr/>
        </p:nvSpPr>
        <p:spPr bwMode="auto">
          <a:xfrm>
            <a:off x="7154863" y="3097213"/>
            <a:ext cx="1390650" cy="1462087"/>
          </a:xfrm>
          <a:prstGeom prst="ellipse">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cs typeface="Arial" charset="0"/>
            </a:endParaRPr>
          </a:p>
        </p:txBody>
      </p:sp>
      <p:sp>
        <p:nvSpPr>
          <p:cNvPr id="842807" name="Oval 55"/>
          <p:cNvSpPr>
            <a:spLocks noChangeArrowheads="1"/>
          </p:cNvSpPr>
          <p:nvPr/>
        </p:nvSpPr>
        <p:spPr bwMode="auto">
          <a:xfrm>
            <a:off x="5400675" y="3014663"/>
            <a:ext cx="1390650" cy="1462087"/>
          </a:xfrm>
          <a:prstGeom prst="ellipse">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cs typeface="Arial" charset="0"/>
            </a:endParaRPr>
          </a:p>
        </p:txBody>
      </p:sp>
      <p:grpSp>
        <p:nvGrpSpPr>
          <p:cNvPr id="3" name="Group 2"/>
          <p:cNvGrpSpPr>
            <a:grpSpLocks/>
          </p:cNvGrpSpPr>
          <p:nvPr/>
        </p:nvGrpSpPr>
        <p:grpSpPr bwMode="auto">
          <a:xfrm>
            <a:off x="5765800" y="1552575"/>
            <a:ext cx="2484438" cy="1979613"/>
            <a:chOff x="5327650" y="2119313"/>
            <a:chExt cx="2484438" cy="1979612"/>
          </a:xfrm>
        </p:grpSpPr>
        <p:sp>
          <p:nvSpPr>
            <p:cNvPr id="842783" name="Rectangle 31"/>
            <p:cNvSpPr>
              <a:spLocks noChangeArrowheads="1"/>
            </p:cNvSpPr>
            <p:nvPr/>
          </p:nvSpPr>
          <p:spPr bwMode="auto">
            <a:xfrm>
              <a:off x="5327650" y="2119313"/>
              <a:ext cx="290513" cy="354013"/>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a:solidFill>
                    <a:srgbClr val="000000"/>
                  </a:solidFill>
                  <a:latin typeface="Bitstream Charter" charset="0"/>
                  <a:cs typeface="Arial" charset="0"/>
                </a:rPr>
                <a:t>A</a:t>
              </a:r>
              <a:r>
                <a:rPr lang="en-US" sz="1300" baseline="-25000">
                  <a:solidFill>
                    <a:srgbClr val="000000"/>
                  </a:solidFill>
                  <a:latin typeface="Bitstream Charter" charset="0"/>
                  <a:cs typeface="Arial" charset="0"/>
                </a:rPr>
                <a:t>1</a:t>
              </a:r>
              <a:endParaRPr lang="en-US" sz="1300">
                <a:solidFill>
                  <a:srgbClr val="000000"/>
                </a:solidFill>
                <a:latin typeface="Bitstream Charter" charset="0"/>
                <a:cs typeface="Arial" charset="0"/>
              </a:endParaRPr>
            </a:p>
          </p:txBody>
        </p:sp>
        <p:sp>
          <p:nvSpPr>
            <p:cNvPr id="842785" name="Rectangle 33"/>
            <p:cNvSpPr>
              <a:spLocks noChangeArrowheads="1"/>
            </p:cNvSpPr>
            <p:nvPr/>
          </p:nvSpPr>
          <p:spPr bwMode="auto">
            <a:xfrm>
              <a:off x="5764213" y="2119313"/>
              <a:ext cx="292100" cy="354013"/>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a:solidFill>
                    <a:srgbClr val="000000"/>
                  </a:solidFill>
                  <a:latin typeface="Bitstream Charter" charset="0"/>
                  <a:cs typeface="Arial" charset="0"/>
                </a:rPr>
                <a:t>A</a:t>
              </a:r>
              <a:r>
                <a:rPr lang="en-US" sz="1300" baseline="-25000">
                  <a:solidFill>
                    <a:srgbClr val="000000"/>
                  </a:solidFill>
                  <a:latin typeface="Bitstream Charter" charset="0"/>
                  <a:cs typeface="Arial" charset="0"/>
                </a:rPr>
                <a:t>2</a:t>
              </a:r>
              <a:endParaRPr lang="en-US" sz="1300">
                <a:solidFill>
                  <a:srgbClr val="000000"/>
                </a:solidFill>
                <a:latin typeface="Bitstream Charter" charset="0"/>
                <a:cs typeface="Arial" charset="0"/>
              </a:endParaRPr>
            </a:p>
          </p:txBody>
        </p:sp>
        <p:sp>
          <p:nvSpPr>
            <p:cNvPr id="842792" name="Rectangle 40"/>
            <p:cNvSpPr>
              <a:spLocks noChangeArrowheads="1"/>
            </p:cNvSpPr>
            <p:nvPr/>
          </p:nvSpPr>
          <p:spPr bwMode="auto">
            <a:xfrm>
              <a:off x="7083425" y="2201863"/>
              <a:ext cx="290513" cy="354013"/>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a:solidFill>
                    <a:srgbClr val="000000"/>
                  </a:solidFill>
                  <a:latin typeface="Bitstream Charter" charset="0"/>
                  <a:cs typeface="Arial" charset="0"/>
                </a:rPr>
                <a:t>A</a:t>
              </a:r>
              <a:r>
                <a:rPr lang="en-US" sz="1300" baseline="-25000">
                  <a:solidFill>
                    <a:srgbClr val="000000"/>
                  </a:solidFill>
                  <a:latin typeface="Bitstream Charter" charset="0"/>
                  <a:cs typeface="Arial" charset="0"/>
                </a:rPr>
                <a:t>1</a:t>
              </a:r>
              <a:endParaRPr lang="en-US" sz="1300">
                <a:solidFill>
                  <a:srgbClr val="000000"/>
                </a:solidFill>
                <a:latin typeface="Bitstream Charter" charset="0"/>
                <a:cs typeface="Arial" charset="0"/>
              </a:endParaRPr>
            </a:p>
          </p:txBody>
        </p:sp>
        <p:sp>
          <p:nvSpPr>
            <p:cNvPr id="842793" name="Rectangle 41"/>
            <p:cNvSpPr>
              <a:spLocks noChangeArrowheads="1"/>
            </p:cNvSpPr>
            <p:nvPr/>
          </p:nvSpPr>
          <p:spPr bwMode="auto">
            <a:xfrm>
              <a:off x="7519988" y="2201863"/>
              <a:ext cx="292100" cy="354013"/>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a:solidFill>
                    <a:srgbClr val="000000"/>
                  </a:solidFill>
                  <a:latin typeface="Bitstream Charter" charset="0"/>
                  <a:cs typeface="Arial" charset="0"/>
                </a:rPr>
                <a:t>A</a:t>
              </a:r>
              <a:r>
                <a:rPr lang="en-US" sz="1300" baseline="-25000">
                  <a:solidFill>
                    <a:srgbClr val="000000"/>
                  </a:solidFill>
                  <a:latin typeface="Bitstream Charter" charset="0"/>
                  <a:cs typeface="Arial" charset="0"/>
                </a:rPr>
                <a:t>2</a:t>
              </a:r>
              <a:endParaRPr lang="en-US" sz="1300">
                <a:solidFill>
                  <a:srgbClr val="000000"/>
                </a:solidFill>
                <a:latin typeface="Bitstream Charter" charset="0"/>
                <a:cs typeface="Arial" charset="0"/>
              </a:endParaRPr>
            </a:p>
          </p:txBody>
        </p:sp>
        <p:sp>
          <p:nvSpPr>
            <p:cNvPr id="842808" name="Rectangle 56"/>
            <p:cNvSpPr>
              <a:spLocks noChangeArrowheads="1"/>
            </p:cNvSpPr>
            <p:nvPr/>
          </p:nvSpPr>
          <p:spPr bwMode="auto">
            <a:xfrm>
              <a:off x="5327650" y="3743325"/>
              <a:ext cx="290513" cy="355600"/>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a:solidFill>
                    <a:srgbClr val="000000"/>
                  </a:solidFill>
                  <a:latin typeface="Bitstream Charter" charset="0"/>
                  <a:cs typeface="Arial" charset="0"/>
                </a:rPr>
                <a:t>A</a:t>
              </a:r>
              <a:r>
                <a:rPr lang="en-US" sz="1300" baseline="-25000">
                  <a:solidFill>
                    <a:srgbClr val="000000"/>
                  </a:solidFill>
                  <a:latin typeface="Bitstream Charter" charset="0"/>
                  <a:cs typeface="Arial" charset="0"/>
                </a:rPr>
                <a:t>1</a:t>
              </a:r>
              <a:endParaRPr lang="en-US" sz="1300">
                <a:solidFill>
                  <a:srgbClr val="000000"/>
                </a:solidFill>
                <a:latin typeface="Bitstream Charter" charset="0"/>
                <a:cs typeface="Arial" charset="0"/>
              </a:endParaRPr>
            </a:p>
          </p:txBody>
        </p:sp>
        <p:sp>
          <p:nvSpPr>
            <p:cNvPr id="842809" name="Rectangle 57"/>
            <p:cNvSpPr>
              <a:spLocks noChangeArrowheads="1"/>
            </p:cNvSpPr>
            <p:nvPr/>
          </p:nvSpPr>
          <p:spPr bwMode="auto">
            <a:xfrm>
              <a:off x="5764213" y="3743325"/>
              <a:ext cx="292100" cy="355600"/>
            </a:xfrm>
            <a:prstGeom prst="rect">
              <a:avLst/>
            </a:prstGeom>
            <a:solidFill>
              <a:srgbClr val="66CCFF">
                <a:alpha val="79999"/>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a:solidFill>
                    <a:srgbClr val="000000"/>
                  </a:solidFill>
                  <a:latin typeface="Bitstream Charter" charset="0"/>
                  <a:cs typeface="Arial" charset="0"/>
                </a:rPr>
                <a:t>A</a:t>
              </a:r>
              <a:r>
                <a:rPr lang="en-US" sz="1300" baseline="-25000">
                  <a:solidFill>
                    <a:srgbClr val="000000"/>
                  </a:solidFill>
                  <a:latin typeface="Bitstream Charter" charset="0"/>
                  <a:cs typeface="Arial" charset="0"/>
                </a:rPr>
                <a:t>2</a:t>
              </a:r>
              <a:endParaRPr lang="en-US" sz="1300">
                <a:solidFill>
                  <a:srgbClr val="000000"/>
                </a:solidFill>
                <a:latin typeface="Bitstream Charter" charset="0"/>
                <a:cs typeface="Arial" charset="0"/>
              </a:endParaRPr>
            </a:p>
          </p:txBody>
        </p:sp>
      </p:grpSp>
      <p:grpSp>
        <p:nvGrpSpPr>
          <p:cNvPr id="6" name="Group 5"/>
          <p:cNvGrpSpPr>
            <a:grpSpLocks/>
          </p:cNvGrpSpPr>
          <p:nvPr/>
        </p:nvGrpSpPr>
        <p:grpSpPr bwMode="auto">
          <a:xfrm>
            <a:off x="5546725" y="1958975"/>
            <a:ext cx="2851150" cy="1979613"/>
            <a:chOff x="5546725" y="1958182"/>
            <a:chExt cx="2851150" cy="1979612"/>
          </a:xfrm>
        </p:grpSpPr>
        <p:sp>
          <p:nvSpPr>
            <p:cNvPr id="842786" name="Rectangle 34"/>
            <p:cNvSpPr>
              <a:spLocks noChangeArrowheads="1"/>
            </p:cNvSpPr>
            <p:nvPr/>
          </p:nvSpPr>
          <p:spPr bwMode="auto">
            <a:xfrm>
              <a:off x="5546725" y="1958182"/>
              <a:ext cx="292100"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1</a:t>
              </a:r>
              <a:endParaRPr lang="en-US" sz="1300" dirty="0">
                <a:solidFill>
                  <a:srgbClr val="000000"/>
                </a:solidFill>
                <a:latin typeface="Bitstream Charter" charset="0"/>
                <a:cs typeface="Arial" charset="0"/>
              </a:endParaRPr>
            </a:p>
          </p:txBody>
        </p:sp>
        <p:sp>
          <p:nvSpPr>
            <p:cNvPr id="842787" name="Rectangle 35"/>
            <p:cNvSpPr>
              <a:spLocks noChangeArrowheads="1"/>
            </p:cNvSpPr>
            <p:nvPr/>
          </p:nvSpPr>
          <p:spPr bwMode="auto">
            <a:xfrm>
              <a:off x="5986463" y="1958182"/>
              <a:ext cx="290512"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2</a:t>
              </a:r>
              <a:endParaRPr lang="en-US" sz="1300" dirty="0">
                <a:solidFill>
                  <a:srgbClr val="000000"/>
                </a:solidFill>
                <a:latin typeface="Bitstream Charter" charset="0"/>
                <a:cs typeface="Arial" charset="0"/>
              </a:endParaRPr>
            </a:p>
          </p:txBody>
        </p:sp>
        <p:sp>
          <p:nvSpPr>
            <p:cNvPr id="842788" name="Rectangle 36"/>
            <p:cNvSpPr>
              <a:spLocks noChangeArrowheads="1"/>
            </p:cNvSpPr>
            <p:nvPr/>
          </p:nvSpPr>
          <p:spPr bwMode="auto">
            <a:xfrm>
              <a:off x="6351588" y="1958182"/>
              <a:ext cx="290512"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3</a:t>
              </a:r>
              <a:endParaRPr lang="en-US" sz="1300" dirty="0">
                <a:solidFill>
                  <a:srgbClr val="000000"/>
                </a:solidFill>
                <a:latin typeface="Bitstream Charter" charset="0"/>
                <a:cs typeface="Arial" charset="0"/>
              </a:endParaRPr>
            </a:p>
          </p:txBody>
        </p:sp>
        <p:sp>
          <p:nvSpPr>
            <p:cNvPr id="842794" name="Rectangle 42"/>
            <p:cNvSpPr>
              <a:spLocks noChangeArrowheads="1"/>
            </p:cNvSpPr>
            <p:nvPr/>
          </p:nvSpPr>
          <p:spPr bwMode="auto">
            <a:xfrm>
              <a:off x="7300913" y="2040732"/>
              <a:ext cx="292100"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1</a:t>
              </a:r>
              <a:endParaRPr lang="en-US" sz="1300" dirty="0">
                <a:solidFill>
                  <a:srgbClr val="000000"/>
                </a:solidFill>
                <a:latin typeface="Bitstream Charter" charset="0"/>
                <a:cs typeface="Arial" charset="0"/>
              </a:endParaRPr>
            </a:p>
          </p:txBody>
        </p:sp>
        <p:sp>
          <p:nvSpPr>
            <p:cNvPr id="842795" name="Rectangle 43"/>
            <p:cNvSpPr>
              <a:spLocks noChangeArrowheads="1"/>
            </p:cNvSpPr>
            <p:nvPr/>
          </p:nvSpPr>
          <p:spPr bwMode="auto">
            <a:xfrm>
              <a:off x="7740650" y="2040732"/>
              <a:ext cx="290513"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2</a:t>
              </a:r>
              <a:endParaRPr lang="en-US" sz="1300" dirty="0">
                <a:solidFill>
                  <a:srgbClr val="000000"/>
                </a:solidFill>
                <a:latin typeface="Bitstream Charter" charset="0"/>
                <a:cs typeface="Arial" charset="0"/>
              </a:endParaRPr>
            </a:p>
          </p:txBody>
        </p:sp>
        <p:sp>
          <p:nvSpPr>
            <p:cNvPr id="842796" name="Rectangle 44"/>
            <p:cNvSpPr>
              <a:spLocks noChangeArrowheads="1"/>
            </p:cNvSpPr>
            <p:nvPr/>
          </p:nvSpPr>
          <p:spPr bwMode="auto">
            <a:xfrm>
              <a:off x="8107363" y="2040732"/>
              <a:ext cx="290512"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3</a:t>
              </a:r>
              <a:endParaRPr lang="en-US" sz="1300" dirty="0">
                <a:solidFill>
                  <a:srgbClr val="000000"/>
                </a:solidFill>
                <a:latin typeface="Bitstream Charter" charset="0"/>
                <a:cs typeface="Arial" charset="0"/>
              </a:endParaRPr>
            </a:p>
          </p:txBody>
        </p:sp>
        <p:sp>
          <p:nvSpPr>
            <p:cNvPr id="842810" name="Rectangle 58"/>
            <p:cNvSpPr>
              <a:spLocks noChangeArrowheads="1"/>
            </p:cNvSpPr>
            <p:nvPr/>
          </p:nvSpPr>
          <p:spPr bwMode="auto">
            <a:xfrm>
              <a:off x="5546725" y="3583781"/>
              <a:ext cx="292100"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1</a:t>
              </a:r>
              <a:endParaRPr lang="en-US" sz="1300" dirty="0">
                <a:solidFill>
                  <a:srgbClr val="000000"/>
                </a:solidFill>
                <a:latin typeface="Bitstream Charter" charset="0"/>
                <a:cs typeface="Arial" charset="0"/>
              </a:endParaRPr>
            </a:p>
          </p:txBody>
        </p:sp>
        <p:sp>
          <p:nvSpPr>
            <p:cNvPr id="842811" name="Rectangle 59"/>
            <p:cNvSpPr>
              <a:spLocks noChangeArrowheads="1"/>
            </p:cNvSpPr>
            <p:nvPr/>
          </p:nvSpPr>
          <p:spPr bwMode="auto">
            <a:xfrm>
              <a:off x="5986463" y="3583781"/>
              <a:ext cx="290512"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2</a:t>
              </a:r>
              <a:endParaRPr lang="en-US" sz="1300" dirty="0">
                <a:solidFill>
                  <a:srgbClr val="000000"/>
                </a:solidFill>
                <a:latin typeface="Bitstream Charter" charset="0"/>
                <a:cs typeface="Arial" charset="0"/>
              </a:endParaRPr>
            </a:p>
          </p:txBody>
        </p:sp>
        <p:sp>
          <p:nvSpPr>
            <p:cNvPr id="842812" name="Rectangle 60"/>
            <p:cNvSpPr>
              <a:spLocks noChangeArrowheads="1"/>
            </p:cNvSpPr>
            <p:nvPr/>
          </p:nvSpPr>
          <p:spPr bwMode="auto">
            <a:xfrm>
              <a:off x="6351588" y="3583781"/>
              <a:ext cx="290512" cy="354013"/>
            </a:xfrm>
            <a:prstGeom prst="rect">
              <a:avLst/>
            </a:prstGeom>
            <a:solidFill>
              <a:srgbClr val="CC99FF">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C</a:t>
              </a:r>
              <a:r>
                <a:rPr lang="en-US" sz="1300" baseline="-25000" dirty="0">
                  <a:solidFill>
                    <a:srgbClr val="000000"/>
                  </a:solidFill>
                  <a:latin typeface="Bitstream Charter" charset="0"/>
                  <a:cs typeface="Arial" charset="0"/>
                </a:rPr>
                <a:t>3</a:t>
              </a:r>
              <a:endParaRPr lang="en-US" sz="1300" dirty="0">
                <a:solidFill>
                  <a:srgbClr val="000000"/>
                </a:solidFill>
                <a:latin typeface="Bitstream Charter" charset="0"/>
                <a:cs typeface="Arial" charset="0"/>
              </a:endParaRPr>
            </a:p>
          </p:txBody>
        </p:sp>
      </p:grpSp>
      <p:sp>
        <p:nvSpPr>
          <p:cNvPr id="842815" name="Oval 63"/>
          <p:cNvSpPr>
            <a:spLocks noChangeArrowheads="1"/>
          </p:cNvSpPr>
          <p:nvPr/>
        </p:nvSpPr>
        <p:spPr bwMode="auto">
          <a:xfrm>
            <a:off x="3644900" y="3014663"/>
            <a:ext cx="1390650" cy="1462087"/>
          </a:xfrm>
          <a:prstGeom prst="ellipse">
            <a:avLst/>
          </a:prstGeom>
          <a:solidFill>
            <a:srgbClr val="FFFFFF"/>
          </a:solidFill>
          <a:ln w="3175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endParaRPr lang="en-US">
              <a:cs typeface="Arial" charset="0"/>
            </a:endParaRPr>
          </a:p>
        </p:txBody>
      </p:sp>
      <p:grpSp>
        <p:nvGrpSpPr>
          <p:cNvPr id="5" name="Group 4"/>
          <p:cNvGrpSpPr>
            <a:grpSpLocks/>
          </p:cNvGrpSpPr>
          <p:nvPr/>
        </p:nvGrpSpPr>
        <p:grpSpPr bwMode="auto">
          <a:xfrm>
            <a:off x="4011613" y="2365375"/>
            <a:ext cx="4167187" cy="1219200"/>
            <a:chOff x="4011613" y="2364582"/>
            <a:chExt cx="4167187" cy="1219200"/>
          </a:xfrm>
        </p:grpSpPr>
        <p:sp>
          <p:nvSpPr>
            <p:cNvPr id="842784" name="Rectangle 32"/>
            <p:cNvSpPr>
              <a:spLocks noChangeArrowheads="1"/>
            </p:cNvSpPr>
            <p:nvPr/>
          </p:nvSpPr>
          <p:spPr bwMode="auto">
            <a:xfrm>
              <a:off x="5765800" y="2364582"/>
              <a:ext cx="292100" cy="352425"/>
            </a:xfrm>
            <a:prstGeom prst="rect">
              <a:avLst/>
            </a:prstGeom>
            <a:solidFill>
              <a:schemeClr val="bg2">
                <a:lumMod val="90000"/>
              </a:schemeClr>
            </a:solidFill>
            <a:ln w="9398">
              <a:solidFill>
                <a:srgbClr val="000000"/>
              </a:solidFill>
              <a:round/>
              <a:headEnd/>
              <a:tailEnd/>
            </a:ln>
            <a:effectLs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B</a:t>
              </a:r>
              <a:r>
                <a:rPr lang="en-US" sz="1300" baseline="-25000" dirty="0">
                  <a:solidFill>
                    <a:srgbClr val="000000"/>
                  </a:solidFill>
                  <a:latin typeface="Bitstream Charter" charset="0"/>
                  <a:cs typeface="Arial" charset="0"/>
                </a:rPr>
                <a:t>1</a:t>
              </a:r>
              <a:endParaRPr lang="en-US" sz="1300" dirty="0">
                <a:solidFill>
                  <a:srgbClr val="000000"/>
                </a:solidFill>
                <a:latin typeface="Bitstream Charter" charset="0"/>
                <a:cs typeface="Arial" charset="0"/>
              </a:endParaRPr>
            </a:p>
          </p:txBody>
        </p:sp>
        <p:sp>
          <p:nvSpPr>
            <p:cNvPr id="842789" name="Rectangle 37"/>
            <p:cNvSpPr>
              <a:spLocks noChangeArrowheads="1"/>
            </p:cNvSpPr>
            <p:nvPr/>
          </p:nvSpPr>
          <p:spPr bwMode="auto">
            <a:xfrm>
              <a:off x="6132513" y="2364582"/>
              <a:ext cx="292100" cy="352425"/>
            </a:xfrm>
            <a:prstGeom prst="rect">
              <a:avLst/>
            </a:prstGeom>
            <a:solidFill>
              <a:schemeClr val="bg2">
                <a:lumMod val="90000"/>
              </a:schemeClr>
            </a:solidFill>
            <a:ln w="9398">
              <a:solidFill>
                <a:srgbClr val="000000"/>
              </a:solidFill>
              <a:round/>
              <a:headEnd/>
              <a:tailEnd/>
            </a:ln>
            <a:effectLs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B</a:t>
              </a:r>
              <a:r>
                <a:rPr lang="en-US" sz="1300" baseline="-25000" dirty="0">
                  <a:solidFill>
                    <a:srgbClr val="000000"/>
                  </a:solidFill>
                  <a:latin typeface="Bitstream Charter" charset="0"/>
                  <a:cs typeface="Arial" charset="0"/>
                </a:rPr>
                <a:t>2</a:t>
              </a:r>
              <a:endParaRPr lang="en-US" sz="1300" dirty="0">
                <a:solidFill>
                  <a:srgbClr val="000000"/>
                </a:solidFill>
                <a:latin typeface="Bitstream Charter" charset="0"/>
                <a:cs typeface="Arial" charset="0"/>
              </a:endParaRPr>
            </a:p>
          </p:txBody>
        </p:sp>
        <p:sp>
          <p:nvSpPr>
            <p:cNvPr id="842801" name="Rectangle 49"/>
            <p:cNvSpPr>
              <a:spLocks noChangeArrowheads="1"/>
            </p:cNvSpPr>
            <p:nvPr/>
          </p:nvSpPr>
          <p:spPr bwMode="auto">
            <a:xfrm>
              <a:off x="7521575" y="3258345"/>
              <a:ext cx="292100" cy="325437"/>
            </a:xfrm>
            <a:prstGeom prst="rect">
              <a:avLst/>
            </a:prstGeom>
            <a:solidFill>
              <a:schemeClr val="bg2">
                <a:lumMod val="90000"/>
              </a:schemeClr>
            </a:solidFill>
            <a:ln w="9398">
              <a:solidFill>
                <a:srgbClr val="000000"/>
              </a:solidFill>
              <a:round/>
              <a:headEnd/>
              <a:tailEnd/>
            </a:ln>
            <a:effectLs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B</a:t>
              </a:r>
              <a:r>
                <a:rPr lang="en-US" sz="1300" baseline="-25000" dirty="0">
                  <a:solidFill>
                    <a:srgbClr val="000000"/>
                  </a:solidFill>
                  <a:latin typeface="Bitstream Charter" charset="0"/>
                  <a:cs typeface="Arial" charset="0"/>
                </a:rPr>
                <a:t>1</a:t>
              </a:r>
              <a:endParaRPr lang="en-US" sz="1300" dirty="0">
                <a:solidFill>
                  <a:srgbClr val="000000"/>
                </a:solidFill>
                <a:latin typeface="Bitstream Charter" charset="0"/>
                <a:cs typeface="Arial" charset="0"/>
              </a:endParaRPr>
            </a:p>
          </p:txBody>
        </p:sp>
        <p:sp>
          <p:nvSpPr>
            <p:cNvPr id="842802" name="Rectangle 50"/>
            <p:cNvSpPr>
              <a:spLocks noChangeArrowheads="1"/>
            </p:cNvSpPr>
            <p:nvPr/>
          </p:nvSpPr>
          <p:spPr bwMode="auto">
            <a:xfrm>
              <a:off x="7886700" y="3258345"/>
              <a:ext cx="292100" cy="325437"/>
            </a:xfrm>
            <a:prstGeom prst="rect">
              <a:avLst/>
            </a:prstGeom>
            <a:solidFill>
              <a:schemeClr val="bg2">
                <a:lumMod val="90000"/>
                <a:alpha val="50000"/>
              </a:schemeClr>
            </a:solidFill>
            <a:ln w="9398">
              <a:solidFill>
                <a:srgbClr val="000000"/>
              </a:solidFill>
              <a:round/>
              <a:headEnd/>
              <a:tailEnd/>
            </a:ln>
            <a:effectLs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B</a:t>
              </a:r>
              <a:r>
                <a:rPr lang="en-US" sz="1300" baseline="-25000" dirty="0">
                  <a:solidFill>
                    <a:srgbClr val="000000"/>
                  </a:solidFill>
                  <a:latin typeface="Bitstream Charter" charset="0"/>
                  <a:cs typeface="Arial" charset="0"/>
                </a:rPr>
                <a:t>2</a:t>
              </a:r>
              <a:endParaRPr lang="en-US" sz="1300" dirty="0">
                <a:solidFill>
                  <a:srgbClr val="000000"/>
                </a:solidFill>
                <a:latin typeface="Bitstream Charter" charset="0"/>
                <a:cs typeface="Arial" charset="0"/>
              </a:endParaRPr>
            </a:p>
          </p:txBody>
        </p:sp>
        <p:sp>
          <p:nvSpPr>
            <p:cNvPr id="842816" name="Rectangle 64"/>
            <p:cNvSpPr>
              <a:spLocks noChangeArrowheads="1"/>
            </p:cNvSpPr>
            <p:nvPr/>
          </p:nvSpPr>
          <p:spPr bwMode="auto">
            <a:xfrm>
              <a:off x="4011613" y="3175795"/>
              <a:ext cx="292100" cy="355600"/>
            </a:xfrm>
            <a:prstGeom prst="rect">
              <a:avLst/>
            </a:prstGeom>
            <a:solidFill>
              <a:schemeClr val="bg2">
                <a:lumMod val="90000"/>
              </a:schemeClr>
            </a:solidFill>
            <a:ln w="9398">
              <a:solidFill>
                <a:srgbClr val="000000"/>
              </a:solidFill>
              <a:round/>
              <a:headEnd/>
              <a:tailEnd/>
            </a:ln>
            <a:effectLs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B</a:t>
              </a:r>
              <a:r>
                <a:rPr lang="en-US" sz="1300" baseline="-25000" dirty="0">
                  <a:solidFill>
                    <a:srgbClr val="000000"/>
                  </a:solidFill>
                  <a:latin typeface="Bitstream Charter" charset="0"/>
                  <a:cs typeface="Arial" charset="0"/>
                </a:rPr>
                <a:t>1</a:t>
              </a:r>
              <a:endParaRPr lang="en-US" sz="1300" dirty="0">
                <a:solidFill>
                  <a:srgbClr val="000000"/>
                </a:solidFill>
                <a:latin typeface="Bitstream Charter" charset="0"/>
                <a:cs typeface="Arial" charset="0"/>
              </a:endParaRPr>
            </a:p>
          </p:txBody>
        </p:sp>
        <p:sp>
          <p:nvSpPr>
            <p:cNvPr id="842817" name="Rectangle 65"/>
            <p:cNvSpPr>
              <a:spLocks noChangeArrowheads="1"/>
            </p:cNvSpPr>
            <p:nvPr/>
          </p:nvSpPr>
          <p:spPr bwMode="auto">
            <a:xfrm>
              <a:off x="4378325" y="3175795"/>
              <a:ext cx="292100" cy="355600"/>
            </a:xfrm>
            <a:prstGeom prst="rect">
              <a:avLst/>
            </a:prstGeom>
            <a:solidFill>
              <a:schemeClr val="bg2">
                <a:lumMod val="90000"/>
              </a:schemeClr>
            </a:solidFill>
            <a:ln w="9398">
              <a:solidFill>
                <a:srgbClr val="000000"/>
              </a:solidFill>
              <a:round/>
              <a:headEnd/>
              <a:tailEnd/>
            </a:ln>
            <a:effectLst/>
            <a:extLst/>
          </p:spPr>
          <p:txBody>
            <a:bodyPr wrap="none" lIns="81639" tIns="40820" rIns="81639" bIns="40820" anchor="ctr"/>
            <a:lstStyle/>
            <a:p>
              <a:pPr algn="ctr" defTabSz="828675" hangingPunct="0">
                <a:buClr>
                  <a:srgbClr val="000000"/>
                </a:buClr>
                <a:buSzPct val="100000"/>
                <a:buFont typeface="Times New Roman" charset="0"/>
                <a:buNone/>
                <a:defRPr/>
              </a:pPr>
              <a:r>
                <a:rPr lang="en-US" sz="1300" dirty="0">
                  <a:solidFill>
                    <a:srgbClr val="000000"/>
                  </a:solidFill>
                  <a:latin typeface="Bitstream Charter" charset="0"/>
                  <a:cs typeface="Arial" charset="0"/>
                </a:rPr>
                <a:t>B</a:t>
              </a:r>
              <a:r>
                <a:rPr lang="en-US" sz="1300" baseline="-25000" dirty="0">
                  <a:solidFill>
                    <a:srgbClr val="000000"/>
                  </a:solidFill>
                  <a:latin typeface="Bitstream Charter" charset="0"/>
                  <a:cs typeface="Arial" charset="0"/>
                </a:rPr>
                <a:t>2</a:t>
              </a:r>
              <a:endParaRPr lang="en-US" sz="1300" dirty="0">
                <a:solidFill>
                  <a:srgbClr val="000000"/>
                </a:solidFill>
                <a:latin typeface="Bitstream Charter" charset="0"/>
                <a:cs typeface="Arial" charset="0"/>
              </a:endParaRPr>
            </a:p>
          </p:txBody>
        </p:sp>
      </p:grpSp>
      <p:grpSp>
        <p:nvGrpSpPr>
          <p:cNvPr id="8" name="Group 7"/>
          <p:cNvGrpSpPr>
            <a:grpSpLocks/>
          </p:cNvGrpSpPr>
          <p:nvPr/>
        </p:nvGrpSpPr>
        <p:grpSpPr bwMode="auto">
          <a:xfrm>
            <a:off x="4006850" y="2447925"/>
            <a:ext cx="4191000" cy="1677988"/>
            <a:chOff x="4006850" y="2447132"/>
            <a:chExt cx="4191000" cy="1677987"/>
          </a:xfrm>
        </p:grpSpPr>
        <p:sp>
          <p:nvSpPr>
            <p:cNvPr id="37924" name="Rectangle 45"/>
            <p:cNvSpPr>
              <a:spLocks noChangeArrowheads="1"/>
            </p:cNvSpPr>
            <p:nvPr/>
          </p:nvSpPr>
          <p:spPr bwMode="auto">
            <a:xfrm>
              <a:off x="7521575" y="2447132"/>
              <a:ext cx="292100" cy="352425"/>
            </a:xfrm>
            <a:prstGeom prst="rect">
              <a:avLst/>
            </a:prstGeom>
            <a:solidFill>
              <a:srgbClr val="FFFF66">
                <a:alpha val="50195"/>
              </a:srgbClr>
            </a:solidFill>
            <a:ln w="9398">
              <a:solidFill>
                <a:srgbClr val="000000"/>
              </a:solidFill>
              <a:round/>
              <a:headEnd/>
              <a:tailEnd/>
            </a:ln>
          </p:spPr>
          <p:txBody>
            <a:bodyPr wrap="none" lIns="81639" tIns="40820" rIns="81639" bIns="40820" anchor="ctr"/>
            <a:lstStyle/>
            <a:p>
              <a:pPr algn="ctr" defTabSz="828675" hangingPunct="0">
                <a:buClr>
                  <a:srgbClr val="000000"/>
                </a:buClr>
                <a:buSzPct val="100000"/>
                <a:buFont typeface="Times New Roman" charset="0"/>
                <a:buNone/>
              </a:pPr>
              <a:r>
                <a:rPr lang="en-US" sz="1300">
                  <a:solidFill>
                    <a:srgbClr val="000000"/>
                  </a:solidFill>
                  <a:latin typeface="Bitstream Charter" charset="0"/>
                </a:rPr>
                <a:t>D</a:t>
              </a:r>
              <a:r>
                <a:rPr lang="en-US" sz="1300" baseline="-25000">
                  <a:solidFill>
                    <a:srgbClr val="000000"/>
                  </a:solidFill>
                  <a:latin typeface="Bitstream Charter" charset="0"/>
                </a:rPr>
                <a:t>1</a:t>
              </a:r>
              <a:endParaRPr lang="en-US" sz="1300">
                <a:solidFill>
                  <a:srgbClr val="000000"/>
                </a:solidFill>
                <a:latin typeface="Bitstream Charter" charset="0"/>
              </a:endParaRPr>
            </a:p>
          </p:txBody>
        </p:sp>
        <p:sp>
          <p:nvSpPr>
            <p:cNvPr id="37925" name="Rectangle 46"/>
            <p:cNvSpPr>
              <a:spLocks noChangeArrowheads="1"/>
            </p:cNvSpPr>
            <p:nvPr/>
          </p:nvSpPr>
          <p:spPr bwMode="auto">
            <a:xfrm>
              <a:off x="7886700" y="2447132"/>
              <a:ext cx="292100" cy="352425"/>
            </a:xfrm>
            <a:prstGeom prst="rect">
              <a:avLst/>
            </a:prstGeom>
            <a:solidFill>
              <a:srgbClr val="FFFF66">
                <a:alpha val="50195"/>
              </a:srgbClr>
            </a:solidFill>
            <a:ln w="9398">
              <a:solidFill>
                <a:srgbClr val="000000"/>
              </a:solidFill>
              <a:round/>
              <a:headEnd/>
              <a:tailEnd/>
            </a:ln>
          </p:spPr>
          <p:txBody>
            <a:bodyPr wrap="none" lIns="81639" tIns="40820" rIns="81639" bIns="40820" anchor="ctr"/>
            <a:lstStyle/>
            <a:p>
              <a:pPr algn="ctr" defTabSz="828675" hangingPunct="0">
                <a:buClr>
                  <a:srgbClr val="000000"/>
                </a:buClr>
                <a:buSzPct val="100000"/>
                <a:buFont typeface="Times New Roman" charset="0"/>
                <a:buNone/>
              </a:pPr>
              <a:r>
                <a:rPr lang="en-US" sz="1300">
                  <a:solidFill>
                    <a:srgbClr val="000000"/>
                  </a:solidFill>
                  <a:latin typeface="Bitstream Charter" charset="0"/>
                </a:rPr>
                <a:t>D</a:t>
              </a:r>
              <a:r>
                <a:rPr lang="en-US" sz="1300" baseline="-25000">
                  <a:solidFill>
                    <a:srgbClr val="000000"/>
                  </a:solidFill>
                  <a:latin typeface="Bitstream Charter" charset="0"/>
                </a:rPr>
                <a:t>2</a:t>
              </a:r>
              <a:endParaRPr lang="en-US" sz="1300">
                <a:solidFill>
                  <a:srgbClr val="000000"/>
                </a:solidFill>
                <a:latin typeface="Bitstream Charter" charset="0"/>
              </a:endParaRPr>
            </a:p>
          </p:txBody>
        </p:sp>
        <p:sp>
          <p:nvSpPr>
            <p:cNvPr id="37926" name="Rectangle 51"/>
            <p:cNvSpPr>
              <a:spLocks noChangeArrowheads="1"/>
            </p:cNvSpPr>
            <p:nvPr/>
          </p:nvSpPr>
          <p:spPr bwMode="auto">
            <a:xfrm>
              <a:off x="7466013" y="3771107"/>
              <a:ext cx="292100" cy="354012"/>
            </a:xfrm>
            <a:prstGeom prst="rect">
              <a:avLst/>
            </a:prstGeom>
            <a:solidFill>
              <a:srgbClr val="FFFF66">
                <a:alpha val="50195"/>
              </a:srgbClr>
            </a:solidFill>
            <a:ln w="9398">
              <a:solidFill>
                <a:srgbClr val="000000"/>
              </a:solidFill>
              <a:round/>
              <a:headEnd/>
              <a:tailEnd/>
            </a:ln>
          </p:spPr>
          <p:txBody>
            <a:bodyPr wrap="none" lIns="81639" tIns="40820" rIns="81639" bIns="40820" anchor="ctr"/>
            <a:lstStyle/>
            <a:p>
              <a:pPr algn="ctr" defTabSz="828675" hangingPunct="0">
                <a:buClr>
                  <a:srgbClr val="000000"/>
                </a:buClr>
                <a:buSzPct val="100000"/>
                <a:buFont typeface="Times New Roman" charset="0"/>
                <a:buNone/>
              </a:pPr>
              <a:r>
                <a:rPr lang="en-US" sz="1300">
                  <a:solidFill>
                    <a:srgbClr val="000000"/>
                  </a:solidFill>
                  <a:latin typeface="Bitstream Charter" charset="0"/>
                </a:rPr>
                <a:t>D</a:t>
              </a:r>
              <a:r>
                <a:rPr lang="en-US" sz="1300" baseline="-25000">
                  <a:solidFill>
                    <a:srgbClr val="000000"/>
                  </a:solidFill>
                  <a:latin typeface="Bitstream Charter" charset="0"/>
                </a:rPr>
                <a:t>1</a:t>
              </a:r>
              <a:endParaRPr lang="en-US" sz="1300">
                <a:solidFill>
                  <a:srgbClr val="000000"/>
                </a:solidFill>
                <a:latin typeface="Bitstream Charter" charset="0"/>
              </a:endParaRPr>
            </a:p>
          </p:txBody>
        </p:sp>
        <p:sp>
          <p:nvSpPr>
            <p:cNvPr id="37927" name="Rectangle 52"/>
            <p:cNvSpPr>
              <a:spLocks noChangeArrowheads="1"/>
            </p:cNvSpPr>
            <p:nvPr/>
          </p:nvSpPr>
          <p:spPr bwMode="auto">
            <a:xfrm>
              <a:off x="7905750" y="3771107"/>
              <a:ext cx="292100" cy="354012"/>
            </a:xfrm>
            <a:prstGeom prst="rect">
              <a:avLst/>
            </a:prstGeom>
            <a:solidFill>
              <a:srgbClr val="FFFF66">
                <a:alpha val="50195"/>
              </a:srgbClr>
            </a:solidFill>
            <a:ln w="9398">
              <a:solidFill>
                <a:srgbClr val="000000"/>
              </a:solidFill>
              <a:round/>
              <a:headEnd/>
              <a:tailEnd/>
            </a:ln>
          </p:spPr>
          <p:txBody>
            <a:bodyPr wrap="none" lIns="81639" tIns="40820" rIns="81639" bIns="40820" anchor="ctr"/>
            <a:lstStyle/>
            <a:p>
              <a:pPr algn="ctr" defTabSz="828675" hangingPunct="0">
                <a:buClr>
                  <a:srgbClr val="000000"/>
                </a:buClr>
                <a:buSzPct val="100000"/>
                <a:buFont typeface="Times New Roman" charset="0"/>
                <a:buNone/>
              </a:pPr>
              <a:r>
                <a:rPr lang="en-US" sz="1300">
                  <a:solidFill>
                    <a:srgbClr val="000000"/>
                  </a:solidFill>
                  <a:latin typeface="Bitstream Charter" charset="0"/>
                </a:rPr>
                <a:t>D</a:t>
              </a:r>
              <a:r>
                <a:rPr lang="en-US" sz="1300" baseline="-25000">
                  <a:solidFill>
                    <a:srgbClr val="000000"/>
                  </a:solidFill>
                  <a:latin typeface="Bitstream Charter" charset="0"/>
                </a:rPr>
                <a:t>2</a:t>
              </a:r>
              <a:endParaRPr lang="en-US" sz="1300">
                <a:solidFill>
                  <a:srgbClr val="000000"/>
                </a:solidFill>
                <a:latin typeface="Bitstream Charter" charset="0"/>
              </a:endParaRPr>
            </a:p>
          </p:txBody>
        </p:sp>
        <p:sp>
          <p:nvSpPr>
            <p:cNvPr id="37928" name="Rectangle 66"/>
            <p:cNvSpPr>
              <a:spLocks noChangeArrowheads="1"/>
            </p:cNvSpPr>
            <p:nvPr/>
          </p:nvSpPr>
          <p:spPr bwMode="auto">
            <a:xfrm>
              <a:off x="4006850" y="3739357"/>
              <a:ext cx="292100" cy="354012"/>
            </a:xfrm>
            <a:prstGeom prst="rect">
              <a:avLst/>
            </a:prstGeom>
            <a:solidFill>
              <a:srgbClr val="FFFF66">
                <a:alpha val="50195"/>
              </a:srgbClr>
            </a:solidFill>
            <a:ln w="9398">
              <a:solidFill>
                <a:srgbClr val="000000"/>
              </a:solidFill>
              <a:round/>
              <a:headEnd/>
              <a:tailEnd/>
            </a:ln>
          </p:spPr>
          <p:txBody>
            <a:bodyPr wrap="none" lIns="81639" tIns="40820" rIns="81639" bIns="40820" anchor="ctr"/>
            <a:lstStyle/>
            <a:p>
              <a:pPr algn="ctr" defTabSz="828675" hangingPunct="0">
                <a:buClr>
                  <a:srgbClr val="000000"/>
                </a:buClr>
                <a:buSzPct val="100000"/>
                <a:buFont typeface="Times New Roman" charset="0"/>
                <a:buNone/>
              </a:pPr>
              <a:r>
                <a:rPr lang="en-US" sz="1300">
                  <a:solidFill>
                    <a:srgbClr val="000000"/>
                  </a:solidFill>
                  <a:latin typeface="Bitstream Charter" charset="0"/>
                </a:rPr>
                <a:t>D</a:t>
              </a:r>
              <a:r>
                <a:rPr lang="en-US" sz="1300" baseline="-25000">
                  <a:solidFill>
                    <a:srgbClr val="000000"/>
                  </a:solidFill>
                  <a:latin typeface="Bitstream Charter" charset="0"/>
                </a:rPr>
                <a:t>1</a:t>
              </a:r>
              <a:endParaRPr lang="en-US" sz="1300">
                <a:solidFill>
                  <a:srgbClr val="000000"/>
                </a:solidFill>
                <a:latin typeface="Bitstream Charter" charset="0"/>
              </a:endParaRPr>
            </a:p>
          </p:txBody>
        </p:sp>
        <p:sp>
          <p:nvSpPr>
            <p:cNvPr id="37929" name="Rectangle 67"/>
            <p:cNvSpPr>
              <a:spLocks noChangeArrowheads="1"/>
            </p:cNvSpPr>
            <p:nvPr/>
          </p:nvSpPr>
          <p:spPr bwMode="auto">
            <a:xfrm>
              <a:off x="4373563" y="3739357"/>
              <a:ext cx="292100" cy="354012"/>
            </a:xfrm>
            <a:prstGeom prst="rect">
              <a:avLst/>
            </a:prstGeom>
            <a:solidFill>
              <a:srgbClr val="FFFF66">
                <a:alpha val="50195"/>
              </a:srgbClr>
            </a:solidFill>
            <a:ln w="9398">
              <a:solidFill>
                <a:srgbClr val="000000"/>
              </a:solidFill>
              <a:round/>
              <a:headEnd/>
              <a:tailEnd/>
            </a:ln>
          </p:spPr>
          <p:txBody>
            <a:bodyPr wrap="none" lIns="81639" tIns="40820" rIns="81639" bIns="40820" anchor="ctr"/>
            <a:lstStyle/>
            <a:p>
              <a:pPr algn="ctr" defTabSz="828675" hangingPunct="0">
                <a:buClr>
                  <a:srgbClr val="000000"/>
                </a:buClr>
                <a:buSzPct val="100000"/>
                <a:buFont typeface="Times New Roman" charset="0"/>
                <a:buNone/>
              </a:pPr>
              <a:r>
                <a:rPr lang="en-US" sz="1300">
                  <a:solidFill>
                    <a:srgbClr val="000000"/>
                  </a:solidFill>
                  <a:latin typeface="Bitstream Charter" charset="0"/>
                </a:rPr>
                <a:t>D</a:t>
              </a:r>
              <a:r>
                <a:rPr lang="en-US" sz="1300" baseline="-25000">
                  <a:solidFill>
                    <a:srgbClr val="000000"/>
                  </a:solidFill>
                  <a:latin typeface="Bitstream Charter" charset="0"/>
                </a:rPr>
                <a:t>2</a:t>
              </a:r>
              <a:endParaRPr lang="en-US" sz="1300">
                <a:solidFill>
                  <a:srgbClr val="000000"/>
                </a:solidFill>
                <a:latin typeface="Bitstream Charter" charset="0"/>
              </a:endParaRPr>
            </a:p>
          </p:txBody>
        </p:sp>
      </p:grpSp>
      <p:grpSp>
        <p:nvGrpSpPr>
          <p:cNvPr id="69" name="Group 68"/>
          <p:cNvGrpSpPr>
            <a:grpSpLocks/>
          </p:cNvGrpSpPr>
          <p:nvPr/>
        </p:nvGrpSpPr>
        <p:grpSpPr bwMode="auto">
          <a:xfrm>
            <a:off x="1466850" y="1728788"/>
            <a:ext cx="1071563" cy="1119187"/>
            <a:chOff x="1620838" y="1714500"/>
            <a:chExt cx="788987" cy="1119188"/>
          </a:xfrm>
        </p:grpSpPr>
        <p:sp>
          <p:nvSpPr>
            <p:cNvPr id="70" name="Rectangle 6"/>
            <p:cNvSpPr>
              <a:spLocks noChangeArrowheads="1"/>
            </p:cNvSpPr>
            <p:nvPr/>
          </p:nvSpPr>
          <p:spPr bwMode="auto">
            <a:xfrm>
              <a:off x="1620838" y="2057400"/>
              <a:ext cx="683789" cy="341312"/>
            </a:xfrm>
            <a:prstGeom prst="rect">
              <a:avLst/>
            </a:prstGeom>
            <a:solidFill>
              <a:srgbClr val="E7E5BA">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1</a:t>
              </a:r>
            </a:p>
          </p:txBody>
        </p:sp>
        <p:sp>
          <p:nvSpPr>
            <p:cNvPr id="71" name="Rectangle 7"/>
            <p:cNvSpPr>
              <a:spLocks noChangeArrowheads="1"/>
            </p:cNvSpPr>
            <p:nvPr/>
          </p:nvSpPr>
          <p:spPr bwMode="auto">
            <a:xfrm>
              <a:off x="1620838" y="2486026"/>
              <a:ext cx="683789" cy="347662"/>
            </a:xfrm>
            <a:prstGeom prst="rect">
              <a:avLst/>
            </a:prstGeom>
            <a:solidFill>
              <a:srgbClr val="E7E5BA">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2</a:t>
              </a:r>
            </a:p>
          </p:txBody>
        </p:sp>
        <p:sp>
          <p:nvSpPr>
            <p:cNvPr id="73" name="Text Box 10"/>
            <p:cNvSpPr txBox="1">
              <a:spLocks noChangeArrowheads="1"/>
            </p:cNvSpPr>
            <p:nvPr/>
          </p:nvSpPr>
          <p:spPr bwMode="auto">
            <a:xfrm>
              <a:off x="1671100" y="1714500"/>
              <a:ext cx="738725"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1639" tIns="42452" rIns="81639" bIns="42452">
              <a:spAutoFit/>
            </a:bodyPr>
            <a:lstStyle>
              <a:lvl1pPr defTabSz="407988">
                <a:tabLst>
                  <a:tab pos="657225" algn="l"/>
                </a:tabLst>
                <a:defRPr>
                  <a:solidFill>
                    <a:schemeClr val="tx1"/>
                  </a:solidFill>
                  <a:latin typeface="Arial" charset="0"/>
                  <a:ea typeface="ＭＳ Ｐゴシック" charset="0"/>
                  <a:cs typeface="Arial" charset="0"/>
                </a:defRPr>
              </a:lvl1pPr>
              <a:lvl2pPr marL="674688" indent="-260350" defTabSz="407988">
                <a:tabLst>
                  <a:tab pos="657225" algn="l"/>
                </a:tabLst>
                <a:defRPr>
                  <a:solidFill>
                    <a:schemeClr val="tx1"/>
                  </a:solidFill>
                  <a:latin typeface="Arial" charset="0"/>
                  <a:ea typeface="Arial" charset="0"/>
                  <a:cs typeface="Arial" charset="0"/>
                </a:defRPr>
              </a:lvl2pPr>
              <a:lvl3pPr marL="1036638" indent="-207963" defTabSz="407988">
                <a:tabLst>
                  <a:tab pos="657225" algn="l"/>
                </a:tabLst>
                <a:defRPr>
                  <a:solidFill>
                    <a:schemeClr val="tx1"/>
                  </a:solidFill>
                  <a:latin typeface="Arial" charset="0"/>
                  <a:ea typeface="Arial" charset="0"/>
                  <a:cs typeface="Arial" charset="0"/>
                </a:defRPr>
              </a:lvl3pPr>
              <a:lvl4pPr marL="1450975" indent="-206375" defTabSz="407988">
                <a:tabLst>
                  <a:tab pos="657225" algn="l"/>
                </a:tabLst>
                <a:defRPr>
                  <a:solidFill>
                    <a:schemeClr val="tx1"/>
                  </a:solidFill>
                  <a:latin typeface="Arial" charset="0"/>
                  <a:ea typeface="Arial" charset="0"/>
                  <a:cs typeface="Arial" charset="0"/>
                </a:defRPr>
              </a:lvl4pPr>
              <a:lvl5pPr marL="1866900" indent="-207963" defTabSz="407988">
                <a:tabLst>
                  <a:tab pos="657225"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9pPr>
            </a:lstStyle>
            <a:p>
              <a:pPr hangingPunct="0">
                <a:spcBef>
                  <a:spcPts val="1025"/>
                </a:spcBef>
                <a:buClr>
                  <a:srgbClr val="000000"/>
                </a:buClr>
                <a:buSzPct val="100000"/>
                <a:buFont typeface="Times New Roman" charset="0"/>
                <a:buNone/>
                <a:defRPr/>
              </a:pPr>
              <a:r>
                <a:rPr lang="en-US" sz="1500" b="1" dirty="0" smtClean="0">
                  <a:solidFill>
                    <a:srgbClr val="000000"/>
                  </a:solidFill>
                  <a:latin typeface="Bitstream Charter" charset="0"/>
                </a:rPr>
                <a:t>File B (5)</a:t>
              </a:r>
            </a:p>
          </p:txBody>
        </p:sp>
      </p:grpSp>
      <p:grpSp>
        <p:nvGrpSpPr>
          <p:cNvPr id="74" name="Group 73"/>
          <p:cNvGrpSpPr>
            <a:grpSpLocks/>
          </p:cNvGrpSpPr>
          <p:nvPr/>
        </p:nvGrpSpPr>
        <p:grpSpPr bwMode="auto">
          <a:xfrm>
            <a:off x="1474788" y="3176588"/>
            <a:ext cx="1071562" cy="1119187"/>
            <a:chOff x="1620838" y="1714500"/>
            <a:chExt cx="788987" cy="1119188"/>
          </a:xfrm>
        </p:grpSpPr>
        <p:sp>
          <p:nvSpPr>
            <p:cNvPr id="75" name="Rectangle 6"/>
            <p:cNvSpPr>
              <a:spLocks noChangeArrowheads="1"/>
            </p:cNvSpPr>
            <p:nvPr/>
          </p:nvSpPr>
          <p:spPr bwMode="auto">
            <a:xfrm>
              <a:off x="1620838" y="2057400"/>
              <a:ext cx="683789" cy="341312"/>
            </a:xfrm>
            <a:prstGeom prst="rect">
              <a:avLst/>
            </a:prstGeom>
            <a:solidFill>
              <a:srgbClr val="FFFF66">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1</a:t>
              </a:r>
            </a:p>
          </p:txBody>
        </p:sp>
        <p:sp>
          <p:nvSpPr>
            <p:cNvPr id="76" name="Rectangle 7"/>
            <p:cNvSpPr>
              <a:spLocks noChangeArrowheads="1"/>
            </p:cNvSpPr>
            <p:nvPr/>
          </p:nvSpPr>
          <p:spPr bwMode="auto">
            <a:xfrm>
              <a:off x="1620838" y="2486026"/>
              <a:ext cx="683789" cy="347662"/>
            </a:xfrm>
            <a:prstGeom prst="rect">
              <a:avLst/>
            </a:prstGeom>
            <a:solidFill>
              <a:srgbClr val="FFFF66">
                <a:alpha val="70195"/>
              </a:srgbClr>
            </a:solidFill>
            <a:ln w="9398">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lIns="81639" tIns="40820" rIns="81639" bIns="40820" anchor="ctr"/>
            <a:lstStyle/>
            <a:p>
              <a:pPr algn="ctr" defTabSz="407988" hangingPunct="0">
                <a:buClr>
                  <a:srgbClr val="000000"/>
                </a:buClr>
                <a:buSzPct val="100000"/>
                <a:buFont typeface="Times New Roman" charset="0"/>
                <a:buNone/>
                <a:tabLst>
                  <a:tab pos="657225" algn="l"/>
                </a:tabLst>
                <a:defRPr/>
              </a:pPr>
              <a:r>
                <a:rPr lang="en-US" sz="1300">
                  <a:solidFill>
                    <a:srgbClr val="000000"/>
                  </a:solidFill>
                  <a:latin typeface="Bitstream Charter" charset="0"/>
                  <a:cs typeface="Arial" charset="0"/>
                </a:rPr>
                <a:t>Block</a:t>
              </a:r>
              <a:r>
                <a:rPr lang="en-US" sz="1200">
                  <a:solidFill>
                    <a:srgbClr val="000000"/>
                  </a:solidFill>
                  <a:latin typeface="Bitstream Charter" charset="0"/>
                  <a:cs typeface="Arial" charset="0"/>
                </a:rPr>
                <a:t> </a:t>
              </a:r>
              <a:r>
                <a:rPr lang="en-US" sz="1200" i="1">
                  <a:solidFill>
                    <a:srgbClr val="000000"/>
                  </a:solidFill>
                  <a:latin typeface="Bitstream Charter" charset="0"/>
                  <a:cs typeface="Arial" charset="0"/>
                </a:rPr>
                <a:t>2</a:t>
              </a:r>
            </a:p>
          </p:txBody>
        </p:sp>
        <p:sp>
          <p:nvSpPr>
            <p:cNvPr id="78" name="Text Box 10"/>
            <p:cNvSpPr txBox="1">
              <a:spLocks noChangeArrowheads="1"/>
            </p:cNvSpPr>
            <p:nvPr/>
          </p:nvSpPr>
          <p:spPr bwMode="auto">
            <a:xfrm>
              <a:off x="1671099" y="1714500"/>
              <a:ext cx="738726" cy="315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800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81639" tIns="42452" rIns="81639" bIns="42452">
              <a:spAutoFit/>
            </a:bodyPr>
            <a:lstStyle>
              <a:lvl1pPr defTabSz="407988">
                <a:tabLst>
                  <a:tab pos="657225" algn="l"/>
                </a:tabLst>
                <a:defRPr>
                  <a:solidFill>
                    <a:schemeClr val="tx1"/>
                  </a:solidFill>
                  <a:latin typeface="Arial" charset="0"/>
                  <a:ea typeface="ＭＳ Ｐゴシック" charset="0"/>
                  <a:cs typeface="Arial" charset="0"/>
                </a:defRPr>
              </a:lvl1pPr>
              <a:lvl2pPr marL="674688" indent="-260350" defTabSz="407988">
                <a:tabLst>
                  <a:tab pos="657225" algn="l"/>
                </a:tabLst>
                <a:defRPr>
                  <a:solidFill>
                    <a:schemeClr val="tx1"/>
                  </a:solidFill>
                  <a:latin typeface="Arial" charset="0"/>
                  <a:ea typeface="Arial" charset="0"/>
                  <a:cs typeface="Arial" charset="0"/>
                </a:defRPr>
              </a:lvl2pPr>
              <a:lvl3pPr marL="1036638" indent="-207963" defTabSz="407988">
                <a:tabLst>
                  <a:tab pos="657225" algn="l"/>
                </a:tabLst>
                <a:defRPr>
                  <a:solidFill>
                    <a:schemeClr val="tx1"/>
                  </a:solidFill>
                  <a:latin typeface="Arial" charset="0"/>
                  <a:ea typeface="Arial" charset="0"/>
                  <a:cs typeface="Arial" charset="0"/>
                </a:defRPr>
              </a:lvl3pPr>
              <a:lvl4pPr marL="1450975" indent="-206375" defTabSz="407988">
                <a:tabLst>
                  <a:tab pos="657225" algn="l"/>
                </a:tabLst>
                <a:defRPr>
                  <a:solidFill>
                    <a:schemeClr val="tx1"/>
                  </a:solidFill>
                  <a:latin typeface="Arial" charset="0"/>
                  <a:ea typeface="Arial" charset="0"/>
                  <a:cs typeface="Arial" charset="0"/>
                </a:defRPr>
              </a:lvl4pPr>
              <a:lvl5pPr marL="1866900" indent="-207963" defTabSz="407988">
                <a:tabLst>
                  <a:tab pos="657225" algn="l"/>
                </a:tabLst>
                <a:defRPr>
                  <a:solidFill>
                    <a:schemeClr val="tx1"/>
                  </a:solidFill>
                  <a:latin typeface="Arial" charset="0"/>
                  <a:ea typeface="Arial" charset="0"/>
                  <a:cs typeface="Arial" charset="0"/>
                </a:defRPr>
              </a:lvl5pPr>
              <a:lvl6pPr marL="23241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6pPr>
              <a:lvl7pPr marL="27813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7pPr>
              <a:lvl8pPr marL="32385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8pPr>
              <a:lvl9pPr marL="3695700" indent="-207963" defTabSz="407988" fontAlgn="base">
                <a:spcBef>
                  <a:spcPct val="0"/>
                </a:spcBef>
                <a:spcAft>
                  <a:spcPct val="0"/>
                </a:spcAft>
                <a:tabLst>
                  <a:tab pos="657225" algn="l"/>
                </a:tabLst>
                <a:defRPr>
                  <a:solidFill>
                    <a:schemeClr val="tx1"/>
                  </a:solidFill>
                  <a:latin typeface="Arial" charset="0"/>
                  <a:ea typeface="Arial" charset="0"/>
                  <a:cs typeface="Arial" charset="0"/>
                </a:defRPr>
              </a:lvl9pPr>
            </a:lstStyle>
            <a:p>
              <a:pPr hangingPunct="0">
                <a:spcBef>
                  <a:spcPts val="1025"/>
                </a:spcBef>
                <a:buClr>
                  <a:srgbClr val="000000"/>
                </a:buClr>
                <a:buSzPct val="100000"/>
                <a:buFont typeface="Times New Roman" charset="0"/>
                <a:buNone/>
                <a:defRPr/>
              </a:pPr>
              <a:r>
                <a:rPr lang="en-US" sz="1500" b="1" dirty="0" smtClean="0">
                  <a:solidFill>
                    <a:srgbClr val="000000"/>
                  </a:solidFill>
                  <a:latin typeface="Bitstream Charter" charset="0"/>
                </a:rPr>
                <a:t>File D</a:t>
              </a:r>
            </a:p>
          </p:txBody>
        </p:sp>
      </p:grpSp>
      <p:grpSp>
        <p:nvGrpSpPr>
          <p:cNvPr id="10" name="Group 9"/>
          <p:cNvGrpSpPr>
            <a:grpSpLocks/>
          </p:cNvGrpSpPr>
          <p:nvPr/>
        </p:nvGrpSpPr>
        <p:grpSpPr bwMode="auto">
          <a:xfrm>
            <a:off x="5338763" y="5224463"/>
            <a:ext cx="823912" cy="166687"/>
            <a:chOff x="4742095" y="5225144"/>
            <a:chExt cx="823255" cy="166458"/>
          </a:xfrm>
        </p:grpSpPr>
        <p:sp>
          <p:nvSpPr>
            <p:cNvPr id="84" name="Rectangle 83"/>
            <p:cNvSpPr>
              <a:spLocks noChangeArrowheads="1"/>
            </p:cNvSpPr>
            <p:nvPr/>
          </p:nvSpPr>
          <p:spPr bwMode="auto">
            <a:xfrm>
              <a:off x="4742095" y="5225144"/>
              <a:ext cx="279177" cy="166458"/>
            </a:xfrm>
            <a:prstGeom prst="rect">
              <a:avLst/>
            </a:prstGeom>
            <a:solidFill>
              <a:schemeClr val="bg1"/>
            </a:solidFill>
            <a:ln>
              <a:noFill/>
            </a:ln>
            <a:effectLst>
              <a:outerShdw dist="25401" dir="2700000" sx="0" sy="0" algn="b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5" name="Rectangle 84"/>
            <p:cNvSpPr>
              <a:spLocks noChangeArrowheads="1"/>
            </p:cNvSpPr>
            <p:nvPr/>
          </p:nvSpPr>
          <p:spPr bwMode="auto">
            <a:xfrm>
              <a:off x="5156102" y="5225144"/>
              <a:ext cx="409248" cy="166458"/>
            </a:xfrm>
            <a:prstGeom prst="rect">
              <a:avLst/>
            </a:prstGeom>
            <a:solidFill>
              <a:schemeClr val="bg1"/>
            </a:solidFill>
            <a:ln>
              <a:noFill/>
            </a:ln>
            <a:effectLst>
              <a:outerShdw dist="25401" dir="2700000" sx="0" sy="0" algn="b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grpSp>
      <p:grpSp>
        <p:nvGrpSpPr>
          <p:cNvPr id="11" name="Group 10"/>
          <p:cNvGrpSpPr>
            <a:grpSpLocks/>
          </p:cNvGrpSpPr>
          <p:nvPr/>
        </p:nvGrpSpPr>
        <p:grpSpPr bwMode="auto">
          <a:xfrm>
            <a:off x="5338763" y="4919663"/>
            <a:ext cx="862012" cy="204787"/>
            <a:chOff x="4742095" y="4920344"/>
            <a:chExt cx="861355" cy="204558"/>
          </a:xfrm>
        </p:grpSpPr>
        <p:sp>
          <p:nvSpPr>
            <p:cNvPr id="9" name="Rectangle 8"/>
            <p:cNvSpPr>
              <a:spLocks noChangeArrowheads="1"/>
            </p:cNvSpPr>
            <p:nvPr/>
          </p:nvSpPr>
          <p:spPr bwMode="auto">
            <a:xfrm>
              <a:off x="4742095" y="4920344"/>
              <a:ext cx="279187" cy="166501"/>
            </a:xfrm>
            <a:prstGeom prst="rect">
              <a:avLst/>
            </a:prstGeom>
            <a:solidFill>
              <a:schemeClr val="bg1"/>
            </a:solidFill>
            <a:ln>
              <a:noFill/>
            </a:ln>
            <a:effectLst>
              <a:outerShdw dist="25401" dir="2700000" sx="0" sy="0" algn="b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86" name="Rectangle 85"/>
            <p:cNvSpPr>
              <a:spLocks noChangeArrowheads="1"/>
            </p:cNvSpPr>
            <p:nvPr/>
          </p:nvSpPr>
          <p:spPr bwMode="auto">
            <a:xfrm>
              <a:off x="5194187" y="4958401"/>
              <a:ext cx="409263" cy="166501"/>
            </a:xfrm>
            <a:prstGeom prst="rect">
              <a:avLst/>
            </a:prstGeom>
            <a:solidFill>
              <a:schemeClr val="bg1"/>
            </a:solidFill>
            <a:ln>
              <a:noFill/>
            </a:ln>
            <a:effectLst>
              <a:outerShdw dist="25401" dir="2700000" sx="0" sy="0" algn="b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grpSp>
      <p:sp>
        <p:nvSpPr>
          <p:cNvPr id="87" name="Rectangle 86"/>
          <p:cNvSpPr>
            <a:spLocks noChangeArrowheads="1"/>
          </p:cNvSpPr>
          <p:nvPr/>
        </p:nvSpPr>
        <p:spPr bwMode="auto">
          <a:xfrm>
            <a:off x="6235700" y="4957763"/>
            <a:ext cx="409575" cy="166687"/>
          </a:xfrm>
          <a:prstGeom prst="rect">
            <a:avLst/>
          </a:prstGeom>
          <a:solidFill>
            <a:schemeClr val="bg1"/>
          </a:solidFill>
          <a:ln>
            <a:noFill/>
          </a:ln>
          <a:effectLst>
            <a:outerShdw dist="25401" dir="2700000" sx="0" sy="0" algn="b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latin typeface="+mn-lt"/>
              <a:ea typeface="+mn-ea"/>
              <a:cs typeface="+mn-cs"/>
            </a:endParaRPr>
          </a:p>
        </p:txBody>
      </p:sp>
      <p:sp>
        <p:nvSpPr>
          <p:cNvPr id="37911" name="Footer Placeholder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
        <p:nvSpPr>
          <p:cNvPr id="81" name="TextBox 80"/>
          <p:cNvSpPr txBox="1">
            <a:spLocks noChangeArrowheads="1"/>
          </p:cNvSpPr>
          <p:nvPr/>
        </p:nvSpPr>
        <p:spPr bwMode="auto">
          <a:xfrm>
            <a:off x="106363" y="5424488"/>
            <a:ext cx="4794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Wingdings" charset="0"/>
              <a:buChar char="Ø"/>
            </a:pPr>
            <a:r>
              <a:rPr lang="en-US" sz="1800" b="1">
                <a:solidFill>
                  <a:srgbClr val="0000FF"/>
                </a:solidFill>
              </a:rPr>
              <a:t>These files are usually post-processed files, e.g., each file is a partition</a:t>
            </a:r>
          </a:p>
        </p:txBody>
      </p:sp>
      <p:cxnSp>
        <p:nvCxnSpPr>
          <p:cNvPr id="12" name="Straight Connector 11"/>
          <p:cNvCxnSpPr/>
          <p:nvPr/>
        </p:nvCxnSpPr>
        <p:spPr>
          <a:xfrm>
            <a:off x="2733675" y="6313488"/>
            <a:ext cx="1087438" cy="20637"/>
          </a:xfrm>
          <a:prstGeom prst="line">
            <a:avLst/>
          </a:prstGeom>
          <a:ln>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974779"/>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1" presetClass="exit" presetSubtype="0" fill="hold"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dissolve">
                                      <p:cBhvr>
                                        <p:cTn id="19" dur="500"/>
                                        <p:tgtEl>
                                          <p:spTgt spid="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par>
                                <p:cTn id="25" presetID="1" presetClass="exit" presetSubtype="0" fill="hold"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ssolve">
                                      <p:cBhvr>
                                        <p:cTn id="36" dur="500"/>
                                        <p:tgtEl>
                                          <p:spTgt spid="6"/>
                                        </p:tgtEl>
                                      </p:cBhvr>
                                    </p:animEffect>
                                  </p:childTnLst>
                                </p:cTn>
                              </p:par>
                              <p:par>
                                <p:cTn id="37" presetID="1" presetClass="exit" presetSubtype="0" fill="hold" grpId="0" nodeType="withEffect">
                                  <p:stCondLst>
                                    <p:cond delay="0"/>
                                  </p:stCondLst>
                                  <p:childTnLst>
                                    <p:set>
                                      <p:cBhvr>
                                        <p:cTn id="38" dur="1" fill="hold">
                                          <p:stCondLst>
                                            <p:cond delay="0"/>
                                          </p:stCondLst>
                                        </p:cTn>
                                        <p:tgtEl>
                                          <p:spTgt spid="87"/>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dissolve">
                                      <p:cBhvr>
                                        <p:cTn id="43" dur="500"/>
                                        <p:tgtEl>
                                          <p:spTgt spid="7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dissolve">
                                      <p:cBhvr>
                                        <p:cTn id="48" dur="500"/>
                                        <p:tgtEl>
                                          <p:spTgt spid="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checkerboard(across)">
                                      <p:cBhvr>
                                        <p:cTn id="53" dur="500"/>
                                        <p:tgtEl>
                                          <p:spTgt spid="8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normAutofit/>
          </a:bodyPr>
          <a:lstStyle/>
          <a:p>
            <a:pPr eaLnBrk="1" fontAlgn="auto" hangingPunct="1">
              <a:spcAft>
                <a:spcPts val="0"/>
              </a:spcAft>
              <a:defRPr/>
            </a:pPr>
            <a:r>
              <a:rPr lang="en-US" smtClean="0">
                <a:ea typeface="+mj-ea"/>
                <a:cs typeface="+mj-cs"/>
              </a:rPr>
              <a:t>Target Scenario: Log Processing</a:t>
            </a:r>
          </a:p>
        </p:txBody>
      </p:sp>
      <p:sp>
        <p:nvSpPr>
          <p:cNvPr id="39938" name="Rectangle 3"/>
          <p:cNvSpPr>
            <a:spLocks noGrp="1" noChangeArrowheads="1"/>
          </p:cNvSpPr>
          <p:nvPr>
            <p:ph idx="1"/>
          </p:nvPr>
        </p:nvSpPr>
        <p:spPr>
          <a:xfrm>
            <a:off x="347663" y="1524000"/>
            <a:ext cx="8569325" cy="4711700"/>
          </a:xfrm>
        </p:spPr>
        <p:txBody>
          <a:bodyPr>
            <a:normAutofit fontScale="92500"/>
          </a:bodyPr>
          <a:lstStyle/>
          <a:p>
            <a:pPr eaLnBrk="1" hangingPunct="1"/>
            <a:r>
              <a:rPr lang="en-US">
                <a:latin typeface="Arial" charset="0"/>
              </a:rPr>
              <a:t>Data arrives incrementally and continuously in separate files</a:t>
            </a:r>
          </a:p>
          <a:p>
            <a:pPr eaLnBrk="1" hangingPunct="1"/>
            <a:endParaRPr lang="en-US">
              <a:latin typeface="Arial" charset="0"/>
            </a:endParaRPr>
          </a:p>
          <a:p>
            <a:pPr eaLnBrk="1" hangingPunct="1"/>
            <a:r>
              <a:rPr lang="en-US">
                <a:latin typeface="Arial" charset="0"/>
              </a:rPr>
              <a:t>Analytics queries require accessing many files</a:t>
            </a:r>
          </a:p>
          <a:p>
            <a:pPr eaLnBrk="1" hangingPunct="1"/>
            <a:endParaRPr lang="en-US">
              <a:latin typeface="Arial" charset="0"/>
            </a:endParaRPr>
          </a:p>
          <a:p>
            <a:pPr eaLnBrk="1" hangingPunct="1"/>
            <a:r>
              <a:rPr lang="en-US">
                <a:latin typeface="Arial" charset="0"/>
              </a:rPr>
              <a:t>Study two operations:</a:t>
            </a:r>
          </a:p>
          <a:p>
            <a:pPr lvl="1" eaLnBrk="1" hangingPunct="1"/>
            <a:r>
              <a:rPr lang="en-US" b="1">
                <a:solidFill>
                  <a:srgbClr val="0000FF"/>
                </a:solidFill>
                <a:latin typeface="Arial" charset="0"/>
              </a:rPr>
              <a:t>Join: </a:t>
            </a:r>
            <a:r>
              <a:rPr lang="en-US">
                <a:latin typeface="Arial" charset="0"/>
              </a:rPr>
              <a:t>Joining </a:t>
            </a:r>
            <a:r>
              <a:rPr lang="en-US" i="1">
                <a:latin typeface="Arial" charset="0"/>
              </a:rPr>
              <a:t>N</a:t>
            </a:r>
            <a:r>
              <a:rPr lang="en-US">
                <a:latin typeface="Arial" charset="0"/>
              </a:rPr>
              <a:t> transaction files with a reference file</a:t>
            </a:r>
          </a:p>
          <a:p>
            <a:pPr lvl="1" eaLnBrk="1" hangingPunct="1"/>
            <a:r>
              <a:rPr lang="en-US" b="1">
                <a:solidFill>
                  <a:srgbClr val="0000FF"/>
                </a:solidFill>
                <a:latin typeface="Arial" charset="0"/>
              </a:rPr>
              <a:t>Sessionazition: </a:t>
            </a:r>
            <a:r>
              <a:rPr lang="en-US">
                <a:latin typeface="Arial" charset="0"/>
              </a:rPr>
              <a:t>Grouping </a:t>
            </a:r>
            <a:r>
              <a:rPr lang="en-US" i="1">
                <a:latin typeface="Arial" charset="0"/>
              </a:rPr>
              <a:t>N</a:t>
            </a:r>
            <a:r>
              <a:rPr lang="en-US">
                <a:latin typeface="Arial" charset="0"/>
              </a:rPr>
              <a:t> transaction files by user id, sort by timestamp, and divide into sessions</a:t>
            </a:r>
          </a:p>
          <a:p>
            <a:pPr eaLnBrk="1" hangingPunct="1"/>
            <a:endParaRPr lang="en-US">
              <a:latin typeface="Arial" charset="0"/>
            </a:endParaRPr>
          </a:p>
          <a:p>
            <a:pPr eaLnBrk="1" hangingPunct="1"/>
            <a:r>
              <a:rPr lang="en-US">
                <a:latin typeface="Arial" charset="0"/>
              </a:rPr>
              <a:t>In Hadoop, these operations require a </a:t>
            </a:r>
            <a:r>
              <a:rPr lang="en-US" b="1" i="1">
                <a:latin typeface="Arial" charset="0"/>
              </a:rPr>
              <a:t>map-reduce job </a:t>
            </a:r>
            <a:r>
              <a:rPr lang="en-US">
                <a:latin typeface="Arial" charset="0"/>
              </a:rPr>
              <a:t>to perform</a:t>
            </a:r>
          </a:p>
        </p:txBody>
      </p:sp>
      <p:sp>
        <p:nvSpPr>
          <p:cNvPr id="399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3E55BF-F584-1E48-B103-BC865FC42644}" type="slidenum">
              <a:rPr lang="x-none" sz="1400">
                <a:solidFill>
                  <a:srgbClr val="FFFFFF"/>
                </a:solidFill>
              </a:rPr>
              <a:pPr eaLnBrk="1" hangingPunct="1"/>
              <a:t>9</a:t>
            </a:fld>
            <a:endParaRPr lang="en-US" sz="1400">
              <a:solidFill>
                <a:srgbClr val="FFFFFF"/>
              </a:solidFill>
            </a:endParaRPr>
          </a:p>
        </p:txBody>
      </p:sp>
      <p:sp>
        <p:nvSpPr>
          <p:cNvPr id="39940" name="Footer Placeholder 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CoHadoop System</a:t>
            </a:r>
          </a:p>
        </p:txBody>
      </p:sp>
    </p:spTree>
    <p:extLst>
      <p:ext uri="{BB962C8B-B14F-4D97-AF65-F5344CB8AC3E}">
        <p14:creationId xmlns:p14="http://schemas.microsoft.com/office/powerpoint/2010/main" val="14674619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9a9083da47ed50cf307069546a324011c47d9b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WPI-White">
  <a:themeElements>
    <a:clrScheme name="Custom 56">
      <a:dk1>
        <a:sysClr val="windowText" lastClr="000000"/>
      </a:dk1>
      <a:lt1>
        <a:sysClr val="window" lastClr="FFFFFF"/>
      </a:lt1>
      <a:dk2>
        <a:srgbClr val="6D6D6D"/>
      </a:dk2>
      <a:lt2>
        <a:srgbClr val="AB192D"/>
      </a:lt2>
      <a:accent1>
        <a:srgbClr val="AB192D"/>
      </a:accent1>
      <a:accent2>
        <a:srgbClr val="B2B7BB"/>
      </a:accent2>
      <a:accent3>
        <a:srgbClr val="2C6A8C"/>
      </a:accent3>
      <a:accent4>
        <a:srgbClr val="B7A079"/>
      </a:accent4>
      <a:accent5>
        <a:srgbClr val="46A0DC"/>
      </a:accent5>
      <a:accent6>
        <a:srgbClr val="6D6D6D"/>
      </a:accent6>
      <a:hlink>
        <a:srgbClr val="46A0DC"/>
      </a:hlink>
      <a:folHlink>
        <a:srgbClr val="808DA9"/>
      </a:folHlink>
    </a:clrScheme>
    <a:fontScheme name="Verdana">
      <a:majorFont>
        <a:latin typeface="Verdana"/>
        <a:ea typeface=""/>
        <a:cs typeface=""/>
      </a:majorFont>
      <a:minorFont>
        <a:latin typeface="Verdana"/>
        <a:ea typeface=""/>
        <a:cs typeface=""/>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spDef>
      <a:spPr bwMode="auto">
        <a:solidFill>
          <a:schemeClr val="accent2"/>
        </a:solidFill>
        <a:ln w="12700" cap="sq" algn="ctr">
          <a:solidFill>
            <a:schemeClr val="tx2"/>
          </a:solidFill>
          <a:miter lim="800000"/>
          <a:headEnd/>
          <a:tailEnd/>
        </a:ln>
        <a:effectLst/>
      </a:spPr>
      <a:bodyPr wrap="none" anchor="ctr"/>
      <a:lstStyle>
        <a:defPPr algn="ctr">
          <a:defRPr sz="1600" dirty="0" smtClean="0">
            <a:solidFill>
              <a:schemeClr val="bg1"/>
            </a:solidFill>
            <a:latin typeface="+mn-lt"/>
          </a:defRPr>
        </a:defPPr>
      </a:lstStyle>
    </a:spDef>
    <a:txDef>
      <a:spPr>
        <a:noFill/>
      </a:spPr>
      <a:bodyPr wrap="none" rtlCol="0">
        <a:noAutofit/>
      </a:bodyPr>
      <a:lstStyle>
        <a:defPPr algn="ctr">
          <a:defRPr sz="1600" dirty="0" err="1" smtClean="0"/>
        </a:defPPr>
      </a:lstStyle>
    </a:tx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WPI_2012White</Template>
  <TotalTime>3427</TotalTime>
  <Words>5050</Words>
  <Application>Microsoft Office PowerPoint</Application>
  <PresentationFormat>On-screen Show (4:3)</PresentationFormat>
  <Paragraphs>835</Paragraphs>
  <Slides>50</Slides>
  <Notes>42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4" baseType="lpstr">
      <vt:lpstr>WPI-White</vt:lpstr>
      <vt:lpstr>Clarity</vt:lpstr>
      <vt:lpstr>1_Clarity</vt:lpstr>
      <vt:lpstr>Chart</vt:lpstr>
      <vt:lpstr>CS585/DS503. Big Data Management Team Presentation (1)</vt:lpstr>
      <vt:lpstr>CoHadoop: Flexible Data Placement and Its Exploitation in Hadoop </vt:lpstr>
      <vt:lpstr>What is CoHadoop</vt:lpstr>
      <vt:lpstr>Motivation</vt:lpstr>
      <vt:lpstr>Background on HDFS</vt:lpstr>
      <vt:lpstr>Data Colocation in CoHadoop</vt:lpstr>
      <vt:lpstr>Data Placement Policy in CoHadoop</vt:lpstr>
      <vt:lpstr>Example of Data Colocation</vt:lpstr>
      <vt:lpstr>Target Scenario: Log Processing</vt:lpstr>
      <vt:lpstr>Joining Un-Partitioned Data (Map-Reduce Job)</vt:lpstr>
      <vt:lpstr>Joining Partitioned Data (Map-Only Job)</vt:lpstr>
      <vt:lpstr>CoHadoop: Joining Partitioned/Colocated Data (Map-Only Job)</vt:lpstr>
      <vt:lpstr>CoHadoop Key Properties</vt:lpstr>
      <vt:lpstr>Outline</vt:lpstr>
      <vt:lpstr>Related Work</vt:lpstr>
      <vt:lpstr>Experimental Setup</vt:lpstr>
      <vt:lpstr>Query Types</vt:lpstr>
      <vt:lpstr>Data Preprocessing and Loading Time</vt:lpstr>
      <vt:lpstr>Hadoop++ Comparison: Query Response Time</vt:lpstr>
      <vt:lpstr>Join Query: Response Time</vt:lpstr>
      <vt:lpstr>Fault Tolerance</vt:lpstr>
      <vt:lpstr>Summary</vt:lpstr>
      <vt:lpstr>Next Paper</vt:lpstr>
      <vt:lpstr>Eagle-Eyed Elephant (E3): Split-Oriented Indexing in Hadoop </vt:lpstr>
      <vt:lpstr>Talk Outline  </vt:lpstr>
      <vt:lpstr>E3 Motivation &amp; Objectives</vt:lpstr>
      <vt:lpstr>E3 Objectives</vt:lpstr>
      <vt:lpstr>E3: Highlights</vt:lpstr>
      <vt:lpstr>Talk Outline  </vt:lpstr>
      <vt:lpstr>1) Split-Level Domain Segmentation</vt:lpstr>
      <vt:lpstr>2) Coarse-Grained Inverted Index</vt:lpstr>
      <vt:lpstr>Inverted Index Limitations</vt:lpstr>
      <vt:lpstr>3) Materialized Views</vt:lpstr>
      <vt:lpstr>Building the Materialized View</vt:lpstr>
      <vt:lpstr>Building the Materialized View: More Challenges</vt:lpstr>
      <vt:lpstr>Talk Outline  </vt:lpstr>
      <vt:lpstr>Optimizing Conjunctive Predicates</vt:lpstr>
      <vt:lpstr>Handling “nasty” Value-Pairs</vt:lpstr>
      <vt:lpstr>4) Adaptive Caching for “nasty” Value-Pairs</vt:lpstr>
      <vt:lpstr>E3’s Cache Replacement Policy</vt:lpstr>
      <vt:lpstr>E3 Computation Flow</vt:lpstr>
      <vt:lpstr>E3 Computation Flow Building the Materialized View</vt:lpstr>
      <vt:lpstr>E3 Query Evaluation  (Putting It All Together)</vt:lpstr>
      <vt:lpstr>Talk Outline  </vt:lpstr>
      <vt:lpstr>Experimental Setup</vt:lpstr>
      <vt:lpstr>Query Response Time Savings</vt:lpstr>
      <vt:lpstr>Computation Cost (TPoX)</vt:lpstr>
      <vt:lpstr>Computation Cost (TPCH)</vt:lpstr>
      <vt:lpstr>Summary &amp; Lessons Learned</vt:lpstr>
      <vt:lpstr>PowerPoint Presentation</vt:lpstr>
    </vt:vector>
  </TitlesOfParts>
  <Company>CCC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Verdana Bold 40pt </dc:title>
  <dc:creator>Choi, Yejee</dc:creator>
  <cp:lastModifiedBy>yousef fadila</cp:lastModifiedBy>
  <cp:revision>135</cp:revision>
  <dcterms:created xsi:type="dcterms:W3CDTF">2016-10-10T17:55:03Z</dcterms:created>
  <dcterms:modified xsi:type="dcterms:W3CDTF">2017-02-17T23:52:36Z</dcterms:modified>
</cp:coreProperties>
</file>