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2">
    <p:bg>
      <p:bgPr>
        <a:solidFill>
          <a:srgbClr val="AB192D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0352" y="986500"/>
            <a:ext cx="2743199" cy="88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Verdana"/>
              <a:buNone/>
              <a:defRPr b="1" i="0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457200" y="40386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4648" y="2980943"/>
            <a:ext cx="3959371" cy="387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76200"/>
            <a:ext cx="83057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392782" y="1524000"/>
            <a:ext cx="5294017" cy="4648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71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66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9220" lvl="5" marL="16459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251" lvl="6" marL="1901951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1760" lvl="7" marL="21945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6679" lvl="8" marL="24688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43916" y="1524000"/>
            <a:ext cx="2673657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cxnSp>
        <p:nvCxnSpPr>
          <p:cNvPr id="70" name="Shape 70"/>
          <p:cNvCxnSpPr/>
          <p:nvPr/>
        </p:nvCxnSpPr>
        <p:spPr>
          <a:xfrm rot="5400000">
            <a:off x="1359109" y="3581399"/>
            <a:ext cx="3809999" cy="1587"/>
          </a:xfrm>
          <a:prstGeom prst="straightConnector1">
            <a:avLst/>
          </a:prstGeom>
          <a:noFill/>
          <a:ln cap="flat" cmpd="sng" w="15875">
            <a:solidFill>
              <a:srgbClr val="B5B5B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Shape 71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Red"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2225" y="1433512"/>
            <a:ext cx="4019549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498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93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4620" lvl="5" marL="164592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6651" lvl="6" marL="1901951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7160" lvl="7" marL="21945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2079" lvl="8" marL="24688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" name="Shape 30"/>
          <p:cNvSpPr/>
          <p:nvPr>
            <p:ph idx="2" type="pic"/>
          </p:nvPr>
        </p:nvSpPr>
        <p:spPr>
          <a:xfrm>
            <a:off x="457200" y="1524000"/>
            <a:ext cx="5867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498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93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4620" lvl="5" marL="164592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6651" lvl="6" marL="1901951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7160" lvl="7" marL="21945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2079" lvl="8" marL="24688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553200" y="1524000"/>
            <a:ext cx="21335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625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320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397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97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4620" lvl="5" marL="164592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6651" lvl="6" marL="1901951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7160" lvl="7" marL="21945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2079" lvl="8" marL="24688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eyWatermark-20.pn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85589" y="2981884"/>
            <a:ext cx="3958410" cy="38761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4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457200" y="4041648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990600"/>
            <a:ext cx="2743199" cy="88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eyWatermark-20.png" id="38" name="Shape 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85589" y="2981884"/>
            <a:ext cx="3958410" cy="387611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762000" y="1447800"/>
            <a:ext cx="6858000" cy="1676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4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62000" y="31242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7620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498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93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6459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3951" lvl="6" marL="1901951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4460" lvl="7" marL="21945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9379" lvl="8" marL="246888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482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498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93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6459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3951" lvl="6" marL="1901951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4460" lvl="7" marL="21945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9379" lvl="8" marL="246888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620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7620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625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320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397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97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4620" lvl="5" marL="164592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6651" lvl="6" marL="1901951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7160" lvl="7" marL="21945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2079" lvl="8" marL="24688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46482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46482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625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320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397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97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4620" lvl="5" marL="164592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6651" lvl="6" marL="1901951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7160" lvl="7" marL="21945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2079" lvl="8" marL="24688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0" y="6391655"/>
            <a:ext cx="459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Verdana"/>
              <a:buNone/>
              <a:defRPr b="1" i="0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49859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93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1430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137160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34620" lvl="5" marL="164592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36651" lvl="6" marL="1901951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37160" lvl="7" marL="21945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32079" lvl="8" marL="24688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3" name="Shape 13"/>
          <p:cNvSpPr/>
          <p:nvPr/>
        </p:nvSpPr>
        <p:spPr>
          <a:xfrm>
            <a:off x="457200" y="1234966"/>
            <a:ext cx="8686800" cy="45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5486400" y="6400800"/>
            <a:ext cx="3352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</a:p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0" y="4038600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Verdana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Study of</a:t>
            </a:r>
            <a:br>
              <a:rPr b="1" i="0" lang="en-US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Main Memory Database System</a:t>
            </a:r>
            <a:br>
              <a:rPr b="1" i="0" lang="en-US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b="1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General Ideas and Applications</a:t>
            </a:r>
            <a:br>
              <a:rPr b="1" i="0" lang="en-US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981200" y="4724400"/>
            <a:ext cx="6858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/>
              <a:t>Kevin Heath</a:t>
            </a:r>
          </a:p>
          <a:p>
            <a:pPr indent="0" lvl="0" marL="0" marR="0" rtl="0" algn="r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/>
              <a:t>Zhenyu 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Main Memory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Much faster to access than disk memory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Loses data when turned off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Consists of DRAM or NVRAM</a:t>
            </a: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RAM-1.jpg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524" y="2963700"/>
            <a:ext cx="5014149" cy="33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1531525" y="6248400"/>
            <a:ext cx="38586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/>
              <a:t>http://www.linuxnix.com/wp-content/uploads/2016/11/RAM-1.jpg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Main Memory </a:t>
            </a: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Hardware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DRAM – Dynamic Access Ram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Most commonly used for Main Memory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Lose information without power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NVRAM – Non-Volatile Ram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Retains information without power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Limited rewrites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Large granularity of blocks</a:t>
            </a: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Key Features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data permanently store in main memory 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</a:t>
            </a:r>
          </a:p>
          <a:p>
            <a:pPr indent="-3022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Better response time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</a:t>
            </a:r>
          </a:p>
          <a:p>
            <a:pPr indent="-3022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Unstable store media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288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Comparison of MMDB and Disk DB with large cache</a:t>
            </a:r>
          </a:p>
        </p:txBody>
      </p:sp>
      <p:sp>
        <p:nvSpPr>
          <p:cNvPr id="178" name="Shape 178"/>
          <p:cNvSpPr/>
          <p:nvPr/>
        </p:nvSpPr>
        <p:spPr>
          <a:xfrm>
            <a:off x="1285851" y="2071677"/>
            <a:ext cx="1571636" cy="857255"/>
          </a:xfrm>
          <a:prstGeom prst="ellipse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MMDB</a:t>
            </a:r>
          </a:p>
        </p:txBody>
      </p:sp>
      <p:sp>
        <p:nvSpPr>
          <p:cNvPr id="179" name="Shape 179"/>
          <p:cNvSpPr/>
          <p:nvPr/>
        </p:nvSpPr>
        <p:spPr>
          <a:xfrm>
            <a:off x="5357817" y="2000240"/>
            <a:ext cx="1571636" cy="928694"/>
          </a:xfrm>
          <a:prstGeom prst="ellipse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 DB</a:t>
            </a:r>
          </a:p>
        </p:txBody>
      </p:sp>
      <p:sp>
        <p:nvSpPr>
          <p:cNvPr id="180" name="Shape 180"/>
          <p:cNvSpPr/>
          <p:nvPr/>
        </p:nvSpPr>
        <p:spPr>
          <a:xfrm>
            <a:off x="1928793" y="3071809"/>
            <a:ext cx="285751" cy="85725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2225">
            <a:solidFill>
              <a:srgbClr val="7C12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000760" y="3071809"/>
            <a:ext cx="285751" cy="85725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2225">
            <a:solidFill>
              <a:srgbClr val="7C12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214413" y="4000503"/>
            <a:ext cx="1785949" cy="642941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</a:p>
        </p:txBody>
      </p:sp>
      <p:sp>
        <p:nvSpPr>
          <p:cNvPr id="183" name="Shape 183"/>
          <p:cNvSpPr/>
          <p:nvPr/>
        </p:nvSpPr>
        <p:spPr>
          <a:xfrm>
            <a:off x="5286380" y="4000503"/>
            <a:ext cx="1785949" cy="642941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49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</a:p>
        </p:txBody>
      </p:sp>
      <p:sp>
        <p:nvSpPr>
          <p:cNvPr id="184" name="Shape 184"/>
          <p:cNvSpPr/>
          <p:nvPr/>
        </p:nvSpPr>
        <p:spPr>
          <a:xfrm>
            <a:off x="4191000" y="5029200"/>
            <a:ext cx="4429156" cy="1295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</a:t>
            </a:r>
          </a:p>
        </p:txBody>
      </p:sp>
      <p:sp>
        <p:nvSpPr>
          <p:cNvPr id="185" name="Shape 185"/>
          <p:cNvSpPr/>
          <p:nvPr/>
        </p:nvSpPr>
        <p:spPr>
          <a:xfrm>
            <a:off x="6072198" y="4786321"/>
            <a:ext cx="142875" cy="21431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2225">
            <a:solidFill>
              <a:srgbClr val="7C12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191000" y="5105400"/>
            <a:ext cx="1557349" cy="642941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49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</a:p>
        </p:txBody>
      </p:sp>
      <p:cxnSp>
        <p:nvCxnSpPr>
          <p:cNvPr id="187" name="Shape 187"/>
          <p:cNvCxnSpPr>
            <a:endCxn id="183" idx="3"/>
          </p:cNvCxnSpPr>
          <p:nvPr/>
        </p:nvCxnSpPr>
        <p:spPr>
          <a:xfrm flipH="1">
            <a:off x="7072330" y="3214674"/>
            <a:ext cx="785700" cy="11073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88" name="Shape 188"/>
          <p:cNvSpPr/>
          <p:nvPr/>
        </p:nvSpPr>
        <p:spPr>
          <a:xfrm>
            <a:off x="7786710" y="2571743"/>
            <a:ext cx="1357290" cy="12858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Large Cache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memory</a:t>
            </a:r>
          </a:p>
        </p:txBody>
      </p:sp>
      <p:cxnSp>
        <p:nvCxnSpPr>
          <p:cNvPr id="189" name="Shape 189"/>
          <p:cNvCxnSpPr>
            <a:endCxn id="182" idx="1"/>
          </p:cNvCxnSpPr>
          <p:nvPr/>
        </p:nvCxnSpPr>
        <p:spPr>
          <a:xfrm>
            <a:off x="933313" y="3071874"/>
            <a:ext cx="281100" cy="12501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90" name="Shape 190"/>
          <p:cNvSpPr/>
          <p:nvPr/>
        </p:nvSpPr>
        <p:spPr>
          <a:xfrm>
            <a:off x="152400" y="3071809"/>
            <a:ext cx="1562111" cy="5715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Main memory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288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Comparison of MMDB and Disk DB with large cache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1.Disk DB does not take full advantage of memory.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Even if all data fits in memory, the structures and algorithms are designed for disk access.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B</a:t>
            </a:r>
            <a:r>
              <a:rPr lang="en-US"/>
              <a:t>-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tree is designed to access the disk data. 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Algorithms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must compute the disk address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buffer manager check whether this page is in memory or not 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25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en-US"/>
              <a:t>Commit processing</a:t>
            </a:r>
          </a:p>
          <a:p>
            <a:pPr lvl="0" rtl="0">
              <a:spcBef>
                <a:spcPts val="0"/>
              </a:spcBef>
            </a:pPr>
            <a:r>
              <a:rPr lang="en-US"/>
              <a:t>Recovery</a:t>
            </a:r>
          </a:p>
          <a:p>
            <a:pPr lvl="0" rtl="0">
              <a:spcBef>
                <a:spcPts val="0"/>
              </a:spcBef>
            </a:pPr>
            <a:r>
              <a:rPr lang="en-US"/>
              <a:t>Concurrency control</a:t>
            </a:r>
          </a:p>
          <a:p>
            <a:pPr lvl="0" rtl="0">
              <a:spcBef>
                <a:spcPts val="0"/>
              </a:spcBef>
            </a:pPr>
            <a:r>
              <a:rPr lang="en-US"/>
              <a:t>Index</a:t>
            </a:r>
          </a:p>
          <a:p>
            <a:pPr lvl="0" rtl="0">
              <a:spcBef>
                <a:spcPts val="0"/>
              </a:spcBef>
            </a:pPr>
            <a:r>
              <a:rPr lang="en-US"/>
              <a:t>Data </a:t>
            </a:r>
            <a:r>
              <a:rPr lang="en-US">
                <a:solidFill>
                  <a:srgbClr val="262626"/>
                </a:solidFill>
              </a:rPr>
              <a:t>Clustering and Migration</a:t>
            </a:r>
          </a:p>
          <a:p>
            <a:pPr lvl="0" rtl="0">
              <a:spcBef>
                <a:spcPts val="0"/>
              </a:spcBef>
            </a:pPr>
            <a:r>
              <a:rPr lang="en-US"/>
              <a:t>Performance </a:t>
            </a:r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Properties of Main Memory DBs</a:t>
            </a: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Commit Processing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Protect against media failures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log, log must reside in stable storage (Disk)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Improvements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Pre-commit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Group commit</a:t>
            </a:r>
          </a:p>
          <a:p>
            <a:pPr indent="-233680" lvl="2" marL="86868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Small amount of stable memory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Stable memory 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Special Purpose Hardware 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Battery-backed up memory 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Uninterruptable power 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Error detecting  and correcting memory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An Example of Backup Battery</a:t>
            </a:r>
          </a:p>
        </p:txBody>
      </p:sp>
      <p:pic>
        <p:nvPicPr>
          <p:cNvPr id="221" name="Shape 2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631828"/>
            <a:ext cx="8229600" cy="246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75" y="1643050"/>
            <a:ext cx="6572296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Uninterruptable Power Supply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262626"/>
                </a:solidFill>
              </a:rPr>
              <a:t>Memory Hierarchy</a:t>
            </a:r>
          </a:p>
          <a:p>
            <a:pPr indent="-274320" lvl="0" marL="27432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Background of MMDBs</a:t>
            </a:r>
          </a:p>
          <a:p>
            <a:pPr indent="-274320" lvl="0" marL="27432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General idea of MMDB</a:t>
            </a: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- Mechanisms and details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Application demonstration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/>
              <a:t>   - SAP HANA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9819556" y="290934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288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Error-Correcting Memory</a:t>
            </a:r>
            <a:br>
              <a:rPr b="1" i="0" lang="en-US" sz="288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8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(ECCM)</a:t>
            </a:r>
          </a:p>
        </p:txBody>
      </p:sp>
      <p:pic>
        <p:nvPicPr>
          <p:cNvPr id="233" name="Shape 2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0" y="2328850"/>
            <a:ext cx="7143900" cy="39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1000100" y="6329378"/>
            <a:ext cx="657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http://en.wikipedia.org/wiki/ECC_memory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66400" y="1445300"/>
            <a:ext cx="7343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Uses an extra chip to detect and correct internal data corruption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Recovery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Checking-point bring a copy of main memory to Disk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Store in big blocks, big blocks </a:t>
            </a:r>
            <a:r>
              <a:rPr lang="en-US"/>
              <a:t>are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efficient </a:t>
            </a:r>
            <a:r>
              <a:rPr lang="en-US"/>
              <a:t>to 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</a:t>
            </a:r>
            <a:r>
              <a:rPr lang="en-US"/>
              <a:t>e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Improvement on Failure Recovery 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Recover on demand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</a:t>
            </a:r>
            <a:r>
              <a:rPr lang="en-US"/>
              <a:t>e a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disk array to</a:t>
            </a:r>
            <a:r>
              <a:rPr lang="en-US"/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recover in parallel.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Concurrency Control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 DB locking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Using hash table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Mechanism of MMDB locking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“2 bits locking”</a:t>
            </a:r>
          </a:p>
          <a:p>
            <a:pPr indent="-2336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Pay a little more space per records</a:t>
            </a:r>
          </a:p>
        </p:txBody>
      </p:sp>
      <p:sp>
        <p:nvSpPr>
          <p:cNvPr id="248" name="Shape 248"/>
          <p:cNvSpPr/>
          <p:nvPr/>
        </p:nvSpPr>
        <p:spPr>
          <a:xfrm>
            <a:off x="1524000" y="3124200"/>
            <a:ext cx="1571636" cy="571503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Lock table</a:t>
            </a:r>
          </a:p>
        </p:txBody>
      </p:sp>
      <p:sp>
        <p:nvSpPr>
          <p:cNvPr id="249" name="Shape 249"/>
          <p:cNvSpPr/>
          <p:nvPr/>
        </p:nvSpPr>
        <p:spPr>
          <a:xfrm>
            <a:off x="4214810" y="2214553"/>
            <a:ext cx="4143403" cy="171451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22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Disk</a:t>
            </a:r>
          </a:p>
        </p:txBody>
      </p:sp>
      <p:sp>
        <p:nvSpPr>
          <p:cNvPr id="250" name="Shape 250"/>
          <p:cNvSpPr/>
          <p:nvPr/>
        </p:nvSpPr>
        <p:spPr>
          <a:xfrm>
            <a:off x="4357685" y="2357430"/>
            <a:ext cx="3857652" cy="214313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sp>
        <p:nvSpPr>
          <p:cNvPr id="251" name="Shape 251"/>
          <p:cNvSpPr/>
          <p:nvPr/>
        </p:nvSpPr>
        <p:spPr>
          <a:xfrm>
            <a:off x="1600200" y="3200400"/>
            <a:ext cx="428627" cy="5239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2225">
            <a:solidFill>
              <a:srgbClr val="204D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2" name="Shape 252"/>
          <p:cNvCxnSpPr>
            <a:stCxn id="251" idx="3"/>
          </p:cNvCxnSpPr>
          <p:nvPr/>
        </p:nvCxnSpPr>
        <p:spPr>
          <a:xfrm flipH="1" rot="10800000">
            <a:off x="2028827" y="2428895"/>
            <a:ext cx="2257499" cy="797700"/>
          </a:xfrm>
          <a:prstGeom prst="straightConnector1">
            <a:avLst/>
          </a:prstGeom>
          <a:noFill/>
          <a:ln cap="flat" cmpd="sng" w="22225">
            <a:solidFill>
              <a:schemeClr val="accent4"/>
            </a:solidFill>
            <a:prstDash val="solid"/>
            <a:round/>
            <a:headEnd len="med" w="med" type="none"/>
            <a:tailEnd len="lg" w="lg" type="stealth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Locking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Structure:</a:t>
            </a:r>
          </a:p>
        </p:txBody>
      </p:sp>
      <p:sp>
        <p:nvSpPr>
          <p:cNvPr id="259" name="Shape 259"/>
          <p:cNvSpPr/>
          <p:nvPr/>
        </p:nvSpPr>
        <p:spPr>
          <a:xfrm>
            <a:off x="1928793" y="2214553"/>
            <a:ext cx="6215106" cy="4286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sp>
        <p:nvSpPr>
          <p:cNvPr id="260" name="Shape 260"/>
          <p:cNvSpPr/>
          <p:nvPr/>
        </p:nvSpPr>
        <p:spPr>
          <a:xfrm>
            <a:off x="1428728" y="2214553"/>
            <a:ext cx="500065" cy="428627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261" name="Shape 261"/>
          <p:cNvSpPr/>
          <p:nvPr/>
        </p:nvSpPr>
        <p:spPr>
          <a:xfrm>
            <a:off x="928662" y="2214553"/>
            <a:ext cx="500065" cy="428627"/>
          </a:xfrm>
          <a:prstGeom prst="rect">
            <a:avLst/>
          </a:prstGeom>
          <a:gradFill>
            <a:gsLst>
              <a:gs pos="0">
                <a:srgbClr val="8CC4FF"/>
              </a:gs>
              <a:gs pos="100000">
                <a:srgbClr val="29B9FE"/>
              </a:gs>
            </a:gsLst>
            <a:lin ang="5400000" scaled="0"/>
          </a:gradFill>
          <a:ln cap="flat" cmpd="sng" w="158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262" name="Shape 262"/>
          <p:cNvSpPr/>
          <p:nvPr/>
        </p:nvSpPr>
        <p:spPr>
          <a:xfrm>
            <a:off x="571472" y="5214950"/>
            <a:ext cx="4500594" cy="928694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 any one </a:t>
            </a:r>
            <a:r>
              <a:rPr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locking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this record? “1” means yes, “0” means no.</a:t>
            </a:r>
          </a:p>
        </p:txBody>
      </p:sp>
      <p:sp>
        <p:nvSpPr>
          <p:cNvPr id="263" name="Shape 263"/>
          <p:cNvSpPr/>
          <p:nvPr/>
        </p:nvSpPr>
        <p:spPr>
          <a:xfrm>
            <a:off x="2786050" y="3429000"/>
            <a:ext cx="4214841" cy="1000131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 anyone </a:t>
            </a:r>
            <a:r>
              <a:rPr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in waiting list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 “1” means yes, “0” means no.</a:t>
            </a:r>
          </a:p>
        </p:txBody>
      </p:sp>
      <p:cxnSp>
        <p:nvCxnSpPr>
          <p:cNvPr id="264" name="Shape 264"/>
          <p:cNvCxnSpPr>
            <a:stCxn id="261" idx="2"/>
            <a:endCxn id="262" idx="0"/>
          </p:cNvCxnSpPr>
          <p:nvPr/>
        </p:nvCxnSpPr>
        <p:spPr>
          <a:xfrm>
            <a:off x="1178695" y="2643181"/>
            <a:ext cx="1643100" cy="2571900"/>
          </a:xfrm>
          <a:prstGeom prst="straightConnector1">
            <a:avLst/>
          </a:prstGeom>
          <a:noFill/>
          <a:ln cap="flat" cmpd="sng" w="34925">
            <a:solidFill>
              <a:schemeClr val="accent2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38100">
              <a:srgbClr val="000000">
                <a:alpha val="34901"/>
              </a:srgbClr>
            </a:outerShdw>
          </a:effectLst>
        </p:spPr>
      </p:cxnSp>
      <p:cxnSp>
        <p:nvCxnSpPr>
          <p:cNvPr id="265" name="Shape 265"/>
          <p:cNvCxnSpPr>
            <a:stCxn id="260" idx="2"/>
            <a:endCxn id="263" idx="1"/>
          </p:cNvCxnSpPr>
          <p:nvPr/>
        </p:nvCxnSpPr>
        <p:spPr>
          <a:xfrm>
            <a:off x="1678761" y="2643181"/>
            <a:ext cx="1107300" cy="1285800"/>
          </a:xfrm>
          <a:prstGeom prst="straightConnector1">
            <a:avLst/>
          </a:prstGeom>
          <a:noFill/>
          <a:ln cap="flat" cmpd="sng" w="22225">
            <a:solidFill>
              <a:schemeClr val="accent2"/>
            </a:solidFill>
            <a:prstDash val="solid"/>
            <a:round/>
            <a:headEnd len="med" w="med" type="none"/>
            <a:tailEnd len="lg" w="lg" type="stealth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28600" y="450496"/>
            <a:ext cx="82296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Example of the</a:t>
            </a: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locking mechanism</a:t>
            </a:r>
          </a:p>
        </p:txBody>
      </p:sp>
      <p:sp>
        <p:nvSpPr>
          <p:cNvPr id="271" name="Shape 271"/>
          <p:cNvSpPr/>
          <p:nvPr/>
        </p:nvSpPr>
        <p:spPr>
          <a:xfrm>
            <a:off x="1857356" y="1714488"/>
            <a:ext cx="500065" cy="428627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272" name="Shape 272"/>
          <p:cNvSpPr/>
          <p:nvPr/>
        </p:nvSpPr>
        <p:spPr>
          <a:xfrm>
            <a:off x="1357290" y="1714488"/>
            <a:ext cx="500065" cy="428627"/>
          </a:xfrm>
          <a:prstGeom prst="rect">
            <a:avLst/>
          </a:prstGeom>
          <a:gradFill>
            <a:gsLst>
              <a:gs pos="0">
                <a:srgbClr val="8CC4FF"/>
              </a:gs>
              <a:gs pos="100000">
                <a:srgbClr val="29B9FE"/>
              </a:gs>
            </a:gsLst>
            <a:lin ang="5400000" scaled="0"/>
          </a:gradFill>
          <a:ln cap="flat" cmpd="sng" w="158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273" name="Shape 273"/>
          <p:cNvSpPr/>
          <p:nvPr/>
        </p:nvSpPr>
        <p:spPr>
          <a:xfrm>
            <a:off x="2357422" y="1714488"/>
            <a:ext cx="1214446" cy="4286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sp>
        <p:nvSpPr>
          <p:cNvPr id="274" name="Shape 274"/>
          <p:cNvSpPr/>
          <p:nvPr/>
        </p:nvSpPr>
        <p:spPr>
          <a:xfrm>
            <a:off x="1857356" y="2643182"/>
            <a:ext cx="500065" cy="428627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275" name="Shape 275"/>
          <p:cNvSpPr/>
          <p:nvPr/>
        </p:nvSpPr>
        <p:spPr>
          <a:xfrm>
            <a:off x="1357290" y="2643182"/>
            <a:ext cx="500065" cy="428627"/>
          </a:xfrm>
          <a:prstGeom prst="rect">
            <a:avLst/>
          </a:prstGeom>
          <a:gradFill>
            <a:gsLst>
              <a:gs pos="0">
                <a:srgbClr val="8CC4FF"/>
              </a:gs>
              <a:gs pos="100000">
                <a:srgbClr val="29B9FE"/>
              </a:gs>
            </a:gsLst>
            <a:lin ang="5400000" scaled="0"/>
          </a:gradFill>
          <a:ln cap="flat" cmpd="sng" w="158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276" name="Shape 276"/>
          <p:cNvSpPr/>
          <p:nvPr/>
        </p:nvSpPr>
        <p:spPr>
          <a:xfrm>
            <a:off x="2357422" y="2643182"/>
            <a:ext cx="1214446" cy="4286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sp>
        <p:nvSpPr>
          <p:cNvPr id="277" name="Shape 277"/>
          <p:cNvSpPr/>
          <p:nvPr/>
        </p:nvSpPr>
        <p:spPr>
          <a:xfrm>
            <a:off x="1857356" y="3643314"/>
            <a:ext cx="500065" cy="428627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278" name="Shape 278"/>
          <p:cNvSpPr/>
          <p:nvPr/>
        </p:nvSpPr>
        <p:spPr>
          <a:xfrm>
            <a:off x="1357290" y="3643314"/>
            <a:ext cx="500065" cy="428627"/>
          </a:xfrm>
          <a:prstGeom prst="rect">
            <a:avLst/>
          </a:prstGeom>
          <a:gradFill>
            <a:gsLst>
              <a:gs pos="0">
                <a:srgbClr val="8CC4FF"/>
              </a:gs>
              <a:gs pos="100000">
                <a:srgbClr val="29B9FE"/>
              </a:gs>
            </a:gsLst>
            <a:lin ang="5400000" scaled="0"/>
          </a:gradFill>
          <a:ln cap="flat" cmpd="sng" w="158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279" name="Shape 279"/>
          <p:cNvSpPr/>
          <p:nvPr/>
        </p:nvSpPr>
        <p:spPr>
          <a:xfrm>
            <a:off x="2357422" y="3643314"/>
            <a:ext cx="1214446" cy="4286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sp>
        <p:nvSpPr>
          <p:cNvPr id="280" name="Shape 280"/>
          <p:cNvSpPr/>
          <p:nvPr/>
        </p:nvSpPr>
        <p:spPr>
          <a:xfrm>
            <a:off x="1857356" y="5429264"/>
            <a:ext cx="500065" cy="428627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281" name="Shape 281"/>
          <p:cNvSpPr/>
          <p:nvPr/>
        </p:nvSpPr>
        <p:spPr>
          <a:xfrm>
            <a:off x="1357290" y="5429264"/>
            <a:ext cx="500065" cy="428627"/>
          </a:xfrm>
          <a:prstGeom prst="rect">
            <a:avLst/>
          </a:prstGeom>
          <a:gradFill>
            <a:gsLst>
              <a:gs pos="0">
                <a:srgbClr val="8CC4FF"/>
              </a:gs>
              <a:gs pos="100000">
                <a:srgbClr val="29B9FE"/>
              </a:gs>
            </a:gsLst>
            <a:lin ang="5400000" scaled="0"/>
          </a:gradFill>
          <a:ln cap="flat" cmpd="sng" w="158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282" name="Shape 282"/>
          <p:cNvSpPr/>
          <p:nvPr/>
        </p:nvSpPr>
        <p:spPr>
          <a:xfrm>
            <a:off x="2357422" y="5429264"/>
            <a:ext cx="1214446" cy="4286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sp>
        <p:nvSpPr>
          <p:cNvPr id="283" name="Shape 283"/>
          <p:cNvSpPr/>
          <p:nvPr/>
        </p:nvSpPr>
        <p:spPr>
          <a:xfrm>
            <a:off x="5929321" y="1571612"/>
            <a:ext cx="2928957" cy="57150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6CBCF"/>
              </a:gs>
              <a:gs pos="100000">
                <a:srgbClr val="9EAEBC"/>
              </a:gs>
            </a:gsLst>
            <a:lin ang="5400000" scaled="0"/>
          </a:gradFill>
          <a:ln cap="flat" cmpd="sng" w="158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Waiting List</a:t>
            </a:r>
          </a:p>
        </p:txBody>
      </p:sp>
      <p:sp>
        <p:nvSpPr>
          <p:cNvPr id="284" name="Shape 284"/>
          <p:cNvSpPr/>
          <p:nvPr/>
        </p:nvSpPr>
        <p:spPr>
          <a:xfrm>
            <a:off x="0" y="1500174"/>
            <a:ext cx="714379" cy="5715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22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t1</a:t>
            </a:r>
          </a:p>
        </p:txBody>
      </p:sp>
      <p:sp>
        <p:nvSpPr>
          <p:cNvPr id="285" name="Shape 285"/>
          <p:cNvSpPr/>
          <p:nvPr/>
        </p:nvSpPr>
        <p:spPr>
          <a:xfrm>
            <a:off x="4357685" y="2500306"/>
            <a:ext cx="714379" cy="5715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22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t1</a:t>
            </a:r>
          </a:p>
        </p:txBody>
      </p:sp>
      <p:sp>
        <p:nvSpPr>
          <p:cNvPr id="286" name="Shape 286"/>
          <p:cNvSpPr/>
          <p:nvPr/>
        </p:nvSpPr>
        <p:spPr>
          <a:xfrm>
            <a:off x="0" y="2500306"/>
            <a:ext cx="714379" cy="5715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22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t2</a:t>
            </a:r>
          </a:p>
        </p:txBody>
      </p:sp>
      <p:cxnSp>
        <p:nvCxnSpPr>
          <p:cNvPr id="287" name="Shape 287"/>
          <p:cNvCxnSpPr>
            <a:stCxn id="284" idx="4"/>
            <a:endCxn id="272" idx="1"/>
          </p:cNvCxnSpPr>
          <p:nvPr/>
        </p:nvCxnSpPr>
        <p:spPr>
          <a:xfrm flipH="1" rot="10800000">
            <a:off x="714379" y="1928878"/>
            <a:ext cx="642900" cy="142800"/>
          </a:xfrm>
          <a:prstGeom prst="straightConnector1">
            <a:avLst/>
          </a:prstGeom>
          <a:noFill/>
          <a:ln cap="flat" cmpd="sng" w="22225">
            <a:solidFill>
              <a:schemeClr val="accent2"/>
            </a:solidFill>
            <a:prstDash val="solid"/>
            <a:round/>
            <a:headEnd len="med" w="med" type="none"/>
            <a:tailEnd len="lg" w="lg" type="stealth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</p:cxnSp>
      <p:sp>
        <p:nvSpPr>
          <p:cNvPr id="288" name="Shape 288"/>
          <p:cNvSpPr/>
          <p:nvPr/>
        </p:nvSpPr>
        <p:spPr>
          <a:xfrm rot="10800000">
            <a:off x="3643305" y="2500306"/>
            <a:ext cx="785818" cy="5000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2225">
            <a:solidFill>
              <a:srgbClr val="8185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9" name="Shape 289"/>
          <p:cNvCxnSpPr>
            <a:stCxn id="286" idx="4"/>
            <a:endCxn id="275" idx="1"/>
          </p:cNvCxnSpPr>
          <p:nvPr/>
        </p:nvCxnSpPr>
        <p:spPr>
          <a:xfrm flipH="1" rot="10800000">
            <a:off x="714379" y="2857610"/>
            <a:ext cx="642900" cy="2142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90" name="Shape 290"/>
          <p:cNvSpPr/>
          <p:nvPr/>
        </p:nvSpPr>
        <p:spPr>
          <a:xfrm>
            <a:off x="4429123" y="3571876"/>
            <a:ext cx="714379" cy="5715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22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t1</a:t>
            </a:r>
          </a:p>
        </p:txBody>
      </p:sp>
      <p:sp>
        <p:nvSpPr>
          <p:cNvPr id="291" name="Shape 291"/>
          <p:cNvSpPr/>
          <p:nvPr/>
        </p:nvSpPr>
        <p:spPr>
          <a:xfrm rot="10800000">
            <a:off x="3714744" y="3571876"/>
            <a:ext cx="785818" cy="5000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2225">
            <a:solidFill>
              <a:srgbClr val="8185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4429123" y="5429264"/>
            <a:ext cx="714379" cy="5715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22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t2</a:t>
            </a:r>
          </a:p>
        </p:txBody>
      </p:sp>
      <p:sp>
        <p:nvSpPr>
          <p:cNvPr id="293" name="Shape 293"/>
          <p:cNvSpPr/>
          <p:nvPr/>
        </p:nvSpPr>
        <p:spPr>
          <a:xfrm rot="10800000">
            <a:off x="3714744" y="5429264"/>
            <a:ext cx="785818" cy="5000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2225">
            <a:solidFill>
              <a:srgbClr val="8185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5929321" y="2500306"/>
            <a:ext cx="2928957" cy="57150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6CBCF"/>
              </a:gs>
              <a:gs pos="100000">
                <a:srgbClr val="9EAEBC"/>
              </a:gs>
            </a:gsLst>
            <a:lin ang="5400000" scaled="0"/>
          </a:gradFill>
          <a:ln cap="flat" cmpd="sng" w="158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Waiting List</a:t>
            </a:r>
          </a:p>
        </p:txBody>
      </p:sp>
      <p:sp>
        <p:nvSpPr>
          <p:cNvPr id="295" name="Shape 295"/>
          <p:cNvSpPr/>
          <p:nvPr/>
        </p:nvSpPr>
        <p:spPr>
          <a:xfrm>
            <a:off x="5929321" y="3571876"/>
            <a:ext cx="2928957" cy="57150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6CBCF"/>
              </a:gs>
              <a:gs pos="100000">
                <a:srgbClr val="9EAEBC"/>
              </a:gs>
            </a:gsLst>
            <a:lin ang="5400000" scaled="0"/>
          </a:gradFill>
          <a:ln cap="flat" cmpd="sng" w="158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Waiting List</a:t>
            </a:r>
          </a:p>
        </p:txBody>
      </p:sp>
      <p:sp>
        <p:nvSpPr>
          <p:cNvPr id="296" name="Shape 296"/>
          <p:cNvSpPr/>
          <p:nvPr/>
        </p:nvSpPr>
        <p:spPr>
          <a:xfrm>
            <a:off x="5929321" y="5429264"/>
            <a:ext cx="2928957" cy="57150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6CBCF"/>
              </a:gs>
              <a:gs pos="100000">
                <a:srgbClr val="9EAEBC"/>
              </a:gs>
            </a:gsLst>
            <a:lin ang="5400000" scaled="0"/>
          </a:gradFill>
          <a:ln cap="flat" cmpd="sng" w="158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Waiting List</a:t>
            </a:r>
          </a:p>
        </p:txBody>
      </p:sp>
      <p:sp>
        <p:nvSpPr>
          <p:cNvPr id="297" name="Shape 297"/>
          <p:cNvSpPr/>
          <p:nvPr/>
        </p:nvSpPr>
        <p:spPr>
          <a:xfrm>
            <a:off x="5929321" y="3571876"/>
            <a:ext cx="714379" cy="5715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222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t2</a:t>
            </a:r>
          </a:p>
        </p:txBody>
      </p:sp>
      <p:cxnSp>
        <p:nvCxnSpPr>
          <p:cNvPr id="298" name="Shape 298"/>
          <p:cNvCxnSpPr>
            <a:stCxn id="297" idx="2"/>
            <a:endCxn id="292" idx="5"/>
          </p:cNvCxnSpPr>
          <p:nvPr/>
        </p:nvCxnSpPr>
        <p:spPr>
          <a:xfrm flipH="1">
            <a:off x="4964821" y="4143380"/>
            <a:ext cx="964500" cy="1571700"/>
          </a:xfrm>
          <a:prstGeom prst="straightConnector1">
            <a:avLst/>
          </a:prstGeom>
          <a:noFill/>
          <a:ln cap="flat" cmpd="sng" w="22225">
            <a:solidFill>
              <a:schemeClr val="accent6"/>
            </a:solidFill>
            <a:prstDash val="solid"/>
            <a:round/>
            <a:headEnd len="med" w="med" type="none"/>
            <a:tailEnd len="lg" w="lg" type="stealth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</p:cxnSp>
      <p:cxnSp>
        <p:nvCxnSpPr>
          <p:cNvPr id="299" name="Shape 299"/>
          <p:cNvCxnSpPr>
            <a:stCxn id="290" idx="5"/>
            <a:endCxn id="295" idx="1"/>
          </p:cNvCxnSpPr>
          <p:nvPr/>
        </p:nvCxnSpPr>
        <p:spPr>
          <a:xfrm>
            <a:off x="4964908" y="3857628"/>
            <a:ext cx="964500" cy="0"/>
          </a:xfrm>
          <a:prstGeom prst="straightConnector1">
            <a:avLst/>
          </a:prstGeom>
          <a:noFill/>
          <a:ln cap="flat" cmpd="sng" w="22225">
            <a:solidFill>
              <a:schemeClr val="accent6"/>
            </a:solidFill>
            <a:prstDash val="solid"/>
            <a:round/>
            <a:headEnd len="med" w="med" type="none"/>
            <a:tailEnd len="lg" w="lg" type="stealth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</p:cxnSp>
      <p:sp>
        <p:nvSpPr>
          <p:cNvPr id="300" name="Shape 300"/>
          <p:cNvSpPr/>
          <p:nvPr/>
        </p:nvSpPr>
        <p:spPr>
          <a:xfrm>
            <a:off x="1857356" y="4500569"/>
            <a:ext cx="500065" cy="428627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301" name="Shape 301"/>
          <p:cNvSpPr/>
          <p:nvPr/>
        </p:nvSpPr>
        <p:spPr>
          <a:xfrm>
            <a:off x="1357290" y="4500569"/>
            <a:ext cx="500065" cy="428627"/>
          </a:xfrm>
          <a:prstGeom prst="rect">
            <a:avLst/>
          </a:prstGeom>
          <a:gradFill>
            <a:gsLst>
              <a:gs pos="0">
                <a:srgbClr val="8CC4FF"/>
              </a:gs>
              <a:gs pos="100000">
                <a:srgbClr val="29B9FE"/>
              </a:gs>
            </a:gsLst>
            <a:lin ang="5400000" scaled="0"/>
          </a:gradFill>
          <a:ln cap="flat" cmpd="sng" w="158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302" name="Shape 302"/>
          <p:cNvSpPr/>
          <p:nvPr/>
        </p:nvSpPr>
        <p:spPr>
          <a:xfrm>
            <a:off x="2357422" y="4500569"/>
            <a:ext cx="1214446" cy="4286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cxnSp>
        <p:nvCxnSpPr>
          <p:cNvPr id="303" name="Shape 303"/>
          <p:cNvCxnSpPr>
            <a:stCxn id="290" idx="2"/>
            <a:endCxn id="301" idx="0"/>
          </p:cNvCxnSpPr>
          <p:nvPr/>
        </p:nvCxnSpPr>
        <p:spPr>
          <a:xfrm flipH="1">
            <a:off x="1607323" y="4143380"/>
            <a:ext cx="2821800" cy="3573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04" name="Shape 304"/>
          <p:cNvCxnSpPr>
            <a:stCxn id="290" idx="3"/>
            <a:endCxn id="300" idx="0"/>
          </p:cNvCxnSpPr>
          <p:nvPr/>
        </p:nvCxnSpPr>
        <p:spPr>
          <a:xfrm flipH="1">
            <a:off x="2107313" y="4143380"/>
            <a:ext cx="2679000" cy="3573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05" name="Shape 305"/>
          <p:cNvSpPr/>
          <p:nvPr/>
        </p:nvSpPr>
        <p:spPr>
          <a:xfrm>
            <a:off x="1857356" y="6215082"/>
            <a:ext cx="500065" cy="428627"/>
          </a:xfrm>
          <a:prstGeom prst="rect">
            <a:avLst/>
          </a:prstGeom>
          <a:gradFill>
            <a:gsLst>
              <a:gs pos="0">
                <a:srgbClr val="A7BDD1"/>
              </a:gs>
              <a:gs pos="100000">
                <a:srgbClr val="5D9DD2"/>
              </a:gs>
            </a:gsLst>
            <a:lin ang="5400000" scaled="0"/>
          </a:gradFill>
          <a:ln cap="flat" cmpd="sng" w="158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306" name="Shape 306"/>
          <p:cNvSpPr/>
          <p:nvPr/>
        </p:nvSpPr>
        <p:spPr>
          <a:xfrm>
            <a:off x="1357290" y="6215082"/>
            <a:ext cx="500065" cy="428627"/>
          </a:xfrm>
          <a:prstGeom prst="rect">
            <a:avLst/>
          </a:prstGeom>
          <a:gradFill>
            <a:gsLst>
              <a:gs pos="0">
                <a:srgbClr val="8CC4FF"/>
              </a:gs>
              <a:gs pos="100000">
                <a:srgbClr val="29B9FE"/>
              </a:gs>
            </a:gsLst>
            <a:lin ang="5400000" scaled="0"/>
          </a:gradFill>
          <a:ln cap="flat" cmpd="sng" w="158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</a:p>
        </p:txBody>
      </p:sp>
      <p:sp>
        <p:nvSpPr>
          <p:cNvPr id="307" name="Shape 307"/>
          <p:cNvSpPr/>
          <p:nvPr/>
        </p:nvSpPr>
        <p:spPr>
          <a:xfrm>
            <a:off x="2357422" y="6215082"/>
            <a:ext cx="1214446" cy="42862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</a:t>
            </a:r>
          </a:p>
        </p:txBody>
      </p:sp>
      <p:cxnSp>
        <p:nvCxnSpPr>
          <p:cNvPr id="308" name="Shape 308"/>
          <p:cNvCxnSpPr>
            <a:stCxn id="292" idx="2"/>
            <a:endCxn id="307" idx="3"/>
          </p:cNvCxnSpPr>
          <p:nvPr/>
        </p:nvCxnSpPr>
        <p:spPr>
          <a:xfrm flipH="1">
            <a:off x="3571723" y="6000768"/>
            <a:ext cx="857400" cy="428700"/>
          </a:xfrm>
          <a:prstGeom prst="straightConnector1">
            <a:avLst/>
          </a:prstGeom>
          <a:noFill/>
          <a:ln cap="flat" cmpd="sng" w="22225">
            <a:solidFill>
              <a:schemeClr val="accent6"/>
            </a:solidFill>
            <a:prstDash val="solid"/>
            <a:round/>
            <a:headEnd len="med" w="med" type="none"/>
            <a:tailEnd len="lg" w="lg" type="stealth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</p:cxnSp>
      <p:cxnSp>
        <p:nvCxnSpPr>
          <p:cNvPr id="309" name="Shape 309"/>
          <p:cNvCxnSpPr>
            <a:stCxn id="286" idx="3"/>
            <a:endCxn id="297" idx="0"/>
          </p:cNvCxnSpPr>
          <p:nvPr/>
        </p:nvCxnSpPr>
        <p:spPr>
          <a:xfrm>
            <a:off x="357189" y="3071810"/>
            <a:ext cx="5929200" cy="5001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Index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wide variety of index structures have been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and evaluated for MMDB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Random access is much faster than disk access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Hashing (for random access) is faster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T-tree for sorted data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Save access time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Using pointer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Save some space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T-tree</a:t>
            </a:r>
          </a:p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09600" y="16764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I</a:t>
            </a:r>
            <a:r>
              <a:rPr lang="en-US"/>
              <a:t>ndexes in MMDBs are focused on reduced memory consumption and CPU cycles</a:t>
            </a:r>
          </a:p>
          <a:p>
            <a:pPr lv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In the early 90's, Lehman and Carey proposed the T-tree as an index structure for main memory database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The T-tree indexes are more efficient than B-trees in that they require less memory space and fewer CPU cycles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T-tree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T-tree evolved from AVL Trees and B-Trees.</a:t>
            </a:r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图片 1.png"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26698"/>
            <a:ext cx="9144002" cy="263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Hash index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90000"/>
              </a:lnSpc>
              <a:spcBef>
                <a:spcPts val="1000"/>
              </a:spcBef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Hash indexes are used for key-value based in-memory databases (cache servers)</a:t>
            </a:r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图片 1.png"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975" y="3179400"/>
            <a:ext cx="3728749" cy="27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Using Pointer</a:t>
            </a:r>
          </a:p>
        </p:txBody>
      </p:sp>
      <p:sp>
        <p:nvSpPr>
          <p:cNvPr id="347" name="Shape 347"/>
          <p:cNvSpPr/>
          <p:nvPr/>
        </p:nvSpPr>
        <p:spPr>
          <a:xfrm>
            <a:off x="1857356" y="1928801"/>
            <a:ext cx="5072098" cy="285751"/>
          </a:xfrm>
          <a:prstGeom prst="rect">
            <a:avLst/>
          </a:prstGeom>
          <a:solidFill>
            <a:schemeClr val="accent1"/>
          </a:solidFill>
          <a:ln cap="flat" cmpd="sng" w="22225">
            <a:solidFill>
              <a:srgbClr val="7C12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www.wikipidia.org/......./.......................</a:t>
            </a:r>
          </a:p>
        </p:txBody>
      </p:sp>
      <p:sp>
        <p:nvSpPr>
          <p:cNvPr id="348" name="Shape 348"/>
          <p:cNvSpPr/>
          <p:nvPr/>
        </p:nvSpPr>
        <p:spPr>
          <a:xfrm>
            <a:off x="1071537" y="1928801"/>
            <a:ext cx="785818" cy="285751"/>
          </a:xfrm>
          <a:prstGeom prst="rect">
            <a:avLst/>
          </a:prstGeom>
          <a:solidFill>
            <a:schemeClr val="accent6"/>
          </a:solidFill>
          <a:ln cap="flat" cmpd="sng" w="22225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Key1</a:t>
            </a:r>
          </a:p>
        </p:txBody>
      </p:sp>
      <p:sp>
        <p:nvSpPr>
          <p:cNvPr id="349" name="Shape 349"/>
          <p:cNvSpPr/>
          <p:nvPr/>
        </p:nvSpPr>
        <p:spPr>
          <a:xfrm>
            <a:off x="1071537" y="2571743"/>
            <a:ext cx="785818" cy="285751"/>
          </a:xfrm>
          <a:prstGeom prst="rect">
            <a:avLst/>
          </a:prstGeom>
          <a:solidFill>
            <a:schemeClr val="accent2"/>
          </a:solidFill>
          <a:ln cap="flat" cmpd="sng" w="22225">
            <a:solidFill>
              <a:srgbClr val="8185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Key2</a:t>
            </a:r>
          </a:p>
        </p:txBody>
      </p:sp>
      <p:sp>
        <p:nvSpPr>
          <p:cNvPr id="350" name="Shape 350"/>
          <p:cNvSpPr/>
          <p:nvPr/>
        </p:nvSpPr>
        <p:spPr>
          <a:xfrm>
            <a:off x="1071537" y="3429000"/>
            <a:ext cx="785818" cy="285751"/>
          </a:xfrm>
          <a:prstGeom prst="rect">
            <a:avLst/>
          </a:prstGeom>
          <a:gradFill>
            <a:gsLst>
              <a:gs pos="0">
                <a:srgbClr val="C6CBCF"/>
              </a:gs>
              <a:gs pos="100000">
                <a:srgbClr val="9EAEBC"/>
              </a:gs>
            </a:gsLst>
            <a:lin ang="5400000" scaled="0"/>
          </a:gradFill>
          <a:ln cap="flat" cmpd="sng" w="158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28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Key3</a:t>
            </a:r>
          </a:p>
        </p:txBody>
      </p:sp>
      <p:sp>
        <p:nvSpPr>
          <p:cNvPr id="351" name="Shape 351"/>
          <p:cNvSpPr/>
          <p:nvPr/>
        </p:nvSpPr>
        <p:spPr>
          <a:xfrm>
            <a:off x="1857356" y="2571743"/>
            <a:ext cx="928694" cy="285751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Pointer</a:t>
            </a:r>
          </a:p>
        </p:txBody>
      </p:sp>
      <p:sp>
        <p:nvSpPr>
          <p:cNvPr id="352" name="Shape 352"/>
          <p:cNvSpPr/>
          <p:nvPr/>
        </p:nvSpPr>
        <p:spPr>
          <a:xfrm>
            <a:off x="1857356" y="3429000"/>
            <a:ext cx="928694" cy="285751"/>
          </a:xfrm>
          <a:prstGeom prst="rect">
            <a:avLst/>
          </a:prstGeom>
          <a:solidFill>
            <a:schemeClr val="lt1"/>
          </a:solidFill>
          <a:ln cap="flat" cmpd="sng" w="222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Pointer</a:t>
            </a:r>
          </a:p>
        </p:txBody>
      </p:sp>
      <p:cxnSp>
        <p:nvCxnSpPr>
          <p:cNvPr id="353" name="Shape 353"/>
          <p:cNvCxnSpPr>
            <a:stCxn id="351" idx="3"/>
            <a:endCxn id="347" idx="2"/>
          </p:cNvCxnSpPr>
          <p:nvPr/>
        </p:nvCxnSpPr>
        <p:spPr>
          <a:xfrm flipH="1" rot="10800000">
            <a:off x="2786050" y="2214519"/>
            <a:ext cx="1607400" cy="500100"/>
          </a:xfrm>
          <a:prstGeom prst="straightConnector1">
            <a:avLst/>
          </a:prstGeom>
          <a:noFill/>
          <a:ln cap="flat" cmpd="sng" w="34925">
            <a:solidFill>
              <a:schemeClr val="accent6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38100">
              <a:srgbClr val="000000">
                <a:alpha val="34901"/>
              </a:srgbClr>
            </a:outerShdw>
          </a:effectLst>
        </p:spPr>
      </p:cxnSp>
      <p:cxnSp>
        <p:nvCxnSpPr>
          <p:cNvPr id="354" name="Shape 354"/>
          <p:cNvCxnSpPr>
            <a:stCxn id="352" idx="3"/>
            <a:endCxn id="347" idx="2"/>
          </p:cNvCxnSpPr>
          <p:nvPr/>
        </p:nvCxnSpPr>
        <p:spPr>
          <a:xfrm flipH="1" rot="10800000">
            <a:off x="2786050" y="2214676"/>
            <a:ext cx="1607400" cy="1357200"/>
          </a:xfrm>
          <a:prstGeom prst="straightConnector1">
            <a:avLst/>
          </a:prstGeom>
          <a:noFill/>
          <a:ln cap="flat" cmpd="sng" w="34925">
            <a:solidFill>
              <a:schemeClr val="accent6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8100" rotWithShape="0" dir="5400000" dist="38100">
              <a:srgbClr val="000000">
                <a:alpha val="34901"/>
              </a:srgbClr>
            </a:outerShdw>
          </a:effectLst>
        </p:spPr>
      </p:cxnSp>
      <p:sp>
        <p:nvSpPr>
          <p:cNvPr id="355" name="Shape 355"/>
          <p:cNvSpPr txBox="1"/>
          <p:nvPr/>
        </p:nvSpPr>
        <p:spPr>
          <a:xfrm>
            <a:off x="1000100" y="5266750"/>
            <a:ext cx="715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Pointer is not suitable for Disk DB, because theoretically, using pointer will increase one I/O for each access. Since nothing can assure pointer and value will be on same block.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1000100" y="4094700"/>
            <a:ext cx="736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Random access is fast in main memory, pointer can be followed quickly. Therefore the index structure can store pointers to the indexed data, rather than the data itself.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Memory Hierarchy</a:t>
            </a: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Screen Shot 2017-04-05 at 10.41.58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400" y="1416825"/>
            <a:ext cx="6271199" cy="4862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Data Clustering and Migration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eager to cluster objects, since random access is much faster than Disk DB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Disk DB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Serial Access N block</a:t>
            </a:r>
          </a:p>
          <a:p>
            <a:pPr indent="-233680" lvl="2" marL="86868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Accessing time = seeking time + rotating time + N * transfer time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Radom Access N block</a:t>
            </a:r>
          </a:p>
          <a:p>
            <a:pPr indent="-233680" lvl="2" marL="86868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Accessing  time= N*(seeking time + rotating time + transfer time)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Performance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Metric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─"/>
            </a:pPr>
            <a:r>
              <a:rPr b="0" i="0" lang="en-US" sz="20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Processing time (CPU time)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Backup and checking points algorithms is critical,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since it need to access Disk.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Metric of Disk DB 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b="0" i="0" lang="en-US" sz="2000" u="none" cap="none" strike="noStrik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I/O cost</a:t>
            </a:r>
          </a:p>
          <a:p>
            <a:pPr indent="-276860" lvl="1" marL="594360" marR="0" rtl="0" algn="l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25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Applications of Main-memory DB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Demand vary fast data access, storage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Applications do not have a disk 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Sophisticated data manipulation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ACID properties still apply 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SAP HANA</a:t>
            </a:r>
            <a:b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4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An In-memory Database System</a:t>
            </a:r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descr="SAP-HANA.jpg" id="383" name="Shape 3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5827" l="0" r="0" t="-5816"/>
          <a:stretch/>
        </p:blipFill>
        <p:spPr>
          <a:xfrm>
            <a:off x="304800" y="1600200"/>
            <a:ext cx="86106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SAP HANA</a:t>
            </a:r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in-memory database and application platform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 – 1000x faster than a regular database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Column and row store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Sums, indexes, materialized views and aggregates are not required 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SAP HANA can scale up to 6 TB for a single system, up to 112 TB in a cluster 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Used by large companies 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Written in C++ 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Shape 391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What SAP HANA can provide? </a:t>
            </a:r>
          </a:p>
        </p:txBody>
      </p:sp>
      <p:sp>
        <p:nvSpPr>
          <p:cNvPr id="398" name="Shape 398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descr="QQ20150416-1@2x.png" id="399" name="Shape 3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9923" r="-9923" t="0"/>
          <a:stretch/>
        </p:blipFill>
        <p:spPr>
          <a:xfrm>
            <a:off x="457200" y="1524000"/>
            <a:ext cx="86868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Architecture of SAP HANA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Distributed HANA System: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cluster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Multiple servers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 active servers &amp; M standby servers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Shared-nothing approach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Shared file system: General Parallel File System(HDD:data storage, Flash: log storage)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ACID Properties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HANA writes savepoints to disk at frequent intervals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HANA saves a log of each database change to a flash disk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power goes out, HANA loads the last savepoint and plays the logs back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Shape 414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Key features 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Always store data in memory if there is space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/>
              <a:t>If not enough space, saves data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disk and loads parts of database tables on demand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queries have real-time access to data</a:t>
            </a:r>
            <a:r>
              <a:rPr lang="en-US"/>
              <a:t> as a</a:t>
            </a: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relational database system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2" name="Shape 422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Reference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lt2"/>
              </a:buClr>
              <a:buSzPct val="100000"/>
              <a:buFont typeface="Verdana"/>
              <a:buChar char="•"/>
            </a:pPr>
            <a:r>
              <a:rPr lang="en-US" sz="1800"/>
              <a:t>Garcia-Molina, H., and K. Salem. "Main Memory Database Systems: An Overview."</a:t>
            </a:r>
            <a:r>
              <a:rPr i="1" lang="en-US" sz="1800"/>
              <a:t>IEEE Transactions on Knowledge and Data Engineering</a:t>
            </a:r>
            <a:r>
              <a:rPr lang="en-US" sz="1800"/>
              <a:t> 4.6 (1992): 509-16. Web.</a:t>
            </a:r>
          </a:p>
          <a:p>
            <a:pPr indent="-2362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</a:rPr>
              <a:t>http://itgility.com/solutions/converged-infrastructure/ci-for-business-analytics/</a:t>
            </a:r>
          </a:p>
          <a:p>
            <a:pPr indent="-2362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</a:pPr>
            <a:r>
              <a:rPr i="0" lang="en-US" sz="1800" cap="none" strike="noStrike"/>
              <a:t>http://bi-insider.com/portfolio/sap-hana-platform-technical-overview/</a:t>
            </a:r>
          </a:p>
          <a:p>
            <a:pPr indent="-236220" lvl="0" marL="27432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  <a:buChar char="•"/>
            </a:pPr>
            <a:r>
              <a:rPr lang="en-US" sz="1800"/>
              <a:t>Zhang, Hao, Gang Chen, Beng Chin Ooi, Kian-Lee Tan, and Meihui Zhang. "In-Memory Big Data Management and Processing: A Survey." </a:t>
            </a:r>
            <a:r>
              <a:rPr i="1" lang="en-US" sz="1800"/>
              <a:t>IEEE Transactions on Knowledge and Data Engineering</a:t>
            </a:r>
            <a:r>
              <a:rPr lang="en-US" sz="1800"/>
              <a:t> 27.7 (2015): 1920-948. Web.</a:t>
            </a:r>
          </a:p>
          <a:p>
            <a:pPr indent="-274320" lvl="0" marL="274320" marR="0" rtl="0" algn="l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Registers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762000" y="1295400"/>
            <a:ext cx="79248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Stored on the CPU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Fastest access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Can be optimized to improve data locality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11.3-regs.png" id="104" name="Shape 104"/>
          <p:cNvPicPr preferRelativeResize="0"/>
          <p:nvPr/>
        </p:nvPicPr>
        <p:blipFill rotWithShape="1">
          <a:blip r:embed="rId3">
            <a:alphaModFix/>
          </a:blip>
          <a:srcRect b="9206" l="0" r="1681" t="0"/>
          <a:stretch/>
        </p:blipFill>
        <p:spPr>
          <a:xfrm>
            <a:off x="1371600" y="2946050"/>
            <a:ext cx="5942225" cy="32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481300" y="6011425"/>
            <a:ext cx="49587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/>
              <a:t>https://www.d.umn.edu/~tcolburn/cs1581/lectures/chapter11/images/11.3-regs.png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533400" y="3048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t/>
            </a:r>
            <a:endParaRPr b="1" i="0" sz="3200" u="none" cap="none" strike="noStrik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4" name="Shape 434"/>
          <p:cNvSpPr txBox="1"/>
          <p:nvPr>
            <p:ph idx="12" type="sldNum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descr="Contact-Thank-You-Slides_C0076_015_c01_l.png" id="435" name="Shape 4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346" l="0" r="0" t="12346"/>
          <a:stretch/>
        </p:blipFill>
        <p:spPr>
          <a:xfrm>
            <a:off x="0" y="228600"/>
            <a:ext cx="9144000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Caches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762000" y="1676400"/>
            <a:ext cx="79248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Three levels: L1, L2, and L3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Made of SRAM (high-speed static RAM)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Most latency comes from loading memory into a cache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Optimize with column store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Optimize with cache-sensitive indexes (T-tree)</a:t>
            </a: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Column Store</a:t>
            </a: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21" name="Shape 121"/>
          <p:cNvSpPr txBox="1"/>
          <p:nvPr/>
        </p:nvSpPr>
        <p:spPr>
          <a:xfrm>
            <a:off x="776625" y="1526925"/>
            <a:ext cx="7529100" cy="22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stores data tables as columns of data rather than as rows of data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屏幕快照 2017-04-05 上午11.55.15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75" y="3356524"/>
            <a:ext cx="3536849" cy="1521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屏幕快照 2017-04-05 上午11.55.23.png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428" y="2692925"/>
            <a:ext cx="5241298" cy="363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/>
              <a:t>Benefits of Column Store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62000" y="1676400"/>
            <a:ext cx="79248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Column stores are more suitable in MMDB than row stores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Better parallelism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Better compression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Faster data access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Using parallel processing.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Especially for aggregations.</a:t>
            </a: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Parallelism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762000" y="1676400"/>
            <a:ext cx="78600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Highly </a:t>
            </a:r>
            <a:r>
              <a:rPr lang="en-US"/>
              <a:t>parallelized scan operations using column stores are faster than using just ordinary indexes.</a:t>
            </a: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350" y="3416848"/>
            <a:ext cx="6717601" cy="275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Compression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762000" y="1676400"/>
            <a:ext cx="77283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/>
              <a:t>Column store allows highly efficient compression because the columns contain only few distinct values.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900" y="2924349"/>
            <a:ext cx="5440774" cy="346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