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199" y="1681164"/>
            <a:ext cx="518319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3690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5057C-5BA7-4A13-A61B-74E430DE127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3C45-8845-4C4F-8BE5-4E292423B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Team 12: </a:t>
            </a:r>
            <a:r>
              <a:rPr lang="en-US" dirty="0" err="1" smtClean="0"/>
              <a:t>Jiaoyan</a:t>
            </a:r>
            <a:r>
              <a:rPr lang="en-US" dirty="0" smtClean="0"/>
              <a:t> Chen, Xiaozhou Zou</a:t>
            </a:r>
          </a:p>
          <a:p>
            <a:r>
              <a:rPr lang="en-US" dirty="0" smtClean="0"/>
              <a:t>Special Thanks to: Prof. </a:t>
            </a:r>
            <a:r>
              <a:rPr lang="en-US" dirty="0" err="1" smtClean="0"/>
              <a:t>Eltabakh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1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Three main concerns:</a:t>
            </a:r>
          </a:p>
          <a:p>
            <a:pPr marL="0" indent="0">
              <a:buNone/>
            </a:pPr>
            <a:r>
              <a:rPr lang="en-US" sz="2000" dirty="0" smtClean="0"/>
              <a:t>1. Partition size: Avoid memory overflow</a:t>
            </a:r>
          </a:p>
          <a:p>
            <a:pPr marL="0" indent="0">
              <a:buNone/>
            </a:pPr>
            <a:r>
              <a:rPr lang="en-US" sz="2000" dirty="0" smtClean="0"/>
              <a:t>2. Data Locality: </a:t>
            </a:r>
            <a:r>
              <a:rPr lang="en-US" sz="2000" dirty="0"/>
              <a:t>Records that locate close to </a:t>
            </a:r>
            <a:r>
              <a:rPr lang="en-US" sz="2000" dirty="0" smtClean="0"/>
              <a:t>each other with </a:t>
            </a:r>
            <a:r>
              <a:rPr lang="en-US" sz="2000" dirty="0"/>
              <a:t>respect </a:t>
            </a:r>
            <a:r>
              <a:rPr lang="en-US" sz="2000" dirty="0" smtClean="0"/>
              <a:t>to the </a:t>
            </a:r>
            <a:r>
              <a:rPr lang="en-US" sz="2000" dirty="0"/>
              <a:t>indexing </a:t>
            </a:r>
            <a:r>
              <a:rPr lang="en-US" sz="2000" dirty="0" smtClean="0"/>
              <a:t>attributes 		              should </a:t>
            </a:r>
            <a:r>
              <a:rPr lang="en-US" sz="2000" dirty="0"/>
              <a:t>be </a:t>
            </a:r>
            <a:r>
              <a:rPr lang="en-US" sz="2000" dirty="0" smtClean="0"/>
              <a:t>assigned to </a:t>
            </a:r>
            <a:r>
              <a:rPr lang="en-US" sz="2000" dirty="0"/>
              <a:t>the same </a:t>
            </a:r>
            <a:r>
              <a:rPr lang="en-US" sz="2000" dirty="0" smtClean="0"/>
              <a:t>partition</a:t>
            </a:r>
          </a:p>
          <a:p>
            <a:pPr marL="0" indent="0">
              <a:buNone/>
            </a:pPr>
            <a:r>
              <a:rPr lang="en-US" sz="2000" dirty="0" smtClean="0"/>
              <a:t>3. Load Balancing: </a:t>
            </a:r>
            <a:r>
              <a:rPr lang="en-US" sz="2000" dirty="0"/>
              <a:t>Partitions should </a:t>
            </a:r>
            <a:r>
              <a:rPr lang="en-US" sz="2000" dirty="0" smtClean="0"/>
              <a:t>be roughly </a:t>
            </a:r>
            <a:r>
              <a:rPr lang="en-US" sz="2000" dirty="0"/>
              <a:t>of the same </a:t>
            </a:r>
            <a:r>
              <a:rPr lang="en-US" sz="2000" dirty="0" smtClean="0"/>
              <a:t>size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default </a:t>
            </a:r>
            <a:r>
              <a:rPr lang="en-US" sz="2000" dirty="0" err="1" smtClean="0"/>
              <a:t>partitioner</a:t>
            </a:r>
            <a:r>
              <a:rPr lang="en-US" sz="2000" dirty="0" smtClean="0"/>
              <a:t> is </a:t>
            </a:r>
            <a:r>
              <a:rPr lang="en-US" sz="2000" dirty="0" err="1" smtClean="0"/>
              <a:t>STRPartitioner</a:t>
            </a:r>
            <a:r>
              <a:rPr lang="en-US" sz="2000" dirty="0" smtClean="0"/>
              <a:t> which stands for Sort-Tile-Recursive </a:t>
            </a:r>
            <a:r>
              <a:rPr lang="en-US" sz="2000" dirty="0" err="1" smtClean="0"/>
              <a:t>Partitioner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14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61" y="180461"/>
            <a:ext cx="10515600" cy="1325563"/>
          </a:xfrm>
        </p:spPr>
        <p:txBody>
          <a:bodyPr/>
          <a:lstStyle/>
          <a:p>
            <a:r>
              <a:rPr lang="en-US" dirty="0" smtClean="0"/>
              <a:t>Local index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61" y="1516707"/>
            <a:ext cx="1238250" cy="28575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813611" y="1659582"/>
            <a:ext cx="1132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99" y="1506024"/>
            <a:ext cx="2000250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61" y="2213620"/>
            <a:ext cx="169545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599" y="2327919"/>
            <a:ext cx="2152650" cy="5429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935891" y="2599381"/>
            <a:ext cx="933708" cy="10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5361" y="4961286"/>
            <a:ext cx="369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One possible solution: hash-indexing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575361" y="3463278"/>
            <a:ext cx="5586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RomNo9L-Regu"/>
              </a:rPr>
              <a:t>P</a:t>
            </a:r>
            <a:r>
              <a:rPr lang="en-US" b="0" i="0" u="none" strike="noStrike" baseline="0" dirty="0" smtClean="0">
                <a:latin typeface="NimbusRomNo9L-Regu"/>
              </a:rPr>
              <a:t>ack all records within an RDD partition into an</a:t>
            </a:r>
            <a:r>
              <a:rPr lang="en-US" b="0" i="0" u="none" strike="noStrike" dirty="0" smtClean="0">
                <a:latin typeface="NimbusRomNo9L-Regu"/>
              </a:rPr>
              <a:t> </a:t>
            </a:r>
            <a:r>
              <a:rPr lang="en-US" dirty="0" smtClean="0">
                <a:latin typeface="NimbusRomNo9L-Regu"/>
              </a:rPr>
              <a:t>a</a:t>
            </a:r>
            <a:r>
              <a:rPr lang="en-US" b="0" i="0" u="none" strike="noStrike" baseline="0" dirty="0" smtClean="0">
                <a:latin typeface="NimbusRomNo9L-Regu"/>
              </a:rPr>
              <a:t>rray</a:t>
            </a:r>
            <a:r>
              <a:rPr lang="en-US" b="0" i="0" u="none" strike="noStrike" dirty="0" smtClean="0">
                <a:latin typeface="NimbusRomNo9L-Regu"/>
              </a:rPr>
              <a:t> to</a:t>
            </a:r>
            <a:r>
              <a:rPr lang="en-US" b="0" i="0" u="none" strike="noStrike" baseline="0" dirty="0" smtClean="0">
                <a:latin typeface="NimbusRomNo9L-Regu"/>
              </a:rPr>
              <a:t> make random access inside that RDD partition an efficient operation</a:t>
            </a:r>
            <a:r>
              <a:rPr lang="en-US" b="0" i="0" u="none" strike="noStrike" dirty="0" smtClean="0">
                <a:latin typeface="NimbusRomNo9L-Regu"/>
              </a:rPr>
              <a:t> </a:t>
            </a:r>
            <a:r>
              <a:rPr lang="en-US" b="0" i="0" u="none" strike="noStrike" baseline="0" dirty="0" smtClean="0">
                <a:latin typeface="NimbusRomNo9L-Regu"/>
              </a:rPr>
              <a:t>with </a:t>
            </a:r>
            <a:r>
              <a:rPr lang="en-US" b="0" i="0" u="none" strike="noStrike" baseline="0" dirty="0" smtClean="0">
                <a:latin typeface="CMMI9"/>
              </a:rPr>
              <a:t>O</a:t>
            </a:r>
            <a:r>
              <a:rPr lang="en-US" b="0" i="0" u="none" strike="noStrike" baseline="0" dirty="0" smtClean="0">
                <a:latin typeface="CMR9"/>
              </a:rPr>
              <a:t>(1) </a:t>
            </a:r>
            <a:r>
              <a:rPr lang="en-US" b="0" i="0" u="none" strike="noStrike" baseline="0" dirty="0" smtClean="0">
                <a:latin typeface="NimbusRomNo9L-Regu"/>
              </a:rPr>
              <a:t>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R-tree: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7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popular hierarchical indexing strategy for local index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0342"/>
            <a:ext cx="2282396" cy="2345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80670" y="2400342"/>
            <a:ext cx="143338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cxnSp>
        <p:nvCxnSpPr>
          <p:cNvPr id="7" name="Straight Arrow Connector 6"/>
          <p:cNvCxnSpPr>
            <a:endCxn id="19" idx="0"/>
          </p:cNvCxnSpPr>
          <p:nvPr/>
        </p:nvCxnSpPr>
        <p:spPr>
          <a:xfrm flipH="1">
            <a:off x="4996248" y="2784389"/>
            <a:ext cx="1412790" cy="50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8" idx="0"/>
          </p:cNvCxnSpPr>
          <p:nvPr/>
        </p:nvCxnSpPr>
        <p:spPr>
          <a:xfrm flipH="1">
            <a:off x="6208241" y="2784389"/>
            <a:ext cx="353197" cy="57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7" idx="0"/>
          </p:cNvCxnSpPr>
          <p:nvPr/>
        </p:nvCxnSpPr>
        <p:spPr>
          <a:xfrm>
            <a:off x="6944875" y="2760474"/>
            <a:ext cx="1532111" cy="627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6" idx="0"/>
          </p:cNvCxnSpPr>
          <p:nvPr/>
        </p:nvCxnSpPr>
        <p:spPr>
          <a:xfrm>
            <a:off x="7157916" y="2760474"/>
            <a:ext cx="2374148" cy="60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79896" y="3361084"/>
            <a:ext cx="704335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R_4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57512" y="3387689"/>
            <a:ext cx="638947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R_3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55043" y="3363980"/>
            <a:ext cx="706395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R_2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21426" y="3286897"/>
            <a:ext cx="74964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R_1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47798" y="3667319"/>
            <a:ext cx="284721" cy="61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3" idx="0"/>
          </p:cNvCxnSpPr>
          <p:nvPr/>
        </p:nvCxnSpPr>
        <p:spPr>
          <a:xfrm>
            <a:off x="4954920" y="3645251"/>
            <a:ext cx="303645" cy="644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38264" y="3712046"/>
            <a:ext cx="1089974" cy="59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34" idx="0"/>
          </p:cNvCxnSpPr>
          <p:nvPr/>
        </p:nvCxnSpPr>
        <p:spPr>
          <a:xfrm>
            <a:off x="6360433" y="3717698"/>
            <a:ext cx="569640" cy="57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8" idx="0"/>
          </p:cNvCxnSpPr>
          <p:nvPr/>
        </p:nvCxnSpPr>
        <p:spPr>
          <a:xfrm flipH="1">
            <a:off x="6107066" y="3667319"/>
            <a:ext cx="136436" cy="61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1" idx="0"/>
          </p:cNvCxnSpPr>
          <p:nvPr/>
        </p:nvCxnSpPr>
        <p:spPr>
          <a:xfrm>
            <a:off x="4526181" y="4663871"/>
            <a:ext cx="1050694" cy="51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94100" y="4647872"/>
            <a:ext cx="25128" cy="52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408394" y="4660021"/>
            <a:ext cx="700216" cy="50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71384" y="4289278"/>
            <a:ext cx="774361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G_12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555251" y="4296299"/>
            <a:ext cx="74964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G_22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1497" y="4284171"/>
            <a:ext cx="751699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G_11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046063" y="5170808"/>
            <a:ext cx="95559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B_111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32244" y="4284171"/>
            <a:ext cx="74964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G_21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98207" y="4303226"/>
            <a:ext cx="74964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G_23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108610" y="5183657"/>
            <a:ext cx="912350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B_112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127913" y="5183657"/>
            <a:ext cx="897924" cy="36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B_113</a:t>
            </a:r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>
            <a:off x="8957865" y="3754870"/>
            <a:ext cx="189085" cy="736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711608" y="4456763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</a:t>
            </a:r>
            <a:endParaRPr lang="en-US" sz="2800" dirty="0"/>
          </a:p>
        </p:txBody>
      </p:sp>
      <p:sp>
        <p:nvSpPr>
          <p:cNvPr id="65" name="Down Arrow 64"/>
          <p:cNvSpPr/>
          <p:nvPr/>
        </p:nvSpPr>
        <p:spPr>
          <a:xfrm>
            <a:off x="7063374" y="4836487"/>
            <a:ext cx="189085" cy="736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817117" y="553838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37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Index: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592"/>
            <a:ext cx="10515600" cy="1411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Partition </a:t>
            </a:r>
            <a:r>
              <a:rPr lang="en-US" sz="2000" dirty="0"/>
              <a:t>boundaries </a:t>
            </a:r>
            <a:r>
              <a:rPr lang="en-US" sz="2000" dirty="0" smtClean="0"/>
              <a:t>are generated </a:t>
            </a:r>
            <a:r>
              <a:rPr lang="en-US" sz="2000" dirty="0"/>
              <a:t>by the </a:t>
            </a:r>
            <a:r>
              <a:rPr lang="en-US" sz="2000" dirty="0" err="1" smtClean="0"/>
              <a:t>partitioner</a:t>
            </a:r>
            <a:r>
              <a:rPr lang="en-US" sz="2000" dirty="0" smtClean="0"/>
              <a:t> and </a:t>
            </a:r>
            <a:r>
              <a:rPr lang="en-US" sz="2000" dirty="0"/>
              <a:t>other statistics collected in the local index phase are sent </a:t>
            </a:r>
            <a:r>
              <a:rPr lang="en-US" sz="2000" dirty="0" smtClean="0"/>
              <a:t>to the </a:t>
            </a:r>
            <a:r>
              <a:rPr lang="en-US" sz="2000" dirty="0"/>
              <a:t>master </a:t>
            </a:r>
            <a:r>
              <a:rPr lang="en-US" sz="2000" dirty="0" smtClean="0"/>
              <a:t>node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Eg</a:t>
            </a:r>
            <a:r>
              <a:rPr lang="en-US" sz="2000" dirty="0" smtClean="0"/>
              <a:t>: </a:t>
            </a:r>
            <a:r>
              <a:rPr lang="en-US" sz="2000" dirty="0"/>
              <a:t>I</a:t>
            </a:r>
            <a:r>
              <a:rPr lang="en-US" sz="2000" dirty="0" smtClean="0"/>
              <a:t>n R-tree, the minimum bound rectangle for a partition is returned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64" y="2751438"/>
            <a:ext cx="6477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operations 1: KNN Query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18" y="1690689"/>
            <a:ext cx="5956601" cy="1139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518" y="3155092"/>
            <a:ext cx="69634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SparkSQL</a:t>
            </a:r>
            <a:r>
              <a:rPr lang="en-US" dirty="0" smtClean="0"/>
              <a:t>:</a:t>
            </a:r>
          </a:p>
          <a:p>
            <a:r>
              <a:rPr lang="en-US" dirty="0" smtClean="0"/>
              <a:t>Step 1: Calculate distances from all points in the table to the query point</a:t>
            </a:r>
          </a:p>
          <a:p>
            <a:r>
              <a:rPr lang="en-US" dirty="0" smtClean="0"/>
              <a:t>Step 2: Take k records with minimum distances.</a:t>
            </a:r>
          </a:p>
          <a:p>
            <a:endParaRPr lang="en-US" dirty="0"/>
          </a:p>
          <a:p>
            <a:r>
              <a:rPr lang="en-US" dirty="0" smtClean="0"/>
              <a:t>Cost: </a:t>
            </a:r>
          </a:p>
          <a:p>
            <a:pPr marL="342900" indent="-342900">
              <a:buAutoNum type="arabicPeriod"/>
            </a:pPr>
            <a:r>
              <a:rPr lang="en-US" dirty="0" smtClean="0"/>
              <a:t>Distance </a:t>
            </a:r>
            <a:r>
              <a:rPr lang="en-US" dirty="0"/>
              <a:t>computation for every </a:t>
            </a:r>
            <a:r>
              <a:rPr lang="en-US" dirty="0" smtClean="0"/>
              <a:t>record</a:t>
            </a:r>
          </a:p>
          <a:p>
            <a:pPr marL="342900" indent="-342900">
              <a:buAutoNum type="arabicPeriod"/>
            </a:pPr>
            <a:r>
              <a:rPr lang="en-US" dirty="0" smtClean="0"/>
              <a:t>Shuffling </a:t>
            </a:r>
            <a:r>
              <a:rPr lang="en-US" dirty="0"/>
              <a:t>of large intermediate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3.  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top k selection on </a:t>
            </a:r>
            <a:r>
              <a:rPr lang="en-US" dirty="0" smtClean="0"/>
              <a:t>each RDD </a:t>
            </a:r>
            <a:r>
              <a:rPr lang="en-US" dirty="0"/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51890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KNN query in Simba (1)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63826" y="1567121"/>
            <a:ext cx="544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Get a loose pruning bound using the global index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9730" y="2207741"/>
            <a:ext cx="8783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Simba finds the nearest </a:t>
            </a:r>
            <a:r>
              <a:rPr lang="en-US" dirty="0" smtClean="0"/>
              <a:t>partitions </a:t>
            </a:r>
            <a:r>
              <a:rPr lang="en-US" dirty="0"/>
              <a:t>to the query point q, which are sufficient to cover at least</a:t>
            </a:r>
          </a:p>
          <a:p>
            <a:r>
              <a:rPr lang="en-US" dirty="0"/>
              <a:t>k data points</a:t>
            </a:r>
            <a:r>
              <a:rPr lang="en-US" dirty="0" smtClean="0"/>
              <a:t>.</a:t>
            </a:r>
            <a:r>
              <a:rPr lang="en-US" dirty="0"/>
              <a:t> The distance between </a:t>
            </a:r>
            <a:r>
              <a:rPr lang="en-US" dirty="0" smtClean="0"/>
              <a:t>q and </a:t>
            </a:r>
            <a:r>
              <a:rPr lang="en-US" dirty="0"/>
              <a:t>a partition </a:t>
            </a:r>
            <a:r>
              <a:rPr lang="en-US" dirty="0" err="1"/>
              <a:t>R</a:t>
            </a:r>
            <a:r>
              <a:rPr lang="en-US" sz="1200" dirty="0" err="1"/>
              <a:t>i</a:t>
            </a:r>
            <a:r>
              <a:rPr lang="en-US" dirty="0"/>
              <a:t> is defined as </a:t>
            </a:r>
            <a:r>
              <a:rPr lang="en-US" dirty="0" err="1" smtClean="0"/>
              <a:t>maxdist</a:t>
            </a:r>
            <a:r>
              <a:rPr lang="en-US" dirty="0" smtClean="0"/>
              <a:t>(q, </a:t>
            </a:r>
            <a:r>
              <a:rPr lang="en-US" dirty="0" err="1" smtClean="0"/>
              <a:t>mbr</a:t>
            </a: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sz="1200" dirty="0" err="1" smtClean="0"/>
              <a:t>i</a:t>
            </a:r>
            <a:r>
              <a:rPr lang="en-US" dirty="0"/>
              <a:t>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730" y="2953266"/>
            <a:ext cx="1000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the following MBRs are returned</a:t>
            </a:r>
            <a:r>
              <a:rPr lang="en-US" dirty="0" smtClean="0"/>
              <a:t>: </a:t>
            </a:r>
            <a:r>
              <a:rPr lang="pt-BR" dirty="0" smtClean="0"/>
              <a:t>{mbr(R</a:t>
            </a:r>
            <a:r>
              <a:rPr lang="pt-BR" sz="1100" dirty="0" smtClean="0"/>
              <a:t>1</a:t>
            </a:r>
            <a:r>
              <a:rPr lang="pt-BR" dirty="0" smtClean="0"/>
              <a:t>), . . . , mbr(R</a:t>
            </a:r>
            <a:r>
              <a:rPr lang="pt-BR" sz="1100" dirty="0"/>
              <a:t>m</a:t>
            </a:r>
            <a:r>
              <a:rPr lang="pt-BR" dirty="0" smtClean="0"/>
              <a:t>)}. </a:t>
            </a:r>
          </a:p>
          <a:p>
            <a:r>
              <a:rPr lang="pt-BR" dirty="0" smtClean="0"/>
              <a:t>Then    = max{maxdist(q;mbr(R</a:t>
            </a:r>
            <a:r>
              <a:rPr lang="pt-BR" sz="1100" dirty="0" smtClean="0"/>
              <a:t>1</a:t>
            </a:r>
            <a:r>
              <a:rPr lang="pt-BR" dirty="0" smtClean="0"/>
              <a:t>)), </a:t>
            </a:r>
            <a:r>
              <a:rPr lang="en-US" dirty="0" smtClean="0"/>
              <a:t>… , </a:t>
            </a:r>
            <a:r>
              <a:rPr lang="en-US" dirty="0" err="1" smtClean="0"/>
              <a:t>maxdist</a:t>
            </a:r>
            <a:r>
              <a:rPr lang="en-US" dirty="0" smtClean="0"/>
              <a:t>(q, R</a:t>
            </a:r>
            <a:r>
              <a:rPr lang="en-US" sz="1100" dirty="0"/>
              <a:t>m</a:t>
            </a:r>
            <a:r>
              <a:rPr lang="en-US" dirty="0" smtClean="0"/>
              <a:t>)} </a:t>
            </a:r>
            <a:r>
              <a:rPr lang="en-US" dirty="0"/>
              <a:t>is a safe pruning bound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s partitions that have intersection with the circle which centers at q and has radius      will be returned</a:t>
            </a:r>
          </a:p>
          <a:p>
            <a:r>
              <a:rPr lang="en-US" dirty="0"/>
              <a:t>t</a:t>
            </a:r>
            <a:r>
              <a:rPr lang="en-US" dirty="0" smtClean="0"/>
              <a:t>o be further processed.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94" y="4143375"/>
            <a:ext cx="2847975" cy="271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68" y="3289928"/>
            <a:ext cx="228600" cy="250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376" y="3539934"/>
            <a:ext cx="2286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0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 query in Simba 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3826" y="1567121"/>
            <a:ext cx="605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Tighten the loose pruning bound using the global index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3826" y="2215119"/>
            <a:ext cx="7391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Simba issues a </a:t>
            </a:r>
            <a:r>
              <a:rPr lang="en-US" dirty="0" err="1"/>
              <a:t>kNN</a:t>
            </a:r>
            <a:r>
              <a:rPr lang="en-US" dirty="0"/>
              <a:t> query on the </a:t>
            </a:r>
            <a:r>
              <a:rPr lang="en-US" dirty="0" smtClean="0"/>
              <a:t>s partitions selected </a:t>
            </a:r>
            <a:r>
              <a:rPr lang="en-US" dirty="0"/>
              <a:t>from the first </a:t>
            </a:r>
            <a:r>
              <a:rPr lang="en-US" dirty="0" smtClean="0"/>
              <a:t>step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takes </a:t>
            </a:r>
            <a:r>
              <a:rPr lang="en-US" dirty="0"/>
              <a:t>the k-</a:t>
            </a:r>
            <a:r>
              <a:rPr lang="en-US" dirty="0" err="1"/>
              <a:t>th</a:t>
            </a:r>
            <a:r>
              <a:rPr lang="en-US" dirty="0"/>
              <a:t> minimum distance </a:t>
            </a:r>
            <a:r>
              <a:rPr lang="en-US" dirty="0" smtClean="0"/>
              <a:t>from q </a:t>
            </a:r>
            <a:r>
              <a:rPr lang="en-US" dirty="0"/>
              <a:t>to the </a:t>
            </a:r>
            <a:r>
              <a:rPr lang="en-US" dirty="0" err="1" smtClean="0"/>
              <a:t>ks</a:t>
            </a:r>
            <a:r>
              <a:rPr lang="en-US" dirty="0" smtClean="0"/>
              <a:t> </a:t>
            </a:r>
            <a:r>
              <a:rPr lang="en-US" dirty="0"/>
              <a:t>candidates returned from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partitions </a:t>
            </a:r>
            <a:r>
              <a:rPr lang="en-US" dirty="0" smtClean="0"/>
              <a:t>as new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61" y="2814145"/>
            <a:ext cx="228600" cy="24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3826" y="3232449"/>
            <a:ext cx="837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process, local KNN is performed and local index is used to accelerate this process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23" y="4118475"/>
            <a:ext cx="26289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922" y="3737475"/>
            <a:ext cx="2790825" cy="26098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481384" y="5042400"/>
            <a:ext cx="1070919" cy="345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operation 2: Distance Join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45" y="1690688"/>
            <a:ext cx="4771333" cy="1101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518" y="3155092"/>
            <a:ext cx="6675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SparkSQL</a:t>
            </a:r>
            <a:r>
              <a:rPr lang="en-US" dirty="0" smtClean="0"/>
              <a:t>:</a:t>
            </a:r>
          </a:p>
          <a:p>
            <a:r>
              <a:rPr lang="en-US" dirty="0" smtClean="0"/>
              <a:t>Step 1: Perform Cartesian product of the two input tables</a:t>
            </a:r>
          </a:p>
          <a:p>
            <a:r>
              <a:rPr lang="en-US" dirty="0" smtClean="0"/>
              <a:t>Step 2: Filter </a:t>
            </a:r>
            <a:r>
              <a:rPr lang="en-US" dirty="0"/>
              <a:t>from the Cartesian </a:t>
            </a:r>
            <a:r>
              <a:rPr lang="en-US" dirty="0" smtClean="0"/>
              <a:t>product based </a:t>
            </a:r>
            <a:r>
              <a:rPr lang="en-US" dirty="0"/>
              <a:t>on the join </a:t>
            </a:r>
            <a:r>
              <a:rPr lang="en-US" dirty="0" smtClean="0"/>
              <a:t>conditions</a:t>
            </a:r>
            <a:endParaRPr lang="en-US" dirty="0"/>
          </a:p>
          <a:p>
            <a:r>
              <a:rPr lang="en-US" dirty="0" smtClean="0"/>
              <a:t>Cost: </a:t>
            </a:r>
          </a:p>
          <a:p>
            <a:r>
              <a:rPr lang="en-US" dirty="0" smtClean="0"/>
              <a:t>O(n^2) when </a:t>
            </a:r>
            <a:r>
              <a:rPr lang="en-US" dirty="0"/>
              <a:t>each table has n partitions</a:t>
            </a:r>
          </a:p>
        </p:txBody>
      </p:sp>
    </p:spTree>
    <p:extLst>
      <p:ext uri="{BB962C8B-B14F-4D97-AF65-F5344CB8AC3E}">
        <p14:creationId xmlns:p14="http://schemas.microsoft.com/office/powerpoint/2010/main" val="82213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Join</a:t>
            </a:r>
            <a:r>
              <a:rPr lang="en-US" dirty="0" smtClean="0"/>
              <a:t> in Simba: </a:t>
            </a:r>
            <a:r>
              <a:rPr lang="en-US" dirty="0" err="1" smtClean="0"/>
              <a:t>DJSpark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0006" y="2476503"/>
            <a:ext cx="18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Step1: Global join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0006" y="2799668"/>
            <a:ext cx="8314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partition S</a:t>
            </a:r>
            <a:r>
              <a:rPr lang="en-US" sz="1400" dirty="0" smtClean="0"/>
              <a:t>i</a:t>
            </a:r>
            <a:r>
              <a:rPr lang="en-US" dirty="0" smtClean="0"/>
              <a:t> in S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sz="14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matches with some records in </a:t>
            </a:r>
            <a:r>
              <a:rPr lang="en-US" dirty="0" err="1" smtClean="0"/>
              <a:t>R</a:t>
            </a:r>
            <a:r>
              <a:rPr lang="en-US" sz="14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only if </a:t>
            </a:r>
            <a:r>
              <a:rPr lang="en-US" dirty="0" err="1" smtClean="0"/>
              <a:t>mindist</a:t>
            </a:r>
            <a:r>
              <a:rPr lang="en-US" dirty="0" smtClean="0"/>
              <a:t>(</a:t>
            </a:r>
            <a:r>
              <a:rPr lang="en-US" dirty="0" smtClean="0"/>
              <a:t>S</a:t>
            </a:r>
            <a:r>
              <a:rPr lang="en-US" sz="14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sz="1400" dirty="0" err="1"/>
              <a:t>j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is not greater than the threshold    . So Simba produces combined partition P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smtClean="0"/>
              <a:t>S</a:t>
            </a:r>
            <a:r>
              <a:rPr lang="en-US" sz="14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sz="1400" dirty="0" err="1" smtClean="0"/>
              <a:t>j</a:t>
            </a:r>
            <a:r>
              <a:rPr lang="en-US" dirty="0" smtClean="0"/>
              <a:t>} </a:t>
            </a:r>
          </a:p>
          <a:p>
            <a:r>
              <a:rPr lang="en-US" dirty="0"/>
              <a:t>t</a:t>
            </a:r>
            <a:r>
              <a:rPr lang="en-US" dirty="0" smtClean="0"/>
              <a:t>hat satisfy the above condition for </a:t>
            </a:r>
            <a:r>
              <a:rPr lang="en-US" dirty="0"/>
              <a:t>each pair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/>
              <a:t>j)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006" y="1830172"/>
            <a:ext cx="705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: {S</a:t>
            </a:r>
            <a:r>
              <a:rPr lang="en-US" sz="1400" dirty="0" smtClean="0"/>
              <a:t>1</a:t>
            </a:r>
            <a:r>
              <a:rPr lang="en-US" dirty="0" smtClean="0"/>
              <a:t>, . . ., S</a:t>
            </a:r>
            <a:r>
              <a:rPr lang="en-US" sz="1400" dirty="0" smtClean="0"/>
              <a:t>m</a:t>
            </a:r>
            <a:r>
              <a:rPr lang="en-US" dirty="0" smtClean="0"/>
              <a:t>} are m partitions of S, </a:t>
            </a:r>
            <a:r>
              <a:rPr lang="en-US" dirty="0" smtClean="0"/>
              <a:t>{R</a:t>
            </a:r>
            <a:r>
              <a:rPr lang="en-US" sz="1400" dirty="0" smtClean="0"/>
              <a:t>1</a:t>
            </a:r>
            <a:r>
              <a:rPr lang="en-US" dirty="0" smtClean="0"/>
              <a:t>, . . ., R</a:t>
            </a:r>
            <a:r>
              <a:rPr lang="en-US" sz="1400" dirty="0"/>
              <a:t>n</a:t>
            </a:r>
            <a:r>
              <a:rPr lang="en-US" dirty="0" smtClean="0"/>
              <a:t>} are n partitions of 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006" y="3872817"/>
            <a:ext cx="17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Step2: Local join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0006" y="4195982"/>
            <a:ext cx="775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a combined partition P = </a:t>
            </a:r>
            <a:r>
              <a:rPr lang="en-US" dirty="0" smtClean="0"/>
              <a:t>{</a:t>
            </a:r>
            <a:r>
              <a:rPr lang="en-US" dirty="0" smtClean="0"/>
              <a:t>S</a:t>
            </a:r>
            <a:r>
              <a:rPr lang="en-US" sz="14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sz="1400" dirty="0" err="1" smtClean="0"/>
              <a:t>j</a:t>
            </a:r>
            <a:r>
              <a:rPr lang="en-US" dirty="0" smtClean="0"/>
              <a:t>} </a:t>
            </a:r>
            <a:r>
              <a:rPr lang="en-US" dirty="0"/>
              <a:t>from </a:t>
            </a:r>
            <a:r>
              <a:rPr lang="en-US" dirty="0" smtClean="0"/>
              <a:t>the global join. Local index is used to </a:t>
            </a:r>
          </a:p>
          <a:p>
            <a:r>
              <a:rPr lang="en-US" dirty="0" smtClean="0"/>
              <a:t>accelerate the local join.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72" y="3147033"/>
            <a:ext cx="190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kNN Join on Index</a:t>
            </a:r>
          </a:p>
        </p:txBody>
      </p:sp>
      <p:pic>
        <p:nvPicPr>
          <p:cNvPr id="213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5743" y="1791730"/>
            <a:ext cx="7980514" cy="158166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2152651" y="3694669"/>
            <a:ext cx="7933605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 i="1"/>
            </a:pPr>
            <a:r>
              <a:rPr sz="2400"/>
              <a:t>BKJSpark-N(block nested loop KNN join in Spark)</a:t>
            </a:r>
          </a:p>
          <a:p>
            <a:pPr marL="457200" indent="-457200">
              <a:buSzPct val="100000"/>
              <a:buFont typeface="Arial"/>
              <a:buChar char="•"/>
              <a:defRPr sz="2400" i="1"/>
            </a:pPr>
            <a:r>
              <a:rPr sz="2400"/>
              <a:t>Voronoi </a:t>
            </a:r>
            <a:r>
              <a:rPr sz="2400"/>
              <a:t>k</a:t>
            </a:r>
            <a:r>
              <a:rPr sz="2400"/>
              <a:t>NN Join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rPr sz="2400"/>
              <a:t>z</a:t>
            </a:r>
            <a:r>
              <a:rPr sz="2400" i="1"/>
              <a:t>-Value </a:t>
            </a:r>
            <a:r>
              <a:rPr sz="2400"/>
              <a:t>k</a:t>
            </a:r>
            <a:r>
              <a:rPr sz="2400" i="1"/>
              <a:t>NN Join </a:t>
            </a:r>
          </a:p>
          <a:p>
            <a:pPr marL="391885" indent="-391885">
              <a:buSzPct val="100000"/>
              <a:buFont typeface="Arial"/>
              <a:buChar char="•"/>
              <a:defRPr sz="2800" b="1" i="1"/>
            </a:pPr>
            <a:r>
              <a:rPr sz="2400"/>
              <a:t>R-Tree kNN Join</a:t>
            </a:r>
            <a:r>
              <a:rPr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56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980"/>
            <a:ext cx="10134600" cy="11918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Simba?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9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An analytical system that is said to be:</a:t>
            </a:r>
            <a:endParaRPr lang="en-US" sz="2000" dirty="0" smtClean="0"/>
          </a:p>
          <a:p>
            <a:r>
              <a:rPr lang="en-US" sz="2000" dirty="0" smtClean="0"/>
              <a:t>Scalable </a:t>
            </a:r>
          </a:p>
          <a:p>
            <a:r>
              <a:rPr lang="en-US" sz="2000" dirty="0" smtClean="0"/>
              <a:t>Efficient</a:t>
            </a:r>
            <a:endParaRPr lang="en-US" sz="2000" dirty="0"/>
          </a:p>
          <a:p>
            <a:r>
              <a:rPr lang="en-US" sz="2000" dirty="0" smtClean="0"/>
              <a:t>In-memory </a:t>
            </a:r>
          </a:p>
          <a:p>
            <a:r>
              <a:rPr lang="en-US" sz="2000" dirty="0" smtClean="0"/>
              <a:t>Customized for spatial </a:t>
            </a:r>
            <a:r>
              <a:rPr lang="en-US" sz="2000" dirty="0"/>
              <a:t>query processing and </a:t>
            </a:r>
            <a:r>
              <a:rPr lang="en-US" sz="2000" dirty="0" smtClean="0"/>
              <a:t>analytics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Target: low latency and high throughput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88347"/>
            <a:ext cx="3839834" cy="13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3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BKJSpark-N 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8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5301" y="1415193"/>
            <a:ext cx="7541399" cy="3214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0082" y="4629558"/>
            <a:ext cx="7235398" cy="1326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742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BKJSpark-N cont’d 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3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5301" y="1415193"/>
            <a:ext cx="7541399" cy="3214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0082" y="4814024"/>
            <a:ext cx="7235398" cy="9574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05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BKJSpark-N cont’d 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8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5301" y="1415193"/>
            <a:ext cx="7541399" cy="3214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1951" y="4776951"/>
            <a:ext cx="7062783" cy="121607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8258433" y="2199503"/>
            <a:ext cx="1186249" cy="593125"/>
          </a:xfrm>
          <a:prstGeom prst="rect">
            <a:avLst/>
          </a:prstGeom>
          <a:ln w="127000">
            <a:solidFill>
              <a:srgbClr val="00B0F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7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Voronoi </a:t>
            </a:r>
            <a:r>
              <a:rPr i="0"/>
              <a:t>k</a:t>
            </a:r>
            <a:r>
              <a:t>NN Join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2152650" y="18383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Leveraging a Voronoi diagram based partitioning strategy </a:t>
            </a:r>
          </a:p>
          <a:p>
            <a:pPr lvl="1">
              <a:defRPr sz="2400"/>
            </a:pPr>
            <a:r>
              <a:t>The baseline methods need to check roughly n2 buckets (when O(n1) = O(n2) = O(n)) </a:t>
            </a:r>
          </a:p>
          <a:p>
            <a:pPr lvl="1">
              <a:defRPr sz="2400"/>
            </a:pPr>
            <a:r>
              <a:t>It executes only n local joins by partitioning both R and S into n partitions respectively, where the partition strategy is based on the Voronoi diagram for a set of pivot points selected from R. </a:t>
            </a:r>
          </a:p>
        </p:txBody>
      </p:sp>
    </p:spTree>
    <p:extLst>
      <p:ext uri="{BB962C8B-B14F-4D97-AF65-F5344CB8AC3E}">
        <p14:creationId xmlns:p14="http://schemas.microsoft.com/office/powerpoint/2010/main" val="304533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z</a:t>
            </a:r>
            <a:r>
              <a:rPr i="1"/>
              <a:t>-Value </a:t>
            </a:r>
            <a:r>
              <a:t>k</a:t>
            </a:r>
            <a:r>
              <a:rPr i="1"/>
              <a:t>NN Join 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809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R-Tree </a:t>
            </a:r>
            <a:r>
              <a:rPr i="0"/>
              <a:t>k</a:t>
            </a:r>
            <a:r>
              <a:t>NN Join 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1993556" y="2918255"/>
            <a:ext cx="8204888" cy="1078400"/>
            <a:chOff x="0" y="0"/>
            <a:chExt cx="8204886" cy="1078399"/>
          </a:xfrm>
        </p:grpSpPr>
        <p:pic>
          <p:nvPicPr>
            <p:cNvPr id="239" name="image2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204887" cy="1078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Shape 240"/>
            <p:cNvSpPr/>
            <p:nvPr/>
          </p:nvSpPr>
          <p:spPr>
            <a:xfrm>
              <a:off x="6264874" y="702274"/>
              <a:ext cx="1855061" cy="36376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668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R-Tree </a:t>
            </a:r>
            <a:r>
              <a:rPr i="0"/>
              <a:t>k</a:t>
            </a:r>
            <a:r>
              <a:t>NN Join 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half" idx="1"/>
          </p:nvPr>
        </p:nvSpPr>
        <p:spPr>
          <a:xfrm>
            <a:off x="2239149" y="1690690"/>
            <a:ext cx="7886701" cy="21769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t> </a:t>
            </a:r>
          </a:p>
        </p:txBody>
      </p:sp>
      <p:grpSp>
        <p:nvGrpSpPr>
          <p:cNvPr id="247" name="Group 247"/>
          <p:cNvGrpSpPr/>
          <p:nvPr/>
        </p:nvGrpSpPr>
        <p:grpSpPr>
          <a:xfrm>
            <a:off x="2229878" y="3867666"/>
            <a:ext cx="7834186" cy="1364775"/>
            <a:chOff x="0" y="0"/>
            <a:chExt cx="7834184" cy="1364773"/>
          </a:xfrm>
        </p:grpSpPr>
        <p:pic>
          <p:nvPicPr>
            <p:cNvPr id="245" name="image2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809473" cy="712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image2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712" y="673571"/>
              <a:ext cx="7809473" cy="691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5881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R-Tree </a:t>
            </a:r>
            <a:r>
              <a:rPr i="0"/>
              <a:t>k</a:t>
            </a:r>
            <a:r>
              <a:t>NN Join </a:t>
            </a:r>
          </a:p>
        </p:txBody>
      </p:sp>
      <p:grpSp>
        <p:nvGrpSpPr>
          <p:cNvPr id="252" name="Group 252"/>
          <p:cNvGrpSpPr/>
          <p:nvPr/>
        </p:nvGrpSpPr>
        <p:grpSpPr>
          <a:xfrm>
            <a:off x="2152650" y="2143603"/>
            <a:ext cx="7886700" cy="2163020"/>
            <a:chOff x="0" y="0"/>
            <a:chExt cx="7886700" cy="2163018"/>
          </a:xfrm>
        </p:grpSpPr>
        <p:pic>
          <p:nvPicPr>
            <p:cNvPr id="250" name="image2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886700" cy="2163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Shape 251"/>
            <p:cNvSpPr/>
            <p:nvPr/>
          </p:nvSpPr>
          <p:spPr>
            <a:xfrm>
              <a:off x="4536474" y="1822915"/>
              <a:ext cx="3263729" cy="3401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53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2650" y="4549471"/>
            <a:ext cx="7973198" cy="71539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4477265" y="3138615"/>
            <a:ext cx="543698" cy="383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902" y="2700"/>
                </a:moveTo>
                <a:lnTo>
                  <a:pt x="1902" y="18900"/>
                </a:lnTo>
                <a:lnTo>
                  <a:pt x="19698" y="18900"/>
                </a:lnTo>
                <a:lnTo>
                  <a:pt x="19698" y="27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00B0F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5800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Query Optimization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t>Simba tunes system configuration and optimizes complex spatial queries</a:t>
            </a:r>
          </a:p>
          <a:p>
            <a:endParaRPr/>
          </a:p>
          <a:p>
            <a:endParaRPr/>
          </a:p>
          <a:p>
            <a:r>
              <a:t>First, determine a proper number of partitions in different query plans</a:t>
            </a:r>
          </a:p>
        </p:txBody>
      </p:sp>
    </p:spTree>
    <p:extLst>
      <p:ext uri="{BB962C8B-B14F-4D97-AF65-F5344CB8AC3E}">
        <p14:creationId xmlns:p14="http://schemas.microsoft.com/office/powerpoint/2010/main" val="356149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Query Optimization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Simba builds a cost model to estimate the partition size</a:t>
            </a:r>
          </a:p>
          <a:p>
            <a:endParaRPr/>
          </a:p>
          <a:p>
            <a:pPr lvl="1">
              <a:defRPr sz="2100"/>
            </a:pPr>
            <a:r>
              <a:t>(It is difficult to estimate the size of partition given tables with variable-length records)</a:t>
            </a:r>
          </a:p>
          <a:p>
            <a:pPr lvl="1">
              <a:defRPr sz="2100"/>
            </a:pPr>
            <a:r>
              <a:t>simba uses a sampling based approach, the sampling probability of a record is proportional to its length</a:t>
            </a:r>
          </a:p>
        </p:txBody>
      </p:sp>
    </p:spTree>
    <p:extLst>
      <p:ext uri="{BB962C8B-B14F-4D97-AF65-F5344CB8AC3E}">
        <p14:creationId xmlns:p14="http://schemas.microsoft.com/office/powerpoint/2010/main" val="105777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534" y="936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Simba?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87632" y="1251016"/>
            <a:ext cx="2553730" cy="1013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Disk oriented systems such as Spatial Hadoop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082" y="1350383"/>
            <a:ext cx="322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ptimized for IO efficiency, so they</a:t>
            </a:r>
          </a:p>
          <a:p>
            <a:r>
              <a:rPr lang="en-US" sz="1600" dirty="0" smtClean="0"/>
              <a:t>are not scalable to large spatial data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78528" y="1350383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033839" y="2264270"/>
            <a:ext cx="337751" cy="527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7632" y="2810664"/>
            <a:ext cx="2553730" cy="1013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In-memory systems such as Spark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7082" y="2930628"/>
            <a:ext cx="408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Not customized for Spatial analytics</a:t>
            </a:r>
          </a:p>
          <a:p>
            <a:r>
              <a:rPr lang="en-US" sz="1600" dirty="0" smtClean="0"/>
              <a:t>2. Need user defined functions to do the query</a:t>
            </a:r>
          </a:p>
          <a:p>
            <a:r>
              <a:rPr lang="en-US" sz="1600" dirty="0" smtClean="0"/>
              <a:t>3. No underlying customized optimization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8528" y="2930628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Problem: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033839" y="3823918"/>
            <a:ext cx="337751" cy="527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9867" y="4373197"/>
            <a:ext cx="2553730" cy="1013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Spatial In-Memory Big data Analytics system (</a:t>
            </a:r>
            <a:r>
              <a:rPr lang="en-US" sz="1600" dirty="0" smtClean="0">
                <a:solidFill>
                  <a:schemeClr val="tx1"/>
                </a:solidFill>
              </a:rPr>
              <a:t>Simba)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340" y="4518031"/>
            <a:ext cx="3858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Scalable, efficient and in-memory.</a:t>
            </a:r>
          </a:p>
          <a:p>
            <a:r>
              <a:rPr lang="en-US" sz="1600" dirty="0" smtClean="0"/>
              <a:t>2. Customized indexing and query optimizer.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78528" y="4510873"/>
            <a:ext cx="106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Property: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16" y="5742807"/>
            <a:ext cx="4772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6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Query Optimization cont’d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2023775" y="1632313"/>
            <a:ext cx="7886701" cy="4351339"/>
          </a:xfrm>
          <a:prstGeom prst="rect">
            <a:avLst/>
          </a:prstGeom>
        </p:spPr>
        <p:txBody>
          <a:bodyPr/>
          <a:lstStyle/>
          <a:p>
            <a:r>
              <a:t>Select those predicates which can be optimized by indexes </a:t>
            </a:r>
          </a:p>
        </p:txBody>
      </p:sp>
      <p:pic>
        <p:nvPicPr>
          <p:cNvPr id="264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0551" y="2580190"/>
            <a:ext cx="8470901" cy="3873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331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Query Optimization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2063750" y="2168525"/>
            <a:ext cx="78867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16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Fault tolerance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2153842" y="1681164"/>
            <a:ext cx="7884317" cy="4006489"/>
          </a:xfrm>
          <a:prstGeom prst="rect">
            <a:avLst/>
          </a:prstGeom>
        </p:spPr>
        <p:txBody>
          <a:bodyPr anchor="t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100" b="0">
                <a:latin typeface="+mj-lt"/>
                <a:ea typeface="+mj-ea"/>
                <a:cs typeface="+mj-cs"/>
                <a:sym typeface="Helvetica"/>
              </a:defRPr>
            </a:pPr>
            <a:r>
              <a:t>Simba’s fault tolerance mechanism extends that of Spark and Spark SQL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900" b="0">
                <a:latin typeface="+mj-lt"/>
                <a:ea typeface="+mj-ea"/>
                <a:cs typeface="+mj-cs"/>
                <a:sym typeface="Helvetica"/>
              </a:defRPr>
            </a:pPr>
            <a:endParaRPr sz="1500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2100" b="0">
                <a:latin typeface="+mj-lt"/>
                <a:ea typeface="+mj-ea"/>
                <a:cs typeface="+mj-cs"/>
                <a:sym typeface="Helvetica"/>
              </a:defRPr>
            </a:pPr>
            <a:r>
              <a:t>User can also choose to persist IndexRDD and global indexes to the file system, and have the option of loading them back from the disk.</a:t>
            </a:r>
          </a:p>
        </p:txBody>
      </p:sp>
    </p:spTree>
    <p:extLst>
      <p:ext uri="{BB962C8B-B14F-4D97-AF65-F5344CB8AC3E}">
        <p14:creationId xmlns:p14="http://schemas.microsoft.com/office/powerpoint/2010/main" val="426897044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xfrm>
            <a:off x="2143474" y="1515286"/>
            <a:ext cx="5126354" cy="544197"/>
          </a:xfrm>
          <a:prstGeom prst="rect">
            <a:avLst/>
          </a:prstGeom>
        </p:spPr>
        <p:txBody>
          <a:bodyPr/>
          <a:lstStyle/>
          <a:p>
            <a:r>
              <a:t>Comparison against SparkSQL</a:t>
            </a:r>
          </a:p>
        </p:txBody>
      </p:sp>
      <p:sp>
        <p:nvSpPr>
          <p:cNvPr id="274" name="Shape 274"/>
          <p:cNvSpPr/>
          <p:nvPr/>
        </p:nvSpPr>
        <p:spPr>
          <a:xfrm>
            <a:off x="2167210" y="2298725"/>
            <a:ext cx="12594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Range queries</a:t>
            </a:r>
          </a:p>
        </p:txBody>
      </p:sp>
      <p:pic>
        <p:nvPicPr>
          <p:cNvPr id="275" name="Screen Shot 2017-03-13 at 5.24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1040" y="2044849"/>
            <a:ext cx="5893779" cy="46827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720093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creen Shot 2017-03-13 at 5.26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2694" y="1457976"/>
            <a:ext cx="6720324" cy="5400025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798242" y="2254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Experiment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1825974" y="1273986"/>
            <a:ext cx="5126354" cy="544197"/>
          </a:xfrm>
          <a:prstGeom prst="rect">
            <a:avLst/>
          </a:prstGeom>
        </p:spPr>
        <p:txBody>
          <a:bodyPr/>
          <a:lstStyle/>
          <a:p>
            <a:r>
              <a:t>Comparison against SparkSQL</a:t>
            </a:r>
          </a:p>
        </p:txBody>
      </p:sp>
      <p:sp>
        <p:nvSpPr>
          <p:cNvPr id="280" name="Shape 280"/>
          <p:cNvSpPr/>
          <p:nvPr/>
        </p:nvSpPr>
        <p:spPr>
          <a:xfrm>
            <a:off x="2167210" y="2298725"/>
            <a:ext cx="111825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KNN queries</a:t>
            </a:r>
          </a:p>
        </p:txBody>
      </p:sp>
    </p:spTree>
    <p:extLst>
      <p:ext uri="{BB962C8B-B14F-4D97-AF65-F5344CB8AC3E}">
        <p14:creationId xmlns:p14="http://schemas.microsoft.com/office/powerpoint/2010/main" val="241517113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1798242" y="2254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Experiment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xfrm>
            <a:off x="1825974" y="1273986"/>
            <a:ext cx="5126354" cy="544197"/>
          </a:xfrm>
          <a:prstGeom prst="rect">
            <a:avLst/>
          </a:prstGeom>
        </p:spPr>
        <p:txBody>
          <a:bodyPr/>
          <a:lstStyle/>
          <a:p>
            <a:r>
              <a:t>Comparison against SparkSQL</a:t>
            </a:r>
          </a:p>
        </p:txBody>
      </p:sp>
      <p:sp>
        <p:nvSpPr>
          <p:cNvPr id="284" name="Shape 284"/>
          <p:cNvSpPr/>
          <p:nvPr/>
        </p:nvSpPr>
        <p:spPr>
          <a:xfrm>
            <a:off x="2167210" y="2298725"/>
            <a:ext cx="11480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Distance join</a:t>
            </a:r>
          </a:p>
        </p:txBody>
      </p:sp>
      <p:sp>
        <p:nvSpPr>
          <p:cNvPr id="285" name="Shape 285"/>
          <p:cNvSpPr/>
          <p:nvPr/>
        </p:nvSpPr>
        <p:spPr>
          <a:xfrm>
            <a:off x="2192609" y="4673625"/>
            <a:ext cx="81208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KNN join</a:t>
            </a:r>
          </a:p>
        </p:txBody>
      </p:sp>
      <p:pic>
        <p:nvPicPr>
          <p:cNvPr id="286" name="Screen Shot 2017-03-13 at 5.27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8284" y="1799886"/>
            <a:ext cx="5925390" cy="2365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Screen Shot 2017-03-13 at 5.27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5157" y="4414300"/>
            <a:ext cx="6008841" cy="24458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588013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3501430" y="1124200"/>
            <a:ext cx="6050558" cy="1190377"/>
          </a:xfrm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sz="half" idx="1"/>
          </p:nvPr>
        </p:nvSpPr>
        <p:spPr>
          <a:xfrm>
            <a:off x="2201911" y="2908351"/>
            <a:ext cx="7788178" cy="2961928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Simba offers simple and expressive query language in both SQL and DataFrame API.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0"/>
              </a:spcBef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Simba extends Spark SQL with native support to spatial operations, introduces indexes on RDDs, and adds spatial-aware (logical and cost based) optimizations to select good query plans.</a:t>
            </a:r>
          </a:p>
        </p:txBody>
      </p:sp>
    </p:spTree>
    <p:extLst>
      <p:ext uri="{BB962C8B-B14F-4D97-AF65-F5344CB8AC3E}">
        <p14:creationId xmlns:p14="http://schemas.microsoft.com/office/powerpoint/2010/main" val="117365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Simba Architecture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6" y="1539141"/>
            <a:ext cx="6924675" cy="299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209336"/>
            <a:ext cx="95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Idea: Integrate into </a:t>
            </a:r>
            <a:r>
              <a:rPr lang="en-US" b="1" i="1" dirty="0" err="1" smtClean="0"/>
              <a:t>SparkSQL</a:t>
            </a:r>
            <a:r>
              <a:rPr lang="en-US" b="1" i="1" dirty="0" smtClean="0"/>
              <a:t> the key optimization techniques used in Relational Database System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739345" y="4094205"/>
            <a:ext cx="6924675" cy="518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64020" y="4245752"/>
            <a:ext cx="730337" cy="20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94357" y="3966038"/>
            <a:ext cx="3687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types of storage systems </a:t>
            </a:r>
          </a:p>
          <a:p>
            <a:r>
              <a:rPr lang="en-US" dirty="0" smtClean="0"/>
              <a:t>can be connected as the input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4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Simba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37049"/>
            <a:ext cx="7531443" cy="23600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069492" y="2825578"/>
            <a:ext cx="0" cy="897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86897" y="3713734"/>
            <a:ext cx="1721708" cy="1780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Rule-based optimizations such as selection pulled down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05485" y="2118281"/>
            <a:ext cx="1785550" cy="1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70324" y="1409728"/>
            <a:ext cx="1721708" cy="2304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Based on existing indexes and statistics collected in Cache manager and index manager</a:t>
            </a:r>
          </a:p>
        </p:txBody>
      </p:sp>
    </p:spTree>
    <p:extLst>
      <p:ext uri="{BB962C8B-B14F-4D97-AF65-F5344CB8AC3E}">
        <p14:creationId xmlns:p14="http://schemas.microsoft.com/office/powerpoint/2010/main" val="61285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operations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5" y="4800473"/>
            <a:ext cx="5010149" cy="95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861" y="3157625"/>
            <a:ext cx="4771333" cy="1101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861" y="4783584"/>
            <a:ext cx="5202194" cy="9754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40" y="1676685"/>
            <a:ext cx="4417541" cy="8609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55" y="3157625"/>
            <a:ext cx="4895335" cy="10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 support for these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24" y="1799967"/>
            <a:ext cx="10515600" cy="4351338"/>
          </a:xfrm>
        </p:spPr>
        <p:txBody>
          <a:bodyPr/>
          <a:lstStyle/>
          <a:p>
            <a:r>
              <a:rPr lang="en-US" sz="2400" dirty="0" smtClean="0"/>
              <a:t>Keywords added:</a:t>
            </a:r>
          </a:p>
          <a:p>
            <a:r>
              <a:rPr lang="en-US" sz="2400" dirty="0" smtClean="0"/>
              <a:t>Sample queries: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8" y="1866781"/>
            <a:ext cx="5867400" cy="27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8" y="2319079"/>
            <a:ext cx="4819650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08" y="3097073"/>
            <a:ext cx="607695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008" y="3975636"/>
            <a:ext cx="6543675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1816" y="2561966"/>
            <a:ext cx="2380735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4411" y="3041472"/>
            <a:ext cx="1029730" cy="303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31845" y="4036541"/>
            <a:ext cx="1655806" cy="232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5266" y="4493431"/>
            <a:ext cx="1433384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" y="11846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Input Format transformation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55" y="4347176"/>
            <a:ext cx="6800850" cy="419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9363" y="3231163"/>
            <a:ext cx="2314832" cy="368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5564" y="3235967"/>
            <a:ext cx="114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RDD[Row]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4920" y="3599934"/>
            <a:ext cx="1754659" cy="7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49579" y="3599934"/>
            <a:ext cx="321276" cy="79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29200" y="3599934"/>
            <a:ext cx="961023" cy="752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509711" y="3599934"/>
            <a:ext cx="2275047" cy="7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632887" y="2792627"/>
            <a:ext cx="527222" cy="41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73" y="2376231"/>
            <a:ext cx="6791325" cy="43815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342897" y="2756714"/>
            <a:ext cx="914399" cy="486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344" y="1797668"/>
            <a:ext cx="1208731" cy="366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195" y="1780442"/>
            <a:ext cx="1280984" cy="384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721" y="2924817"/>
            <a:ext cx="971550" cy="228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271" y="2943867"/>
            <a:ext cx="1485900" cy="190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223" y="2911979"/>
            <a:ext cx="981075" cy="247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1298" y="2927111"/>
            <a:ext cx="6953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0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Indexing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Core component in Simba</a:t>
            </a:r>
          </a:p>
          <a:p>
            <a:r>
              <a:rPr lang="en-US" sz="2000" dirty="0" smtClean="0"/>
              <a:t>Global index helps prune irrelevant partitions</a:t>
            </a:r>
          </a:p>
          <a:p>
            <a:r>
              <a:rPr lang="en-US" sz="2000" dirty="0" smtClean="0"/>
              <a:t>Local index helps accelerate task execution within a partition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Three phases to construct the index:</a:t>
            </a:r>
          </a:p>
          <a:p>
            <a:r>
              <a:rPr lang="en-US" sz="2000" dirty="0" smtClean="0"/>
              <a:t>1. </a:t>
            </a:r>
            <a:r>
              <a:rPr lang="en-US" sz="2000" dirty="0"/>
              <a:t>P</a:t>
            </a:r>
            <a:r>
              <a:rPr lang="en-US" sz="2000" dirty="0" smtClean="0"/>
              <a:t>artitioning</a:t>
            </a:r>
            <a:endParaRPr lang="en-US" sz="2000" dirty="0"/>
          </a:p>
          <a:p>
            <a:r>
              <a:rPr lang="en-US" sz="2000" dirty="0" smtClean="0"/>
              <a:t>2. Constructing local index</a:t>
            </a:r>
          </a:p>
          <a:p>
            <a:r>
              <a:rPr lang="en-US" sz="2000" dirty="0" smtClean="0"/>
              <a:t>3. Constructing global </a:t>
            </a:r>
            <a:r>
              <a:rPr lang="en-US" sz="2000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07068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1062</Words>
  <Application>Microsoft Office PowerPoint</Application>
  <PresentationFormat>Widescreen</PresentationFormat>
  <Paragraphs>171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CMMI9</vt:lpstr>
      <vt:lpstr>CMR9</vt:lpstr>
      <vt:lpstr>Helvetica</vt:lpstr>
      <vt:lpstr>NimbusRomNo9L-Regu</vt:lpstr>
      <vt:lpstr>Office Theme</vt:lpstr>
      <vt:lpstr>Simba</vt:lpstr>
      <vt:lpstr>What is Simba? </vt:lpstr>
      <vt:lpstr>Why Simba?</vt:lpstr>
      <vt:lpstr>Simba Architecture</vt:lpstr>
      <vt:lpstr>Simba Workflow</vt:lpstr>
      <vt:lpstr>Spatial operations</vt:lpstr>
      <vt:lpstr>Programming interface support for these operations</vt:lpstr>
      <vt:lpstr> Input Format transformation</vt:lpstr>
      <vt:lpstr>Indexing Strategy</vt:lpstr>
      <vt:lpstr>Partition</vt:lpstr>
      <vt:lpstr>Local index</vt:lpstr>
      <vt:lpstr>R-tree:</vt:lpstr>
      <vt:lpstr>Global Index:</vt:lpstr>
      <vt:lpstr>Example operations 1: KNN Query</vt:lpstr>
      <vt:lpstr>KNN query in Simba (1)</vt:lpstr>
      <vt:lpstr>KNN query in Simba (2)</vt:lpstr>
      <vt:lpstr>Example operation 2: Distance Join</vt:lpstr>
      <vt:lpstr>Distance Join in Simba: DJSpark</vt:lpstr>
      <vt:lpstr>kNN Join on Index</vt:lpstr>
      <vt:lpstr>BKJSpark-N </vt:lpstr>
      <vt:lpstr>BKJSpark-N cont’d </vt:lpstr>
      <vt:lpstr>BKJSpark-N cont’d </vt:lpstr>
      <vt:lpstr>Voronoi kNN Join</vt:lpstr>
      <vt:lpstr>z-Value kNN Join </vt:lpstr>
      <vt:lpstr>R-Tree kNN Join </vt:lpstr>
      <vt:lpstr>R-Tree kNN Join </vt:lpstr>
      <vt:lpstr>R-Tree kNN Join </vt:lpstr>
      <vt:lpstr>Query Optimization</vt:lpstr>
      <vt:lpstr>Query Optimization</vt:lpstr>
      <vt:lpstr>Query Optimization cont’d</vt:lpstr>
      <vt:lpstr>Query Optimization</vt:lpstr>
      <vt:lpstr>Fault tolerance</vt:lpstr>
      <vt:lpstr>Experiment</vt:lpstr>
      <vt:lpstr>Experiment</vt:lpstr>
      <vt:lpstr>Experiment</vt:lpstr>
      <vt:lpstr>Conclusion</vt:lpstr>
    </vt:vector>
  </TitlesOfParts>
  <Company>CCC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Simba</dc:title>
  <dc:creator>Zou, Xiaozhou</dc:creator>
  <cp:lastModifiedBy>Zou, Xiaozhou</cp:lastModifiedBy>
  <cp:revision>32</cp:revision>
  <dcterms:created xsi:type="dcterms:W3CDTF">2017-03-16T16:00:40Z</dcterms:created>
  <dcterms:modified xsi:type="dcterms:W3CDTF">2017-03-16T21:27:15Z</dcterms:modified>
</cp:coreProperties>
</file>