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1"/>
  </p:sldMasterIdLst>
  <p:notesMasterIdLst>
    <p:notesMasterId r:id="rId55"/>
  </p:notesMasterIdLst>
  <p:sldIdLst>
    <p:sldId id="256" r:id="rId2"/>
    <p:sldId id="313" r:id="rId3"/>
    <p:sldId id="302" r:id="rId4"/>
    <p:sldId id="320" r:id="rId5"/>
    <p:sldId id="312" r:id="rId6"/>
    <p:sldId id="258" r:id="rId7"/>
    <p:sldId id="259" r:id="rId8"/>
    <p:sldId id="260" r:id="rId9"/>
    <p:sldId id="261" r:id="rId10"/>
    <p:sldId id="262" r:id="rId11"/>
    <p:sldId id="270" r:id="rId12"/>
    <p:sldId id="263" r:id="rId13"/>
    <p:sldId id="284" r:id="rId14"/>
    <p:sldId id="264" r:id="rId15"/>
    <p:sldId id="265" r:id="rId16"/>
    <p:sldId id="285" r:id="rId17"/>
    <p:sldId id="266" r:id="rId18"/>
    <p:sldId id="267" r:id="rId19"/>
    <p:sldId id="268" r:id="rId20"/>
    <p:sldId id="286" r:id="rId21"/>
    <p:sldId id="269" r:id="rId22"/>
    <p:sldId id="287" r:id="rId23"/>
    <p:sldId id="307" r:id="rId24"/>
    <p:sldId id="274" r:id="rId25"/>
    <p:sldId id="280" r:id="rId26"/>
    <p:sldId id="281" r:id="rId27"/>
    <p:sldId id="288" r:id="rId28"/>
    <p:sldId id="271" r:id="rId29"/>
    <p:sldId id="290" r:id="rId30"/>
    <p:sldId id="291" r:id="rId31"/>
    <p:sldId id="292" r:id="rId32"/>
    <p:sldId id="308" r:id="rId33"/>
    <p:sldId id="282" r:id="rId34"/>
    <p:sldId id="316" r:id="rId35"/>
    <p:sldId id="314" r:id="rId36"/>
    <p:sldId id="283" r:id="rId37"/>
    <p:sldId id="315" r:id="rId38"/>
    <p:sldId id="297" r:id="rId39"/>
    <p:sldId id="296" r:id="rId40"/>
    <p:sldId id="299" r:id="rId41"/>
    <p:sldId id="305" r:id="rId42"/>
    <p:sldId id="309" r:id="rId43"/>
    <p:sldId id="298" r:id="rId44"/>
    <p:sldId id="304" r:id="rId45"/>
    <p:sldId id="293" r:id="rId46"/>
    <p:sldId id="294" r:id="rId47"/>
    <p:sldId id="295" r:id="rId48"/>
    <p:sldId id="300" r:id="rId49"/>
    <p:sldId id="272" r:id="rId50"/>
    <p:sldId id="310" r:id="rId51"/>
    <p:sldId id="318" r:id="rId52"/>
    <p:sldId id="319" r:id="rId53"/>
    <p:sldId id="30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7DB77D-22C4-4385-9D3A-76F54333F0DC}">
          <p14:sldIdLst>
            <p14:sldId id="256"/>
            <p14:sldId id="313"/>
            <p14:sldId id="302"/>
            <p14:sldId id="320"/>
            <p14:sldId id="312"/>
            <p14:sldId id="258"/>
            <p14:sldId id="259"/>
            <p14:sldId id="260"/>
            <p14:sldId id="261"/>
            <p14:sldId id="262"/>
            <p14:sldId id="270"/>
            <p14:sldId id="263"/>
            <p14:sldId id="284"/>
            <p14:sldId id="264"/>
            <p14:sldId id="265"/>
            <p14:sldId id="285"/>
            <p14:sldId id="266"/>
            <p14:sldId id="267"/>
            <p14:sldId id="268"/>
            <p14:sldId id="286"/>
            <p14:sldId id="269"/>
            <p14:sldId id="287"/>
            <p14:sldId id="307"/>
            <p14:sldId id="274"/>
            <p14:sldId id="280"/>
            <p14:sldId id="281"/>
            <p14:sldId id="288"/>
            <p14:sldId id="271"/>
            <p14:sldId id="290"/>
            <p14:sldId id="291"/>
            <p14:sldId id="292"/>
            <p14:sldId id="308"/>
            <p14:sldId id="282"/>
            <p14:sldId id="316"/>
            <p14:sldId id="314"/>
            <p14:sldId id="283"/>
            <p14:sldId id="315"/>
            <p14:sldId id="297"/>
            <p14:sldId id="296"/>
            <p14:sldId id="299"/>
            <p14:sldId id="305"/>
            <p14:sldId id="309"/>
            <p14:sldId id="298"/>
            <p14:sldId id="304"/>
            <p14:sldId id="293"/>
            <p14:sldId id="294"/>
            <p14:sldId id="295"/>
            <p14:sldId id="300"/>
            <p14:sldId id="272"/>
            <p14:sldId id="310"/>
            <p14:sldId id="318"/>
            <p14:sldId id="319"/>
            <p14:sldId id="30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45" autoAdjust="0"/>
  </p:normalViewPr>
  <p:slideViewPr>
    <p:cSldViewPr snapToGrid="0" snapToObjects="1">
      <p:cViewPr>
        <p:scale>
          <a:sx n="72" d="100"/>
          <a:sy n="72" d="100"/>
        </p:scale>
        <p:origin x="-13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FB679-FD7B-444C-9CCE-49B99EE8D95B}" type="datetimeFigureOut">
              <a:rPr lang="en-US" smtClean="0"/>
              <a:t>2/25/2016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B73-D99E-4E67-9D55-4AF20B508DEE}" type="slidenum">
              <a:rPr lang="en-US" smtClean="0"/>
              <a:t>‹#›</a:t>
            </a:fld>
            <a:endParaRPr lang="en-US"/>
          </a:p>
        </p:txBody>
      </p:sp>
    </p:spTree>
    <p:extLst>
      <p:ext uri="{BB962C8B-B14F-4D97-AF65-F5344CB8AC3E}">
        <p14:creationId xmlns:p14="http://schemas.microsoft.com/office/powerpoint/2010/main" val="207591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 EXTERNAL LIBRARY OR ENGINE: TROJAN INDEX INTEGRATES INDEXING CAPABILITY NATIVELY INTO HADOOP WITHOUT IMPOSING A DISTRIBUTED SQL-QUERY ENGINE ON TOP OF IT</a:t>
            </a:r>
          </a:p>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NON-INVASIVE: NO CHANGE MADE TO EXISTING HADOOP FRAMEWORK. INDEX STRUCTURE IS IMPLEMENTED BY PROVIDING THE RIGHT UDFS</a:t>
            </a:r>
          </a:p>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OPTIONAL ACCESS PATH: TROJAN INDEX PROVIDES AN OPTIONAL INDEX ACCESS PATH WHICH CAN BE USED FOR SELECTIVE MAPREDUCE JOBS. THE SCAN ACCESS PATH CAN STILL BE USED FOR OTHER MAPREDUCE JOBS</a:t>
            </a:r>
          </a:p>
        </p:txBody>
      </p:sp>
      <p:sp>
        <p:nvSpPr>
          <p:cNvPr id="4" name="Slide Number Placeholder 3"/>
          <p:cNvSpPr>
            <a:spLocks noGrp="1"/>
          </p:cNvSpPr>
          <p:nvPr>
            <p:ph type="sldNum" sz="quarter" idx="10"/>
          </p:nvPr>
        </p:nvSpPr>
        <p:spPr/>
        <p:txBody>
          <a:bodyPr/>
          <a:lstStyle/>
          <a:p>
            <a:fld id="{E8279B73-D99E-4E67-9D55-4AF20B508DEE}" type="slidenum">
              <a:rPr lang="en-US" smtClean="0"/>
              <a:t>25</a:t>
            </a:fld>
            <a:endParaRPr lang="en-US"/>
          </a:p>
        </p:txBody>
      </p:sp>
    </p:spTree>
    <p:extLst>
      <p:ext uri="{BB962C8B-B14F-4D97-AF65-F5344CB8AC3E}">
        <p14:creationId xmlns:p14="http://schemas.microsoft.com/office/powerpoint/2010/main" val="152963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1000"/>
              </a:spcBef>
              <a:buClr>
                <a:prstClr val="black"/>
              </a:buClr>
              <a:buSzTx/>
              <a:buFont typeface="Arial" panose="020B0604020202020204" pitchFamily="34" charset="0"/>
              <a:buChar char="•"/>
            </a:pPr>
            <a:r>
              <a:rPr lang="en-US" sz="1200" dirty="0" smtClean="0">
                <a:solidFill>
                  <a:schemeClr val="tx1"/>
                </a:solidFill>
              </a:rPr>
              <a:t>Seamless splitting: data indexing adds an index overhead (~8MB for 1GB of indexed data) for each data split. The new logical split includes the data as well as the index. The approach takes care of automatically splitting index data at logical split boundaries. Still data and indexes may be kept in different physical objects, e.g. if the index is not required for a particular task</a:t>
            </a:r>
          </a:p>
          <a:p>
            <a:pPr>
              <a:lnSpc>
                <a:spcPct val="120000"/>
              </a:lnSpc>
              <a:spcBef>
                <a:spcPts val="1000"/>
              </a:spcBef>
              <a:buClr>
                <a:prstClr val="black"/>
              </a:buClr>
              <a:buSzTx/>
              <a:buFont typeface="Arial" panose="020B0604020202020204" pitchFamily="34" charset="0"/>
              <a:buChar char="•"/>
            </a:pPr>
            <a:r>
              <a:rPr lang="en-US" sz="1200" dirty="0" smtClean="0">
                <a:solidFill>
                  <a:schemeClr val="tx1"/>
                </a:solidFill>
              </a:rPr>
              <a:t>Partial index: Trojan Index need not be built on the entire split, it can be built on any contiguous subset of the split as well. This is helpful when indexing one out of several relations, co-grouped in the same split</a:t>
            </a:r>
          </a:p>
          <a:p>
            <a:pPr>
              <a:lnSpc>
                <a:spcPct val="120000"/>
              </a:lnSpc>
              <a:spcBef>
                <a:spcPts val="1000"/>
              </a:spcBef>
              <a:buClr>
                <a:prstClr val="black"/>
              </a:buClr>
              <a:buSzTx/>
              <a:buFont typeface="Arial" panose="020B0604020202020204" pitchFamily="34" charset="0"/>
              <a:buChar char="•"/>
            </a:pPr>
            <a:r>
              <a:rPr lang="en-US" sz="1200" dirty="0" smtClean="0">
                <a:solidFill>
                  <a:schemeClr val="tx1"/>
                </a:solidFill>
              </a:rPr>
              <a:t>Multiple indexes: several Trojan Indexes can be built on the same split. However, only one of them can be the primary index. During query processing, an appropriate index can be chosen for data access</a:t>
            </a:r>
          </a:p>
        </p:txBody>
      </p:sp>
      <p:sp>
        <p:nvSpPr>
          <p:cNvPr id="4" name="Slide Number Placeholder 3"/>
          <p:cNvSpPr>
            <a:spLocks noGrp="1"/>
          </p:cNvSpPr>
          <p:nvPr>
            <p:ph type="sldNum" sz="quarter" idx="10"/>
          </p:nvPr>
        </p:nvSpPr>
        <p:spPr/>
        <p:txBody>
          <a:bodyPr/>
          <a:lstStyle/>
          <a:p>
            <a:fld id="{E8279B73-D99E-4E67-9D55-4AF20B508DEE}" type="slidenum">
              <a:rPr lang="en-US" smtClean="0"/>
              <a:t>26</a:t>
            </a:fld>
            <a:endParaRPr lang="en-US"/>
          </a:p>
        </p:txBody>
      </p:sp>
    </p:spTree>
    <p:extLst>
      <p:ext uri="{BB962C8B-B14F-4D97-AF65-F5344CB8AC3E}">
        <p14:creationId xmlns:p14="http://schemas.microsoft.com/office/powerpoint/2010/main" val="284921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5FE4EC-1A58-4D6A-BB45-82DE11F3D725}" type="datetime1">
              <a:rPr lang="en-US" smtClean="0"/>
              <a:t>2/25/2016</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05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504A9-FD13-43B8-AE4E-F620E5F4995C}"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356979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98DE9-E94F-4ACE-B0A3-D01C216DC083}"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92042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E713C-1B11-436A-B9EE-95C6E1E51314}"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7756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3AA32-F7E7-401B-B5A8-8F9A918A00CD}"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813258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034212-6DF0-4B34-8658-D94C1FA7B442}" type="datetime1">
              <a:rPr lang="en-US" smtClean="0"/>
              <a:t>2/25/2016</a:t>
            </a:fld>
            <a:endParaRPr lang="en-US"/>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14216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5074FBA-3DA1-4293-AA91-682E0AA71CCE}" type="datetime1">
              <a:rPr lang="en-US" smtClean="0"/>
              <a:t>2/25/2016</a:t>
            </a:fld>
            <a:endParaRPr lang="en-US"/>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150445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7279BF-7293-47C1-8562-2DB113434BB1}" type="datetime1">
              <a:rPr lang="en-US" smtClean="0"/>
              <a:t>2/25/2016</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01589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BC72DB-0A74-42BF-ABD8-43A99117C7CB}" type="datetime1">
              <a:rPr lang="en-US" smtClean="0"/>
              <a:t>2/25/2016</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87220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91B979-5A9A-4956-A5FA-8101F9BB76D6}" type="datetime1">
              <a:rPr lang="en-US" smtClean="0"/>
              <a:t>2/25/2016</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3321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AAC76-F9BB-492C-A0E6-913DE61D5043}" type="datetime1">
              <a:rPr lang="en-US" smtClean="0"/>
              <a:t>2/25/2016</a:t>
            </a:fld>
            <a:endParaRPr lang="en-US"/>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a:p>
        </p:txBody>
      </p:sp>
      <p:sp>
        <p:nvSpPr>
          <p:cNvPr id="6" name="Slide Number Placeholder 5"/>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121280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550893-A7B1-419E-9A76-AAD3A4473D97}"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61106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6B47B1-A42A-4A4F-8836-6AE89A1D82D7}" type="datetime1">
              <a:rPr lang="en-US" smtClean="0"/>
              <a:t>2/25/2016</a:t>
            </a:fld>
            <a:endParaRPr lang="en-US"/>
          </a:p>
        </p:txBody>
      </p:sp>
      <p:sp>
        <p:nvSpPr>
          <p:cNvPr id="8" name="Footer Placeholder 7"/>
          <p:cNvSpPr>
            <a:spLocks noGrp="1"/>
          </p:cNvSpPr>
          <p:nvPr>
            <p:ph type="ftr" sz="quarter" idx="11"/>
          </p:nvPr>
        </p:nvSpPr>
        <p:spPr/>
        <p:txBody>
          <a:bodyPr/>
          <a:lstStyle/>
          <a:p>
            <a:r>
              <a:rPr lang="en-US" smtClean="0"/>
              <a:t>Powered by WPI CS 561 classmates and Professor Eltabakh</a:t>
            </a:r>
            <a:endParaRPr lang="en-US"/>
          </a:p>
        </p:txBody>
      </p:sp>
      <p:sp>
        <p:nvSpPr>
          <p:cNvPr id="9" name="Slide Number Placeholder 8"/>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323162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CEA393-CEB2-440A-80B6-F5798C392E25}" type="datetime1">
              <a:rPr lang="en-US" smtClean="0"/>
              <a:t>2/25/2016</a:t>
            </a:fld>
            <a:endParaRPr lang="en-US"/>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388523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7190872-63BE-482F-8B11-D65EFD47A3F0}" type="datetime1">
              <a:rPr lang="en-US" smtClean="0"/>
              <a:t>2/25/2016</a:t>
            </a:fld>
            <a:endParaRPr lang="en-US"/>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404108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7F9B2-D833-4BDB-BC2F-E8E4E0DCA64F}"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57868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59D2F-926B-472B-9333-7EBAC1F15FAE}" type="datetime1">
              <a:rPr lang="en-US" smtClean="0"/>
              <a:t>2/25/2016</a:t>
            </a:fld>
            <a:endParaRPr lang="en-US"/>
          </a:p>
        </p:txBody>
      </p:sp>
      <p:sp>
        <p:nvSpPr>
          <p:cNvPr id="6" name="Footer Placeholder 5"/>
          <p:cNvSpPr>
            <a:spLocks noGrp="1"/>
          </p:cNvSpPr>
          <p:nvPr>
            <p:ph type="ftr" sz="quarter" idx="11"/>
          </p:nvPr>
        </p:nvSpPr>
        <p:spPr/>
        <p:txBody>
          <a:bodyPr/>
          <a:lstStyle/>
          <a:p>
            <a:r>
              <a:rPr lang="en-US" smtClean="0"/>
              <a:t>Powered by WPI CS 561 classmates and Professor Eltabakh</a:t>
            </a:r>
            <a:endParaRPr lang="en-US"/>
          </a:p>
        </p:txBody>
      </p:sp>
      <p:sp>
        <p:nvSpPr>
          <p:cNvPr id="7" name="Slide Number Placeholder 6"/>
          <p:cNvSpPr>
            <a:spLocks noGrp="1"/>
          </p:cNvSpPr>
          <p:nvPr>
            <p:ph type="sldNum" sz="quarter" idx="12"/>
          </p:nvPr>
        </p:nvSpPr>
        <p:spPr/>
        <p:txBody>
          <a:bodyPr/>
          <a:lstStyle/>
          <a:p>
            <a:fld id="{C1725D07-E1FA-2244-90A7-AD8F5D7F542A}" type="slidenum">
              <a:rPr lang="en-US" smtClean="0"/>
              <a:t>‹#›</a:t>
            </a:fld>
            <a:endParaRPr lang="en-US"/>
          </a:p>
        </p:txBody>
      </p:sp>
    </p:spTree>
    <p:extLst>
      <p:ext uri="{BB962C8B-B14F-4D97-AF65-F5344CB8AC3E}">
        <p14:creationId xmlns:p14="http://schemas.microsoft.com/office/powerpoint/2010/main" val="214385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A90AD34-4BE6-4E9D-8192-D0A524C6B061}" type="datetime1">
              <a:rPr lang="en-US" smtClean="0"/>
              <a:t>2/25/2016</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Powered by WPI CS 561 classmates and Professor Eltabakh</a:t>
            </a:r>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C1725D07-E1FA-2244-90A7-AD8F5D7F542A}" type="slidenum">
              <a:rPr lang="en-US" smtClean="0"/>
              <a:t>‹#›</a:t>
            </a:fld>
            <a:endParaRPr lang="en-US"/>
          </a:p>
        </p:txBody>
      </p:sp>
    </p:spTree>
    <p:extLst>
      <p:ext uri="{BB962C8B-B14F-4D97-AF65-F5344CB8AC3E}">
        <p14:creationId xmlns:p14="http://schemas.microsoft.com/office/powerpoint/2010/main" val="29467775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reeimages.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people.csail.mit.edu/alekh/papers/DQJ+10CRv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604" y="1020418"/>
            <a:ext cx="8629595" cy="4227444"/>
          </a:xfrm>
        </p:spPr>
        <p:txBody>
          <a:bodyPr>
            <a:normAutofit fontScale="90000"/>
          </a:bodyPr>
          <a:lstStyle/>
          <a:p>
            <a:pPr>
              <a:lnSpc>
                <a:spcPct val="150000"/>
              </a:lnSpc>
            </a:pPr>
            <a:r>
              <a:rPr lang="en-US" sz="3600" dirty="0" smtClean="0">
                <a:solidFill>
                  <a:srgbClr val="FF0000"/>
                </a:solidFill>
              </a:rPr>
              <a:t>Disclaimer: The </a:t>
            </a:r>
            <a:r>
              <a:rPr lang="en-US" sz="3600" dirty="0">
                <a:solidFill>
                  <a:srgbClr val="FF0000"/>
                </a:solidFill>
              </a:rPr>
              <a:t>information in this presentation is </a:t>
            </a:r>
            <a:r>
              <a:rPr lang="en-US" sz="3600" dirty="0" smtClean="0">
                <a:solidFill>
                  <a:srgbClr val="FF0000"/>
                </a:solidFill>
              </a:rPr>
              <a:t>“our” </a:t>
            </a:r>
            <a:r>
              <a:rPr lang="en-US" sz="3600" dirty="0">
                <a:solidFill>
                  <a:srgbClr val="FF0000"/>
                </a:solidFill>
              </a:rPr>
              <a:t>understanding of Hadoop, Hadoop++, MR, </a:t>
            </a:r>
            <a:r>
              <a:rPr lang="en-US" sz="3600" dirty="0" smtClean="0">
                <a:solidFill>
                  <a:srgbClr val="FF0000"/>
                </a:solidFill>
              </a:rPr>
              <a:t>and big </a:t>
            </a:r>
            <a:r>
              <a:rPr lang="en-US" sz="3600" dirty="0">
                <a:solidFill>
                  <a:srgbClr val="FF0000"/>
                </a:solidFill>
              </a:rPr>
              <a:t>data.  The authors </a:t>
            </a:r>
            <a:r>
              <a:rPr lang="en-US" sz="3600" dirty="0" smtClean="0">
                <a:solidFill>
                  <a:srgbClr val="FF0000"/>
                </a:solidFill>
              </a:rPr>
              <a:t>“recommend” </a:t>
            </a:r>
            <a:r>
              <a:rPr lang="en-US" sz="3600" dirty="0">
                <a:solidFill>
                  <a:srgbClr val="FF0000"/>
                </a:solidFill>
              </a:rPr>
              <a:t>readers/viewers to conduct their own due diligence and analysis.</a:t>
            </a:r>
            <a:endParaRPr lang="en-US" sz="3600" dirty="0">
              <a:solidFill>
                <a:srgbClr val="FF0000"/>
              </a:solidFill>
            </a:endParaRPr>
          </a:p>
        </p:txBody>
      </p:sp>
    </p:spTree>
    <p:extLst>
      <p:ext uri="{BB962C8B-B14F-4D97-AF65-F5344CB8AC3E}">
        <p14:creationId xmlns:p14="http://schemas.microsoft.com/office/powerpoint/2010/main" val="410489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a:t>H</a:t>
            </a:r>
            <a:r>
              <a:rPr lang="en-US" dirty="0" smtClean="0"/>
              <a:t>adoop </a:t>
            </a:r>
            <a:r>
              <a:rPr lang="en-US" dirty="0" smtClean="0"/>
              <a:t>Plan - in detail</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dirty="0" smtClean="0"/>
              <a:t>Hadoop </a:t>
            </a:r>
            <a:r>
              <a:rPr lang="en-US" dirty="0"/>
              <a:t>is nothing but a hard-coded, operator-free, physical query execution plan where </a:t>
            </a:r>
            <a:r>
              <a:rPr lang="en-US" dirty="0" smtClean="0"/>
              <a:t>the ten UDFs are </a:t>
            </a:r>
            <a:r>
              <a:rPr lang="en-US" dirty="0"/>
              <a:t>injected at predetermined </a:t>
            </a:r>
            <a:r>
              <a:rPr lang="en-US" dirty="0" smtClean="0"/>
              <a:t>places</a:t>
            </a:r>
          </a:p>
          <a:p>
            <a:r>
              <a:rPr lang="en-US" dirty="0" smtClean="0"/>
              <a:t>Three User Defined Parameters:</a:t>
            </a:r>
          </a:p>
          <a:p>
            <a:pPr lvl="1"/>
            <a:r>
              <a:rPr lang="en-US" dirty="0"/>
              <a:t>M, R and </a:t>
            </a:r>
            <a:r>
              <a:rPr lang="en-US" dirty="0" smtClean="0"/>
              <a:t>P for setting </a:t>
            </a:r>
            <a:r>
              <a:rPr lang="en-US" dirty="0"/>
              <a:t>mappers, reducers and data </a:t>
            </a:r>
            <a:r>
              <a:rPr lang="en-US" dirty="0" smtClean="0"/>
              <a:t>nodes respectively</a:t>
            </a:r>
          </a:p>
          <a:p>
            <a:r>
              <a:rPr lang="en-US" dirty="0"/>
              <a:t>The plan consists of a </a:t>
            </a:r>
            <a:r>
              <a:rPr lang="en-US" dirty="0" err="1"/>
              <a:t>subplan</a:t>
            </a:r>
            <a:r>
              <a:rPr lang="en-US" dirty="0"/>
              <a:t> L and P </a:t>
            </a:r>
            <a:r>
              <a:rPr lang="en-US" dirty="0" err="1"/>
              <a:t>subplans</a:t>
            </a:r>
            <a:r>
              <a:rPr lang="en-US" dirty="0"/>
              <a:t> H1-H4 which is data load and M mapper </a:t>
            </a:r>
            <a:r>
              <a:rPr lang="en-US" dirty="0" err="1"/>
              <a:t>subplans</a:t>
            </a:r>
            <a:r>
              <a:rPr lang="en-US" dirty="0"/>
              <a:t> and R reducer </a:t>
            </a:r>
            <a:r>
              <a:rPr lang="en-US" dirty="0" err="1" smtClean="0"/>
              <a:t>subplans</a:t>
            </a:r>
            <a:endParaRPr lang="en-US" dirty="0" smtClean="0"/>
          </a:p>
          <a:p>
            <a:r>
              <a:rPr lang="en-US" dirty="0" smtClean="0"/>
              <a:t>The </a:t>
            </a:r>
            <a:r>
              <a:rPr lang="en-US" dirty="0"/>
              <a:t>paper shows 4 mappers</a:t>
            </a:r>
            <a:r>
              <a:rPr lang="en-US" dirty="0" smtClean="0"/>
              <a:t>, 2 </a:t>
            </a:r>
            <a:r>
              <a:rPr lang="en-US" dirty="0"/>
              <a:t>reducers and 4 </a:t>
            </a:r>
            <a:r>
              <a:rPr lang="en-US" dirty="0" smtClean="0"/>
              <a:t>nodes</a:t>
            </a:r>
          </a:p>
          <a:p>
            <a:endParaRPr lang="en-US" dirty="0"/>
          </a:p>
          <a:p>
            <a:pPr lvl="1"/>
            <a:endParaRPr lang="en-US" dirty="0" smtClean="0"/>
          </a:p>
          <a:p>
            <a:pPr lvl="1"/>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10</a:t>
            </a:fld>
            <a:endParaRPr lang="en-US"/>
          </a:p>
        </p:txBody>
      </p:sp>
    </p:spTree>
    <p:extLst>
      <p:ext uri="{BB962C8B-B14F-4D97-AF65-F5344CB8AC3E}">
        <p14:creationId xmlns:p14="http://schemas.microsoft.com/office/powerpoint/2010/main" val="3874416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5-02-16 at 10.32.29 AM.png"/>
          <p:cNvPicPr>
            <a:picLocks noGrp="1" noChangeAspect="1"/>
          </p:cNvPicPr>
          <p:nvPr>
            <p:ph sz="quarter" idx="13"/>
          </p:nvPr>
        </p:nvPicPr>
        <p:blipFill>
          <a:blip r:embed="rId2">
            <a:extLst>
              <a:ext uri="{28A0092B-C50C-407E-A947-70E740481C1C}">
                <a14:useLocalDpi xmlns:a14="http://schemas.microsoft.com/office/drawing/2010/main" val="0"/>
              </a:ext>
            </a:extLst>
          </a:blip>
          <a:srcRect l="-20810" r="-20810"/>
          <a:stretch>
            <a:fillRect/>
          </a:stretch>
        </p:blipFill>
        <p:spPr>
          <a:xfrm>
            <a:off x="192088" y="0"/>
            <a:ext cx="7862887" cy="6858000"/>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3" name="Slide Number Placeholder 2"/>
          <p:cNvSpPr>
            <a:spLocks noGrp="1"/>
          </p:cNvSpPr>
          <p:nvPr>
            <p:ph type="sldNum" sz="quarter" idx="12"/>
          </p:nvPr>
        </p:nvSpPr>
        <p:spPr/>
        <p:txBody>
          <a:bodyPr/>
          <a:lstStyle/>
          <a:p>
            <a:fld id="{C1725D07-E1FA-2244-90A7-AD8F5D7F542A}" type="slidenum">
              <a:rPr lang="en-US" smtClean="0"/>
              <a:t>11</a:t>
            </a:fld>
            <a:endParaRPr lang="en-US"/>
          </a:p>
        </p:txBody>
      </p:sp>
    </p:spTree>
    <p:extLst>
      <p:ext uri="{BB962C8B-B14F-4D97-AF65-F5344CB8AC3E}">
        <p14:creationId xmlns:p14="http://schemas.microsoft.com/office/powerpoint/2010/main" val="2189427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3600" kern="1200" cap="all" dirty="0">
                <a:solidFill>
                  <a:schemeClr val="tx1"/>
                </a:solidFill>
                <a:latin typeface="+mj-lt"/>
                <a:ea typeface="+mj-ea"/>
                <a:cs typeface="+mj-cs"/>
              </a:rPr>
              <a:t>Data Load Phase</a:t>
            </a:r>
          </a:p>
        </p:txBody>
      </p:sp>
      <p:sp>
        <p:nvSpPr>
          <p:cNvPr id="3" name="Content Placeholder 2"/>
          <p:cNvSpPr>
            <a:spLocks noGrp="1"/>
          </p:cNvSpPr>
          <p:nvPr>
            <p:ph sz="quarter" idx="13"/>
          </p:nvPr>
        </p:nvSpPr>
        <p:spPr/>
        <p:txBody>
          <a:bodyPr>
            <a:normAutofit/>
          </a:bodyPr>
          <a:lstStyle/>
          <a:p>
            <a:r>
              <a:rPr lang="en-US" dirty="0" smtClean="0"/>
              <a:t>Load data into the distributed file system</a:t>
            </a:r>
          </a:p>
          <a:p>
            <a:r>
              <a:rPr lang="en-US" dirty="0" smtClean="0"/>
              <a:t>Partitioning operator </a:t>
            </a:r>
            <a:r>
              <a:rPr lang="en-US" dirty="0" err="1" smtClean="0"/>
              <a:t>PPart</a:t>
            </a:r>
            <a:r>
              <a:rPr lang="en-US" dirty="0" smtClean="0"/>
              <a:t> uses the UDF ‘block’ to partition the input T horizontally into disjoint subsets T1,…. Tb based on the block size</a:t>
            </a:r>
          </a:p>
          <a:p>
            <a:r>
              <a:rPr lang="en-US" dirty="0" smtClean="0"/>
              <a:t>In </a:t>
            </a:r>
            <a:r>
              <a:rPr lang="en-US" dirty="0"/>
              <a:t>e</a:t>
            </a:r>
            <a:r>
              <a:rPr lang="en-US" dirty="0" smtClean="0"/>
              <a:t>xample we have T1,…,T6 subsets called blocks</a:t>
            </a:r>
          </a:p>
          <a:p>
            <a:endParaRPr lang="en-US" dirty="0" smtClean="0"/>
          </a:p>
          <a:p>
            <a:pPr lvl="1"/>
            <a:endParaRPr lang="en-US" dirty="0"/>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12</a:t>
            </a:fld>
            <a:endParaRPr lang="en-US"/>
          </a:p>
        </p:txBody>
      </p:sp>
    </p:spTree>
    <p:extLst>
      <p:ext uri="{BB962C8B-B14F-4D97-AF65-F5344CB8AC3E}">
        <p14:creationId xmlns:p14="http://schemas.microsoft.com/office/powerpoint/2010/main" val="67183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332" y="807522"/>
            <a:ext cx="7773338" cy="1169666"/>
          </a:xfrm>
        </p:spPr>
        <p:txBody>
          <a:bodyPr>
            <a:normAutofit/>
          </a:bodyPr>
          <a:lstStyle/>
          <a:p>
            <a:pPr lvl="1" algn="ctr" defTabSz="457200" rtl="0">
              <a:spcBef>
                <a:spcPct val="0"/>
              </a:spcBef>
            </a:pPr>
            <a:r>
              <a:rPr lang="en-US" sz="3600" kern="1200" cap="all" dirty="0">
                <a:solidFill>
                  <a:schemeClr val="tx1"/>
                </a:solidFill>
                <a:latin typeface="+mj-lt"/>
                <a:ea typeface="+mj-ea"/>
                <a:cs typeface="+mj-cs"/>
              </a:rPr>
              <a:t>Data Load Phase (cont’d)</a:t>
            </a:r>
          </a:p>
        </p:txBody>
      </p:sp>
      <p:pic>
        <p:nvPicPr>
          <p:cNvPr id="4" name="Content Placeholder 3" descr="Screen Shot 2015-02-22 at 3.01.16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1361" b="-31361"/>
          <a:stretch>
            <a:fillRect/>
          </a:stretch>
        </p:blipFill>
        <p:spPr>
          <a:xfrm>
            <a:off x="128584" y="1745673"/>
            <a:ext cx="8853046" cy="4380490"/>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13</a:t>
            </a:fld>
            <a:endParaRPr lang="en-US"/>
          </a:p>
        </p:txBody>
      </p:sp>
    </p:spTree>
    <p:extLst>
      <p:ext uri="{BB962C8B-B14F-4D97-AF65-F5344CB8AC3E}">
        <p14:creationId xmlns:p14="http://schemas.microsoft.com/office/powerpoint/2010/main" val="1790662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Load phase</a:t>
            </a:r>
            <a:r>
              <a:rPr lang="en-US" dirty="0"/>
              <a:t> (cont’d)</a:t>
            </a:r>
          </a:p>
        </p:txBody>
      </p:sp>
      <p:sp>
        <p:nvSpPr>
          <p:cNvPr id="3" name="Content Placeholder 2"/>
          <p:cNvSpPr>
            <a:spLocks noGrp="1"/>
          </p:cNvSpPr>
          <p:nvPr>
            <p:ph sz="quarter" idx="13"/>
          </p:nvPr>
        </p:nvSpPr>
        <p:spPr/>
        <p:txBody>
          <a:bodyPr/>
          <a:lstStyle/>
          <a:p>
            <a:r>
              <a:rPr lang="en-US" dirty="0" smtClean="0"/>
              <a:t>Each block is then replicated</a:t>
            </a:r>
          </a:p>
          <a:p>
            <a:pPr lvl="1"/>
            <a:r>
              <a:rPr lang="en-US" dirty="0" smtClean="0"/>
              <a:t>Default number of replicate is 3</a:t>
            </a:r>
          </a:p>
          <a:p>
            <a:r>
              <a:rPr lang="en-US" dirty="0" smtClean="0"/>
              <a:t>4 data nodes with </a:t>
            </a:r>
            <a:r>
              <a:rPr lang="en-US" dirty="0" err="1" smtClean="0"/>
              <a:t>subplans</a:t>
            </a:r>
            <a:r>
              <a:rPr lang="en-US" dirty="0" smtClean="0"/>
              <a:t> H1-H4</a:t>
            </a:r>
          </a:p>
          <a:p>
            <a:r>
              <a:rPr lang="en-US" dirty="0" smtClean="0"/>
              <a:t>Hadoop tries to store replicas </a:t>
            </a:r>
            <a:r>
              <a:rPr lang="en-US" dirty="0"/>
              <a:t>(fetch and </a:t>
            </a:r>
            <a:r>
              <a:rPr lang="en-US" dirty="0" smtClean="0"/>
              <a:t>store) of the same block on different nodes to be fault-tolerant</a:t>
            </a:r>
            <a:endParaRPr lang="en-US" dirty="0"/>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14</a:t>
            </a:fld>
            <a:endParaRPr lang="en-US"/>
          </a:p>
        </p:txBody>
      </p:sp>
    </p:spTree>
    <p:extLst>
      <p:ext uri="{BB962C8B-B14F-4D97-AF65-F5344CB8AC3E}">
        <p14:creationId xmlns:p14="http://schemas.microsoft.com/office/powerpoint/2010/main" val="3078646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Phase</a:t>
            </a:r>
            <a:endParaRPr lang="en-US" dirty="0"/>
          </a:p>
        </p:txBody>
      </p:sp>
      <p:sp>
        <p:nvSpPr>
          <p:cNvPr id="3" name="Content Placeholder 2"/>
          <p:cNvSpPr>
            <a:spLocks noGrp="1"/>
          </p:cNvSpPr>
          <p:nvPr>
            <p:ph sz="quarter" idx="13"/>
          </p:nvPr>
        </p:nvSpPr>
        <p:spPr/>
        <p:txBody>
          <a:bodyPr>
            <a:normAutofit/>
          </a:bodyPr>
          <a:lstStyle/>
          <a:p>
            <a:r>
              <a:rPr lang="en-US" dirty="0" smtClean="0"/>
              <a:t>Each map </a:t>
            </a:r>
            <a:r>
              <a:rPr lang="en-US" dirty="0" err="1" smtClean="0"/>
              <a:t>subplan</a:t>
            </a:r>
            <a:r>
              <a:rPr lang="en-US" dirty="0" smtClean="0"/>
              <a:t> M1-M4 reads subset of data called split from Distributed File System</a:t>
            </a:r>
          </a:p>
          <a:p>
            <a:r>
              <a:rPr lang="en-US" dirty="0" smtClean="0"/>
              <a:t>Split is a logical concept of comprising one or more blocks defined by UDF ‘split’</a:t>
            </a:r>
          </a:p>
          <a:p>
            <a:pPr lvl="1"/>
            <a:r>
              <a:rPr lang="en-US" dirty="0" smtClean="0"/>
              <a:t>In Example: split = 2 blocks (both read from H1)</a:t>
            </a:r>
          </a:p>
          <a:p>
            <a:r>
              <a:rPr lang="en-US" dirty="0" err="1" smtClean="0"/>
              <a:t>Subplan</a:t>
            </a:r>
            <a:r>
              <a:rPr lang="en-US" dirty="0" smtClean="0"/>
              <a:t> M1 unions input blocks T1 and T5 and breaks them into records (</a:t>
            </a:r>
            <a:r>
              <a:rPr lang="en-US" dirty="0" err="1" smtClean="0"/>
              <a:t>RecRead</a:t>
            </a:r>
            <a:r>
              <a:rPr lang="en-US" dirty="0" smtClean="0"/>
              <a:t>) using UDF ‘itemize’</a:t>
            </a:r>
          </a:p>
          <a:p>
            <a:pPr lvl="1"/>
            <a:r>
              <a:rPr lang="en-US" dirty="0" smtClean="0"/>
              <a:t>Itemize: how a split is divided into items</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15</a:t>
            </a:fld>
            <a:endParaRPr lang="en-US"/>
          </a:p>
        </p:txBody>
      </p:sp>
    </p:spTree>
    <p:extLst>
      <p:ext uri="{BB962C8B-B14F-4D97-AF65-F5344CB8AC3E}">
        <p14:creationId xmlns:p14="http://schemas.microsoft.com/office/powerpoint/2010/main" val="2401458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85332" y="375253"/>
            <a:ext cx="7773338" cy="1027163"/>
          </a:xfrm>
        </p:spPr>
        <p:txBody>
          <a:bodyPr/>
          <a:lstStyle/>
          <a:p>
            <a:r>
              <a:rPr lang="en-US" dirty="0" smtClean="0"/>
              <a:t>Map Phase</a:t>
            </a:r>
            <a:r>
              <a:rPr lang="en-US" dirty="0"/>
              <a:t> (cont’d)</a:t>
            </a:r>
          </a:p>
        </p:txBody>
      </p:sp>
      <p:pic>
        <p:nvPicPr>
          <p:cNvPr id="6" name="Content Placeholder 5" descr="Screen Shot 2015-02-22 at 3.12.46 PM.png"/>
          <p:cNvPicPr>
            <a:picLocks noGrp="1" noChangeAspect="1"/>
          </p:cNvPicPr>
          <p:nvPr>
            <p:ph sz="quarter" idx="13"/>
          </p:nvPr>
        </p:nvPicPr>
        <p:blipFill>
          <a:blip r:embed="rId2">
            <a:extLst>
              <a:ext uri="{28A0092B-C50C-407E-A947-70E740481C1C}">
                <a14:useLocalDpi xmlns:a14="http://schemas.microsoft.com/office/drawing/2010/main" val="0"/>
              </a:ext>
            </a:extLst>
          </a:blip>
          <a:srcRect l="-8108" r="-8108"/>
          <a:stretch>
            <a:fillRect/>
          </a:stretch>
        </p:blipFill>
        <p:spPr>
          <a:xfrm>
            <a:off x="-578995" y="1402416"/>
            <a:ext cx="9572275" cy="5250805"/>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16</a:t>
            </a:fld>
            <a:endParaRPr lang="en-US"/>
          </a:p>
        </p:txBody>
      </p:sp>
    </p:spTree>
    <p:extLst>
      <p:ext uri="{BB962C8B-B14F-4D97-AF65-F5344CB8AC3E}">
        <p14:creationId xmlns:p14="http://schemas.microsoft.com/office/powerpoint/2010/main" val="565521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a:t>
            </a:r>
            <a:r>
              <a:rPr lang="en-US" dirty="0" smtClean="0"/>
              <a:t>Phase</a:t>
            </a:r>
            <a:r>
              <a:rPr lang="en-US" dirty="0"/>
              <a:t> (cont’d)</a:t>
            </a:r>
          </a:p>
        </p:txBody>
      </p:sp>
      <p:sp>
        <p:nvSpPr>
          <p:cNvPr id="3" name="Content Placeholder 2"/>
          <p:cNvSpPr>
            <a:spLocks noGrp="1"/>
          </p:cNvSpPr>
          <p:nvPr>
            <p:ph sz="quarter" idx="13"/>
          </p:nvPr>
        </p:nvSpPr>
        <p:spPr/>
        <p:txBody>
          <a:bodyPr>
            <a:normAutofit/>
          </a:bodyPr>
          <a:lstStyle/>
          <a:p>
            <a:r>
              <a:rPr lang="en-US" dirty="0" err="1" smtClean="0"/>
              <a:t>Subplan</a:t>
            </a:r>
            <a:r>
              <a:rPr lang="en-US" dirty="0" smtClean="0"/>
              <a:t> M1 calls ‘map’ on each item and passes the output to a </a:t>
            </a:r>
            <a:r>
              <a:rPr lang="en-US" dirty="0" err="1" smtClean="0"/>
              <a:t>PPart</a:t>
            </a:r>
            <a:r>
              <a:rPr lang="en-US" dirty="0" smtClean="0"/>
              <a:t> operator</a:t>
            </a:r>
          </a:p>
          <a:p>
            <a:r>
              <a:rPr lang="en-US" dirty="0" err="1" smtClean="0"/>
              <a:t>PPart</a:t>
            </a:r>
            <a:r>
              <a:rPr lang="en-US" dirty="0" smtClean="0"/>
              <a:t> divides the output into spills based on UDF ‘mem’</a:t>
            </a:r>
          </a:p>
          <a:p>
            <a:pPr lvl="1"/>
            <a:r>
              <a:rPr lang="en-US" dirty="0" smtClean="0"/>
              <a:t>By default ‘</a:t>
            </a:r>
            <a:r>
              <a:rPr lang="en-US" dirty="0" err="1" smtClean="0"/>
              <a:t>mem</a:t>
            </a:r>
            <a:r>
              <a:rPr lang="en-US" dirty="0" smtClean="0"/>
              <a:t>’ creates spills of size 80% of the available main memory.</a:t>
            </a:r>
          </a:p>
          <a:p>
            <a:r>
              <a:rPr lang="en-US" dirty="0" smtClean="0"/>
              <a:t>Each spill is logically partitioned by </a:t>
            </a:r>
            <a:r>
              <a:rPr lang="en-US" dirty="0" err="1" smtClean="0"/>
              <a:t>LPart</a:t>
            </a:r>
            <a:r>
              <a:rPr lang="en-US" dirty="0" smtClean="0"/>
              <a:t> into different regions containing data belonging to different reducers</a:t>
            </a:r>
          </a:p>
          <a:p>
            <a:r>
              <a:rPr lang="en-US" dirty="0" smtClean="0"/>
              <a:t>For each tuple a shuffle UDF ‘</a:t>
            </a:r>
            <a:r>
              <a:rPr lang="en-US" dirty="0" err="1" smtClean="0"/>
              <a:t>sh</a:t>
            </a:r>
            <a:r>
              <a:rPr lang="en-US" dirty="0" smtClean="0"/>
              <a:t>’ determine its reducer</a:t>
            </a:r>
          </a:p>
          <a:p>
            <a:endParaRPr lang="en-US" dirty="0" smtClean="0"/>
          </a:p>
          <a:p>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17</a:t>
            </a:fld>
            <a:endParaRPr lang="en-US"/>
          </a:p>
        </p:txBody>
      </p:sp>
    </p:spTree>
    <p:extLst>
      <p:ext uri="{BB962C8B-B14F-4D97-AF65-F5344CB8AC3E}">
        <p14:creationId xmlns:p14="http://schemas.microsoft.com/office/powerpoint/2010/main" val="3099546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a:t>
            </a:r>
            <a:r>
              <a:rPr lang="en-US" dirty="0" smtClean="0"/>
              <a:t>Phase</a:t>
            </a:r>
            <a:r>
              <a:rPr lang="en-US" dirty="0"/>
              <a:t> (cont’d)</a:t>
            </a:r>
          </a:p>
        </p:txBody>
      </p:sp>
      <p:sp>
        <p:nvSpPr>
          <p:cNvPr id="3" name="Content Placeholder 2"/>
          <p:cNvSpPr>
            <a:spLocks noGrp="1"/>
          </p:cNvSpPr>
          <p:nvPr>
            <p:ph sz="quarter" idx="13"/>
          </p:nvPr>
        </p:nvSpPr>
        <p:spPr/>
        <p:txBody>
          <a:bodyPr>
            <a:normAutofit fontScale="85000" lnSpcReduction="10000"/>
          </a:bodyPr>
          <a:lstStyle/>
          <a:p>
            <a:r>
              <a:rPr lang="en-US" dirty="0" smtClean="0"/>
              <a:t>Each logical partition is sorted defined by UDF ‘</a:t>
            </a:r>
            <a:r>
              <a:rPr lang="en-US" dirty="0" err="1" smtClean="0"/>
              <a:t>cmp</a:t>
            </a:r>
            <a:r>
              <a:rPr lang="en-US" dirty="0" smtClean="0"/>
              <a:t>’ and then data is grouped defined by UDF ‘grp’</a:t>
            </a:r>
          </a:p>
          <a:p>
            <a:r>
              <a:rPr lang="en-US" dirty="0" smtClean="0"/>
              <a:t>For each group </a:t>
            </a:r>
            <a:r>
              <a:rPr lang="en-US" dirty="0" err="1" smtClean="0"/>
              <a:t>MMap</a:t>
            </a:r>
            <a:r>
              <a:rPr lang="en-US" dirty="0" smtClean="0"/>
              <a:t> calls UDF ‘combine’ which reduces local data</a:t>
            </a:r>
          </a:p>
          <a:p>
            <a:r>
              <a:rPr lang="en-US" dirty="0" smtClean="0"/>
              <a:t>Output is stored on disk</a:t>
            </a:r>
          </a:p>
          <a:p>
            <a:r>
              <a:rPr lang="en-US" dirty="0" smtClean="0"/>
              <a:t>M1 shows a </a:t>
            </a:r>
            <a:r>
              <a:rPr lang="en-US" dirty="0" err="1" smtClean="0"/>
              <a:t>subplan</a:t>
            </a:r>
            <a:r>
              <a:rPr lang="en-US" dirty="0" smtClean="0"/>
              <a:t> processing three spill files, retrieved from disk and merged. Again ‘</a:t>
            </a:r>
            <a:r>
              <a:rPr lang="en-US" dirty="0" err="1" smtClean="0"/>
              <a:t>cmp</a:t>
            </a:r>
            <a:r>
              <a:rPr lang="en-US" dirty="0" smtClean="0"/>
              <a:t>’, ‘grp’ and ‘combine’ are applied and output is again materialized to disk (‘store’)</a:t>
            </a:r>
          </a:p>
          <a:p>
            <a:r>
              <a:rPr lang="en-US" dirty="0" smtClean="0"/>
              <a:t>M1 and M3 looks different because M1 keeps all data in main memory (input size is small)</a:t>
            </a: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18</a:t>
            </a:fld>
            <a:endParaRPr lang="en-US"/>
          </a:p>
        </p:txBody>
      </p:sp>
    </p:spTree>
    <p:extLst>
      <p:ext uri="{BB962C8B-B14F-4D97-AF65-F5344CB8AC3E}">
        <p14:creationId xmlns:p14="http://schemas.microsoft.com/office/powerpoint/2010/main" val="364255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Shuffle Phase</a:t>
            </a:r>
            <a:endParaRPr lang="en-US" dirty="0"/>
          </a:p>
        </p:txBody>
      </p:sp>
      <p:sp>
        <p:nvSpPr>
          <p:cNvPr id="3" name="Content Placeholder 2"/>
          <p:cNvSpPr>
            <a:spLocks noGrp="1"/>
          </p:cNvSpPr>
          <p:nvPr>
            <p:ph sz="quarter" idx="13"/>
          </p:nvPr>
        </p:nvSpPr>
        <p:spPr/>
        <p:txBody>
          <a:bodyPr>
            <a:normAutofit/>
          </a:bodyPr>
          <a:lstStyle/>
          <a:p>
            <a:r>
              <a:rPr lang="en-US" dirty="0" smtClean="0"/>
              <a:t>Shuffle phase redistributes data using a partitioning UDF ‘</a:t>
            </a:r>
            <a:r>
              <a:rPr lang="en-US" dirty="0" err="1" smtClean="0"/>
              <a:t>sh</a:t>
            </a:r>
            <a:r>
              <a:rPr lang="en-US" dirty="0" smtClean="0"/>
              <a:t>’</a:t>
            </a:r>
          </a:p>
          <a:p>
            <a:r>
              <a:rPr lang="en-US" dirty="0" smtClean="0"/>
              <a:t>Each reducer </a:t>
            </a:r>
            <a:r>
              <a:rPr lang="en-US" dirty="0" err="1" smtClean="0"/>
              <a:t>subplan</a:t>
            </a:r>
            <a:r>
              <a:rPr lang="en-US" dirty="0" smtClean="0"/>
              <a:t> fetches the data from the mapper </a:t>
            </a:r>
            <a:r>
              <a:rPr lang="en-US" dirty="0" err="1" smtClean="0"/>
              <a:t>subplans</a:t>
            </a:r>
            <a:r>
              <a:rPr lang="en-US" dirty="0" smtClean="0"/>
              <a:t> – each reduce </a:t>
            </a:r>
            <a:r>
              <a:rPr lang="en-US" dirty="0" err="1" smtClean="0"/>
              <a:t>subplan</a:t>
            </a:r>
            <a:r>
              <a:rPr lang="en-US" dirty="0" smtClean="0"/>
              <a:t> has a Fetch operator for each mapper </a:t>
            </a:r>
            <a:r>
              <a:rPr lang="en-US" dirty="0" err="1" smtClean="0"/>
              <a:t>subplan</a:t>
            </a:r>
            <a:endParaRPr lang="en-US" dirty="0" smtClean="0"/>
          </a:p>
          <a:p>
            <a:r>
              <a:rPr lang="en-US" dirty="0" smtClean="0"/>
              <a:t>The Reducer </a:t>
            </a:r>
            <a:r>
              <a:rPr lang="en-US" dirty="0" err="1" smtClean="0"/>
              <a:t>subplan</a:t>
            </a:r>
            <a:r>
              <a:rPr lang="en-US" dirty="0" smtClean="0"/>
              <a:t> retrieves input files from mapper </a:t>
            </a:r>
            <a:r>
              <a:rPr lang="en-US" dirty="0" err="1" smtClean="0"/>
              <a:t>subplans</a:t>
            </a:r>
            <a:r>
              <a:rPr lang="en-US" dirty="0" smtClean="0"/>
              <a:t> and stores them in buffer (main memory)</a:t>
            </a:r>
          </a:p>
          <a:p>
            <a:r>
              <a:rPr lang="en-US" dirty="0" smtClean="0"/>
              <a:t>If data does not fit into buffer, files are stored on disk in the reducer </a:t>
            </a:r>
            <a:r>
              <a:rPr lang="en-US" dirty="0" err="1" smtClean="0"/>
              <a:t>subplan</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19</a:t>
            </a:fld>
            <a:endParaRPr lang="en-US"/>
          </a:p>
        </p:txBody>
      </p:sp>
    </p:spTree>
    <p:extLst>
      <p:ext uri="{BB962C8B-B14F-4D97-AF65-F5344CB8AC3E}">
        <p14:creationId xmlns:p14="http://schemas.microsoft.com/office/powerpoint/2010/main" val="235047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604" y="1381760"/>
            <a:ext cx="8629595" cy="1795650"/>
          </a:xfrm>
        </p:spPr>
        <p:txBody>
          <a:bodyPr>
            <a:normAutofit fontScale="90000"/>
          </a:bodyPr>
          <a:lstStyle/>
          <a:p>
            <a:r>
              <a:rPr lang="en-US" dirty="0" smtClean="0"/>
              <a:t>Hadoop++: </a:t>
            </a:r>
            <a:br>
              <a:rPr lang="en-US" dirty="0" smtClean="0"/>
            </a:br>
            <a:r>
              <a:rPr lang="en-US" dirty="0" smtClean="0"/>
              <a:t>Making a yellow Elephant run like a Cheetah</a:t>
            </a:r>
            <a:endParaRPr lang="en-US" dirty="0"/>
          </a:p>
        </p:txBody>
      </p:sp>
      <p:sp>
        <p:nvSpPr>
          <p:cNvPr id="3" name="Subtitle 2"/>
          <p:cNvSpPr>
            <a:spLocks noGrp="1"/>
          </p:cNvSpPr>
          <p:nvPr>
            <p:ph type="subTitle" idx="1"/>
          </p:nvPr>
        </p:nvSpPr>
        <p:spPr>
          <a:xfrm>
            <a:off x="3985855" y="3418576"/>
            <a:ext cx="2926212" cy="2180119"/>
          </a:xfrm>
        </p:spPr>
        <p:txBody>
          <a:bodyPr>
            <a:normAutofit fontScale="77500" lnSpcReduction="20000"/>
          </a:bodyPr>
          <a:lstStyle/>
          <a:p>
            <a:pPr lvl="1" algn="r"/>
            <a:r>
              <a:rPr lang="en-US" dirty="0" smtClean="0"/>
              <a:t>Nitish bahadur</a:t>
            </a:r>
          </a:p>
          <a:p>
            <a:pPr lvl="1" algn="r"/>
            <a:r>
              <a:rPr lang="en-US" dirty="0" smtClean="0"/>
              <a:t>Muyeedul Hoque</a:t>
            </a:r>
          </a:p>
          <a:p>
            <a:pPr lvl="1"/>
            <a:endParaRPr lang="en-US" dirty="0"/>
          </a:p>
          <a:p>
            <a:pPr lvl="1" algn="r"/>
            <a:r>
              <a:rPr lang="en-US" dirty="0" smtClean="0"/>
              <a:t>Special Thanks to:</a:t>
            </a:r>
          </a:p>
          <a:p>
            <a:pPr lvl="1" algn="r"/>
            <a:r>
              <a:rPr lang="en-US" dirty="0" smtClean="0"/>
              <a:t>Prof </a:t>
            </a:r>
            <a:r>
              <a:rPr lang="en-US" dirty="0" err="1" smtClean="0"/>
              <a:t>Eltabakh</a:t>
            </a:r>
            <a:endParaRPr lang="en-US" dirty="0" smtClean="0"/>
          </a:p>
          <a:p>
            <a:pPr lvl="1" algn="r"/>
            <a:r>
              <a:rPr lang="en-US" dirty="0"/>
              <a:t>Marcus </a:t>
            </a:r>
            <a:r>
              <a:rPr lang="en-US" dirty="0" err="1"/>
              <a:t>Moyses</a:t>
            </a:r>
            <a:endParaRPr lang="en-US" dirty="0"/>
          </a:p>
          <a:p>
            <a:pPr lvl="1" algn="r"/>
            <a:r>
              <a:rPr lang="en-US" dirty="0" err="1" smtClean="0"/>
              <a:t>Tabassum</a:t>
            </a:r>
            <a:r>
              <a:rPr lang="en-US" dirty="0" smtClean="0"/>
              <a:t> </a:t>
            </a:r>
            <a:r>
              <a:rPr lang="en-US" dirty="0" err="1" smtClean="0"/>
              <a:t>Kakar</a:t>
            </a:r>
            <a:endParaRPr lang="en-US" dirty="0"/>
          </a:p>
        </p:txBody>
      </p:sp>
    </p:spTree>
    <p:extLst>
      <p:ext uri="{BB962C8B-B14F-4D97-AF65-F5344CB8AC3E}">
        <p14:creationId xmlns:p14="http://schemas.microsoft.com/office/powerpoint/2010/main" val="409947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Shuffle Phase (cont’d)</a:t>
            </a:r>
            <a:endParaRPr lang="en-US" dirty="0"/>
          </a:p>
        </p:txBody>
      </p:sp>
      <p:pic>
        <p:nvPicPr>
          <p:cNvPr id="6" name="Content Placeholder 5" descr="Screen Shot 2015-02-22 at 3.35.04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5698" b="-35698"/>
          <a:stretch>
            <a:fillRect/>
          </a:stretch>
        </p:blipFill>
        <p:spPr>
          <a:xfrm>
            <a:off x="111147" y="1257557"/>
            <a:ext cx="8347523" cy="4954909"/>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20</a:t>
            </a:fld>
            <a:endParaRPr lang="en-US"/>
          </a:p>
        </p:txBody>
      </p:sp>
    </p:spTree>
    <p:extLst>
      <p:ext uri="{BB962C8B-B14F-4D97-AF65-F5344CB8AC3E}">
        <p14:creationId xmlns:p14="http://schemas.microsoft.com/office/powerpoint/2010/main" val="354213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Phase</a:t>
            </a:r>
            <a:endParaRPr lang="en-US" dirty="0"/>
          </a:p>
        </p:txBody>
      </p:sp>
      <p:sp>
        <p:nvSpPr>
          <p:cNvPr id="3" name="Content Placeholder 2"/>
          <p:cNvSpPr>
            <a:spLocks noGrp="1"/>
          </p:cNvSpPr>
          <p:nvPr>
            <p:ph sz="quarter" idx="13"/>
          </p:nvPr>
        </p:nvSpPr>
        <p:spPr>
          <a:xfrm>
            <a:off x="498474" y="1867301"/>
            <a:ext cx="7556313" cy="4258862"/>
          </a:xfrm>
        </p:spPr>
        <p:txBody>
          <a:bodyPr/>
          <a:lstStyle/>
          <a:p>
            <a:r>
              <a:rPr lang="en-US" dirty="0" smtClean="0"/>
              <a:t>The actual reduce phase starts when a single output stream can be produced</a:t>
            </a:r>
          </a:p>
          <a:p>
            <a:r>
              <a:rPr lang="en-US" dirty="0" smtClean="0"/>
              <a:t>The result of the Merge is grouped and for each group </a:t>
            </a:r>
            <a:r>
              <a:rPr lang="en-US" dirty="0" err="1" smtClean="0"/>
              <a:t>MMap</a:t>
            </a:r>
            <a:r>
              <a:rPr lang="en-US" dirty="0" smtClean="0"/>
              <a:t> calls ‘reduce’</a:t>
            </a:r>
          </a:p>
          <a:p>
            <a:r>
              <a:rPr lang="en-US" dirty="0" smtClean="0"/>
              <a:t>Finally the result is stored on disk</a:t>
            </a:r>
          </a:p>
          <a:p>
            <a:r>
              <a:rPr lang="en-US" dirty="0" smtClean="0"/>
              <a:t>Produces one output file per reducer</a:t>
            </a:r>
          </a:p>
          <a:p>
            <a:r>
              <a:rPr lang="en-US" dirty="0" smtClean="0"/>
              <a:t>Result of </a:t>
            </a:r>
            <a:r>
              <a:rPr lang="en-US" dirty="0" err="1"/>
              <a:t>M</a:t>
            </a:r>
            <a:r>
              <a:rPr lang="en-US" dirty="0" err="1" smtClean="0"/>
              <a:t>apReduce</a:t>
            </a:r>
            <a:r>
              <a:rPr lang="en-US" dirty="0" smtClean="0"/>
              <a:t> is the union of those output files</a:t>
            </a:r>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21</a:t>
            </a:fld>
            <a:endParaRPr lang="en-US"/>
          </a:p>
        </p:txBody>
      </p:sp>
    </p:spTree>
    <p:extLst>
      <p:ext uri="{BB962C8B-B14F-4D97-AF65-F5344CB8AC3E}">
        <p14:creationId xmlns:p14="http://schemas.microsoft.com/office/powerpoint/2010/main" val="651002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smtClean="0"/>
              <a:t>Reduce Phase (cont’d)</a:t>
            </a:r>
            <a:endParaRPr lang="en-US" dirty="0"/>
          </a:p>
        </p:txBody>
      </p:sp>
      <p:pic>
        <p:nvPicPr>
          <p:cNvPr id="4" name="Content Placeholder 3" descr="Screen Shot 2015-02-22 at 3.13.20 PM.png"/>
          <p:cNvPicPr>
            <a:picLocks noGrp="1" noChangeAspect="1"/>
          </p:cNvPicPr>
          <p:nvPr>
            <p:ph sz="quarter" idx="13"/>
          </p:nvPr>
        </p:nvPicPr>
        <p:blipFill>
          <a:blip r:embed="rId2">
            <a:extLst>
              <a:ext uri="{28A0092B-C50C-407E-A947-70E740481C1C}">
                <a14:useLocalDpi xmlns:a14="http://schemas.microsoft.com/office/drawing/2010/main" val="0"/>
              </a:ext>
            </a:extLst>
          </a:blip>
          <a:srcRect t="-36123" b="-36123"/>
          <a:stretch>
            <a:fillRect/>
          </a:stretch>
        </p:blipFill>
        <p:spPr>
          <a:xfrm>
            <a:off x="0" y="1232900"/>
            <a:ext cx="8920474" cy="4893264"/>
          </a:xfrm>
        </p:spPr>
      </p:pic>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22</a:t>
            </a:fld>
            <a:endParaRPr lang="en-US"/>
          </a:p>
        </p:txBody>
      </p:sp>
    </p:spTree>
    <p:extLst>
      <p:ext uri="{BB962C8B-B14F-4D97-AF65-F5344CB8AC3E}">
        <p14:creationId xmlns:p14="http://schemas.microsoft.com/office/powerpoint/2010/main" val="2164017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r>
              <a:rPr lang="en-US" sz="1400" dirty="0" smtClean="0"/>
              <a:t>really!</a:t>
            </a:r>
            <a:r>
              <a:rPr lang="en-US" dirty="0" smtClean="0"/>
              <a:t>)</a:t>
            </a:r>
            <a:endParaRPr lang="en-US" dirty="0"/>
          </a:p>
        </p:txBody>
      </p:sp>
      <p:sp>
        <p:nvSpPr>
          <p:cNvPr id="3" name="Content Placeholder 2"/>
          <p:cNvSpPr>
            <a:spLocks noGrp="1"/>
          </p:cNvSpPr>
          <p:nvPr>
            <p:ph sz="quarter" idx="13"/>
          </p:nvPr>
        </p:nvSpPr>
        <p:spPr/>
        <p:txBody>
          <a:bodyPr/>
          <a:lstStyle/>
          <a:p>
            <a:r>
              <a:rPr lang="en-US" dirty="0" smtClean="0"/>
              <a:t>What were the 3 phases in hadoop plan?</a:t>
            </a:r>
          </a:p>
          <a:p>
            <a:r>
              <a:rPr lang="en-US" dirty="0" smtClean="0"/>
              <a:t>Does vanilla hadoop support iterative algorithms?</a:t>
            </a:r>
          </a:p>
          <a:p>
            <a:r>
              <a:rPr lang="en-US" dirty="0" smtClean="0"/>
              <a:t>What are the bottleneck in hadoop(MR) pipeline? </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23</a:t>
            </a:fld>
            <a:endParaRPr lang="en-US"/>
          </a:p>
        </p:txBody>
      </p:sp>
    </p:spTree>
    <p:extLst>
      <p:ext uri="{BB962C8B-B14F-4D97-AF65-F5344CB8AC3E}">
        <p14:creationId xmlns:p14="http://schemas.microsoft.com/office/powerpoint/2010/main" val="208677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a:t>
            </a:r>
            <a:r>
              <a:rPr lang="en-US" dirty="0" smtClean="0"/>
              <a:t>Index – what is it?</a:t>
            </a:r>
            <a:endParaRPr lang="en-US" dirty="0"/>
          </a:p>
        </p:txBody>
      </p:sp>
      <p:sp>
        <p:nvSpPr>
          <p:cNvPr id="3" name="Content Placeholder 2"/>
          <p:cNvSpPr>
            <a:spLocks noGrp="1"/>
          </p:cNvSpPr>
          <p:nvPr>
            <p:ph sz="quarter" idx="13"/>
          </p:nvPr>
        </p:nvSpPr>
        <p:spPr/>
        <p:txBody>
          <a:bodyPr/>
          <a:lstStyle/>
          <a:p>
            <a:r>
              <a:rPr lang="en-US" dirty="0"/>
              <a:t>The Hadoop Plan uses a Scan operator to read data from disk</a:t>
            </a:r>
          </a:p>
          <a:p>
            <a:r>
              <a:rPr lang="en-US" dirty="0" smtClean="0"/>
              <a:t>Hadoop </a:t>
            </a:r>
            <a:r>
              <a:rPr lang="en-US" dirty="0"/>
              <a:t>does not have index access of data as there is no prior knowledge of </a:t>
            </a:r>
            <a:r>
              <a:rPr lang="en-US" dirty="0" smtClean="0"/>
              <a:t>schema</a:t>
            </a:r>
          </a:p>
          <a:p>
            <a:r>
              <a:rPr lang="en-US" dirty="0" smtClean="0"/>
              <a:t>Trojan </a:t>
            </a:r>
            <a:r>
              <a:rPr lang="en-US" dirty="0"/>
              <a:t>index introduces DBMS style indexing into </a:t>
            </a:r>
            <a:r>
              <a:rPr lang="en-US" dirty="0" smtClean="0"/>
              <a:t>Hadoop</a:t>
            </a:r>
            <a:endParaRPr lang="en-US" dirty="0"/>
          </a:p>
          <a:p>
            <a:pPr marL="514350" indent="-514350">
              <a:buFontTx/>
              <a:buNone/>
            </a:pPr>
            <a:endParaRPr lang="en-US" dirty="0">
              <a:solidFill>
                <a:srgbClr val="0B5394"/>
              </a:solidFill>
              <a:latin typeface="Georgia" charset="0"/>
            </a:endParaRP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24</a:t>
            </a:fld>
            <a:endParaRPr lang="en-US"/>
          </a:p>
        </p:txBody>
      </p:sp>
    </p:spTree>
    <p:extLst>
      <p:ext uri="{BB962C8B-B14F-4D97-AF65-F5344CB8AC3E}">
        <p14:creationId xmlns:p14="http://schemas.microsoft.com/office/powerpoint/2010/main" val="3007271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a:t>
            </a:r>
            <a:r>
              <a:rPr lang="en-US" dirty="0"/>
              <a:t>Features of Trojan Index</a:t>
            </a:r>
          </a:p>
        </p:txBody>
      </p:sp>
      <p:sp>
        <p:nvSpPr>
          <p:cNvPr id="4" name="Content Placeholder 2"/>
          <p:cNvSpPr txBox="1">
            <a:spLocks/>
          </p:cNvSpPr>
          <p:nvPr/>
        </p:nvSpPr>
        <p:spPr>
          <a:xfrm>
            <a:off x="498474" y="1981200"/>
            <a:ext cx="7556313"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 EXTERNAL LIBRARY OR ENGINE</a:t>
            </a:r>
          </a:p>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NON-INVASIVE</a:t>
            </a:r>
          </a:p>
          <a:p>
            <a:pPr lvl="0">
              <a:lnSpc>
                <a:spcPct val="120000"/>
              </a:lnSpc>
              <a:spcBef>
                <a:spcPts val="1000"/>
              </a:spcBef>
              <a:buClr>
                <a:prstClr val="black"/>
              </a:buClr>
              <a:buSzTx/>
              <a:buFont typeface="Arial" panose="020B0604020202020204" pitchFamily="34" charset="0"/>
              <a:buChar char="•"/>
            </a:pPr>
            <a:r>
              <a:rPr lang="en-US" dirty="0" smtClean="0">
                <a:solidFill>
                  <a:schemeClr val="tx1"/>
                </a:solidFill>
              </a:rPr>
              <a:t>OPTIONAL ACCESS PATH</a:t>
            </a:r>
            <a:endParaRPr lang="en-US" dirty="0" smtClean="0">
              <a:solidFill>
                <a:srgbClr val="0B5394"/>
              </a:solidFill>
            </a:endParaRPr>
          </a:p>
          <a:p>
            <a:endParaRPr lang="en-US" dirty="0"/>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25</a:t>
            </a:fld>
            <a:endParaRPr lang="en-US"/>
          </a:p>
        </p:txBody>
      </p:sp>
    </p:spTree>
    <p:extLst>
      <p:ext uri="{BB962C8B-B14F-4D97-AF65-F5344CB8AC3E}">
        <p14:creationId xmlns:p14="http://schemas.microsoft.com/office/powerpoint/2010/main" val="339037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Salient </a:t>
            </a:r>
            <a:r>
              <a:rPr lang="en-US" dirty="0"/>
              <a:t>Features of Trojan </a:t>
            </a:r>
            <a:r>
              <a:rPr lang="en-US" dirty="0" smtClean="0"/>
              <a:t>Index (cont’d)</a:t>
            </a:r>
            <a:endParaRPr lang="en-US" dirty="0"/>
          </a:p>
        </p:txBody>
      </p:sp>
      <p:sp>
        <p:nvSpPr>
          <p:cNvPr id="4" name="Content Placeholder 2"/>
          <p:cNvSpPr txBox="1">
            <a:spLocks/>
          </p:cNvSpPr>
          <p:nvPr/>
        </p:nvSpPr>
        <p:spPr>
          <a:xfrm>
            <a:off x="498474" y="1981200"/>
            <a:ext cx="7556313" cy="414496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20000"/>
              </a:lnSpc>
              <a:spcBef>
                <a:spcPts val="1000"/>
              </a:spcBef>
              <a:buClr>
                <a:prstClr val="black"/>
              </a:buClr>
              <a:buSzTx/>
              <a:buFont typeface="Arial" panose="020B0604020202020204" pitchFamily="34" charset="0"/>
              <a:buChar char="•"/>
            </a:pPr>
            <a:r>
              <a:rPr lang="en-US" sz="2200" dirty="0">
                <a:solidFill>
                  <a:schemeClr val="tx1"/>
                </a:solidFill>
              </a:rPr>
              <a:t>Seamless splitting: data indexing adds an index overhead (~8MB for 1GB of indexed data) for each data split. The new logical split includes the data as well as the index. </a:t>
            </a:r>
            <a:endParaRPr lang="en-US" sz="2200" dirty="0" smtClean="0">
              <a:solidFill>
                <a:schemeClr val="tx1"/>
              </a:solidFill>
            </a:endParaRPr>
          </a:p>
          <a:p>
            <a:pPr>
              <a:lnSpc>
                <a:spcPct val="120000"/>
              </a:lnSpc>
              <a:spcBef>
                <a:spcPts val="1000"/>
              </a:spcBef>
              <a:buClr>
                <a:prstClr val="black"/>
              </a:buClr>
              <a:buSzTx/>
              <a:buFont typeface="Arial" panose="020B0604020202020204" pitchFamily="34" charset="0"/>
              <a:buChar char="•"/>
            </a:pPr>
            <a:r>
              <a:rPr lang="en-US" sz="2200" dirty="0" smtClean="0">
                <a:solidFill>
                  <a:schemeClr val="tx1"/>
                </a:solidFill>
              </a:rPr>
              <a:t>Partial </a:t>
            </a:r>
            <a:r>
              <a:rPr lang="en-US" sz="2200" dirty="0">
                <a:solidFill>
                  <a:schemeClr val="tx1"/>
                </a:solidFill>
              </a:rPr>
              <a:t>index: Trojan Index need not be built on the entire split, it can be built on any contiguous subset of the split as well. </a:t>
            </a:r>
            <a:endParaRPr lang="en-US" sz="2200" dirty="0" smtClean="0">
              <a:solidFill>
                <a:schemeClr val="tx1"/>
              </a:solidFill>
            </a:endParaRPr>
          </a:p>
          <a:p>
            <a:pPr>
              <a:lnSpc>
                <a:spcPct val="120000"/>
              </a:lnSpc>
              <a:spcBef>
                <a:spcPts val="1000"/>
              </a:spcBef>
              <a:buClr>
                <a:prstClr val="black"/>
              </a:buClr>
              <a:buSzTx/>
              <a:buFont typeface="Arial" panose="020B0604020202020204" pitchFamily="34" charset="0"/>
              <a:buChar char="•"/>
            </a:pPr>
            <a:r>
              <a:rPr lang="en-US" sz="2200" dirty="0" smtClean="0">
                <a:solidFill>
                  <a:schemeClr val="tx1"/>
                </a:solidFill>
              </a:rPr>
              <a:t>Multiple </a:t>
            </a:r>
            <a:r>
              <a:rPr lang="en-US" sz="2200" dirty="0">
                <a:solidFill>
                  <a:schemeClr val="tx1"/>
                </a:solidFill>
              </a:rPr>
              <a:t>indexes: several Trojan Indexes can be built on the same split. However, only one of them can be the primary index. </a:t>
            </a:r>
            <a:endParaRPr lang="en-US" dirty="0" smtClean="0">
              <a:solidFill>
                <a:srgbClr val="0B5394"/>
              </a:solidFill>
            </a:endParaRPr>
          </a:p>
          <a:p>
            <a:endParaRPr lang="en-US" dirty="0"/>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26</a:t>
            </a:fld>
            <a:endParaRPr lang="en-US"/>
          </a:p>
        </p:txBody>
      </p:sp>
    </p:spTree>
    <p:extLst>
      <p:ext uri="{BB962C8B-B14F-4D97-AF65-F5344CB8AC3E}">
        <p14:creationId xmlns:p14="http://schemas.microsoft.com/office/powerpoint/2010/main" val="3554925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Index Explained</a:t>
            </a:r>
            <a:endParaRPr lang="en-US" dirty="0"/>
          </a:p>
        </p:txBody>
      </p:sp>
      <p:sp>
        <p:nvSpPr>
          <p:cNvPr id="3" name="Content Placeholder 2"/>
          <p:cNvSpPr>
            <a:spLocks noGrp="1"/>
          </p:cNvSpPr>
          <p:nvPr>
            <p:ph sz="quarter" idx="13"/>
          </p:nvPr>
        </p:nvSpPr>
        <p:spPr/>
        <p:txBody>
          <a:bodyPr/>
          <a:lstStyle/>
          <a:p>
            <a:r>
              <a:rPr lang="en-US" dirty="0"/>
              <a:t>For each split of data (</a:t>
            </a:r>
            <a:r>
              <a:rPr lang="en-US" dirty="0" err="1"/>
              <a:t>SData</a:t>
            </a:r>
            <a:r>
              <a:rPr lang="en-US" dirty="0"/>
              <a:t> </a:t>
            </a:r>
            <a:r>
              <a:rPr lang="en-US" i="1" dirty="0"/>
              <a:t>T</a:t>
            </a:r>
            <a:r>
              <a:rPr lang="en-US" dirty="0"/>
              <a:t>) a covering index (Trojan Index) is </a:t>
            </a:r>
            <a:r>
              <a:rPr lang="en-US" dirty="0" smtClean="0"/>
              <a:t>built</a:t>
            </a:r>
          </a:p>
          <a:p>
            <a:r>
              <a:rPr lang="en-US" dirty="0" smtClean="0"/>
              <a:t>Additionally</a:t>
            </a:r>
            <a:r>
              <a:rPr lang="en-US" dirty="0"/>
              <a:t>, a header (</a:t>
            </a:r>
            <a:r>
              <a:rPr lang="en-US" i="1" dirty="0"/>
              <a:t>H</a:t>
            </a:r>
            <a:r>
              <a:rPr lang="en-US" dirty="0"/>
              <a:t>) is added. It contains indexed data size, index size, first key, last key and number of </a:t>
            </a:r>
            <a:r>
              <a:rPr lang="en-US" dirty="0" smtClean="0"/>
              <a:t>records</a:t>
            </a:r>
          </a:p>
          <a:p>
            <a:r>
              <a:rPr lang="en-US" dirty="0" smtClean="0"/>
              <a:t>Finally</a:t>
            </a:r>
            <a:r>
              <a:rPr lang="en-US" dirty="0"/>
              <a:t>, a split footer (</a:t>
            </a:r>
            <a:r>
              <a:rPr lang="en-US" i="1" dirty="0"/>
              <a:t>F</a:t>
            </a:r>
            <a:r>
              <a:rPr lang="en-US" dirty="0"/>
              <a:t>) is used to identify the split boundary. A user can configure the split size (</a:t>
            </a:r>
            <a:r>
              <a:rPr lang="en-US" dirty="0" err="1"/>
              <a:t>SData</a:t>
            </a:r>
            <a:r>
              <a:rPr lang="en-US" dirty="0"/>
              <a:t> </a:t>
            </a:r>
            <a:r>
              <a:rPr lang="en-US" i="1" dirty="0"/>
              <a:t>T</a:t>
            </a:r>
            <a:r>
              <a:rPr lang="en-US" dirty="0"/>
              <a:t>) while loading the </a:t>
            </a:r>
            <a:r>
              <a:rPr lang="en-US" dirty="0" smtClean="0"/>
              <a:t>data</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27</a:t>
            </a:fld>
            <a:endParaRPr lang="en-US"/>
          </a:p>
        </p:txBody>
      </p:sp>
    </p:spTree>
    <p:extLst>
      <p:ext uri="{BB962C8B-B14F-4D97-AF65-F5344CB8AC3E}">
        <p14:creationId xmlns:p14="http://schemas.microsoft.com/office/powerpoint/2010/main" val="4232921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Index Explained (cont’d)</a:t>
            </a:r>
            <a:endParaRPr lang="en-US" dirty="0"/>
          </a:p>
        </p:txBody>
      </p:sp>
      <p:sp>
        <p:nvSpPr>
          <p:cNvPr id="3" name="Content Placeholder 2"/>
          <p:cNvSpPr>
            <a:spLocks noGrp="1"/>
          </p:cNvSpPr>
          <p:nvPr>
            <p:ph sz="quarter" idx="13"/>
          </p:nvPr>
        </p:nvSpPr>
        <p:spPr/>
        <p:txBody>
          <a:bodyPr/>
          <a:lstStyle/>
          <a:p>
            <a:endParaRPr lang="en-US" dirty="0" smtClean="0"/>
          </a:p>
          <a:p>
            <a:endParaRPr lang="en-US" dirty="0"/>
          </a:p>
          <a:p>
            <a:endParaRPr lang="en-US" dirty="0" smtClean="0"/>
          </a:p>
          <a:p>
            <a:endParaRPr lang="en-US" dirty="0"/>
          </a:p>
        </p:txBody>
      </p:sp>
      <p:pic>
        <p:nvPicPr>
          <p:cNvPr id="7" name="Picture 6" descr="Screen Shot 2015-02-16 at 11.02.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8407"/>
            <a:ext cx="9144000" cy="2503300"/>
          </a:xfrm>
          <a:prstGeom prst="rect">
            <a:avLst/>
          </a:prstGeom>
        </p:spPr>
      </p:pic>
      <p:sp>
        <p:nvSpPr>
          <p:cNvPr id="9" name="TextBox 8"/>
          <p:cNvSpPr txBox="1"/>
          <p:nvPr/>
        </p:nvSpPr>
        <p:spPr>
          <a:xfrm>
            <a:off x="306533" y="2332076"/>
            <a:ext cx="8451563" cy="646331"/>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28</a:t>
            </a:fld>
            <a:endParaRPr lang="en-US"/>
          </a:p>
        </p:txBody>
      </p:sp>
    </p:spTree>
    <p:extLst>
      <p:ext uri="{BB962C8B-B14F-4D97-AF65-F5344CB8AC3E}">
        <p14:creationId xmlns:p14="http://schemas.microsoft.com/office/powerpoint/2010/main" val="3427588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332" y="12126"/>
            <a:ext cx="7773338" cy="1596177"/>
          </a:xfrm>
        </p:spPr>
        <p:txBody>
          <a:bodyPr/>
          <a:lstStyle/>
          <a:p>
            <a:r>
              <a:rPr lang="en-US" dirty="0"/>
              <a:t>Index </a:t>
            </a:r>
            <a:r>
              <a:rPr lang="en-US" dirty="0" smtClean="0"/>
              <a:t>Creation (cont’d)</a:t>
            </a:r>
            <a:endParaRPr lang="en-US" dirty="0"/>
          </a:p>
        </p:txBody>
      </p:sp>
      <p:pic>
        <p:nvPicPr>
          <p:cNvPr id="4" name="Content Placeholder 3" descr="Screen Shot 2015-02-22 at 4.42.5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82897" r="-82897"/>
          <a:stretch>
            <a:fillRect/>
          </a:stretch>
        </p:blipFill>
        <p:spPr>
          <a:xfrm>
            <a:off x="2922135" y="1292911"/>
            <a:ext cx="7467164" cy="4849060"/>
          </a:xfrm>
        </p:spPr>
      </p:pic>
      <p:sp>
        <p:nvSpPr>
          <p:cNvPr id="6" name="Content Placeholder 2"/>
          <p:cNvSpPr txBox="1">
            <a:spLocks/>
          </p:cNvSpPr>
          <p:nvPr/>
        </p:nvSpPr>
        <p:spPr>
          <a:xfrm>
            <a:off x="498474" y="1256044"/>
            <a:ext cx="4686475" cy="4870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30000"/>
              </a:lnSpc>
              <a:spcBef>
                <a:spcPts val="1000"/>
              </a:spcBef>
              <a:buClr>
                <a:schemeClr val="tx1"/>
              </a:buClr>
              <a:buFont typeface="Arial" panose="020B0604020202020204" pitchFamily="34" charset="0"/>
              <a:buChar char="•"/>
            </a:pPr>
            <a:r>
              <a:rPr lang="en-US" cap="all" dirty="0">
                <a:solidFill>
                  <a:schemeClr val="tx1"/>
                </a:solidFill>
              </a:rPr>
              <a:t>The DFS stores the data for Relation T</a:t>
            </a:r>
          </a:p>
          <a:p>
            <a:pPr>
              <a:lnSpc>
                <a:spcPct val="130000"/>
              </a:lnSpc>
              <a:spcBef>
                <a:spcPts val="1000"/>
              </a:spcBef>
              <a:buClr>
                <a:schemeClr val="tx1"/>
              </a:buClr>
              <a:buFont typeface="Arial" panose="020B0604020202020204" pitchFamily="34" charset="0"/>
              <a:buChar char="•"/>
            </a:pPr>
            <a:r>
              <a:rPr lang="en-US" cap="all" dirty="0" smtClean="0">
                <a:solidFill>
                  <a:schemeClr val="tx1"/>
                </a:solidFill>
              </a:rPr>
              <a:t>The </a:t>
            </a:r>
            <a:r>
              <a:rPr lang="en-US" cap="all" dirty="0">
                <a:solidFill>
                  <a:schemeClr val="tx1"/>
                </a:solidFill>
              </a:rPr>
              <a:t>MapReduce client partitions the Relation T into splits</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The ‘map’ function reads {</a:t>
            </a:r>
            <a:r>
              <a:rPr lang="en-US" cap="all" dirty="0" err="1">
                <a:solidFill>
                  <a:schemeClr val="tx1"/>
                </a:solidFill>
              </a:rPr>
              <a:t>offset,record</a:t>
            </a:r>
            <a:r>
              <a:rPr lang="en-US" cap="all" dirty="0">
                <a:solidFill>
                  <a:schemeClr val="tx1"/>
                </a:solidFill>
              </a:rPr>
              <a:t>}-pairs</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It emits {</a:t>
            </a:r>
            <a:r>
              <a:rPr lang="en-US" cap="all" dirty="0" err="1">
                <a:solidFill>
                  <a:schemeClr val="tx1"/>
                </a:solidFill>
              </a:rPr>
              <a:t>splitID+a,record</a:t>
            </a:r>
            <a:r>
              <a:rPr lang="en-US" cap="all" dirty="0">
                <a:solidFill>
                  <a:schemeClr val="tx1"/>
                </a:solidFill>
              </a:rPr>
              <a:t>} as the intermediate key-value pair</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Here </a:t>
            </a:r>
            <a:r>
              <a:rPr lang="en-US" cap="all" dirty="0" err="1">
                <a:solidFill>
                  <a:schemeClr val="tx1"/>
                </a:solidFill>
              </a:rPr>
              <a:t>splitID+a</a:t>
            </a:r>
            <a:r>
              <a:rPr lang="en-US" cap="all" dirty="0">
                <a:solidFill>
                  <a:schemeClr val="tx1"/>
                </a:solidFill>
              </a:rPr>
              <a:t> is a composite key concatenating the </a:t>
            </a:r>
            <a:r>
              <a:rPr lang="en-US" cap="all" dirty="0" err="1">
                <a:solidFill>
                  <a:schemeClr val="tx1"/>
                </a:solidFill>
              </a:rPr>
              <a:t>splitID</a:t>
            </a:r>
            <a:r>
              <a:rPr lang="en-US" cap="all" dirty="0">
                <a:solidFill>
                  <a:schemeClr val="tx1"/>
                </a:solidFill>
              </a:rPr>
              <a:t> and the index attribute a</a:t>
            </a:r>
          </a:p>
          <a:p>
            <a:pPr>
              <a:lnSpc>
                <a:spcPct val="130000"/>
              </a:lnSpc>
              <a:spcBef>
                <a:spcPts val="1000"/>
              </a:spcBef>
              <a:buClr>
                <a:schemeClr val="tx1"/>
              </a:buClr>
              <a:buFont typeface="Arial" panose="020B0604020202020204" pitchFamily="34" charset="0"/>
              <a:buChar char="•"/>
            </a:pPr>
            <a:r>
              <a:rPr lang="en-US" cap="all" dirty="0">
                <a:solidFill>
                  <a:schemeClr val="tx1"/>
                </a:solidFill>
              </a:rPr>
              <a:t>record is a value containing all the attributes of the record</a:t>
            </a:r>
          </a:p>
          <a:p>
            <a:pPr>
              <a:lnSpc>
                <a:spcPct val="130000"/>
              </a:lnSpc>
              <a:spcBef>
                <a:spcPts val="1000"/>
              </a:spcBef>
              <a:buClr>
                <a:schemeClr val="tx1"/>
              </a:buClr>
              <a:buFont typeface="Arial" panose="020B0604020202020204" pitchFamily="34" charset="0"/>
              <a:buChar char="•"/>
            </a:pPr>
            <a:endParaRPr lang="en-US" cap="all" dirty="0">
              <a:solidFill>
                <a:schemeClr val="tx1"/>
              </a:solidFill>
            </a:endParaRPr>
          </a:p>
          <a:p>
            <a:endParaRPr lang="en-US" dirty="0"/>
          </a:p>
        </p:txBody>
      </p:sp>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3" name="Slide Number Placeholder 2"/>
          <p:cNvSpPr>
            <a:spLocks noGrp="1"/>
          </p:cNvSpPr>
          <p:nvPr>
            <p:ph type="sldNum" sz="quarter" idx="12"/>
          </p:nvPr>
        </p:nvSpPr>
        <p:spPr/>
        <p:txBody>
          <a:bodyPr/>
          <a:lstStyle/>
          <a:p>
            <a:fld id="{C1725D07-E1FA-2244-90A7-AD8F5D7F542A}" type="slidenum">
              <a:rPr lang="en-US" smtClean="0"/>
              <a:t>29</a:t>
            </a:fld>
            <a:endParaRPr lang="en-US"/>
          </a:p>
        </p:txBody>
      </p:sp>
    </p:spTree>
    <p:extLst>
      <p:ext uri="{BB962C8B-B14F-4D97-AF65-F5344CB8AC3E}">
        <p14:creationId xmlns:p14="http://schemas.microsoft.com/office/powerpoint/2010/main" val="186601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a:xfrm>
            <a:off x="498474" y="1981200"/>
            <a:ext cx="7556313" cy="4438851"/>
          </a:xfrm>
        </p:spPr>
        <p:txBody>
          <a:bodyPr>
            <a:normAutofit/>
          </a:bodyPr>
          <a:lstStyle/>
          <a:p>
            <a:r>
              <a:rPr lang="en-US" sz="3200" dirty="0" smtClean="0"/>
              <a:t>Use case / Background </a:t>
            </a:r>
            <a:endParaRPr lang="en-US" sz="3200" dirty="0" smtClean="0"/>
          </a:p>
          <a:p>
            <a:r>
              <a:rPr lang="en-US" sz="3200" dirty="0" smtClean="0"/>
              <a:t>The Hadoop Plan</a:t>
            </a:r>
          </a:p>
          <a:p>
            <a:r>
              <a:rPr lang="en-US" sz="3200" dirty="0" smtClean="0"/>
              <a:t>Trojan Index</a:t>
            </a:r>
          </a:p>
          <a:p>
            <a:r>
              <a:rPr lang="en-US" sz="3200" dirty="0" smtClean="0"/>
              <a:t>Trojan Join</a:t>
            </a:r>
          </a:p>
          <a:p>
            <a:r>
              <a:rPr lang="en-US" sz="3200" dirty="0" smtClean="0"/>
              <a:t>Experiments</a:t>
            </a:r>
          </a:p>
          <a:p>
            <a:r>
              <a:rPr lang="en-US" sz="3200" dirty="0" smtClean="0"/>
              <a:t>What’s Next?</a:t>
            </a:r>
          </a:p>
          <a:p>
            <a:endParaRPr lang="en-US" sz="3200"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a:t>
            </a:fld>
            <a:endParaRPr lang="en-US"/>
          </a:p>
        </p:txBody>
      </p:sp>
    </p:spTree>
    <p:extLst>
      <p:ext uri="{BB962C8B-B14F-4D97-AF65-F5344CB8AC3E}">
        <p14:creationId xmlns:p14="http://schemas.microsoft.com/office/powerpoint/2010/main" val="3423073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Creation (cont’d)</a:t>
            </a:r>
          </a:p>
        </p:txBody>
      </p:sp>
      <p:sp>
        <p:nvSpPr>
          <p:cNvPr id="3" name="Content Placeholder 2"/>
          <p:cNvSpPr>
            <a:spLocks noGrp="1"/>
          </p:cNvSpPr>
          <p:nvPr>
            <p:ph sz="quarter" idx="13"/>
          </p:nvPr>
        </p:nvSpPr>
        <p:spPr>
          <a:xfrm>
            <a:off x="685330" y="1920240"/>
            <a:ext cx="7772870" cy="4033519"/>
          </a:xfrm>
        </p:spPr>
        <p:txBody>
          <a:bodyPr>
            <a:normAutofit fontScale="92500" lnSpcReduction="10000"/>
          </a:bodyPr>
          <a:lstStyle/>
          <a:p>
            <a:r>
              <a:rPr lang="en-US" dirty="0" smtClean="0"/>
              <a:t>a </a:t>
            </a:r>
            <a:r>
              <a:rPr lang="en-US" dirty="0"/>
              <a:t>hash partitioning function (UDF </a:t>
            </a:r>
            <a:r>
              <a:rPr lang="en-US" dirty="0" smtClean="0"/>
              <a:t>‘</a:t>
            </a:r>
            <a:r>
              <a:rPr lang="en-US" dirty="0" err="1" smtClean="0"/>
              <a:t>sh</a:t>
            </a:r>
            <a:r>
              <a:rPr lang="en-US" dirty="0" smtClean="0"/>
              <a:t>’ </a:t>
            </a:r>
            <a:r>
              <a:rPr lang="en-US" dirty="0"/>
              <a:t>in The Hadoop Plan) is used so that the reducers </a:t>
            </a:r>
            <a:r>
              <a:rPr lang="en-US" dirty="0" smtClean="0"/>
              <a:t>receives </a:t>
            </a:r>
            <a:r>
              <a:rPr lang="en-US" dirty="0"/>
              <a:t>almost the same amount of </a:t>
            </a:r>
            <a:r>
              <a:rPr lang="en-US" dirty="0" smtClean="0"/>
              <a:t>data.</a:t>
            </a:r>
          </a:p>
          <a:p>
            <a:r>
              <a:rPr lang="en-US" dirty="0" smtClean="0"/>
              <a:t>Hashing is done </a:t>
            </a:r>
            <a:r>
              <a:rPr lang="en-US" dirty="0"/>
              <a:t>only on the split identifier portion of the composite </a:t>
            </a:r>
            <a:r>
              <a:rPr lang="en-US" dirty="0" smtClean="0"/>
              <a:t>key.</a:t>
            </a:r>
            <a:endParaRPr lang="en-US" dirty="0"/>
          </a:p>
          <a:p>
            <a:r>
              <a:rPr lang="en-US" dirty="0"/>
              <a:t>To construct a clustered Trojan Index, the data needs to be sorted on the index attribute </a:t>
            </a:r>
            <a:r>
              <a:rPr lang="en-US" i="1" dirty="0" smtClean="0"/>
              <a:t>a. </a:t>
            </a:r>
            <a:r>
              <a:rPr lang="en-US" dirty="0"/>
              <a:t>T</a:t>
            </a:r>
            <a:r>
              <a:rPr lang="en-US" dirty="0" smtClean="0"/>
              <a:t>he UDF ‘</a:t>
            </a:r>
            <a:r>
              <a:rPr lang="en-US" dirty="0" err="1" smtClean="0"/>
              <a:t>cmp</a:t>
            </a:r>
            <a:r>
              <a:rPr lang="en-US" dirty="0" smtClean="0"/>
              <a:t>’ instructs </a:t>
            </a:r>
            <a:r>
              <a:rPr lang="en-US" dirty="0"/>
              <a:t>MapReduce to sort records by considering only the second part (the index attribute </a:t>
            </a:r>
            <a:r>
              <a:rPr lang="en-US" i="1" dirty="0"/>
              <a:t>a</a:t>
            </a:r>
            <a:r>
              <a:rPr lang="en-US" dirty="0"/>
              <a:t>) of the composite </a:t>
            </a:r>
            <a:r>
              <a:rPr lang="en-US" dirty="0" smtClean="0"/>
              <a:t>key.</a:t>
            </a:r>
          </a:p>
          <a:p>
            <a:r>
              <a:rPr lang="en-US" dirty="0" smtClean="0"/>
              <a:t>The Trojan Index is being built </a:t>
            </a:r>
            <a:r>
              <a:rPr lang="en-US" dirty="0"/>
              <a:t>per split, </a:t>
            </a:r>
            <a:r>
              <a:rPr lang="en-US" dirty="0" smtClean="0"/>
              <a:t>so it is required to preserve </a:t>
            </a:r>
            <a:r>
              <a:rPr lang="en-US" dirty="0"/>
              <a:t>the split in each reducer </a:t>
            </a:r>
            <a:r>
              <a:rPr lang="en-US" dirty="0" smtClean="0"/>
              <a:t>call. </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30</a:t>
            </a:fld>
            <a:endParaRPr lang="en-US"/>
          </a:p>
        </p:txBody>
      </p:sp>
    </p:spTree>
    <p:extLst>
      <p:ext uri="{BB962C8B-B14F-4D97-AF65-F5344CB8AC3E}">
        <p14:creationId xmlns:p14="http://schemas.microsoft.com/office/powerpoint/2010/main" val="1131072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Creation (cont’d)</a:t>
            </a:r>
          </a:p>
        </p:txBody>
      </p:sp>
      <p:sp>
        <p:nvSpPr>
          <p:cNvPr id="3" name="Content Placeholder 2"/>
          <p:cNvSpPr>
            <a:spLocks noGrp="1"/>
          </p:cNvSpPr>
          <p:nvPr>
            <p:ph sz="quarter" idx="13"/>
          </p:nvPr>
        </p:nvSpPr>
        <p:spPr>
          <a:xfrm>
            <a:off x="685330" y="1960881"/>
            <a:ext cx="7772870" cy="3830320"/>
          </a:xfrm>
        </p:spPr>
        <p:txBody>
          <a:bodyPr>
            <a:normAutofit/>
          </a:bodyPr>
          <a:lstStyle/>
          <a:p>
            <a:r>
              <a:rPr lang="en-US" dirty="0" smtClean="0"/>
              <a:t>Reducer </a:t>
            </a:r>
            <a:r>
              <a:rPr lang="en-US" dirty="0"/>
              <a:t>emits the set of values concatenated with the Trojan Index, index header, and split footer. The output data is stored on the distributed file </a:t>
            </a:r>
            <a:r>
              <a:rPr lang="en-US" dirty="0" smtClean="0"/>
              <a:t>system.</a:t>
            </a:r>
            <a:endParaRPr lang="en-US" dirty="0"/>
          </a:p>
          <a:p>
            <a:r>
              <a:rPr lang="en-US" dirty="0" smtClean="0"/>
              <a:t>The use of Trojan Index is optional and depends upon the query predicate. Thus both full and index </a:t>
            </a:r>
            <a:r>
              <a:rPr lang="en-US" dirty="0"/>
              <a:t>scan </a:t>
            </a:r>
            <a:r>
              <a:rPr lang="en-US" dirty="0" smtClean="0"/>
              <a:t>are possible over the same data.</a:t>
            </a:r>
          </a:p>
          <a:p>
            <a:r>
              <a:rPr lang="en-US" dirty="0" smtClean="0"/>
              <a:t>Indexes and data can be kept in separate blocks, The UDF ‘split’ may compose physical blocks into logical splits suited for a particular task.</a:t>
            </a:r>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31</a:t>
            </a:fld>
            <a:endParaRPr lang="en-US"/>
          </a:p>
        </p:txBody>
      </p:sp>
    </p:spTree>
    <p:extLst>
      <p:ext uri="{BB962C8B-B14F-4D97-AF65-F5344CB8AC3E}">
        <p14:creationId xmlns:p14="http://schemas.microsoft.com/office/powerpoint/2010/main" val="144333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a:t>
            </a:r>
            <a:r>
              <a:rPr lang="en-US" sz="1800" dirty="0" smtClean="0"/>
              <a:t>another one </a:t>
            </a:r>
            <a:r>
              <a:rPr lang="en-US" sz="1800" dirty="0" smtClean="0">
                <a:sym typeface="Wingdings" panose="05000000000000000000" pitchFamily="2" charset="2"/>
              </a:rPr>
              <a:t></a:t>
            </a:r>
            <a:r>
              <a:rPr lang="en-US" dirty="0" smtClean="0"/>
              <a:t>)</a:t>
            </a:r>
            <a:endParaRPr lang="en-US" dirty="0"/>
          </a:p>
        </p:txBody>
      </p:sp>
      <p:sp>
        <p:nvSpPr>
          <p:cNvPr id="3" name="Content Placeholder 2"/>
          <p:cNvSpPr>
            <a:spLocks noGrp="1"/>
          </p:cNvSpPr>
          <p:nvPr>
            <p:ph sz="quarter" idx="13"/>
          </p:nvPr>
        </p:nvSpPr>
        <p:spPr/>
        <p:txBody>
          <a:bodyPr/>
          <a:lstStyle/>
          <a:p>
            <a:r>
              <a:rPr lang="en-US" dirty="0" smtClean="0"/>
              <a:t>what is split id?  </a:t>
            </a:r>
          </a:p>
          <a:p>
            <a:r>
              <a:rPr lang="en-US" dirty="0" smtClean="0"/>
              <a:t>What does header contain?</a:t>
            </a:r>
          </a:p>
          <a:p>
            <a:r>
              <a:rPr lang="en-US" dirty="0" smtClean="0"/>
              <a:t>What does footer contain?</a:t>
            </a:r>
          </a:p>
          <a:p>
            <a:r>
              <a:rPr lang="en-US" dirty="0" smtClean="0"/>
              <a:t>Which hadoop functions are changed?</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32</a:t>
            </a:fld>
            <a:endParaRPr lang="en-US"/>
          </a:p>
        </p:txBody>
      </p:sp>
    </p:spTree>
    <p:extLst>
      <p:ext uri="{BB962C8B-B14F-4D97-AF65-F5344CB8AC3E}">
        <p14:creationId xmlns:p14="http://schemas.microsoft.com/office/powerpoint/2010/main" val="898738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hadoop </a:t>
            </a:r>
            <a:r>
              <a:rPr lang="en-US" dirty="0" smtClean="0"/>
              <a:t>Join</a:t>
            </a:r>
            <a:endParaRPr lang="en-US" dirty="0"/>
          </a:p>
        </p:txBody>
      </p:sp>
      <p:sp>
        <p:nvSpPr>
          <p:cNvPr id="3" name="Content Placeholder 2"/>
          <p:cNvSpPr>
            <a:spLocks noGrp="1"/>
          </p:cNvSpPr>
          <p:nvPr>
            <p:ph sz="quarter" idx="13"/>
          </p:nvPr>
        </p:nvSpPr>
        <p:spPr/>
        <p:txBody>
          <a:bodyPr>
            <a:normAutofit/>
          </a:bodyPr>
          <a:lstStyle/>
          <a:p>
            <a:r>
              <a:rPr lang="en-US" dirty="0" smtClean="0"/>
              <a:t>Why we need it?</a:t>
            </a:r>
          </a:p>
          <a:p>
            <a:r>
              <a:rPr lang="en-US" dirty="0" smtClean="0"/>
              <a:t>What is it?</a:t>
            </a:r>
          </a:p>
          <a:p>
            <a:r>
              <a:rPr lang="en-US" dirty="0" smtClean="0"/>
              <a:t>What are its benefits?</a:t>
            </a:r>
          </a:p>
          <a:p>
            <a:r>
              <a:rPr lang="en-US" dirty="0" smtClean="0"/>
              <a:t>Some technical details to indicate we read the paper</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33</a:t>
            </a:fld>
            <a:endParaRPr lang="en-US"/>
          </a:p>
        </p:txBody>
      </p:sp>
    </p:spTree>
    <p:extLst>
      <p:ext uri="{BB962C8B-B14F-4D97-AF65-F5344CB8AC3E}">
        <p14:creationId xmlns:p14="http://schemas.microsoft.com/office/powerpoint/2010/main" val="130551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hadoop </a:t>
            </a:r>
            <a:r>
              <a:rPr lang="en-US" dirty="0" smtClean="0"/>
              <a:t>Join</a:t>
            </a:r>
            <a:br>
              <a:rPr lang="en-US" dirty="0" smtClean="0"/>
            </a:br>
            <a:r>
              <a:rPr lang="en-US" dirty="0" smtClean="0"/>
              <a:t>some extensions too</a:t>
            </a:r>
            <a:endParaRPr lang="en-US" dirty="0"/>
          </a:p>
        </p:txBody>
      </p:sp>
      <p:sp>
        <p:nvSpPr>
          <p:cNvPr id="3" name="Content Placeholder 2"/>
          <p:cNvSpPr>
            <a:spLocks noGrp="1"/>
          </p:cNvSpPr>
          <p:nvPr>
            <p:ph sz="quarter" idx="13"/>
          </p:nvPr>
        </p:nvSpPr>
        <p:spPr/>
        <p:txBody>
          <a:bodyPr>
            <a:normAutofit/>
          </a:bodyPr>
          <a:lstStyle/>
          <a:p>
            <a:r>
              <a:rPr lang="en-US" dirty="0" smtClean="0"/>
              <a:t>MR Hadoop </a:t>
            </a:r>
          </a:p>
          <a:p>
            <a:pPr lvl="1"/>
            <a:r>
              <a:rPr lang="en-US" dirty="0" smtClean="0"/>
              <a:t>In </a:t>
            </a:r>
            <a:r>
              <a:rPr lang="en-US" dirty="0"/>
              <a:t>MapReduce two datasets are usually joined using re-partitioning. Partitioning records by join key in the map phase and grouping records in each key-based group.</a:t>
            </a:r>
          </a:p>
          <a:p>
            <a:r>
              <a:rPr lang="en-US" dirty="0" smtClean="0"/>
              <a:t>Merg</a:t>
            </a:r>
            <a:r>
              <a:rPr lang="en-US" dirty="0" smtClean="0"/>
              <a:t>e extension after reduce possible </a:t>
            </a:r>
            <a:r>
              <a:rPr lang="en-US" sz="1400" dirty="0" smtClean="0"/>
              <a:t>(research paper)</a:t>
            </a:r>
          </a:p>
          <a:p>
            <a:r>
              <a:rPr lang="en-US" dirty="0" smtClean="0"/>
              <a:t>Multi-way join in single </a:t>
            </a:r>
            <a:r>
              <a:rPr lang="en-US" dirty="0" err="1" smtClean="0"/>
              <a:t>mr</a:t>
            </a:r>
            <a:r>
              <a:rPr lang="en-US" dirty="0"/>
              <a:t> </a:t>
            </a:r>
            <a:r>
              <a:rPr lang="en-US" sz="1600" dirty="0"/>
              <a:t>(research paper)</a:t>
            </a:r>
          </a:p>
          <a:p>
            <a:r>
              <a:rPr lang="en-US" dirty="0" smtClean="0"/>
              <a:t>All have one drawback! (</a:t>
            </a:r>
            <a:r>
              <a:rPr lang="en-US" sz="1800" i="1" dirty="0" smtClean="0"/>
              <a:t>think </a:t>
            </a:r>
            <a:r>
              <a:rPr lang="en-US" sz="1800" i="1" dirty="0" err="1" smtClean="0"/>
              <a:t>neTwork</a:t>
            </a:r>
            <a:r>
              <a:rPr lang="en-US" sz="1800" i="1" dirty="0" smtClean="0"/>
              <a:t> traffic.</a:t>
            </a:r>
            <a:r>
              <a:rPr lang="en-US" dirty="0" smtClean="0"/>
              <a: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34</a:t>
            </a:fld>
            <a:endParaRPr lang="en-US"/>
          </a:p>
        </p:txBody>
      </p:sp>
    </p:spTree>
    <p:extLst>
      <p:ext uri="{BB962C8B-B14F-4D97-AF65-F5344CB8AC3E}">
        <p14:creationId xmlns:p14="http://schemas.microsoft.com/office/powerpoint/2010/main" val="2953083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hadoop Join paradigm</a:t>
            </a:r>
            <a:br>
              <a:rPr lang="en-US" dirty="0" smtClean="0"/>
            </a:br>
            <a:r>
              <a:rPr lang="en-US" dirty="0" smtClean="0"/>
              <a:t>motivation</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transfer </a:t>
            </a:r>
            <a:r>
              <a:rPr lang="en-US" dirty="0" smtClean="0"/>
              <a:t>of large amount of data through network</a:t>
            </a:r>
            <a:r>
              <a:rPr lang="en-US" dirty="0" smtClean="0"/>
              <a:t>. (cluster / cloud)</a:t>
            </a:r>
          </a:p>
          <a:p>
            <a:r>
              <a:rPr lang="en-US" dirty="0"/>
              <a:t>Joining is done in the reduce </a:t>
            </a:r>
            <a:r>
              <a:rPr lang="en-US" dirty="0" smtClean="0"/>
              <a:t>phase</a:t>
            </a:r>
            <a:endParaRPr lang="en-US" dirty="0" smtClean="0"/>
          </a:p>
          <a:p>
            <a:r>
              <a:rPr lang="en-US" dirty="0" smtClean="0"/>
              <a:t>Assumption: </a:t>
            </a:r>
          </a:p>
          <a:p>
            <a:pPr lvl="1"/>
            <a:r>
              <a:rPr lang="en-US" dirty="0" smtClean="0"/>
              <a:t>We know the schema</a:t>
            </a:r>
          </a:p>
          <a:p>
            <a:pPr lvl="1"/>
            <a:r>
              <a:rPr lang="en-US" dirty="0" smtClean="0"/>
              <a:t>We know the workload (typically join relations are static)</a:t>
            </a:r>
            <a:endParaRPr lang="en-US" dirty="0" smtClean="0"/>
          </a:p>
          <a:p>
            <a:r>
              <a:rPr lang="en-US" dirty="0" smtClean="0"/>
              <a:t>Use (</a:t>
            </a:r>
            <a:r>
              <a:rPr lang="en-US" strike="dblStrike" dirty="0" smtClean="0"/>
              <a:t>what</a:t>
            </a:r>
            <a:r>
              <a:rPr lang="en-US" dirty="0" smtClean="0"/>
              <a:t>) </a:t>
            </a:r>
            <a:r>
              <a:rPr lang="en-US" sz="3600" dirty="0" smtClean="0"/>
              <a:t>trojan</a:t>
            </a:r>
            <a:r>
              <a:rPr lang="en-US" dirty="0" smtClean="0"/>
              <a:t> join:</a:t>
            </a:r>
          </a:p>
          <a:p>
            <a:pPr lvl="1"/>
            <a:r>
              <a:rPr lang="en-US" dirty="0" smtClean="0"/>
              <a:t>partitions </a:t>
            </a:r>
            <a:r>
              <a:rPr lang="en-US" dirty="0" smtClean="0"/>
              <a:t>data on join keys before map phase. </a:t>
            </a:r>
            <a:endParaRPr lang="en-US" dirty="0"/>
          </a:p>
          <a:p>
            <a:pPr lvl="1"/>
            <a:r>
              <a:rPr lang="en-US" dirty="0" smtClean="0"/>
              <a:t>Data </a:t>
            </a:r>
            <a:r>
              <a:rPr lang="en-US" dirty="0" smtClean="0"/>
              <a:t>with same key from both relations ends up in same split. </a:t>
            </a:r>
            <a:r>
              <a:rPr lang="en-US" dirty="0" smtClean="0"/>
              <a:t>(locality awareness)</a:t>
            </a:r>
          </a:p>
          <a:p>
            <a:pPr lvl="1"/>
            <a:r>
              <a:rPr lang="en-US" dirty="0" smtClean="0"/>
              <a:t>Join </a:t>
            </a:r>
            <a:r>
              <a:rPr lang="en-US" dirty="0" smtClean="0"/>
              <a:t>is performed locally and efficiently during map</a:t>
            </a:r>
            <a:r>
              <a:rPr lang="en-US" dirty="0" smtClean="0"/>
              <a:t>. (less network traffic)</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35</a:t>
            </a:fld>
            <a:endParaRPr lang="en-US"/>
          </a:p>
        </p:txBody>
      </p:sp>
    </p:spTree>
    <p:extLst>
      <p:ext uri="{BB962C8B-B14F-4D97-AF65-F5344CB8AC3E}">
        <p14:creationId xmlns:p14="http://schemas.microsoft.com/office/powerpoint/2010/main" val="3426479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534390"/>
            <a:ext cx="7773338" cy="954696"/>
          </a:xfrm>
        </p:spPr>
        <p:txBody>
          <a:bodyPr/>
          <a:lstStyle/>
          <a:p>
            <a:r>
              <a:rPr lang="en-US" dirty="0" smtClean="0"/>
              <a:t>Trojan Join – what is it?</a:t>
            </a:r>
            <a:endParaRPr lang="en-US" dirty="0"/>
          </a:p>
        </p:txBody>
      </p:sp>
      <p:sp>
        <p:nvSpPr>
          <p:cNvPr id="3" name="Content Placeholder 2"/>
          <p:cNvSpPr>
            <a:spLocks noGrp="1"/>
          </p:cNvSpPr>
          <p:nvPr>
            <p:ph sz="quarter" idx="13"/>
          </p:nvPr>
        </p:nvSpPr>
        <p:spPr>
          <a:xfrm>
            <a:off x="460876" y="1417834"/>
            <a:ext cx="6875344" cy="4980911"/>
          </a:xfrm>
        </p:spPr>
        <p:txBody>
          <a:bodyPr>
            <a:normAutofit fontScale="92500" lnSpcReduction="20000"/>
          </a:bodyPr>
          <a:lstStyle/>
          <a:p>
            <a:pPr lvl="1"/>
            <a:r>
              <a:rPr lang="en-US" sz="2200" dirty="0" smtClean="0"/>
              <a:t>Non-Invasive: </a:t>
            </a:r>
            <a:endParaRPr lang="en-US" sz="2200" dirty="0" smtClean="0"/>
          </a:p>
          <a:p>
            <a:pPr lvl="2"/>
            <a:r>
              <a:rPr lang="en-US" sz="2000" dirty="0" smtClean="0"/>
              <a:t>Hadoop framework intact. </a:t>
            </a:r>
          </a:p>
          <a:p>
            <a:pPr lvl="2"/>
            <a:r>
              <a:rPr lang="en-US" sz="2000" dirty="0" smtClean="0"/>
              <a:t>internal </a:t>
            </a:r>
            <a:r>
              <a:rPr lang="en-US" sz="2000" dirty="0"/>
              <a:t>representation of a data split </a:t>
            </a:r>
            <a:r>
              <a:rPr lang="en-US" sz="2000" dirty="0" smtClean="0"/>
              <a:t>changed</a:t>
            </a:r>
            <a:r>
              <a:rPr lang="en-US" sz="2000" dirty="0" smtClean="0"/>
              <a:t>.</a:t>
            </a:r>
            <a:endParaRPr lang="en-US" sz="2000" dirty="0"/>
          </a:p>
          <a:p>
            <a:pPr lvl="1"/>
            <a:r>
              <a:rPr lang="en-US" sz="2200" dirty="0"/>
              <a:t>Seamless </a:t>
            </a:r>
            <a:r>
              <a:rPr lang="en-US" sz="2200" dirty="0" smtClean="0"/>
              <a:t>Splitting: </a:t>
            </a:r>
            <a:endParaRPr lang="en-US" sz="2200" dirty="0" smtClean="0"/>
          </a:p>
          <a:p>
            <a:pPr lvl="2"/>
            <a:r>
              <a:rPr lang="en-US" sz="2000" dirty="0" smtClean="0"/>
              <a:t>When </a:t>
            </a:r>
            <a:r>
              <a:rPr lang="en-US" sz="2000" dirty="0"/>
              <a:t>co-grouping the data, create </a:t>
            </a:r>
            <a:r>
              <a:rPr lang="en-US" sz="2000" dirty="0" smtClean="0"/>
              <a:t>3 headers </a:t>
            </a:r>
            <a:r>
              <a:rPr lang="en-US" sz="2000" dirty="0"/>
              <a:t>per data split: </a:t>
            </a:r>
            <a:endParaRPr lang="en-US" sz="2000" dirty="0" smtClean="0"/>
          </a:p>
          <a:p>
            <a:pPr lvl="2"/>
            <a:r>
              <a:rPr lang="en-US" sz="2000" dirty="0" smtClean="0"/>
              <a:t>2 for </a:t>
            </a:r>
            <a:r>
              <a:rPr lang="en-US" sz="2000" dirty="0"/>
              <a:t>indicating the boundaries of data belonging to different </a:t>
            </a:r>
            <a:r>
              <a:rPr lang="en-US" sz="2000" dirty="0" smtClean="0"/>
              <a:t>relations</a:t>
            </a:r>
          </a:p>
          <a:p>
            <a:pPr lvl="2"/>
            <a:r>
              <a:rPr lang="en-US" sz="2000" dirty="0" smtClean="0"/>
              <a:t>1 </a:t>
            </a:r>
            <a:r>
              <a:rPr lang="en-US" sz="2000" dirty="0" smtClean="0"/>
              <a:t>for </a:t>
            </a:r>
            <a:r>
              <a:rPr lang="en-US" sz="2000" dirty="0"/>
              <a:t>indicating the boundaries of the logical split. </a:t>
            </a:r>
            <a:endParaRPr lang="en-US" sz="2000" dirty="0" smtClean="0"/>
          </a:p>
          <a:p>
            <a:pPr lvl="2"/>
            <a:r>
              <a:rPr lang="en-US" sz="2000" dirty="0" smtClean="0"/>
              <a:t>Trojan </a:t>
            </a:r>
            <a:r>
              <a:rPr lang="en-US" sz="2000" dirty="0"/>
              <a:t>Join automatically splits data at logical split boundaries that are opaque to the </a:t>
            </a:r>
            <a:r>
              <a:rPr lang="en-US" sz="2000" dirty="0" smtClean="0"/>
              <a:t>user</a:t>
            </a:r>
            <a:r>
              <a:rPr lang="en-US" sz="2000" dirty="0" smtClean="0"/>
              <a:t>.</a:t>
            </a:r>
            <a:r>
              <a:rPr lang="en-US" sz="2200" dirty="0" smtClean="0"/>
              <a:t>.</a:t>
            </a:r>
            <a:endParaRPr lang="en-US" sz="2200" dirty="0"/>
          </a:p>
          <a:p>
            <a:pPr>
              <a:lnSpc>
                <a:spcPct val="70000"/>
              </a:lnSpc>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36</a:t>
            </a:fld>
            <a:endParaRPr lang="en-US"/>
          </a:p>
        </p:txBody>
      </p:sp>
      <p:pic>
        <p:nvPicPr>
          <p:cNvPr id="6" name="Content Placeholder 3" descr="Screen Shot 2015-02-22 at 7.42.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870978" y="2650772"/>
            <a:ext cx="6672469" cy="1741985"/>
          </a:xfrm>
          <a:prstGeom prst="rect">
            <a:avLst/>
          </a:prstGeom>
        </p:spPr>
      </p:pic>
    </p:spTree>
    <p:extLst>
      <p:ext uri="{BB962C8B-B14F-4D97-AF65-F5344CB8AC3E}">
        <p14:creationId xmlns:p14="http://schemas.microsoft.com/office/powerpoint/2010/main" val="2973812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534390"/>
            <a:ext cx="7773338" cy="954696"/>
          </a:xfrm>
        </p:spPr>
        <p:txBody>
          <a:bodyPr/>
          <a:lstStyle/>
          <a:p>
            <a:r>
              <a:rPr lang="en-US" dirty="0" smtClean="0"/>
              <a:t>Trojan Join – how does it help?</a:t>
            </a:r>
            <a:endParaRPr lang="en-US" dirty="0"/>
          </a:p>
        </p:txBody>
      </p:sp>
      <p:sp>
        <p:nvSpPr>
          <p:cNvPr id="3" name="Content Placeholder 2"/>
          <p:cNvSpPr>
            <a:spLocks noGrp="1"/>
          </p:cNvSpPr>
          <p:nvPr>
            <p:ph sz="quarter" idx="13"/>
          </p:nvPr>
        </p:nvSpPr>
        <p:spPr>
          <a:xfrm>
            <a:off x="498474" y="1417834"/>
            <a:ext cx="7556313" cy="4980911"/>
          </a:xfrm>
        </p:spPr>
        <p:txBody>
          <a:bodyPr>
            <a:normAutofit/>
          </a:bodyPr>
          <a:lstStyle/>
          <a:p>
            <a:pPr lvl="1"/>
            <a:r>
              <a:rPr lang="en-US" sz="2200" dirty="0" smtClean="0"/>
              <a:t>Mapper-side </a:t>
            </a:r>
            <a:r>
              <a:rPr lang="en-US" sz="2200" dirty="0"/>
              <a:t>Co-partitioned </a:t>
            </a:r>
            <a:r>
              <a:rPr lang="en-US" sz="2200" dirty="0" smtClean="0"/>
              <a:t>Join: </a:t>
            </a:r>
            <a:endParaRPr lang="en-US" sz="2200" dirty="0" smtClean="0"/>
          </a:p>
          <a:p>
            <a:pPr lvl="2"/>
            <a:r>
              <a:rPr lang="en-US" sz="2000" dirty="0" smtClean="0"/>
              <a:t>Trojan </a:t>
            </a:r>
            <a:r>
              <a:rPr lang="en-US" sz="2000" dirty="0"/>
              <a:t>Join allows users </a:t>
            </a:r>
            <a:r>
              <a:rPr lang="en-US" sz="2000" dirty="0" smtClean="0"/>
              <a:t>to join </a:t>
            </a:r>
            <a:r>
              <a:rPr lang="en-US" sz="2000" dirty="0"/>
              <a:t>relations in the map phase itself exploiting co-partitioned </a:t>
            </a:r>
            <a:r>
              <a:rPr lang="en-US" sz="2000" dirty="0" smtClean="0"/>
              <a:t>data. </a:t>
            </a:r>
            <a:r>
              <a:rPr lang="en-US" sz="2000" i="1" dirty="0" smtClean="0"/>
              <a:t>This </a:t>
            </a:r>
            <a:r>
              <a:rPr lang="en-US" sz="2000" i="1" dirty="0"/>
              <a:t>avoids the shuffle phase, which is typically quite costly </a:t>
            </a:r>
            <a:r>
              <a:rPr lang="en-US" sz="2000" i="1" dirty="0" smtClean="0"/>
              <a:t>from the </a:t>
            </a:r>
            <a:r>
              <a:rPr lang="en-US" sz="2000" i="1" dirty="0"/>
              <a:t>network traffic </a:t>
            </a:r>
            <a:r>
              <a:rPr lang="en-US" sz="2000" i="1" dirty="0" smtClean="0"/>
              <a:t>perspective</a:t>
            </a:r>
            <a:r>
              <a:rPr lang="en-US" sz="2000" dirty="0" smtClean="0"/>
              <a:t>.</a:t>
            </a:r>
          </a:p>
          <a:p>
            <a:pPr lvl="1"/>
            <a:endParaRPr lang="en-US" sz="2200" dirty="0" smtClean="0"/>
          </a:p>
          <a:p>
            <a:pPr lvl="1"/>
            <a:r>
              <a:rPr lang="en-US" sz="2200" dirty="0" smtClean="0"/>
              <a:t>Trojan </a:t>
            </a:r>
            <a:r>
              <a:rPr lang="en-US" sz="2200" dirty="0"/>
              <a:t>Index </a:t>
            </a:r>
            <a:r>
              <a:rPr lang="en-US" sz="2200" dirty="0" smtClean="0"/>
              <a:t>Compatibility: </a:t>
            </a:r>
            <a:endParaRPr lang="en-US" sz="2200" dirty="0" smtClean="0"/>
          </a:p>
          <a:p>
            <a:pPr lvl="2"/>
            <a:r>
              <a:rPr lang="en-US" sz="2000" dirty="0" smtClean="0"/>
              <a:t>Trojan </a:t>
            </a:r>
            <a:r>
              <a:rPr lang="en-US" sz="2000" dirty="0"/>
              <a:t>indexes may freely </a:t>
            </a:r>
            <a:r>
              <a:rPr lang="en-US" sz="2000" dirty="0" smtClean="0"/>
              <a:t>be combined </a:t>
            </a:r>
            <a:r>
              <a:rPr lang="en-US" sz="2000" dirty="0"/>
              <a:t>with Trojan </a:t>
            </a:r>
            <a:r>
              <a:rPr lang="en-US" sz="2000" dirty="0" smtClean="0"/>
              <a:t>Joins.</a:t>
            </a:r>
            <a:endParaRPr lang="en-US" sz="2000" dirty="0"/>
          </a:p>
          <a:p>
            <a:pPr>
              <a:lnSpc>
                <a:spcPct val="70000"/>
              </a:lnSpc>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37</a:t>
            </a:fld>
            <a:endParaRPr lang="en-US"/>
          </a:p>
        </p:txBody>
      </p:sp>
    </p:spTree>
    <p:extLst>
      <p:ext uri="{BB962C8B-B14F-4D97-AF65-F5344CB8AC3E}">
        <p14:creationId xmlns:p14="http://schemas.microsoft.com/office/powerpoint/2010/main" val="775826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Trojan Join </a:t>
            </a:r>
            <a:r>
              <a:rPr lang="en-US" dirty="0" smtClean="0"/>
              <a:t>– behind the scene</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i="1" dirty="0" smtClean="0"/>
              <a:t>co-partition</a:t>
            </a:r>
            <a:r>
              <a:rPr lang="en-US" dirty="0" smtClean="0"/>
              <a:t> </a:t>
            </a:r>
            <a:r>
              <a:rPr lang="en-US" dirty="0"/>
              <a:t>the </a:t>
            </a:r>
            <a:r>
              <a:rPr lang="en-US" i="1" dirty="0"/>
              <a:t>data</a:t>
            </a:r>
            <a:r>
              <a:rPr lang="en-US" dirty="0"/>
              <a:t> at load </a:t>
            </a:r>
            <a:r>
              <a:rPr lang="en-US" dirty="0" smtClean="0"/>
              <a:t>time</a:t>
            </a:r>
          </a:p>
          <a:p>
            <a:pPr lvl="1"/>
            <a:r>
              <a:rPr lang="en-US" dirty="0" smtClean="0"/>
              <a:t>given </a:t>
            </a:r>
            <a:r>
              <a:rPr lang="en-US" dirty="0" smtClean="0"/>
              <a:t>two input Relations, </a:t>
            </a:r>
            <a:r>
              <a:rPr lang="en-US" dirty="0" smtClean="0"/>
              <a:t>at data load time </a:t>
            </a:r>
            <a:r>
              <a:rPr lang="en-US" dirty="0" smtClean="0"/>
              <a:t>same partitioning function </a:t>
            </a:r>
            <a:r>
              <a:rPr lang="en-US" dirty="0" smtClean="0"/>
              <a:t>applied </a:t>
            </a:r>
            <a:r>
              <a:rPr lang="en-US" dirty="0" smtClean="0"/>
              <a:t>on the join </a:t>
            </a:r>
            <a:r>
              <a:rPr lang="en-US" dirty="0" smtClean="0"/>
              <a:t>attribute (key) </a:t>
            </a:r>
            <a:r>
              <a:rPr lang="en-US" dirty="0" smtClean="0"/>
              <a:t>of both </a:t>
            </a:r>
            <a:r>
              <a:rPr lang="en-US" dirty="0" smtClean="0"/>
              <a:t>relations (table).</a:t>
            </a:r>
            <a:endParaRPr lang="en-US" dirty="0" smtClean="0"/>
          </a:p>
          <a:p>
            <a:r>
              <a:rPr lang="en-US" i="1" dirty="0" smtClean="0"/>
              <a:t>Placing</a:t>
            </a:r>
            <a:r>
              <a:rPr lang="en-US" dirty="0" smtClean="0"/>
              <a:t> the co-group </a:t>
            </a:r>
            <a:r>
              <a:rPr lang="en-US" i="1" dirty="0" smtClean="0"/>
              <a:t>pairs</a:t>
            </a:r>
            <a:endParaRPr lang="en-US" dirty="0"/>
          </a:p>
          <a:p>
            <a:pPr lvl="1"/>
            <a:r>
              <a:rPr lang="en-US" u="sng" dirty="0" smtClean="0"/>
              <a:t>same </a:t>
            </a:r>
            <a:r>
              <a:rPr lang="en-US" u="sng" dirty="0" smtClean="0"/>
              <a:t>join key </a:t>
            </a:r>
            <a:r>
              <a:rPr lang="en-US" dirty="0" smtClean="0"/>
              <a:t>from the two relations on the </a:t>
            </a:r>
            <a:r>
              <a:rPr lang="en-US" u="sng" dirty="0" smtClean="0"/>
              <a:t>same split </a:t>
            </a:r>
            <a:r>
              <a:rPr lang="en-US" dirty="0" smtClean="0"/>
              <a:t>and </a:t>
            </a:r>
            <a:r>
              <a:rPr lang="en-US" u="sng" dirty="0" smtClean="0"/>
              <a:t>same node</a:t>
            </a:r>
            <a:r>
              <a:rPr lang="en-US" dirty="0" smtClean="0"/>
              <a:t>. (co-located)</a:t>
            </a:r>
            <a:endParaRPr lang="en-US" dirty="0" smtClean="0"/>
          </a:p>
          <a:p>
            <a:r>
              <a:rPr lang="en-US" dirty="0" smtClean="0"/>
              <a:t>Joins are processed </a:t>
            </a:r>
            <a:r>
              <a:rPr lang="en-US" i="1" dirty="0" smtClean="0"/>
              <a:t>locally</a:t>
            </a:r>
            <a:r>
              <a:rPr lang="en-US" dirty="0" smtClean="0"/>
              <a:t> at query time </a:t>
            </a:r>
            <a:r>
              <a:rPr lang="en-US" i="1" dirty="0" smtClean="0"/>
              <a:t>within each node</a:t>
            </a:r>
          </a:p>
          <a:p>
            <a:r>
              <a:rPr lang="en-US" dirty="0" smtClean="0"/>
              <a:t>We are free to group the data on any attribute in the same MapReduce job</a:t>
            </a:r>
            <a:r>
              <a:rPr lang="en-US" dirty="0" smtClean="0"/>
              <a:t>.  </a:t>
            </a:r>
            <a:r>
              <a:rPr lang="en-US" dirty="0" smtClean="0"/>
              <a:t>(</a:t>
            </a:r>
            <a:r>
              <a:rPr lang="en-US" sz="1700" dirty="0" smtClean="0"/>
              <a:t>how?</a:t>
            </a:r>
            <a:r>
              <a:rPr lang="en-US" dirty="0" smtClean="0"/>
              <a:t>)</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38</a:t>
            </a:fld>
            <a:endParaRPr lang="en-US"/>
          </a:p>
        </p:txBody>
      </p:sp>
    </p:spTree>
    <p:extLst>
      <p:ext uri="{BB962C8B-B14F-4D97-AF65-F5344CB8AC3E}">
        <p14:creationId xmlns:p14="http://schemas.microsoft.com/office/powerpoint/2010/main" val="1337456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38325"/>
            <a:ext cx="7773338" cy="1050913"/>
          </a:xfrm>
        </p:spPr>
        <p:txBody>
          <a:bodyPr>
            <a:normAutofit/>
          </a:bodyPr>
          <a:lstStyle/>
          <a:p>
            <a:r>
              <a:rPr lang="en-US" dirty="0" smtClean="0"/>
              <a:t>Co-partitioned </a:t>
            </a:r>
            <a:r>
              <a:rPr lang="en-US" dirty="0" smtClean="0"/>
              <a:t>split details</a:t>
            </a:r>
            <a:endParaRPr lang="en-US" dirty="0"/>
          </a:p>
        </p:txBody>
      </p:sp>
      <p:pic>
        <p:nvPicPr>
          <p:cNvPr id="4" name="Content Placeholder 3" descr="Screen Shot 2015-02-22 at 7.42.38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0430" y="4494818"/>
            <a:ext cx="7772400" cy="1741985"/>
          </a:xfrm>
        </p:spPr>
      </p:pic>
      <p:sp>
        <p:nvSpPr>
          <p:cNvPr id="6" name="Content Placeholder 2"/>
          <p:cNvSpPr txBox="1">
            <a:spLocks/>
          </p:cNvSpPr>
          <p:nvPr/>
        </p:nvSpPr>
        <p:spPr>
          <a:xfrm>
            <a:off x="498474" y="1549137"/>
            <a:ext cx="7556313" cy="290586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20000"/>
              </a:lnSpc>
              <a:spcBef>
                <a:spcPts val="1000"/>
              </a:spcBef>
              <a:buClr>
                <a:schemeClr val="tx1"/>
              </a:buClr>
              <a:buFont typeface="Arial" panose="020B0604020202020204" pitchFamily="34" charset="0"/>
              <a:buChar char="•"/>
            </a:pPr>
            <a:r>
              <a:rPr lang="en-US" cap="all" dirty="0">
                <a:solidFill>
                  <a:schemeClr val="tx1"/>
                </a:solidFill>
              </a:rPr>
              <a:t>Each split is separated by split footer F and contains data from two Relations T and </a:t>
            </a:r>
            <a:r>
              <a:rPr lang="en-US" cap="all" dirty="0" smtClean="0">
                <a:solidFill>
                  <a:schemeClr val="tx1"/>
                </a:solidFill>
              </a:rPr>
              <a:t>S.</a:t>
            </a:r>
            <a:endParaRPr lang="en-US" cap="all" dirty="0">
              <a:solidFill>
                <a:schemeClr val="tx1"/>
              </a:solidFill>
            </a:endParaRPr>
          </a:p>
          <a:p>
            <a:pPr>
              <a:lnSpc>
                <a:spcPct val="120000"/>
              </a:lnSpc>
              <a:spcBef>
                <a:spcPts val="1000"/>
              </a:spcBef>
              <a:buClr>
                <a:schemeClr val="tx1"/>
              </a:buClr>
              <a:buFont typeface="Arial" panose="020B0604020202020204" pitchFamily="34" charset="0"/>
              <a:buChar char="•"/>
            </a:pPr>
            <a:r>
              <a:rPr lang="en-US" cap="all" dirty="0">
                <a:solidFill>
                  <a:schemeClr val="tx1"/>
                </a:solidFill>
              </a:rPr>
              <a:t>Two headers </a:t>
            </a:r>
            <a:r>
              <a:rPr lang="en-US" cap="all" dirty="0" smtClean="0">
                <a:solidFill>
                  <a:schemeClr val="tx1"/>
                </a:solidFill>
              </a:rPr>
              <a:t>HT </a:t>
            </a:r>
            <a:r>
              <a:rPr lang="en-US" cap="all" dirty="0">
                <a:solidFill>
                  <a:schemeClr val="tx1"/>
                </a:solidFill>
              </a:rPr>
              <a:t>and Hs, one for each relation, to indicate the size of each </a:t>
            </a:r>
            <a:r>
              <a:rPr lang="en-US" cap="all" dirty="0" smtClean="0">
                <a:solidFill>
                  <a:schemeClr val="tx1"/>
                </a:solidFill>
              </a:rPr>
              <a:t>co-partition.</a:t>
            </a:r>
            <a:endParaRPr lang="en-US" cap="all" dirty="0">
              <a:solidFill>
                <a:schemeClr val="tx1"/>
              </a:solidFill>
            </a:endParaRPr>
          </a:p>
          <a:p>
            <a:pPr>
              <a:lnSpc>
                <a:spcPct val="120000"/>
              </a:lnSpc>
              <a:spcBef>
                <a:spcPts val="1000"/>
              </a:spcBef>
              <a:buClr>
                <a:schemeClr val="tx1"/>
              </a:buClr>
              <a:buFont typeface="Arial" panose="020B0604020202020204" pitchFamily="34" charset="0"/>
              <a:buChar char="•"/>
            </a:pPr>
            <a:r>
              <a:rPr lang="en-US" cap="all" dirty="0">
                <a:solidFill>
                  <a:schemeClr val="tx1"/>
                </a:solidFill>
              </a:rPr>
              <a:t>Given an </a:t>
            </a:r>
            <a:r>
              <a:rPr lang="en-US" cap="all" dirty="0" err="1">
                <a:solidFill>
                  <a:schemeClr val="tx1"/>
                </a:solidFill>
              </a:rPr>
              <a:t>equi</a:t>
            </a:r>
            <a:r>
              <a:rPr lang="en-US" cap="all" dirty="0">
                <a:solidFill>
                  <a:schemeClr val="tx1"/>
                </a:solidFill>
              </a:rPr>
              <a:t>-join predicate PJ(T,S) = (T.ai = S.bj), the Trojan Join proceeds in two phases: the data co-partitioning and query processing </a:t>
            </a:r>
            <a:r>
              <a:rPr lang="en-US" cap="all" dirty="0" smtClean="0">
                <a:solidFill>
                  <a:schemeClr val="tx1"/>
                </a:solidFill>
              </a:rPr>
              <a:t>phases.</a:t>
            </a:r>
            <a:endParaRPr lang="en-US" cap="all" dirty="0">
              <a:solidFill>
                <a:schemeClr val="tx1"/>
              </a:solidFill>
            </a:endParaRPr>
          </a:p>
          <a:p>
            <a:pPr>
              <a:lnSpc>
                <a:spcPct val="120000"/>
              </a:lnSpc>
              <a:spcBef>
                <a:spcPts val="1000"/>
              </a:spcBef>
              <a:buClr>
                <a:schemeClr val="tx1"/>
              </a:buClr>
              <a:buFont typeface="Arial" panose="020B0604020202020204" pitchFamily="34" charset="0"/>
              <a:buChar char="•"/>
            </a:pPr>
            <a:endParaRPr lang="en-US" cap="all" dirty="0">
              <a:solidFill>
                <a:schemeClr val="tx1"/>
              </a:solidFill>
            </a:endParaRPr>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39</a:t>
            </a:fld>
            <a:endParaRPr lang="en-US"/>
          </a:p>
        </p:txBody>
      </p:sp>
    </p:spTree>
    <p:extLst>
      <p:ext uri="{BB962C8B-B14F-4D97-AF65-F5344CB8AC3E}">
        <p14:creationId xmlns:p14="http://schemas.microsoft.com/office/powerpoint/2010/main" val="1082183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a:t>
            </a:r>
            <a:br>
              <a:rPr lang="en-US" dirty="0" smtClean="0"/>
            </a:br>
            <a:r>
              <a:rPr lang="en-US" dirty="0" smtClean="0"/>
              <a:t>(</a:t>
            </a:r>
            <a:r>
              <a:rPr lang="en-US" sz="2000" dirty="0" smtClean="0"/>
              <a:t>adapted from only aggressive elephants are fast elephants</a:t>
            </a:r>
            <a:r>
              <a:rPr lang="en-US" dirty="0" smtClean="0"/>
              <a:t>)</a:t>
            </a:r>
            <a:endParaRPr lang="en-US" dirty="0"/>
          </a:p>
        </p:txBody>
      </p:sp>
      <p:sp>
        <p:nvSpPr>
          <p:cNvPr id="3" name="Content Placeholder 2"/>
          <p:cNvSpPr>
            <a:spLocks noGrp="1"/>
          </p:cNvSpPr>
          <p:nvPr>
            <p:ph sz="quarter" idx="13"/>
          </p:nvPr>
        </p:nvSpPr>
        <p:spPr>
          <a:xfrm>
            <a:off x="685330" y="1974575"/>
            <a:ext cx="5610849" cy="4273826"/>
          </a:xfrm>
        </p:spPr>
        <p:txBody>
          <a:bodyPr>
            <a:normAutofit fontScale="70000" lnSpcReduction="20000"/>
          </a:bodyPr>
          <a:lstStyle/>
          <a:p>
            <a:r>
              <a:rPr lang="en-US" dirty="0" err="1" smtClean="0"/>
              <a:t>Muyeedul</a:t>
            </a:r>
            <a:r>
              <a:rPr lang="en-US" dirty="0" smtClean="0"/>
              <a:t>/</a:t>
            </a:r>
            <a:r>
              <a:rPr lang="en-US" dirty="0" err="1" smtClean="0"/>
              <a:t>nitish</a:t>
            </a:r>
            <a:r>
              <a:rPr lang="en-US" dirty="0" smtClean="0"/>
              <a:t> are</a:t>
            </a:r>
            <a:r>
              <a:rPr lang="en-US" dirty="0" smtClean="0"/>
              <a:t> analyzing web log dataset </a:t>
            </a:r>
          </a:p>
          <a:p>
            <a:pPr lvl="1"/>
            <a:r>
              <a:rPr lang="en-US" dirty="0" smtClean="0"/>
              <a:t>Fields per row are </a:t>
            </a:r>
            <a:r>
              <a:rPr lang="en-US" dirty="0" err="1" smtClean="0"/>
              <a:t>visit_date</a:t>
            </a:r>
            <a:r>
              <a:rPr lang="en-US" dirty="0" smtClean="0"/>
              <a:t>, </a:t>
            </a:r>
            <a:r>
              <a:rPr lang="en-US" dirty="0" err="1" smtClean="0"/>
              <a:t>ad_revenue</a:t>
            </a:r>
            <a:r>
              <a:rPr lang="en-US" dirty="0" smtClean="0"/>
              <a:t>, </a:t>
            </a:r>
            <a:r>
              <a:rPr lang="en-US" dirty="0" err="1" smtClean="0"/>
              <a:t>source_ip</a:t>
            </a:r>
            <a:endParaRPr lang="en-US" dirty="0" smtClean="0"/>
          </a:p>
          <a:p>
            <a:r>
              <a:rPr lang="en-US" dirty="0" smtClean="0"/>
              <a:t>We are interested in </a:t>
            </a:r>
            <a:r>
              <a:rPr lang="en-US" dirty="0" err="1" smtClean="0"/>
              <a:t>source_ip</a:t>
            </a:r>
            <a:r>
              <a:rPr lang="en-US" dirty="0" smtClean="0"/>
              <a:t> with </a:t>
            </a:r>
            <a:r>
              <a:rPr lang="en-US" dirty="0" err="1" smtClean="0"/>
              <a:t>visit_date</a:t>
            </a:r>
            <a:r>
              <a:rPr lang="en-US" dirty="0" smtClean="0"/>
              <a:t>=2015</a:t>
            </a:r>
          </a:p>
          <a:p>
            <a:r>
              <a:rPr lang="en-US" dirty="0" smtClean="0"/>
              <a:t> write a </a:t>
            </a:r>
            <a:r>
              <a:rPr lang="en-US" dirty="0" err="1" smtClean="0"/>
              <a:t>mr</a:t>
            </a:r>
            <a:r>
              <a:rPr lang="en-US" dirty="0" smtClean="0"/>
              <a:t> job / hit enter / go get coffee.  </a:t>
            </a:r>
            <a:r>
              <a:rPr lang="en-US" dirty="0" smtClean="0"/>
              <a:t>Minutes later</a:t>
            </a:r>
            <a:r>
              <a:rPr lang="en-US" dirty="0" smtClean="0"/>
              <a:t> the required output arrives (SLOW)</a:t>
            </a:r>
            <a:endParaRPr lang="en-US" dirty="0" smtClean="0"/>
          </a:p>
          <a:p>
            <a:r>
              <a:rPr lang="en-US" dirty="0" smtClean="0"/>
              <a:t>After looking at result, </a:t>
            </a:r>
            <a:r>
              <a:rPr lang="en-US" dirty="0" smtClean="0"/>
              <a:t>we find 134.215.36.26 suspicious.</a:t>
            </a:r>
          </a:p>
          <a:p>
            <a:r>
              <a:rPr lang="en-US" dirty="0" smtClean="0"/>
              <a:t>Modify </a:t>
            </a:r>
            <a:r>
              <a:rPr lang="en-US" dirty="0" err="1" smtClean="0"/>
              <a:t>mr</a:t>
            </a:r>
            <a:r>
              <a:rPr lang="en-US" dirty="0" smtClean="0"/>
              <a:t> job / hit enter / go get coffee</a:t>
            </a:r>
            <a:r>
              <a:rPr lang="en-US" dirty="0"/>
              <a:t>. Minutes later the required output arrives (SLOW</a:t>
            </a:r>
            <a:r>
              <a:rPr lang="en-US" dirty="0" smtClean="0"/>
              <a:t>)</a:t>
            </a:r>
            <a:endParaRPr lang="en-US" dirty="0" smtClean="0"/>
          </a:p>
          <a:p>
            <a:r>
              <a:rPr lang="en-US" dirty="0" smtClean="0"/>
              <a:t>Slow query runtimes</a:t>
            </a:r>
          </a:p>
          <a:p>
            <a:r>
              <a:rPr lang="en-US" dirty="0" smtClean="0"/>
              <a:t>Our Data exploration speed goes down / our caffeine intake goes up</a:t>
            </a:r>
          </a:p>
          <a:p>
            <a:r>
              <a:rPr lang="en-US" dirty="0" smtClean="0"/>
              <a:t>What do we do?  The story starts here…..</a:t>
            </a:r>
            <a:endParaRPr lang="en-US" dirty="0" smtClean="0"/>
          </a:p>
          <a:p>
            <a:pPr lvl="1"/>
            <a:endParaRPr lang="en-US" dirty="0" smtClean="0"/>
          </a:p>
          <a:p>
            <a:pPr marL="457200" lvl="1" indent="0">
              <a:buNone/>
            </a:pP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Powered by WPI CS 561 classmates and Professor Eltabakh</a:t>
            </a:r>
            <a:endParaRPr lang="en-US" dirty="0"/>
          </a:p>
        </p:txBody>
      </p:sp>
      <p:sp>
        <p:nvSpPr>
          <p:cNvPr id="6" name="Slide Number Placeholder 5"/>
          <p:cNvSpPr>
            <a:spLocks noGrp="1"/>
          </p:cNvSpPr>
          <p:nvPr>
            <p:ph type="sldNum" sz="quarter" idx="12"/>
          </p:nvPr>
        </p:nvSpPr>
        <p:spPr/>
        <p:txBody>
          <a:bodyPr/>
          <a:lstStyle/>
          <a:p>
            <a:fld id="{C1725D07-E1FA-2244-90A7-AD8F5D7F542A}" type="slidenum">
              <a:rPr lang="en-US" smtClean="0"/>
              <a:t>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179" y="2097007"/>
            <a:ext cx="2595564" cy="257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09253" y="4738734"/>
            <a:ext cx="2782490" cy="230832"/>
          </a:xfrm>
          <a:prstGeom prst="rect">
            <a:avLst/>
          </a:prstGeom>
          <a:noFill/>
        </p:spPr>
        <p:txBody>
          <a:bodyPr wrap="square" rtlCol="0">
            <a:spAutoFit/>
          </a:bodyPr>
          <a:lstStyle/>
          <a:p>
            <a:pPr algn="r"/>
            <a:r>
              <a:rPr lang="en-US" sz="900" dirty="0" smtClean="0"/>
              <a:t>Adapted from </a:t>
            </a:r>
            <a:r>
              <a:rPr lang="en-US" sz="900" dirty="0" smtClean="0">
                <a:hlinkClick r:id="rId3"/>
              </a:rPr>
              <a:t>http://www.freeimages.com/</a:t>
            </a:r>
            <a:r>
              <a:rPr lang="en-US" sz="900" dirty="0" smtClean="0"/>
              <a:t> </a:t>
            </a:r>
            <a:endParaRPr lang="en-US" sz="900" dirty="0"/>
          </a:p>
        </p:txBody>
      </p:sp>
    </p:spTree>
    <p:extLst>
      <p:ext uri="{BB962C8B-B14F-4D97-AF65-F5344CB8AC3E}">
        <p14:creationId xmlns:p14="http://schemas.microsoft.com/office/powerpoint/2010/main" val="27930849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42" y="459262"/>
            <a:ext cx="7773338" cy="1007798"/>
          </a:xfrm>
        </p:spPr>
        <p:txBody>
          <a:bodyPr>
            <a:normAutofit fontScale="90000"/>
          </a:bodyPr>
          <a:lstStyle/>
          <a:p>
            <a:r>
              <a:rPr lang="en-US" dirty="0" smtClean="0"/>
              <a:t>Data </a:t>
            </a:r>
            <a:r>
              <a:rPr lang="en-US" dirty="0" smtClean="0"/>
              <a:t>Co-partitioning – mapper join</a:t>
            </a:r>
            <a:endParaRPr lang="en-US" dirty="0"/>
          </a:p>
        </p:txBody>
      </p:sp>
      <p:sp>
        <p:nvSpPr>
          <p:cNvPr id="7" name="Content Placeholder 2"/>
          <p:cNvSpPr txBox="1">
            <a:spLocks/>
          </p:cNvSpPr>
          <p:nvPr/>
        </p:nvSpPr>
        <p:spPr>
          <a:xfrm>
            <a:off x="498475" y="1467060"/>
            <a:ext cx="5544516" cy="5238540"/>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To perform join queries using map tasks only</a:t>
            </a:r>
          </a:p>
          <a:p>
            <a:pPr>
              <a:lnSpc>
                <a:spcPct val="130000"/>
              </a:lnSpc>
              <a:spcBef>
                <a:spcPts val="1000"/>
              </a:spcBef>
              <a:buClr>
                <a:schemeClr val="tx1"/>
              </a:buClr>
              <a:buFont typeface="Arial" panose="020B0604020202020204" pitchFamily="34" charset="0"/>
              <a:buChar char="•"/>
            </a:pPr>
            <a:r>
              <a:rPr lang="en-US" sz="1600" cap="all" dirty="0" smtClean="0">
                <a:solidFill>
                  <a:schemeClr val="tx1"/>
                </a:solidFill>
              </a:rPr>
              <a:t>Join-value </a:t>
            </a:r>
            <a:r>
              <a:rPr lang="en-US" sz="1600" cap="all" dirty="0">
                <a:solidFill>
                  <a:schemeClr val="tx1"/>
                </a:solidFill>
              </a:rPr>
              <a:t>contains value of the join attribute plus the lineage</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Lineage identifies </a:t>
            </a:r>
            <a:r>
              <a:rPr lang="en-US" sz="1600" cap="all" dirty="0" smtClean="0">
                <a:solidFill>
                  <a:schemeClr val="tx1"/>
                </a:solidFill>
              </a:rPr>
              <a:t>relation </a:t>
            </a:r>
            <a:r>
              <a:rPr lang="en-US" sz="1600" cap="all" dirty="0">
                <a:solidFill>
                  <a:schemeClr val="tx1"/>
                </a:solidFill>
              </a:rPr>
              <a:t>data belongs to (T or S)</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record contains all the attributes of the record</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For re-partitioning and grouping same ‘</a:t>
            </a:r>
            <a:r>
              <a:rPr lang="en-US" sz="1600" cap="all" dirty="0" err="1">
                <a:solidFill>
                  <a:schemeClr val="tx1"/>
                </a:solidFill>
              </a:rPr>
              <a:t>sh</a:t>
            </a:r>
            <a:r>
              <a:rPr lang="en-US" sz="1600" cap="all" dirty="0">
                <a:solidFill>
                  <a:schemeClr val="tx1"/>
                </a:solidFill>
              </a:rPr>
              <a:t>’ and ‘grp’ UDFs from index are used</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a:t>
            </a:r>
            <a:r>
              <a:rPr lang="en-US" sz="1600" cap="all" dirty="0" err="1">
                <a:solidFill>
                  <a:schemeClr val="tx1"/>
                </a:solidFill>
              </a:rPr>
              <a:t>cmp</a:t>
            </a:r>
            <a:r>
              <a:rPr lang="en-US" sz="1600" cap="all" dirty="0">
                <a:solidFill>
                  <a:schemeClr val="tx1"/>
                </a:solidFill>
              </a:rPr>
              <a:t>’ helps so that each call to reduce receives the set of records having the same join attribute value</a:t>
            </a:r>
          </a:p>
          <a:p>
            <a:pPr>
              <a:lnSpc>
                <a:spcPct val="130000"/>
              </a:lnSpc>
              <a:spcBef>
                <a:spcPts val="1000"/>
              </a:spcBef>
              <a:buClr>
                <a:schemeClr val="tx1"/>
              </a:buClr>
              <a:buFont typeface="Arial" panose="020B0604020202020204" pitchFamily="34" charset="0"/>
              <a:buChar char="•"/>
            </a:pPr>
            <a:r>
              <a:rPr lang="en-US" sz="1600" cap="all" dirty="0">
                <a:solidFill>
                  <a:schemeClr val="tx1"/>
                </a:solidFill>
              </a:rPr>
              <a:t>The final output of ‘reduce’ is a virtual split containing several co-groups </a:t>
            </a:r>
          </a:p>
        </p:txBody>
      </p:sp>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40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322" y="1665842"/>
            <a:ext cx="3055688" cy="364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236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Processing</a:t>
            </a:r>
            <a:endParaRPr lang="en-US" dirty="0"/>
          </a:p>
        </p:txBody>
      </p:sp>
      <p:sp>
        <p:nvSpPr>
          <p:cNvPr id="3" name="Content Placeholder 2"/>
          <p:cNvSpPr>
            <a:spLocks noGrp="1"/>
          </p:cNvSpPr>
          <p:nvPr>
            <p:ph sz="quarter" idx="13"/>
          </p:nvPr>
        </p:nvSpPr>
        <p:spPr/>
        <p:txBody>
          <a:bodyPr/>
          <a:lstStyle/>
          <a:p>
            <a:r>
              <a:rPr lang="en-US" dirty="0" smtClean="0"/>
              <a:t>Each mapper has co-partitioned splits, i.e. data from both relations; so performs join locally</a:t>
            </a:r>
            <a:r>
              <a:rPr lang="en-US" dirty="0" smtClean="0"/>
              <a:t>. </a:t>
            </a:r>
            <a:r>
              <a:rPr lang="en-US" sz="1600" dirty="0" smtClean="0"/>
              <a:t>(Repeated, but that is the </a:t>
            </a:r>
            <a:r>
              <a:rPr lang="en-US" sz="1600" dirty="0" err="1" smtClean="0"/>
              <a:t>usp</a:t>
            </a:r>
            <a:r>
              <a:rPr lang="en-US" sz="1600" dirty="0" smtClean="0"/>
              <a:t>)</a:t>
            </a:r>
            <a:endParaRPr lang="en-US" sz="1600" dirty="0" smtClean="0"/>
          </a:p>
          <a:p>
            <a:r>
              <a:rPr lang="en-US" dirty="0" smtClean="0"/>
              <a:t>The result each mapper is then sorted and aggregated.</a:t>
            </a:r>
          </a:p>
          <a:p>
            <a:r>
              <a:rPr lang="en-US" dirty="0" smtClean="0"/>
              <a:t>Reducer does the final aggregation.</a:t>
            </a:r>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41</a:t>
            </a:fld>
            <a:endParaRPr lang="en-US"/>
          </a:p>
        </p:txBody>
      </p:sp>
    </p:spTree>
    <p:extLst>
      <p:ext uri="{BB962C8B-B14F-4D97-AF65-F5344CB8AC3E}">
        <p14:creationId xmlns:p14="http://schemas.microsoft.com/office/powerpoint/2010/main" val="3062578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ponder (</a:t>
            </a:r>
            <a:r>
              <a:rPr lang="en-US" sz="1600" dirty="0" smtClean="0"/>
              <a:t>last one </a:t>
            </a:r>
            <a:r>
              <a:rPr lang="en-US" sz="1600" dirty="0" smtClean="0">
                <a:sym typeface="Wingdings" panose="05000000000000000000" pitchFamily="2" charset="2"/>
              </a:rPr>
              <a:t></a:t>
            </a:r>
            <a:r>
              <a:rPr lang="en-US" dirty="0" smtClean="0">
                <a:sym typeface="Wingdings" panose="05000000000000000000" pitchFamily="2" charset="2"/>
              </a:rPr>
              <a:t>)</a:t>
            </a:r>
            <a:endParaRPr lang="en-US" dirty="0"/>
          </a:p>
        </p:txBody>
      </p:sp>
      <p:sp>
        <p:nvSpPr>
          <p:cNvPr id="3" name="Content Placeholder 2"/>
          <p:cNvSpPr>
            <a:spLocks noGrp="1"/>
          </p:cNvSpPr>
          <p:nvPr>
            <p:ph sz="quarter" idx="13"/>
          </p:nvPr>
        </p:nvSpPr>
        <p:spPr/>
        <p:txBody>
          <a:bodyPr/>
          <a:lstStyle/>
          <a:p>
            <a:r>
              <a:rPr lang="en-US" dirty="0" smtClean="0"/>
              <a:t>Can we join without a reduce?</a:t>
            </a:r>
          </a:p>
          <a:p>
            <a:r>
              <a:rPr lang="en-US" dirty="0" smtClean="0"/>
              <a:t>Is MR considered a valid MR if we only have Map, no reduce?</a:t>
            </a:r>
          </a:p>
          <a:p>
            <a:r>
              <a:rPr lang="en-US" dirty="0" smtClean="0"/>
              <a:t>In hadoop which phase was responsible for network traffic? (Map, reduce, combine, etc.)</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42</a:t>
            </a:fld>
            <a:endParaRPr lang="en-US"/>
          </a:p>
        </p:txBody>
      </p:sp>
    </p:spTree>
    <p:extLst>
      <p:ext uri="{BB962C8B-B14F-4D97-AF65-F5344CB8AC3E}">
        <p14:creationId xmlns:p14="http://schemas.microsoft.com/office/powerpoint/2010/main" val="3101553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8474" y="2833636"/>
            <a:ext cx="7556313" cy="3292528"/>
          </a:xfrm>
        </p:spPr>
        <p:txBody>
          <a:bodyPr>
            <a:normAutofit/>
          </a:bodyPr>
          <a:lstStyle/>
          <a:p>
            <a:pPr marL="0" indent="0" algn="ctr">
              <a:buNone/>
            </a:pPr>
            <a:r>
              <a:rPr lang="en-US" sz="7200" dirty="0" smtClean="0">
                <a:latin typeface="+mj-lt"/>
                <a:ea typeface="+mj-ea"/>
                <a:cs typeface="+mj-cs"/>
              </a:rPr>
              <a:t>Experiments </a:t>
            </a:r>
            <a:endParaRPr lang="en-US" sz="7200" dirty="0">
              <a:latin typeface="+mj-lt"/>
              <a:ea typeface="+mj-ea"/>
              <a:cs typeface="+mj-cs"/>
            </a:endParaRPr>
          </a:p>
        </p:txBody>
      </p:sp>
      <p:sp>
        <p:nvSpPr>
          <p:cNvPr id="2" name="Footer Placeholder 1"/>
          <p:cNvSpPr>
            <a:spLocks noGrp="1"/>
          </p:cNvSpPr>
          <p:nvPr>
            <p:ph type="ftr" sz="quarter" idx="11"/>
          </p:nvPr>
        </p:nvSpPr>
        <p:spPr/>
        <p:txBody>
          <a:bodyPr/>
          <a:lstStyle/>
          <a:p>
            <a:r>
              <a:rPr lang="en-US" smtClean="0"/>
              <a:t>Powered by WPI CS 561 classmates and Professor Eltabakh</a:t>
            </a:r>
            <a:endParaRPr lang="en-US"/>
          </a:p>
        </p:txBody>
      </p:sp>
      <p:sp>
        <p:nvSpPr>
          <p:cNvPr id="4" name="Slide Number Placeholder 3"/>
          <p:cNvSpPr>
            <a:spLocks noGrp="1"/>
          </p:cNvSpPr>
          <p:nvPr>
            <p:ph type="sldNum" sz="quarter" idx="12"/>
          </p:nvPr>
        </p:nvSpPr>
        <p:spPr/>
        <p:txBody>
          <a:bodyPr/>
          <a:lstStyle/>
          <a:p>
            <a:fld id="{C1725D07-E1FA-2244-90A7-AD8F5D7F542A}" type="slidenum">
              <a:rPr lang="en-US" smtClean="0"/>
              <a:t>43</a:t>
            </a:fld>
            <a:endParaRPr lang="en-US"/>
          </a:p>
        </p:txBody>
      </p:sp>
    </p:spTree>
    <p:extLst>
      <p:ext uri="{BB962C8B-B14F-4D97-AF65-F5344CB8AC3E}">
        <p14:creationId xmlns:p14="http://schemas.microsoft.com/office/powerpoint/2010/main" val="3676251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sz="quarter" idx="13"/>
          </p:nvPr>
        </p:nvSpPr>
        <p:spPr/>
        <p:txBody>
          <a:bodyPr/>
          <a:lstStyle/>
          <a:p>
            <a:r>
              <a:rPr lang="en-US" dirty="0" smtClean="0"/>
              <a:t>Amazon EC2 large instances; each large instance has 4EC2 compute units – virtual nodes are varied as 10, 50, 100</a:t>
            </a:r>
          </a:p>
          <a:p>
            <a:r>
              <a:rPr lang="en-US" dirty="0" smtClean="0"/>
              <a:t>7.5GB main memory, 850 GB disk storage</a:t>
            </a:r>
          </a:p>
          <a:p>
            <a:r>
              <a:rPr lang="en-US" dirty="0" smtClean="0"/>
              <a:t>64-bit platform Linux Fedora 8 OX</a:t>
            </a:r>
          </a:p>
          <a:p>
            <a:r>
              <a:rPr lang="en-US" dirty="0" smtClean="0"/>
              <a:t>Benchmark &amp; data generator proposed by </a:t>
            </a:r>
            <a:r>
              <a:rPr lang="en-US" dirty="0" err="1" smtClean="0"/>
              <a:t>HadoopDB</a:t>
            </a:r>
            <a:r>
              <a:rPr lang="en-US" dirty="0" smtClean="0"/>
              <a:t> paper.</a:t>
            </a:r>
          </a:p>
          <a:p>
            <a:r>
              <a:rPr lang="en-US" dirty="0" smtClean="0"/>
              <a:t>Datasets: </a:t>
            </a:r>
            <a:r>
              <a:rPr lang="en-US" dirty="0" err="1" smtClean="0"/>
              <a:t>UserVisits</a:t>
            </a:r>
            <a:r>
              <a:rPr lang="en-US" dirty="0" smtClean="0"/>
              <a:t>, Rankings and Documents</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44</a:t>
            </a:fld>
            <a:endParaRPr lang="en-US"/>
          </a:p>
        </p:txBody>
      </p:sp>
    </p:spTree>
    <p:extLst>
      <p:ext uri="{BB962C8B-B14F-4D97-AF65-F5344CB8AC3E}">
        <p14:creationId xmlns:p14="http://schemas.microsoft.com/office/powerpoint/2010/main" val="2175977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691790"/>
            <a:ext cx="7773338" cy="1252794"/>
          </a:xfrm>
        </p:spPr>
        <p:txBody>
          <a:bodyPr/>
          <a:lstStyle/>
          <a:p>
            <a:r>
              <a:rPr lang="en-US" dirty="0" smtClean="0"/>
              <a:t>Data loading, partitioning &amp; indexing</a:t>
            </a:r>
            <a:endParaRPr lang="en-US" dirty="0"/>
          </a:p>
        </p:txBody>
      </p:sp>
      <p:pic>
        <p:nvPicPr>
          <p:cNvPr id="4" name="Content Placeholder 3" descr="Screen Shot 2015-02-22 at 7.28.35 PM.png"/>
          <p:cNvPicPr>
            <a:picLocks noGrp="1" noChangeAspect="1"/>
          </p:cNvPicPr>
          <p:nvPr>
            <p:ph sz="quarter" idx="13"/>
          </p:nvPr>
        </p:nvPicPr>
        <p:blipFill>
          <a:blip r:embed="rId2">
            <a:extLst>
              <a:ext uri="{28A0092B-C50C-407E-A947-70E740481C1C}">
                <a14:useLocalDpi xmlns:a14="http://schemas.microsoft.com/office/drawing/2010/main" val="0"/>
              </a:ext>
            </a:extLst>
          </a:blip>
          <a:srcRect l="-14718" r="-14718"/>
          <a:stretch>
            <a:fillRect/>
          </a:stretch>
        </p:blipFill>
        <p:spPr>
          <a:xfrm>
            <a:off x="1129536" y="2349483"/>
            <a:ext cx="6884928" cy="3776680"/>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45</a:t>
            </a:fld>
            <a:endParaRPr lang="en-US"/>
          </a:p>
        </p:txBody>
      </p:sp>
    </p:spTree>
    <p:extLst>
      <p:ext uri="{BB962C8B-B14F-4D97-AF65-F5344CB8AC3E}">
        <p14:creationId xmlns:p14="http://schemas.microsoft.com/office/powerpoint/2010/main" val="3195305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pic>
        <p:nvPicPr>
          <p:cNvPr id="4" name="Content Placeholder 3" descr="Screen Shot 2015-02-22 at 7.28.42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07900" y="2366963"/>
            <a:ext cx="4528199" cy="3424237"/>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46</a:t>
            </a:fld>
            <a:endParaRPr lang="en-US"/>
          </a:p>
        </p:txBody>
      </p:sp>
    </p:spTree>
    <p:extLst>
      <p:ext uri="{BB962C8B-B14F-4D97-AF65-F5344CB8AC3E}">
        <p14:creationId xmlns:p14="http://schemas.microsoft.com/office/powerpoint/2010/main" val="1042086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a:t>
            </a:r>
            <a:endParaRPr lang="en-US" dirty="0"/>
          </a:p>
        </p:txBody>
      </p:sp>
      <p:pic>
        <p:nvPicPr>
          <p:cNvPr id="4" name="Content Placeholder 3" descr="Screen Shot 2015-02-22 at 7.28.46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48780" y="2366963"/>
            <a:ext cx="4246440" cy="3424237"/>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47</a:t>
            </a:fld>
            <a:endParaRPr lang="en-US"/>
          </a:p>
        </p:txBody>
      </p:sp>
    </p:spTree>
    <p:extLst>
      <p:ext uri="{BB962C8B-B14F-4D97-AF65-F5344CB8AC3E}">
        <p14:creationId xmlns:p14="http://schemas.microsoft.com/office/powerpoint/2010/main" val="374180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Tolerance</a:t>
            </a:r>
            <a:endParaRPr lang="en-US" dirty="0"/>
          </a:p>
        </p:txBody>
      </p:sp>
      <p:pic>
        <p:nvPicPr>
          <p:cNvPr id="4" name="Content Placeholder 3" descr="Screen Shot 2015-02-22 at 8.22.39 PM.png"/>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17354" y="2366963"/>
            <a:ext cx="5509291" cy="3424237"/>
          </a:xfrm>
        </p:spPr>
      </p:pic>
      <p:sp>
        <p:nvSpPr>
          <p:cNvPr id="3" name="Footer Placeholder 2"/>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48</a:t>
            </a:fld>
            <a:endParaRPr lang="en-US"/>
          </a:p>
        </p:txBody>
      </p:sp>
    </p:spTree>
    <p:extLst>
      <p:ext uri="{BB962C8B-B14F-4D97-AF65-F5344CB8AC3E}">
        <p14:creationId xmlns:p14="http://schemas.microsoft.com/office/powerpoint/2010/main" val="34506290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17691"/>
            <a:ext cx="7773338" cy="1264669"/>
          </a:xfrm>
        </p:spPr>
        <p:txBody>
          <a:bodyPr/>
          <a:lstStyle/>
          <a:p>
            <a:r>
              <a:rPr lang="en-US" dirty="0" smtClean="0"/>
              <a:t>Conclusion</a:t>
            </a:r>
            <a:endParaRPr lang="en-US" dirty="0"/>
          </a:p>
        </p:txBody>
      </p:sp>
      <p:sp>
        <p:nvSpPr>
          <p:cNvPr id="3" name="Content Placeholder 2"/>
          <p:cNvSpPr>
            <a:spLocks noGrp="1"/>
          </p:cNvSpPr>
          <p:nvPr>
            <p:ph sz="quarter" idx="13"/>
          </p:nvPr>
        </p:nvSpPr>
        <p:spPr>
          <a:xfrm>
            <a:off x="317609" y="1634079"/>
            <a:ext cx="7811513" cy="4720658"/>
          </a:xfrm>
        </p:spPr>
        <p:txBody>
          <a:bodyPr>
            <a:normAutofit lnSpcReduction="10000"/>
          </a:bodyPr>
          <a:lstStyle/>
          <a:p>
            <a:pPr>
              <a:lnSpc>
                <a:spcPct val="150000"/>
              </a:lnSpc>
            </a:pPr>
            <a:r>
              <a:rPr lang="en-US" dirty="0" smtClean="0"/>
              <a:t>Hadoop</a:t>
            </a:r>
            <a:r>
              <a:rPr lang="en-US" dirty="0"/>
              <a:t>++ operates exactly as MapReduce by passing the </a:t>
            </a:r>
            <a:r>
              <a:rPr lang="en-US" dirty="0" smtClean="0"/>
              <a:t>same key</a:t>
            </a:r>
            <a:r>
              <a:rPr lang="en-US" dirty="0"/>
              <a:t>-value tuples to the map and reduce functions. However, </a:t>
            </a:r>
            <a:r>
              <a:rPr lang="en-US" dirty="0" smtClean="0"/>
              <a:t>similarly to </a:t>
            </a:r>
            <a:r>
              <a:rPr lang="en-US" dirty="0" err="1"/>
              <a:t>HadoopDB</a:t>
            </a:r>
            <a:r>
              <a:rPr lang="en-US" dirty="0"/>
              <a:t>, Hadoop++ also </a:t>
            </a:r>
            <a:r>
              <a:rPr lang="en-US" dirty="0" smtClean="0"/>
              <a:t>allows:</a:t>
            </a:r>
            <a:endParaRPr lang="en-US" dirty="0"/>
          </a:p>
          <a:p>
            <a:pPr lvl="1">
              <a:lnSpc>
                <a:spcPct val="150000"/>
              </a:lnSpc>
            </a:pPr>
            <a:r>
              <a:rPr lang="en-US" dirty="0" smtClean="0"/>
              <a:t>To </a:t>
            </a:r>
            <a:r>
              <a:rPr lang="en-US" dirty="0"/>
              <a:t>perform index accesses whenever a </a:t>
            </a:r>
            <a:r>
              <a:rPr lang="en-US" dirty="0" err="1"/>
              <a:t>MapReduce</a:t>
            </a:r>
            <a:r>
              <a:rPr lang="en-US" dirty="0"/>
              <a:t> job </a:t>
            </a:r>
            <a:r>
              <a:rPr lang="en-US" dirty="0" smtClean="0"/>
              <a:t>can exploit </a:t>
            </a:r>
            <a:r>
              <a:rPr lang="en-US" dirty="0"/>
              <a:t>the use of </a:t>
            </a:r>
            <a:r>
              <a:rPr lang="en-US" dirty="0" smtClean="0"/>
              <a:t>indexes</a:t>
            </a:r>
          </a:p>
          <a:p>
            <a:pPr lvl="1">
              <a:lnSpc>
                <a:spcPct val="150000"/>
              </a:lnSpc>
            </a:pPr>
            <a:r>
              <a:rPr lang="en-US" dirty="0" smtClean="0"/>
              <a:t>To </a:t>
            </a:r>
            <a:r>
              <a:rPr lang="en-US" dirty="0"/>
              <a:t>co-partition data so as to allow map tasks to compute </a:t>
            </a:r>
            <a:r>
              <a:rPr lang="en-US" dirty="0" smtClean="0"/>
              <a:t>joins results </a:t>
            </a:r>
            <a:r>
              <a:rPr lang="en-US" dirty="0"/>
              <a:t>locally at query </a:t>
            </a:r>
            <a:r>
              <a:rPr lang="en-US" dirty="0" smtClean="0"/>
              <a:t>time</a:t>
            </a:r>
            <a:endParaRPr lang="en-US" dirty="0"/>
          </a:p>
          <a:p>
            <a:pPr>
              <a:lnSpc>
                <a:spcPct val="150000"/>
              </a:lnSpc>
            </a:pPr>
            <a:r>
              <a:rPr lang="en-US" dirty="0" smtClean="0"/>
              <a:t>The </a:t>
            </a:r>
            <a:r>
              <a:rPr lang="en-US" dirty="0"/>
              <a:t>results of experiments demonstrate that Hadoop++ </a:t>
            </a:r>
            <a:r>
              <a:rPr lang="en-US" dirty="0" smtClean="0"/>
              <a:t>can have </a:t>
            </a:r>
            <a:r>
              <a:rPr lang="en-US" dirty="0"/>
              <a:t>better performance than </a:t>
            </a:r>
            <a:r>
              <a:rPr lang="en-US" dirty="0" err="1"/>
              <a:t>HadoopDB</a:t>
            </a:r>
            <a:r>
              <a:rPr lang="en-US" dirty="0"/>
              <a:t>. However, </a:t>
            </a:r>
            <a:r>
              <a:rPr lang="en-US" dirty="0" smtClean="0"/>
              <a:t>Hadoop</a:t>
            </a:r>
            <a:r>
              <a:rPr lang="en-US" dirty="0"/>
              <a:t>++ does not force users to use SQL and DBMSs.</a:t>
            </a:r>
            <a:r>
              <a:rPr lang="en-US" dirty="0">
                <a:solidFill>
                  <a:srgbClr val="0B5394"/>
                </a:solidFill>
              </a:rPr>
              <a:t> </a:t>
            </a:r>
            <a:endParaRPr lang="en-US" dirty="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49</a:t>
            </a:fld>
            <a:endParaRPr lang="en-US"/>
          </a:p>
        </p:txBody>
      </p:sp>
    </p:spTree>
    <p:extLst>
      <p:ext uri="{BB962C8B-B14F-4D97-AF65-F5344CB8AC3E}">
        <p14:creationId xmlns:p14="http://schemas.microsoft.com/office/powerpoint/2010/main" val="66594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hadoop++</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Vanilla hadoop is slower than parallel </a:t>
            </a:r>
            <a:r>
              <a:rPr lang="en-US" dirty="0" smtClean="0"/>
              <a:t>DBMS </a:t>
            </a:r>
          </a:p>
          <a:p>
            <a:pPr lvl="1"/>
            <a:r>
              <a:rPr lang="en-US" dirty="0" smtClean="0"/>
              <a:t>Can we make hadoop faster?</a:t>
            </a:r>
            <a:endParaRPr lang="en-US" dirty="0" smtClean="0"/>
          </a:p>
          <a:p>
            <a:r>
              <a:rPr lang="en-US" dirty="0" smtClean="0"/>
              <a:t>Share nothing DBMS outperforms </a:t>
            </a:r>
            <a:r>
              <a:rPr lang="en-US" dirty="0" smtClean="0"/>
              <a:t>Hadoop</a:t>
            </a:r>
          </a:p>
          <a:p>
            <a:pPr lvl="1"/>
            <a:r>
              <a:rPr lang="en-US" dirty="0" smtClean="0"/>
              <a:t>Why?</a:t>
            </a:r>
            <a:endParaRPr lang="en-US" dirty="0" smtClean="0"/>
          </a:p>
          <a:p>
            <a:r>
              <a:rPr lang="en-US" dirty="0" smtClean="0"/>
              <a:t>map-reduce </a:t>
            </a:r>
            <a:r>
              <a:rPr lang="en-US" dirty="0" smtClean="0"/>
              <a:t>front ends by vendors such as Vertica, Aster, Greenplum</a:t>
            </a:r>
          </a:p>
          <a:p>
            <a:pPr lvl="1"/>
            <a:r>
              <a:rPr lang="en-US" dirty="0" smtClean="0"/>
              <a:t>Only (Hadoop++ paper) </a:t>
            </a:r>
            <a:r>
              <a:rPr lang="en-US" dirty="0" smtClean="0"/>
              <a:t>provides map-reduce front end</a:t>
            </a:r>
          </a:p>
          <a:p>
            <a:pPr lvl="1"/>
            <a:r>
              <a:rPr lang="en-US" dirty="0" smtClean="0"/>
              <a:t>Does not change the underlying execution system; still are </a:t>
            </a:r>
            <a:r>
              <a:rPr lang="en-US" dirty="0" smtClean="0"/>
              <a:t>databases (so what’s wrong with it)</a:t>
            </a:r>
            <a:endParaRPr lang="en-US" dirty="0" smtClean="0"/>
          </a:p>
          <a:p>
            <a:pPr lvl="1"/>
            <a:endParaRPr lang="en-US" dirty="0" smtClean="0"/>
          </a:p>
          <a:p>
            <a:pPr marL="457200" lvl="1"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5</a:t>
            </a:fld>
            <a:endParaRPr lang="en-US"/>
          </a:p>
        </p:txBody>
      </p:sp>
    </p:spTree>
    <p:extLst>
      <p:ext uri="{BB962C8B-B14F-4D97-AF65-F5344CB8AC3E}">
        <p14:creationId xmlns:p14="http://schemas.microsoft.com/office/powerpoint/2010/main" val="110450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sz="quarter" idx="13"/>
          </p:nvPr>
        </p:nvSpPr>
        <p:spPr/>
        <p:txBody>
          <a:bodyPr/>
          <a:lstStyle/>
          <a:p>
            <a:r>
              <a:rPr lang="en-US" dirty="0" smtClean="0"/>
              <a:t>Yes there is more!</a:t>
            </a: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50</a:t>
            </a:fld>
            <a:endParaRPr lang="en-US"/>
          </a:p>
        </p:txBody>
      </p:sp>
    </p:spTree>
    <p:extLst>
      <p:ext uri="{BB962C8B-B14F-4D97-AF65-F5344CB8AC3E}">
        <p14:creationId xmlns:p14="http://schemas.microsoft.com/office/powerpoint/2010/main" val="1746510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papers (1 of 2)</a:t>
            </a:r>
            <a:br>
              <a:rPr lang="en-US" dirty="0" smtClean="0"/>
            </a:br>
            <a:r>
              <a:rPr lang="en-US" sz="1600" dirty="0" smtClean="0">
                <a:solidFill>
                  <a:srgbClr val="FF0000"/>
                </a:solidFill>
              </a:rPr>
              <a:t>this section is optional and not part of your required reading material</a:t>
            </a:r>
            <a:endParaRPr lang="en-US" sz="1600" dirty="0"/>
          </a:p>
        </p:txBody>
      </p:sp>
      <p:sp>
        <p:nvSpPr>
          <p:cNvPr id="3" name="Content Placeholder 2"/>
          <p:cNvSpPr>
            <a:spLocks noGrp="1"/>
          </p:cNvSpPr>
          <p:nvPr>
            <p:ph sz="quarter" idx="13"/>
          </p:nvPr>
        </p:nvSpPr>
        <p:spPr/>
        <p:txBody>
          <a:bodyPr>
            <a:normAutofit fontScale="92500" lnSpcReduction="20000"/>
          </a:bodyPr>
          <a:lstStyle/>
          <a:p>
            <a:r>
              <a:rPr lang="en-US" sz="2200" dirty="0" smtClean="0">
                <a:solidFill>
                  <a:schemeClr val="accent6"/>
                </a:solidFill>
              </a:rPr>
              <a:t>Paper 1: Eagle eyed elephant (e3) - split oriented indexing in hadoop</a:t>
            </a:r>
          </a:p>
          <a:p>
            <a:pPr lvl="1"/>
            <a:r>
              <a:rPr lang="en-US" dirty="0" smtClean="0"/>
              <a:t>Record level indexing does not reduce data</a:t>
            </a:r>
          </a:p>
          <a:p>
            <a:pPr lvl="1"/>
            <a:r>
              <a:rPr lang="en-US" dirty="0" smtClean="0"/>
              <a:t>Key based indexing reorganizes data, not practical</a:t>
            </a:r>
          </a:p>
          <a:p>
            <a:pPr lvl="1"/>
            <a:r>
              <a:rPr lang="en-US" dirty="0" smtClean="0"/>
              <a:t>Query workload not known a priori</a:t>
            </a:r>
          </a:p>
          <a:p>
            <a:r>
              <a:rPr lang="en-US" dirty="0" smtClean="0"/>
              <a:t>Solution:</a:t>
            </a:r>
          </a:p>
          <a:p>
            <a:pPr lvl="1"/>
            <a:r>
              <a:rPr lang="en-US" dirty="0" smtClean="0"/>
              <a:t>Inverted indexes</a:t>
            </a:r>
          </a:p>
          <a:p>
            <a:pPr lvl="1"/>
            <a:r>
              <a:rPr lang="en-US" dirty="0" smtClean="0"/>
              <a:t>Domain segmentation</a:t>
            </a:r>
          </a:p>
          <a:p>
            <a:pPr lvl="1"/>
            <a:r>
              <a:rPr lang="en-US" dirty="0" smtClean="0"/>
              <a:t>Materialized view</a:t>
            </a:r>
          </a:p>
          <a:p>
            <a:pPr lvl="1"/>
            <a:r>
              <a:rPr lang="en-US" dirty="0" smtClean="0"/>
              <a:t>Adaptive caching</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51</a:t>
            </a:fld>
            <a:endParaRPr lang="en-US"/>
          </a:p>
        </p:txBody>
      </p:sp>
    </p:spTree>
    <p:extLst>
      <p:ext uri="{BB962C8B-B14F-4D97-AF65-F5344CB8AC3E}">
        <p14:creationId xmlns:p14="http://schemas.microsoft.com/office/powerpoint/2010/main" val="2476962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papers (2 of 2)</a:t>
            </a:r>
            <a:br>
              <a:rPr lang="en-US" dirty="0" smtClean="0"/>
            </a:br>
            <a:r>
              <a:rPr lang="en-US" sz="1600" dirty="0" smtClean="0">
                <a:solidFill>
                  <a:srgbClr val="FF0000"/>
                </a:solidFill>
              </a:rPr>
              <a:t>this section is optional and not part of your required reading material</a:t>
            </a:r>
            <a:endParaRPr lang="en-US" sz="1600" dirty="0"/>
          </a:p>
        </p:txBody>
      </p:sp>
      <p:sp>
        <p:nvSpPr>
          <p:cNvPr id="3" name="Content Placeholder 2"/>
          <p:cNvSpPr>
            <a:spLocks noGrp="1"/>
          </p:cNvSpPr>
          <p:nvPr>
            <p:ph sz="quarter" idx="13"/>
          </p:nvPr>
        </p:nvSpPr>
        <p:spPr/>
        <p:txBody>
          <a:bodyPr>
            <a:normAutofit/>
          </a:bodyPr>
          <a:lstStyle/>
          <a:p>
            <a:r>
              <a:rPr lang="en-US" sz="2200" dirty="0" smtClean="0">
                <a:solidFill>
                  <a:schemeClr val="accent6"/>
                </a:solidFill>
              </a:rPr>
              <a:t>Paper 2: only aggressive elephants are fast elephants</a:t>
            </a:r>
          </a:p>
          <a:p>
            <a:pPr lvl="1"/>
            <a:r>
              <a:rPr lang="en-US" dirty="0" smtClean="0"/>
              <a:t>Inde</a:t>
            </a:r>
            <a:r>
              <a:rPr lang="en-US" dirty="0" smtClean="0"/>
              <a:t>x creation is expensive</a:t>
            </a:r>
            <a:endParaRPr lang="en-US" dirty="0" smtClean="0"/>
          </a:p>
          <a:p>
            <a:pPr lvl="1"/>
            <a:r>
              <a:rPr lang="en-US" dirty="0" smtClean="0"/>
              <a:t>Which attribute to index?</a:t>
            </a:r>
          </a:p>
          <a:p>
            <a:r>
              <a:rPr lang="en-US" dirty="0" smtClean="0"/>
              <a:t>Solution:</a:t>
            </a:r>
          </a:p>
          <a:p>
            <a:pPr lvl="1"/>
            <a:r>
              <a:rPr lang="en-US" dirty="0" smtClean="0"/>
              <a:t>Hadoop aggressive indexing library (hail)</a:t>
            </a:r>
          </a:p>
          <a:p>
            <a:pPr lvl="1"/>
            <a:r>
              <a:rPr lang="en-US" dirty="0" err="1" smtClean="0"/>
              <a:t>Hdfs</a:t>
            </a:r>
            <a:r>
              <a:rPr lang="en-US" dirty="0" smtClean="0"/>
              <a:t> enhancement (Vertical partitioning)</a:t>
            </a:r>
          </a:p>
          <a:p>
            <a:pPr lvl="1"/>
            <a:r>
              <a:rPr lang="en-US" dirty="0" smtClean="0"/>
              <a:t>Different sort orders and indexing (3 default – 27 choices)</a:t>
            </a:r>
          </a:p>
          <a:p>
            <a:pPr lvl="1"/>
            <a:r>
              <a:rPr lang="en-US" dirty="0" err="1" smtClean="0"/>
              <a:t>Hdfs</a:t>
            </a:r>
            <a:r>
              <a:rPr lang="en-US" dirty="0" smtClean="0"/>
              <a:t> upload pipeline changes (create index, negligible cost)</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52</a:t>
            </a:fld>
            <a:endParaRPr lang="en-US"/>
          </a:p>
        </p:txBody>
      </p:sp>
    </p:spTree>
    <p:extLst>
      <p:ext uri="{BB962C8B-B14F-4D97-AF65-F5344CB8AC3E}">
        <p14:creationId xmlns:p14="http://schemas.microsoft.com/office/powerpoint/2010/main" val="31010304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3"/>
          </p:nvPr>
        </p:nvSpPr>
        <p:spPr/>
        <p:txBody>
          <a:bodyPr/>
          <a:lstStyle/>
          <a:p>
            <a:r>
              <a:rPr lang="en-US" dirty="0">
                <a:hlinkClick r:id="rId2"/>
              </a:rPr>
              <a:t>http://people.csail.mit.edu/alekh/papers/DQJ+10CRv2.</a:t>
            </a:r>
            <a:r>
              <a:rPr lang="en-US" dirty="0" smtClean="0">
                <a:hlinkClick r:id="rId2"/>
              </a:rPr>
              <a:t>pdf</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53</a:t>
            </a:fld>
            <a:endParaRPr lang="en-US"/>
          </a:p>
        </p:txBody>
      </p:sp>
    </p:spTree>
    <p:extLst>
      <p:ext uri="{BB962C8B-B14F-4D97-AF65-F5344CB8AC3E}">
        <p14:creationId xmlns:p14="http://schemas.microsoft.com/office/powerpoint/2010/main" val="3496173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t>
            </a:r>
            <a:r>
              <a:rPr lang="en-US" dirty="0" err="1" smtClean="0"/>
              <a:t>adoopDB</a:t>
            </a:r>
            <a:endParaRPr lang="en-US" dirty="0"/>
          </a:p>
        </p:txBody>
      </p:sp>
      <p:sp>
        <p:nvSpPr>
          <p:cNvPr id="3" name="Content Placeholder 2"/>
          <p:cNvSpPr>
            <a:spLocks noGrp="1"/>
          </p:cNvSpPr>
          <p:nvPr>
            <p:ph sz="quarter" idx="13"/>
          </p:nvPr>
        </p:nvSpPr>
        <p:spPr/>
        <p:txBody>
          <a:bodyPr/>
          <a:lstStyle/>
          <a:p>
            <a:r>
              <a:rPr lang="en-US" dirty="0" smtClean="0"/>
              <a:t>Combination of Hive, Hadoop and </a:t>
            </a:r>
            <a:r>
              <a:rPr lang="en-US" dirty="0" smtClean="0"/>
              <a:t>DBMS (</a:t>
            </a:r>
            <a:r>
              <a:rPr lang="en-US" sz="1800" dirty="0" smtClean="0"/>
              <a:t>complex</a:t>
            </a:r>
            <a:r>
              <a:rPr lang="en-US" dirty="0" smtClean="0"/>
              <a:t>)</a:t>
            </a:r>
            <a:endParaRPr lang="en-US" dirty="0" smtClean="0"/>
          </a:p>
          <a:p>
            <a:r>
              <a:rPr lang="en-US" dirty="0" err="1"/>
              <a:t>HadoopDB</a:t>
            </a:r>
            <a:r>
              <a:rPr lang="en-US" dirty="0"/>
              <a:t> can be viewed as a data distribution framework to combine local </a:t>
            </a:r>
            <a:r>
              <a:rPr lang="en-US" dirty="0" smtClean="0"/>
              <a:t>DBMs </a:t>
            </a:r>
            <a:r>
              <a:rPr lang="en-US" dirty="0"/>
              <a:t>to form a </a:t>
            </a:r>
            <a:r>
              <a:rPr lang="en-US" i="1" dirty="0"/>
              <a:t>shared-nothing DBMS</a:t>
            </a:r>
            <a:r>
              <a:rPr lang="en-US" dirty="0"/>
              <a:t>. </a:t>
            </a:r>
            <a:endParaRPr lang="en-US" dirty="0" smtClean="0"/>
          </a:p>
          <a:p>
            <a:r>
              <a:rPr lang="en-US" dirty="0" smtClean="0"/>
              <a:t>Improves task execution time of Hadoop by large factor</a:t>
            </a:r>
          </a:p>
          <a:p>
            <a:pPr lvl="1"/>
            <a:r>
              <a:rPr lang="en-US" dirty="0" smtClean="0"/>
              <a:t>To match the share nothing </a:t>
            </a:r>
            <a:r>
              <a:rPr lang="en-US" dirty="0" smtClean="0"/>
              <a:t>DBMS</a:t>
            </a:r>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6</a:t>
            </a:fld>
            <a:endParaRPr lang="en-US"/>
          </a:p>
        </p:txBody>
      </p:sp>
    </p:spTree>
    <p:extLst>
      <p:ext uri="{BB962C8B-B14F-4D97-AF65-F5344CB8AC3E}">
        <p14:creationId xmlns:p14="http://schemas.microsoft.com/office/powerpoint/2010/main" val="41188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Drawbacks of </a:t>
            </a:r>
            <a:r>
              <a:rPr lang="en-US" dirty="0" err="1" smtClean="0"/>
              <a:t>HadoopDB</a:t>
            </a:r>
            <a:endParaRPr lang="en-US" dirty="0"/>
          </a:p>
        </p:txBody>
      </p:sp>
      <p:sp>
        <p:nvSpPr>
          <p:cNvPr id="3" name="Content Placeholder 2"/>
          <p:cNvSpPr>
            <a:spLocks noGrp="1"/>
          </p:cNvSpPr>
          <p:nvPr>
            <p:ph sz="quarter" idx="13"/>
          </p:nvPr>
        </p:nvSpPr>
        <p:spPr/>
        <p:txBody>
          <a:bodyPr>
            <a:normAutofit/>
          </a:bodyPr>
          <a:lstStyle/>
          <a:p>
            <a:r>
              <a:rPr lang="en-US" dirty="0" smtClean="0"/>
              <a:t>Forces user to use </a:t>
            </a:r>
            <a:r>
              <a:rPr lang="en-US" dirty="0" smtClean="0"/>
              <a:t>DBMS</a:t>
            </a:r>
            <a:endParaRPr lang="en-US" dirty="0" smtClean="0"/>
          </a:p>
          <a:p>
            <a:pPr lvl="1"/>
            <a:r>
              <a:rPr lang="en-US" dirty="0" smtClean="0"/>
              <a:t>Installation and configuration is </a:t>
            </a:r>
            <a:r>
              <a:rPr lang="en-US" dirty="0" smtClean="0"/>
              <a:t>complex (One time though)</a:t>
            </a:r>
            <a:endParaRPr lang="en-US" dirty="0" smtClean="0"/>
          </a:p>
          <a:p>
            <a:r>
              <a:rPr lang="en-US" dirty="0" smtClean="0"/>
              <a:t>Changes the interface to </a:t>
            </a:r>
            <a:r>
              <a:rPr lang="en-US" dirty="0" smtClean="0"/>
              <a:t>SQL (</a:t>
            </a:r>
            <a:r>
              <a:rPr lang="en-US" sz="1800" i="1" dirty="0" smtClean="0"/>
              <a:t>is this bad</a:t>
            </a:r>
            <a:r>
              <a:rPr lang="en-US" dirty="0" smtClean="0"/>
              <a:t>)</a:t>
            </a:r>
            <a:endParaRPr lang="en-US" dirty="0" smtClean="0"/>
          </a:p>
          <a:p>
            <a:r>
              <a:rPr lang="en-US" dirty="0" err="1"/>
              <a:t>HadoopDB</a:t>
            </a:r>
            <a:r>
              <a:rPr lang="en-US" dirty="0"/>
              <a:t> locally uses ACID-compliant DBMS engines </a:t>
            </a:r>
            <a:endParaRPr lang="en-US" dirty="0" smtClean="0"/>
          </a:p>
          <a:p>
            <a:pPr lvl="1"/>
            <a:r>
              <a:rPr lang="en-US" dirty="0" smtClean="0"/>
              <a:t>Only indexing and join processing techniques are </a:t>
            </a:r>
            <a:r>
              <a:rPr lang="en-US" dirty="0" smtClean="0"/>
              <a:t>useful (required) in (for) read-only </a:t>
            </a:r>
            <a:r>
              <a:rPr lang="en-US" dirty="0" err="1" smtClean="0"/>
              <a:t>mapreduce</a:t>
            </a:r>
            <a:r>
              <a:rPr lang="en-US" dirty="0" smtClean="0"/>
              <a:t> </a:t>
            </a:r>
            <a:r>
              <a:rPr lang="en-US" dirty="0" smtClean="0"/>
              <a:t>analysis (</a:t>
            </a:r>
            <a:r>
              <a:rPr lang="en-US" i="1" dirty="0" smtClean="0"/>
              <a:t>IT IS A DBMS</a:t>
            </a:r>
            <a:r>
              <a:rPr lang="en-US" dirty="0" smtClean="0"/>
              <a:t>)</a:t>
            </a:r>
            <a:endParaRPr lang="en-US" dirty="0" smtClean="0"/>
          </a:p>
          <a:p>
            <a:r>
              <a:rPr lang="en-US" dirty="0" err="1"/>
              <a:t>HadoopDB</a:t>
            </a:r>
            <a:r>
              <a:rPr lang="en-US" dirty="0"/>
              <a:t> requires deep changes to glue together the Hadoop and Hive frameworks. </a:t>
            </a:r>
            <a:r>
              <a:rPr lang="en-US" dirty="0" smtClean="0"/>
              <a:t>(</a:t>
            </a:r>
            <a:r>
              <a:rPr lang="en-US" sz="1800" i="1" dirty="0" smtClean="0"/>
              <a:t>WE Believe IT</a:t>
            </a:r>
            <a:r>
              <a:rPr lang="en-US" dirty="0" smtClean="0"/>
              <a:t>)</a:t>
            </a:r>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7</a:t>
            </a:fld>
            <a:endParaRPr lang="en-US"/>
          </a:p>
        </p:txBody>
      </p:sp>
    </p:spTree>
    <p:extLst>
      <p:ext uri="{BB962C8B-B14F-4D97-AF65-F5344CB8AC3E}">
        <p14:creationId xmlns:p14="http://schemas.microsoft.com/office/powerpoint/2010/main" val="309190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a:t>
            </a:r>
            <a:r>
              <a:rPr lang="en-US" dirty="0" smtClean="0"/>
              <a:t>++ is Born!</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smtClean="0"/>
              <a:t>Extension of Hadoop to improve </a:t>
            </a:r>
            <a:r>
              <a:rPr lang="en-US" dirty="0" smtClean="0"/>
              <a:t>performance (we </a:t>
            </a:r>
            <a:r>
              <a:rPr lang="en-US" strike="sngStrike" dirty="0" smtClean="0"/>
              <a:t>need</a:t>
            </a:r>
            <a:r>
              <a:rPr lang="en-US" dirty="0" smtClean="0"/>
              <a:t> love </a:t>
            </a:r>
            <a:r>
              <a:rPr lang="en-US" dirty="0" smtClean="0"/>
              <a:t>it!)</a:t>
            </a:r>
            <a:endParaRPr lang="en-US" dirty="0" smtClean="0"/>
          </a:p>
          <a:p>
            <a:r>
              <a:rPr lang="en-US" dirty="0" smtClean="0"/>
              <a:t>Achieved without changing the underlying framework of </a:t>
            </a:r>
            <a:r>
              <a:rPr lang="en-US" dirty="0"/>
              <a:t>H</a:t>
            </a:r>
            <a:r>
              <a:rPr lang="en-US" dirty="0" smtClean="0"/>
              <a:t>adoop</a:t>
            </a:r>
          </a:p>
          <a:p>
            <a:pPr lvl="1"/>
            <a:r>
              <a:rPr lang="en-US" dirty="0" smtClean="0"/>
              <a:t>Without using SQL interface</a:t>
            </a:r>
          </a:p>
          <a:p>
            <a:pPr lvl="1"/>
            <a:r>
              <a:rPr lang="en-US" dirty="0" smtClean="0"/>
              <a:t>Without using local DBMS as underlying engines</a:t>
            </a:r>
          </a:p>
          <a:p>
            <a:r>
              <a:rPr lang="en-US" dirty="0" smtClean="0"/>
              <a:t>It can be injected at </a:t>
            </a:r>
            <a:r>
              <a:rPr lang="en-US" dirty="0"/>
              <a:t>the right places through </a:t>
            </a:r>
            <a:r>
              <a:rPr lang="en-US" dirty="0" smtClean="0"/>
              <a:t>User Defined Functions (UDFs) </a:t>
            </a:r>
            <a:r>
              <a:rPr lang="en-US" dirty="0"/>
              <a:t>only and affect Hadoop </a:t>
            </a:r>
            <a:r>
              <a:rPr lang="en-US" i="1" dirty="0"/>
              <a:t>from inside</a:t>
            </a:r>
            <a:r>
              <a:rPr lang="en-US" dirty="0"/>
              <a:t>. </a:t>
            </a:r>
            <a:endParaRPr lang="en-US" dirty="0" smtClean="0"/>
          </a:p>
          <a:p>
            <a:r>
              <a:rPr lang="en-US" dirty="0" smtClean="0"/>
              <a:t>UDFs: ‘block’, ‘split’, ‘itemize’, ‘mem’, ‘map’, ‘</a:t>
            </a:r>
            <a:r>
              <a:rPr lang="en-US" dirty="0" err="1" smtClean="0"/>
              <a:t>sh</a:t>
            </a:r>
            <a:r>
              <a:rPr lang="en-US" dirty="0" smtClean="0"/>
              <a:t>’, ‘</a:t>
            </a:r>
            <a:r>
              <a:rPr lang="en-US" dirty="0" err="1" smtClean="0"/>
              <a:t>cmp</a:t>
            </a:r>
            <a:r>
              <a:rPr lang="en-US" dirty="0" smtClean="0"/>
              <a:t>’, ‘grp’, ‘combine’ and ‘reduce’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8</a:t>
            </a:fld>
            <a:endParaRPr lang="en-US"/>
          </a:p>
        </p:txBody>
      </p:sp>
    </p:spTree>
    <p:extLst>
      <p:ext uri="{BB962C8B-B14F-4D97-AF65-F5344CB8AC3E}">
        <p14:creationId xmlns:p14="http://schemas.microsoft.com/office/powerpoint/2010/main" val="152271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 Advantages</a:t>
            </a:r>
            <a:endParaRPr lang="en-US" dirty="0"/>
          </a:p>
        </p:txBody>
      </p:sp>
      <p:sp>
        <p:nvSpPr>
          <p:cNvPr id="3" name="Content Placeholder 2"/>
          <p:cNvSpPr>
            <a:spLocks noGrp="1"/>
          </p:cNvSpPr>
          <p:nvPr>
            <p:ph sz="quarter" idx="13"/>
          </p:nvPr>
        </p:nvSpPr>
        <p:spPr/>
        <p:txBody>
          <a:bodyPr/>
          <a:lstStyle/>
          <a:p>
            <a:r>
              <a:rPr lang="en-US" dirty="0" smtClean="0"/>
              <a:t>Hadoop++ significantly outperforms </a:t>
            </a:r>
            <a:r>
              <a:rPr lang="en-US" dirty="0" smtClean="0"/>
              <a:t>Hadoop (</a:t>
            </a:r>
            <a:r>
              <a:rPr lang="en-US" sz="1800" dirty="0" smtClean="0"/>
              <a:t>cool!</a:t>
            </a:r>
            <a:r>
              <a:rPr lang="en-US" dirty="0" smtClean="0"/>
              <a:t>)</a:t>
            </a:r>
            <a:endParaRPr lang="en-US" dirty="0" smtClean="0"/>
          </a:p>
          <a:p>
            <a:r>
              <a:rPr lang="en-US" dirty="0" smtClean="0"/>
              <a:t>Any </a:t>
            </a:r>
            <a:r>
              <a:rPr lang="en-US" dirty="0"/>
              <a:t>future changes of Hadoop may directly be used with Hadoop++ without rewriting any glue code. </a:t>
            </a:r>
            <a:r>
              <a:rPr lang="en-US" dirty="0" smtClean="0"/>
              <a:t>(</a:t>
            </a:r>
            <a:r>
              <a:rPr lang="en-US" sz="1800" dirty="0" smtClean="0"/>
              <a:t>Backward compatible</a:t>
            </a:r>
            <a:r>
              <a:rPr lang="en-US" dirty="0" smtClean="0"/>
              <a:t>)</a:t>
            </a:r>
            <a:endParaRPr lang="en-US" dirty="0" smtClean="0"/>
          </a:p>
          <a:p>
            <a:r>
              <a:rPr lang="en-US" dirty="0" smtClean="0"/>
              <a:t>Hadoop</a:t>
            </a:r>
            <a:r>
              <a:rPr lang="en-US" dirty="0"/>
              <a:t>++ does not need to change the Hadoop </a:t>
            </a:r>
            <a:r>
              <a:rPr lang="en-US" dirty="0" smtClean="0"/>
              <a:t>interface</a:t>
            </a:r>
            <a:r>
              <a:rPr lang="en-US" dirty="0"/>
              <a:t> </a:t>
            </a:r>
            <a:r>
              <a:rPr lang="en-US" dirty="0" smtClean="0"/>
              <a:t>such as no SQL engine or DBMS is </a:t>
            </a:r>
            <a:r>
              <a:rPr lang="en-US" dirty="0" smtClean="0"/>
              <a:t>required (</a:t>
            </a:r>
            <a:r>
              <a:rPr lang="en-US" sz="1800" dirty="0" smtClean="0"/>
              <a:t>okay!</a:t>
            </a:r>
            <a:r>
              <a:rPr lang="en-US" dirty="0" smtClean="0"/>
              <a:t>)</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Powered by WPI CS 561 classmates and Professor Eltabakh</a:t>
            </a:r>
            <a:endParaRPr lang="en-US"/>
          </a:p>
        </p:txBody>
      </p:sp>
      <p:sp>
        <p:nvSpPr>
          <p:cNvPr id="5" name="Slide Number Placeholder 4"/>
          <p:cNvSpPr>
            <a:spLocks noGrp="1"/>
          </p:cNvSpPr>
          <p:nvPr>
            <p:ph type="sldNum" sz="quarter" idx="12"/>
          </p:nvPr>
        </p:nvSpPr>
        <p:spPr/>
        <p:txBody>
          <a:bodyPr/>
          <a:lstStyle/>
          <a:p>
            <a:fld id="{C1725D07-E1FA-2244-90A7-AD8F5D7F542A}" type="slidenum">
              <a:rPr lang="en-US" smtClean="0"/>
              <a:t>9</a:t>
            </a:fld>
            <a:endParaRPr lang="en-US"/>
          </a:p>
        </p:txBody>
      </p:sp>
    </p:spTree>
    <p:extLst>
      <p:ext uri="{BB962C8B-B14F-4D97-AF65-F5344CB8AC3E}">
        <p14:creationId xmlns:p14="http://schemas.microsoft.com/office/powerpoint/2010/main" val="3380982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4467</TotalTime>
  <Words>3336</Words>
  <Application>Microsoft Office PowerPoint</Application>
  <PresentationFormat>On-screen Show (4:3)</PresentationFormat>
  <Paragraphs>371</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Droplet</vt:lpstr>
      <vt:lpstr>Disclaimer: The information in this presentation is “our” understanding of Hadoop, Hadoop++, MR, and big data.  The authors “recommend” readers/viewers to conduct their own due diligence and analysis.</vt:lpstr>
      <vt:lpstr>Hadoop++:  Making a yellow Elephant run like a Cheetah</vt:lpstr>
      <vt:lpstr>Outline</vt:lpstr>
      <vt:lpstr>use case (adapted from only aggressive elephants are fast elephants)</vt:lpstr>
      <vt:lpstr>Motivation for hadoop++</vt:lpstr>
      <vt:lpstr>HadoopDB</vt:lpstr>
      <vt:lpstr>Drawbacks of HadoopDB</vt:lpstr>
      <vt:lpstr>Hadoop++ is Born!</vt:lpstr>
      <vt:lpstr>Hadoop++ - Advantages</vt:lpstr>
      <vt:lpstr>The Hadoop Plan - in detail</vt:lpstr>
      <vt:lpstr>PowerPoint Presentation</vt:lpstr>
      <vt:lpstr>Data Load Phase</vt:lpstr>
      <vt:lpstr>Data Load Phase (cont’d)</vt:lpstr>
      <vt:lpstr>Data Load phase (cont’d)</vt:lpstr>
      <vt:lpstr>Map Phase</vt:lpstr>
      <vt:lpstr>Map Phase (cont’d)</vt:lpstr>
      <vt:lpstr>Map Phase (cont’d)</vt:lpstr>
      <vt:lpstr>Map Phase (cont’d)</vt:lpstr>
      <vt:lpstr>Shuffle Phase</vt:lpstr>
      <vt:lpstr>Shuffle Phase (cont’d)</vt:lpstr>
      <vt:lpstr>Reduce Phase</vt:lpstr>
      <vt:lpstr>Reduce Phase (cont’d)</vt:lpstr>
      <vt:lpstr>Quiz (really!)</vt:lpstr>
      <vt:lpstr>Trojan Index – what is it?</vt:lpstr>
      <vt:lpstr>Salient Features of Trojan Index</vt:lpstr>
      <vt:lpstr>Salient Features of Trojan Index (cont’d)</vt:lpstr>
      <vt:lpstr>Trojan Index Explained</vt:lpstr>
      <vt:lpstr>Trojan Index Explained (cont’d)</vt:lpstr>
      <vt:lpstr>Index Creation (cont’d)</vt:lpstr>
      <vt:lpstr>Index Creation (cont’d)</vt:lpstr>
      <vt:lpstr>Index Creation (cont’d)</vt:lpstr>
      <vt:lpstr>Quiz (another one )</vt:lpstr>
      <vt:lpstr>A new type of hadoop Join</vt:lpstr>
      <vt:lpstr>Classic hadoop Join some extensions too</vt:lpstr>
      <vt:lpstr>New hadoop Join paradigm motivation</vt:lpstr>
      <vt:lpstr>Trojan Join – what is it?</vt:lpstr>
      <vt:lpstr>Trojan Join – how does it help?</vt:lpstr>
      <vt:lpstr>Trojan Join – behind the scene</vt:lpstr>
      <vt:lpstr>Co-partitioned split details</vt:lpstr>
      <vt:lpstr>Data Co-partitioning – mapper join</vt:lpstr>
      <vt:lpstr>Query Processing</vt:lpstr>
      <vt:lpstr>Questions to ponder (last one )</vt:lpstr>
      <vt:lpstr>PowerPoint Presentation</vt:lpstr>
      <vt:lpstr>Setup:</vt:lpstr>
      <vt:lpstr>Data loading, partitioning &amp; indexing</vt:lpstr>
      <vt:lpstr>Selection</vt:lpstr>
      <vt:lpstr>Join</vt:lpstr>
      <vt:lpstr>Fault Tolerance</vt:lpstr>
      <vt:lpstr>Conclusion</vt:lpstr>
      <vt:lpstr>What’s Next?</vt:lpstr>
      <vt:lpstr>Additional papers (1 of 2) this section is optional and not part of your required reading material</vt:lpstr>
      <vt:lpstr>Additional papers (2 of 2) this section is optional and not part of your required reading material</vt:lpstr>
      <vt:lpstr>References:</vt:lpstr>
    </vt:vector>
  </TitlesOfParts>
  <Company>st johns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Hadoop++</dc:title>
  <dc:creator>Tabassum Kakar</dc:creator>
  <cp:lastModifiedBy>nitish</cp:lastModifiedBy>
  <cp:revision>126</cp:revision>
  <dcterms:created xsi:type="dcterms:W3CDTF">2015-02-15T16:32:35Z</dcterms:created>
  <dcterms:modified xsi:type="dcterms:W3CDTF">2016-02-25T18:02:00Z</dcterms:modified>
</cp:coreProperties>
</file>