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1" r:id="rId2"/>
    <p:sldId id="256" r:id="rId3"/>
    <p:sldId id="257" r:id="rId4"/>
    <p:sldId id="258" r:id="rId5"/>
    <p:sldId id="259" r:id="rId6"/>
    <p:sldId id="260" r:id="rId7"/>
    <p:sldId id="261" r:id="rId8"/>
    <p:sldId id="263" r:id="rId9"/>
    <p:sldId id="265" r:id="rId10"/>
    <p:sldId id="280" r:id="rId11"/>
    <p:sldId id="281" r:id="rId12"/>
    <p:sldId id="282" r:id="rId13"/>
    <p:sldId id="283" r:id="rId14"/>
    <p:sldId id="284" r:id="rId15"/>
    <p:sldId id="295" r:id="rId16"/>
    <p:sldId id="285" r:id="rId17"/>
    <p:sldId id="296" r:id="rId18"/>
    <p:sldId id="262" r:id="rId19"/>
    <p:sldId id="264" r:id="rId20"/>
    <p:sldId id="272" r:id="rId21"/>
    <p:sldId id="273" r:id="rId22"/>
    <p:sldId id="267" r:id="rId23"/>
    <p:sldId id="274" r:id="rId24"/>
    <p:sldId id="275" r:id="rId25"/>
    <p:sldId id="276" r:id="rId26"/>
    <p:sldId id="268" r:id="rId27"/>
    <p:sldId id="269" r:id="rId28"/>
    <p:sldId id="270" r:id="rId29"/>
    <p:sldId id="277" r:id="rId30"/>
    <p:sldId id="286" r:id="rId31"/>
    <p:sldId id="287" r:id="rId32"/>
    <p:sldId id="288" r:id="rId33"/>
    <p:sldId id="289" r:id="rId34"/>
    <p:sldId id="290" r:id="rId35"/>
    <p:sldId id="291" r:id="rId36"/>
    <p:sldId id="292" r:id="rId37"/>
    <p:sldId id="293" r:id="rId38"/>
    <p:sldId id="294" r:id="rId39"/>
    <p:sldId id="266" r:id="rId40"/>
    <p:sldId id="278"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C79"/>
    <a:srgbClr val="37D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7"/>
    <p:restoredTop sz="94218"/>
  </p:normalViewPr>
  <p:slideViewPr>
    <p:cSldViewPr snapToGrid="0">
      <p:cViewPr varScale="1">
        <p:scale>
          <a:sx n="66" d="100"/>
          <a:sy n="66" d="100"/>
        </p:scale>
        <p:origin x="4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199B-38DC-AC4E-938A-02F1850EBE76}" type="datetimeFigureOut">
              <a:rPr lang="en-US" smtClean="0"/>
              <a:t>3/3/2016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7A7B3-129F-C646-8044-FA5D6F4C0172}" type="slidenum">
              <a:rPr lang="en-US" smtClean="0"/>
              <a:t>‹#›</a:t>
            </a:fld>
            <a:endParaRPr lang="en-US"/>
          </a:p>
        </p:txBody>
      </p:sp>
    </p:spTree>
    <p:extLst>
      <p:ext uri="{BB962C8B-B14F-4D97-AF65-F5344CB8AC3E}">
        <p14:creationId xmlns:p14="http://schemas.microsoft.com/office/powerpoint/2010/main" val="131421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7A7B3-129F-C646-8044-FA5D6F4C0172}" type="slidenum">
              <a:rPr lang="en-US" smtClean="0"/>
              <a:t>1</a:t>
            </a:fld>
            <a:endParaRPr lang="en-US"/>
          </a:p>
        </p:txBody>
      </p:sp>
    </p:spTree>
    <p:extLst>
      <p:ext uri="{BB962C8B-B14F-4D97-AF65-F5344CB8AC3E}">
        <p14:creationId xmlns:p14="http://schemas.microsoft.com/office/powerpoint/2010/main" val="128183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A7A7B3-129F-C646-8044-FA5D6F4C0172}" type="slidenum">
              <a:rPr lang="en-US" smtClean="0"/>
              <a:t>2</a:t>
            </a:fld>
            <a:endParaRPr lang="en-US"/>
          </a:p>
        </p:txBody>
      </p:sp>
    </p:spTree>
    <p:extLst>
      <p:ext uri="{BB962C8B-B14F-4D97-AF65-F5344CB8AC3E}">
        <p14:creationId xmlns:p14="http://schemas.microsoft.com/office/powerpoint/2010/main" val="4061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5194F0-FC8B-D543-9C8B-727EA301A823}"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5791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F7ED6-38F6-234B-A337-C12297825542}"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79003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13A6F-F68A-4F4F-B2C9-F497A0272455}"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426800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64159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7306E-C3B9-8841-A046-587F53A4A9BF}"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55342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B198D7-0890-D044-8876-D47EB3D086CA}"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
        <p:nvSpPr>
          <p:cNvPr id="7" name="Slide Number Placeholder 6"/>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53466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0F4A8-9D73-9B4C-B274-C7D193B62743}" type="datetime1">
              <a:rPr lang="en-US" smtClean="0"/>
              <a:t>3/3/2016</a:t>
            </a:fld>
            <a:endParaRPr lang="en-US"/>
          </a:p>
        </p:txBody>
      </p:sp>
      <p:sp>
        <p:nvSpPr>
          <p:cNvPr id="8" name="Footer Placeholder 7"/>
          <p:cNvSpPr>
            <a:spLocks noGrp="1"/>
          </p:cNvSpPr>
          <p:nvPr>
            <p:ph type="ftr" sz="quarter" idx="11"/>
          </p:nvPr>
        </p:nvSpPr>
        <p:spPr/>
        <p:txBody>
          <a:bodyPr/>
          <a:lstStyle/>
          <a:p>
            <a:r>
              <a:rPr lang="en-US" smtClean="0"/>
              <a:t>CS561 Worcester Polytechnic Institute</a:t>
            </a:r>
            <a:endParaRPr lang="en-US"/>
          </a:p>
        </p:txBody>
      </p:sp>
      <p:sp>
        <p:nvSpPr>
          <p:cNvPr id="9" name="Slide Number Placeholder 8"/>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54343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B1927-54FA-4340-AE79-3132F972BF35}" type="datetime1">
              <a:rPr lang="en-US" smtClean="0"/>
              <a:t>3/3/2016</a:t>
            </a:fld>
            <a:endParaRPr lang="en-US"/>
          </a:p>
        </p:txBody>
      </p:sp>
      <p:sp>
        <p:nvSpPr>
          <p:cNvPr id="4" name="Footer Placeholder 3"/>
          <p:cNvSpPr>
            <a:spLocks noGrp="1"/>
          </p:cNvSpPr>
          <p:nvPr>
            <p:ph type="ftr" sz="quarter" idx="11"/>
          </p:nvPr>
        </p:nvSpPr>
        <p:spPr/>
        <p:txBody>
          <a:bodyPr/>
          <a:lstStyle/>
          <a:p>
            <a:r>
              <a:rPr lang="en-US" smtClean="0"/>
              <a:t>CS561 Worcester Polytechnic Institute</a:t>
            </a:r>
            <a:endParaRPr lang="en-US"/>
          </a:p>
        </p:txBody>
      </p:sp>
      <p:sp>
        <p:nvSpPr>
          <p:cNvPr id="5" name="Slide Number Placeholder 4"/>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05778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4AC02-AE6F-1C4C-A212-7AA1A136442C}"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CS561 Worcester Polytechnic Institute</a:t>
            </a:r>
            <a:endParaRPr lang="en-US"/>
          </a:p>
        </p:txBody>
      </p:sp>
      <p:sp>
        <p:nvSpPr>
          <p:cNvPr id="4" name="Slide Number Placeholder 3"/>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9335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1E737-D001-E74D-99D0-9D3E1A748D80}"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
        <p:nvSpPr>
          <p:cNvPr id="7" name="Slide Number Placeholder 6"/>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384800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FBC05-4428-7842-BD28-56F1A38C9459}"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
        <p:nvSpPr>
          <p:cNvPr id="7" name="Slide Number Placeholder 6"/>
          <p:cNvSpPr>
            <a:spLocks noGrp="1"/>
          </p:cNvSpPr>
          <p:nvPr>
            <p:ph type="sldNum" sz="quarter" idx="12"/>
          </p:nvPr>
        </p:nvSpPr>
        <p:spPr/>
        <p:txBody>
          <a:bodyPr/>
          <a:lstStyle/>
          <a:p>
            <a:fld id="{E4662690-AFA4-4851-8053-FE97ECDBCD5D}" type="slidenum">
              <a:rPr lang="en-US" smtClean="0"/>
              <a:t>‹#›</a:t>
            </a:fld>
            <a:endParaRPr lang="en-US"/>
          </a:p>
        </p:txBody>
      </p:sp>
    </p:spTree>
    <p:extLst>
      <p:ext uri="{BB962C8B-B14F-4D97-AF65-F5344CB8AC3E}">
        <p14:creationId xmlns:p14="http://schemas.microsoft.com/office/powerpoint/2010/main" val="408890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F946F-F141-4A43-B0F3-C2710A53A9D7}" type="datetime1">
              <a:rPr lang="en-US" smtClean="0"/>
              <a:t>3/3/2016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CS561 Worcester Polytechnic Institute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62690-AFA4-4851-8053-FE97ECDBCD5D}" type="slidenum">
              <a:rPr lang="en-US" smtClean="0"/>
              <a:t>‹#›</a:t>
            </a:fld>
            <a:endParaRPr lang="en-US"/>
          </a:p>
        </p:txBody>
      </p:sp>
    </p:spTree>
    <p:extLst>
      <p:ext uri="{BB962C8B-B14F-4D97-AF65-F5344CB8AC3E}">
        <p14:creationId xmlns:p14="http://schemas.microsoft.com/office/powerpoint/2010/main" val="238001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ReStore</a:t>
            </a:r>
            <a:r>
              <a:rPr lang="en-US" dirty="0" smtClean="0"/>
              <a:t>: Reusing Results of MapReduce Jobs</a:t>
            </a:r>
            <a:endParaRPr lang="en-US" dirty="0"/>
          </a:p>
        </p:txBody>
      </p:sp>
      <p:sp>
        <p:nvSpPr>
          <p:cNvPr id="3" name="Subtitle 2"/>
          <p:cNvSpPr>
            <a:spLocks noGrp="1"/>
          </p:cNvSpPr>
          <p:nvPr>
            <p:ph type="subTitle" idx="1"/>
          </p:nvPr>
        </p:nvSpPr>
        <p:spPr/>
        <p:txBody>
          <a:bodyPr/>
          <a:lstStyle/>
          <a:p>
            <a:r>
              <a:rPr lang="en-US" dirty="0" smtClean="0"/>
              <a:t>Xinyu Dai</a:t>
            </a:r>
          </a:p>
          <a:p>
            <a:r>
              <a:rPr lang="en-US" dirty="0" smtClean="0"/>
              <a:t>Aniket Kadam</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1</a:t>
            </a:fld>
            <a:endParaRPr lang="en-US"/>
          </a:p>
        </p:txBody>
      </p:sp>
      <p:sp>
        <p:nvSpPr>
          <p:cNvPr id="5" name="Date Placeholder 4"/>
          <p:cNvSpPr>
            <a:spLocks noGrp="1"/>
          </p:cNvSpPr>
          <p:nvPr>
            <p:ph type="dt" sz="half" idx="10"/>
          </p:nvPr>
        </p:nvSpPr>
        <p:spPr/>
        <p:txBody>
          <a:bodyPr/>
          <a:lstStyle/>
          <a:p>
            <a:fld id="{48B0A6B6-DD02-A349-8E82-B0BC6671DCF6}"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1590057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Architecture(Cont’d)</a:t>
            </a:r>
            <a:endParaRPr lang="en-US" dirty="0"/>
          </a:p>
        </p:txBody>
      </p:sp>
      <p:sp>
        <p:nvSpPr>
          <p:cNvPr id="3" name="Slide Number Placeholder 2"/>
          <p:cNvSpPr>
            <a:spLocks noGrp="1"/>
          </p:cNvSpPr>
          <p:nvPr>
            <p:ph type="sldNum" sz="quarter" idx="12"/>
          </p:nvPr>
        </p:nvSpPr>
        <p:spPr/>
        <p:txBody>
          <a:bodyPr/>
          <a:lstStyle/>
          <a:p>
            <a:fld id="{E4662690-AFA4-4851-8053-FE97ECDBCD5D}" type="slidenum">
              <a:rPr lang="en-US" smtClean="0"/>
              <a:t>10</a:t>
            </a:fld>
            <a:endParaRPr lang="en-US"/>
          </a:p>
        </p:txBody>
      </p:sp>
      <p:sp>
        <p:nvSpPr>
          <p:cNvPr id="6" name="Date Placeholder 5"/>
          <p:cNvSpPr>
            <a:spLocks noGrp="1"/>
          </p:cNvSpPr>
          <p:nvPr>
            <p:ph type="dt" sz="half" idx="10"/>
          </p:nvPr>
        </p:nvSpPr>
        <p:spPr/>
        <p:txBody>
          <a:bodyPr/>
          <a:lstStyle/>
          <a:p>
            <a:fld id="{4C75E8B9-655E-6A40-908E-57B1B731B640}" type="datetime1">
              <a:rPr lang="en-US" smtClean="0"/>
              <a:t>3/3/2016</a:t>
            </a:fld>
            <a:endParaRPr lang="en-US"/>
          </a:p>
        </p:txBody>
      </p:sp>
      <p:sp>
        <p:nvSpPr>
          <p:cNvPr id="7" name="Footer Placeholder 6"/>
          <p:cNvSpPr>
            <a:spLocks noGrp="1"/>
          </p:cNvSpPr>
          <p:nvPr>
            <p:ph type="ftr" sz="quarter" idx="11"/>
          </p:nvPr>
        </p:nvSpPr>
        <p:spPr/>
        <p:txBody>
          <a:bodyPr/>
          <a:lstStyle/>
          <a:p>
            <a:r>
              <a:rPr lang="en-US" smtClean="0"/>
              <a:t>CS561 Worcester Polytechnic Institute</a:t>
            </a:r>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7981" y="1225755"/>
            <a:ext cx="6770299" cy="5130595"/>
          </a:xfrm>
        </p:spPr>
      </p:pic>
      <p:sp>
        <p:nvSpPr>
          <p:cNvPr id="11" name="TextBox 10"/>
          <p:cNvSpPr txBox="1"/>
          <p:nvPr/>
        </p:nvSpPr>
        <p:spPr>
          <a:xfrm>
            <a:off x="7798280" y="1489278"/>
            <a:ext cx="4572000" cy="3847207"/>
          </a:xfrm>
          <a:prstGeom prst="rect">
            <a:avLst/>
          </a:prstGeom>
          <a:noFill/>
        </p:spPr>
        <p:txBody>
          <a:bodyPr wrap="square" rtlCol="0">
            <a:spAutoFit/>
          </a:bodyPr>
          <a:lstStyle/>
          <a:p>
            <a:r>
              <a:rPr lang="en-US" sz="2800" b="1" u="sng" dirty="0" smtClean="0"/>
              <a:t>Main Components:</a:t>
            </a:r>
            <a:endParaRPr lang="en-US" sz="2400" dirty="0" smtClean="0"/>
          </a:p>
          <a:p>
            <a:r>
              <a:rPr lang="en-US" sz="2400" dirty="0" smtClean="0"/>
              <a:t>Plan Matcher and Rewriter:</a:t>
            </a:r>
          </a:p>
          <a:p>
            <a:pPr marL="342900" indent="-342900">
              <a:buFont typeface="Arial" charset="0"/>
              <a:buChar char="•"/>
            </a:pPr>
            <a:r>
              <a:rPr lang="en-US" sz="2400" b="1" dirty="0">
                <a:solidFill>
                  <a:srgbClr val="FF2C79"/>
                </a:solidFill>
              </a:rPr>
              <a:t>s</a:t>
            </a:r>
            <a:r>
              <a:rPr lang="en-US" sz="2400" b="1" dirty="0" smtClean="0">
                <a:solidFill>
                  <a:srgbClr val="FF2C79"/>
                </a:solidFill>
              </a:rPr>
              <a:t>earch</a:t>
            </a:r>
            <a:r>
              <a:rPr lang="en-US" sz="2400" dirty="0" smtClean="0"/>
              <a:t> for reuse opportunities</a:t>
            </a:r>
          </a:p>
          <a:p>
            <a:pPr marL="342900" indent="-342900">
              <a:buFont typeface="Arial" charset="0"/>
              <a:buChar char="•"/>
            </a:pPr>
            <a:r>
              <a:rPr lang="en-US" sz="2400" b="1" dirty="0" smtClean="0">
                <a:solidFill>
                  <a:srgbClr val="FF2C79"/>
                </a:solidFill>
              </a:rPr>
              <a:t>rewrite</a:t>
            </a:r>
            <a:r>
              <a:rPr lang="en-US" sz="2400" dirty="0" smtClean="0"/>
              <a:t> the input job </a:t>
            </a:r>
          </a:p>
          <a:p>
            <a:endParaRPr lang="en-US" sz="1200" dirty="0"/>
          </a:p>
          <a:p>
            <a:r>
              <a:rPr lang="en-US" sz="2400" dirty="0" smtClean="0"/>
              <a:t>Sub-job Enumerator:</a:t>
            </a:r>
          </a:p>
          <a:p>
            <a:pPr marL="342900" indent="-342900">
              <a:buFont typeface="Arial" charset="0"/>
              <a:buChar char="•"/>
            </a:pPr>
            <a:r>
              <a:rPr lang="en-US" sz="2400" dirty="0" smtClean="0"/>
              <a:t>enumerate </a:t>
            </a:r>
            <a:r>
              <a:rPr lang="en-US" sz="2400" b="1" dirty="0" smtClean="0">
                <a:solidFill>
                  <a:srgbClr val="FF2C79"/>
                </a:solidFill>
              </a:rPr>
              <a:t>candidate</a:t>
            </a:r>
            <a:r>
              <a:rPr lang="en-US" sz="2400" dirty="0" smtClean="0"/>
              <a:t> operators</a:t>
            </a:r>
          </a:p>
          <a:p>
            <a:pPr marL="342900" indent="-342900">
              <a:buFont typeface="Arial" charset="0"/>
              <a:buChar char="•"/>
            </a:pPr>
            <a:endParaRPr lang="en-US" sz="1200" dirty="0" smtClean="0"/>
          </a:p>
          <a:p>
            <a:r>
              <a:rPr lang="en-US" sz="2400" dirty="0" smtClean="0"/>
              <a:t>Enumerated Sub-job Selector</a:t>
            </a:r>
          </a:p>
          <a:p>
            <a:pPr marL="342900" indent="-342900">
              <a:buFont typeface="Arial" charset="0"/>
              <a:buChar char="•"/>
            </a:pPr>
            <a:r>
              <a:rPr lang="en-US" sz="2400" b="1" dirty="0" smtClean="0">
                <a:solidFill>
                  <a:srgbClr val="FF2C79"/>
                </a:solidFill>
              </a:rPr>
              <a:t>examine</a:t>
            </a:r>
            <a:r>
              <a:rPr lang="en-US" sz="2400" b="1" dirty="0" smtClean="0"/>
              <a:t> </a:t>
            </a:r>
            <a:r>
              <a:rPr lang="en-US" sz="2400" dirty="0" smtClean="0"/>
              <a:t>based on statistics(keep/discard)</a:t>
            </a:r>
            <a:endParaRPr lang="en-US" sz="2800" dirty="0" smtClean="0"/>
          </a:p>
        </p:txBody>
      </p:sp>
    </p:spTree>
    <p:extLst>
      <p:ext uri="{BB962C8B-B14F-4D97-AF65-F5344CB8AC3E}">
        <p14:creationId xmlns:p14="http://schemas.microsoft.com/office/powerpoint/2010/main" val="4118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 Matcher and Rewriter</a:t>
            </a:r>
            <a:endParaRPr lang="en-US" dirty="0"/>
          </a:p>
        </p:txBody>
      </p:sp>
      <p:sp>
        <p:nvSpPr>
          <p:cNvPr id="3" name="Content Placeholder 2"/>
          <p:cNvSpPr>
            <a:spLocks noGrp="1"/>
          </p:cNvSpPr>
          <p:nvPr>
            <p:ph idx="1"/>
          </p:nvPr>
        </p:nvSpPr>
        <p:spPr/>
        <p:txBody>
          <a:bodyPr/>
          <a:lstStyle/>
          <a:p>
            <a:r>
              <a:rPr lang="en-US" dirty="0" smtClean="0"/>
              <a:t> Goal: find </a:t>
            </a:r>
            <a:r>
              <a:rPr lang="en-US" b="1" dirty="0" smtClean="0">
                <a:solidFill>
                  <a:srgbClr val="FF2C79"/>
                </a:solidFill>
              </a:rPr>
              <a:t>physical plans </a:t>
            </a:r>
            <a:r>
              <a:rPr lang="en-US" dirty="0" smtClean="0"/>
              <a:t>in the repository that can be used to rewrite the MR jobs</a:t>
            </a:r>
          </a:p>
          <a:p>
            <a:endParaRPr lang="en-US" sz="1050" dirty="0"/>
          </a:p>
          <a:p>
            <a:r>
              <a:rPr lang="en-US" dirty="0" smtClean="0"/>
              <a:t>Why physical plans? Not logical plans?</a:t>
            </a:r>
          </a:p>
          <a:p>
            <a:pPr lvl="1"/>
            <a:r>
              <a:rPr lang="en-US" dirty="0" smtClean="0"/>
              <a:t>Direct Correspondence: the stored outputs are computed by past MR jobs  that are generated by the dataflow language compiler from a physical plan</a:t>
            </a:r>
          </a:p>
          <a:p>
            <a:pPr lvl="1"/>
            <a:r>
              <a:rPr lang="en-US" dirty="0" smtClean="0">
                <a:solidFill>
                  <a:srgbClr val="FF2C79"/>
                </a:solidFill>
              </a:rPr>
              <a:t>Adaptive</a:t>
            </a:r>
            <a:r>
              <a:rPr lang="en-US" dirty="0" smtClean="0"/>
              <a:t>: </a:t>
            </a:r>
            <a:r>
              <a:rPr lang="en-US" dirty="0" err="1" smtClean="0"/>
              <a:t>ReStore</a:t>
            </a:r>
            <a:r>
              <a:rPr lang="en-US" dirty="0" smtClean="0"/>
              <a:t> to any dataflow system (regardless of the input language, the logical query translation, optimization techniques)</a:t>
            </a:r>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11</a:t>
            </a:fld>
            <a:endParaRPr lang="en-US"/>
          </a:p>
        </p:txBody>
      </p:sp>
      <p:sp>
        <p:nvSpPr>
          <p:cNvPr id="8" name="Title 7"/>
          <p:cNvSpPr>
            <a:spLocks noGrp="1"/>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9" name="Cloud Callout 8"/>
          <p:cNvSpPr/>
          <p:nvPr/>
        </p:nvSpPr>
        <p:spPr>
          <a:xfrm>
            <a:off x="5285327" y="473677"/>
            <a:ext cx="6068473" cy="2345122"/>
          </a:xfrm>
          <a:prstGeom prst="cloud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t>Logical plan</a:t>
            </a:r>
            <a:r>
              <a:rPr lang="en-US" sz="2400" dirty="0" smtClean="0"/>
              <a:t>: created for each line, only syntax and semantics checks</a:t>
            </a:r>
          </a:p>
          <a:p>
            <a:r>
              <a:rPr lang="en-US" sz="2400" b="1" dirty="0" smtClean="0"/>
              <a:t>Physical plans</a:t>
            </a:r>
            <a:r>
              <a:rPr lang="en-US" sz="2400" dirty="0" smtClean="0"/>
              <a:t>: represent the query in series of MR jobs</a:t>
            </a:r>
            <a:endParaRPr lang="en-US" dirty="0"/>
          </a:p>
        </p:txBody>
      </p:sp>
    </p:spTree>
    <p:extLst>
      <p:ext uri="{BB962C8B-B14F-4D97-AF65-F5344CB8AC3E}">
        <p14:creationId xmlns:p14="http://schemas.microsoft.com/office/powerpoint/2010/main" val="6128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 Matcher and </a:t>
            </a:r>
            <a:r>
              <a:rPr lang="en-US" dirty="0" smtClean="0"/>
              <a:t>Rewriter(Cont’d)</a:t>
            </a:r>
            <a:endParaRPr lang="en-US" dirty="0"/>
          </a:p>
        </p:txBody>
      </p:sp>
      <p:sp>
        <p:nvSpPr>
          <p:cNvPr id="3" name="Content Placeholder 2"/>
          <p:cNvSpPr>
            <a:spLocks noGrp="1"/>
          </p:cNvSpPr>
          <p:nvPr>
            <p:ph idx="1"/>
          </p:nvPr>
        </p:nvSpPr>
        <p:spPr/>
        <p:txBody>
          <a:bodyPr/>
          <a:lstStyle/>
          <a:p>
            <a:r>
              <a:rPr lang="en-US" dirty="0" smtClean="0"/>
              <a:t>Process Flow:</a:t>
            </a:r>
          </a:p>
          <a:p>
            <a:pPr marL="914400" lvl="1" indent="-457200">
              <a:buFont typeface="+mj-lt"/>
              <a:buAutoNum type="arabicPeriod"/>
            </a:pPr>
            <a:r>
              <a:rPr lang="en-US" dirty="0" smtClean="0"/>
              <a:t>Scan sequentially through the physical plans in the repository </a:t>
            </a:r>
          </a:p>
          <a:p>
            <a:pPr marL="914400" lvl="1" indent="-457200">
              <a:buFont typeface="+mj-lt"/>
              <a:buAutoNum type="arabicPeriod"/>
            </a:pPr>
            <a:r>
              <a:rPr lang="en-US" dirty="0" smtClean="0"/>
              <a:t>As soon as a match is found, rewrite the matched part with a Load operator</a:t>
            </a:r>
          </a:p>
          <a:p>
            <a:pPr marL="914400" lvl="1" indent="-457200">
              <a:buFont typeface="+mj-lt"/>
              <a:buAutoNum type="arabicPeriod"/>
            </a:pPr>
            <a:r>
              <a:rPr lang="en-US" dirty="0" smtClean="0"/>
              <a:t>A new sequential scan through the repository</a:t>
            </a:r>
          </a:p>
          <a:p>
            <a:pPr marL="914400" lvl="1" indent="-457200">
              <a:buFont typeface="+mj-lt"/>
              <a:buAutoNum type="arabicPeriod"/>
            </a:pPr>
            <a:r>
              <a:rPr lang="en-US" dirty="0" smtClean="0"/>
              <a:t>If a scan does not find any match, </a:t>
            </a:r>
            <a:r>
              <a:rPr lang="en-US" dirty="0" err="1" smtClean="0"/>
              <a:t>ReStore</a:t>
            </a:r>
            <a:r>
              <a:rPr lang="en-US" dirty="0" smtClean="0"/>
              <a:t> proceeds to matching the next MR job in the workflow</a:t>
            </a:r>
          </a:p>
          <a:p>
            <a:pPr marL="914400" lvl="1" indent="-457200">
              <a:buFont typeface="+mj-lt"/>
              <a:buAutoNum type="arabicPeriod"/>
            </a:pPr>
            <a:endParaRPr lang="en-US" sz="1000" dirty="0"/>
          </a:p>
          <a:p>
            <a:r>
              <a:rPr lang="en-US" dirty="0" smtClean="0"/>
              <a:t>Matching and rewriting processes </a:t>
            </a:r>
            <a:r>
              <a:rPr lang="en-US" b="1" dirty="0" smtClean="0">
                <a:solidFill>
                  <a:srgbClr val="FF2C79"/>
                </a:solidFill>
              </a:rPr>
              <a:t>one MR job </a:t>
            </a:r>
            <a:r>
              <a:rPr lang="en-US" dirty="0" smtClean="0"/>
              <a:t>at a time!!</a:t>
            </a:r>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12</a:t>
            </a:fld>
            <a:endParaRPr lang="en-US"/>
          </a:p>
        </p:txBody>
      </p:sp>
    </p:spTree>
    <p:extLst>
      <p:ext uri="{BB962C8B-B14F-4D97-AF65-F5344CB8AC3E}">
        <p14:creationId xmlns:p14="http://schemas.microsoft.com/office/powerpoint/2010/main" val="19881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 Matcher and Rewriter(Cont’d)</a:t>
            </a:r>
          </a:p>
        </p:txBody>
      </p:sp>
      <p:sp>
        <p:nvSpPr>
          <p:cNvPr id="3" name="Content Placeholder 2"/>
          <p:cNvSpPr>
            <a:spLocks noGrp="1"/>
          </p:cNvSpPr>
          <p:nvPr>
            <p:ph idx="1"/>
          </p:nvPr>
        </p:nvSpPr>
        <p:spPr/>
        <p:txBody>
          <a:bodyPr/>
          <a:lstStyle/>
          <a:p>
            <a:r>
              <a:rPr lang="en-US" dirty="0" smtClean="0"/>
              <a:t>Physical plan matching algorithm: </a:t>
            </a:r>
          </a:p>
          <a:p>
            <a:pPr lvl="1"/>
            <a:r>
              <a:rPr lang="en-US" dirty="0" smtClean="0"/>
              <a:t>Operator equivalence: </a:t>
            </a:r>
          </a:p>
          <a:p>
            <a:pPr lvl="1">
              <a:buFont typeface="Wingdings" charset="2"/>
              <a:buChar char="Ø"/>
            </a:pPr>
            <a:r>
              <a:rPr lang="en-US" dirty="0" smtClean="0"/>
              <a:t>The two operators’ input are pipelined from equivalent operators or from the same datasets</a:t>
            </a:r>
          </a:p>
          <a:p>
            <a:pPr lvl="1">
              <a:buFont typeface="Wingdings" charset="2"/>
              <a:buChar char="Ø"/>
            </a:pPr>
            <a:r>
              <a:rPr lang="en-US" dirty="0" smtClean="0"/>
              <a:t>The two operates perform functions that produce the same output data</a:t>
            </a:r>
          </a:p>
          <a:p>
            <a:pPr lvl="1">
              <a:buFont typeface="Wingdings" charset="2"/>
              <a:buChar char="Ø"/>
            </a:pPr>
            <a:endParaRPr lang="en-US" dirty="0"/>
          </a:p>
          <a:p>
            <a:r>
              <a:rPr lang="en-US" dirty="0" smtClean="0"/>
              <a:t>Both plans are traversed simultaneously from the Load operators until mismatching or all are matched</a:t>
            </a:r>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13</a:t>
            </a:fld>
            <a:endParaRPr lang="en-US"/>
          </a:p>
        </p:txBody>
      </p:sp>
    </p:spTree>
    <p:extLst>
      <p:ext uri="{BB962C8B-B14F-4D97-AF65-F5344CB8AC3E}">
        <p14:creationId xmlns:p14="http://schemas.microsoft.com/office/powerpoint/2010/main" val="124290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2554" y="136525"/>
            <a:ext cx="5199631" cy="6721475"/>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14</a:t>
            </a:fld>
            <a:endParaRPr lang="en-US"/>
          </a:p>
        </p:txBody>
      </p:sp>
      <p:sp>
        <p:nvSpPr>
          <p:cNvPr id="8" name="TextBox 7"/>
          <p:cNvSpPr txBox="1"/>
          <p:nvPr/>
        </p:nvSpPr>
        <p:spPr>
          <a:xfrm>
            <a:off x="6436743" y="614948"/>
            <a:ext cx="4917057" cy="5262979"/>
          </a:xfrm>
          <a:prstGeom prst="rect">
            <a:avLst/>
          </a:prstGeom>
          <a:noFill/>
        </p:spPr>
        <p:txBody>
          <a:bodyPr wrap="square" rtlCol="0">
            <a:spAutoFit/>
          </a:bodyPr>
          <a:lstStyle/>
          <a:p>
            <a:r>
              <a:rPr lang="en-US" sz="2400" dirty="0" smtClean="0"/>
              <a:t>Physical Plan Matching Algorithm</a:t>
            </a:r>
          </a:p>
          <a:p>
            <a:pPr marL="285750" indent="-285750">
              <a:buFont typeface="Arial" charset="0"/>
              <a:buChar char="•"/>
            </a:pPr>
            <a:r>
              <a:rPr lang="en-US" sz="2400" dirty="0" smtClean="0"/>
              <a:t>For every operator in the input plan of </a:t>
            </a:r>
            <a:r>
              <a:rPr lang="en-US" sz="2400" dirty="0" err="1" smtClean="0"/>
              <a:t>ReStore</a:t>
            </a:r>
            <a:r>
              <a:rPr lang="en-US" sz="2400" dirty="0" smtClean="0"/>
              <a:t>, try to find an equivalent operator of the plan in the repository. </a:t>
            </a:r>
          </a:p>
          <a:p>
            <a:pPr marL="285750" indent="-285750">
              <a:buFont typeface="Arial" charset="0"/>
              <a:buChar char="•"/>
            </a:pPr>
            <a:r>
              <a:rPr lang="en-US" sz="2400" dirty="0" smtClean="0"/>
              <a:t>If not found, then the next operator.</a:t>
            </a:r>
          </a:p>
          <a:p>
            <a:pPr marL="285750" indent="-285750">
              <a:buFont typeface="Arial" charset="0"/>
              <a:buChar char="•"/>
            </a:pPr>
            <a:r>
              <a:rPr lang="en-US" sz="2400" dirty="0" smtClean="0"/>
              <a:t>If found, continue to match the successors of the operators</a:t>
            </a:r>
          </a:p>
          <a:p>
            <a:pPr marL="285750" indent="-285750">
              <a:buFont typeface="Arial" charset="0"/>
              <a:buChar char="•"/>
            </a:pPr>
            <a:r>
              <a:rPr lang="en-US" sz="2400" dirty="0" smtClean="0"/>
              <a:t>If the successors match, remove the equivalent operator from the plan in the repository</a:t>
            </a:r>
          </a:p>
          <a:p>
            <a:pPr marL="285750" indent="-285750">
              <a:buFont typeface="Arial" charset="0"/>
              <a:buChar char="•"/>
            </a:pPr>
            <a:r>
              <a:rPr lang="en-US" sz="2400" dirty="0" smtClean="0"/>
              <a:t>Until the plan in the repository becomes empty</a:t>
            </a:r>
            <a:endParaRPr lang="en-US" sz="2400" dirty="0"/>
          </a:p>
        </p:txBody>
      </p:sp>
    </p:spTree>
    <p:extLst>
      <p:ext uri="{BB962C8B-B14F-4D97-AF65-F5344CB8AC3E}">
        <p14:creationId xmlns:p14="http://schemas.microsoft.com/office/powerpoint/2010/main" val="153984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296" y="3092450"/>
            <a:ext cx="5206880" cy="3604763"/>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15</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100" y="1716656"/>
            <a:ext cx="5803900" cy="2971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67472" cy="3433313"/>
          </a:xfrm>
          <a:prstGeom prst="rect">
            <a:avLst/>
          </a:prstGeom>
        </p:spPr>
      </p:pic>
      <p:sp>
        <p:nvSpPr>
          <p:cNvPr id="12" name="Chevron 11"/>
          <p:cNvSpPr/>
          <p:nvPr/>
        </p:nvSpPr>
        <p:spPr>
          <a:xfrm>
            <a:off x="5778560" y="3092450"/>
            <a:ext cx="1381365" cy="3408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40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 Matcher and Rewriter(Cont’d)</a:t>
            </a:r>
          </a:p>
        </p:txBody>
      </p:sp>
      <p:sp>
        <p:nvSpPr>
          <p:cNvPr id="3" name="Content Placeholder 2"/>
          <p:cNvSpPr>
            <a:spLocks noGrp="1"/>
          </p:cNvSpPr>
          <p:nvPr>
            <p:ph idx="1"/>
          </p:nvPr>
        </p:nvSpPr>
        <p:spPr/>
        <p:txBody>
          <a:bodyPr/>
          <a:lstStyle/>
          <a:p>
            <a:r>
              <a:rPr lang="en-US" dirty="0" smtClean="0"/>
              <a:t>What if more than one match?</a:t>
            </a:r>
          </a:p>
          <a:p>
            <a:pPr>
              <a:buFont typeface="Wingdings" charset="2"/>
              <a:buChar char="Ø"/>
            </a:pPr>
            <a:r>
              <a:rPr lang="en-US" dirty="0" err="1" smtClean="0"/>
              <a:t>ReStore</a:t>
            </a:r>
            <a:r>
              <a:rPr lang="en-US" dirty="0" smtClean="0"/>
              <a:t> would use the first match that it finds to rewrite. </a:t>
            </a:r>
          </a:p>
          <a:p>
            <a:pPr>
              <a:buFont typeface="Wingdings" charset="2"/>
              <a:buChar char="Ø"/>
            </a:pPr>
            <a:endParaRPr lang="en-US" sz="800" dirty="0" smtClean="0"/>
          </a:p>
          <a:p>
            <a:pPr>
              <a:buFont typeface="Arial" charset="0"/>
              <a:buChar char="•"/>
            </a:pPr>
            <a:r>
              <a:rPr lang="en-US" dirty="0" smtClean="0"/>
              <a:t>Order the physical plans in the repository:</a:t>
            </a:r>
          </a:p>
          <a:p>
            <a:pPr>
              <a:buFont typeface="Wingdings" charset="2"/>
              <a:buChar char="Ø"/>
            </a:pPr>
            <a:r>
              <a:rPr lang="en-US" dirty="0" smtClean="0"/>
              <a:t>Plan A is preferred to plan B if plan A includes plan B</a:t>
            </a:r>
          </a:p>
          <a:p>
            <a:pPr>
              <a:buFont typeface="Wingdings" charset="2"/>
              <a:buChar char="Ø"/>
            </a:pPr>
            <a:r>
              <a:rPr lang="en-US" dirty="0" smtClean="0"/>
              <a:t>Order based on statistics(the ratio input/output; the execution time), the higher the better</a:t>
            </a:r>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16</a:t>
            </a:fld>
            <a:endParaRPr lang="en-US"/>
          </a:p>
        </p:txBody>
      </p:sp>
    </p:spTree>
    <p:extLst>
      <p:ext uri="{BB962C8B-B14F-4D97-AF65-F5344CB8AC3E}">
        <p14:creationId xmlns:p14="http://schemas.microsoft.com/office/powerpoint/2010/main" val="20416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260" y="365125"/>
            <a:ext cx="5759141" cy="5616500"/>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17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60" y="115094"/>
            <a:ext cx="5588000" cy="3771900"/>
          </a:xfrm>
          <a:prstGeom prst="rect">
            <a:avLst/>
          </a:prstGeom>
        </p:spPr>
      </p:pic>
      <p:sp>
        <p:nvSpPr>
          <p:cNvPr id="9" name="TextBox 8"/>
          <p:cNvSpPr txBox="1"/>
          <p:nvPr/>
        </p:nvSpPr>
        <p:spPr>
          <a:xfrm>
            <a:off x="838199" y="4475340"/>
            <a:ext cx="4492083" cy="1077218"/>
          </a:xfrm>
          <a:prstGeom prst="rect">
            <a:avLst/>
          </a:prstGeom>
          <a:noFill/>
        </p:spPr>
        <p:txBody>
          <a:bodyPr wrap="square" rtlCol="0">
            <a:spAutoFit/>
          </a:bodyPr>
          <a:lstStyle/>
          <a:p>
            <a:r>
              <a:rPr lang="en-US" sz="2400" dirty="0" smtClean="0"/>
              <a:t>Plan A contains plan B and plan C.</a:t>
            </a:r>
          </a:p>
          <a:p>
            <a:endParaRPr lang="en-US" sz="1400" dirty="0" smtClean="0"/>
          </a:p>
          <a:p>
            <a:r>
              <a:rPr lang="en-US" sz="2400" b="1" dirty="0" smtClean="0"/>
              <a:t>Plan A is more preferred.</a:t>
            </a:r>
            <a:endParaRPr lang="en-US" sz="2400" b="1" dirty="0"/>
          </a:p>
        </p:txBody>
      </p:sp>
    </p:spTree>
    <p:extLst>
      <p:ext uri="{BB962C8B-B14F-4D97-AF65-F5344CB8AC3E}">
        <p14:creationId xmlns:p14="http://schemas.microsoft.com/office/powerpoint/2010/main" val="6042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Execution Time for Each Job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err="1" smtClean="0"/>
                  <a:t>T</a:t>
                </a:r>
                <a:r>
                  <a:rPr lang="en-US" baseline="-25000" dirty="0" err="1" smtClean="0"/>
                  <a:t>total</a:t>
                </a:r>
                <a:r>
                  <a:rPr lang="en-US" dirty="0" smtClean="0"/>
                  <a:t> </a:t>
                </a:r>
                <a:r>
                  <a:rPr lang="en-US" dirty="0"/>
                  <a:t>(</a:t>
                </a:r>
                <a:r>
                  <a:rPr lang="en-US" dirty="0" err="1"/>
                  <a:t>Job</a:t>
                </a:r>
                <a:r>
                  <a:rPr lang="en-US" baseline="-25000" dirty="0" err="1"/>
                  <a:t>n</a:t>
                </a:r>
                <a:r>
                  <a:rPr lang="en-US" dirty="0"/>
                  <a:t>) = </a:t>
                </a:r>
                <a:r>
                  <a:rPr lang="en-US" dirty="0" smtClean="0"/>
                  <a:t>ET(</a:t>
                </a:r>
                <a:r>
                  <a:rPr lang="en-US" dirty="0" err="1" smtClean="0"/>
                  <a:t>Job</a:t>
                </a:r>
                <a:r>
                  <a:rPr lang="en-US" baseline="-25000" dirty="0" err="1" smtClean="0"/>
                  <a:t>n</a:t>
                </a:r>
                <a:r>
                  <a:rPr lang="en-US" dirty="0" smtClean="0"/>
                  <a:t>) </a:t>
                </a:r>
                <a:r>
                  <a:rPr lang="en-US" dirty="0"/>
                  <a:t>+ </a:t>
                </a:r>
                <a:r>
                  <a:rPr lang="en-US" dirty="0" smtClean="0">
                    <a:hlinkClick r:id="rId2" action="ppaction://hlinksldjump"/>
                  </a:rPr>
                  <a:t>max</a:t>
                </a:r>
                <a:r>
                  <a:rPr lang="en-US" baseline="-25000" dirty="0" smtClean="0">
                    <a:hlinkClick r:id="rId2" action="ppaction://hlinksldjump"/>
                  </a:rPr>
                  <a:t>i</a:t>
                </a:r>
                <a14:m>
                  <m:oMath xmlns:m="http://schemas.openxmlformats.org/officeDocument/2006/math">
                    <m:r>
                      <a:rPr lang="en-US" i="1" baseline="-25000" smtClean="0">
                        <a:latin typeface="Cambria Math" panose="02040503050406030204" pitchFamily="18" charset="0"/>
                        <a:ea typeface="Cambria Math" panose="02040503050406030204" pitchFamily="18" charset="0"/>
                        <a:hlinkClick r:id="rId2" action="ppaction://hlinksldjump"/>
                      </a:rPr>
                      <m:t>∈</m:t>
                    </m:r>
                  </m:oMath>
                </a14:m>
                <a:r>
                  <a:rPr lang="en-US" baseline="-25000" dirty="0" smtClean="0">
                    <a:hlinkClick r:id="rId2" action="ppaction://hlinksldjump"/>
                  </a:rPr>
                  <a:t>Y</a:t>
                </a:r>
                <a:r>
                  <a:rPr lang="en-US" dirty="0" smtClean="0">
                    <a:hlinkClick r:id="rId2" action="ppaction://hlinksldjump"/>
                  </a:rPr>
                  <a:t> {</a:t>
                </a:r>
                <a:r>
                  <a:rPr lang="en-US" dirty="0" err="1" smtClean="0">
                    <a:hlinkClick r:id="rId2" action="ppaction://hlinksldjump"/>
                  </a:rPr>
                  <a:t>T</a:t>
                </a:r>
                <a:r>
                  <a:rPr lang="en-US" baseline="-25000" dirty="0" err="1" smtClean="0">
                    <a:hlinkClick r:id="rId2" action="ppaction://hlinksldjump"/>
                  </a:rPr>
                  <a:t>total</a:t>
                </a:r>
                <a:r>
                  <a:rPr lang="en-US" dirty="0" smtClean="0">
                    <a:hlinkClick r:id="rId2" action="ppaction://hlinksldjump"/>
                  </a:rPr>
                  <a:t>(</a:t>
                </a:r>
                <a:r>
                  <a:rPr lang="en-US" dirty="0" err="1" smtClean="0">
                    <a:hlinkClick r:id="rId2" action="ppaction://hlinksldjump"/>
                  </a:rPr>
                  <a:t>Job</a:t>
                </a:r>
                <a:r>
                  <a:rPr lang="en-US" baseline="-25000" dirty="0" err="1" smtClean="0">
                    <a:hlinkClick r:id="rId2" action="ppaction://hlinksldjump"/>
                  </a:rPr>
                  <a:t>i</a:t>
                </a:r>
                <a:r>
                  <a:rPr lang="en-US" dirty="0" smtClean="0">
                    <a:hlinkClick r:id="rId2" action="ppaction://hlinksldjump"/>
                  </a:rPr>
                  <a:t>)}</a:t>
                </a:r>
                <a:endParaRPr lang="en-US" dirty="0" smtClean="0"/>
              </a:p>
              <a:p>
                <a:pPr marL="0" indent="0" algn="ctr">
                  <a:buNone/>
                </a:pPr>
                <a:endParaRPr lang="en-US" dirty="0" smtClean="0"/>
              </a:p>
              <a:p>
                <a:pPr marL="0" indent="0" algn="ctr">
                  <a:buNone/>
                </a:pPr>
                <a:r>
                  <a:rPr lang="en-US" dirty="0" smtClean="0"/>
                  <a:t>Where,</a:t>
                </a:r>
              </a:p>
              <a:p>
                <a:pPr marL="0" indent="0" algn="just">
                  <a:buNone/>
                </a:pPr>
                <a:r>
                  <a:rPr lang="en-US" dirty="0" smtClean="0"/>
                  <a:t>		        Y: set of jobs on which </a:t>
                </a:r>
                <a:r>
                  <a:rPr lang="en-US" dirty="0" err="1" smtClean="0"/>
                  <a:t>Job</a:t>
                </a:r>
                <a:r>
                  <a:rPr lang="en-US" baseline="-25000" dirty="0" err="1" smtClean="0"/>
                  <a:t>n</a:t>
                </a:r>
                <a:r>
                  <a:rPr lang="en-US" baseline="-25000" dirty="0" smtClean="0"/>
                  <a:t> </a:t>
                </a:r>
                <a:r>
                  <a:rPr lang="en-US" dirty="0" smtClean="0"/>
                  <a:t>depends</a:t>
                </a:r>
              </a:p>
              <a:p>
                <a:pPr marL="0" indent="0" algn="just">
                  <a:buNone/>
                </a:pPr>
                <a:r>
                  <a:rPr lang="en-US" dirty="0" smtClean="0"/>
                  <a:t>max</a:t>
                </a:r>
                <a:r>
                  <a:rPr lang="en-US" baseline="-25000" dirty="0" smtClean="0"/>
                  <a:t>i</a:t>
                </a:r>
                <a14:m>
                  <m:oMath xmlns:m="http://schemas.openxmlformats.org/officeDocument/2006/math">
                    <m:r>
                      <a:rPr lang="en-US" i="1" baseline="-25000" smtClean="0">
                        <a:latin typeface="Cambria Math" panose="02040503050406030204" pitchFamily="18" charset="0"/>
                        <a:ea typeface="Cambria Math" panose="02040503050406030204" pitchFamily="18" charset="0"/>
                      </a:rPr>
                      <m:t>∈</m:t>
                    </m:r>
                  </m:oMath>
                </a14:m>
                <a:r>
                  <a:rPr lang="en-US" baseline="-25000" dirty="0" smtClean="0"/>
                  <a:t>Y</a:t>
                </a:r>
                <a:r>
                  <a:rPr lang="en-US" dirty="0" smtClean="0"/>
                  <a:t> {</a:t>
                </a:r>
                <a:r>
                  <a:rPr lang="en-US" dirty="0" err="1" smtClean="0"/>
                  <a:t>T</a:t>
                </a:r>
                <a:r>
                  <a:rPr lang="en-US" baseline="-25000" dirty="0" err="1" smtClean="0"/>
                  <a:t>total</a:t>
                </a:r>
                <a:r>
                  <a:rPr lang="en-US" dirty="0" smtClean="0"/>
                  <a:t>(</a:t>
                </a:r>
                <a:r>
                  <a:rPr lang="en-US" dirty="0" err="1" smtClean="0"/>
                  <a:t>Job</a:t>
                </a:r>
                <a:r>
                  <a:rPr lang="en-US" baseline="-25000" dirty="0" err="1" smtClean="0"/>
                  <a:t>i</a:t>
                </a:r>
                <a:r>
                  <a:rPr lang="en-US" dirty="0" smtClean="0"/>
                  <a:t>)}: time needed for the slowest of these jobs to finish 			 (Max(Time for all jobs)</a:t>
                </a:r>
              </a:p>
              <a:p>
                <a:pPr marL="0" indent="0" algn="just">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r="-11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4662690-AFA4-4851-8053-FE97ECDBCD5D}" type="slidenum">
              <a:rPr lang="en-US" smtClean="0"/>
              <a:t>18</a:t>
            </a:fld>
            <a:endParaRPr lang="en-US"/>
          </a:p>
        </p:txBody>
      </p:sp>
      <p:sp>
        <p:nvSpPr>
          <p:cNvPr id="5" name="Date Placeholder 4"/>
          <p:cNvSpPr>
            <a:spLocks noGrp="1"/>
          </p:cNvSpPr>
          <p:nvPr>
            <p:ph type="dt" sz="half" idx="10"/>
          </p:nvPr>
        </p:nvSpPr>
        <p:spPr/>
        <p:txBody>
          <a:bodyPr/>
          <a:lstStyle/>
          <a:p>
            <a:fld id="{FFFC56E7-FDD2-B046-B9B9-61CB0DBC026B}"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2251098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Interpretations</a:t>
            </a:r>
            <a:endParaRPr lang="en-US" dirty="0"/>
          </a:p>
        </p:txBody>
      </p:sp>
      <p:sp>
        <p:nvSpPr>
          <p:cNvPr id="3" name="Content Placeholder 2"/>
          <p:cNvSpPr>
            <a:spLocks noGrp="1"/>
          </p:cNvSpPr>
          <p:nvPr>
            <p:ph idx="1"/>
          </p:nvPr>
        </p:nvSpPr>
        <p:spPr/>
        <p:txBody>
          <a:bodyPr/>
          <a:lstStyle/>
          <a:p>
            <a:pPr algn="ctr"/>
            <a:r>
              <a:rPr lang="en-US" dirty="0" smtClean="0"/>
              <a:t>If all dependent jobs of </a:t>
            </a:r>
            <a:r>
              <a:rPr lang="en-US" dirty="0" err="1" smtClean="0"/>
              <a:t>Job</a:t>
            </a:r>
            <a:r>
              <a:rPr lang="en-US" baseline="-25000" dirty="0" err="1" smtClean="0"/>
              <a:t>n</a:t>
            </a:r>
            <a:r>
              <a:rPr lang="en-US" dirty="0" smtClean="0"/>
              <a:t> were previously executed and are stored in the system, the total time to execute </a:t>
            </a:r>
            <a:r>
              <a:rPr lang="en-US" dirty="0" err="1" smtClean="0"/>
              <a:t>Job</a:t>
            </a:r>
            <a:r>
              <a:rPr lang="en-US" baseline="-25000" dirty="0" err="1" smtClean="0"/>
              <a:t>n</a:t>
            </a:r>
            <a:r>
              <a:rPr lang="en-US" dirty="0" smtClean="0"/>
              <a:t> can now be reduced to: </a:t>
            </a:r>
            <a:r>
              <a:rPr lang="en-US" dirty="0" err="1" smtClean="0"/>
              <a:t>T</a:t>
            </a:r>
            <a:r>
              <a:rPr lang="en-US" baseline="-25000" dirty="0" err="1" smtClean="0"/>
              <a:t>total</a:t>
            </a:r>
            <a:r>
              <a:rPr lang="en-US" dirty="0" smtClean="0"/>
              <a:t> (</a:t>
            </a:r>
            <a:r>
              <a:rPr lang="en-US" dirty="0" err="1" smtClean="0"/>
              <a:t>Job</a:t>
            </a:r>
            <a:r>
              <a:rPr lang="en-US" baseline="-25000" dirty="0" err="1" smtClean="0"/>
              <a:t>n</a:t>
            </a:r>
            <a:r>
              <a:rPr lang="en-US" dirty="0" smtClean="0"/>
              <a:t>) = ET(</a:t>
            </a:r>
            <a:r>
              <a:rPr lang="en-US" dirty="0" err="1" smtClean="0"/>
              <a:t>Job</a:t>
            </a:r>
            <a:r>
              <a:rPr lang="en-US" baseline="-25000" dirty="0" err="1" smtClean="0"/>
              <a:t>n</a:t>
            </a:r>
            <a:r>
              <a:rPr lang="en-US" dirty="0" smtClean="0"/>
              <a:t>)</a:t>
            </a:r>
          </a:p>
          <a:p>
            <a:pPr marL="0" indent="0" algn="ctr">
              <a:buNone/>
            </a:pPr>
            <a:endParaRPr lang="en-US" dirty="0" smtClean="0"/>
          </a:p>
          <a:p>
            <a:pPr algn="just"/>
            <a:r>
              <a:rPr lang="en-US" dirty="0" smtClean="0"/>
              <a:t>What if any of the dependent job’s output is not previously stored?</a:t>
            </a:r>
          </a:p>
          <a:p>
            <a:pPr marL="914400" lvl="1" indent="-457200" algn="just">
              <a:buFont typeface="+mj-lt"/>
              <a:buAutoNum type="arabicPeriod"/>
            </a:pPr>
            <a:r>
              <a:rPr lang="en-US" dirty="0" smtClean="0"/>
              <a:t>If the execution time of that job is less than the Max time of all the dependent jobs – then the overall execution time is reduced</a:t>
            </a:r>
          </a:p>
          <a:p>
            <a:pPr marL="914400" lvl="1" indent="-457200" algn="just">
              <a:buFont typeface="+mj-lt"/>
              <a:buAutoNum type="arabicPeriod"/>
            </a:pPr>
            <a:r>
              <a:rPr lang="en-US" dirty="0" smtClean="0"/>
              <a:t>If not then there may be any profit in terms of reducing the execution time but resource utilization would definitely be optimized</a:t>
            </a:r>
            <a:endParaRPr lang="en-US" dirty="0"/>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19</a:t>
            </a:fld>
            <a:endParaRPr lang="en-US"/>
          </a:p>
        </p:txBody>
      </p:sp>
      <p:sp>
        <p:nvSpPr>
          <p:cNvPr id="5" name="Date Placeholder 4"/>
          <p:cNvSpPr>
            <a:spLocks noGrp="1"/>
          </p:cNvSpPr>
          <p:nvPr>
            <p:ph type="dt" sz="half" idx="10"/>
          </p:nvPr>
        </p:nvSpPr>
        <p:spPr/>
        <p:txBody>
          <a:bodyPr/>
          <a:lstStyle/>
          <a:p>
            <a:fld id="{7BB03541-0D7F-6044-A6A9-B078CB9B4775}"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21874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Problem and Solution</a:t>
            </a:r>
            <a:endParaRPr lang="en-US" dirty="0"/>
          </a:p>
        </p:txBody>
      </p:sp>
      <p:sp>
        <p:nvSpPr>
          <p:cNvPr id="5" name="Content Placeholder 4"/>
          <p:cNvSpPr>
            <a:spLocks noGrp="1"/>
          </p:cNvSpPr>
          <p:nvPr>
            <p:ph idx="1"/>
          </p:nvPr>
        </p:nvSpPr>
        <p:spPr/>
        <p:txBody>
          <a:bodyPr>
            <a:normAutofit/>
          </a:bodyPr>
          <a:lstStyle/>
          <a:p>
            <a:pPr algn="just"/>
            <a:r>
              <a:rPr lang="en-US" u="sng" dirty="0" smtClean="0"/>
              <a:t>Statistics and Analysis</a:t>
            </a:r>
            <a:r>
              <a:rPr lang="en-US" dirty="0" smtClean="0"/>
              <a:t>: Map-Reduce is used for analysis tasks. High level languages like Hive, Pig or </a:t>
            </a:r>
            <a:r>
              <a:rPr lang="en-US" dirty="0" err="1" smtClean="0"/>
              <a:t>Jaql</a:t>
            </a:r>
            <a:r>
              <a:rPr lang="en-US" dirty="0" smtClean="0"/>
              <a:t> are used</a:t>
            </a:r>
          </a:p>
          <a:p>
            <a:pPr algn="just"/>
            <a:r>
              <a:rPr lang="en-US" u="sng" dirty="0" smtClean="0"/>
              <a:t>Current Practice</a:t>
            </a:r>
            <a:r>
              <a:rPr lang="en-US" dirty="0" smtClean="0"/>
              <a:t>: Delete the intermediate results</a:t>
            </a:r>
          </a:p>
          <a:p>
            <a:pPr algn="just"/>
            <a:r>
              <a:rPr lang="en-US" u="sng" dirty="0" smtClean="0"/>
              <a:t>Optimization Opportunity</a:t>
            </a:r>
            <a:r>
              <a:rPr lang="en-US" dirty="0" smtClean="0"/>
              <a:t>: Keep the intermediate results and reuse them in the future workflows</a:t>
            </a:r>
          </a:p>
          <a:p>
            <a:r>
              <a:rPr lang="en-US" u="sng" dirty="0" smtClean="0"/>
              <a:t>Potential</a:t>
            </a:r>
            <a:r>
              <a:rPr lang="en-US" dirty="0" smtClean="0"/>
              <a:t>: </a:t>
            </a:r>
            <a:r>
              <a:rPr lang="en-US" dirty="0"/>
              <a:t>it is common for enterprises to have </a:t>
            </a:r>
            <a:r>
              <a:rPr lang="en-US" dirty="0" smtClean="0"/>
              <a:t>large data </a:t>
            </a:r>
            <a:r>
              <a:rPr lang="en-US" dirty="0"/>
              <a:t>sets on </a:t>
            </a:r>
            <a:r>
              <a:rPr lang="en-US" dirty="0" smtClean="0"/>
              <a:t>which </a:t>
            </a:r>
            <a:r>
              <a:rPr lang="en-US" dirty="0"/>
              <a:t>many data analysis </a:t>
            </a:r>
            <a:r>
              <a:rPr lang="en-US" dirty="0" smtClean="0"/>
              <a:t>and other queries are executed</a:t>
            </a:r>
          </a:p>
          <a:p>
            <a:r>
              <a:rPr lang="en-US" dirty="0" smtClean="0"/>
              <a:t>E.g. Facebook stores the result of any query in its MapReduce cluster for seven days so that it can be shared among users</a:t>
            </a:r>
          </a:p>
        </p:txBody>
      </p:sp>
      <p:sp>
        <p:nvSpPr>
          <p:cNvPr id="2" name="Slide Number Placeholder 1"/>
          <p:cNvSpPr>
            <a:spLocks noGrp="1"/>
          </p:cNvSpPr>
          <p:nvPr>
            <p:ph type="sldNum" sz="quarter" idx="12"/>
          </p:nvPr>
        </p:nvSpPr>
        <p:spPr/>
        <p:txBody>
          <a:bodyPr/>
          <a:lstStyle/>
          <a:p>
            <a:fld id="{E4662690-AFA4-4851-8053-FE97ECDBCD5D}" type="slidenum">
              <a:rPr lang="en-US" smtClean="0"/>
              <a:t>2</a:t>
            </a:fld>
            <a:endParaRPr lang="en-US"/>
          </a:p>
        </p:txBody>
      </p:sp>
      <p:sp>
        <p:nvSpPr>
          <p:cNvPr id="3" name="Date Placeholder 2"/>
          <p:cNvSpPr>
            <a:spLocks noGrp="1"/>
          </p:cNvSpPr>
          <p:nvPr>
            <p:ph type="dt" sz="half" idx="10"/>
          </p:nvPr>
        </p:nvSpPr>
        <p:spPr/>
        <p:txBody>
          <a:bodyPr/>
          <a:lstStyle/>
          <a:p>
            <a:fld id="{6E38AF95-B52C-3F4A-BFEA-95664E1E0A5D}"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1129838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Types of Reuse Opportunities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8081"/>
                <a:ext cx="10515600" cy="4351338"/>
              </a:xfrm>
            </p:spPr>
            <p:txBody>
              <a:bodyPr/>
              <a:lstStyle/>
              <a:p>
                <a:pPr marL="514350" indent="-514350">
                  <a:buFont typeface="+mj-lt"/>
                  <a:buAutoNum type="arabicPeriod"/>
                </a:pPr>
                <a:r>
                  <a:rPr lang="en-US" dirty="0"/>
                  <a:t>W</a:t>
                </a:r>
                <a:r>
                  <a:rPr lang="en-US" dirty="0" smtClean="0"/>
                  <a:t>hole jobs, which reduces max</a:t>
                </a:r>
                <a:r>
                  <a:rPr lang="en-US" baseline="-25000" dirty="0" smtClean="0"/>
                  <a:t>i</a:t>
                </a:r>
                <a14:m>
                  <m:oMath xmlns:m="http://schemas.openxmlformats.org/officeDocument/2006/math">
                    <m:r>
                      <a:rPr lang="en-US" i="1" baseline="-25000" smtClean="0">
                        <a:latin typeface="Cambria Math" panose="02040503050406030204" pitchFamily="18" charset="0"/>
                        <a:ea typeface="Cambria Math" panose="02040503050406030204" pitchFamily="18" charset="0"/>
                      </a:rPr>
                      <m:t>∈</m:t>
                    </m:r>
                  </m:oMath>
                </a14:m>
                <a:r>
                  <a:rPr lang="en-US" baseline="-25000" dirty="0" smtClean="0"/>
                  <a:t>Y</a:t>
                </a:r>
                <a:r>
                  <a:rPr lang="en-US" dirty="0" smtClean="0"/>
                  <a:t> {</a:t>
                </a:r>
                <a:r>
                  <a:rPr lang="en-US" dirty="0" err="1" smtClean="0"/>
                  <a:t>T</a:t>
                </a:r>
                <a:r>
                  <a:rPr lang="en-US" baseline="-25000" dirty="0" err="1" smtClean="0"/>
                  <a:t>total</a:t>
                </a:r>
                <a:r>
                  <a:rPr lang="en-US" baseline="-25000" dirty="0" smtClean="0"/>
                  <a:t> </a:t>
                </a:r>
                <a:r>
                  <a:rPr lang="en-US" dirty="0" smtClean="0"/>
                  <a:t>(</a:t>
                </a:r>
                <a:r>
                  <a:rPr lang="en-US" dirty="0" err="1" smtClean="0"/>
                  <a:t>Job</a:t>
                </a:r>
                <a:r>
                  <a:rPr lang="en-US" baseline="-25000" dirty="0" err="1" smtClean="0"/>
                  <a:t>i</a:t>
                </a:r>
                <a:r>
                  <a:rPr lang="en-US" dirty="0" smtClean="0"/>
                  <a:t>)} in future workflows</a:t>
                </a:r>
              </a:p>
              <a:p>
                <a:pPr marL="514350" indent="-514350">
                  <a:buFont typeface="+mj-lt"/>
                  <a:buAutoNum type="arabicPeriod"/>
                </a:pPr>
                <a:r>
                  <a:rPr lang="en-US" dirty="0"/>
                  <a:t>O</a:t>
                </a:r>
                <a:r>
                  <a:rPr lang="en-US" dirty="0" smtClean="0"/>
                  <a:t>perators in jobs (sub-jobs), which reduces ET(</a:t>
                </a:r>
                <a:r>
                  <a:rPr lang="en-US" dirty="0" err="1" smtClean="0"/>
                  <a:t>Job</a:t>
                </a:r>
                <a:r>
                  <a:rPr lang="en-US" baseline="-25000" dirty="0" err="1" smtClean="0"/>
                  <a:t>n</a:t>
                </a:r>
                <a:r>
                  <a:rPr lang="en-US" dirty="0" smtClean="0"/>
                  <a:t>) in future workflows</a:t>
                </a:r>
              </a:p>
              <a:p>
                <a:pPr marL="514350" indent="-514350">
                  <a:buFont typeface="+mj-lt"/>
                  <a:buAutoNum type="arabicPeriod"/>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8081"/>
                <a:ext cx="10515600" cy="4351338"/>
              </a:xfrm>
              <a:blipFill rotWithShape="0">
                <a:blip r:embed="rId2"/>
                <a:stretch>
                  <a:fillRect l="-1217" t="-252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205536" y="2382277"/>
            <a:ext cx="5780928" cy="3974073"/>
          </a:xfrm>
          <a:prstGeom prst="rect">
            <a:avLst/>
          </a:prstGeom>
        </p:spPr>
      </p:pic>
      <p:sp>
        <p:nvSpPr>
          <p:cNvPr id="5" name="Slide Number Placeholder 4"/>
          <p:cNvSpPr>
            <a:spLocks noGrp="1"/>
          </p:cNvSpPr>
          <p:nvPr>
            <p:ph type="sldNum" sz="quarter" idx="12"/>
          </p:nvPr>
        </p:nvSpPr>
        <p:spPr/>
        <p:txBody>
          <a:bodyPr/>
          <a:lstStyle/>
          <a:p>
            <a:fld id="{E4662690-AFA4-4851-8053-FE97ECDBCD5D}" type="slidenum">
              <a:rPr lang="en-US" smtClean="0"/>
              <a:t>20</a:t>
            </a:fld>
            <a:endParaRPr lang="en-US"/>
          </a:p>
        </p:txBody>
      </p:sp>
      <p:sp>
        <p:nvSpPr>
          <p:cNvPr id="6" name="Date Placeholder 5"/>
          <p:cNvSpPr>
            <a:spLocks noGrp="1"/>
          </p:cNvSpPr>
          <p:nvPr>
            <p:ph type="dt" sz="half" idx="10"/>
          </p:nvPr>
        </p:nvSpPr>
        <p:spPr/>
        <p:txBody>
          <a:bodyPr/>
          <a:lstStyle/>
          <a:p>
            <a:fld id="{58BCE25A-BDAD-C848-80F3-D43DFE782DE2}" type="datetime1">
              <a:rPr lang="en-US" smtClean="0"/>
              <a:t>3/3/2016</a:t>
            </a:fld>
            <a:endParaRPr lang="en-US"/>
          </a:p>
        </p:txBody>
      </p:sp>
      <p:sp>
        <p:nvSpPr>
          <p:cNvPr id="7" name="Footer Placeholder 6"/>
          <p:cNvSpPr>
            <a:spLocks noGrp="1"/>
          </p:cNvSpPr>
          <p:nvPr>
            <p:ph type="ftr" sz="quarter" idx="11"/>
          </p:nvPr>
        </p:nvSpPr>
        <p:spPr/>
        <p:txBody>
          <a:bodyPr/>
          <a:lstStyle/>
          <a:p>
            <a:r>
              <a:rPr lang="en-US" smtClean="0"/>
              <a:t>CS561 Worcester Polytechnic Institute</a:t>
            </a:r>
            <a:endParaRPr lang="en-US"/>
          </a:p>
        </p:txBody>
      </p:sp>
      <p:sp>
        <p:nvSpPr>
          <p:cNvPr id="8" name="7-Point Star 7">
            <a:hlinkClick r:id="rId4" action="ppaction://hlinksldjump"/>
          </p:cNvPr>
          <p:cNvSpPr/>
          <p:nvPr/>
        </p:nvSpPr>
        <p:spPr>
          <a:xfrm>
            <a:off x="9679259" y="5196468"/>
            <a:ext cx="535258" cy="59295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600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Can we really cache everything? Would it be a good idea?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Substantial </a:t>
            </a:r>
            <a:r>
              <a:rPr lang="en-US" dirty="0"/>
              <a:t>amount of storage in </a:t>
            </a:r>
            <a:r>
              <a:rPr lang="en-US" dirty="0" smtClean="0"/>
              <a:t>the distributed </a:t>
            </a:r>
            <a:r>
              <a:rPr lang="en-US" dirty="0"/>
              <a:t>file </a:t>
            </a:r>
            <a:r>
              <a:rPr lang="en-US" dirty="0" smtClean="0"/>
              <a:t>system</a:t>
            </a:r>
          </a:p>
          <a:p>
            <a:pPr marL="514350" indent="-514350">
              <a:buFont typeface="+mj-lt"/>
              <a:buAutoNum type="arabicPeriod"/>
            </a:pPr>
            <a:endParaRPr lang="en-US" dirty="0" smtClean="0"/>
          </a:p>
          <a:p>
            <a:pPr marL="514350" indent="-514350">
              <a:buFont typeface="+mj-lt"/>
              <a:buAutoNum type="arabicPeriod"/>
            </a:pPr>
            <a:r>
              <a:rPr lang="en-US" dirty="0" smtClean="0"/>
              <a:t>Overhead </a:t>
            </a:r>
            <a:r>
              <a:rPr lang="en-US" dirty="0"/>
              <a:t>of storing </a:t>
            </a:r>
            <a:r>
              <a:rPr lang="en-US" dirty="0" smtClean="0"/>
              <a:t>all this </a:t>
            </a:r>
            <a:r>
              <a:rPr lang="en-US" dirty="0"/>
              <a:t>intermediate data would considerably slow down the </a:t>
            </a:r>
            <a:r>
              <a:rPr lang="en-US" dirty="0" smtClean="0"/>
              <a:t>execution of </a:t>
            </a:r>
            <a:r>
              <a:rPr lang="en-US" dirty="0"/>
              <a:t>the input MapReduce </a:t>
            </a:r>
            <a:r>
              <a:rPr lang="en-US" dirty="0" smtClean="0"/>
              <a:t>job</a:t>
            </a:r>
          </a:p>
          <a:p>
            <a:pPr marL="514350" indent="-514350">
              <a:buFont typeface="+mj-lt"/>
              <a:buAutoNum type="arabicPeriod"/>
            </a:pPr>
            <a:endParaRPr lang="en-US" dirty="0" smtClean="0"/>
          </a:p>
          <a:p>
            <a:pPr marL="514350" indent="-514350">
              <a:buFont typeface="+mj-lt"/>
              <a:buAutoNum type="arabicPeriod"/>
            </a:pPr>
            <a:r>
              <a:rPr lang="en-US" dirty="0" smtClean="0"/>
              <a:t>All sub-jobs </a:t>
            </a:r>
            <a:r>
              <a:rPr lang="en-US" dirty="0"/>
              <a:t>may not be useful for future workflows</a:t>
            </a:r>
          </a:p>
        </p:txBody>
      </p:sp>
      <p:sp>
        <p:nvSpPr>
          <p:cNvPr id="4" name="Slide Number Placeholder 3"/>
          <p:cNvSpPr>
            <a:spLocks noGrp="1"/>
          </p:cNvSpPr>
          <p:nvPr>
            <p:ph type="sldNum" sz="quarter" idx="12"/>
          </p:nvPr>
        </p:nvSpPr>
        <p:spPr/>
        <p:txBody>
          <a:bodyPr/>
          <a:lstStyle/>
          <a:p>
            <a:fld id="{E4662690-AFA4-4851-8053-FE97ECDBCD5D}" type="slidenum">
              <a:rPr lang="en-US" smtClean="0"/>
              <a:t>21</a:t>
            </a:fld>
            <a:endParaRPr lang="en-US"/>
          </a:p>
        </p:txBody>
      </p:sp>
      <p:sp>
        <p:nvSpPr>
          <p:cNvPr id="5" name="Date Placeholder 4"/>
          <p:cNvSpPr>
            <a:spLocks noGrp="1"/>
          </p:cNvSpPr>
          <p:nvPr>
            <p:ph type="dt" sz="half" idx="10"/>
          </p:nvPr>
        </p:nvSpPr>
        <p:spPr/>
        <p:txBody>
          <a:bodyPr/>
          <a:lstStyle/>
          <a:p>
            <a:fld id="{D169D82A-BE7A-8B47-A4A3-B4E8B6304D42}"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39296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Heuristics for Choosing Candidate Sub-jobs for Storage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u="sng" dirty="0" smtClean="0"/>
              <a:t>Conservative Heuristic:</a:t>
            </a:r>
            <a:r>
              <a:rPr lang="en-US" dirty="0" smtClean="0"/>
              <a:t> Use the outputs of operators that are known to reduce their input size as candidate sub-jobs. These operators are </a:t>
            </a:r>
            <a:r>
              <a:rPr lang="en-US" u="sng" dirty="0" smtClean="0"/>
              <a:t>Project and Filter</a:t>
            </a:r>
          </a:p>
          <a:p>
            <a:pPr marL="514350" indent="-514350">
              <a:buFont typeface="+mj-lt"/>
              <a:buAutoNum type="arabicPeriod"/>
            </a:pPr>
            <a:endParaRPr lang="en-US" u="sng" dirty="0" smtClean="0"/>
          </a:p>
          <a:p>
            <a:pPr marL="514350" indent="-514350">
              <a:buFont typeface="+mj-lt"/>
              <a:buAutoNum type="arabicPeriod"/>
            </a:pPr>
            <a:r>
              <a:rPr lang="en-US" u="sng" dirty="0" smtClean="0"/>
              <a:t>Aggressive Heuristic:</a:t>
            </a:r>
            <a:r>
              <a:rPr lang="en-US" dirty="0" smtClean="0"/>
              <a:t> Use the outputs of operators that are known to reduce their input size and also the outputs of operators that are known to be expensive as candidate sub-jobs. These operators are </a:t>
            </a:r>
            <a:r>
              <a:rPr lang="en-US" u="sng" dirty="0" smtClean="0"/>
              <a:t>Project, Filter, Join, Group, and </a:t>
            </a:r>
            <a:r>
              <a:rPr lang="en-US" u="sng" dirty="0" err="1" smtClean="0"/>
              <a:t>CoGroup</a:t>
            </a:r>
            <a:endParaRPr lang="en-US" u="sng" dirty="0"/>
          </a:p>
        </p:txBody>
      </p:sp>
      <p:sp>
        <p:nvSpPr>
          <p:cNvPr id="4" name="Slide Number Placeholder 3"/>
          <p:cNvSpPr>
            <a:spLocks noGrp="1"/>
          </p:cNvSpPr>
          <p:nvPr>
            <p:ph type="sldNum" sz="quarter" idx="12"/>
          </p:nvPr>
        </p:nvSpPr>
        <p:spPr/>
        <p:txBody>
          <a:bodyPr/>
          <a:lstStyle/>
          <a:p>
            <a:fld id="{E4662690-AFA4-4851-8053-FE97ECDBCD5D}" type="slidenum">
              <a:rPr lang="en-US" smtClean="0"/>
              <a:t>22</a:t>
            </a:fld>
            <a:endParaRPr lang="en-US"/>
          </a:p>
        </p:txBody>
      </p:sp>
      <p:sp>
        <p:nvSpPr>
          <p:cNvPr id="5" name="Date Placeholder 4"/>
          <p:cNvSpPr>
            <a:spLocks noGrp="1"/>
          </p:cNvSpPr>
          <p:nvPr>
            <p:ph type="dt" sz="half" idx="10"/>
          </p:nvPr>
        </p:nvSpPr>
        <p:spPr/>
        <p:txBody>
          <a:bodyPr/>
          <a:lstStyle/>
          <a:p>
            <a:fld id="{EE9A235B-7CEA-8944-8372-CD983F51DECC}"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711909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Selecting Sub-jobs and Storing Outputs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The physical plan of the input MapReduce job is parsed starting from its load operation</a:t>
            </a:r>
          </a:p>
          <a:p>
            <a:pPr marL="514350" indent="-514350">
              <a:buFont typeface="+mj-lt"/>
              <a:buAutoNum type="arabicPeriod"/>
            </a:pPr>
            <a:r>
              <a:rPr lang="en-US" dirty="0" smtClean="0"/>
              <a:t>For each operation, heuristics are checked to determine if sub-job needs to be generated for the operation</a:t>
            </a:r>
          </a:p>
          <a:p>
            <a:pPr marL="514350" indent="-514350">
              <a:buFont typeface="+mj-lt"/>
              <a:buAutoNum type="arabicPeriod"/>
            </a:pPr>
            <a:r>
              <a:rPr lang="en-US" dirty="0" smtClean="0"/>
              <a:t>The sub-job generation step is performed for every MapReduce job in the input workflow</a:t>
            </a:r>
          </a:p>
          <a:p>
            <a:pPr marL="514350" indent="-514350">
              <a:buFont typeface="+mj-lt"/>
              <a:buAutoNum type="arabicPeriod"/>
            </a:pPr>
            <a:r>
              <a:rPr lang="en-US" dirty="0" smtClean="0"/>
              <a:t>After this, </a:t>
            </a:r>
            <a:r>
              <a:rPr lang="en-US" dirty="0" err="1" smtClean="0"/>
              <a:t>ReStore</a:t>
            </a:r>
            <a:r>
              <a:rPr lang="en-US" dirty="0" smtClean="0"/>
              <a:t> submits the workflow of jobs to the MapReduce system for execution</a:t>
            </a:r>
          </a:p>
          <a:p>
            <a:pPr marL="514350" indent="-514350">
              <a:buFont typeface="+mj-lt"/>
              <a:buAutoNum type="arabicPeriod"/>
            </a:pPr>
            <a:r>
              <a:rPr lang="en-US" dirty="0" smtClean="0"/>
              <a:t>All the outputs, from MapReduce jobs and injected store operators, are stored in distributed file system</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23</a:t>
            </a:fld>
            <a:endParaRPr lang="en-US"/>
          </a:p>
        </p:txBody>
      </p:sp>
      <p:sp>
        <p:nvSpPr>
          <p:cNvPr id="5" name="Date Placeholder 4"/>
          <p:cNvSpPr>
            <a:spLocks noGrp="1"/>
          </p:cNvSpPr>
          <p:nvPr>
            <p:ph type="dt" sz="half" idx="10"/>
          </p:nvPr>
        </p:nvSpPr>
        <p:spPr/>
        <p:txBody>
          <a:bodyPr/>
          <a:lstStyle/>
          <a:p>
            <a:fld id="{4EF47025-3397-8147-BC8D-65A17C9CA673}"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2728995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Store Operator</a:t>
            </a:r>
            <a:endParaRPr lang="en-US" dirty="0"/>
          </a:p>
        </p:txBody>
      </p:sp>
      <p:sp>
        <p:nvSpPr>
          <p:cNvPr id="3" name="Content Placeholder 2"/>
          <p:cNvSpPr>
            <a:spLocks noGrp="1"/>
          </p:cNvSpPr>
          <p:nvPr>
            <p:ph idx="1"/>
          </p:nvPr>
        </p:nvSpPr>
        <p:spPr/>
        <p:txBody>
          <a:bodyPr/>
          <a:lstStyle/>
          <a:p>
            <a:r>
              <a:rPr lang="en-US" dirty="0" smtClean="0"/>
              <a:t>If the selected / generated sub-job has a store as its last command its output would already be on distributed file system</a:t>
            </a:r>
          </a:p>
          <a:p>
            <a:r>
              <a:rPr lang="en-US" dirty="0" smtClean="0"/>
              <a:t>However, to inject a store operator, an operator similar UNIX tee command is used</a:t>
            </a:r>
          </a:p>
          <a:p>
            <a:pPr lvl="1"/>
            <a:r>
              <a:rPr lang="en-US" dirty="0" smtClean="0"/>
              <a:t>For e.g. Split operator in Pig</a:t>
            </a:r>
          </a:p>
          <a:p>
            <a:r>
              <a:rPr lang="en-US" dirty="0" smtClean="0"/>
              <a:t>One branch </a:t>
            </a:r>
            <a:r>
              <a:rPr lang="en-US" dirty="0"/>
              <a:t>of the output of the Split operator is pipelined </a:t>
            </a:r>
            <a:r>
              <a:rPr lang="en-US" dirty="0" smtClean="0"/>
              <a:t>into successor </a:t>
            </a:r>
            <a:r>
              <a:rPr lang="en-US" dirty="0"/>
              <a:t>operators in the MapReduce job, and the </a:t>
            </a:r>
            <a:r>
              <a:rPr lang="en-US" dirty="0" smtClean="0"/>
              <a:t>other branch </a:t>
            </a:r>
            <a:r>
              <a:rPr lang="en-US" dirty="0"/>
              <a:t>is pipelined into the new Store operator</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24</a:t>
            </a:fld>
            <a:endParaRPr lang="en-US"/>
          </a:p>
        </p:txBody>
      </p:sp>
      <p:sp>
        <p:nvSpPr>
          <p:cNvPr id="5" name="Date Placeholder 4"/>
          <p:cNvSpPr>
            <a:spLocks noGrp="1"/>
          </p:cNvSpPr>
          <p:nvPr>
            <p:ph type="dt" sz="half" idx="10"/>
          </p:nvPr>
        </p:nvSpPr>
        <p:spPr/>
        <p:txBody>
          <a:bodyPr/>
          <a:lstStyle/>
          <a:p>
            <a:fld id="{EFD12CB8-EFD9-C440-B6B3-C0F8ECBB2897}"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67443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Split Example</a:t>
            </a:r>
            <a:endParaRPr lang="en-US" dirty="0"/>
          </a:p>
        </p:txBody>
      </p:sp>
      <p:pic>
        <p:nvPicPr>
          <p:cNvPr id="4" name="Content Placeholder 3"/>
          <p:cNvPicPr>
            <a:picLocks noGrp="1" noChangeAspect="1"/>
          </p:cNvPicPr>
          <p:nvPr>
            <p:ph idx="1"/>
          </p:nvPr>
        </p:nvPicPr>
        <p:blipFill>
          <a:blip r:embed="rId2"/>
          <a:stretch>
            <a:fillRect/>
          </a:stretch>
        </p:blipFill>
        <p:spPr>
          <a:xfrm>
            <a:off x="3268328" y="1825625"/>
            <a:ext cx="5655344" cy="4351338"/>
          </a:xfrm>
          <a:prstGeom prst="rect">
            <a:avLst/>
          </a:prstGeom>
        </p:spPr>
      </p:pic>
      <p:sp>
        <p:nvSpPr>
          <p:cNvPr id="3" name="Slide Number Placeholder 2"/>
          <p:cNvSpPr>
            <a:spLocks noGrp="1"/>
          </p:cNvSpPr>
          <p:nvPr>
            <p:ph type="sldNum" sz="quarter" idx="12"/>
          </p:nvPr>
        </p:nvSpPr>
        <p:spPr/>
        <p:txBody>
          <a:bodyPr/>
          <a:lstStyle/>
          <a:p>
            <a:fld id="{E4662690-AFA4-4851-8053-FE97ECDBCD5D}" type="slidenum">
              <a:rPr lang="en-US" smtClean="0"/>
              <a:t>25</a:t>
            </a:fld>
            <a:endParaRPr lang="en-US"/>
          </a:p>
        </p:txBody>
      </p:sp>
      <p:sp>
        <p:nvSpPr>
          <p:cNvPr id="5" name="Date Placeholder 4"/>
          <p:cNvSpPr>
            <a:spLocks noGrp="1"/>
          </p:cNvSpPr>
          <p:nvPr>
            <p:ph type="dt" sz="half" idx="10"/>
          </p:nvPr>
        </p:nvSpPr>
        <p:spPr/>
        <p:txBody>
          <a:bodyPr/>
          <a:lstStyle/>
          <a:p>
            <a:fld id="{5B2CE858-A918-2345-958F-A4C20FC44EEA}"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3537963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Managing Repository</a:t>
            </a:r>
            <a:endParaRPr lang="en-US" dirty="0"/>
          </a:p>
        </p:txBody>
      </p:sp>
      <p:sp>
        <p:nvSpPr>
          <p:cNvPr id="3" name="Content Placeholder 2"/>
          <p:cNvSpPr>
            <a:spLocks noGrp="1"/>
          </p:cNvSpPr>
          <p:nvPr>
            <p:ph idx="1"/>
          </p:nvPr>
        </p:nvSpPr>
        <p:spPr/>
        <p:txBody>
          <a:bodyPr/>
          <a:lstStyle/>
          <a:p>
            <a:pPr algn="just"/>
            <a:r>
              <a:rPr lang="en-US" dirty="0" smtClean="0"/>
              <a:t>Properties required </a:t>
            </a:r>
            <a:r>
              <a:rPr lang="en-US" smtClean="0"/>
              <a:t>to </a:t>
            </a:r>
            <a:r>
              <a:rPr lang="en-US" smtClean="0"/>
              <a:t>store job </a:t>
            </a:r>
            <a:r>
              <a:rPr lang="en-US" dirty="0" smtClean="0"/>
              <a:t>output in repository:</a:t>
            </a:r>
          </a:p>
          <a:p>
            <a:pPr marL="914400" lvl="1" indent="-457200" algn="just">
              <a:buFont typeface="+mj-lt"/>
              <a:buAutoNum type="arabicPeriod"/>
            </a:pPr>
            <a:endParaRPr lang="en-US" dirty="0" smtClean="0"/>
          </a:p>
          <a:p>
            <a:pPr marL="914400" lvl="1" indent="-457200" algn="just">
              <a:buFont typeface="+mj-lt"/>
              <a:buAutoNum type="arabicPeriod"/>
            </a:pPr>
            <a:r>
              <a:rPr lang="en-US" dirty="0" smtClean="0"/>
              <a:t>Job, when reused, should reduce the execution times</a:t>
            </a:r>
          </a:p>
          <a:p>
            <a:pPr marL="914400" lvl="1" indent="-457200" algn="just">
              <a:buFont typeface="+mj-lt"/>
              <a:buAutoNum type="arabicPeriod"/>
            </a:pPr>
            <a:endParaRPr lang="en-US" dirty="0" smtClean="0"/>
          </a:p>
          <a:p>
            <a:pPr marL="914400" lvl="1" indent="-457200" algn="just">
              <a:buFont typeface="+mj-lt"/>
              <a:buAutoNum type="arabicPeriod"/>
            </a:pPr>
            <a:r>
              <a:rPr lang="en-US" dirty="0" smtClean="0"/>
              <a:t>There are indeed future workflows / jobs that can reuse the output of this job</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26</a:t>
            </a:fld>
            <a:endParaRPr lang="en-US"/>
          </a:p>
        </p:txBody>
      </p:sp>
      <p:sp>
        <p:nvSpPr>
          <p:cNvPr id="5" name="Date Placeholder 4"/>
          <p:cNvSpPr>
            <a:spLocks noGrp="1"/>
          </p:cNvSpPr>
          <p:nvPr>
            <p:ph type="dt" sz="half" idx="10"/>
          </p:nvPr>
        </p:nvSpPr>
        <p:spPr/>
        <p:txBody>
          <a:bodyPr/>
          <a:lstStyle/>
          <a:p>
            <a:fld id="{CF3F9831-163A-EE47-8017-7E2B8660EAAC}"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168017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Rules based on Required Properties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The first 2 rules satisfy the first required property:</a:t>
                </a:r>
              </a:p>
              <a:p>
                <a:pPr marL="971550" lvl="1" indent="-514350" algn="just">
                  <a:buFont typeface="+mj-lt"/>
                  <a:buAutoNum type="arabicPeriod"/>
                </a:pPr>
                <a:endParaRPr lang="en-US" dirty="0" smtClean="0"/>
              </a:p>
              <a:p>
                <a:pPr marL="971550" lvl="1" indent="-514350" algn="just">
                  <a:buFont typeface="+mj-lt"/>
                  <a:buAutoNum type="arabicPeriod"/>
                </a:pPr>
                <a:r>
                  <a:rPr lang="en-US" dirty="0" smtClean="0"/>
                  <a:t>The size of the output data is the job is smaller than the size of its input data. This reduces the </a:t>
                </a:r>
                <a:r>
                  <a:rPr lang="en-US" dirty="0" err="1" smtClean="0"/>
                  <a:t>T</a:t>
                </a:r>
                <a:r>
                  <a:rPr lang="en-US" baseline="-25000" dirty="0" err="1" smtClean="0"/>
                  <a:t>load</a:t>
                </a:r>
                <a:r>
                  <a:rPr lang="en-US" dirty="0" smtClean="0"/>
                  <a:t>, i.e. the time required to load the input data, and thus reduces the total execution time, ET(Job)</a:t>
                </a:r>
              </a:p>
              <a:p>
                <a:pPr marL="971550" lvl="1" indent="-514350" algn="just">
                  <a:buFont typeface="+mj-lt"/>
                  <a:buAutoNum type="arabicPeriod"/>
                </a:pPr>
                <a:endParaRPr lang="en-US" dirty="0" smtClean="0"/>
              </a:p>
              <a:p>
                <a:pPr marL="971550" lvl="1" indent="-514350" algn="just">
                  <a:buFont typeface="+mj-lt"/>
                  <a:buAutoNum type="arabicPeriod"/>
                </a:pPr>
                <a:r>
                  <a:rPr lang="en-US" dirty="0" smtClean="0"/>
                  <a:t>There should be reduction in execution time on reusing the job. This depends on the max</a:t>
                </a:r>
                <a:r>
                  <a:rPr lang="en-US" baseline="-25000" dirty="0" smtClean="0"/>
                  <a:t>i</a:t>
                </a:r>
                <a14:m>
                  <m:oMath xmlns:m="http://schemas.openxmlformats.org/officeDocument/2006/math">
                    <m:r>
                      <a:rPr lang="en-US" i="1" baseline="-25000" smtClean="0">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𝑌</m:t>
                    </m:r>
                  </m:oMath>
                </a14:m>
                <a:r>
                  <a:rPr lang="en-US" dirty="0" smtClean="0"/>
                  <a:t>(</a:t>
                </a:r>
                <a:r>
                  <a:rPr lang="en-US" dirty="0" err="1" smtClean="0"/>
                  <a:t>T</a:t>
                </a:r>
                <a:r>
                  <a:rPr lang="en-US" baseline="-25000" dirty="0" err="1" smtClean="0"/>
                  <a:t>total</a:t>
                </a:r>
                <a:r>
                  <a:rPr lang="en-US" dirty="0" smtClean="0"/>
                  <a:t>(</a:t>
                </a:r>
                <a:r>
                  <a:rPr lang="en-US" dirty="0" err="1" smtClean="0"/>
                  <a:t>job</a:t>
                </a:r>
                <a:r>
                  <a:rPr lang="en-US" baseline="-25000" dirty="0" err="1" smtClean="0"/>
                  <a:t>i</a:t>
                </a:r>
                <a:r>
                  <a:rPr lang="en-US" dirty="0" smtClean="0"/>
                  <a:t>)), i.e. the maximum execution time considering all the dependent job. i.e. the job’s output is selected to be stored in the repository only if its execution time less than the max time</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E4662690-AFA4-4851-8053-FE97ECDBCD5D}" type="slidenum">
              <a:rPr lang="en-US" smtClean="0"/>
              <a:t>27</a:t>
            </a:fld>
            <a:endParaRPr lang="en-US"/>
          </a:p>
        </p:txBody>
      </p:sp>
      <p:sp>
        <p:nvSpPr>
          <p:cNvPr id="5" name="Date Placeholder 4"/>
          <p:cNvSpPr>
            <a:spLocks noGrp="1"/>
          </p:cNvSpPr>
          <p:nvPr>
            <p:ph type="dt" sz="half" idx="10"/>
          </p:nvPr>
        </p:nvSpPr>
        <p:spPr/>
        <p:txBody>
          <a:bodyPr/>
          <a:lstStyle/>
          <a:p>
            <a:fld id="{DE40B318-96B8-B048-92F8-D552AC79DF32}"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2034826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Rules contd..</a:t>
            </a:r>
            <a:endParaRPr lang="en-US" dirty="0"/>
          </a:p>
        </p:txBody>
      </p:sp>
      <p:sp>
        <p:nvSpPr>
          <p:cNvPr id="3" name="Content Placeholder 2"/>
          <p:cNvSpPr>
            <a:spLocks noGrp="1"/>
          </p:cNvSpPr>
          <p:nvPr>
            <p:ph idx="1"/>
          </p:nvPr>
        </p:nvSpPr>
        <p:spPr/>
        <p:txBody>
          <a:bodyPr/>
          <a:lstStyle/>
          <a:p>
            <a:r>
              <a:rPr lang="en-US" dirty="0" smtClean="0"/>
              <a:t>Rules 3 and 4 are satisfy the second required property: Reusability of the job:</a:t>
            </a:r>
          </a:p>
          <a:p>
            <a:pPr marL="0" indent="0">
              <a:buNone/>
            </a:pPr>
            <a:endParaRPr lang="en-US" dirty="0" smtClean="0"/>
          </a:p>
          <a:p>
            <a:pPr marL="914400" lvl="1" indent="-457200">
              <a:buFont typeface="+mj-lt"/>
              <a:buAutoNum type="arabicPeriod" startAt="3"/>
            </a:pPr>
            <a:r>
              <a:rPr lang="en-US" dirty="0" smtClean="0"/>
              <a:t>Evict a job from the repository if it has not been reused within a window of time</a:t>
            </a:r>
          </a:p>
          <a:p>
            <a:pPr marL="914400" lvl="1" indent="-457200">
              <a:buFont typeface="+mj-lt"/>
              <a:buAutoNum type="arabicPeriod" startAt="3"/>
            </a:pPr>
            <a:endParaRPr lang="en-US" dirty="0" smtClean="0"/>
          </a:p>
          <a:p>
            <a:pPr marL="914400" lvl="1" indent="-457200">
              <a:buFont typeface="+mj-lt"/>
              <a:buAutoNum type="arabicPeriod" startAt="3"/>
            </a:pPr>
            <a:r>
              <a:rPr lang="en-US" dirty="0" smtClean="0"/>
              <a:t>Evict a job from the repository if one or more of its inputs have been deleted of modified</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28</a:t>
            </a:fld>
            <a:endParaRPr lang="en-US"/>
          </a:p>
        </p:txBody>
      </p:sp>
      <p:sp>
        <p:nvSpPr>
          <p:cNvPr id="5" name="Date Placeholder 4"/>
          <p:cNvSpPr>
            <a:spLocks noGrp="1"/>
          </p:cNvSpPr>
          <p:nvPr>
            <p:ph type="dt" sz="half" idx="10"/>
          </p:nvPr>
        </p:nvSpPr>
        <p:spPr/>
        <p:txBody>
          <a:bodyPr/>
          <a:lstStyle/>
          <a:p>
            <a:fld id="{BE3D62EE-79F8-E34E-95EB-4ACF9FF7C8CB}"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755952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Storing and Selecting from Repository</a:t>
            </a:r>
            <a:endParaRPr lang="en-US" dirty="0"/>
          </a:p>
        </p:txBody>
      </p:sp>
      <p:sp>
        <p:nvSpPr>
          <p:cNvPr id="3" name="Content Placeholder 2"/>
          <p:cNvSpPr>
            <a:spLocks noGrp="1"/>
          </p:cNvSpPr>
          <p:nvPr>
            <p:ph idx="1"/>
          </p:nvPr>
        </p:nvSpPr>
        <p:spPr/>
        <p:txBody>
          <a:bodyPr/>
          <a:lstStyle/>
          <a:p>
            <a:r>
              <a:rPr lang="en-US" dirty="0" smtClean="0"/>
              <a:t>While matching and rewriting, </a:t>
            </a:r>
            <a:r>
              <a:rPr lang="en-US" dirty="0" err="1" smtClean="0"/>
              <a:t>ReStore</a:t>
            </a:r>
            <a:r>
              <a:rPr lang="en-US" dirty="0" smtClean="0"/>
              <a:t> uses the first matching plan from the repository</a:t>
            </a:r>
          </a:p>
          <a:p>
            <a:r>
              <a:rPr lang="en-US" dirty="0" smtClean="0"/>
              <a:t>Physical plans are stored in the repository using the following rules:</a:t>
            </a:r>
          </a:p>
          <a:p>
            <a:pPr marL="914400" lvl="1" indent="-457200">
              <a:buFont typeface="+mj-lt"/>
              <a:buAutoNum type="arabicPeriod"/>
            </a:pPr>
            <a:r>
              <a:rPr lang="en-US" dirty="0" smtClean="0"/>
              <a:t>Plan A is preferred to plan B if plan A subsumes plan B</a:t>
            </a:r>
          </a:p>
          <a:p>
            <a:pPr marL="914400" lvl="1" indent="-457200">
              <a:buFont typeface="+mj-lt"/>
              <a:buAutoNum type="arabicPeriod"/>
            </a:pPr>
            <a:r>
              <a:rPr lang="en-US" dirty="0" smtClean="0"/>
              <a:t>If neither plan A subsumes plan B, then the ordering is based on following metrics:</a:t>
            </a:r>
          </a:p>
          <a:p>
            <a:pPr marL="1371600" lvl="2" indent="-457200">
              <a:buFont typeface="+mj-lt"/>
              <a:buAutoNum type="arabicPeriod"/>
            </a:pPr>
            <a:r>
              <a:rPr lang="en-US" dirty="0" smtClean="0"/>
              <a:t>The ratio of the size of the input data and the output data</a:t>
            </a:r>
          </a:p>
          <a:p>
            <a:pPr marL="1371600" lvl="2" indent="-457200">
              <a:buFont typeface="+mj-lt"/>
              <a:buAutoNum type="arabicPeriod"/>
            </a:pPr>
            <a:r>
              <a:rPr lang="en-US" dirty="0" smtClean="0"/>
              <a:t>The execution time of the MapReduce job [may be given more weightage as group etc. has better potential of reuse]</a:t>
            </a:r>
          </a:p>
          <a:p>
            <a:r>
              <a:rPr lang="en-US" dirty="0" smtClean="0"/>
              <a:t>These metrics are collected during job execution after plan rewriting and sub-job generation</a:t>
            </a:r>
            <a:endParaRPr lang="en-US" dirty="0"/>
          </a:p>
          <a:p>
            <a:pPr marL="1371600" lvl="2" indent="-457200">
              <a:buFont typeface="+mj-lt"/>
              <a:buAutoNum type="arabicPeriod"/>
            </a:pPr>
            <a:endParaRPr lang="en-US" dirty="0"/>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29</a:t>
            </a:fld>
            <a:endParaRPr lang="en-US"/>
          </a:p>
        </p:txBody>
      </p:sp>
      <p:sp>
        <p:nvSpPr>
          <p:cNvPr id="5" name="Date Placeholder 4"/>
          <p:cNvSpPr>
            <a:spLocks noGrp="1"/>
          </p:cNvSpPr>
          <p:nvPr>
            <p:ph type="dt" sz="half" idx="10"/>
          </p:nvPr>
        </p:nvSpPr>
        <p:spPr/>
        <p:txBody>
          <a:bodyPr/>
          <a:lstStyle/>
          <a:p>
            <a:fld id="{92AE2480-B8A6-B44E-9DF3-82F0069A00CB}"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1549128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to </a:t>
            </a:r>
            <a:r>
              <a:rPr lang="en-US" dirty="0" err="1" smtClean="0"/>
              <a:t>ReStore</a:t>
            </a:r>
            <a:endParaRPr lang="en-US" dirty="0"/>
          </a:p>
        </p:txBody>
      </p:sp>
      <p:sp>
        <p:nvSpPr>
          <p:cNvPr id="3" name="Content Placeholder 2"/>
          <p:cNvSpPr>
            <a:spLocks noGrp="1"/>
          </p:cNvSpPr>
          <p:nvPr>
            <p:ph idx="1"/>
          </p:nvPr>
        </p:nvSpPr>
        <p:spPr/>
        <p:txBody>
          <a:bodyPr/>
          <a:lstStyle/>
          <a:p>
            <a:pPr algn="just"/>
            <a:r>
              <a:rPr lang="en-US" dirty="0" smtClean="0"/>
              <a:t>Manages the storage and reuse of the intermediate results</a:t>
            </a:r>
          </a:p>
          <a:p>
            <a:pPr algn="just"/>
            <a:endParaRPr lang="en-US" dirty="0" smtClean="0"/>
          </a:p>
          <a:p>
            <a:pPr algn="just"/>
            <a:r>
              <a:rPr lang="en-US" dirty="0" smtClean="0"/>
              <a:t>Creates additional reuse opportunities</a:t>
            </a:r>
          </a:p>
          <a:p>
            <a:pPr algn="just"/>
            <a:endParaRPr lang="en-US" dirty="0" smtClean="0"/>
          </a:p>
          <a:p>
            <a:pPr algn="just"/>
            <a:r>
              <a:rPr lang="en-US" dirty="0" smtClean="0"/>
              <a:t>Extension to Pig dataflow system on top of Hadoop. But it can be easily extended over any other High level query dataflow system like Hive etc.</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3</a:t>
            </a:fld>
            <a:endParaRPr lang="en-US"/>
          </a:p>
        </p:txBody>
      </p:sp>
      <p:sp>
        <p:nvSpPr>
          <p:cNvPr id="5" name="Date Placeholder 4"/>
          <p:cNvSpPr>
            <a:spLocks noGrp="1"/>
          </p:cNvSpPr>
          <p:nvPr>
            <p:ph type="dt" sz="half" idx="10"/>
          </p:nvPr>
        </p:nvSpPr>
        <p:spPr/>
        <p:txBody>
          <a:bodyPr/>
          <a:lstStyle/>
          <a:p>
            <a:fld id="{DE0BB20D-60FD-6F42-94EB-7702EE718536}"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456542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ReStore</a:t>
            </a:r>
            <a:r>
              <a:rPr lang="en-US" dirty="0" smtClean="0"/>
              <a:t> Implementation</a:t>
            </a:r>
            <a:endParaRPr lang="en-US" dirty="0"/>
          </a:p>
        </p:txBody>
      </p:sp>
      <p:sp>
        <p:nvSpPr>
          <p:cNvPr id="3" name="Content Placeholder 2"/>
          <p:cNvSpPr>
            <a:spLocks noGrp="1"/>
          </p:cNvSpPr>
          <p:nvPr>
            <p:ph idx="1"/>
          </p:nvPr>
        </p:nvSpPr>
        <p:spPr/>
        <p:txBody>
          <a:bodyPr/>
          <a:lstStyle/>
          <a:p>
            <a:r>
              <a:rPr lang="en-US" dirty="0" smtClean="0"/>
              <a:t>Implement </a:t>
            </a:r>
            <a:r>
              <a:rPr lang="en-US" dirty="0" err="1" smtClean="0"/>
              <a:t>ReStore</a:t>
            </a:r>
            <a:r>
              <a:rPr lang="en-US" dirty="0" smtClean="0"/>
              <a:t> as an extension to the </a:t>
            </a:r>
            <a:r>
              <a:rPr lang="en-US" b="1" dirty="0" err="1" smtClean="0">
                <a:solidFill>
                  <a:srgbClr val="FF2C79"/>
                </a:solidFill>
              </a:rPr>
              <a:t>JobControlCompiler</a:t>
            </a:r>
            <a:r>
              <a:rPr lang="en-US" dirty="0" smtClean="0"/>
              <a:t> of </a:t>
            </a:r>
            <a:r>
              <a:rPr lang="en-US" b="1" dirty="0" smtClean="0">
                <a:solidFill>
                  <a:srgbClr val="FF2C79"/>
                </a:solidFill>
              </a:rPr>
              <a:t>Pig </a:t>
            </a:r>
          </a:p>
          <a:p>
            <a:endParaRPr lang="en-US" sz="100" dirty="0">
              <a:solidFill>
                <a:srgbClr val="FF2C79"/>
              </a:solidFill>
            </a:endParaRPr>
          </a:p>
          <a:p>
            <a:r>
              <a:rPr lang="en-US" dirty="0" smtClean="0"/>
              <a:t>Pig: </a:t>
            </a:r>
          </a:p>
          <a:p>
            <a:pPr lvl="1"/>
            <a:r>
              <a:rPr lang="en-US" dirty="0" smtClean="0"/>
              <a:t>A parser syntactically checks and transforms the input query to a </a:t>
            </a:r>
            <a:r>
              <a:rPr lang="en-US" dirty="0" smtClean="0">
                <a:solidFill>
                  <a:srgbClr val="FF2C79"/>
                </a:solidFill>
              </a:rPr>
              <a:t>logical plan</a:t>
            </a:r>
          </a:p>
          <a:p>
            <a:pPr lvl="1"/>
            <a:r>
              <a:rPr lang="en-US" dirty="0" smtClean="0"/>
              <a:t>A logical optimizer applies optimization</a:t>
            </a:r>
          </a:p>
          <a:p>
            <a:pPr lvl="1"/>
            <a:r>
              <a:rPr lang="en-US" dirty="0" smtClean="0"/>
              <a:t>A MR compiler transforms the </a:t>
            </a:r>
            <a:r>
              <a:rPr lang="en-US" dirty="0" smtClean="0">
                <a:solidFill>
                  <a:srgbClr val="FF2C79"/>
                </a:solidFill>
              </a:rPr>
              <a:t>logical plan </a:t>
            </a:r>
            <a:r>
              <a:rPr lang="en-US" dirty="0" smtClean="0"/>
              <a:t>into a </a:t>
            </a:r>
            <a:r>
              <a:rPr lang="en-US" dirty="0" smtClean="0">
                <a:solidFill>
                  <a:srgbClr val="FF2C79"/>
                </a:solidFill>
              </a:rPr>
              <a:t>physical plan </a:t>
            </a:r>
            <a:r>
              <a:rPr lang="en-US" dirty="0" smtClean="0"/>
              <a:t>and then into a series of </a:t>
            </a:r>
            <a:r>
              <a:rPr lang="en-US" dirty="0" smtClean="0">
                <a:solidFill>
                  <a:srgbClr val="FF2C79"/>
                </a:solidFill>
              </a:rPr>
              <a:t>MR jobs </a:t>
            </a:r>
          </a:p>
          <a:p>
            <a:pPr lvl="1"/>
            <a:r>
              <a:rPr lang="en-US" dirty="0" smtClean="0"/>
              <a:t>A MR optimizer applies optimization</a:t>
            </a:r>
          </a:p>
          <a:p>
            <a:pPr lvl="1"/>
            <a:r>
              <a:rPr lang="en-US" dirty="0" smtClean="0"/>
              <a:t>A Hadoop job manager(</a:t>
            </a:r>
            <a:r>
              <a:rPr lang="en-US" dirty="0" err="1" smtClean="0">
                <a:solidFill>
                  <a:srgbClr val="FF2C79"/>
                </a:solidFill>
              </a:rPr>
              <a:t>JobControlCompiler</a:t>
            </a:r>
            <a:r>
              <a:rPr lang="en-US" dirty="0" smtClean="0"/>
              <a:t>) submits the jobs to Hadoop for execution</a:t>
            </a:r>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30</a:t>
            </a:fld>
            <a:endParaRPr lang="en-US"/>
          </a:p>
        </p:txBody>
      </p:sp>
    </p:spTree>
    <p:extLst>
      <p:ext uri="{BB962C8B-B14F-4D97-AF65-F5344CB8AC3E}">
        <p14:creationId xmlns:p14="http://schemas.microsoft.com/office/powerpoint/2010/main" val="16724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ReStore</a:t>
            </a:r>
            <a:r>
              <a:rPr lang="en-US" dirty="0"/>
              <a:t> </a:t>
            </a:r>
            <a:r>
              <a:rPr lang="en-US" dirty="0" smtClean="0"/>
              <a:t>Implementation(Cont’d)</a:t>
            </a:r>
            <a:endParaRPr lang="en-US" dirty="0"/>
          </a:p>
        </p:txBody>
      </p:sp>
      <p:sp>
        <p:nvSpPr>
          <p:cNvPr id="3" name="Content Placeholder 2"/>
          <p:cNvSpPr>
            <a:spLocks noGrp="1"/>
          </p:cNvSpPr>
          <p:nvPr>
            <p:ph idx="1"/>
          </p:nvPr>
        </p:nvSpPr>
        <p:spPr/>
        <p:txBody>
          <a:bodyPr/>
          <a:lstStyle/>
          <a:p>
            <a:r>
              <a:rPr lang="en-US" dirty="0" err="1" smtClean="0"/>
              <a:t>JobControlCompiler</a:t>
            </a:r>
            <a:r>
              <a:rPr lang="en-US" dirty="0" smtClean="0"/>
              <a:t>: iterates through the workflow and intermediate outputs are deleted by default</a:t>
            </a:r>
          </a:p>
          <a:p>
            <a:endParaRPr lang="en-US" dirty="0"/>
          </a:p>
          <a:p>
            <a:r>
              <a:rPr lang="en-US" dirty="0" err="1" smtClean="0"/>
              <a:t>ReStore</a:t>
            </a:r>
            <a:r>
              <a:rPr lang="en-US" dirty="0" smtClean="0"/>
              <a:t>: </a:t>
            </a:r>
          </a:p>
          <a:p>
            <a:pPr lvl="1"/>
            <a:r>
              <a:rPr lang="en-US" b="1" dirty="0" smtClean="0">
                <a:solidFill>
                  <a:srgbClr val="FF2C79"/>
                </a:solidFill>
              </a:rPr>
              <a:t>jobs</a:t>
            </a:r>
            <a:r>
              <a:rPr lang="en-US" dirty="0" smtClean="0"/>
              <a:t> selected and rewrite</a:t>
            </a:r>
          </a:p>
          <a:p>
            <a:pPr lvl="1">
              <a:buFont typeface="Wingdings" charset="2"/>
              <a:buChar char="Ø"/>
            </a:pPr>
            <a:r>
              <a:rPr lang="en-US" dirty="0" smtClean="0"/>
              <a:t>Matching with plans in the repository</a:t>
            </a:r>
          </a:p>
          <a:p>
            <a:pPr lvl="1">
              <a:buFont typeface="Wingdings" charset="2"/>
              <a:buChar char="Ø"/>
            </a:pPr>
            <a:r>
              <a:rPr lang="en-US" dirty="0" smtClean="0"/>
              <a:t>Generate candidate sub-jobs</a:t>
            </a:r>
          </a:p>
          <a:p>
            <a:pPr lvl="1">
              <a:buFont typeface="Arial" charset="0"/>
              <a:buChar char="•"/>
            </a:pPr>
            <a:r>
              <a:rPr lang="en-US" b="1" dirty="0" smtClean="0">
                <a:solidFill>
                  <a:srgbClr val="FF2C79"/>
                </a:solidFill>
              </a:rPr>
              <a:t>statistics</a:t>
            </a:r>
            <a:r>
              <a:rPr lang="en-US" dirty="0" smtClean="0">
                <a:solidFill>
                  <a:srgbClr val="FF2C79"/>
                </a:solidFill>
              </a:rPr>
              <a:t> </a:t>
            </a:r>
            <a:r>
              <a:rPr lang="en-US" dirty="0" smtClean="0"/>
              <a:t>stored in the repository(execution, physical plans)</a:t>
            </a:r>
          </a:p>
          <a:p>
            <a:pPr lvl="1"/>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31</a:t>
            </a:fld>
            <a:endParaRPr lang="en-US"/>
          </a:p>
        </p:txBody>
      </p:sp>
    </p:spTree>
    <p:extLst>
      <p:ext uri="{BB962C8B-B14F-4D97-AF65-F5344CB8AC3E}">
        <p14:creationId xmlns:p14="http://schemas.microsoft.com/office/powerpoint/2010/main" val="1886386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Experiments</a:t>
            </a:r>
            <a:endParaRPr lang="en-US" dirty="0"/>
          </a:p>
        </p:txBody>
      </p:sp>
      <p:sp>
        <p:nvSpPr>
          <p:cNvPr id="3" name="Content Placeholder 2"/>
          <p:cNvSpPr>
            <a:spLocks noGrp="1"/>
          </p:cNvSpPr>
          <p:nvPr>
            <p:ph idx="1"/>
          </p:nvPr>
        </p:nvSpPr>
        <p:spPr/>
        <p:txBody>
          <a:bodyPr>
            <a:normAutofit/>
          </a:bodyPr>
          <a:lstStyle/>
          <a:p>
            <a:r>
              <a:rPr lang="en-US" u="sng" dirty="0" smtClean="0"/>
              <a:t>The evaluated workflow</a:t>
            </a:r>
            <a:r>
              <a:rPr lang="en-US" dirty="0" smtClean="0"/>
              <a:t>:</a:t>
            </a:r>
          </a:p>
          <a:p>
            <a:pPr>
              <a:buFont typeface="Wingdings" charset="2"/>
              <a:buChar char="Ø"/>
            </a:pPr>
            <a:r>
              <a:rPr lang="en-US" dirty="0" smtClean="0">
                <a:solidFill>
                  <a:srgbClr val="FF2C79"/>
                </a:solidFill>
              </a:rPr>
              <a:t>Unmodified</a:t>
            </a:r>
            <a:r>
              <a:rPr lang="en-US" dirty="0" smtClean="0"/>
              <a:t> workflows as generated by Pig</a:t>
            </a:r>
          </a:p>
          <a:p>
            <a:pPr>
              <a:buFont typeface="Wingdings" charset="2"/>
              <a:buChar char="Ø"/>
            </a:pPr>
            <a:r>
              <a:rPr lang="en-US" dirty="0" smtClean="0"/>
              <a:t>Workflows after </a:t>
            </a:r>
            <a:r>
              <a:rPr lang="en-US" dirty="0" smtClean="0">
                <a:solidFill>
                  <a:srgbClr val="FF2C79"/>
                </a:solidFill>
              </a:rPr>
              <a:t>injecting</a:t>
            </a:r>
            <a:r>
              <a:rPr lang="en-US" dirty="0" smtClean="0"/>
              <a:t> extra </a:t>
            </a:r>
            <a:r>
              <a:rPr lang="en-US" i="1" dirty="0" smtClean="0"/>
              <a:t>Store</a:t>
            </a:r>
            <a:r>
              <a:rPr lang="en-US" dirty="0" smtClean="0"/>
              <a:t> operators by </a:t>
            </a:r>
            <a:r>
              <a:rPr lang="en-US" dirty="0" err="1" smtClean="0"/>
              <a:t>ReStore</a:t>
            </a:r>
            <a:endParaRPr lang="en-US" dirty="0" smtClean="0"/>
          </a:p>
          <a:p>
            <a:pPr>
              <a:buFont typeface="Wingdings" charset="2"/>
              <a:buChar char="Ø"/>
            </a:pPr>
            <a:r>
              <a:rPr lang="en-US" dirty="0" smtClean="0"/>
              <a:t>Workflows after being </a:t>
            </a:r>
            <a:r>
              <a:rPr lang="en-US" dirty="0" smtClean="0">
                <a:solidFill>
                  <a:srgbClr val="FF2C79"/>
                </a:solidFill>
              </a:rPr>
              <a:t>rewritten </a:t>
            </a:r>
            <a:r>
              <a:rPr lang="en-US" dirty="0" smtClean="0"/>
              <a:t>by </a:t>
            </a:r>
            <a:r>
              <a:rPr lang="en-US" dirty="0" err="1" smtClean="0"/>
              <a:t>ReStore</a:t>
            </a:r>
            <a:r>
              <a:rPr lang="en-US" dirty="0" smtClean="0"/>
              <a:t> to reuse job outputs</a:t>
            </a:r>
          </a:p>
          <a:p>
            <a:pPr>
              <a:buFont typeface="Wingdings" charset="2"/>
              <a:buChar char="Ø"/>
            </a:pPr>
            <a:endParaRPr lang="en-US" sz="1400" dirty="0"/>
          </a:p>
          <a:p>
            <a:r>
              <a:rPr lang="en-US" u="sng" dirty="0" smtClean="0"/>
              <a:t>Performance metric</a:t>
            </a:r>
            <a:r>
              <a:rPr lang="en-US" dirty="0" smtClean="0"/>
              <a:t>:</a:t>
            </a:r>
          </a:p>
          <a:p>
            <a:pPr>
              <a:buFont typeface="Wingdings" charset="2"/>
              <a:buChar char="Ø"/>
            </a:pPr>
            <a:r>
              <a:rPr lang="en-US" i="1" dirty="0"/>
              <a:t>s</a:t>
            </a:r>
            <a:r>
              <a:rPr lang="en-US" i="1" dirty="0" smtClean="0"/>
              <a:t>peedup</a:t>
            </a:r>
            <a:r>
              <a:rPr lang="en-US" dirty="0" smtClean="0"/>
              <a:t>: </a:t>
            </a:r>
            <a:r>
              <a:rPr lang="en-US" b="1" dirty="0" smtClean="0"/>
              <a:t>T</a:t>
            </a:r>
            <a:r>
              <a:rPr lang="en-US" dirty="0" smtClean="0"/>
              <a:t>(original query)/</a:t>
            </a:r>
            <a:r>
              <a:rPr lang="en-US" b="1" dirty="0" smtClean="0"/>
              <a:t>T</a:t>
            </a:r>
            <a:r>
              <a:rPr lang="en-US" dirty="0" smtClean="0"/>
              <a:t>(rewritten query)</a:t>
            </a:r>
          </a:p>
          <a:p>
            <a:pPr>
              <a:buFont typeface="Wingdings" charset="2"/>
              <a:buChar char="Ø"/>
            </a:pPr>
            <a:r>
              <a:rPr lang="en-US" i="1" dirty="0"/>
              <a:t>o</a:t>
            </a:r>
            <a:r>
              <a:rPr lang="en-US" i="1" dirty="0" smtClean="0"/>
              <a:t>verhead</a:t>
            </a:r>
            <a:r>
              <a:rPr lang="en-US" dirty="0" smtClean="0"/>
              <a:t>: </a:t>
            </a:r>
            <a:r>
              <a:rPr lang="en-US" b="1" dirty="0" smtClean="0"/>
              <a:t>T</a:t>
            </a:r>
            <a:r>
              <a:rPr lang="en-US" dirty="0" smtClean="0"/>
              <a:t>(query injecting extra Store operators)/</a:t>
            </a:r>
            <a:r>
              <a:rPr lang="en-US" b="1" dirty="0" smtClean="0"/>
              <a:t>T</a:t>
            </a:r>
            <a:r>
              <a:rPr lang="en-US" dirty="0" smtClean="0"/>
              <a:t>(original query)</a:t>
            </a:r>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32</a:t>
            </a:fld>
            <a:endParaRPr lang="en-US"/>
          </a:p>
        </p:txBody>
      </p:sp>
    </p:spTree>
    <p:extLst>
      <p:ext uri="{BB962C8B-B14F-4D97-AF65-F5344CB8AC3E}">
        <p14:creationId xmlns:p14="http://schemas.microsoft.com/office/powerpoint/2010/main" val="1620866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r>
              <a:rPr lang="en-US" sz="4000" dirty="0" smtClean="0"/>
              <a:t>Reuse the output of </a:t>
            </a:r>
            <a:r>
              <a:rPr lang="en-US" sz="4000" b="1" dirty="0" smtClean="0"/>
              <a:t>Whole Jobs</a:t>
            </a:r>
            <a:endParaRPr lang="en-US" sz="4000" b="1"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93963"/>
            <a:ext cx="6593217" cy="4805576"/>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33</a:t>
            </a:fld>
            <a:endParaRPr lang="en-US"/>
          </a:p>
        </p:txBody>
      </p:sp>
      <p:sp>
        <p:nvSpPr>
          <p:cNvPr id="11" name="TextBox 10"/>
          <p:cNvSpPr txBox="1"/>
          <p:nvPr/>
        </p:nvSpPr>
        <p:spPr>
          <a:xfrm>
            <a:off x="7675952" y="2773958"/>
            <a:ext cx="3917950" cy="1384995"/>
          </a:xfrm>
          <a:prstGeom prst="rect">
            <a:avLst/>
          </a:prstGeom>
          <a:noFill/>
        </p:spPr>
        <p:txBody>
          <a:bodyPr wrap="square" rtlCol="0">
            <a:spAutoFit/>
          </a:bodyPr>
          <a:lstStyle/>
          <a:p>
            <a:pPr marL="457200" indent="-457200">
              <a:buFont typeface="Arial" charset="0"/>
              <a:buChar char="•"/>
            </a:pPr>
            <a:r>
              <a:rPr lang="en-US" sz="2800" dirty="0" smtClean="0"/>
              <a:t>Average speedup=9.8</a:t>
            </a:r>
          </a:p>
          <a:p>
            <a:pPr marL="457200" indent="-457200">
              <a:buFont typeface="Arial" charset="0"/>
              <a:buChar char="•"/>
            </a:pPr>
            <a:r>
              <a:rPr lang="en-US" sz="2800" dirty="0" smtClean="0">
                <a:solidFill>
                  <a:srgbClr val="FF2C79"/>
                </a:solidFill>
              </a:rPr>
              <a:t>No overhead</a:t>
            </a:r>
          </a:p>
          <a:p>
            <a:pPr marL="457200" indent="-457200">
              <a:buFont typeface="Arial" charset="0"/>
              <a:buChar char="•"/>
            </a:pPr>
            <a:r>
              <a:rPr lang="en-US" sz="2800" dirty="0" smtClean="0"/>
              <a:t>Highly beneficial</a:t>
            </a:r>
            <a:endParaRPr lang="en-US" sz="2800" dirty="0"/>
          </a:p>
        </p:txBody>
      </p:sp>
    </p:spTree>
    <p:extLst>
      <p:ext uri="{BB962C8B-B14F-4D97-AF65-F5344CB8AC3E}">
        <p14:creationId xmlns:p14="http://schemas.microsoft.com/office/powerpoint/2010/main" val="20969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r>
              <a:rPr lang="en-US" sz="4000" dirty="0"/>
              <a:t>Reuse the output of </a:t>
            </a:r>
            <a:r>
              <a:rPr lang="en-US" sz="4000" b="1" dirty="0" smtClean="0"/>
              <a:t>Sub-Jobs</a:t>
            </a:r>
            <a:endParaRPr lang="en-US" sz="40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18158"/>
            <a:ext cx="6953918" cy="4665663"/>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34</a:t>
            </a:fld>
            <a:endParaRPr lang="en-US"/>
          </a:p>
        </p:txBody>
      </p:sp>
      <p:sp>
        <p:nvSpPr>
          <p:cNvPr id="9" name="TextBox 8"/>
          <p:cNvSpPr txBox="1"/>
          <p:nvPr/>
        </p:nvSpPr>
        <p:spPr>
          <a:xfrm>
            <a:off x="8153399" y="2311879"/>
            <a:ext cx="3716547" cy="2677656"/>
          </a:xfrm>
          <a:prstGeom prst="rect">
            <a:avLst/>
          </a:prstGeom>
          <a:noFill/>
        </p:spPr>
        <p:txBody>
          <a:bodyPr wrap="square" rtlCol="0">
            <a:spAutoFit/>
          </a:bodyPr>
          <a:lstStyle/>
          <a:p>
            <a:pPr marL="285750" indent="-285750">
              <a:buFont typeface="Arial" charset="0"/>
              <a:buChar char="•"/>
            </a:pPr>
            <a:r>
              <a:rPr lang="en-US" sz="2400" dirty="0" smtClean="0"/>
              <a:t>Average speedup=24.4</a:t>
            </a:r>
          </a:p>
          <a:p>
            <a:pPr marL="285750" indent="-285750">
              <a:buFont typeface="Arial" charset="0"/>
              <a:buChar char="•"/>
            </a:pPr>
            <a:r>
              <a:rPr lang="en-US" sz="2400" dirty="0" smtClean="0"/>
              <a:t>Average overhead=1.6</a:t>
            </a:r>
          </a:p>
          <a:p>
            <a:pPr marL="285750" indent="-285750">
              <a:buFont typeface="Arial" charset="0"/>
              <a:buChar char="•"/>
            </a:pPr>
            <a:r>
              <a:rPr lang="en-US" sz="2400" dirty="0" smtClean="0">
                <a:solidFill>
                  <a:srgbClr val="37D142"/>
                </a:solidFill>
              </a:rPr>
              <a:t>Overhead for L6:</a:t>
            </a:r>
          </a:p>
          <a:p>
            <a:pPr marL="342900" indent="-342900">
              <a:buFont typeface="Wingdings" charset="2"/>
              <a:buChar char="Ø"/>
            </a:pPr>
            <a:r>
              <a:rPr lang="en-US" sz="2400" dirty="0" smtClean="0"/>
              <a:t>Store after </a:t>
            </a:r>
            <a:r>
              <a:rPr lang="en-US" sz="2400" b="1" u="sng" dirty="0" smtClean="0"/>
              <a:t>group</a:t>
            </a:r>
          </a:p>
          <a:p>
            <a:pPr marL="342900" indent="-342900">
              <a:buFont typeface="Wingdings" charset="2"/>
              <a:buChar char="Ø"/>
            </a:pPr>
            <a:r>
              <a:rPr lang="en-US" sz="2400" dirty="0" smtClean="0"/>
              <a:t>Nature of </a:t>
            </a:r>
            <a:r>
              <a:rPr lang="en-US" sz="2400" dirty="0" smtClean="0">
                <a:solidFill>
                  <a:srgbClr val="37D142"/>
                </a:solidFill>
              </a:rPr>
              <a:t>Aggressive Heuristic</a:t>
            </a:r>
            <a:r>
              <a:rPr lang="en-US" sz="2400" dirty="0" smtClean="0"/>
              <a:t>: high speedup and high overhead</a:t>
            </a:r>
            <a:endParaRPr lang="en-US" sz="2400" dirty="0"/>
          </a:p>
        </p:txBody>
      </p:sp>
    </p:spTree>
    <p:extLst>
      <p:ext uri="{BB962C8B-B14F-4D97-AF65-F5344CB8AC3E}">
        <p14:creationId xmlns:p14="http://schemas.microsoft.com/office/powerpoint/2010/main" val="17033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1044" cy="1325563"/>
          </a:xfrm>
        </p:spPr>
        <p:txBody>
          <a:bodyPr/>
          <a:lstStyle/>
          <a:p>
            <a:r>
              <a:rPr lang="en-US" dirty="0" smtClean="0"/>
              <a:t>Experiments—</a:t>
            </a:r>
            <a:r>
              <a:rPr lang="en-US" sz="4000" dirty="0" err="1" smtClean="0"/>
              <a:t>ReStore</a:t>
            </a:r>
            <a:r>
              <a:rPr lang="en-US" sz="4000" dirty="0" smtClean="0"/>
              <a:t> among </a:t>
            </a:r>
            <a:r>
              <a:rPr lang="en-US" sz="4000" b="1" dirty="0" smtClean="0"/>
              <a:t>diff. size </a:t>
            </a:r>
            <a:r>
              <a:rPr lang="en-US" sz="4000" dirty="0" smtClean="0"/>
              <a:t>of datasets</a:t>
            </a:r>
            <a:endParaRPr lang="en-US" sz="40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494047"/>
            <a:ext cx="5633244" cy="3835400"/>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35</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1494047"/>
            <a:ext cx="5981700" cy="38354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33" y="5329447"/>
            <a:ext cx="5067300" cy="7493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286" y="5187949"/>
            <a:ext cx="4338271" cy="997651"/>
          </a:xfrm>
          <a:prstGeom prst="rect">
            <a:avLst/>
          </a:prstGeom>
        </p:spPr>
      </p:pic>
    </p:spTree>
    <p:extLst>
      <p:ext uri="{BB962C8B-B14F-4D97-AF65-F5344CB8AC3E}">
        <p14:creationId xmlns:p14="http://schemas.microsoft.com/office/powerpoint/2010/main" val="2706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Experiment-Comparing the </a:t>
            </a:r>
            <a:r>
              <a:rPr lang="en-US" b="1" dirty="0" smtClean="0"/>
              <a:t>heuristics</a:t>
            </a:r>
            <a:endParaRPr lang="en-US" b="1"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36</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770517" y="4948527"/>
                <a:ext cx="6942826" cy="1331134"/>
              </a:xfrm>
              <a:prstGeom prst="rect">
                <a:avLst/>
              </a:prstGeom>
              <a:noFill/>
            </p:spPr>
            <p:txBody>
              <a:bodyPr wrap="square" rtlCol="0">
                <a:spAutoFit/>
              </a:bodyPr>
              <a:lstStyle/>
              <a:p>
                <a:pPr algn="ctr"/>
                <a:r>
                  <a:rPr lang="en-US" sz="2000" dirty="0" smtClean="0"/>
                  <a:t>NH: no heuristics, inject a Store operator each physical operator </a:t>
                </a:r>
              </a:p>
              <a:p>
                <a:pPr algn="ctr"/>
                <a:endParaRPr lang="en-US" sz="1000" dirty="0" smtClean="0"/>
              </a:p>
              <a:p>
                <a:pPr algn="ctr"/>
                <a:r>
                  <a:rPr lang="en-US" sz="2000" b="1" dirty="0" smtClean="0">
                    <a:solidFill>
                      <a:srgbClr val="FF2C79"/>
                    </a:solidFill>
                  </a:rPr>
                  <a:t>Storage: NH&gt;&gt;H</a:t>
                </a:r>
                <a:r>
                  <a:rPr lang="en-US" sz="1400" b="1" dirty="0" smtClean="0">
                    <a:solidFill>
                      <a:srgbClr val="FF2C79"/>
                    </a:solidFill>
                  </a:rPr>
                  <a:t>A</a:t>
                </a:r>
                <a14:m>
                  <m:oMath xmlns:m="http://schemas.openxmlformats.org/officeDocument/2006/math">
                    <m:r>
                      <a:rPr lang="en-US" sz="2000" b="1" i="1" smtClean="0">
                        <a:solidFill>
                          <a:srgbClr val="FF2C79"/>
                        </a:solidFill>
                        <a:latin typeface="Cambria Math" charset="0"/>
                        <a:ea typeface="Cambria Math" charset="0"/>
                        <a:cs typeface="Cambria Math" charset="0"/>
                      </a:rPr>
                      <m:t>≈</m:t>
                    </m:r>
                  </m:oMath>
                </a14:m>
                <a:r>
                  <a:rPr lang="en-US" sz="2000" b="1" dirty="0" smtClean="0">
                    <a:solidFill>
                      <a:srgbClr val="FF2C79"/>
                    </a:solidFill>
                  </a:rPr>
                  <a:t>H</a:t>
                </a:r>
                <a:r>
                  <a:rPr lang="en-US" sz="1400" b="1" dirty="0" smtClean="0">
                    <a:solidFill>
                      <a:srgbClr val="FF2C79"/>
                    </a:solidFill>
                  </a:rPr>
                  <a:t>C</a:t>
                </a:r>
              </a:p>
              <a:p>
                <a:pPr algn="ctr"/>
                <a:r>
                  <a:rPr lang="en-US" sz="2000" b="1" dirty="0" smtClean="0">
                    <a:solidFill>
                      <a:srgbClr val="FF2C79"/>
                    </a:solidFill>
                  </a:rPr>
                  <a:t>Overhead: </a:t>
                </a:r>
                <a:r>
                  <a:rPr lang="en-US" sz="2000" b="1" dirty="0">
                    <a:solidFill>
                      <a:srgbClr val="FF2C79"/>
                    </a:solidFill>
                  </a:rPr>
                  <a:t>NH&gt;&gt;H</a:t>
                </a:r>
                <a:r>
                  <a:rPr lang="en-US" sz="1400" b="1" dirty="0">
                    <a:solidFill>
                      <a:srgbClr val="FF2C79"/>
                    </a:solidFill>
                  </a:rPr>
                  <a:t>A</a:t>
                </a:r>
                <a14:m>
                  <m:oMath xmlns:m="http://schemas.openxmlformats.org/officeDocument/2006/math">
                    <m:r>
                      <a:rPr lang="en-US" sz="2000" b="1" i="1">
                        <a:solidFill>
                          <a:srgbClr val="FF2C79"/>
                        </a:solidFill>
                        <a:latin typeface="Cambria Math" charset="0"/>
                        <a:ea typeface="Cambria Math" charset="0"/>
                        <a:cs typeface="Cambria Math" charset="0"/>
                      </a:rPr>
                      <m:t>≈</m:t>
                    </m:r>
                  </m:oMath>
                </a14:m>
                <a:r>
                  <a:rPr lang="en-US" sz="2000" b="1" dirty="0">
                    <a:solidFill>
                      <a:srgbClr val="FF2C79"/>
                    </a:solidFill>
                  </a:rPr>
                  <a:t>H</a:t>
                </a:r>
                <a:r>
                  <a:rPr lang="en-US" sz="1400" b="1" dirty="0">
                    <a:solidFill>
                      <a:srgbClr val="FF2C79"/>
                    </a:solidFill>
                  </a:rPr>
                  <a:t>C</a:t>
                </a:r>
              </a:p>
              <a:p>
                <a:pPr algn="ctr"/>
                <a:endParaRPr lang="en-US" sz="1050" dirty="0"/>
              </a:p>
            </p:txBody>
          </p:sp>
        </mc:Choice>
        <mc:Fallback xmlns="">
          <p:sp>
            <p:nvSpPr>
              <p:cNvPr id="8" name="TextBox 7"/>
              <p:cNvSpPr txBox="1">
                <a:spLocks noRot="1" noChangeAspect="1" noMove="1" noResize="1" noEditPoints="1" noAdjustHandles="1" noChangeArrowheads="1" noChangeShapeType="1" noTextEdit="1"/>
              </p:cNvSpPr>
              <p:nvPr/>
            </p:nvSpPr>
            <p:spPr>
              <a:xfrm>
                <a:off x="2770517" y="4948527"/>
                <a:ext cx="6942826" cy="1331134"/>
              </a:xfrm>
              <a:prstGeom prst="rect">
                <a:avLst/>
              </a:prstGeom>
              <a:blipFill rotWithShape="0">
                <a:blip r:embed="rId2"/>
                <a:stretch>
                  <a:fillRect t="-2752" r="-439"/>
                </a:stretch>
              </a:blipFill>
            </p:spPr>
            <p:txBody>
              <a:bodyPr/>
              <a:lstStyle/>
              <a:p>
                <a:r>
                  <a:rPr lang="en-US">
                    <a:noFill/>
                  </a:rPr>
                  <a:t> </a:t>
                </a:r>
              </a:p>
            </p:txBody>
          </p:sp>
        </mc:Fallback>
      </mc:AlternateContent>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94304"/>
            <a:ext cx="4906262" cy="3554223"/>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60" y="1394304"/>
            <a:ext cx="4997480" cy="3629748"/>
          </a:xfrm>
          <a:prstGeom prst="rect">
            <a:avLst/>
          </a:prstGeom>
        </p:spPr>
      </p:pic>
      <p:sp>
        <p:nvSpPr>
          <p:cNvPr id="15" name="Cloud Callout 14"/>
          <p:cNvSpPr/>
          <p:nvPr/>
        </p:nvSpPr>
        <p:spPr>
          <a:xfrm>
            <a:off x="6497150" y="3171415"/>
            <a:ext cx="3338423" cy="2398143"/>
          </a:xfrm>
          <a:prstGeom prst="cloud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 Extra </a:t>
            </a:r>
            <a:r>
              <a:rPr lang="en-US" dirty="0"/>
              <a:t>overhead and storage </a:t>
            </a:r>
            <a:r>
              <a:rPr lang="en-US" dirty="0" smtClean="0"/>
              <a:t>requirements results </a:t>
            </a:r>
            <a:r>
              <a:rPr lang="en-US" dirty="0"/>
              <a:t>in more reuse opportunities ?</a:t>
            </a:r>
          </a:p>
          <a:p>
            <a:pPr marL="342900" indent="-342900">
              <a:buFont typeface="Wingdings" charset="2"/>
              <a:buChar char="Ø"/>
            </a:pPr>
            <a:r>
              <a:rPr lang="en-US" dirty="0">
                <a:solidFill>
                  <a:srgbClr val="FF2C79"/>
                </a:solidFill>
              </a:rPr>
              <a:t>NH better performance?</a:t>
            </a:r>
          </a:p>
        </p:txBody>
      </p:sp>
    </p:spTree>
    <p:extLst>
      <p:ext uri="{BB962C8B-B14F-4D97-AF65-F5344CB8AC3E}">
        <p14:creationId xmlns:p14="http://schemas.microsoft.com/office/powerpoint/2010/main" val="194464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Experiment—Comparing the </a:t>
            </a:r>
            <a:r>
              <a:rPr lang="en-US" b="1" dirty="0" smtClean="0"/>
              <a:t>heuristics</a:t>
            </a:r>
            <a:endParaRPr lang="en-US"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690687"/>
            <a:ext cx="6573964" cy="4313297"/>
          </a:xfrm>
        </p:spPr>
      </p:pic>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37</a:t>
            </a:fld>
            <a:endParaRPr lang="en-US"/>
          </a:p>
        </p:txBody>
      </p:sp>
      <p:sp>
        <p:nvSpPr>
          <p:cNvPr id="9" name="TextBox 8"/>
          <p:cNvSpPr txBox="1"/>
          <p:nvPr/>
        </p:nvSpPr>
        <p:spPr>
          <a:xfrm>
            <a:off x="7602664" y="2277374"/>
            <a:ext cx="4589336" cy="2646878"/>
          </a:xfrm>
          <a:prstGeom prst="rect">
            <a:avLst/>
          </a:prstGeom>
          <a:noFill/>
        </p:spPr>
        <p:txBody>
          <a:bodyPr wrap="square" rtlCol="0">
            <a:spAutoFit/>
          </a:bodyPr>
          <a:lstStyle/>
          <a:p>
            <a:r>
              <a:rPr lang="en-US" sz="2400" dirty="0" smtClean="0"/>
              <a:t>H</a:t>
            </a:r>
            <a:r>
              <a:rPr lang="en-US" sz="1600" dirty="0" smtClean="0"/>
              <a:t>A</a:t>
            </a:r>
            <a:r>
              <a:rPr lang="en-US" sz="2400" dirty="0" smtClean="0"/>
              <a:t> provides more reuse opportunities than </a:t>
            </a:r>
            <a:r>
              <a:rPr lang="en-US" sz="2400" dirty="0" err="1" smtClean="0"/>
              <a:t>Hc</a:t>
            </a:r>
            <a:endParaRPr lang="en-US" sz="2400" dirty="0" smtClean="0"/>
          </a:p>
          <a:p>
            <a:endParaRPr lang="en-US" sz="1400" dirty="0" smtClean="0"/>
          </a:p>
          <a:p>
            <a:r>
              <a:rPr lang="en-US" sz="2400" b="1" dirty="0" smtClean="0"/>
              <a:t>H</a:t>
            </a:r>
            <a:r>
              <a:rPr lang="en-US" sz="1600" b="1" dirty="0" smtClean="0"/>
              <a:t>A</a:t>
            </a:r>
            <a:r>
              <a:rPr lang="en-US" sz="2400" b="1" dirty="0" smtClean="0"/>
              <a:t> has similar performance as NH</a:t>
            </a:r>
          </a:p>
          <a:p>
            <a:endParaRPr lang="en-US" sz="1050" b="1" dirty="0">
              <a:solidFill>
                <a:srgbClr val="FF2C79"/>
              </a:solidFill>
            </a:endParaRPr>
          </a:p>
          <a:p>
            <a:r>
              <a:rPr lang="en-US" sz="2400" b="1" dirty="0" smtClean="0">
                <a:solidFill>
                  <a:srgbClr val="FF2C79"/>
                </a:solidFill>
              </a:rPr>
              <a:t>H</a:t>
            </a:r>
            <a:r>
              <a:rPr lang="en-US" sz="1600" b="1" dirty="0" smtClean="0">
                <a:solidFill>
                  <a:srgbClr val="FF2C79"/>
                </a:solidFill>
              </a:rPr>
              <a:t>A </a:t>
            </a:r>
            <a:r>
              <a:rPr lang="en-US" sz="2400" b="1" dirty="0" smtClean="0">
                <a:solidFill>
                  <a:srgbClr val="FF2C79"/>
                </a:solidFill>
              </a:rPr>
              <a:t>is better overall</a:t>
            </a:r>
          </a:p>
          <a:p>
            <a:r>
              <a:rPr lang="en-US" sz="2000" b="1" dirty="0" smtClean="0">
                <a:solidFill>
                  <a:srgbClr val="FF2C79"/>
                </a:solidFill>
              </a:rPr>
              <a:t>( trade-off between overhead and speedup)</a:t>
            </a:r>
            <a:endParaRPr lang="en-US" sz="3200" b="1" dirty="0">
              <a:solidFill>
                <a:srgbClr val="FF2C79"/>
              </a:solidFill>
            </a:endParaRPr>
          </a:p>
        </p:txBody>
      </p:sp>
    </p:spTree>
    <p:extLst>
      <p:ext uri="{BB962C8B-B14F-4D97-AF65-F5344CB8AC3E}">
        <p14:creationId xmlns:p14="http://schemas.microsoft.com/office/powerpoint/2010/main" val="2138545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err="1" smtClean="0"/>
              <a:t>ReStore</a:t>
            </a:r>
            <a:r>
              <a:rPr lang="en-US" dirty="0" smtClean="0"/>
              <a:t> reusing intermediate outputs of </a:t>
            </a:r>
            <a:r>
              <a:rPr lang="en-US" dirty="0" err="1" smtClean="0"/>
              <a:t>MapReduce</a:t>
            </a:r>
            <a:r>
              <a:rPr lang="en-US" dirty="0" smtClean="0"/>
              <a:t> jobs in a workflow to speed up future workflows are beneficial.</a:t>
            </a:r>
          </a:p>
          <a:p>
            <a:r>
              <a:rPr lang="en-US" dirty="0" smtClean="0"/>
              <a:t>Maximum benefit is obtained when reusing </a:t>
            </a:r>
            <a:r>
              <a:rPr lang="en-US" dirty="0" smtClean="0">
                <a:solidFill>
                  <a:srgbClr val="FF2C79"/>
                </a:solidFill>
              </a:rPr>
              <a:t>whole jobs </a:t>
            </a:r>
            <a:r>
              <a:rPr lang="en-US" dirty="0" smtClean="0"/>
              <a:t>or </a:t>
            </a:r>
            <a:r>
              <a:rPr lang="en-US" dirty="0" smtClean="0">
                <a:solidFill>
                  <a:srgbClr val="FF2C79"/>
                </a:solidFill>
              </a:rPr>
              <a:t>sub-jobs chosen by Aggressive Heuristics</a:t>
            </a:r>
            <a:r>
              <a:rPr lang="en-US" dirty="0" smtClean="0"/>
              <a:t>. </a:t>
            </a:r>
          </a:p>
          <a:p>
            <a:endParaRPr lang="en-US" dirty="0"/>
          </a:p>
        </p:txBody>
      </p:sp>
      <p:sp>
        <p:nvSpPr>
          <p:cNvPr id="4" name="Date Placeholder 3"/>
          <p:cNvSpPr>
            <a:spLocks noGrp="1"/>
          </p:cNvSpPr>
          <p:nvPr>
            <p:ph type="dt" sz="half" idx="10"/>
          </p:nvPr>
        </p:nvSpPr>
        <p:spPr/>
        <p:txBody>
          <a:bodyPr/>
          <a:lstStyle/>
          <a:p>
            <a:fld id="{7EF834B3-8480-8B40-8E7D-4DACB36DACE0}"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CS561 Worcester Polytechnic Institute</a:t>
            </a:r>
            <a:endParaRPr lang="en-US"/>
          </a:p>
        </p:txBody>
      </p:sp>
      <p:sp>
        <p:nvSpPr>
          <p:cNvPr id="6" name="Slide Number Placeholder 5"/>
          <p:cNvSpPr>
            <a:spLocks noGrp="1"/>
          </p:cNvSpPr>
          <p:nvPr>
            <p:ph type="sldNum" sz="quarter" idx="12"/>
          </p:nvPr>
        </p:nvSpPr>
        <p:spPr/>
        <p:txBody>
          <a:bodyPr/>
          <a:lstStyle/>
          <a:p>
            <a:fld id="{E4662690-AFA4-4851-8053-FE97ECDBCD5D}" type="slidenum">
              <a:rPr lang="en-US" smtClean="0"/>
              <a:t>38</a:t>
            </a:fld>
            <a:endParaRPr lang="en-US"/>
          </a:p>
        </p:txBody>
      </p:sp>
    </p:spTree>
    <p:extLst>
      <p:ext uri="{BB962C8B-B14F-4D97-AF65-F5344CB8AC3E}">
        <p14:creationId xmlns:p14="http://schemas.microsoft.com/office/powerpoint/2010/main" val="294987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Portability</a:t>
            </a:r>
            <a:endParaRPr lang="en-US" dirty="0"/>
          </a:p>
        </p:txBody>
      </p:sp>
      <p:sp>
        <p:nvSpPr>
          <p:cNvPr id="3" name="Content Placeholder 2"/>
          <p:cNvSpPr>
            <a:spLocks noGrp="1"/>
          </p:cNvSpPr>
          <p:nvPr>
            <p:ph idx="1"/>
          </p:nvPr>
        </p:nvSpPr>
        <p:spPr/>
        <p:txBody>
          <a:bodyPr>
            <a:normAutofit/>
          </a:bodyPr>
          <a:lstStyle/>
          <a:p>
            <a:pPr algn="just"/>
            <a:endParaRPr lang="en-US" dirty="0" smtClean="0"/>
          </a:p>
          <a:p>
            <a:pPr algn="just"/>
            <a:r>
              <a:rPr lang="en-US" dirty="0" smtClean="0"/>
              <a:t>Sub-job enumeration and Enumerated sub-job selection are based on physical plans</a:t>
            </a:r>
          </a:p>
          <a:p>
            <a:pPr algn="just"/>
            <a:endParaRPr lang="en-US" dirty="0" smtClean="0"/>
          </a:p>
          <a:p>
            <a:pPr algn="just"/>
            <a:r>
              <a:rPr lang="en-US" dirty="0" smtClean="0"/>
              <a:t>This makes </a:t>
            </a:r>
            <a:r>
              <a:rPr lang="en-US" dirty="0" err="1" smtClean="0"/>
              <a:t>ReStore</a:t>
            </a:r>
            <a:r>
              <a:rPr lang="en-US" dirty="0" smtClean="0"/>
              <a:t> portable across different dataflow systems: only requires making </a:t>
            </a:r>
            <a:r>
              <a:rPr lang="en-US" dirty="0" err="1" smtClean="0"/>
              <a:t>ReStore</a:t>
            </a:r>
            <a:r>
              <a:rPr lang="en-US" dirty="0" smtClean="0"/>
              <a:t> aware of the specific physical operators of the system and all algorithms would work with the new physical operators with little or no change.</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39</a:t>
            </a:fld>
            <a:endParaRPr lang="en-US"/>
          </a:p>
        </p:txBody>
      </p:sp>
      <p:sp>
        <p:nvSpPr>
          <p:cNvPr id="5" name="Date Placeholder 4"/>
          <p:cNvSpPr>
            <a:spLocks noGrp="1"/>
          </p:cNvSpPr>
          <p:nvPr>
            <p:ph type="dt" sz="half" idx="10"/>
          </p:nvPr>
        </p:nvSpPr>
        <p:spPr/>
        <p:txBody>
          <a:bodyPr/>
          <a:lstStyle/>
          <a:p>
            <a:fld id="{B7FC256A-014E-6543-8181-C2525759B687}"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1599448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Mechanism of </a:t>
            </a:r>
            <a:r>
              <a:rPr lang="en-US" dirty="0" err="1" smtClean="0"/>
              <a:t>ReStore</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High level query language processors translate queries into workflows of MapReduce jobs</a:t>
            </a:r>
          </a:p>
          <a:p>
            <a:pPr algn="just"/>
            <a:r>
              <a:rPr lang="en-US" dirty="0" err="1" smtClean="0"/>
              <a:t>ReStore</a:t>
            </a:r>
            <a:r>
              <a:rPr lang="en-US" dirty="0" smtClean="0"/>
              <a:t> performs the following on these workflows of MapReduce jobs:</a:t>
            </a:r>
          </a:p>
          <a:p>
            <a:pPr marL="914400" lvl="1" indent="-457200" algn="just">
              <a:buFont typeface="+mj-lt"/>
              <a:buAutoNum type="arabicPeriod"/>
            </a:pPr>
            <a:r>
              <a:rPr lang="en-US" sz="2500" dirty="0" smtClean="0"/>
              <a:t>Rewrites the MapReduce jobs to reuse job outputs previously stored in the system</a:t>
            </a:r>
          </a:p>
          <a:p>
            <a:pPr marL="914400" lvl="1" indent="-457200" algn="just">
              <a:buFont typeface="+mj-lt"/>
              <a:buAutoNum type="arabicPeriod"/>
            </a:pPr>
            <a:r>
              <a:rPr lang="en-US" sz="2500" dirty="0" smtClean="0"/>
              <a:t>Stores the outputs of the executed jobs for future use</a:t>
            </a:r>
          </a:p>
          <a:p>
            <a:pPr marL="914400" lvl="1" indent="-457200" algn="just">
              <a:buFont typeface="+mj-lt"/>
              <a:buAutoNum type="arabicPeriod"/>
            </a:pPr>
            <a:r>
              <a:rPr lang="en-US" sz="2500" dirty="0" smtClean="0"/>
              <a:t>Creates more reuse opportunities by storing the outputs of the sub-jobs in addition to the outputs from the whole MapReduce jobs</a:t>
            </a:r>
          </a:p>
          <a:p>
            <a:pPr marL="914400" lvl="1" indent="-457200" algn="just">
              <a:buFont typeface="+mj-lt"/>
              <a:buAutoNum type="arabicPeriod"/>
            </a:pPr>
            <a:r>
              <a:rPr lang="en-US" sz="2500" dirty="0" smtClean="0"/>
              <a:t>Selects the outputs of the jobs to keep in the distributed file-system and those to delete</a:t>
            </a:r>
          </a:p>
          <a:p>
            <a:pPr marL="914400" lvl="1" indent="-457200" algn="just">
              <a:buFont typeface="+mj-lt"/>
              <a:buAutoNum type="arabicPeriod"/>
            </a:pPr>
            <a:r>
              <a:rPr lang="en-US" sz="2500" dirty="0" smtClean="0"/>
              <a:t>Submits the re-written MapReduce jobs to the MapReduce system for execution</a:t>
            </a:r>
            <a:endParaRPr lang="en-US" sz="2500" dirty="0"/>
          </a:p>
        </p:txBody>
      </p:sp>
      <p:sp>
        <p:nvSpPr>
          <p:cNvPr id="4" name="Slide Number Placeholder 3"/>
          <p:cNvSpPr>
            <a:spLocks noGrp="1"/>
          </p:cNvSpPr>
          <p:nvPr>
            <p:ph type="sldNum" sz="quarter" idx="12"/>
          </p:nvPr>
        </p:nvSpPr>
        <p:spPr/>
        <p:txBody>
          <a:bodyPr/>
          <a:lstStyle/>
          <a:p>
            <a:fld id="{E4662690-AFA4-4851-8053-FE97ECDBCD5D}" type="slidenum">
              <a:rPr lang="en-US" smtClean="0"/>
              <a:t>4</a:t>
            </a:fld>
            <a:endParaRPr lang="en-US"/>
          </a:p>
        </p:txBody>
      </p:sp>
      <p:sp>
        <p:nvSpPr>
          <p:cNvPr id="5" name="Date Placeholder 4"/>
          <p:cNvSpPr>
            <a:spLocks noGrp="1"/>
          </p:cNvSpPr>
          <p:nvPr>
            <p:ph type="dt" sz="half" idx="10"/>
          </p:nvPr>
        </p:nvSpPr>
        <p:spPr/>
        <p:txBody>
          <a:bodyPr/>
          <a:lstStyle/>
          <a:p>
            <a:fld id="{5884D170-6588-A240-B150-0C288F7CAD3B}"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3086954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Comparison </a:t>
            </a:r>
            <a:r>
              <a:rPr lang="en-US" dirty="0" smtClean="0"/>
              <a:t>with HaLoop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1739605"/>
              </p:ext>
            </p:extLst>
          </p:nvPr>
        </p:nvGraphicFramePr>
        <p:xfrm>
          <a:off x="838200" y="1825625"/>
          <a:ext cx="10515600" cy="2661920"/>
        </p:xfrm>
        <a:graphic>
          <a:graphicData uri="http://schemas.openxmlformats.org/drawingml/2006/table">
            <a:tbl>
              <a:tblPr firstRow="1" bandRow="1">
                <a:tableStyleId>{5940675A-B579-460E-94D1-54222C63F5DA}</a:tableStyleId>
              </a:tblPr>
              <a:tblGrid>
                <a:gridCol w="5257800"/>
                <a:gridCol w="5257800"/>
              </a:tblGrid>
              <a:tr h="370840">
                <a:tc>
                  <a:txBody>
                    <a:bodyPr/>
                    <a:lstStyle/>
                    <a:p>
                      <a:pPr algn="ctr"/>
                      <a:r>
                        <a:rPr lang="en-US" dirty="0" smtClean="0"/>
                        <a:t>HaLoop</a:t>
                      </a:r>
                      <a:endParaRPr lang="en-US" dirty="0"/>
                    </a:p>
                  </a:txBody>
                  <a:tcPr/>
                </a:tc>
                <a:tc>
                  <a:txBody>
                    <a:bodyPr/>
                    <a:lstStyle/>
                    <a:p>
                      <a:pPr algn="ctr"/>
                      <a:r>
                        <a:rPr lang="en-US" dirty="0" err="1" smtClean="0"/>
                        <a:t>ReStore</a:t>
                      </a:r>
                      <a:endParaRPr lang="en-US" dirty="0"/>
                    </a:p>
                  </a:txBody>
                  <a:tcPr/>
                </a:tc>
              </a:tr>
              <a:tr h="370840">
                <a:tc>
                  <a:txBody>
                    <a:bodyPr/>
                    <a:lstStyle/>
                    <a:p>
                      <a:r>
                        <a:rPr lang="en-US" dirty="0" smtClean="0"/>
                        <a:t>Map Input Cache</a:t>
                      </a:r>
                      <a:endParaRPr lang="en-US" dirty="0"/>
                    </a:p>
                  </a:txBody>
                  <a:tcPr/>
                </a:tc>
                <a:tc>
                  <a:txBody>
                    <a:bodyPr/>
                    <a:lstStyle/>
                    <a:p>
                      <a:r>
                        <a:rPr lang="en-US" dirty="0" smtClean="0"/>
                        <a:t>Storage of</a:t>
                      </a:r>
                      <a:r>
                        <a:rPr lang="en-US" baseline="0" dirty="0" smtClean="0"/>
                        <a:t> entire MR job’s output to minimize the input load</a:t>
                      </a:r>
                      <a:endParaRPr lang="en-US" dirty="0"/>
                    </a:p>
                  </a:txBody>
                  <a:tcPr/>
                </a:tc>
              </a:tr>
              <a:tr h="370840">
                <a:tc>
                  <a:txBody>
                    <a:bodyPr/>
                    <a:lstStyle/>
                    <a:p>
                      <a:r>
                        <a:rPr lang="en-US" dirty="0" smtClean="0"/>
                        <a:t>Reducer Output/Input Cache: Used to preserve</a:t>
                      </a:r>
                      <a:r>
                        <a:rPr lang="en-US" baseline="0" dirty="0" smtClean="0"/>
                        <a:t> output for next iterations</a:t>
                      </a:r>
                      <a:endParaRPr lang="en-US" dirty="0"/>
                    </a:p>
                  </a:txBody>
                  <a:tcPr/>
                </a:tc>
                <a:tc>
                  <a:txBody>
                    <a:bodyPr/>
                    <a:lstStyle/>
                    <a:p>
                      <a:r>
                        <a:rPr lang="en-US" dirty="0" smtClean="0"/>
                        <a:t>Storage</a:t>
                      </a:r>
                      <a:r>
                        <a:rPr lang="en-US" baseline="0" dirty="0" smtClean="0"/>
                        <a:t> of the sub-job’s output to reduce the overall job execution time</a:t>
                      </a:r>
                      <a:endParaRPr lang="en-US" dirty="0"/>
                    </a:p>
                  </a:txBody>
                  <a:tcPr/>
                </a:tc>
              </a:tr>
              <a:tr h="370840">
                <a:tc gridSpan="2">
                  <a:txBody>
                    <a:bodyPr/>
                    <a:lstStyle/>
                    <a:p>
                      <a:pPr algn="ctr"/>
                      <a:r>
                        <a:rPr lang="en-US" dirty="0" smtClean="0"/>
                        <a:t>Both store</a:t>
                      </a:r>
                      <a:r>
                        <a:rPr lang="en-US" baseline="0" dirty="0" smtClean="0"/>
                        <a:t> the outputs / data on distributed file system</a:t>
                      </a:r>
                      <a:endParaRPr lang="en-US" dirty="0"/>
                    </a:p>
                  </a:txBody>
                  <a:tcPr/>
                </a:tc>
                <a:tc hMerge="1">
                  <a:txBody>
                    <a:bodyPr/>
                    <a:lstStyle/>
                    <a:p>
                      <a:endParaRPr lang="en-US" dirty="0"/>
                    </a:p>
                  </a:txBody>
                  <a:tcPr/>
                </a:tc>
              </a:tr>
              <a:tr h="370840">
                <a:tc>
                  <a:txBody>
                    <a:bodyPr/>
                    <a:lstStyle/>
                    <a:p>
                      <a:r>
                        <a:rPr lang="en-US" dirty="0" smtClean="0"/>
                        <a:t>Optimization for</a:t>
                      </a:r>
                      <a:r>
                        <a:rPr lang="en-US" baseline="0" dirty="0" smtClean="0"/>
                        <a:t> 1 iterative job only based on configuration</a:t>
                      </a:r>
                      <a:endParaRPr lang="en-US" dirty="0"/>
                    </a:p>
                  </a:txBody>
                  <a:tcPr/>
                </a:tc>
                <a:tc>
                  <a:txBody>
                    <a:bodyPr/>
                    <a:lstStyle/>
                    <a:p>
                      <a:r>
                        <a:rPr lang="en-US" dirty="0" smtClean="0"/>
                        <a:t>Optimization for overall execution of all the jobs</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E4662690-AFA4-4851-8053-FE97ECDBCD5D}" type="slidenum">
              <a:rPr lang="en-US" smtClean="0"/>
              <a:t>40</a:t>
            </a:fld>
            <a:endParaRPr lang="en-US"/>
          </a:p>
        </p:txBody>
      </p:sp>
      <p:sp>
        <p:nvSpPr>
          <p:cNvPr id="5" name="Date Placeholder 4"/>
          <p:cNvSpPr>
            <a:spLocks noGrp="1"/>
          </p:cNvSpPr>
          <p:nvPr>
            <p:ph type="dt" sz="half" idx="10"/>
          </p:nvPr>
        </p:nvSpPr>
        <p:spPr/>
        <p:txBody>
          <a:bodyPr/>
          <a:lstStyle/>
          <a:p>
            <a:fld id="{F628380A-F408-7147-AC70-61B519376F3D}"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2468566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marL="0" indent="0" algn="ctr">
              <a:buNone/>
            </a:pPr>
            <a:r>
              <a:rPr lang="en-US" dirty="0" smtClean="0"/>
              <a:t>Thank You</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41</a:t>
            </a:fld>
            <a:endParaRPr lang="en-US"/>
          </a:p>
        </p:txBody>
      </p:sp>
      <p:sp>
        <p:nvSpPr>
          <p:cNvPr id="5" name="Date Placeholder 4"/>
          <p:cNvSpPr>
            <a:spLocks noGrp="1"/>
          </p:cNvSpPr>
          <p:nvPr>
            <p:ph type="dt" sz="half" idx="10"/>
          </p:nvPr>
        </p:nvSpPr>
        <p:spPr/>
        <p:txBody>
          <a:bodyPr/>
          <a:lstStyle/>
          <a:p>
            <a:fld id="{33F0BA1C-6EBD-FC47-92B0-4E1CA105BE11}"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38712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Similarity with any Relational DB Concept?</a:t>
            </a:r>
            <a:endParaRPr lang="en-US" dirty="0"/>
          </a:p>
        </p:txBody>
      </p:sp>
      <p:sp>
        <p:nvSpPr>
          <p:cNvPr id="3" name="Content Placeholder 2"/>
          <p:cNvSpPr>
            <a:spLocks noGrp="1"/>
          </p:cNvSpPr>
          <p:nvPr>
            <p:ph idx="1"/>
          </p:nvPr>
        </p:nvSpPr>
        <p:spPr/>
        <p:txBody>
          <a:bodyPr/>
          <a:lstStyle/>
          <a:p>
            <a:pPr algn="just"/>
            <a:r>
              <a:rPr lang="en-US" dirty="0" smtClean="0"/>
              <a:t>Hint: a type of View?</a:t>
            </a:r>
          </a:p>
          <a:p>
            <a:pPr algn="just"/>
            <a:r>
              <a:rPr lang="en-US" dirty="0" smtClean="0"/>
              <a:t>Answer: It is analogous to  the steps of building and using </a:t>
            </a:r>
            <a:r>
              <a:rPr lang="en-US" b="1" dirty="0" smtClean="0"/>
              <a:t>Materialized Views </a:t>
            </a:r>
          </a:p>
          <a:p>
            <a:r>
              <a:rPr lang="en-US" dirty="0"/>
              <a:t>Materialized views are disk based and are updated periodically based upon the query </a:t>
            </a:r>
            <a:r>
              <a:rPr lang="en-US" dirty="0" smtClean="0"/>
              <a:t>definition - </a:t>
            </a:r>
            <a:r>
              <a:rPr lang="en-US" dirty="0"/>
              <a:t>can be set to refresh manually, on a set schedule, or based on the database detecting a change in data from one of the underlying tables</a:t>
            </a:r>
          </a:p>
          <a:p>
            <a:r>
              <a:rPr lang="en-US" dirty="0"/>
              <a:t>Views are virtual only and run the query definition each time they are </a:t>
            </a:r>
            <a:r>
              <a:rPr lang="en-US" dirty="0" smtClean="0"/>
              <a:t>accessed</a:t>
            </a:r>
            <a:endParaRPr lang="en-US" dirty="0"/>
          </a:p>
        </p:txBody>
      </p:sp>
      <p:sp>
        <p:nvSpPr>
          <p:cNvPr id="4" name="Slide Number Placeholder 3"/>
          <p:cNvSpPr>
            <a:spLocks noGrp="1"/>
          </p:cNvSpPr>
          <p:nvPr>
            <p:ph type="sldNum" sz="quarter" idx="12"/>
          </p:nvPr>
        </p:nvSpPr>
        <p:spPr/>
        <p:txBody>
          <a:bodyPr/>
          <a:lstStyle/>
          <a:p>
            <a:fld id="{E4662690-AFA4-4851-8053-FE97ECDBCD5D}" type="slidenum">
              <a:rPr lang="en-US" smtClean="0"/>
              <a:t>5</a:t>
            </a:fld>
            <a:endParaRPr lang="en-US"/>
          </a:p>
        </p:txBody>
      </p:sp>
      <p:sp>
        <p:nvSpPr>
          <p:cNvPr id="5" name="Date Placeholder 4"/>
          <p:cNvSpPr>
            <a:spLocks noGrp="1"/>
          </p:cNvSpPr>
          <p:nvPr>
            <p:ph type="dt" sz="half" idx="10"/>
          </p:nvPr>
        </p:nvSpPr>
        <p:spPr/>
        <p:txBody>
          <a:bodyPr/>
          <a:lstStyle/>
          <a:p>
            <a:fld id="{7A641473-1DFA-444E-ACE0-02B5EB0F6DF2}"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119787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Opportunity to Reuse Outputs</a:t>
            </a:r>
            <a:endParaRPr lang="en-US" dirty="0"/>
          </a:p>
        </p:txBody>
      </p:sp>
      <p:sp>
        <p:nvSpPr>
          <p:cNvPr id="4" name="Text Placeholder 3"/>
          <p:cNvSpPr>
            <a:spLocks noGrp="1"/>
          </p:cNvSpPr>
          <p:nvPr>
            <p:ph type="body" idx="1"/>
          </p:nvPr>
        </p:nvSpPr>
        <p:spPr/>
        <p:txBody>
          <a:bodyPr/>
          <a:lstStyle/>
          <a:p>
            <a:r>
              <a:rPr lang="en-US" dirty="0" smtClean="0"/>
              <a:t>Query Q1: </a:t>
            </a:r>
            <a:r>
              <a:rPr lang="en-US" b="0" dirty="0" smtClean="0"/>
              <a:t>Join Only</a:t>
            </a:r>
          </a:p>
        </p:txBody>
      </p:sp>
      <p:sp>
        <p:nvSpPr>
          <p:cNvPr id="3" name="Content Placeholder 2"/>
          <p:cNvSpPr>
            <a:spLocks noGrp="1"/>
          </p:cNvSpPr>
          <p:nvPr>
            <p:ph sz="half" idx="2"/>
          </p:nvPr>
        </p:nvSpPr>
        <p:spPr/>
        <p:txBody>
          <a:bodyPr>
            <a:normAutofit fontScale="85000" lnSpcReduction="20000"/>
          </a:bodyPr>
          <a:lstStyle/>
          <a:p>
            <a:pPr marL="0" indent="0">
              <a:buNone/>
            </a:pPr>
            <a:r>
              <a:rPr lang="en-US" dirty="0" smtClean="0"/>
              <a:t>A </a:t>
            </a:r>
            <a:r>
              <a:rPr lang="en-US" dirty="0"/>
              <a:t>= load ’</a:t>
            </a:r>
            <a:r>
              <a:rPr lang="en-US" dirty="0" err="1"/>
              <a:t>page_views</a:t>
            </a:r>
            <a:r>
              <a:rPr lang="en-US" dirty="0"/>
              <a:t>’ as (user, timestamp,</a:t>
            </a:r>
          </a:p>
          <a:p>
            <a:pPr marL="0" indent="0">
              <a:buNone/>
            </a:pPr>
            <a:r>
              <a:rPr lang="en-US" dirty="0" err="1"/>
              <a:t>est_revenue</a:t>
            </a:r>
            <a:r>
              <a:rPr lang="en-US" dirty="0"/>
              <a:t>, </a:t>
            </a:r>
            <a:r>
              <a:rPr lang="en-US" dirty="0" err="1"/>
              <a:t>page_info</a:t>
            </a:r>
            <a:r>
              <a:rPr lang="en-US" dirty="0"/>
              <a:t>, </a:t>
            </a:r>
            <a:r>
              <a:rPr lang="en-US" dirty="0" err="1"/>
              <a:t>page_links</a:t>
            </a:r>
            <a:r>
              <a:rPr lang="en-US" dirty="0"/>
              <a:t>);</a:t>
            </a:r>
          </a:p>
          <a:p>
            <a:pPr marL="0" indent="0">
              <a:buNone/>
            </a:pPr>
            <a:r>
              <a:rPr lang="en-US" dirty="0"/>
              <a:t>B = </a:t>
            </a:r>
            <a:r>
              <a:rPr lang="en-US" dirty="0" err="1"/>
              <a:t>foreach</a:t>
            </a:r>
            <a:r>
              <a:rPr lang="en-US" dirty="0"/>
              <a:t> A generate user, </a:t>
            </a:r>
            <a:r>
              <a:rPr lang="en-US" dirty="0" err="1"/>
              <a:t>est_revenue</a:t>
            </a:r>
            <a:r>
              <a:rPr lang="en-US" dirty="0"/>
              <a:t>;</a:t>
            </a:r>
          </a:p>
          <a:p>
            <a:pPr marL="0" indent="0">
              <a:buNone/>
            </a:pPr>
            <a:r>
              <a:rPr lang="en-US" dirty="0"/>
              <a:t>alpha = load ’users’ using (name, phone,</a:t>
            </a:r>
          </a:p>
          <a:p>
            <a:pPr marL="0" indent="0">
              <a:buNone/>
            </a:pPr>
            <a:r>
              <a:rPr lang="en-US" dirty="0"/>
              <a:t>address, city);</a:t>
            </a:r>
          </a:p>
          <a:p>
            <a:pPr marL="0" indent="0">
              <a:buNone/>
            </a:pPr>
            <a:r>
              <a:rPr lang="en-US" dirty="0"/>
              <a:t>beta = </a:t>
            </a:r>
            <a:r>
              <a:rPr lang="en-US" dirty="0" err="1"/>
              <a:t>foreach</a:t>
            </a:r>
            <a:r>
              <a:rPr lang="en-US" dirty="0"/>
              <a:t> alpha generate name;</a:t>
            </a:r>
          </a:p>
          <a:p>
            <a:pPr marL="0" indent="0">
              <a:buNone/>
            </a:pPr>
            <a:r>
              <a:rPr lang="en-US" dirty="0"/>
              <a:t>C = </a:t>
            </a:r>
            <a:r>
              <a:rPr lang="en-US" dirty="0">
                <a:solidFill>
                  <a:srgbClr val="0070C0"/>
                </a:solidFill>
              </a:rPr>
              <a:t>join beta by name, A by user;</a:t>
            </a:r>
          </a:p>
          <a:p>
            <a:pPr marL="0" indent="0">
              <a:buNone/>
            </a:pPr>
            <a:r>
              <a:rPr lang="en-US" dirty="0"/>
              <a:t>store C into ’L2_out</a:t>
            </a:r>
            <a:r>
              <a:rPr lang="en-US" dirty="0" smtClean="0"/>
              <a:t>’;</a:t>
            </a:r>
            <a:endParaRPr lang="en-US" dirty="0"/>
          </a:p>
        </p:txBody>
      </p:sp>
      <p:sp>
        <p:nvSpPr>
          <p:cNvPr id="5" name="Text Placeholder 4"/>
          <p:cNvSpPr>
            <a:spLocks noGrp="1"/>
          </p:cNvSpPr>
          <p:nvPr>
            <p:ph type="body" sz="quarter" idx="3"/>
          </p:nvPr>
        </p:nvSpPr>
        <p:spPr/>
        <p:txBody>
          <a:bodyPr/>
          <a:lstStyle/>
          <a:p>
            <a:r>
              <a:rPr lang="en-US" dirty="0" smtClean="0"/>
              <a:t>Query Q2: </a:t>
            </a:r>
            <a:r>
              <a:rPr lang="en-US" b="0" dirty="0" smtClean="0"/>
              <a:t>Join, Group and Aggregate</a:t>
            </a:r>
          </a:p>
        </p:txBody>
      </p:sp>
      <p:sp>
        <p:nvSpPr>
          <p:cNvPr id="6" name="Content Placeholder 5"/>
          <p:cNvSpPr>
            <a:spLocks noGrp="1"/>
          </p:cNvSpPr>
          <p:nvPr>
            <p:ph sz="quarter" idx="4"/>
          </p:nvPr>
        </p:nvSpPr>
        <p:spPr/>
        <p:txBody>
          <a:bodyPr>
            <a:normAutofit fontScale="70000" lnSpcReduction="20000"/>
          </a:bodyPr>
          <a:lstStyle/>
          <a:p>
            <a:pPr marL="0" indent="0">
              <a:buNone/>
            </a:pPr>
            <a:r>
              <a:rPr lang="en-US" dirty="0" smtClean="0"/>
              <a:t>A = load ’</a:t>
            </a:r>
            <a:r>
              <a:rPr lang="en-US" dirty="0" err="1" smtClean="0"/>
              <a:t>page_views</a:t>
            </a:r>
            <a:r>
              <a:rPr lang="en-US" dirty="0" smtClean="0"/>
              <a:t>’ as (user, timestamp,</a:t>
            </a:r>
          </a:p>
          <a:p>
            <a:pPr marL="0" indent="0">
              <a:buNone/>
            </a:pPr>
            <a:r>
              <a:rPr lang="en-US" dirty="0" err="1" smtClean="0"/>
              <a:t>est_revenue</a:t>
            </a:r>
            <a:r>
              <a:rPr lang="en-US" dirty="0" smtClean="0"/>
              <a:t>, </a:t>
            </a:r>
            <a:r>
              <a:rPr lang="en-US" dirty="0" err="1" smtClean="0"/>
              <a:t>page_info</a:t>
            </a:r>
            <a:r>
              <a:rPr lang="en-US" dirty="0" smtClean="0"/>
              <a:t>, </a:t>
            </a:r>
            <a:r>
              <a:rPr lang="en-US" dirty="0" err="1" smtClean="0"/>
              <a:t>page_links</a:t>
            </a:r>
            <a:r>
              <a:rPr lang="en-US" dirty="0" smtClean="0"/>
              <a:t>);</a:t>
            </a:r>
          </a:p>
          <a:p>
            <a:pPr marL="0" indent="0">
              <a:buNone/>
            </a:pPr>
            <a:r>
              <a:rPr lang="en-US" dirty="0" smtClean="0"/>
              <a:t>B = </a:t>
            </a:r>
            <a:r>
              <a:rPr lang="en-US" dirty="0" err="1" smtClean="0"/>
              <a:t>foreach</a:t>
            </a:r>
            <a:r>
              <a:rPr lang="en-US" dirty="0" smtClean="0"/>
              <a:t> A generate user, </a:t>
            </a:r>
            <a:r>
              <a:rPr lang="en-US" dirty="0" err="1" smtClean="0"/>
              <a:t>est_revenue</a:t>
            </a:r>
            <a:r>
              <a:rPr lang="en-US" dirty="0" smtClean="0"/>
              <a:t>;</a:t>
            </a:r>
          </a:p>
          <a:p>
            <a:pPr marL="0" indent="0">
              <a:buNone/>
            </a:pPr>
            <a:r>
              <a:rPr lang="en-US" dirty="0" smtClean="0"/>
              <a:t>alpha = load ’users’ using (name, phone,</a:t>
            </a:r>
          </a:p>
          <a:p>
            <a:pPr marL="0" indent="0">
              <a:buNone/>
            </a:pPr>
            <a:r>
              <a:rPr lang="en-US" dirty="0" smtClean="0"/>
              <a:t>address, city);</a:t>
            </a:r>
          </a:p>
          <a:p>
            <a:pPr marL="0" indent="0">
              <a:buNone/>
            </a:pPr>
            <a:r>
              <a:rPr lang="en-US" dirty="0" smtClean="0"/>
              <a:t>beta = </a:t>
            </a:r>
            <a:r>
              <a:rPr lang="en-US" dirty="0" err="1" smtClean="0"/>
              <a:t>foreach</a:t>
            </a:r>
            <a:r>
              <a:rPr lang="en-US" dirty="0" smtClean="0"/>
              <a:t> alpha generate name;</a:t>
            </a:r>
          </a:p>
          <a:p>
            <a:pPr marL="0" indent="0">
              <a:buNone/>
            </a:pPr>
            <a:r>
              <a:rPr lang="en-US" dirty="0" smtClean="0"/>
              <a:t>C = </a:t>
            </a:r>
            <a:r>
              <a:rPr lang="en-US" dirty="0" smtClean="0">
                <a:solidFill>
                  <a:srgbClr val="0070C0"/>
                </a:solidFill>
              </a:rPr>
              <a:t>join beta by name, A by user;</a:t>
            </a:r>
          </a:p>
          <a:p>
            <a:pPr marL="0" indent="0">
              <a:buNone/>
            </a:pPr>
            <a:r>
              <a:rPr lang="en-US" dirty="0" smtClean="0"/>
              <a:t>D = group C by $0;</a:t>
            </a:r>
          </a:p>
          <a:p>
            <a:pPr marL="0" indent="0">
              <a:buNone/>
            </a:pPr>
            <a:r>
              <a:rPr lang="en-US" dirty="0" smtClean="0"/>
              <a:t>E = </a:t>
            </a:r>
            <a:r>
              <a:rPr lang="en-US" dirty="0" err="1" smtClean="0"/>
              <a:t>foreach</a:t>
            </a:r>
            <a:r>
              <a:rPr lang="en-US" dirty="0" smtClean="0"/>
              <a:t> D generate group, SUM(</a:t>
            </a:r>
            <a:r>
              <a:rPr lang="en-US" dirty="0" err="1" smtClean="0"/>
              <a:t>C.est_revenue</a:t>
            </a:r>
            <a:r>
              <a:rPr lang="en-US" dirty="0" smtClean="0"/>
              <a:t>);</a:t>
            </a:r>
          </a:p>
          <a:p>
            <a:pPr marL="0" indent="0">
              <a:buNone/>
            </a:pPr>
            <a:r>
              <a:rPr lang="en-US" dirty="0" smtClean="0"/>
              <a:t>store E into ’L3_out’;</a:t>
            </a:r>
          </a:p>
          <a:p>
            <a:endParaRPr lang="en-US" dirty="0"/>
          </a:p>
        </p:txBody>
      </p:sp>
      <p:sp>
        <p:nvSpPr>
          <p:cNvPr id="7" name="Slide Number Placeholder 6"/>
          <p:cNvSpPr>
            <a:spLocks noGrp="1"/>
          </p:cNvSpPr>
          <p:nvPr>
            <p:ph type="sldNum" sz="quarter" idx="12"/>
          </p:nvPr>
        </p:nvSpPr>
        <p:spPr/>
        <p:txBody>
          <a:bodyPr/>
          <a:lstStyle/>
          <a:p>
            <a:fld id="{E4662690-AFA4-4851-8053-FE97ECDBCD5D}" type="slidenum">
              <a:rPr lang="en-US" smtClean="0"/>
              <a:t>6</a:t>
            </a:fld>
            <a:endParaRPr lang="en-US"/>
          </a:p>
        </p:txBody>
      </p:sp>
      <p:sp>
        <p:nvSpPr>
          <p:cNvPr id="8" name="Date Placeholder 7"/>
          <p:cNvSpPr>
            <a:spLocks noGrp="1"/>
          </p:cNvSpPr>
          <p:nvPr>
            <p:ph type="dt" sz="half" idx="10"/>
          </p:nvPr>
        </p:nvSpPr>
        <p:spPr/>
        <p:txBody>
          <a:bodyPr/>
          <a:lstStyle/>
          <a:p>
            <a:fld id="{025637C9-D056-A343-AF7E-0B9EB06BBE61}" type="datetime1">
              <a:rPr lang="en-US" smtClean="0"/>
              <a:t>3/3/2016</a:t>
            </a:fld>
            <a:endParaRPr lang="en-US"/>
          </a:p>
        </p:txBody>
      </p:sp>
      <p:sp>
        <p:nvSpPr>
          <p:cNvPr id="9" name="Footer Placeholder 8"/>
          <p:cNvSpPr>
            <a:spLocks noGrp="1"/>
          </p:cNvSpPr>
          <p:nvPr>
            <p:ph type="ftr" sz="quarter" idx="11"/>
          </p:nvPr>
        </p:nvSpPr>
        <p:spPr/>
        <p:txBody>
          <a:bodyPr/>
          <a:lstStyle/>
          <a:p>
            <a:r>
              <a:rPr lang="en-US" smtClean="0"/>
              <a:t>CS561 Worcester Polytechnic Institute</a:t>
            </a:r>
            <a:endParaRPr lang="en-US"/>
          </a:p>
        </p:txBody>
      </p:sp>
      <p:sp>
        <p:nvSpPr>
          <p:cNvPr id="10" name="7-Point Star 9">
            <a:hlinkClick r:id="rId2" action="ppaction://hlinksldjump"/>
          </p:cNvPr>
          <p:cNvSpPr/>
          <p:nvPr/>
        </p:nvSpPr>
        <p:spPr>
          <a:xfrm>
            <a:off x="10080702" y="5687122"/>
            <a:ext cx="490654" cy="50254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65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Query Execution Plan</a:t>
            </a:r>
            <a:endParaRPr lang="en-US" dirty="0"/>
          </a:p>
        </p:txBody>
      </p:sp>
      <p:pic>
        <p:nvPicPr>
          <p:cNvPr id="4" name="Content Placeholder 3"/>
          <p:cNvPicPr>
            <a:picLocks noGrp="1" noChangeAspect="1"/>
          </p:cNvPicPr>
          <p:nvPr>
            <p:ph idx="1"/>
          </p:nvPr>
        </p:nvPicPr>
        <p:blipFill>
          <a:blip r:embed="rId2"/>
          <a:stretch>
            <a:fillRect/>
          </a:stretch>
        </p:blipFill>
        <p:spPr>
          <a:xfrm>
            <a:off x="3781558" y="1690688"/>
            <a:ext cx="4320873" cy="4486275"/>
          </a:xfrm>
          <a:prstGeom prst="rect">
            <a:avLst/>
          </a:prstGeom>
        </p:spPr>
      </p:pic>
      <p:sp>
        <p:nvSpPr>
          <p:cNvPr id="3" name="Slide Number Placeholder 2"/>
          <p:cNvSpPr>
            <a:spLocks noGrp="1"/>
          </p:cNvSpPr>
          <p:nvPr>
            <p:ph type="sldNum" sz="quarter" idx="12"/>
          </p:nvPr>
        </p:nvSpPr>
        <p:spPr/>
        <p:txBody>
          <a:bodyPr/>
          <a:lstStyle/>
          <a:p>
            <a:fld id="{E4662690-AFA4-4851-8053-FE97ECDBCD5D}" type="slidenum">
              <a:rPr lang="en-US" smtClean="0"/>
              <a:t>7</a:t>
            </a:fld>
            <a:endParaRPr lang="en-US"/>
          </a:p>
        </p:txBody>
      </p:sp>
      <p:sp>
        <p:nvSpPr>
          <p:cNvPr id="5" name="Date Placeholder 4"/>
          <p:cNvSpPr>
            <a:spLocks noGrp="1"/>
          </p:cNvSpPr>
          <p:nvPr>
            <p:ph type="dt" sz="half" idx="10"/>
          </p:nvPr>
        </p:nvSpPr>
        <p:spPr/>
        <p:txBody>
          <a:bodyPr/>
          <a:lstStyle/>
          <a:p>
            <a:fld id="{C6859EF0-F793-FF4E-8994-F849CA3EC089}"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CS561 Worcester Polytechnic Institute</a:t>
            </a:r>
            <a:endParaRPr lang="en-US"/>
          </a:p>
        </p:txBody>
      </p:sp>
      <p:sp>
        <p:nvSpPr>
          <p:cNvPr id="7" name="7-Point Star 6">
            <a:hlinkClick r:id="rId3" action="ppaction://hlinksldjump"/>
          </p:cNvPr>
          <p:cNvSpPr/>
          <p:nvPr/>
        </p:nvSpPr>
        <p:spPr>
          <a:xfrm>
            <a:off x="9590049" y="5597912"/>
            <a:ext cx="446049" cy="57905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99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Idea behind </a:t>
            </a:r>
            <a:r>
              <a:rPr lang="en-US" dirty="0" err="1" smtClean="0"/>
              <a:t>ReStore</a:t>
            </a:r>
            <a:endParaRPr lang="en-US" dirty="0"/>
          </a:p>
        </p:txBody>
      </p:sp>
      <p:sp>
        <p:nvSpPr>
          <p:cNvPr id="3" name="Content Placeholder 2"/>
          <p:cNvSpPr>
            <a:spLocks noGrp="1"/>
          </p:cNvSpPr>
          <p:nvPr>
            <p:ph idx="1"/>
          </p:nvPr>
        </p:nvSpPr>
        <p:spPr/>
        <p:txBody>
          <a:bodyPr/>
          <a:lstStyle/>
          <a:p>
            <a:pPr marL="0" indent="0">
              <a:buNone/>
            </a:pPr>
            <a:r>
              <a:rPr lang="en-US" dirty="0" smtClean="0"/>
              <a:t>Keeping the output of any job, J</a:t>
            </a:r>
            <a:r>
              <a:rPr lang="en-US" baseline="-25000" dirty="0" smtClean="0"/>
              <a:t>A</a:t>
            </a:r>
            <a:r>
              <a:rPr lang="en-US" dirty="0" smtClean="0"/>
              <a:t>, in the distributed file system and reusing it in future workflows that have J</a:t>
            </a:r>
            <a:r>
              <a:rPr lang="en-US" baseline="-25000" dirty="0" smtClean="0"/>
              <a:t>A</a:t>
            </a:r>
            <a:r>
              <a:rPr lang="en-US" dirty="0" smtClean="0"/>
              <a:t> reoccurring in them is expected to reduce the execution time of these workflows</a:t>
            </a:r>
          </a:p>
          <a:p>
            <a:pPr marL="0" indent="0">
              <a:buNone/>
            </a:pPr>
            <a:endParaRPr lang="en-US" dirty="0"/>
          </a:p>
        </p:txBody>
      </p:sp>
      <p:pic>
        <p:nvPicPr>
          <p:cNvPr id="4" name="Picture 3"/>
          <p:cNvPicPr>
            <a:picLocks noChangeAspect="1"/>
          </p:cNvPicPr>
          <p:nvPr/>
        </p:nvPicPr>
        <p:blipFill>
          <a:blip r:embed="rId2"/>
          <a:stretch>
            <a:fillRect/>
          </a:stretch>
        </p:blipFill>
        <p:spPr>
          <a:xfrm>
            <a:off x="838200" y="3229526"/>
            <a:ext cx="10515600" cy="3248025"/>
          </a:xfrm>
          <a:prstGeom prst="rect">
            <a:avLst/>
          </a:prstGeom>
        </p:spPr>
      </p:pic>
      <p:sp>
        <p:nvSpPr>
          <p:cNvPr id="5" name="Slide Number Placeholder 4"/>
          <p:cNvSpPr>
            <a:spLocks noGrp="1"/>
          </p:cNvSpPr>
          <p:nvPr>
            <p:ph type="sldNum" sz="quarter" idx="12"/>
          </p:nvPr>
        </p:nvSpPr>
        <p:spPr/>
        <p:txBody>
          <a:bodyPr/>
          <a:lstStyle/>
          <a:p>
            <a:fld id="{E4662690-AFA4-4851-8053-FE97ECDBCD5D}" type="slidenum">
              <a:rPr lang="en-US" smtClean="0"/>
              <a:t>8</a:t>
            </a:fld>
            <a:endParaRPr lang="en-US"/>
          </a:p>
        </p:txBody>
      </p:sp>
      <p:sp>
        <p:nvSpPr>
          <p:cNvPr id="6" name="Date Placeholder 5"/>
          <p:cNvSpPr>
            <a:spLocks noGrp="1"/>
          </p:cNvSpPr>
          <p:nvPr>
            <p:ph type="dt" sz="half" idx="10"/>
          </p:nvPr>
        </p:nvSpPr>
        <p:spPr/>
        <p:txBody>
          <a:bodyPr/>
          <a:lstStyle/>
          <a:p>
            <a:fld id="{69E8F81F-D58A-DE4F-B189-9206E4E63DA7}" type="datetime1">
              <a:rPr lang="en-US" smtClean="0"/>
              <a:t>3/3/2016</a:t>
            </a:fld>
            <a:endParaRPr lang="en-US"/>
          </a:p>
        </p:txBody>
      </p:sp>
      <p:sp>
        <p:nvSpPr>
          <p:cNvPr id="7" name="Footer Placeholder 6"/>
          <p:cNvSpPr>
            <a:spLocks noGrp="1"/>
          </p:cNvSpPr>
          <p:nvPr>
            <p:ph type="ftr" sz="quarter" idx="11"/>
          </p:nvPr>
        </p:nvSpPr>
        <p:spPr/>
        <p:txBody>
          <a:bodyPr/>
          <a:lstStyle/>
          <a:p>
            <a:r>
              <a:rPr lang="en-US" smtClean="0"/>
              <a:t>CS561 Worcester Polytechnic Institute</a:t>
            </a:r>
            <a:endParaRPr lang="en-US"/>
          </a:p>
        </p:txBody>
      </p:sp>
    </p:spTree>
    <p:extLst>
      <p:ext uri="{BB962C8B-B14F-4D97-AF65-F5344CB8AC3E}">
        <p14:creationId xmlns:p14="http://schemas.microsoft.com/office/powerpoint/2010/main" val="405352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Architecture</a:t>
            </a:r>
            <a:endParaRPr lang="en-US" dirty="0"/>
          </a:p>
        </p:txBody>
      </p:sp>
      <p:sp>
        <p:nvSpPr>
          <p:cNvPr id="3" name="Slide Number Placeholder 2"/>
          <p:cNvSpPr>
            <a:spLocks noGrp="1"/>
          </p:cNvSpPr>
          <p:nvPr>
            <p:ph type="sldNum" sz="quarter" idx="12"/>
          </p:nvPr>
        </p:nvSpPr>
        <p:spPr/>
        <p:txBody>
          <a:bodyPr/>
          <a:lstStyle/>
          <a:p>
            <a:fld id="{E4662690-AFA4-4851-8053-FE97ECDBCD5D}" type="slidenum">
              <a:rPr lang="en-US" smtClean="0"/>
              <a:t>9</a:t>
            </a:fld>
            <a:endParaRPr lang="en-US"/>
          </a:p>
        </p:txBody>
      </p:sp>
      <p:sp>
        <p:nvSpPr>
          <p:cNvPr id="6" name="Date Placeholder 5"/>
          <p:cNvSpPr>
            <a:spLocks noGrp="1"/>
          </p:cNvSpPr>
          <p:nvPr>
            <p:ph type="dt" sz="half" idx="10"/>
          </p:nvPr>
        </p:nvSpPr>
        <p:spPr/>
        <p:txBody>
          <a:bodyPr/>
          <a:lstStyle/>
          <a:p>
            <a:fld id="{4C75E8B9-655E-6A40-908E-57B1B731B640}" type="datetime1">
              <a:rPr lang="en-US" smtClean="0"/>
              <a:t>3/3/2016</a:t>
            </a:fld>
            <a:endParaRPr lang="en-US"/>
          </a:p>
        </p:txBody>
      </p:sp>
      <p:sp>
        <p:nvSpPr>
          <p:cNvPr id="7" name="Footer Placeholder 6"/>
          <p:cNvSpPr>
            <a:spLocks noGrp="1"/>
          </p:cNvSpPr>
          <p:nvPr>
            <p:ph type="ftr" sz="quarter" idx="11"/>
          </p:nvPr>
        </p:nvSpPr>
        <p:spPr/>
        <p:txBody>
          <a:bodyPr/>
          <a:lstStyle/>
          <a:p>
            <a:r>
              <a:rPr lang="en-US" smtClean="0"/>
              <a:t>CS561 Worcester Polytechnic Institute</a:t>
            </a:r>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3450" y="1225755"/>
            <a:ext cx="6770299" cy="5130595"/>
          </a:xfrm>
        </p:spPr>
      </p:pic>
      <p:sp>
        <p:nvSpPr>
          <p:cNvPr id="11" name="TextBox 10"/>
          <p:cNvSpPr txBox="1"/>
          <p:nvPr/>
        </p:nvSpPr>
        <p:spPr>
          <a:xfrm>
            <a:off x="7286805" y="1656093"/>
            <a:ext cx="4203940" cy="4524315"/>
          </a:xfrm>
          <a:prstGeom prst="rect">
            <a:avLst/>
          </a:prstGeom>
          <a:noFill/>
        </p:spPr>
        <p:txBody>
          <a:bodyPr wrap="square" rtlCol="0">
            <a:spAutoFit/>
          </a:bodyPr>
          <a:lstStyle/>
          <a:p>
            <a:r>
              <a:rPr lang="en-US" sz="2800" b="1" u="sng" dirty="0" smtClean="0"/>
              <a:t>Repository of </a:t>
            </a:r>
            <a:r>
              <a:rPr lang="en-US" sz="2800" b="1" u="sng" dirty="0" err="1" smtClean="0"/>
              <a:t>ReStore</a:t>
            </a:r>
            <a:r>
              <a:rPr lang="en-US" sz="2800" dirty="0" smtClean="0"/>
              <a:t>:</a:t>
            </a:r>
          </a:p>
          <a:p>
            <a:pPr marL="342900" indent="-342900">
              <a:buAutoNum type="arabicPeriod"/>
            </a:pPr>
            <a:r>
              <a:rPr lang="en-US" sz="2400" dirty="0" smtClean="0"/>
              <a:t>The </a:t>
            </a:r>
            <a:r>
              <a:rPr lang="en-US" sz="2400" b="1" dirty="0" smtClean="0">
                <a:solidFill>
                  <a:srgbClr val="FF2C79"/>
                </a:solidFill>
              </a:rPr>
              <a:t>physical query execution plan </a:t>
            </a:r>
            <a:r>
              <a:rPr lang="en-US" sz="2400" dirty="0" smtClean="0"/>
              <a:t>of the MR job produced this output</a:t>
            </a:r>
          </a:p>
          <a:p>
            <a:pPr marL="342900" indent="-342900">
              <a:buAutoNum type="arabicPeriod"/>
            </a:pPr>
            <a:endParaRPr lang="en-US" sz="800" dirty="0" smtClean="0"/>
          </a:p>
          <a:p>
            <a:pPr marL="342900" indent="-342900">
              <a:buAutoNum type="arabicPeriod"/>
            </a:pPr>
            <a:r>
              <a:rPr lang="en-US" sz="2400" dirty="0" smtClean="0"/>
              <a:t>The</a:t>
            </a:r>
            <a:r>
              <a:rPr lang="en-US" sz="2400" b="1" dirty="0" smtClean="0">
                <a:solidFill>
                  <a:srgbClr val="FF0000"/>
                </a:solidFill>
              </a:rPr>
              <a:t> </a:t>
            </a:r>
            <a:r>
              <a:rPr lang="en-US" sz="2400" b="1" dirty="0">
                <a:solidFill>
                  <a:srgbClr val="FF2C79"/>
                </a:solidFill>
              </a:rPr>
              <a:t>filename</a:t>
            </a:r>
            <a:r>
              <a:rPr lang="en-US" sz="2400" b="1" dirty="0" smtClean="0">
                <a:solidFill>
                  <a:srgbClr val="FF0000"/>
                </a:solidFill>
              </a:rPr>
              <a:t> </a:t>
            </a:r>
            <a:r>
              <a:rPr lang="en-US" sz="2400" dirty="0" smtClean="0"/>
              <a:t>in HDFS</a:t>
            </a:r>
          </a:p>
          <a:p>
            <a:pPr marL="342900" indent="-342900">
              <a:buAutoNum type="arabicPeriod"/>
            </a:pPr>
            <a:endParaRPr lang="en-US" sz="800" dirty="0" smtClean="0"/>
          </a:p>
          <a:p>
            <a:pPr marL="342900" indent="-342900">
              <a:buAutoNum type="arabicPeriod"/>
            </a:pPr>
            <a:r>
              <a:rPr lang="en-US" sz="2400" dirty="0" smtClean="0"/>
              <a:t>Statistics about the MR job (input/output </a:t>
            </a:r>
            <a:r>
              <a:rPr lang="en-US" sz="2400" b="1" dirty="0">
                <a:solidFill>
                  <a:srgbClr val="FF2C79"/>
                </a:solidFill>
              </a:rPr>
              <a:t>size</a:t>
            </a:r>
            <a:r>
              <a:rPr lang="en-US" sz="2400" dirty="0"/>
              <a:t>,</a:t>
            </a:r>
            <a:r>
              <a:rPr lang="en-US" sz="2400" b="1" dirty="0">
                <a:solidFill>
                  <a:srgbClr val="FF2C79"/>
                </a:solidFill>
              </a:rPr>
              <a:t> </a:t>
            </a:r>
            <a:r>
              <a:rPr lang="en-US" sz="2400" dirty="0" smtClean="0"/>
              <a:t>the avg. </a:t>
            </a:r>
            <a:r>
              <a:rPr lang="en-US" sz="2400" b="1" dirty="0" smtClean="0">
                <a:solidFill>
                  <a:srgbClr val="FF2C79"/>
                </a:solidFill>
              </a:rPr>
              <a:t>execution time </a:t>
            </a:r>
            <a:r>
              <a:rPr lang="en-US" sz="2400" dirty="0" smtClean="0"/>
              <a:t>of </a:t>
            </a:r>
            <a:r>
              <a:rPr lang="en-US" sz="2400" dirty="0"/>
              <a:t>mappers/reducers) and the usage </a:t>
            </a:r>
            <a:r>
              <a:rPr lang="en-US" sz="2400" b="1" dirty="0">
                <a:solidFill>
                  <a:srgbClr val="FF2C79"/>
                </a:solidFill>
              </a:rPr>
              <a:t>frequency</a:t>
            </a:r>
            <a:r>
              <a:rPr lang="en-US" sz="2400" dirty="0"/>
              <a:t> </a:t>
            </a:r>
          </a:p>
          <a:p>
            <a:pPr marL="342900" indent="-342900">
              <a:buAutoNum type="arabicPeriod"/>
            </a:pPr>
            <a:endParaRPr lang="en-US" sz="2800" dirty="0"/>
          </a:p>
        </p:txBody>
      </p:sp>
    </p:spTree>
    <p:extLst>
      <p:ext uri="{BB962C8B-B14F-4D97-AF65-F5344CB8AC3E}">
        <p14:creationId xmlns:p14="http://schemas.microsoft.com/office/powerpoint/2010/main" val="7806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2422</Words>
  <Application>Microsoft Office PowerPoint</Application>
  <PresentationFormat>Widescreen</PresentationFormat>
  <Paragraphs>374</Paragraphs>
  <Slides>41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Cambria Math</vt:lpstr>
      <vt:lpstr>Wingdings</vt:lpstr>
      <vt:lpstr>Office Theme</vt:lpstr>
      <vt:lpstr>ReStore: Reusing Results of MapReduce Jobs</vt:lpstr>
      <vt:lpstr>Problem and Solution</vt:lpstr>
      <vt:lpstr>Introduction to ReStore</vt:lpstr>
      <vt:lpstr>Basic Mechanism of ReStore</vt:lpstr>
      <vt:lpstr>Similarity with any Relational DB Concept?</vt:lpstr>
      <vt:lpstr>Opportunity to Reuse Outputs</vt:lpstr>
      <vt:lpstr>Physical Query Execution Plan</vt:lpstr>
      <vt:lpstr>Basic Idea behind ReStore</vt:lpstr>
      <vt:lpstr>Architecture</vt:lpstr>
      <vt:lpstr>Architecture(Cont’d)</vt:lpstr>
      <vt:lpstr>Plan Matcher and Rewriter</vt:lpstr>
      <vt:lpstr>Plan Matcher and Rewriter(Cont’d)</vt:lpstr>
      <vt:lpstr>Plan Matcher and Rewriter(Cont’d)</vt:lpstr>
      <vt:lpstr>PowerPoint Presentation</vt:lpstr>
      <vt:lpstr>PowerPoint Presentation</vt:lpstr>
      <vt:lpstr>Plan Matcher and Rewriter(Cont’d)</vt:lpstr>
      <vt:lpstr>PowerPoint Presentation</vt:lpstr>
      <vt:lpstr>Execution Time for Each Job</vt:lpstr>
      <vt:lpstr>Interpretations</vt:lpstr>
      <vt:lpstr>Two Types of Reuse Opportunities</vt:lpstr>
      <vt:lpstr>Can we really cache everything? Would it be a good idea?</vt:lpstr>
      <vt:lpstr>Two Heuristics for Choosing Candidate Sub-jobs for Storage</vt:lpstr>
      <vt:lpstr>Selecting Sub-jobs and Storing Outputs</vt:lpstr>
      <vt:lpstr>Store Operator</vt:lpstr>
      <vt:lpstr>Split Example</vt:lpstr>
      <vt:lpstr>Managing Repository</vt:lpstr>
      <vt:lpstr>Rules based on Required Properties</vt:lpstr>
      <vt:lpstr>Rules contd..</vt:lpstr>
      <vt:lpstr>Storing and Selecting from Repository</vt:lpstr>
      <vt:lpstr>ReStore Implementation</vt:lpstr>
      <vt:lpstr>ReStore Implementation(Cont’d)</vt:lpstr>
      <vt:lpstr>Experiments</vt:lpstr>
      <vt:lpstr>Experiments—Reuse the output of Whole Jobs</vt:lpstr>
      <vt:lpstr>Experiments—Reuse the output of Sub-Jobs</vt:lpstr>
      <vt:lpstr>Experiments—ReStore among diff. size of datasets</vt:lpstr>
      <vt:lpstr>Experiment-Comparing the heuristics</vt:lpstr>
      <vt:lpstr>Experiment—Comparing the heuristics</vt:lpstr>
      <vt:lpstr>Conclusion</vt:lpstr>
      <vt:lpstr>Portability</vt:lpstr>
      <vt:lpstr>Comparison with HaLoop</vt:lpstr>
      <vt:lpstr>Questions?</vt:lpstr>
    </vt:vector>
  </TitlesOfParts>
  <Company>Worcester Polytechnic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and Solution</dc:title>
  <dc:creator>Aniket Kadam</dc:creator>
  <cp:lastModifiedBy>Aniket Kadam</cp:lastModifiedBy>
  <cp:revision>251</cp:revision>
  <dcterms:created xsi:type="dcterms:W3CDTF">2016-02-28T15:25:34Z</dcterms:created>
  <dcterms:modified xsi:type="dcterms:W3CDTF">2016-03-03T22:48:31Z</dcterms:modified>
</cp:coreProperties>
</file>