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52"/>
  </p:notesMasterIdLst>
  <p:handoutMasterIdLst>
    <p:handoutMasterId r:id="rId53"/>
  </p:handoutMasterIdLst>
  <p:sldIdLst>
    <p:sldId id="257" r:id="rId2"/>
    <p:sldId id="258" r:id="rId3"/>
    <p:sldId id="262" r:id="rId4"/>
    <p:sldId id="261" r:id="rId5"/>
    <p:sldId id="263" r:id="rId6"/>
    <p:sldId id="319" r:id="rId7"/>
    <p:sldId id="264" r:id="rId8"/>
    <p:sldId id="265" r:id="rId9"/>
    <p:sldId id="266" r:id="rId10"/>
    <p:sldId id="267" r:id="rId11"/>
    <p:sldId id="268" r:id="rId12"/>
    <p:sldId id="269" r:id="rId13"/>
    <p:sldId id="316" r:id="rId14"/>
    <p:sldId id="270" r:id="rId15"/>
    <p:sldId id="271" r:id="rId16"/>
    <p:sldId id="272" r:id="rId17"/>
    <p:sldId id="273" r:id="rId18"/>
    <p:sldId id="276" r:id="rId19"/>
    <p:sldId id="277" r:id="rId20"/>
    <p:sldId id="280" r:id="rId21"/>
    <p:sldId id="283" r:id="rId22"/>
    <p:sldId id="282" r:id="rId23"/>
    <p:sldId id="284" r:id="rId24"/>
    <p:sldId id="285" r:id="rId25"/>
    <p:sldId id="287" r:id="rId26"/>
    <p:sldId id="286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274" r:id="rId37"/>
    <p:sldId id="275" r:id="rId38"/>
    <p:sldId id="314" r:id="rId39"/>
    <p:sldId id="296" r:id="rId40"/>
    <p:sldId id="297" r:id="rId41"/>
    <p:sldId id="298" r:id="rId42"/>
    <p:sldId id="299" r:id="rId43"/>
    <p:sldId id="300" r:id="rId44"/>
    <p:sldId id="318" r:id="rId45"/>
    <p:sldId id="306" r:id="rId46"/>
    <p:sldId id="307" r:id="rId47"/>
    <p:sldId id="311" r:id="rId48"/>
    <p:sldId id="312" r:id="rId49"/>
    <p:sldId id="301" r:id="rId50"/>
    <p:sldId id="30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9" autoAdjust="0"/>
    <p:restoredTop sz="91077" autoAdjust="0"/>
  </p:normalViewPr>
  <p:slideViewPr>
    <p:cSldViewPr>
      <p:cViewPr varScale="1">
        <p:scale>
          <a:sx n="112" d="100"/>
          <a:sy n="112" d="100"/>
        </p:scale>
        <p:origin x="1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2249E-18C2-4147-8041-285ECF3A575F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969-F380-4D51-BCC6-124606D34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33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043E0-32EF-4BBC-BCEC-8307BDDDBDC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AD28C-2387-4528-9936-3509FF1D7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557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59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help with K-means algorithm (</a:t>
            </a:r>
            <a:r>
              <a:rPr lang="en-US" dirty="0" err="1" smtClean="0"/>
              <a:t>signifantly</a:t>
            </a:r>
            <a:r>
              <a:rPr lang="en-US" dirty="0" smtClean="0"/>
              <a:t>)</a:t>
            </a:r>
          </a:p>
          <a:p>
            <a:r>
              <a:rPr lang="en-US" dirty="0" smtClean="0"/>
              <a:t>Number of EC2 instances</a:t>
            </a:r>
            <a:r>
              <a:rPr lang="en-US" baseline="0" dirty="0" smtClean="0"/>
              <a:t> differ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12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mapper locality is at 95%, so only 5% gain</a:t>
            </a:r>
            <a:r>
              <a:rPr lang="en-US" baseline="0" dirty="0" smtClean="0"/>
              <a:t> due to local 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7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5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Cache implies storage</a:t>
            </a:r>
            <a:r>
              <a:rPr lang="en-US" baseline="0" dirty="0" smtClean="0"/>
              <a:t> on local disk, not HDFS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0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need to cache</a:t>
            </a:r>
            <a:r>
              <a:rPr lang="en-US" baseline="0" dirty="0" smtClean="0"/>
              <a:t> </a:t>
            </a:r>
            <a:r>
              <a:rPr lang="en-US" dirty="0" smtClean="0"/>
              <a:t>mapper</a:t>
            </a:r>
            <a:r>
              <a:rPr lang="en-US" baseline="0" dirty="0" smtClean="0"/>
              <a:t> output (MO) because data will always be different; MI, RI, RO makes sense; we’ll look at these in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6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useful when data doesn’t change; list of names, list of pages, etc.  “loop invariant” means that the data that determines the conditional control for the loop is static—not the case with K-means because it is likely re-clustering data with each iteration.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for </a:t>
            </a:r>
            <a:r>
              <a:rPr lang="en-US" dirty="0" err="1" smtClean="0"/>
              <a:t>Fixpoint</a:t>
            </a:r>
            <a:r>
              <a:rPr lang="en-US" dirty="0" smtClean="0"/>
              <a:t> algorithms (using previous values in current step)</a:t>
            </a:r>
            <a:r>
              <a:rPr lang="en-US" baseline="0" dirty="0" smtClean="0"/>
              <a:t>– seek backup slide for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66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Co-locate map tasks with their input data; avoids</a:t>
            </a:r>
            <a:r>
              <a:rPr lang="en-US" baseline="0" dirty="0" smtClean="0"/>
              <a:t> network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/o; “penalty” on first iteration, but gains on subsequent iterations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6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Point:</a:t>
            </a:r>
            <a:r>
              <a:rPr lang="en-US" baseline="0" dirty="0" smtClean="0"/>
              <a:t> Performance improves with each iteration (compared to traditional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Cost Distribution is for iteration 3</a:t>
            </a:r>
          </a:p>
          <a:p>
            <a:r>
              <a:rPr lang="en-US" baseline="0" dirty="0" smtClean="0"/>
              <a:t>Join step = shuffle time + reduce time</a:t>
            </a:r>
          </a:p>
          <a:p>
            <a:r>
              <a:rPr lang="en-US" baseline="0" dirty="0" smtClean="0"/>
              <a:t>Figure 9: </a:t>
            </a:r>
            <a:r>
              <a:rPr lang="en-US" baseline="0" dirty="0" err="1" smtClean="0"/>
              <a:t>LiveJournal</a:t>
            </a:r>
            <a:r>
              <a:rPr lang="en-US" baseline="0" dirty="0" smtClean="0"/>
              <a:t> (Descendant Query)</a:t>
            </a:r>
          </a:p>
          <a:p>
            <a:r>
              <a:rPr lang="en-US" baseline="0" dirty="0" smtClean="0"/>
              <a:t>Figure 10: Freebase (Page Rank)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82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10c: Reduce</a:t>
            </a:r>
            <a:r>
              <a:rPr lang="en-US" baseline="0" dirty="0" smtClean="0"/>
              <a:t> cost is not 0, but very low</a:t>
            </a:r>
          </a:p>
          <a:p>
            <a:r>
              <a:rPr lang="en-US" baseline="0" dirty="0" smtClean="0"/>
              <a:t>Shuffled data is low with </a:t>
            </a:r>
            <a:r>
              <a:rPr lang="en-US" baseline="0" dirty="0" err="1" smtClean="0"/>
              <a:t>Haloop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7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B619-C3FA-47E5-8D77-02B5C46900B5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6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C93C-03DF-47D1-A224-B0D9994C9B4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28CB-140B-462F-8B29-09733AC2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117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C93C-03DF-47D1-A224-B0D9994C9B4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28CB-140B-462F-8B29-09733AC2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079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68" y="6468508"/>
            <a:ext cx="2133600" cy="38949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fld id="{DC7BB150-E662-47E7-98ED-DEC325A37AD7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2842" y="6468508"/>
            <a:ext cx="2133600" cy="38949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95338" y="1690688"/>
            <a:ext cx="7602537" cy="4284662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buNone/>
              <a:defRPr b="0">
                <a:ln w="0">
                  <a:solidFill>
                    <a:schemeClr val="tx1"/>
                  </a:solidFill>
                </a:ln>
                <a:latin typeface="Trebuchet MS"/>
                <a:cs typeface="Trebuchet MS"/>
              </a:defRPr>
            </a:lvl1pPr>
            <a:lvl2pPr>
              <a:spcBef>
                <a:spcPts val="900"/>
              </a:spcBef>
              <a:buNone/>
              <a:defRPr b="0">
                <a:ln w="0">
                  <a:solidFill>
                    <a:schemeClr val="tx1"/>
                  </a:solidFill>
                </a:ln>
                <a:latin typeface="Trebuchet MS"/>
                <a:cs typeface="Trebuchet MS"/>
              </a:defRPr>
            </a:lvl2pPr>
            <a:lvl3pPr>
              <a:spcBef>
                <a:spcPts val="900"/>
              </a:spcBef>
              <a:buNone/>
              <a:defRPr b="0">
                <a:ln w="0">
                  <a:solidFill>
                    <a:schemeClr val="tx1"/>
                  </a:solidFill>
                </a:ln>
                <a:latin typeface="Trebuchet MS"/>
                <a:cs typeface="Trebuchet MS"/>
              </a:defRPr>
            </a:lvl3pPr>
            <a:lvl4pPr>
              <a:spcBef>
                <a:spcPts val="900"/>
              </a:spcBef>
              <a:buNone/>
              <a:defRPr b="0">
                <a:ln w="0">
                  <a:solidFill>
                    <a:schemeClr val="tx1"/>
                  </a:solidFill>
                </a:ln>
                <a:latin typeface="Trebuchet MS"/>
                <a:cs typeface="Trebuchet MS"/>
              </a:defRPr>
            </a:lvl4pPr>
            <a:lvl5pPr>
              <a:spcBef>
                <a:spcPts val="900"/>
              </a:spcBef>
              <a:buNone/>
              <a:defRPr b="0">
                <a:ln w="0">
                  <a:solidFill>
                    <a:schemeClr val="tx1"/>
                  </a:solidFill>
                </a:ln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35175" y="178536"/>
            <a:ext cx="7772400" cy="643080"/>
          </a:xfrm>
          <a:prstGeom prst="rect">
            <a:avLst/>
          </a:prstGeom>
        </p:spPr>
        <p:txBody>
          <a:bodyPr anchor="t"/>
          <a:lstStyle>
            <a:lvl1pPr algn="r">
              <a:defRPr sz="3200" b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68" y="6468508"/>
            <a:ext cx="2133600" cy="38949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9BE0119D-4733-4E89-94DC-7453594E45AD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2842" y="6468508"/>
            <a:ext cx="2133600" cy="38949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3"/>
          </p:nvPr>
        </p:nvSpPr>
        <p:spPr>
          <a:xfrm>
            <a:off x="635000" y="1552575"/>
            <a:ext cx="7929563" cy="4718050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buClr>
                <a:srgbClr val="AC1A2F"/>
              </a:buClr>
              <a:defRPr>
                <a:latin typeface="Trebuchet MS"/>
                <a:cs typeface="Trebuchet MS"/>
              </a:defRPr>
            </a:lvl1pPr>
            <a:lvl2pPr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Pct val="85000"/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>
              <a:spcBef>
                <a:spcPts val="900"/>
              </a:spcBef>
              <a:buClr>
                <a:srgbClr val="AC1A2F"/>
              </a:buClr>
              <a:defRPr>
                <a:latin typeface="Trebuchet MS"/>
                <a:cs typeface="Trebuchet MS"/>
              </a:defRPr>
            </a:lvl3pPr>
            <a:lvl4pPr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Pct val="85000"/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>
              <a:spcBef>
                <a:spcPts val="900"/>
              </a:spcBef>
              <a:buClr>
                <a:srgbClr val="AC1A2F"/>
              </a:buClr>
              <a:buFont typeface="Arial"/>
              <a:buChar char="•"/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35175" y="178536"/>
            <a:ext cx="7772400" cy="643080"/>
          </a:xfrm>
          <a:prstGeom prst="rect">
            <a:avLst/>
          </a:prstGeom>
        </p:spPr>
        <p:txBody>
          <a:bodyPr anchor="t"/>
          <a:lstStyle>
            <a:lvl1pPr algn="r">
              <a:defRPr sz="3200" b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68" y="6468508"/>
            <a:ext cx="2133600" cy="38949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A5495349-9364-460D-A6C1-73242FCB50DC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2842" y="6468508"/>
            <a:ext cx="2133600" cy="38949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47697" y="1473200"/>
            <a:ext cx="4118786" cy="460375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Georgia"/>
                <a:cs typeface="Georgi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939127" y="1473200"/>
            <a:ext cx="3633786" cy="460375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AC1A2F"/>
              </a:buClr>
              <a:buFont typeface="Arial"/>
              <a:buChar char="•"/>
              <a:defRPr sz="1800" b="0">
                <a:latin typeface="Trebuchet MS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235175" y="178536"/>
            <a:ext cx="7772400" cy="643080"/>
          </a:xfrm>
          <a:prstGeom prst="rect">
            <a:avLst/>
          </a:prstGeom>
        </p:spPr>
        <p:txBody>
          <a:bodyPr anchor="t"/>
          <a:lstStyle>
            <a:lvl1pPr algn="r">
              <a:defRPr sz="3200" b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85B-BDAC-4649-9370-284B896C083F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2C39-31E3-4EC8-B8CF-7723AB0D1B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1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C93C-03DF-47D1-A224-B0D9994C9B4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28CB-140B-462F-8B29-09733AC2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13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C93C-03DF-47D1-A224-B0D9994C9B4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28CB-140B-462F-8B29-09733AC2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349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C93C-03DF-47D1-A224-B0D9994C9B4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28CB-140B-462F-8B29-09733AC2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515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C93C-03DF-47D1-A224-B0D9994C9B4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28CB-140B-462F-8B29-09733AC2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857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0C9E-68CF-49C3-BD16-93AFBB2BCB8C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A1E-DC7F-49CB-A5AA-346CB5BB3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1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C93C-03DF-47D1-A224-B0D9994C9B4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28CB-140B-462F-8B29-09733AC2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8221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C93C-03DF-47D1-A224-B0D9994C9B4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28CB-140B-462F-8B29-09733AC2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426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CC93C-03DF-47D1-A224-B0D9994C9B4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28CB-140B-462F-8B29-09733AC2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s.uci.edu/~yingyib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b.com/" TargetMode="External"/><Relationship Id="rId7" Type="http://schemas.openxmlformats.org/officeDocument/2006/relationships/hyperlink" Target="http://www.c.om/" TargetMode="External"/><Relationship Id="rId2" Type="http://schemas.openxmlformats.org/officeDocument/2006/relationships/hyperlink" Target="http://www.a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.com/" TargetMode="External"/><Relationship Id="rId5" Type="http://schemas.openxmlformats.org/officeDocument/2006/relationships/hyperlink" Target="http://www.d.com/" TargetMode="External"/><Relationship Id="rId4" Type="http://schemas.openxmlformats.org/officeDocument/2006/relationships/hyperlink" Target="http://www.c.com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666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HaLoop</a:t>
            </a:r>
            <a:r>
              <a:rPr lang="en-US" dirty="0" smtClean="0"/>
              <a:t>: Efficient Iterative Data Processing On Large Scale Clusters </a:t>
            </a:r>
            <a:br>
              <a:rPr lang="en-US" dirty="0" smtClean="0"/>
            </a:br>
            <a:r>
              <a:rPr lang="en-US" sz="2900" dirty="0" smtClean="0"/>
              <a:t>by </a:t>
            </a:r>
            <a:r>
              <a:rPr lang="en-US" sz="2900" dirty="0" err="1" smtClean="0"/>
              <a:t>Yingyi</a:t>
            </a:r>
            <a:r>
              <a:rPr lang="en-US" sz="2900" dirty="0" smtClean="0"/>
              <a:t> Bu, Bill Howe, Magdalena </a:t>
            </a:r>
            <a:r>
              <a:rPr lang="en-US" sz="2900" dirty="0" err="1" smtClean="0"/>
              <a:t>Balazinska</a:t>
            </a:r>
            <a:r>
              <a:rPr lang="en-US" sz="2900" dirty="0" smtClean="0"/>
              <a:t>, &amp; Michael D. Ernst</a:t>
            </a: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Presentation by </a:t>
            </a:r>
          </a:p>
          <a:p>
            <a:pPr algn="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Susmitha Wunnava</a:t>
            </a:r>
          </a:p>
          <a:p>
            <a:pPr algn="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Saber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Jahanpour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055" y="260445"/>
            <a:ext cx="8229600" cy="882555"/>
          </a:xfrm>
        </p:spPr>
        <p:txBody>
          <a:bodyPr anchor="b"/>
          <a:lstStyle/>
          <a:p>
            <a:pPr algn="l"/>
            <a:r>
              <a:rPr lang="en-US" sz="2900" dirty="0" smtClean="0">
                <a:latin typeface="Georgia" pitchFamily="18" charset="0"/>
              </a:rPr>
              <a:t>Descendant</a:t>
            </a:r>
            <a:r>
              <a:rPr lang="en-US" sz="32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Query in </a:t>
            </a:r>
            <a:r>
              <a:rPr lang="en-US" sz="2800" dirty="0" err="1" smtClean="0">
                <a:latin typeface="Georgia" pitchFamily="18" charset="0"/>
              </a:rPr>
              <a:t>MapReduce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2C39-31E3-4EC8-B8CF-7723AB0D1B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99395" name="Rectangle 3"/>
          <p:cNvSpPr>
            <a:spLocks noChangeArrowheads="1"/>
          </p:cNvSpPr>
          <p:nvPr/>
        </p:nvSpPr>
        <p:spPr bwMode="auto">
          <a:xfrm>
            <a:off x="909637" y="4149725"/>
            <a:ext cx="523875" cy="301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lowchart: Process 3"/>
          <p:cNvSpPr>
            <a:spLocks noChangeArrowheads="1"/>
          </p:cNvSpPr>
          <p:nvPr/>
        </p:nvSpPr>
        <p:spPr bwMode="auto">
          <a:xfrm>
            <a:off x="1749425" y="2590800"/>
            <a:ext cx="762000" cy="457200"/>
          </a:xfrm>
          <a:prstGeom prst="flowChartProcess">
            <a:avLst/>
          </a:prstGeom>
          <a:solidFill>
            <a:schemeClr val="folHlink">
              <a:alpha val="36078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749425" y="33528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749425" y="40513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2524125" y="2819400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11425" y="3581400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511425" y="3124200"/>
            <a:ext cx="1143000" cy="1143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1"/>
          <p:cNvCxnSpPr>
            <a:cxnSpLocks noChangeShapeType="1"/>
            <a:stCxn id="5" idx="3"/>
          </p:cNvCxnSpPr>
          <p:nvPr/>
        </p:nvCxnSpPr>
        <p:spPr bwMode="auto">
          <a:xfrm flipV="1">
            <a:off x="2524125" y="3124200"/>
            <a:ext cx="1143000" cy="4572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2524125" y="2819400"/>
            <a:ext cx="11430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ShapeType="1"/>
            <a:stCxn id="6" idx="3"/>
          </p:cNvCxnSpPr>
          <p:nvPr/>
        </p:nvCxnSpPr>
        <p:spPr bwMode="auto">
          <a:xfrm flipV="1">
            <a:off x="2524125" y="3898900"/>
            <a:ext cx="1143000" cy="381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14"/>
          <p:cNvCxnSpPr/>
          <p:nvPr/>
        </p:nvCxnSpPr>
        <p:spPr>
          <a:xfrm>
            <a:off x="1292225" y="28194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92225" y="35814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92225" y="42672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6"/>
          </p:cNvCxnSpPr>
          <p:nvPr/>
        </p:nvCxnSpPr>
        <p:spPr>
          <a:xfrm>
            <a:off x="4111625" y="3124200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11625" y="3886200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/>
          <p:cNvSpPr/>
          <p:nvPr/>
        </p:nvSpPr>
        <p:spPr>
          <a:xfrm>
            <a:off x="4659312" y="28956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4645025" y="36576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6016625" y="289560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6016625" y="365760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cxnSp>
        <p:nvCxnSpPr>
          <p:cNvPr id="33" name="Straight Arrow Connector 32"/>
          <p:cNvCxnSpPr>
            <a:stCxn id="25" idx="3"/>
          </p:cNvCxnSpPr>
          <p:nvPr/>
        </p:nvCxnSpPr>
        <p:spPr>
          <a:xfrm>
            <a:off x="5434012" y="3124200"/>
            <a:ext cx="596900" cy="31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</p:cNvCxnSpPr>
          <p:nvPr/>
        </p:nvCxnSpPr>
        <p:spPr>
          <a:xfrm>
            <a:off x="5419725" y="3886200"/>
            <a:ext cx="6096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</p:cNvCxnSpPr>
          <p:nvPr/>
        </p:nvCxnSpPr>
        <p:spPr>
          <a:xfrm>
            <a:off x="5434012" y="3124200"/>
            <a:ext cx="596900" cy="793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ShapeType="1"/>
            <a:stCxn id="27" idx="3"/>
          </p:cNvCxnSpPr>
          <p:nvPr/>
        </p:nvCxnSpPr>
        <p:spPr bwMode="auto">
          <a:xfrm flipV="1">
            <a:off x="5419725" y="3155950"/>
            <a:ext cx="596900" cy="73025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37" name="Right Brace 36"/>
          <p:cNvSpPr>
            <a:spLocks/>
          </p:cNvSpPr>
          <p:nvPr/>
        </p:nvSpPr>
        <p:spPr bwMode="auto">
          <a:xfrm rot="-5400000">
            <a:off x="2701925" y="1257300"/>
            <a:ext cx="304800" cy="2209800"/>
          </a:xfrm>
          <a:prstGeom prst="rightBrace">
            <a:avLst>
              <a:gd name="adj1" fmla="val 112509"/>
              <a:gd name="adj2" fmla="val 50000"/>
            </a:avLst>
          </a:prstGeom>
          <a:noFill/>
          <a:ln w="47625">
            <a:solidFill>
              <a:srgbClr val="4A7EBB"/>
            </a:solidFill>
            <a:round/>
            <a:headEnd/>
            <a:tailEnd/>
          </a:ln>
        </p:spPr>
        <p:txBody>
          <a:bodyPr vert="eaVert" anchor="ctr"/>
          <a:lstStyle/>
          <a:p>
            <a:pPr algn="ctr" eaLnBrk="1" hangingPunct="1"/>
            <a:endParaRPr lang="en-US" sz="18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" name="Right Brace 37"/>
          <p:cNvSpPr>
            <a:spLocks/>
          </p:cNvSpPr>
          <p:nvPr/>
        </p:nvSpPr>
        <p:spPr bwMode="auto">
          <a:xfrm rot="-5400000">
            <a:off x="5330825" y="1752600"/>
            <a:ext cx="381000" cy="1752600"/>
          </a:xfrm>
          <a:prstGeom prst="rightBrace">
            <a:avLst>
              <a:gd name="adj1" fmla="val 112508"/>
              <a:gd name="adj2" fmla="val 50000"/>
            </a:avLst>
          </a:prstGeom>
          <a:noFill/>
          <a:ln w="47625">
            <a:solidFill>
              <a:srgbClr val="4A7EBB"/>
            </a:solidFill>
            <a:round/>
            <a:headEnd/>
            <a:tailEnd/>
          </a:ln>
        </p:spPr>
        <p:txBody>
          <a:bodyPr vert="eaVert" anchor="ctr"/>
          <a:lstStyle/>
          <a:p>
            <a:pPr algn="ctr" eaLnBrk="1" hangingPunct="1"/>
            <a:endParaRPr lang="en-US" sz="18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22325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S</a:t>
            </a:r>
            <a:r>
              <a:rPr lang="en-US" sz="1800" baseline="-25000">
                <a:latin typeface="Arial" pitchFamily="34" charset="0"/>
                <a:ea typeface="ＭＳ Ｐゴシック" pitchFamily="34" charset="-128"/>
              </a:rPr>
              <a:t>i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60412" y="3848100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Friend1</a:t>
            </a:r>
            <a:endParaRPr lang="en-US" sz="1800" b="1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63587" y="3111500"/>
            <a:ext cx="115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Friend0</a:t>
            </a:r>
          </a:p>
        </p:txBody>
      </p:sp>
      <p:cxnSp>
        <p:nvCxnSpPr>
          <p:cNvPr id="61" name="Shape 23"/>
          <p:cNvCxnSpPr>
            <a:cxnSpLocks noChangeShapeType="1"/>
            <a:stCxn id="30" idx="6"/>
          </p:cNvCxnSpPr>
          <p:nvPr/>
        </p:nvCxnSpPr>
        <p:spPr bwMode="auto">
          <a:xfrm flipH="1">
            <a:off x="4948237" y="3886200"/>
            <a:ext cx="1538288" cy="1662113"/>
          </a:xfrm>
          <a:prstGeom prst="curvedConnector4">
            <a:avLst>
              <a:gd name="adj1" fmla="val -14037"/>
              <a:gd name="adj2" fmla="val 98468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64" name="Shape 23"/>
          <p:cNvCxnSpPr>
            <a:cxnSpLocks noChangeShapeType="1"/>
            <a:stCxn id="29" idx="6"/>
          </p:cNvCxnSpPr>
          <p:nvPr/>
        </p:nvCxnSpPr>
        <p:spPr bwMode="auto">
          <a:xfrm flipH="1">
            <a:off x="4978400" y="3124200"/>
            <a:ext cx="1508125" cy="2779713"/>
          </a:xfrm>
          <a:prstGeom prst="curvedConnector4">
            <a:avLst>
              <a:gd name="adj1" fmla="val -38421"/>
              <a:gd name="adj2" fmla="val 100685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68" name="Shape 23"/>
          <p:cNvCxnSpPr>
            <a:cxnSpLocks noChangeShapeType="1"/>
            <a:stCxn id="100" idx="1"/>
            <a:endCxn id="699395" idx="2"/>
          </p:cNvCxnSpPr>
          <p:nvPr/>
        </p:nvCxnSpPr>
        <p:spPr bwMode="auto">
          <a:xfrm rot="10800000">
            <a:off x="1171575" y="4451350"/>
            <a:ext cx="2511425" cy="1250950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1454150" y="537845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ea typeface="ＭＳ Ｐゴシック" pitchFamily="34" charset="-128"/>
              </a:rPr>
              <a:t>i=i+1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635375" y="4876800"/>
            <a:ext cx="185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cs typeface="Times New Roman" pitchFamily="18" charset="0"/>
              </a:rPr>
              <a:t>Anything new?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2386012" y="1716088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  <a:ea typeface="ＭＳ Ｐゴシック" pitchFamily="34" charset="-128"/>
              </a:rPr>
              <a:t>Join</a:t>
            </a:r>
            <a:endParaRPr lang="en-US" sz="18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50292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  <a:ea typeface="ＭＳ Ｐゴシック" pitchFamily="34" charset="-128"/>
              </a:rPr>
              <a:t>Dupe-elim </a:t>
            </a:r>
            <a:r>
              <a:rPr lang="en-US" sz="1800">
                <a:latin typeface="Arial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100" name="Flowchart: Process 99"/>
          <p:cNvSpPr/>
          <p:nvPr/>
        </p:nvSpPr>
        <p:spPr>
          <a:xfrm>
            <a:off x="3695700" y="5359400"/>
            <a:ext cx="1225550" cy="6858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Client</a:t>
            </a:r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 flipH="1">
            <a:off x="4152900" y="6072188"/>
            <a:ext cx="3175" cy="360362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4394200" y="6067425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done</a:t>
            </a: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3687762" y="3649663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sp>
        <p:nvSpPr>
          <p:cNvPr id="2" name="Flowchart: Connector 8"/>
          <p:cNvSpPr>
            <a:spLocks noChangeArrowheads="1"/>
          </p:cNvSpPr>
          <p:nvPr/>
        </p:nvSpPr>
        <p:spPr bwMode="auto">
          <a:xfrm>
            <a:off x="3683000" y="2924175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sp>
        <p:nvSpPr>
          <p:cNvPr id="699447" name="Text Box 55"/>
          <p:cNvSpPr txBox="1">
            <a:spLocks noChangeArrowheads="1"/>
          </p:cNvSpPr>
          <p:nvPr/>
        </p:nvSpPr>
        <p:spPr bwMode="auto">
          <a:xfrm>
            <a:off x="304800" y="13716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/>
              <a:t>(compute next generation of friends)</a:t>
            </a:r>
          </a:p>
        </p:txBody>
      </p:sp>
      <p:sp>
        <p:nvSpPr>
          <p:cNvPr id="699449" name="Text Box 57"/>
          <p:cNvSpPr txBox="1">
            <a:spLocks noChangeArrowheads="1"/>
          </p:cNvSpPr>
          <p:nvPr/>
        </p:nvSpPr>
        <p:spPr bwMode="auto">
          <a:xfrm>
            <a:off x="4800600" y="1371600"/>
            <a:ext cx="434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/>
              <a:t>(remove the ones we’ve already seen)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A1E-DC7F-49CB-A5AA-346CB5BB3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487988"/>
            <a:ext cx="5343525" cy="8921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9725" indent="-339725">
              <a:lnSpc>
                <a:spcPct val="90000"/>
              </a:lnSpc>
              <a:buClr>
                <a:srgbClr val="F30D0D"/>
              </a:buClr>
              <a:buSzTx/>
              <a:buFont typeface="Times" charset="0"/>
              <a:buAutoNum type="arabicPeriod"/>
            </a:pPr>
            <a:r>
              <a:rPr lang="en-US" sz="2400" i="1">
                <a:solidFill>
                  <a:srgbClr val="F30D0D"/>
                </a:solidFill>
                <a:latin typeface="Times" charset="0"/>
              </a:rPr>
              <a:t>Friend is loaded on each iteration</a:t>
            </a:r>
            <a:endParaRPr lang="en-US" sz="2400" i="1">
              <a:solidFill>
                <a:srgbClr val="FF0000"/>
              </a:solidFill>
              <a:latin typeface="Times" charset="0"/>
            </a:endParaRPr>
          </a:p>
          <a:p>
            <a:pPr marL="339725" indent="-339725">
              <a:lnSpc>
                <a:spcPct val="90000"/>
              </a:lnSpc>
              <a:buClr>
                <a:srgbClr val="F30D0D"/>
              </a:buClr>
              <a:buSzTx/>
              <a:buFont typeface="Times" charset="0"/>
              <a:buAutoNum type="arabicPeriod"/>
            </a:pPr>
            <a:r>
              <a:rPr lang="en-US" sz="2400" i="1">
                <a:solidFill>
                  <a:srgbClr val="F30D0D"/>
                </a:solidFill>
                <a:latin typeface="Times" charset="0"/>
              </a:rPr>
              <a:t>Friend is shuffled on each iteration</a:t>
            </a:r>
            <a:endParaRPr lang="en-US" sz="2400" i="1">
              <a:latin typeface="Times" charset="0"/>
            </a:endParaRPr>
          </a:p>
        </p:txBody>
      </p:sp>
      <p:sp>
        <p:nvSpPr>
          <p:cNvPr id="701442" name="Title 1"/>
          <p:cNvSpPr>
            <a:spLocks noGrp="1"/>
          </p:cNvSpPr>
          <p:nvPr>
            <p:ph type="title" idx="4294967295"/>
          </p:nvPr>
        </p:nvSpPr>
        <p:spPr>
          <a:xfrm>
            <a:off x="630072" y="606425"/>
            <a:ext cx="8448675" cy="53657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l"/>
            <a:r>
              <a:rPr lang="en-US" sz="3200" dirty="0" smtClean="0">
                <a:latin typeface="Georgia" pitchFamily="18" charset="0"/>
              </a:rPr>
              <a:t>Descendant Query in MapReduce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701475" name="Rectangle 35"/>
          <p:cNvSpPr>
            <a:spLocks noChangeArrowheads="1"/>
          </p:cNvSpPr>
          <p:nvPr/>
        </p:nvSpPr>
        <p:spPr bwMode="auto">
          <a:xfrm>
            <a:off x="1262063" y="5038725"/>
            <a:ext cx="3643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Friend is loop invariant, but</a:t>
            </a:r>
          </a:p>
        </p:txBody>
      </p:sp>
      <p:sp>
        <p:nvSpPr>
          <p:cNvPr id="701479" name="Rectangle 39"/>
          <p:cNvSpPr>
            <a:spLocks noChangeArrowheads="1"/>
          </p:cNvSpPr>
          <p:nvPr/>
        </p:nvSpPr>
        <p:spPr bwMode="auto">
          <a:xfrm>
            <a:off x="1141413" y="4454525"/>
            <a:ext cx="523875" cy="301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lowchart: Process 3"/>
          <p:cNvSpPr>
            <a:spLocks noChangeArrowheads="1"/>
          </p:cNvSpPr>
          <p:nvPr/>
        </p:nvSpPr>
        <p:spPr bwMode="auto">
          <a:xfrm>
            <a:off x="1981200" y="2895600"/>
            <a:ext cx="762000" cy="457200"/>
          </a:xfrm>
          <a:prstGeom prst="flowChartProcess">
            <a:avLst/>
          </a:prstGeom>
          <a:solidFill>
            <a:schemeClr val="folHlink">
              <a:alpha val="36078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981200" y="36576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981200" y="43561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2755900" y="3124200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2"/>
          </p:cNvCxnSpPr>
          <p:nvPr/>
        </p:nvCxnSpPr>
        <p:spPr>
          <a:xfrm>
            <a:off x="2743200" y="3886200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743200" y="3429000"/>
            <a:ext cx="1143000" cy="1143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1"/>
          <p:cNvCxnSpPr>
            <a:cxnSpLocks noChangeShapeType="1"/>
            <a:stCxn id="5" idx="3"/>
          </p:cNvCxnSpPr>
          <p:nvPr/>
        </p:nvCxnSpPr>
        <p:spPr bwMode="auto">
          <a:xfrm flipV="1">
            <a:off x="2755900" y="3429000"/>
            <a:ext cx="1143000" cy="4572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12"/>
          <p:cNvCxnSpPr>
            <a:stCxn id="4" idx="3"/>
            <a:endCxn id="10" idx="2"/>
          </p:cNvCxnSpPr>
          <p:nvPr/>
        </p:nvCxnSpPr>
        <p:spPr>
          <a:xfrm>
            <a:off x="2755900" y="3124200"/>
            <a:ext cx="11430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ShapeType="1"/>
            <a:stCxn id="6" idx="3"/>
          </p:cNvCxnSpPr>
          <p:nvPr/>
        </p:nvCxnSpPr>
        <p:spPr bwMode="auto">
          <a:xfrm flipV="1">
            <a:off x="2755900" y="4203700"/>
            <a:ext cx="1143000" cy="381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14"/>
          <p:cNvCxnSpPr/>
          <p:nvPr/>
        </p:nvCxnSpPr>
        <p:spPr>
          <a:xfrm>
            <a:off x="1524000" y="31242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24000" y="38862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24000" y="45720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6"/>
          </p:cNvCxnSpPr>
          <p:nvPr/>
        </p:nvCxnSpPr>
        <p:spPr>
          <a:xfrm>
            <a:off x="4343400" y="3429000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6"/>
          </p:cNvCxnSpPr>
          <p:nvPr/>
        </p:nvCxnSpPr>
        <p:spPr>
          <a:xfrm>
            <a:off x="4343400" y="4191000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/>
          <p:cNvSpPr/>
          <p:nvPr/>
        </p:nvSpPr>
        <p:spPr>
          <a:xfrm>
            <a:off x="4891088" y="32004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4876800" y="396240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6248400" y="320040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6248400" y="396240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cxnSp>
        <p:nvCxnSpPr>
          <p:cNvPr id="33" name="Straight Arrow Connector 32"/>
          <p:cNvCxnSpPr>
            <a:stCxn id="25" idx="3"/>
          </p:cNvCxnSpPr>
          <p:nvPr/>
        </p:nvCxnSpPr>
        <p:spPr>
          <a:xfrm>
            <a:off x="5665788" y="3429000"/>
            <a:ext cx="596900" cy="31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</p:cNvCxnSpPr>
          <p:nvPr/>
        </p:nvCxnSpPr>
        <p:spPr>
          <a:xfrm>
            <a:off x="5651500" y="4191000"/>
            <a:ext cx="6096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</p:cNvCxnSpPr>
          <p:nvPr/>
        </p:nvCxnSpPr>
        <p:spPr>
          <a:xfrm>
            <a:off x="5665788" y="3429000"/>
            <a:ext cx="596900" cy="793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ShapeType="1"/>
            <a:stCxn id="27" idx="3"/>
          </p:cNvCxnSpPr>
          <p:nvPr/>
        </p:nvCxnSpPr>
        <p:spPr bwMode="auto">
          <a:xfrm flipV="1">
            <a:off x="5651500" y="3460750"/>
            <a:ext cx="596900" cy="73025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37" name="Right Brace 36"/>
          <p:cNvSpPr>
            <a:spLocks/>
          </p:cNvSpPr>
          <p:nvPr/>
        </p:nvSpPr>
        <p:spPr bwMode="auto">
          <a:xfrm rot="-5400000">
            <a:off x="2933700" y="1562100"/>
            <a:ext cx="304800" cy="2209800"/>
          </a:xfrm>
          <a:prstGeom prst="rightBrace">
            <a:avLst>
              <a:gd name="adj1" fmla="val 112509"/>
              <a:gd name="adj2" fmla="val 50000"/>
            </a:avLst>
          </a:prstGeom>
          <a:noFill/>
          <a:ln w="47625">
            <a:solidFill>
              <a:srgbClr val="4A7EBB"/>
            </a:solidFill>
            <a:round/>
            <a:headEnd/>
            <a:tailEnd/>
          </a:ln>
        </p:spPr>
        <p:txBody>
          <a:bodyPr vert="eaVert" anchor="ctr"/>
          <a:lstStyle/>
          <a:p>
            <a:pPr algn="ctr" eaLnBrk="1" hangingPunct="1"/>
            <a:endParaRPr lang="en-US" sz="18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" name="Right Brace 37"/>
          <p:cNvSpPr>
            <a:spLocks/>
          </p:cNvSpPr>
          <p:nvPr/>
        </p:nvSpPr>
        <p:spPr bwMode="auto">
          <a:xfrm rot="-5400000">
            <a:off x="5562600" y="2057400"/>
            <a:ext cx="381000" cy="1752600"/>
          </a:xfrm>
          <a:prstGeom prst="rightBrace">
            <a:avLst>
              <a:gd name="adj1" fmla="val 112508"/>
              <a:gd name="adj2" fmla="val 50000"/>
            </a:avLst>
          </a:prstGeom>
          <a:noFill/>
          <a:ln w="47625">
            <a:solidFill>
              <a:srgbClr val="4A7EBB"/>
            </a:solidFill>
            <a:round/>
            <a:headEnd/>
            <a:tailEnd/>
          </a:ln>
        </p:spPr>
        <p:txBody>
          <a:bodyPr vert="eaVert" anchor="ctr"/>
          <a:lstStyle/>
          <a:p>
            <a:pPr algn="ctr" eaLnBrk="1" hangingPunct="1"/>
            <a:endParaRPr lang="en-US" sz="18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054100" y="2743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S</a:t>
            </a:r>
            <a:r>
              <a:rPr lang="en-US" sz="1800" baseline="-25000">
                <a:latin typeface="Arial" pitchFamily="34" charset="0"/>
                <a:ea typeface="ＭＳ Ｐゴシック" pitchFamily="34" charset="-128"/>
              </a:rPr>
              <a:t>i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92188" y="4152900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Friend1</a:t>
            </a:r>
            <a:endParaRPr lang="en-US" sz="1800" b="1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995363" y="3416300"/>
            <a:ext cx="1157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Friend0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2617788" y="2020888"/>
            <a:ext cx="97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  <a:ea typeface="ＭＳ Ｐゴシック" pitchFamily="34" charset="-128"/>
              </a:rPr>
              <a:t>Join</a:t>
            </a:r>
            <a:endParaRPr lang="en-US" sz="18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5260975" y="2209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  <a:ea typeface="ＭＳ Ｐゴシック" pitchFamily="34" charset="-128"/>
              </a:rPr>
              <a:t>Dupe-elim </a:t>
            </a:r>
            <a:r>
              <a:rPr lang="en-US" sz="1800">
                <a:latin typeface="Arial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3919538" y="3954463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sp>
        <p:nvSpPr>
          <p:cNvPr id="2" name="Flowchart: Connector 8"/>
          <p:cNvSpPr>
            <a:spLocks noChangeArrowheads="1"/>
          </p:cNvSpPr>
          <p:nvPr/>
        </p:nvSpPr>
        <p:spPr bwMode="auto">
          <a:xfrm>
            <a:off x="3914775" y="3228975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sp>
        <p:nvSpPr>
          <p:cNvPr id="701511" name="Text Box 71"/>
          <p:cNvSpPr txBox="1">
            <a:spLocks noChangeArrowheads="1"/>
          </p:cNvSpPr>
          <p:nvPr/>
        </p:nvSpPr>
        <p:spPr bwMode="auto">
          <a:xfrm>
            <a:off x="3048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/>
              <a:t>(compute next generation of friends)</a:t>
            </a:r>
          </a:p>
        </p:txBody>
      </p:sp>
      <p:sp>
        <p:nvSpPr>
          <p:cNvPr id="701512" name="Text Box 72"/>
          <p:cNvSpPr txBox="1">
            <a:spLocks noChangeArrowheads="1"/>
          </p:cNvSpPr>
          <p:nvPr/>
        </p:nvSpPr>
        <p:spPr bwMode="auto">
          <a:xfrm>
            <a:off x="4648200" y="1752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/>
              <a:t>(remove the ones we’ve already seen)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071563" y="3478213"/>
            <a:ext cx="1828800" cy="1524000"/>
          </a:xfrm>
          <a:prstGeom prst="rect">
            <a:avLst/>
          </a:prstGeom>
          <a:solidFill>
            <a:srgbClr val="0011CF">
              <a:alpha val="22000"/>
            </a:srgbClr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2944813" y="3446463"/>
            <a:ext cx="838200" cy="1276350"/>
          </a:xfrm>
          <a:prstGeom prst="rect">
            <a:avLst/>
          </a:prstGeom>
          <a:solidFill>
            <a:srgbClr val="0011CF">
              <a:alpha val="22000"/>
            </a:srgbClr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701515" name="Text Box 75"/>
          <p:cNvSpPr txBox="1">
            <a:spLocks noChangeArrowheads="1"/>
          </p:cNvSpPr>
          <p:nvPr/>
        </p:nvSpPr>
        <p:spPr bwMode="auto">
          <a:xfrm>
            <a:off x="1216025" y="4625975"/>
            <a:ext cx="45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30D0D"/>
                </a:solidFill>
              </a:rPr>
              <a:t>1.</a:t>
            </a:r>
          </a:p>
        </p:txBody>
      </p:sp>
      <p:sp>
        <p:nvSpPr>
          <p:cNvPr id="701516" name="Text Box 76"/>
          <p:cNvSpPr txBox="1">
            <a:spLocks noChangeArrowheads="1"/>
          </p:cNvSpPr>
          <p:nvPr/>
        </p:nvSpPr>
        <p:spPr bwMode="auto">
          <a:xfrm>
            <a:off x="3448050" y="4344988"/>
            <a:ext cx="45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30D0D"/>
                </a:solidFill>
              </a:rPr>
              <a:t>2.</a:t>
            </a:r>
          </a:p>
        </p:txBody>
      </p:sp>
      <p:sp>
        <p:nvSpPr>
          <p:cNvPr id="46" name="Rectangle 54"/>
          <p:cNvSpPr>
            <a:spLocks noChangeArrowheads="1"/>
          </p:cNvSpPr>
          <p:nvPr/>
        </p:nvSpPr>
        <p:spPr bwMode="auto">
          <a:xfrm>
            <a:off x="533400" y="1219200"/>
            <a:ext cx="3037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What’s the Problem?</a:t>
            </a:r>
            <a:endParaRPr lang="en-US" sz="2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HaLoop offers the following solutions to these problems:</a:t>
            </a:r>
          </a:p>
          <a:p>
            <a:endParaRPr lang="en-US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smtClean="0"/>
              <a:t>A New Programming Model &amp; Architecture for Iterative Programs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smtClean="0"/>
              <a:t>Loop-Aware Task Scheduling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smtClean="0"/>
              <a:t>Caching for Loop Invariant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smtClean="0"/>
              <a:t>Caching for Fixpoint Evaluation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 anchor="ctr">
            <a:normAutofit/>
          </a:bodyPr>
          <a:lstStyle/>
          <a:p>
            <a:pPr algn="l"/>
            <a:r>
              <a:rPr lang="en-US" sz="2900" dirty="0" err="1" smtClean="0"/>
              <a:t>HaLoop</a:t>
            </a:r>
            <a:r>
              <a:rPr lang="en-US" dirty="0" smtClean="0"/>
              <a:t> – </a:t>
            </a:r>
            <a:r>
              <a:rPr lang="en-US" sz="2800" dirty="0" smtClean="0"/>
              <a:t>The Solution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Motivation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Example Algorithms Used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Calibri Light" pitchFamily="34" charset="0"/>
                <a:cs typeface="+mn-cs"/>
              </a:rPr>
              <a:t>Architecture of </a:t>
            </a:r>
            <a:r>
              <a:rPr lang="en-US" sz="2800" b="1" dirty="0" err="1">
                <a:latin typeface="Calibri Light" pitchFamily="34" charset="0"/>
                <a:cs typeface="+mn-cs"/>
              </a:rPr>
              <a:t>HaLoop</a:t>
            </a:r>
            <a:endParaRPr lang="en-US" sz="2800" b="1" dirty="0">
              <a:latin typeface="Calibri Light" pitchFamily="34" charset="0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Task Scheduling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Caching and Indexing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Experiments &amp; Results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Conclusion / Discussion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OutLine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2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42842" y="6477000"/>
            <a:ext cx="2133600" cy="38949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 descr="&#10;Picture 6.png                                                  000C4E1AMacintosh HD                   C63A6B94: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819" y="1552575"/>
            <a:ext cx="5341924" cy="47180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 anchor="ctr">
            <a:normAutofit/>
          </a:bodyPr>
          <a:lstStyle/>
          <a:p>
            <a:pPr algn="l"/>
            <a:r>
              <a:rPr lang="en-US" sz="2900" dirty="0" err="1" smtClean="0"/>
              <a:t>HaLoop</a:t>
            </a:r>
            <a:r>
              <a:rPr lang="en-US" sz="2900" dirty="0" smtClean="0"/>
              <a:t> Architecture</a:t>
            </a:r>
            <a:endParaRPr lang="en-US" sz="29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 anchor="t"/>
          <a:lstStyle/>
          <a:p>
            <a:pPr algn="l"/>
            <a:r>
              <a:rPr lang="en-US" sz="2900" dirty="0" err="1" smtClean="0"/>
              <a:t>HaLoop</a:t>
            </a:r>
            <a:r>
              <a:rPr lang="en-US" dirty="0" smtClean="0"/>
              <a:t> </a:t>
            </a:r>
            <a:r>
              <a:rPr lang="en-US" sz="2800" dirty="0" smtClean="0"/>
              <a:t>Architecture</a:t>
            </a:r>
            <a:endParaRPr lang="en-US" dirty="0"/>
          </a:p>
        </p:txBody>
      </p:sp>
      <p:pic>
        <p:nvPicPr>
          <p:cNvPr id="4" name="Picture 3" descr="haloopMapReduce1.gif"/>
          <p:cNvPicPr>
            <a:picLocks noChangeAspect="1"/>
          </p:cNvPicPr>
          <p:nvPr/>
        </p:nvPicPr>
        <p:blipFill>
          <a:blip r:embed="rId2" cstate="print"/>
          <a:srcRect t="23333" b="18333"/>
          <a:stretch>
            <a:fillRect/>
          </a:stretch>
        </p:blipFill>
        <p:spPr>
          <a:xfrm>
            <a:off x="533400" y="1524000"/>
            <a:ext cx="8011886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334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The loop control (i.e. determining when execution has finished) is pushed from the application into the infrastructure.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HaLoop will work given the following is true: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In other words, the next result is a join of the previous result </a:t>
            </a:r>
            <a:r>
              <a:rPr lang="en-US" b="1" i="1" smtClean="0"/>
              <a:t>and loop-invariant data L</a:t>
            </a:r>
            <a:r>
              <a:rPr lang="en-US" smtClean="0"/>
              <a:t>.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HaLoop</a:t>
            </a:r>
            <a:r>
              <a:rPr lang="en-US" sz="2800" dirty="0" smtClean="0"/>
              <a:t> Architecture</a:t>
            </a:r>
            <a:endParaRPr lang="en-US" sz="2800" dirty="0"/>
          </a:p>
        </p:txBody>
      </p:sp>
      <p:pic>
        <p:nvPicPr>
          <p:cNvPr id="4" name="Picture 2" descr="C:\Users\websupport\Documents\OnlineSocialNet\presentation\generalLo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95600"/>
            <a:ext cx="3505200" cy="36195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smtClean="0">
                <a:latin typeface="Courier New" pitchFamily="49" charset="0"/>
                <a:cs typeface="Courier New" pitchFamily="49" charset="0"/>
              </a:rPr>
              <a:t>AddMap</a:t>
            </a:r>
            <a:r>
              <a:rPr lang="en-US" sz="2400" smtClean="0">
                <a:latin typeface="Georgia" pitchFamily="18" charset="0"/>
              </a:rPr>
              <a:t> </a:t>
            </a:r>
            <a:r>
              <a:rPr lang="en-US" sz="2400" smtClean="0"/>
              <a:t>and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AddReduce</a:t>
            </a:r>
          </a:p>
          <a:p>
            <a:pPr lvl="1"/>
            <a:r>
              <a:rPr lang="en-US" sz="2400" smtClean="0"/>
              <a:t>Used to add a Map Reduce loop</a:t>
            </a:r>
          </a:p>
          <a:p>
            <a:r>
              <a:rPr lang="en-US" sz="2400" smtClean="0">
                <a:latin typeface="Courier New" pitchFamily="49" charset="0"/>
                <a:cs typeface="Courier New" pitchFamily="49" charset="0"/>
              </a:rPr>
              <a:t>SetFixedPointThreshold</a:t>
            </a:r>
          </a:p>
          <a:p>
            <a:pPr lvl="1"/>
            <a:r>
              <a:rPr lang="en-US" sz="2400" smtClean="0"/>
              <a:t>Set a bound on the distance between iterations</a:t>
            </a:r>
          </a:p>
          <a:p>
            <a:r>
              <a:rPr lang="en-US" sz="2400" smtClean="0">
                <a:latin typeface="Courier New" pitchFamily="49" charset="0"/>
                <a:cs typeface="Courier New" pitchFamily="49" charset="0"/>
              </a:rPr>
              <a:t>ResultDistance</a:t>
            </a:r>
          </a:p>
          <a:p>
            <a:pPr lvl="1"/>
            <a:r>
              <a:rPr lang="en-US" sz="2400" smtClean="0"/>
              <a:t>A function that returns the distance between iterations</a:t>
            </a:r>
          </a:p>
          <a:p>
            <a:r>
              <a:rPr lang="en-US" sz="2400" smtClean="0">
                <a:latin typeface="Courier New" pitchFamily="49" charset="0"/>
                <a:cs typeface="Courier New" pitchFamily="49" charset="0"/>
              </a:rPr>
              <a:t>SetMaxNumOfIterations</a:t>
            </a:r>
          </a:p>
          <a:p>
            <a:pPr lvl="1"/>
            <a:r>
              <a:rPr lang="en-US" sz="2400" smtClean="0"/>
              <a:t>Set the maximum number of iterations the loop can take.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 err="1" smtClean="0"/>
              <a:t>HaLoop</a:t>
            </a:r>
            <a:r>
              <a:rPr lang="en-US" sz="2800" dirty="0" smtClean="0"/>
              <a:t> Programming</a:t>
            </a:r>
            <a:r>
              <a:rPr lang="en-US" dirty="0" smtClean="0"/>
              <a:t> </a:t>
            </a:r>
            <a:r>
              <a:rPr lang="en-US" sz="2800" dirty="0" smtClean="0"/>
              <a:t>Model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smtClean="0">
                <a:latin typeface="Courier New" pitchFamily="49" charset="0"/>
                <a:cs typeface="Courier New" pitchFamily="49" charset="0"/>
              </a:rPr>
              <a:t>SetIterationInput</a:t>
            </a:r>
          </a:p>
          <a:p>
            <a:pPr lvl="1"/>
            <a:r>
              <a:rPr lang="en-US" sz="2400" smtClean="0"/>
              <a:t>A function which returns the input for a certain iteration</a:t>
            </a:r>
          </a:p>
          <a:p>
            <a:r>
              <a:rPr lang="en-US" sz="2400" smtClean="0">
                <a:latin typeface="Courier New" pitchFamily="49" charset="0"/>
                <a:cs typeface="Courier New" pitchFamily="49" charset="0"/>
              </a:rPr>
              <a:t>AddStepInput</a:t>
            </a:r>
          </a:p>
          <a:p>
            <a:pPr lvl="1"/>
            <a:r>
              <a:rPr lang="en-US" sz="2400" smtClean="0"/>
              <a:t>A function will allows injection of additional data in between the Map and Reduce</a:t>
            </a:r>
          </a:p>
          <a:p>
            <a:r>
              <a:rPr lang="en-US" sz="2400" smtClean="0">
                <a:latin typeface="Courier New" pitchFamily="49" charset="0"/>
                <a:cs typeface="Courier New" pitchFamily="49" charset="0"/>
              </a:rPr>
              <a:t>AddInvariantTable</a:t>
            </a:r>
          </a:p>
          <a:p>
            <a:pPr lvl="1"/>
            <a:r>
              <a:rPr lang="en-US" sz="2400" smtClean="0"/>
              <a:t>Add a table which is loop invariant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/>
          <a:lstStyle/>
          <a:p>
            <a:pPr algn="l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l="12779" t="12690" r="42213" b="9517"/>
          <a:stretch>
            <a:fillRect/>
          </a:stretch>
        </p:blipFill>
        <p:spPr bwMode="auto">
          <a:xfrm>
            <a:off x="609600" y="1600200"/>
            <a:ext cx="342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 smtClean="0"/>
              <a:t>API’s in Action – PageRank in </a:t>
            </a:r>
            <a:r>
              <a:rPr lang="en-US" sz="2800" dirty="0" err="1" smtClean="0"/>
              <a:t>HaLoop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2222" t="10092" r="52222" b="4943"/>
          <a:stretch>
            <a:fillRect/>
          </a:stretch>
        </p:blipFill>
        <p:spPr bwMode="auto">
          <a:xfrm>
            <a:off x="5257800" y="1524000"/>
            <a:ext cx="3048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Many of the slides in this presentation were taken from the author’s website, which can be found here:  </a:t>
            </a:r>
            <a:r>
              <a:rPr lang="en-US" sz="2600" dirty="0" smtClean="0">
                <a:hlinkClick r:id="rId2"/>
              </a:rPr>
              <a:t>http://www.ics.uci.edu/~yingyib/</a:t>
            </a:r>
            <a:r>
              <a:rPr lang="en-US" sz="2600" dirty="0" smtClean="0"/>
              <a:t> </a:t>
            </a:r>
          </a:p>
          <a:p>
            <a:endParaRPr lang="en-US" sz="2600" dirty="0"/>
          </a:p>
          <a:p>
            <a:r>
              <a:rPr lang="en-US" sz="2600" dirty="0" smtClean="0"/>
              <a:t>	</a:t>
            </a:r>
            <a:r>
              <a:rPr lang="en-US" sz="2600" dirty="0" smtClean="0"/>
              <a:t>Originally </a:t>
            </a:r>
            <a:r>
              <a:rPr lang="en-US" sz="2600" dirty="0" smtClean="0"/>
              <a:t>prepared &amp; presented </a:t>
            </a:r>
            <a:r>
              <a:rPr lang="en-US" sz="2600" dirty="0" smtClean="0"/>
              <a:t>by: </a:t>
            </a:r>
          </a:p>
          <a:p>
            <a:r>
              <a:rPr lang="en-US" sz="2600" dirty="0"/>
              <a:t>	</a:t>
            </a:r>
            <a:r>
              <a:rPr lang="en-US" sz="2600" dirty="0" err="1" smtClean="0"/>
              <a:t>Gulshan</a:t>
            </a:r>
            <a:r>
              <a:rPr lang="en-US" sz="2600" dirty="0" smtClean="0"/>
              <a:t> </a:t>
            </a:r>
            <a:r>
              <a:rPr lang="en-US" sz="2600" dirty="0" smtClean="0"/>
              <a:t>Singh </a:t>
            </a:r>
            <a:r>
              <a:rPr lang="en-US" sz="2600" dirty="0" err="1" smtClean="0"/>
              <a:t>Kooner</a:t>
            </a:r>
            <a:endParaRPr lang="en-US" sz="2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4621" y="480586"/>
            <a:ext cx="7772400" cy="643080"/>
          </a:xfrm>
        </p:spPr>
        <p:txBody>
          <a:bodyPr/>
          <a:lstStyle/>
          <a:p>
            <a:pPr algn="l"/>
            <a:r>
              <a:rPr lang="en-US" dirty="0" smtClean="0"/>
              <a:t>Citations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 smtClean="0"/>
              <a:t>PageRank In </a:t>
            </a:r>
            <a:r>
              <a:rPr lang="en-US" sz="2800" dirty="0" err="1" smtClean="0"/>
              <a:t>HaLoop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Rank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438400" y="190500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Rank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Aggregate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Aggregate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228600" y="16764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25146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10" idx="3"/>
            <a:endCxn id="6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6" idx="1"/>
          </p:cNvCxnSpPr>
          <p:nvPr/>
        </p:nvCxnSpPr>
        <p:spPr>
          <a:xfrm flipV="1">
            <a:off x="762000" y="2362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 anchor="ctr"/>
          <a:lstStyle/>
          <a:p>
            <a:pPr algn="l"/>
            <a:r>
              <a:rPr lang="en-US" sz="2800" dirty="0" smtClean="0"/>
              <a:t>PageRank</a:t>
            </a:r>
            <a:r>
              <a:rPr lang="en-US" dirty="0" smtClean="0"/>
              <a:t> </a:t>
            </a:r>
            <a:r>
              <a:rPr lang="en-US" sz="2800" dirty="0" smtClean="0"/>
              <a:t>In </a:t>
            </a:r>
            <a:r>
              <a:rPr lang="en-US" sz="2800" dirty="0" err="1" smtClean="0"/>
              <a:t>HaLoop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Rank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438400" y="190500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Rank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Aggregate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Aggregate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228600" y="16764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25146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10" idx="3"/>
            <a:endCxn id="6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6" idx="1"/>
          </p:cNvCxnSpPr>
          <p:nvPr/>
        </p:nvCxnSpPr>
        <p:spPr>
          <a:xfrm flipV="1">
            <a:off x="762000" y="2362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38200" y="3048000"/>
          <a:ext cx="35814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/>
                <a:gridCol w="1410855"/>
                <a:gridCol w="976745"/>
              </a:tblGrid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Source URL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Dest</a:t>
                      </a:r>
                      <a:r>
                        <a:rPr lang="en-US" sz="1400" dirty="0" smtClean="0"/>
                        <a:t>/Rank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Source File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#2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b.com,c.com</a:t>
                      </a:r>
                      <a:r>
                        <a:rPr lang="en-US" sz="1400" dirty="0" smtClean="0"/>
                        <a:t>,</a:t>
                      </a:r>
                    </a:p>
                    <a:p>
                      <a:r>
                        <a:rPr lang="en-US" sz="1400" dirty="0" smtClean="0"/>
                        <a:t>d.com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#1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#2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#1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#2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a.com,</a:t>
                      </a:r>
                      <a:r>
                        <a:rPr lang="en-US" sz="1400" baseline="0" dirty="0" smtClean="0"/>
                        <a:t> e.com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#1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#2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#1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#2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d.com,c.com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14478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 U 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8200" y="3048000"/>
            <a:ext cx="2590800" cy="3810000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38800" y="3733800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these values </a:t>
            </a:r>
          </a:p>
          <a:p>
            <a:r>
              <a:rPr lang="en-US" dirty="0" smtClean="0"/>
              <a:t>are given to reducer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 anchor="ctr"/>
          <a:lstStyle/>
          <a:p>
            <a:pPr algn="l"/>
            <a:r>
              <a:rPr lang="en-US" sz="2800" dirty="0" smtClean="0"/>
              <a:t>PageRank</a:t>
            </a:r>
            <a:r>
              <a:rPr lang="en-US" dirty="0" smtClean="0"/>
              <a:t> </a:t>
            </a:r>
            <a:r>
              <a:rPr lang="en-US" sz="2800" dirty="0" smtClean="0"/>
              <a:t>In </a:t>
            </a:r>
            <a:r>
              <a:rPr lang="en-US" sz="2800" dirty="0" err="1" smtClean="0"/>
              <a:t>HaLoop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Rank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438400" y="190500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Rank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Aggregate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Aggregate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228600" y="16764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25146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10" idx="3"/>
            <a:endCxn id="6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6" idx="1"/>
          </p:cNvCxnSpPr>
          <p:nvPr/>
        </p:nvCxnSpPr>
        <p:spPr>
          <a:xfrm flipV="1">
            <a:off x="762000" y="2362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14478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 U L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667000" y="3048000"/>
          <a:ext cx="3276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Rank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Straight Arrow Connector 20"/>
          <p:cNvCxnSpPr>
            <a:stCxn id="7" idx="3"/>
            <a:endCxn id="8" idx="1"/>
          </p:cNvCxnSpPr>
          <p:nvPr/>
        </p:nvCxnSpPr>
        <p:spPr>
          <a:xfrm>
            <a:off x="3505200" y="2362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05200" y="1371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Calculate New Rank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PageRank In </a:t>
            </a:r>
            <a:r>
              <a:rPr lang="en-US" sz="2800" dirty="0" err="1" smtClean="0"/>
              <a:t>HaLoop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Rank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438400" y="190500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Rank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Aggregate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Aggregate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228600" y="16764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25146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10" idx="3"/>
            <a:endCxn id="6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6" idx="1"/>
          </p:cNvCxnSpPr>
          <p:nvPr/>
        </p:nvCxnSpPr>
        <p:spPr>
          <a:xfrm flipV="1">
            <a:off x="762000" y="2362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14478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 U L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648200" y="2971800"/>
          <a:ext cx="3276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Rank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Straight Arrow Connector 20"/>
          <p:cNvCxnSpPr>
            <a:stCxn id="7" idx="3"/>
            <a:endCxn id="8" idx="1"/>
          </p:cNvCxnSpPr>
          <p:nvPr/>
        </p:nvCxnSpPr>
        <p:spPr>
          <a:xfrm>
            <a:off x="3505200" y="2362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05200" y="1371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Calculate New Rank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8" idx="3"/>
            <a:endCxn id="9" idx="1"/>
          </p:cNvCxnSpPr>
          <p:nvPr/>
        </p:nvCxnSpPr>
        <p:spPr>
          <a:xfrm>
            <a:off x="63246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91200" y="129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700" y="499920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PageRank In </a:t>
            </a:r>
            <a:r>
              <a:rPr lang="en-US" sz="2800" dirty="0" err="1" smtClean="0"/>
              <a:t>HaLoop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Rank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438400" y="190500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Rank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Aggregate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Aggregate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228600" y="16764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25146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10" idx="3"/>
            <a:endCxn id="6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6" idx="1"/>
          </p:cNvCxnSpPr>
          <p:nvPr/>
        </p:nvCxnSpPr>
        <p:spPr>
          <a:xfrm flipV="1">
            <a:off x="762000" y="2362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14478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 U L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486400" y="3276600"/>
          <a:ext cx="3276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Rank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Straight Arrow Connector 20"/>
          <p:cNvCxnSpPr>
            <a:stCxn id="7" idx="3"/>
            <a:endCxn id="8" idx="1"/>
          </p:cNvCxnSpPr>
          <p:nvPr/>
        </p:nvCxnSpPr>
        <p:spPr>
          <a:xfrm>
            <a:off x="3505200" y="2362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05200" y="1371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Calculate New Rank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8" idx="3"/>
            <a:endCxn id="9" idx="1"/>
          </p:cNvCxnSpPr>
          <p:nvPr/>
        </p:nvCxnSpPr>
        <p:spPr>
          <a:xfrm>
            <a:off x="63246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91200" y="129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9" idx="3"/>
          </p:cNvCxnSpPr>
          <p:nvPr/>
        </p:nvCxnSpPr>
        <p:spPr>
          <a:xfrm>
            <a:off x="8077200" y="2362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Aggregate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229600" y="27432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700" y="499920"/>
            <a:ext cx="7772400" cy="643080"/>
          </a:xfrm>
        </p:spPr>
        <p:txBody>
          <a:bodyPr/>
          <a:lstStyle/>
          <a:p>
            <a:pPr algn="l"/>
            <a:r>
              <a:rPr lang="en-US" sz="2800" dirty="0" smtClean="0"/>
              <a:t>PageRank</a:t>
            </a:r>
            <a:r>
              <a:rPr lang="en-US" dirty="0" smtClean="0"/>
              <a:t> </a:t>
            </a:r>
            <a:r>
              <a:rPr lang="en-US" sz="2800" dirty="0" smtClean="0"/>
              <a:t>In </a:t>
            </a:r>
            <a:r>
              <a:rPr lang="en-US" sz="2800" dirty="0" err="1" smtClean="0"/>
              <a:t>HaLoop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Rank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438400" y="190500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Rank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Aggregate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Aggregate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228600" y="16764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25146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10" idx="3"/>
            <a:endCxn id="6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6" idx="1"/>
          </p:cNvCxnSpPr>
          <p:nvPr/>
        </p:nvCxnSpPr>
        <p:spPr>
          <a:xfrm flipV="1">
            <a:off x="762000" y="2362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14478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 U L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486400" y="3276600"/>
          <a:ext cx="3276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Rank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Straight Arrow Connector 20"/>
          <p:cNvCxnSpPr>
            <a:stCxn id="7" idx="3"/>
            <a:endCxn id="8" idx="1"/>
          </p:cNvCxnSpPr>
          <p:nvPr/>
        </p:nvCxnSpPr>
        <p:spPr>
          <a:xfrm>
            <a:off x="3505200" y="2362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05200" y="1371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Calculate New Rank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8" idx="3"/>
            <a:endCxn id="9" idx="1"/>
          </p:cNvCxnSpPr>
          <p:nvPr/>
        </p:nvCxnSpPr>
        <p:spPr>
          <a:xfrm>
            <a:off x="63246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91200" y="129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9" idx="3"/>
          </p:cNvCxnSpPr>
          <p:nvPr/>
        </p:nvCxnSpPr>
        <p:spPr>
          <a:xfrm>
            <a:off x="8077200" y="2362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Aggregate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229600" y="27432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3429000" y="4953000"/>
            <a:ext cx="1981200" cy="137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Compare R0 and R1.  If not under threshold, repeat.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0" y="3276600"/>
          <a:ext cx="3276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Rank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05607"/>
            <a:ext cx="7772400" cy="643080"/>
          </a:xfrm>
        </p:spPr>
        <p:txBody>
          <a:bodyPr/>
          <a:lstStyle/>
          <a:p>
            <a:pPr algn="l"/>
            <a:r>
              <a:rPr lang="en-US" sz="2800" dirty="0" smtClean="0"/>
              <a:t>PageRank</a:t>
            </a:r>
            <a:r>
              <a:rPr lang="en-US" dirty="0" smtClean="0"/>
              <a:t> </a:t>
            </a:r>
            <a:r>
              <a:rPr lang="en-US" sz="2800" dirty="0" smtClean="0"/>
              <a:t>In </a:t>
            </a:r>
            <a:r>
              <a:rPr lang="en-US" sz="2800" dirty="0" err="1" smtClean="0"/>
              <a:t>HaLoop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Rank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438400" y="190500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Rank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Aggregate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Aggregate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228600" y="25146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6" idx="1"/>
          </p:cNvCxnSpPr>
          <p:nvPr/>
        </p:nvCxnSpPr>
        <p:spPr>
          <a:xfrm flipV="1">
            <a:off x="762000" y="2362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14478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U 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7" idx="3"/>
            <a:endCxn id="8" idx="1"/>
          </p:cNvCxnSpPr>
          <p:nvPr/>
        </p:nvCxnSpPr>
        <p:spPr>
          <a:xfrm>
            <a:off x="3505200" y="2362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05200" y="1371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Calculate New Rank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8" idx="3"/>
            <a:endCxn id="9" idx="1"/>
          </p:cNvCxnSpPr>
          <p:nvPr/>
        </p:nvCxnSpPr>
        <p:spPr>
          <a:xfrm>
            <a:off x="63246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91200" y="129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9" idx="3"/>
          </p:cNvCxnSpPr>
          <p:nvPr/>
        </p:nvCxnSpPr>
        <p:spPr>
          <a:xfrm>
            <a:off x="8077200" y="2362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Aggregate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28600" y="16764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838200" y="3048000"/>
          <a:ext cx="35814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/>
                <a:gridCol w="1410855"/>
                <a:gridCol w="976745"/>
              </a:tblGrid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Source URL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Dest</a:t>
                      </a:r>
                      <a:r>
                        <a:rPr lang="en-US" sz="1400" dirty="0" smtClean="0"/>
                        <a:t>/Rank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Source File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#2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b.com,c.com</a:t>
                      </a:r>
                      <a:r>
                        <a:rPr lang="en-US" sz="1400" dirty="0" smtClean="0"/>
                        <a:t>,</a:t>
                      </a:r>
                    </a:p>
                    <a:p>
                      <a:r>
                        <a:rPr lang="en-US" sz="1400" dirty="0" smtClean="0"/>
                        <a:t>d.com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#1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#2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#1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#2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a.com,</a:t>
                      </a:r>
                      <a:r>
                        <a:rPr lang="en-US" sz="1400" baseline="0" dirty="0" smtClean="0"/>
                        <a:t> e.com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#1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#2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#1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#2</a:t>
                      </a:r>
                      <a:endParaRPr lang="en-US" sz="1400" dirty="0"/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d.com,c.com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934" y="499920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API’s in Action – Descendant Query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000" t="10115" r="27222" b="5287"/>
          <a:stretch>
            <a:fillRect/>
          </a:stretch>
        </p:blipFill>
        <p:spPr bwMode="auto">
          <a:xfrm>
            <a:off x="381000" y="1524000"/>
            <a:ext cx="33793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0000" t="13218" r="10556" b="6431"/>
          <a:stretch>
            <a:fillRect/>
          </a:stretch>
        </p:blipFill>
        <p:spPr bwMode="auto">
          <a:xfrm>
            <a:off x="5029200" y="1752600"/>
            <a:ext cx="334338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5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Descendant Query in HaLoop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Join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438400" y="190500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Join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Distinct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Distinct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152400" y="1676400"/>
            <a:ext cx="609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∆S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25146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10" idx="3"/>
            <a:endCxn id="6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6" idx="1"/>
          </p:cNvCxnSpPr>
          <p:nvPr/>
        </p:nvCxnSpPr>
        <p:spPr>
          <a:xfrm flipV="1">
            <a:off x="762000" y="2362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4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Descendant Query in HaLoop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Join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438400" y="190500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Join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Distinct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Distinct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152400" y="1676400"/>
            <a:ext cx="609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∆S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25146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10" idx="3"/>
            <a:endCxn id="6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6" idx="1"/>
          </p:cNvCxnSpPr>
          <p:nvPr/>
        </p:nvCxnSpPr>
        <p:spPr>
          <a:xfrm flipV="1">
            <a:off x="762000" y="2362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90600" y="3733800"/>
          <a:ext cx="289560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5200"/>
                <a:gridCol w="965200"/>
                <a:gridCol w="96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Calibri Light" pitchFamily="34" charset="0"/>
                <a:cs typeface="+mn-cs"/>
              </a:rPr>
              <a:t>Motivation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Calibri Light" pitchFamily="34" charset="0"/>
                <a:cs typeface="+mn-cs"/>
              </a:rPr>
              <a:t>Example Algorithms Used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Architecture of </a:t>
            </a:r>
            <a:r>
              <a:rPr lang="en-US" sz="2800" dirty="0" err="1">
                <a:latin typeface="Calibri Light" pitchFamily="34" charset="0"/>
                <a:cs typeface="+mn-cs"/>
              </a:rPr>
              <a:t>HaLoop</a:t>
            </a:r>
            <a:endParaRPr lang="en-US" sz="2800" dirty="0">
              <a:latin typeface="Calibri Light" pitchFamily="34" charset="0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Task Scheduling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Caching and Indexing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Experiments &amp; Results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Conclusion / Discussion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OutLine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Descendant Query in HaLoop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Join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438400" y="190500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Join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Distinct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Distinct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152400" y="1676400"/>
            <a:ext cx="609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∆S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25146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10" idx="3"/>
            <a:endCxn id="6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6" idx="1"/>
          </p:cNvCxnSpPr>
          <p:nvPr/>
        </p:nvCxnSpPr>
        <p:spPr>
          <a:xfrm flipV="1">
            <a:off x="762000" y="2362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743200" y="3200400"/>
          <a:ext cx="2895600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5200"/>
                <a:gridCol w="965200"/>
                <a:gridCol w="96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>
            <a:off x="3505200" y="2362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Descendant Query in HaLoop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Join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438400" y="190500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Join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Distinct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Distinct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152400" y="1676400"/>
            <a:ext cx="609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∆S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25146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10" idx="3"/>
            <a:endCxn id="6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6" idx="1"/>
          </p:cNvCxnSpPr>
          <p:nvPr/>
        </p:nvCxnSpPr>
        <p:spPr>
          <a:xfrm flipV="1">
            <a:off x="762000" y="2362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3200400"/>
          <a:ext cx="1930400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5200"/>
                <a:gridCol w="96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>
            <a:off x="3505200" y="2362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>
            <a:off x="63246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</p:cNvCxnSpPr>
          <p:nvPr/>
        </p:nvCxnSpPr>
        <p:spPr>
          <a:xfrm>
            <a:off x="8077200" y="2362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848600" y="3200400"/>
            <a:ext cx="609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∆S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9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Descendant Query in HaLoop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Join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438400" y="190500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Join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Distinct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Distinct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152400" y="1676400"/>
            <a:ext cx="609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∆S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25146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10" idx="3"/>
            <a:endCxn id="6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6" idx="1"/>
          </p:cNvCxnSpPr>
          <p:nvPr/>
        </p:nvCxnSpPr>
        <p:spPr>
          <a:xfrm flipV="1">
            <a:off x="762000" y="2362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3276600"/>
          <a:ext cx="2895600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5200"/>
                <a:gridCol w="965200"/>
                <a:gridCol w="96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Descendant Query in HaLoop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Join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438400" y="190500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Join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Distinct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Distinct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152400" y="1676400"/>
            <a:ext cx="609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∆S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25146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10" idx="3"/>
            <a:endCxn id="6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6" idx="1"/>
          </p:cNvCxnSpPr>
          <p:nvPr/>
        </p:nvCxnSpPr>
        <p:spPr>
          <a:xfrm flipV="1">
            <a:off x="762000" y="2362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>
            <a:off x="3505200" y="2362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981200" y="3048000"/>
          <a:ext cx="2895600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5200"/>
                <a:gridCol w="965200"/>
                <a:gridCol w="96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1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Descendant Query in HaLoop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Join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438400" y="190500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Join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i="1" dirty="0" smtClean="0"/>
              <a:t>Distinct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</a:p>
          <a:p>
            <a:pPr algn="ctr"/>
            <a:r>
              <a:rPr lang="en-US" i="1" dirty="0" smtClean="0"/>
              <a:t>Distinct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152400" y="1676400"/>
            <a:ext cx="609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∆S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25146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10" idx="3"/>
            <a:endCxn id="6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6" idx="1"/>
          </p:cNvCxnSpPr>
          <p:nvPr/>
        </p:nvCxnSpPr>
        <p:spPr>
          <a:xfrm flipV="1">
            <a:off x="762000" y="2362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>
            <a:off x="3505200" y="2362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52400" y="3124200"/>
          <a:ext cx="2895600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5200"/>
                <a:gridCol w="965200"/>
                <a:gridCol w="96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733800" y="1219200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Input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8" idx="3"/>
            <a:endCxn id="9" idx="1"/>
          </p:cNvCxnSpPr>
          <p:nvPr/>
        </p:nvCxnSpPr>
        <p:spPr>
          <a:xfrm>
            <a:off x="63246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</p:cNvCxnSpPr>
          <p:nvPr/>
        </p:nvCxnSpPr>
        <p:spPr>
          <a:xfrm>
            <a:off x="8077200" y="2362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00400" y="3124200"/>
          <a:ext cx="2895600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5200"/>
                <a:gridCol w="965200"/>
                <a:gridCol w="96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52400" y="5638800"/>
          <a:ext cx="28956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5200"/>
                <a:gridCol w="965200"/>
                <a:gridCol w="96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6172200" y="4419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7162800" y="3048000"/>
          <a:ext cx="1600200" cy="325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5462"/>
                <a:gridCol w="984738"/>
              </a:tblGrid>
              <a:tr h="325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Eric</a:t>
                      </a:r>
                      <a:endParaRPr lang="en-US" sz="1200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Eric</a:t>
                      </a:r>
                      <a:endParaRPr lang="en-US" sz="1200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Harry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Eric</a:t>
                      </a:r>
                      <a:endParaRPr lang="en-US" sz="1200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Elisa</a:t>
                      </a:r>
                      <a:endParaRPr lang="en-US" sz="1200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Harry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Elisa</a:t>
                      </a:r>
                      <a:endParaRPr lang="en-US" sz="1200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Elisa</a:t>
                      </a:r>
                      <a:endParaRPr lang="en-US" sz="1200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Tom</a:t>
                      </a:r>
                      <a:endParaRPr lang="en-US" sz="1200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Harry</a:t>
                      </a:r>
                      <a:endParaRPr lang="en-US" sz="1200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Elisa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Tom</a:t>
                      </a:r>
                      <a:endParaRPr lang="en-US" sz="1200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Elisa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Harry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800600" y="1219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Input allows the union of all iterations to be input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6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Motivation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Example Algorithms Used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Architecture of </a:t>
            </a:r>
            <a:r>
              <a:rPr lang="en-US" sz="2800" dirty="0" err="1">
                <a:latin typeface="Calibri Light" pitchFamily="34" charset="0"/>
                <a:cs typeface="+mn-cs"/>
              </a:rPr>
              <a:t>HaLoop</a:t>
            </a:r>
            <a:endParaRPr lang="en-US" sz="2800" dirty="0">
              <a:latin typeface="Calibri Light" pitchFamily="34" charset="0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Calibri Light" pitchFamily="34" charset="0"/>
                <a:cs typeface="+mn-cs"/>
              </a:rPr>
              <a:t>Task Scheduling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Calibri Light" pitchFamily="34" charset="0"/>
                <a:cs typeface="+mn-cs"/>
              </a:rPr>
              <a:t>Caching and Indexing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Experiments &amp; Results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Conclusion / Discussion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OutLine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200" smtClean="0"/>
              <a:t>One goal of HaLoop is to schedule map/reduce tasks on the same machine as the data.</a:t>
            </a:r>
          </a:p>
          <a:p>
            <a:pPr lvl="1"/>
            <a:r>
              <a:rPr lang="en-US" sz="1800" smtClean="0"/>
              <a:t>Scheduling the first iteration is no different than Hadoop.</a:t>
            </a:r>
          </a:p>
          <a:p>
            <a:pPr lvl="1"/>
            <a:r>
              <a:rPr lang="en-US" sz="1800" smtClean="0"/>
              <a:t>Subsequent iterations put tasks that access the same data on the same physical node.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05607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HaLoop</a:t>
            </a:r>
            <a:r>
              <a:rPr lang="en-US" sz="2800" dirty="0" smtClean="0"/>
              <a:t> Inter-Iteration Locality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91933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39126" y="1473200"/>
            <a:ext cx="4052474" cy="4603750"/>
          </a:xfrm>
        </p:spPr>
        <p:txBody>
          <a:bodyPr>
            <a:normAutofit/>
          </a:bodyPr>
          <a:lstStyle/>
          <a:p>
            <a:r>
              <a:rPr lang="en-US" sz="2200" smtClean="0"/>
              <a:t>The master node keeps a map of </a:t>
            </a:r>
          </a:p>
          <a:p>
            <a:pPr>
              <a:buNone/>
            </a:pPr>
            <a:r>
              <a:rPr lang="en-US" sz="2200" smtClean="0"/>
              <a:t>	</a:t>
            </a:r>
            <a:r>
              <a:rPr lang="en-US" sz="2000" smtClean="0"/>
              <a:t>node ID </a:t>
            </a:r>
            <a:r>
              <a:rPr lang="en-US" sz="2000" smtClean="0">
                <a:sym typeface="Wingdings" pitchFamily="2" charset="2"/>
              </a:rPr>
              <a:t> Filesystem Partition</a:t>
            </a:r>
          </a:p>
          <a:p>
            <a:endParaRPr lang="en-US" sz="2200" smtClean="0"/>
          </a:p>
          <a:p>
            <a:r>
              <a:rPr lang="en-US" sz="2200" smtClean="0"/>
              <a:t>When a node becomes free, the master tries to assign a task related to data contained on that node.</a:t>
            </a:r>
          </a:p>
          <a:p>
            <a:r>
              <a:rPr lang="en-US" sz="2200" smtClean="0"/>
              <a:t>If a task is required on a node with a full load, it will utilize a nearby node.</a:t>
            </a: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05607"/>
            <a:ext cx="7772400" cy="643080"/>
          </a:xfrm>
        </p:spPr>
        <p:txBody>
          <a:bodyPr/>
          <a:lstStyle/>
          <a:p>
            <a:pPr algn="l"/>
            <a:r>
              <a:rPr lang="en-US" sz="2800" dirty="0" err="1" smtClean="0"/>
              <a:t>HaLoop</a:t>
            </a:r>
            <a:r>
              <a:rPr lang="en-US" dirty="0" smtClean="0"/>
              <a:t> </a:t>
            </a:r>
            <a:r>
              <a:rPr lang="en-US" sz="2800" dirty="0" smtClean="0"/>
              <a:t>Scheduling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556" t="22069" r="52777" b="24598"/>
          <a:stretch>
            <a:fillRect/>
          </a:stretch>
        </p:blipFill>
        <p:spPr bwMode="auto">
          <a:xfrm>
            <a:off x="228600" y="1524000"/>
            <a:ext cx="4419600" cy="388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Mapper Input Cache</a:t>
            </a:r>
          </a:p>
          <a:p>
            <a:r>
              <a:rPr lang="en-US" dirty="0" smtClean="0"/>
              <a:t>Reducer Input Cache</a:t>
            </a:r>
          </a:p>
          <a:p>
            <a:r>
              <a:rPr lang="en-US" dirty="0" smtClean="0"/>
              <a:t>Reducer Output Cache</a:t>
            </a:r>
          </a:p>
          <a:p>
            <a:r>
              <a:rPr lang="en-US" dirty="0" err="1" smtClean="0"/>
              <a:t>Haloop</a:t>
            </a:r>
            <a:r>
              <a:rPr lang="en-US" dirty="0" smtClean="0"/>
              <a:t> Indexes Cached Data</a:t>
            </a:r>
          </a:p>
          <a:p>
            <a:pPr lvl="1"/>
            <a:r>
              <a:rPr lang="en-US" dirty="0" smtClean="0"/>
              <a:t>Keys and values stored in separate local files</a:t>
            </a:r>
          </a:p>
          <a:p>
            <a:pPr lvl="1"/>
            <a:r>
              <a:rPr lang="en-US" dirty="0" smtClean="0"/>
              <a:t>Reduces I/O seek time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/>
          <a:lstStyle/>
          <a:p>
            <a:pPr algn="l"/>
            <a:r>
              <a:rPr lang="en-US" sz="2800" dirty="0" smtClean="0"/>
              <a:t>Caching</a:t>
            </a:r>
            <a:r>
              <a:rPr lang="en-US" dirty="0" smtClean="0"/>
              <a:t> </a:t>
            </a:r>
            <a:r>
              <a:rPr lang="en-US" sz="2800" dirty="0" smtClean="0"/>
              <a:t>And Indexing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0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888" y="519254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Approach</a:t>
            </a:r>
            <a:r>
              <a:rPr lang="en-US" dirty="0" smtClean="0"/>
              <a:t>: </a:t>
            </a:r>
            <a:r>
              <a:rPr lang="en-US" sz="2800" dirty="0" smtClean="0"/>
              <a:t>Inter-iteration caching</a:t>
            </a:r>
            <a:endParaRPr lang="en-US" dirty="0"/>
          </a:p>
        </p:txBody>
      </p:sp>
      <p:sp>
        <p:nvSpPr>
          <p:cNvPr id="7" name="Line 46"/>
          <p:cNvSpPr>
            <a:spLocks noChangeShapeType="1"/>
          </p:cNvSpPr>
          <p:nvPr/>
        </p:nvSpPr>
        <p:spPr bwMode="auto">
          <a:xfrm flipV="1">
            <a:off x="990600" y="4332546"/>
            <a:ext cx="12700" cy="1571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741363" y="5939096"/>
            <a:ext cx="376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30D0D"/>
                </a:solidFill>
              </a:rPr>
              <a:t>Mapper input cache (MI)</a:t>
            </a: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4575176" y="4862771"/>
            <a:ext cx="3462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30D0D"/>
                </a:solidFill>
              </a:rPr>
              <a:t>Reducer input cache (RI)</a:t>
            </a:r>
          </a:p>
        </p:txBody>
      </p:sp>
      <p:sp>
        <p:nvSpPr>
          <p:cNvPr id="12" name="Line 52"/>
          <p:cNvSpPr>
            <a:spLocks noChangeShapeType="1"/>
          </p:cNvSpPr>
          <p:nvPr/>
        </p:nvSpPr>
        <p:spPr bwMode="auto">
          <a:xfrm flipH="1" flipV="1">
            <a:off x="4767263" y="3994408"/>
            <a:ext cx="12700" cy="811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5434013" y="4296033"/>
            <a:ext cx="3305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30D0D"/>
                </a:solidFill>
              </a:rPr>
              <a:t>Reducer output cache (RO)</a:t>
            </a:r>
          </a:p>
        </p:txBody>
      </p: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722313" y="2248158"/>
            <a:ext cx="5367337" cy="2028825"/>
            <a:chOff x="391" y="1144"/>
            <a:chExt cx="3381" cy="1278"/>
          </a:xfrm>
        </p:grpSpPr>
        <p:sp>
          <p:nvSpPr>
            <p:cNvPr id="15" name="Flowchart: Process 14"/>
            <p:cNvSpPr/>
            <p:nvPr/>
          </p:nvSpPr>
          <p:spPr>
            <a:xfrm>
              <a:off x="679" y="1144"/>
              <a:ext cx="480" cy="288"/>
            </a:xfrm>
            <a:prstGeom prst="flowChartProcess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Arial" panose="020B0604020202020204" pitchFamily="34" charset="0"/>
                  <a:ea typeface="ＭＳ Ｐゴシック" panose="020B0600070205080204" pitchFamily="34" charset="-128"/>
                </a:rPr>
                <a:t>M</a:t>
              </a: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679" y="1624"/>
              <a:ext cx="480" cy="288"/>
            </a:xfrm>
            <a:prstGeom prst="flowChartProcess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Arial" panose="020B0604020202020204" pitchFamily="34" charset="0"/>
                  <a:ea typeface="ＭＳ Ｐゴシック" panose="020B0600070205080204" pitchFamily="34" charset="-128"/>
                </a:rPr>
                <a:t>M</a:t>
              </a:r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679" y="2064"/>
              <a:ext cx="480" cy="288"/>
            </a:xfrm>
            <a:prstGeom prst="flowChartProcess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Arial" panose="020B0604020202020204" pitchFamily="34" charset="0"/>
                  <a:ea typeface="ＭＳ Ｐゴシック" panose="020B0600070205080204" pitchFamily="34" charset="-128"/>
                </a:rPr>
                <a:t>M</a:t>
              </a:r>
            </a:p>
          </p:txBody>
        </p:sp>
        <p:cxnSp>
          <p:nvCxnSpPr>
            <p:cNvPr id="18" name="Straight Arrow Connector 17"/>
            <p:cNvCxnSpPr>
              <a:stCxn id="15" idx="3"/>
            </p:cNvCxnSpPr>
            <p:nvPr/>
          </p:nvCxnSpPr>
          <p:spPr>
            <a:xfrm>
              <a:off x="1167" y="1288"/>
              <a:ext cx="720" cy="192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159" y="1768"/>
              <a:ext cx="720" cy="192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 noChangeShapeType="1"/>
            </p:cNvCxnSpPr>
            <p:nvPr/>
          </p:nvCxnSpPr>
          <p:spPr bwMode="auto">
            <a:xfrm rot="5400000" flipH="1" flipV="1">
              <a:off x="1159" y="1480"/>
              <a:ext cx="720" cy="720"/>
            </a:xfrm>
            <a:prstGeom prst="straightConnector1">
              <a:avLst/>
            </a:prstGeom>
            <a:noFill/>
            <a:ln w="4762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20"/>
            <p:cNvCxnSpPr>
              <a:cxnSpLocks noChangeShapeType="1"/>
              <a:stCxn id="16" idx="3"/>
            </p:cNvCxnSpPr>
            <p:nvPr/>
          </p:nvCxnSpPr>
          <p:spPr bwMode="auto">
            <a:xfrm flipV="1">
              <a:off x="1167" y="1480"/>
              <a:ext cx="720" cy="288"/>
            </a:xfrm>
            <a:prstGeom prst="straightConnector1">
              <a:avLst/>
            </a:prstGeom>
            <a:noFill/>
            <a:ln w="4762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21"/>
            <p:cNvCxnSpPr>
              <a:stCxn id="15" idx="3"/>
            </p:cNvCxnSpPr>
            <p:nvPr/>
          </p:nvCxnSpPr>
          <p:spPr>
            <a:xfrm>
              <a:off x="1167" y="1288"/>
              <a:ext cx="720" cy="672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 noChangeShapeType="1"/>
              <a:stCxn id="17" idx="3"/>
            </p:cNvCxnSpPr>
            <p:nvPr/>
          </p:nvCxnSpPr>
          <p:spPr bwMode="auto">
            <a:xfrm flipV="1">
              <a:off x="1167" y="1968"/>
              <a:ext cx="720" cy="240"/>
            </a:xfrm>
            <a:prstGeom prst="straightConnector1">
              <a:avLst/>
            </a:prstGeom>
            <a:noFill/>
            <a:ln w="4762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>
            <a:xfrm>
              <a:off x="391" y="1288"/>
              <a:ext cx="288" cy="1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91" y="1768"/>
              <a:ext cx="288" cy="1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91" y="2200"/>
              <a:ext cx="288" cy="1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/>
            <p:cNvSpPr/>
            <p:nvPr/>
          </p:nvSpPr>
          <p:spPr>
            <a:xfrm>
              <a:off x="3107" y="1335"/>
              <a:ext cx="288" cy="288"/>
            </a:xfrm>
            <a:prstGeom prst="flowChartConnector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Arial" panose="020B0604020202020204" pitchFamily="34" charset="0"/>
                  <a:ea typeface="ＭＳ Ｐゴシック" panose="020B0600070205080204" pitchFamily="34" charset="-128"/>
                </a:rPr>
                <a:t>r</a:t>
              </a: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3107" y="1815"/>
              <a:ext cx="288" cy="288"/>
            </a:xfrm>
            <a:prstGeom prst="flowChartConnector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Arial" panose="020B0604020202020204" pitchFamily="34" charset="0"/>
                  <a:ea typeface="ＭＳ Ｐゴシック" panose="020B0600070205080204" pitchFamily="34" charset="-128"/>
                </a:rPr>
                <a:t>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740" y="1479"/>
              <a:ext cx="367" cy="20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731" y="1959"/>
              <a:ext cx="384" cy="1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740" y="1479"/>
              <a:ext cx="367" cy="500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2731" y="1499"/>
              <a:ext cx="376" cy="460"/>
            </a:xfrm>
            <a:prstGeom prst="straightConnector1">
              <a:avLst/>
            </a:prstGeom>
            <a:noFill/>
            <a:ln w="4762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Line 54"/>
            <p:cNvSpPr>
              <a:spLocks noChangeShapeType="1"/>
            </p:cNvSpPr>
            <p:nvPr/>
          </p:nvSpPr>
          <p:spPr bwMode="auto">
            <a:xfrm flipH="1" flipV="1">
              <a:off x="3481" y="2216"/>
              <a:ext cx="8" cy="2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55"/>
            <p:cNvSpPr txBox="1">
              <a:spLocks noChangeArrowheads="1"/>
            </p:cNvSpPr>
            <p:nvPr/>
          </p:nvSpPr>
          <p:spPr bwMode="auto">
            <a:xfrm>
              <a:off x="2004" y="1269"/>
              <a:ext cx="66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/>
                <a:t>…</a:t>
              </a:r>
            </a:p>
          </p:txBody>
        </p:sp>
        <p:cxnSp>
          <p:nvCxnSpPr>
            <p:cNvPr id="35" name="Straight Arrow Connector 51"/>
            <p:cNvCxnSpPr/>
            <p:nvPr/>
          </p:nvCxnSpPr>
          <p:spPr>
            <a:xfrm>
              <a:off x="3397" y="1477"/>
              <a:ext cx="367" cy="20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52"/>
            <p:cNvCxnSpPr/>
            <p:nvPr/>
          </p:nvCxnSpPr>
          <p:spPr>
            <a:xfrm>
              <a:off x="3388" y="1957"/>
              <a:ext cx="384" cy="1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AutoShape 58"/>
          <p:cNvSpPr>
            <a:spLocks/>
          </p:cNvSpPr>
          <p:nvPr/>
        </p:nvSpPr>
        <p:spPr bwMode="auto">
          <a:xfrm rot="5400000">
            <a:off x="3250406" y="-333910"/>
            <a:ext cx="274637" cy="4584700"/>
          </a:xfrm>
          <a:prstGeom prst="leftBrace">
            <a:avLst>
              <a:gd name="adj1" fmla="val 13911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59"/>
          <p:cNvSpPr txBox="1">
            <a:spLocks noChangeArrowheads="1"/>
          </p:cNvSpPr>
          <p:nvPr/>
        </p:nvSpPr>
        <p:spPr bwMode="auto">
          <a:xfrm>
            <a:off x="2667000" y="1349633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Loop body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1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Georgia" pitchFamily="18" charset="0"/>
              </a:rPr>
              <a:t>Motivation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67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43913" cy="50752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MapReduce</a:t>
            </a:r>
            <a:r>
              <a:rPr lang="en-US" sz="2800" dirty="0"/>
              <a:t> </a:t>
            </a:r>
            <a:r>
              <a:rPr lang="en-US" sz="2800" dirty="0" smtClean="0"/>
              <a:t>lack recursion/iteration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Disadvantages of manually orchestrating an iterative program in Map Reduce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Data may be unchanged from iteration to iteration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Detecting whether fix point has </a:t>
            </a:r>
            <a:r>
              <a:rPr lang="en-US" sz="2400" dirty="0"/>
              <a:t>b</a:t>
            </a:r>
            <a:r>
              <a:rPr lang="en-US" sz="2400" dirty="0" smtClean="0"/>
              <a:t>een reached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Lots of interesting programs need loops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graph algorithms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clustering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machine learning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recursive queries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Solution: Use a driver program outside of </a:t>
            </a:r>
            <a:r>
              <a:rPr lang="en-US" sz="2800" dirty="0" err="1" smtClean="0"/>
              <a:t>MapReduce</a:t>
            </a: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2C39-31E3-4EC8-B8CF-7723AB0D1B9D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0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333204" y="1349463"/>
            <a:ext cx="5353050" cy="4898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2250" indent="-222250" defTabSz="628650">
              <a:lnSpc>
                <a:spcPct val="90000"/>
              </a:lnSpc>
            </a:pPr>
            <a:r>
              <a:rPr lang="en-US" sz="2000" dirty="0" smtClean="0">
                <a:latin typeface="Helvetica" panose="020B0604020202020204" pitchFamily="34" charset="0"/>
              </a:rPr>
              <a:t>Provides:</a:t>
            </a:r>
          </a:p>
          <a:p>
            <a:pPr marL="558800" lvl="1" indent="-222250" defTabSz="628650">
              <a:lnSpc>
                <a:spcPct val="90000"/>
              </a:lnSpc>
            </a:pPr>
            <a:r>
              <a:rPr lang="en-US" sz="1800" dirty="0" smtClean="0">
                <a:latin typeface="Helvetica" panose="020B0604020202020204" pitchFamily="34" charset="0"/>
              </a:rPr>
              <a:t>Access to loop invariant data without map/shuffle</a:t>
            </a:r>
          </a:p>
          <a:p>
            <a:pPr marL="222250" indent="-222250" defTabSz="628650">
              <a:lnSpc>
                <a:spcPct val="90000"/>
              </a:lnSpc>
            </a:pPr>
            <a:r>
              <a:rPr lang="en-US" sz="1800" dirty="0" smtClean="0">
                <a:latin typeface="Helvetica" panose="020B0604020202020204" pitchFamily="34" charset="0"/>
              </a:rPr>
              <a:t>Used By:</a:t>
            </a:r>
          </a:p>
          <a:p>
            <a:pPr marL="558800" lvl="1" indent="-222250" defTabSz="628650">
              <a:lnSpc>
                <a:spcPct val="90000"/>
              </a:lnSpc>
            </a:pPr>
            <a:r>
              <a:rPr lang="en-US" sz="1800" dirty="0" smtClean="0">
                <a:latin typeface="Helvetica" panose="020B0604020202020204" pitchFamily="34" charset="0"/>
              </a:rPr>
              <a:t>Reducer function</a:t>
            </a:r>
          </a:p>
          <a:p>
            <a:pPr marL="222250" indent="-222250" defTabSz="628650">
              <a:lnSpc>
                <a:spcPct val="90000"/>
              </a:lnSpc>
            </a:pPr>
            <a:r>
              <a:rPr lang="en-US" sz="2000" dirty="0" smtClean="0">
                <a:latin typeface="Helvetica" panose="020B0604020202020204" pitchFamily="34" charset="0"/>
              </a:rPr>
              <a:t>Requirements: </a:t>
            </a:r>
          </a:p>
          <a:p>
            <a:pPr marL="558800" lvl="1" indent="-222250" defTabSz="628650">
              <a:lnSpc>
                <a:spcPct val="90000"/>
              </a:lnSpc>
              <a:buSzPct val="90000"/>
              <a:buFont typeface="Times" panose="02020603050405020304" pitchFamily="18" charset="0"/>
              <a:buAutoNum type="arabicPeriod"/>
            </a:pPr>
            <a:r>
              <a:rPr lang="en-US" sz="1800" dirty="0" smtClean="0">
                <a:latin typeface="Helvetica" panose="020B0604020202020204" pitchFamily="34" charset="0"/>
              </a:rPr>
              <a:t>Deterministic</a:t>
            </a:r>
          </a:p>
          <a:p>
            <a:pPr marL="558800" lvl="1" indent="-222250" defTabSz="628650">
              <a:lnSpc>
                <a:spcPct val="90000"/>
              </a:lnSpc>
              <a:buSzPct val="90000"/>
              <a:buFont typeface="Times" panose="02020603050405020304" pitchFamily="18" charset="0"/>
              <a:buAutoNum type="arabicPeriod"/>
            </a:pPr>
            <a:r>
              <a:rPr lang="en-US" sz="1800" dirty="0" smtClean="0">
                <a:latin typeface="Helvetica" panose="020B0604020202020204" pitchFamily="34" charset="0"/>
              </a:rPr>
              <a:t>L must be same across iteration</a:t>
            </a:r>
          </a:p>
          <a:p>
            <a:pPr marL="336550" lvl="1" indent="0" defTabSz="628650">
              <a:lnSpc>
                <a:spcPct val="90000"/>
              </a:lnSpc>
              <a:buSzPct val="90000"/>
              <a:buNone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3. Same input</a:t>
            </a:r>
          </a:p>
          <a:p>
            <a:pPr marL="222250" indent="-222250" defTabSz="628650">
              <a:lnSpc>
                <a:spcPct val="90000"/>
              </a:lnSpc>
            </a:pPr>
            <a:r>
              <a:rPr lang="en-US" sz="2000" dirty="0" smtClean="0">
                <a:solidFill>
                  <a:srgbClr val="0011CF"/>
                </a:solidFill>
              </a:rPr>
              <a:t>PageRank</a:t>
            </a:r>
            <a:endParaRPr lang="en-US" sz="2000" i="1" dirty="0" smtClean="0">
              <a:latin typeface="Helvetica" panose="020B0604020202020204" pitchFamily="34" charset="0"/>
            </a:endParaRPr>
          </a:p>
          <a:p>
            <a:pPr marL="558800" lvl="1" indent="-222250" defTabSz="628650">
              <a:lnSpc>
                <a:spcPct val="90000"/>
              </a:lnSpc>
            </a:pPr>
            <a:r>
              <a:rPr lang="en-US" sz="1800" dirty="0" smtClean="0">
                <a:latin typeface="Helvetica" panose="020B0604020202020204" pitchFamily="34" charset="0"/>
              </a:rPr>
              <a:t>Avoid shuffling the network at every step</a:t>
            </a:r>
          </a:p>
          <a:p>
            <a:pPr marL="222250" indent="-222250" defTabSz="628650">
              <a:lnSpc>
                <a:spcPct val="90000"/>
              </a:lnSpc>
            </a:pPr>
            <a:r>
              <a:rPr lang="en-US" sz="2000" dirty="0" smtClean="0">
                <a:solidFill>
                  <a:srgbClr val="0011CF"/>
                </a:solidFill>
              </a:rPr>
              <a:t>Descendant Query</a:t>
            </a:r>
          </a:p>
          <a:p>
            <a:pPr marL="558800" lvl="1" indent="-222250" defTabSz="628650">
              <a:lnSpc>
                <a:spcPct val="90000"/>
              </a:lnSpc>
            </a:pPr>
            <a:r>
              <a:rPr lang="en-US" sz="1800" dirty="0" smtClean="0">
                <a:latin typeface="Helvetica" panose="020B0604020202020204" pitchFamily="34" charset="0"/>
              </a:rPr>
              <a:t>Avoid shuffling the graph at every step</a:t>
            </a:r>
          </a:p>
          <a:p>
            <a:pPr marL="222250" indent="-222250" defTabSz="628650">
              <a:lnSpc>
                <a:spcPct val="90000"/>
              </a:lnSpc>
            </a:pPr>
            <a:r>
              <a:rPr lang="en-US" sz="2000" dirty="0" smtClean="0">
                <a:solidFill>
                  <a:srgbClr val="0011CF"/>
                </a:solidFill>
              </a:rPr>
              <a:t>K-means</a:t>
            </a:r>
          </a:p>
          <a:p>
            <a:pPr marL="558800" lvl="1" indent="-222250" defTabSz="628650">
              <a:lnSpc>
                <a:spcPct val="90000"/>
              </a:lnSpc>
            </a:pPr>
            <a:r>
              <a:rPr lang="en-US" sz="1800" dirty="0" smtClean="0">
                <a:latin typeface="Helvetica" panose="020B0604020202020204" pitchFamily="34" charset="0"/>
              </a:rPr>
              <a:t>No help</a:t>
            </a:r>
          </a:p>
          <a:p>
            <a:pPr marL="222250" indent="-222250" defTabSz="628650">
              <a:lnSpc>
                <a:spcPct val="90000"/>
              </a:lnSpc>
            </a:pPr>
            <a:endParaRPr lang="en-US" sz="2000" dirty="0">
              <a:latin typeface="Helvetic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4621" y="505607"/>
            <a:ext cx="7772400" cy="643080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 smtClean="0"/>
              <a:t>RI: Reducer Input Cache</a:t>
            </a:r>
            <a:endParaRPr lang="en-US" sz="2800" dirty="0"/>
          </a:p>
        </p:txBody>
      </p:sp>
      <p:sp>
        <p:nvSpPr>
          <p:cNvPr id="41" name="Flowchart: Process 40"/>
          <p:cNvSpPr>
            <a:spLocks noChangeArrowheads="1"/>
          </p:cNvSpPr>
          <p:nvPr/>
        </p:nvSpPr>
        <p:spPr bwMode="auto">
          <a:xfrm>
            <a:off x="6135345" y="1762213"/>
            <a:ext cx="428625" cy="368300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2" name="Flowchart: Process 41"/>
          <p:cNvSpPr>
            <a:spLocks noChangeArrowheads="1"/>
          </p:cNvSpPr>
          <p:nvPr/>
        </p:nvSpPr>
        <p:spPr bwMode="auto">
          <a:xfrm>
            <a:off x="6135345" y="2376575"/>
            <a:ext cx="428625" cy="369888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" name="Flowchart: Process 42"/>
          <p:cNvSpPr>
            <a:spLocks noChangeArrowheads="1"/>
          </p:cNvSpPr>
          <p:nvPr/>
        </p:nvSpPr>
        <p:spPr bwMode="auto">
          <a:xfrm>
            <a:off x="6135345" y="2940138"/>
            <a:ext cx="428625" cy="369887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44" name="Straight Arrow Connector 43"/>
          <p:cNvCxnSpPr>
            <a:cxnSpLocks noChangeShapeType="1"/>
            <a:stCxn id="41" idx="3"/>
          </p:cNvCxnSpPr>
          <p:nvPr/>
        </p:nvCxnSpPr>
        <p:spPr bwMode="auto">
          <a:xfrm>
            <a:off x="6576670" y="1946363"/>
            <a:ext cx="642937" cy="246062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6563970" y="2560725"/>
            <a:ext cx="644525" cy="246063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 rot="5400000" flipH="1" flipV="1">
            <a:off x="6425064" y="2331331"/>
            <a:ext cx="922338" cy="644525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  <a:stCxn id="42" idx="3"/>
          </p:cNvCxnSpPr>
          <p:nvPr/>
        </p:nvCxnSpPr>
        <p:spPr bwMode="auto">
          <a:xfrm flipV="1">
            <a:off x="6576670" y="2194013"/>
            <a:ext cx="642937" cy="36830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47"/>
          <p:cNvCxnSpPr>
            <a:cxnSpLocks noChangeShapeType="1"/>
            <a:stCxn id="41" idx="3"/>
          </p:cNvCxnSpPr>
          <p:nvPr/>
        </p:nvCxnSpPr>
        <p:spPr bwMode="auto">
          <a:xfrm>
            <a:off x="6576670" y="1946363"/>
            <a:ext cx="642937" cy="860425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  <a:stCxn id="43" idx="3"/>
          </p:cNvCxnSpPr>
          <p:nvPr/>
        </p:nvCxnSpPr>
        <p:spPr bwMode="auto">
          <a:xfrm flipV="1">
            <a:off x="6576670" y="2819488"/>
            <a:ext cx="642937" cy="306387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5878170" y="1946363"/>
            <a:ext cx="257175" cy="1587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>
            <a:off x="5878170" y="2560725"/>
            <a:ext cx="257175" cy="1588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>
            <a:off x="5878170" y="3114763"/>
            <a:ext cx="257175" cy="1587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" name="Flowchart: Connector 52"/>
          <p:cNvSpPr>
            <a:spLocks noChangeArrowheads="1"/>
          </p:cNvSpPr>
          <p:nvPr/>
        </p:nvSpPr>
        <p:spPr bwMode="auto">
          <a:xfrm>
            <a:off x="8097495" y="2006688"/>
            <a:ext cx="257175" cy="3683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" name="Flowchart: Connector 53"/>
          <p:cNvSpPr>
            <a:spLocks noChangeArrowheads="1"/>
          </p:cNvSpPr>
          <p:nvPr/>
        </p:nvSpPr>
        <p:spPr bwMode="auto">
          <a:xfrm>
            <a:off x="8097495" y="2621050"/>
            <a:ext cx="257175" cy="369888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>
            <a:off x="7768882" y="2190838"/>
            <a:ext cx="328613" cy="2540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>
            <a:off x="7760945" y="2805200"/>
            <a:ext cx="342900" cy="1588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>
            <a:off x="7768882" y="2190838"/>
            <a:ext cx="328613" cy="64135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V="1">
            <a:off x="7760945" y="2216238"/>
            <a:ext cx="336550" cy="588962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7103720" y="1909850"/>
            <a:ext cx="598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A7EBB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/>
              <a:t>…</a:t>
            </a:r>
          </a:p>
        </p:txBody>
      </p:sp>
      <p:cxnSp>
        <p:nvCxnSpPr>
          <p:cNvPr id="60" name="Straight Arrow Connector 51"/>
          <p:cNvCxnSpPr>
            <a:cxnSpLocks noChangeShapeType="1"/>
          </p:cNvCxnSpPr>
          <p:nvPr/>
        </p:nvCxnSpPr>
        <p:spPr bwMode="auto">
          <a:xfrm>
            <a:off x="8356257" y="2189250"/>
            <a:ext cx="327025" cy="2540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" name="Straight Arrow Connector 52"/>
          <p:cNvCxnSpPr>
            <a:cxnSpLocks noChangeShapeType="1"/>
          </p:cNvCxnSpPr>
          <p:nvPr/>
        </p:nvCxnSpPr>
        <p:spPr bwMode="auto">
          <a:xfrm>
            <a:off x="8348320" y="2803613"/>
            <a:ext cx="342900" cy="1587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7887945" y="1349463"/>
            <a:ext cx="339725" cy="2370137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1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8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356630" y="1243013"/>
            <a:ext cx="5040313" cy="50752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7338" indent="-287338" defTabSz="681038">
              <a:lnSpc>
                <a:spcPct val="90000"/>
              </a:lnSpc>
            </a:pPr>
            <a:r>
              <a:rPr lang="en-US" sz="2000" dirty="0" smtClean="0">
                <a:latin typeface="Helvetica" panose="020B0604020202020204" pitchFamily="34" charset="0"/>
              </a:rPr>
              <a:t>Provides:</a:t>
            </a:r>
          </a:p>
          <a:p>
            <a:pPr marL="628650" lvl="1" indent="-169863" defTabSz="681038">
              <a:lnSpc>
                <a:spcPct val="90000"/>
              </a:lnSpc>
            </a:pPr>
            <a:r>
              <a:rPr lang="en-US" sz="1800" dirty="0" smtClean="0">
                <a:latin typeface="Helvetica" panose="020B0604020202020204" pitchFamily="34" charset="0"/>
              </a:rPr>
              <a:t>Test the convergence condition by comparing consecutive iterations</a:t>
            </a:r>
          </a:p>
          <a:p>
            <a:pPr marL="287338" indent="-287338" defTabSz="681038">
              <a:lnSpc>
                <a:spcPct val="90000"/>
              </a:lnSpc>
            </a:pPr>
            <a:r>
              <a:rPr lang="en-US" sz="2000" dirty="0" smtClean="0">
                <a:latin typeface="Helvetica" panose="020B0604020202020204" pitchFamily="34" charset="0"/>
              </a:rPr>
              <a:t>Used By:</a:t>
            </a:r>
          </a:p>
          <a:p>
            <a:pPr marL="628650" lvl="1" indent="-169863" defTabSz="681038">
              <a:lnSpc>
                <a:spcPct val="90000"/>
              </a:lnSpc>
            </a:pPr>
            <a:r>
              <a:rPr lang="en-US" sz="1800" dirty="0" err="1" smtClean="0">
                <a:latin typeface="Helvetica" panose="020B0604020202020204" pitchFamily="34" charset="0"/>
              </a:rPr>
              <a:t>Fixpoint</a:t>
            </a:r>
            <a:r>
              <a:rPr lang="en-US" sz="1800" dirty="0" smtClean="0">
                <a:latin typeface="Helvetica" panose="020B0604020202020204" pitchFamily="34" charset="0"/>
              </a:rPr>
              <a:t> evaluation</a:t>
            </a:r>
          </a:p>
          <a:p>
            <a:pPr marL="287338" indent="-287338" defTabSz="681038">
              <a:lnSpc>
                <a:spcPct val="90000"/>
              </a:lnSpc>
            </a:pPr>
            <a:r>
              <a:rPr lang="en-US" sz="2000" dirty="0" smtClean="0">
                <a:latin typeface="Helvetica" panose="020B0604020202020204" pitchFamily="34" charset="0"/>
              </a:rPr>
              <a:t>Assumes: </a:t>
            </a:r>
          </a:p>
          <a:p>
            <a:pPr marL="458787" lvl="1" indent="0" defTabSz="681038">
              <a:lnSpc>
                <a:spcPct val="90000"/>
              </a:lnSpc>
              <a:buNone/>
            </a:pPr>
            <a:r>
              <a:rPr lang="en-US" sz="1800" dirty="0" smtClean="0">
                <a:latin typeface="Helvetica" panose="020B0604020202020204" pitchFamily="34" charset="0"/>
              </a:rPr>
              <a:t>Reducer output key functionally determines Reducer input key</a:t>
            </a:r>
          </a:p>
          <a:p>
            <a:pPr marL="287338" indent="-287338" defTabSz="681038">
              <a:lnSpc>
                <a:spcPct val="90000"/>
              </a:lnSpc>
            </a:pPr>
            <a:endParaRPr lang="en-US" sz="2000" dirty="0" smtClean="0">
              <a:solidFill>
                <a:srgbClr val="0011CF"/>
              </a:solidFill>
            </a:endParaRPr>
          </a:p>
          <a:p>
            <a:pPr marL="287338" indent="-287338" defTabSz="681038">
              <a:lnSpc>
                <a:spcPct val="90000"/>
              </a:lnSpc>
            </a:pPr>
            <a:r>
              <a:rPr lang="en-US" sz="2000" dirty="0" smtClean="0">
                <a:solidFill>
                  <a:srgbClr val="0011CF"/>
                </a:solidFill>
              </a:rPr>
              <a:t>PageRank</a:t>
            </a:r>
            <a:endParaRPr lang="en-US" sz="2000" i="1" dirty="0" smtClean="0">
              <a:latin typeface="Helvetica" panose="020B0604020202020204" pitchFamily="34" charset="0"/>
            </a:endParaRPr>
          </a:p>
          <a:p>
            <a:pPr marL="628650" lvl="1" indent="-169863" defTabSz="681038">
              <a:lnSpc>
                <a:spcPct val="90000"/>
              </a:lnSpc>
            </a:pPr>
            <a:r>
              <a:rPr lang="en-US" sz="1800" dirty="0" smtClean="0">
                <a:latin typeface="Helvetica" panose="020B0604020202020204" pitchFamily="34" charset="0"/>
              </a:rPr>
              <a:t>Allows distributed </a:t>
            </a:r>
            <a:r>
              <a:rPr lang="en-US" sz="1800" dirty="0" err="1" smtClean="0">
                <a:latin typeface="Helvetica" panose="020B0604020202020204" pitchFamily="34" charset="0"/>
              </a:rPr>
              <a:t>fixpoint</a:t>
            </a:r>
            <a:r>
              <a:rPr lang="en-US" sz="1800" dirty="0" smtClean="0">
                <a:latin typeface="Helvetica" panose="020B0604020202020204" pitchFamily="34" charset="0"/>
              </a:rPr>
              <a:t> evaluation</a:t>
            </a:r>
          </a:p>
          <a:p>
            <a:pPr marL="628650" lvl="1" indent="-169863" defTabSz="681038">
              <a:lnSpc>
                <a:spcPct val="90000"/>
              </a:lnSpc>
            </a:pPr>
            <a:r>
              <a:rPr lang="en-US" sz="1800" dirty="0" smtClean="0">
                <a:latin typeface="Helvetica" panose="020B0604020202020204" pitchFamily="34" charset="0"/>
              </a:rPr>
              <a:t>Obviates extra </a:t>
            </a:r>
            <a:r>
              <a:rPr lang="en-US" sz="1800" dirty="0" err="1" smtClean="0">
                <a:latin typeface="Helvetica" panose="020B0604020202020204" pitchFamily="34" charset="0"/>
              </a:rPr>
              <a:t>MapReduce</a:t>
            </a:r>
            <a:r>
              <a:rPr lang="en-US" sz="1800" dirty="0" smtClean="0">
                <a:latin typeface="Helvetica" panose="020B0604020202020204" pitchFamily="34" charset="0"/>
              </a:rPr>
              <a:t> job </a:t>
            </a:r>
          </a:p>
          <a:p>
            <a:pPr marL="222250" indent="-222250" defTabSz="628650">
              <a:lnSpc>
                <a:spcPct val="90000"/>
              </a:lnSpc>
            </a:pPr>
            <a:r>
              <a:rPr lang="en-US" sz="2000" dirty="0">
                <a:solidFill>
                  <a:srgbClr val="0011CF"/>
                </a:solidFill>
              </a:rPr>
              <a:t>Descendant Query</a:t>
            </a:r>
          </a:p>
          <a:p>
            <a:pPr marL="628650" lvl="1" indent="-169863" defTabSz="681038">
              <a:lnSpc>
                <a:spcPct val="90000"/>
              </a:lnSpc>
            </a:pPr>
            <a:r>
              <a:rPr lang="en-US" sz="1800" dirty="0" smtClean="0">
                <a:latin typeface="Helvetica" panose="020B0604020202020204" pitchFamily="34" charset="0"/>
              </a:rPr>
              <a:t>No help</a:t>
            </a:r>
          </a:p>
          <a:p>
            <a:pPr marL="287338" indent="-287338" defTabSz="681038">
              <a:lnSpc>
                <a:spcPct val="90000"/>
              </a:lnSpc>
            </a:pPr>
            <a:r>
              <a:rPr lang="en-US" sz="2000" dirty="0" smtClean="0">
                <a:solidFill>
                  <a:srgbClr val="0011CF"/>
                </a:solidFill>
              </a:rPr>
              <a:t>K-means</a:t>
            </a:r>
          </a:p>
          <a:p>
            <a:pPr marL="628650" lvl="1" indent="-169863" defTabSz="681038">
              <a:lnSpc>
                <a:spcPct val="90000"/>
              </a:lnSpc>
            </a:pPr>
            <a:r>
              <a:rPr lang="en-US" sz="1800" dirty="0" smtClean="0">
                <a:latin typeface="Helvetica" panose="020B0604020202020204" pitchFamily="34" charset="0"/>
              </a:rPr>
              <a:t>No help</a:t>
            </a:r>
            <a:endParaRPr lang="en-US" sz="1800" dirty="0">
              <a:latin typeface="Helvetic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RO: Reducer Output Cache</a:t>
            </a:r>
            <a:endParaRPr lang="en-US" sz="2800" dirty="0"/>
          </a:p>
        </p:txBody>
      </p:sp>
      <p:sp>
        <p:nvSpPr>
          <p:cNvPr id="29" name="Flowchart: Process 28"/>
          <p:cNvSpPr>
            <a:spLocks noChangeArrowheads="1"/>
          </p:cNvSpPr>
          <p:nvPr/>
        </p:nvSpPr>
        <p:spPr bwMode="auto">
          <a:xfrm>
            <a:off x="5641418" y="1717675"/>
            <a:ext cx="428625" cy="368300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" name="Flowchart: Process 29"/>
          <p:cNvSpPr>
            <a:spLocks noChangeArrowheads="1"/>
          </p:cNvSpPr>
          <p:nvPr/>
        </p:nvSpPr>
        <p:spPr bwMode="auto">
          <a:xfrm>
            <a:off x="5641418" y="2332038"/>
            <a:ext cx="428625" cy="369887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" name="Flowchart: Process 30"/>
          <p:cNvSpPr>
            <a:spLocks noChangeArrowheads="1"/>
          </p:cNvSpPr>
          <p:nvPr/>
        </p:nvSpPr>
        <p:spPr bwMode="auto">
          <a:xfrm>
            <a:off x="5641418" y="2895600"/>
            <a:ext cx="428625" cy="369888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32" name="Straight Arrow Connector 31"/>
          <p:cNvCxnSpPr>
            <a:cxnSpLocks noChangeShapeType="1"/>
            <a:stCxn id="29" idx="3"/>
          </p:cNvCxnSpPr>
          <p:nvPr/>
        </p:nvCxnSpPr>
        <p:spPr bwMode="auto">
          <a:xfrm>
            <a:off x="6082743" y="1901825"/>
            <a:ext cx="642937" cy="246063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6070043" y="2516188"/>
            <a:ext cx="644525" cy="246062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5931137" y="2286794"/>
            <a:ext cx="922337" cy="644525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  <a:stCxn id="30" idx="3"/>
          </p:cNvCxnSpPr>
          <p:nvPr/>
        </p:nvCxnSpPr>
        <p:spPr bwMode="auto">
          <a:xfrm flipV="1">
            <a:off x="6082743" y="2149475"/>
            <a:ext cx="642937" cy="36830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  <a:stCxn id="29" idx="3"/>
          </p:cNvCxnSpPr>
          <p:nvPr/>
        </p:nvCxnSpPr>
        <p:spPr bwMode="auto">
          <a:xfrm>
            <a:off x="6082743" y="1901825"/>
            <a:ext cx="642937" cy="860425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  <a:stCxn id="31" idx="3"/>
          </p:cNvCxnSpPr>
          <p:nvPr/>
        </p:nvCxnSpPr>
        <p:spPr bwMode="auto">
          <a:xfrm flipV="1">
            <a:off x="6082743" y="2774950"/>
            <a:ext cx="642937" cy="306388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>
            <a:off x="5384243" y="1901825"/>
            <a:ext cx="257175" cy="1588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5384243" y="2516188"/>
            <a:ext cx="257175" cy="1587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>
            <a:cxnSpLocks noChangeShapeType="1"/>
          </p:cNvCxnSpPr>
          <p:nvPr/>
        </p:nvCxnSpPr>
        <p:spPr bwMode="auto">
          <a:xfrm>
            <a:off x="5384243" y="3070225"/>
            <a:ext cx="257175" cy="1588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5" name="Flowchart: Connector 64"/>
          <p:cNvSpPr>
            <a:spLocks noChangeArrowheads="1"/>
          </p:cNvSpPr>
          <p:nvPr/>
        </p:nvSpPr>
        <p:spPr bwMode="auto">
          <a:xfrm>
            <a:off x="7603568" y="1962150"/>
            <a:ext cx="257175" cy="3683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6" name="Flowchart: Connector 65"/>
          <p:cNvSpPr>
            <a:spLocks noChangeArrowheads="1"/>
          </p:cNvSpPr>
          <p:nvPr/>
        </p:nvSpPr>
        <p:spPr bwMode="auto">
          <a:xfrm>
            <a:off x="7603568" y="2576513"/>
            <a:ext cx="257175" cy="369887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>
            <a:off x="7274955" y="2146300"/>
            <a:ext cx="328613" cy="2540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>
            <a:off x="7267018" y="2760663"/>
            <a:ext cx="342900" cy="1587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cxnSpLocks noChangeShapeType="1"/>
          </p:cNvCxnSpPr>
          <p:nvPr/>
        </p:nvCxnSpPr>
        <p:spPr bwMode="auto">
          <a:xfrm>
            <a:off x="7274955" y="2146300"/>
            <a:ext cx="328613" cy="64135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 flipV="1">
            <a:off x="7267018" y="2171700"/>
            <a:ext cx="336550" cy="588963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6609793" y="1865313"/>
            <a:ext cx="598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A7EBB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/>
              <a:t>…</a:t>
            </a:r>
          </a:p>
        </p:txBody>
      </p:sp>
      <p:cxnSp>
        <p:nvCxnSpPr>
          <p:cNvPr id="72" name="Straight Arrow Connector 51"/>
          <p:cNvCxnSpPr>
            <a:cxnSpLocks noChangeShapeType="1"/>
          </p:cNvCxnSpPr>
          <p:nvPr/>
        </p:nvCxnSpPr>
        <p:spPr bwMode="auto">
          <a:xfrm>
            <a:off x="7862330" y="2144713"/>
            <a:ext cx="327025" cy="2540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" name="Straight Arrow Connector 52"/>
          <p:cNvCxnSpPr>
            <a:cxnSpLocks noChangeShapeType="1"/>
          </p:cNvCxnSpPr>
          <p:nvPr/>
        </p:nvCxnSpPr>
        <p:spPr bwMode="auto">
          <a:xfrm>
            <a:off x="7854393" y="2759075"/>
            <a:ext cx="342900" cy="1588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7771843" y="1279525"/>
            <a:ext cx="339725" cy="237013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1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0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333976" y="1317625"/>
            <a:ext cx="5367338" cy="5075237"/>
          </a:xfrm>
          <a:prstGeom prst="rect">
            <a:avLst/>
          </a:prstGeom>
        </p:spPr>
        <p:txBody>
          <a:bodyPr/>
          <a:lstStyle/>
          <a:p>
            <a:pPr marL="222250" indent="-222250" defTabSz="628650">
              <a:lnSpc>
                <a:spcPct val="90000"/>
              </a:lnSpc>
            </a:pPr>
            <a:r>
              <a:rPr lang="en-US" sz="2000" dirty="0" smtClean="0">
                <a:latin typeface="Helvetica" panose="020B0604020202020204" pitchFamily="34" charset="0"/>
              </a:rPr>
              <a:t>Aims to avoid non-local data reads in mappers</a:t>
            </a:r>
            <a:endParaRPr lang="en-US" sz="1800" dirty="0" smtClean="0">
              <a:latin typeface="Helvetica" panose="020B0604020202020204" pitchFamily="34" charset="0"/>
            </a:endParaRPr>
          </a:p>
          <a:p>
            <a:pPr marL="222250" indent="-222250" defTabSz="628650">
              <a:lnSpc>
                <a:spcPct val="90000"/>
              </a:lnSpc>
            </a:pPr>
            <a:r>
              <a:rPr lang="en-US" sz="2000" dirty="0" smtClean="0">
                <a:latin typeface="Helvetica" panose="020B0604020202020204" pitchFamily="34" charset="0"/>
              </a:rPr>
              <a:t>Used:</a:t>
            </a:r>
          </a:p>
          <a:p>
            <a:pPr marL="576263" lvl="1" indent="-222250" defTabSz="628650">
              <a:lnSpc>
                <a:spcPct val="90000"/>
              </a:lnSpc>
            </a:pPr>
            <a:r>
              <a:rPr lang="en-US" sz="1800" dirty="0" smtClean="0">
                <a:latin typeface="Helvetica" panose="020B0604020202020204" pitchFamily="34" charset="0"/>
              </a:rPr>
              <a:t>During scheduling of map tasks</a:t>
            </a:r>
          </a:p>
          <a:p>
            <a:pPr marL="222250" indent="-222250" defTabSz="628650">
              <a:lnSpc>
                <a:spcPct val="90000"/>
              </a:lnSpc>
            </a:pPr>
            <a:r>
              <a:rPr lang="en-US" sz="2000" dirty="0" smtClean="0">
                <a:latin typeface="Helvetica" panose="020B0604020202020204" pitchFamily="34" charset="0"/>
              </a:rPr>
              <a:t>Assumes: </a:t>
            </a:r>
          </a:p>
          <a:p>
            <a:pPr marL="576263" lvl="1" indent="-222250" defTabSz="628650">
              <a:lnSpc>
                <a:spcPct val="90000"/>
              </a:lnSpc>
              <a:buSzPct val="90000"/>
              <a:buFont typeface="Times" panose="02020603050405020304" pitchFamily="18" charset="0"/>
              <a:buAutoNum type="arabicPeriod"/>
            </a:pPr>
            <a:r>
              <a:rPr lang="en-US" sz="1800" dirty="0" smtClean="0">
                <a:latin typeface="Helvetica" panose="020B0604020202020204" pitchFamily="34" charset="0"/>
              </a:rPr>
              <a:t>Mapper input does not change</a:t>
            </a:r>
          </a:p>
          <a:p>
            <a:pPr marL="222250" indent="-222250" defTabSz="62865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000" dirty="0" smtClean="0">
              <a:solidFill>
                <a:srgbClr val="0011CF"/>
              </a:solidFill>
            </a:endParaRPr>
          </a:p>
          <a:p>
            <a:pPr marL="222250" indent="-222250" defTabSz="628650">
              <a:lnSpc>
                <a:spcPct val="90000"/>
              </a:lnSpc>
            </a:pPr>
            <a:r>
              <a:rPr lang="en-US" sz="2000" dirty="0" smtClean="0">
                <a:solidFill>
                  <a:srgbClr val="0011CF"/>
                </a:solidFill>
              </a:rPr>
              <a:t>PageRank</a:t>
            </a:r>
            <a:endParaRPr lang="en-US" sz="2000" i="1" dirty="0" smtClean="0">
              <a:latin typeface="Helvetica" panose="020B0604020202020204" pitchFamily="34" charset="0"/>
            </a:endParaRPr>
          </a:p>
          <a:p>
            <a:pPr marL="576263" lvl="1" indent="-222250" defTabSz="628650">
              <a:lnSpc>
                <a:spcPct val="90000"/>
              </a:lnSpc>
            </a:pPr>
            <a:r>
              <a:rPr lang="en-US" sz="1800" dirty="0" smtClean="0">
                <a:latin typeface="Helvetica" panose="020B0604020202020204" pitchFamily="34" charset="0"/>
              </a:rPr>
              <a:t>use of Reducer Input Cache</a:t>
            </a:r>
          </a:p>
          <a:p>
            <a:pPr marL="222250" indent="-222250" defTabSz="628650">
              <a:lnSpc>
                <a:spcPct val="90000"/>
              </a:lnSpc>
            </a:pPr>
            <a:r>
              <a:rPr lang="en-US" sz="2000" dirty="0">
                <a:solidFill>
                  <a:srgbClr val="0011CF"/>
                </a:solidFill>
              </a:rPr>
              <a:t>Descendant Query</a:t>
            </a:r>
          </a:p>
          <a:p>
            <a:pPr marL="576263" lvl="1" indent="-222250" defTabSz="628650">
              <a:lnSpc>
                <a:spcPct val="90000"/>
              </a:lnSpc>
            </a:pPr>
            <a:r>
              <a:rPr lang="en-US" sz="1800" dirty="0" smtClean="0">
                <a:latin typeface="Helvetica" panose="020B0604020202020204" pitchFamily="34" charset="0"/>
              </a:rPr>
              <a:t>use of Reducer Input Cache</a:t>
            </a:r>
          </a:p>
          <a:p>
            <a:pPr marL="222250" indent="-222250" defTabSz="628650">
              <a:lnSpc>
                <a:spcPct val="90000"/>
              </a:lnSpc>
            </a:pPr>
            <a:r>
              <a:rPr lang="en-US" sz="2000" dirty="0" smtClean="0">
                <a:solidFill>
                  <a:srgbClr val="0011CF"/>
                </a:solidFill>
              </a:rPr>
              <a:t>K-means</a:t>
            </a:r>
          </a:p>
          <a:p>
            <a:pPr marL="576263" lvl="1" indent="-222250" defTabSz="628650">
              <a:lnSpc>
                <a:spcPct val="90000"/>
              </a:lnSpc>
            </a:pPr>
            <a:r>
              <a:rPr lang="en-US" sz="1800" dirty="0" smtClean="0">
                <a:latin typeface="Helvetica" panose="020B0604020202020204" pitchFamily="34" charset="0"/>
              </a:rPr>
              <a:t>Avoids non-local data reads on iterations &gt; 0</a:t>
            </a:r>
          </a:p>
          <a:p>
            <a:pPr marL="222250" indent="-222250" defTabSz="628650">
              <a:lnSpc>
                <a:spcPct val="9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839" y="499920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MI: Mapper Input Cache</a:t>
            </a:r>
            <a:endParaRPr lang="en-US" sz="2800" dirty="0"/>
          </a:p>
        </p:txBody>
      </p:sp>
      <p:sp>
        <p:nvSpPr>
          <p:cNvPr id="41" name="Flowchart: Process 40"/>
          <p:cNvSpPr>
            <a:spLocks noChangeArrowheads="1"/>
          </p:cNvSpPr>
          <p:nvPr/>
        </p:nvSpPr>
        <p:spPr bwMode="auto">
          <a:xfrm>
            <a:off x="5855301" y="1652587"/>
            <a:ext cx="428625" cy="368300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2" name="Flowchart: Process 41"/>
          <p:cNvSpPr>
            <a:spLocks noChangeArrowheads="1"/>
          </p:cNvSpPr>
          <p:nvPr/>
        </p:nvSpPr>
        <p:spPr bwMode="auto">
          <a:xfrm>
            <a:off x="5855301" y="2266950"/>
            <a:ext cx="428625" cy="369887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" name="Flowchart: Process 42"/>
          <p:cNvSpPr>
            <a:spLocks noChangeArrowheads="1"/>
          </p:cNvSpPr>
          <p:nvPr/>
        </p:nvSpPr>
        <p:spPr bwMode="auto">
          <a:xfrm>
            <a:off x="5855301" y="2830512"/>
            <a:ext cx="428625" cy="369888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44" name="Straight Arrow Connector 43"/>
          <p:cNvCxnSpPr>
            <a:cxnSpLocks noChangeShapeType="1"/>
            <a:stCxn id="41" idx="3"/>
          </p:cNvCxnSpPr>
          <p:nvPr/>
        </p:nvCxnSpPr>
        <p:spPr bwMode="auto">
          <a:xfrm>
            <a:off x="6296626" y="1836737"/>
            <a:ext cx="642938" cy="246063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6283926" y="2451100"/>
            <a:ext cx="644525" cy="246062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 rot="5400000" flipH="1" flipV="1">
            <a:off x="6145020" y="2221706"/>
            <a:ext cx="922337" cy="644525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  <a:stCxn id="42" idx="3"/>
          </p:cNvCxnSpPr>
          <p:nvPr/>
        </p:nvCxnSpPr>
        <p:spPr bwMode="auto">
          <a:xfrm flipV="1">
            <a:off x="6296626" y="2084387"/>
            <a:ext cx="642938" cy="36830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47"/>
          <p:cNvCxnSpPr>
            <a:cxnSpLocks noChangeShapeType="1"/>
            <a:stCxn id="41" idx="3"/>
          </p:cNvCxnSpPr>
          <p:nvPr/>
        </p:nvCxnSpPr>
        <p:spPr bwMode="auto">
          <a:xfrm>
            <a:off x="6296626" y="1836737"/>
            <a:ext cx="642938" cy="860425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  <a:stCxn id="43" idx="3"/>
          </p:cNvCxnSpPr>
          <p:nvPr/>
        </p:nvCxnSpPr>
        <p:spPr bwMode="auto">
          <a:xfrm flipV="1">
            <a:off x="6296626" y="2709862"/>
            <a:ext cx="642938" cy="306388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5598126" y="1836737"/>
            <a:ext cx="257175" cy="1588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>
            <a:off x="5598126" y="2451100"/>
            <a:ext cx="257175" cy="1587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>
            <a:off x="5598126" y="3005137"/>
            <a:ext cx="257175" cy="1588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" name="Flowchart: Connector 52"/>
          <p:cNvSpPr>
            <a:spLocks noChangeArrowheads="1"/>
          </p:cNvSpPr>
          <p:nvPr/>
        </p:nvSpPr>
        <p:spPr bwMode="auto">
          <a:xfrm>
            <a:off x="7817451" y="1897062"/>
            <a:ext cx="257175" cy="3683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" name="Flowchart: Connector 53"/>
          <p:cNvSpPr>
            <a:spLocks noChangeArrowheads="1"/>
          </p:cNvSpPr>
          <p:nvPr/>
        </p:nvSpPr>
        <p:spPr bwMode="auto">
          <a:xfrm>
            <a:off x="7817451" y="2511425"/>
            <a:ext cx="257175" cy="369887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>
            <a:off x="7488839" y="2081212"/>
            <a:ext cx="328612" cy="2540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>
            <a:off x="7480901" y="2695575"/>
            <a:ext cx="342900" cy="1587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>
            <a:off x="7488839" y="2081212"/>
            <a:ext cx="328612" cy="64135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V="1">
            <a:off x="7480901" y="2106612"/>
            <a:ext cx="336550" cy="588963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6823676" y="1800225"/>
            <a:ext cx="5984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A7EBB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/>
              <a:t>…</a:t>
            </a:r>
          </a:p>
        </p:txBody>
      </p:sp>
      <p:cxnSp>
        <p:nvCxnSpPr>
          <p:cNvPr id="60" name="Straight Arrow Connector 51"/>
          <p:cNvCxnSpPr>
            <a:cxnSpLocks noChangeShapeType="1"/>
          </p:cNvCxnSpPr>
          <p:nvPr/>
        </p:nvCxnSpPr>
        <p:spPr bwMode="auto">
          <a:xfrm>
            <a:off x="8076214" y="2079625"/>
            <a:ext cx="327025" cy="25400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" name="Straight Arrow Connector 52"/>
          <p:cNvCxnSpPr>
            <a:cxnSpLocks noChangeShapeType="1"/>
          </p:cNvCxnSpPr>
          <p:nvPr/>
        </p:nvCxnSpPr>
        <p:spPr bwMode="auto">
          <a:xfrm>
            <a:off x="8068276" y="2693987"/>
            <a:ext cx="342900" cy="1588"/>
          </a:xfrm>
          <a:prstGeom prst="straightConnector1">
            <a:avLst/>
          </a:prstGeom>
          <a:noFill/>
          <a:ln w="25400">
            <a:solidFill>
              <a:srgbClr val="4A7EBB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5734651" y="1295400"/>
            <a:ext cx="339725" cy="2370137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smtClean="0">
                <a:latin typeface="+mn-lt"/>
                <a:cs typeface="ＭＳ Ｐゴシック" pitchFamily="-111" charset="-128"/>
              </a:rPr>
              <a:t>Cache Must be Reconstructed:</a:t>
            </a:r>
          </a:p>
          <a:p>
            <a:pPr lvl="1"/>
            <a:r>
              <a:rPr lang="en-US" sz="2000" smtClean="0">
                <a:latin typeface="+mn-lt"/>
                <a:cs typeface="ＭＳ Ｐゴシック" pitchFamily="-111" charset="-128"/>
              </a:rPr>
              <a:t>Hosting Node Fails</a:t>
            </a:r>
          </a:p>
          <a:p>
            <a:pPr lvl="1"/>
            <a:r>
              <a:rPr lang="en-US" sz="2000" smtClean="0">
                <a:latin typeface="+mn-lt"/>
                <a:cs typeface="ＭＳ Ｐゴシック" pitchFamily="-111" charset="-128"/>
              </a:rPr>
              <a:t>Hosting Node has Full Node (M/R Job Needs to be Scheduled on a Different Substitution Node)</a:t>
            </a:r>
          </a:p>
          <a:p>
            <a:r>
              <a:rPr lang="en-US" sz="2400" smtClean="0">
                <a:latin typeface="+mn-lt"/>
                <a:cs typeface="ＭＳ Ｐゴシック" pitchFamily="-111" charset="-128"/>
              </a:rPr>
              <a:t>Process is Transparent</a:t>
            </a:r>
          </a:p>
          <a:p>
            <a:pPr lvl="1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88547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Cache Rebuilding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Motivation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Example Algorithms Used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Architecture of </a:t>
            </a:r>
            <a:r>
              <a:rPr lang="en-US" sz="2800" dirty="0" err="1">
                <a:latin typeface="Calibri Light" pitchFamily="34" charset="0"/>
                <a:cs typeface="+mn-cs"/>
              </a:rPr>
              <a:t>HaLoop</a:t>
            </a:r>
            <a:endParaRPr lang="en-US" sz="2800" dirty="0">
              <a:latin typeface="Calibri Light" pitchFamily="34" charset="0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Task Scheduling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  <a:cs typeface="+mn-cs"/>
              </a:rPr>
              <a:t>Caching and Indexing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Calibri Light" pitchFamily="34" charset="0"/>
                <a:cs typeface="+mn-cs"/>
              </a:rPr>
              <a:t>Experiments &amp; Results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Calibri Light" pitchFamily="34" charset="0"/>
                <a:cs typeface="+mn-cs"/>
              </a:rPr>
              <a:t>Conclusion / Discussion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OutLine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4385" y="502195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Results: Page Rank</a:t>
            </a:r>
            <a:endParaRPr lang="en-US" sz="2800" dirty="0"/>
          </a:p>
        </p:txBody>
      </p:sp>
      <p:pic>
        <p:nvPicPr>
          <p:cNvPr id="7" name="Picture 6" descr="res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38400"/>
            <a:ext cx="9144000" cy="3881764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168375" y="1351002"/>
            <a:ext cx="44798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600" dirty="0" smtClean="0"/>
              <a:t>Run only for 10 iterations</a:t>
            </a:r>
          </a:p>
          <a:p>
            <a:pPr>
              <a:buFontTx/>
              <a:buChar char="-"/>
            </a:pPr>
            <a:r>
              <a:rPr lang="en-US" sz="1600" dirty="0" smtClean="0"/>
              <a:t>Join and aggregate in every iteration</a:t>
            </a:r>
          </a:p>
          <a:p>
            <a:pPr>
              <a:buFontTx/>
              <a:buChar char="-"/>
            </a:pPr>
            <a:r>
              <a:rPr lang="en-US" sz="1600" dirty="0" smtClean="0"/>
              <a:t>Overhead in first step for caching input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4648201" y="1321793"/>
            <a:ext cx="432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600" dirty="0" smtClean="0"/>
              <a:t>Catches up soon and outperforms </a:t>
            </a:r>
            <a:r>
              <a:rPr lang="en-US" sz="1600" dirty="0" err="1" smtClean="0"/>
              <a:t>Hadoop</a:t>
            </a:r>
            <a:r>
              <a:rPr lang="en-US" sz="1600" dirty="0" smtClean="0"/>
              <a:t>.</a:t>
            </a:r>
          </a:p>
          <a:p>
            <a:pPr>
              <a:buFontTx/>
              <a:buChar char="-"/>
            </a:pPr>
            <a:r>
              <a:rPr lang="en-US" sz="1600" dirty="0" smtClean="0"/>
              <a:t>Low shuffling time: time between RPC invocation by reducer and sorting of keys.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99920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Results: Descendant Query</a:t>
            </a:r>
            <a:endParaRPr lang="en-US" sz="2800" dirty="0"/>
          </a:p>
        </p:txBody>
      </p:sp>
      <p:pic>
        <p:nvPicPr>
          <p:cNvPr id="5" name="Picture 4" descr="res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38400"/>
            <a:ext cx="9144000" cy="3864634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0" y="13716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600" dirty="0" smtClean="0"/>
              <a:t>Join and duplicate elimination in every iteration.</a:t>
            </a:r>
          </a:p>
          <a:p>
            <a:pPr>
              <a:buFontTx/>
              <a:buChar char="-"/>
            </a:pPr>
            <a:r>
              <a:rPr lang="en-US" sz="1600" dirty="0" smtClean="0"/>
              <a:t>Less striking Performance on </a:t>
            </a:r>
            <a:r>
              <a:rPr lang="en-US" sz="1600" dirty="0" err="1" smtClean="0"/>
              <a:t>LiveJournal</a:t>
            </a:r>
            <a:r>
              <a:rPr lang="en-US" sz="1600" dirty="0" smtClean="0"/>
              <a:t>: social network, high fan out, excessive duplicate generation which dominates the join cost and reducer input caching is less useful.</a:t>
            </a:r>
          </a:p>
          <a:p>
            <a:pPr>
              <a:buFontTx/>
              <a:buChar char="-"/>
            </a:pP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91959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Reducer Output Cache Benefit</a:t>
            </a:r>
            <a:endParaRPr lang="en-US" sz="2800" dirty="0"/>
          </a:p>
        </p:txBody>
      </p:sp>
      <p:pic>
        <p:nvPicPr>
          <p:cNvPr id="88" name="Picture 6" descr="Picture 17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638300"/>
            <a:ext cx="3462338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7" descr="Picture 18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1558925"/>
            <a:ext cx="35718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 Box 8"/>
          <p:cNvSpPr txBox="1">
            <a:spLocks noChangeArrowheads="1"/>
          </p:cNvSpPr>
          <p:nvPr/>
        </p:nvSpPr>
        <p:spPr bwMode="auto">
          <a:xfrm rot="16200000">
            <a:off x="-765174" y="259556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Fixpoint evaluation (s)</a:t>
            </a:r>
          </a:p>
        </p:txBody>
      </p:sp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1858963" y="4241800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Iteration #</a:t>
            </a:r>
          </a:p>
        </p:txBody>
      </p: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6072188" y="4249738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Iteration #</a:t>
            </a:r>
          </a:p>
        </p:txBody>
      </p:sp>
      <p:sp>
        <p:nvSpPr>
          <p:cNvPr id="93" name="Text Box 11"/>
          <p:cNvSpPr txBox="1">
            <a:spLocks noChangeArrowheads="1"/>
          </p:cNvSpPr>
          <p:nvPr/>
        </p:nvSpPr>
        <p:spPr bwMode="auto">
          <a:xfrm>
            <a:off x="1308100" y="4895850"/>
            <a:ext cx="328771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Livejournal dataset</a:t>
            </a:r>
          </a:p>
          <a:p>
            <a:pPr>
              <a:spcBef>
                <a:spcPct val="50000"/>
              </a:spcBef>
            </a:pPr>
            <a:r>
              <a:rPr lang="en-US"/>
              <a:t>50 EC2 small instances</a:t>
            </a:r>
          </a:p>
        </p:txBody>
      </p:sp>
      <p:sp>
        <p:nvSpPr>
          <p:cNvPr id="94" name="Text Box 12"/>
          <p:cNvSpPr txBox="1">
            <a:spLocks noChangeArrowheads="1"/>
          </p:cNvSpPr>
          <p:nvPr/>
        </p:nvSpPr>
        <p:spPr bwMode="auto">
          <a:xfrm>
            <a:off x="5362575" y="4903788"/>
            <a:ext cx="3287713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Freebase dataset</a:t>
            </a:r>
          </a:p>
          <a:p>
            <a:pPr>
              <a:spcBef>
                <a:spcPct val="50000"/>
              </a:spcBef>
            </a:pPr>
            <a:r>
              <a:rPr lang="en-US"/>
              <a:t>90 EC2 small instances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1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70350"/>
            <a:ext cx="7772400" cy="64308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Mapper Input Cache Benefit</a:t>
            </a:r>
            <a:endParaRPr lang="en-US" sz="28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19275" y="4859338"/>
            <a:ext cx="3430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30D0D"/>
                </a:solidFill>
              </a:rPr>
              <a:t>5% non-local data reads; ~5% improvement</a:t>
            </a:r>
          </a:p>
        </p:txBody>
      </p:sp>
      <p:pic>
        <p:nvPicPr>
          <p:cNvPr id="15" name="Picture 6" descr="Picture 23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773238"/>
            <a:ext cx="80454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9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374650" y="1600200"/>
            <a:ext cx="8443913" cy="4508500"/>
          </a:xfrm>
        </p:spPr>
        <p:txBody>
          <a:bodyPr>
            <a:normAutofit/>
          </a:bodyPr>
          <a:lstStyle/>
          <a:p>
            <a:pPr marL="222250" indent="-222250" defTabSz="62865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sz="2400" i="1" dirty="0" smtClean="0"/>
              <a:t>Relatively simple changes to </a:t>
            </a:r>
            <a:r>
              <a:rPr lang="en-US" sz="2400" i="1" dirty="0" err="1" smtClean="0"/>
              <a:t>MapReduce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Hadoop</a:t>
            </a:r>
            <a:r>
              <a:rPr lang="en-US" sz="2400" i="1" dirty="0" smtClean="0"/>
              <a:t> can support arbitrary recursive programs</a:t>
            </a:r>
          </a:p>
          <a:p>
            <a:pPr marL="576263" lvl="1" indent="-222250" defTabSz="628650">
              <a:lnSpc>
                <a:spcPct val="90000"/>
              </a:lnSpc>
              <a:spcBef>
                <a:spcPct val="20000"/>
              </a:spcBef>
              <a:buChar char="–"/>
            </a:pPr>
            <a:r>
              <a:rPr lang="en-US" sz="2000" dirty="0" err="1" smtClean="0"/>
              <a:t>TaskTracker</a:t>
            </a:r>
            <a:r>
              <a:rPr lang="en-US" sz="2000" dirty="0" smtClean="0"/>
              <a:t> (Cache management) </a:t>
            </a:r>
          </a:p>
          <a:p>
            <a:pPr marL="576263" lvl="1" indent="-222250" defTabSz="628650">
              <a:lnSpc>
                <a:spcPct val="90000"/>
              </a:lnSpc>
              <a:spcBef>
                <a:spcPct val="20000"/>
              </a:spcBef>
              <a:buChar char="–"/>
            </a:pPr>
            <a:r>
              <a:rPr lang="en-US" sz="2000" dirty="0" smtClean="0"/>
              <a:t>Scheduler (Cache awareness)</a:t>
            </a:r>
          </a:p>
          <a:p>
            <a:pPr marL="576263" lvl="1" indent="-222250" defTabSz="628650">
              <a:lnSpc>
                <a:spcPct val="90000"/>
              </a:lnSpc>
              <a:spcBef>
                <a:spcPct val="20000"/>
              </a:spcBef>
              <a:buChar char="–"/>
            </a:pPr>
            <a:r>
              <a:rPr lang="en-US" sz="2000" dirty="0" smtClean="0"/>
              <a:t>Programming model (multi-step loop bodies, cache control)</a:t>
            </a:r>
          </a:p>
          <a:p>
            <a:pPr marL="222250" indent="-222250" defTabSz="62865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sz="2400" i="1" dirty="0" smtClean="0"/>
              <a:t>Optimizations</a:t>
            </a:r>
          </a:p>
          <a:p>
            <a:pPr marL="576263" lvl="1" indent="-222250" defTabSz="628650">
              <a:lnSpc>
                <a:spcPct val="90000"/>
              </a:lnSpc>
              <a:spcBef>
                <a:spcPct val="20000"/>
              </a:spcBef>
              <a:buChar char="–"/>
            </a:pPr>
            <a:r>
              <a:rPr lang="en-US" sz="2000" dirty="0" smtClean="0"/>
              <a:t>Caching loop invariant data realizes largest gain</a:t>
            </a:r>
          </a:p>
          <a:p>
            <a:pPr marL="576263" lvl="1" indent="-222250" defTabSz="628650">
              <a:lnSpc>
                <a:spcPct val="90000"/>
              </a:lnSpc>
              <a:spcBef>
                <a:spcPct val="20000"/>
              </a:spcBef>
              <a:buChar char="–"/>
            </a:pPr>
            <a:r>
              <a:rPr lang="en-US" sz="2000" dirty="0" smtClean="0"/>
              <a:t>Good to eliminate extra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step for termination checks</a:t>
            </a:r>
          </a:p>
          <a:p>
            <a:pPr marL="576263" lvl="1" indent="-222250" defTabSz="628650">
              <a:lnSpc>
                <a:spcPct val="90000"/>
              </a:lnSpc>
              <a:spcBef>
                <a:spcPct val="20000"/>
              </a:spcBef>
              <a:buChar char="–"/>
            </a:pPr>
            <a:r>
              <a:rPr lang="en-US" sz="2000" dirty="0" smtClean="0"/>
              <a:t>Mapper input cache benefit inconclusive; need a busier cluster</a:t>
            </a:r>
          </a:p>
          <a:p>
            <a:pPr marL="0" indent="0" defTabSz="628650">
              <a:lnSpc>
                <a:spcPct val="90000"/>
              </a:lnSpc>
              <a:buNone/>
            </a:pPr>
            <a:endParaRPr lang="en-US" sz="2200" dirty="0">
              <a:latin typeface="Helvetica" panose="020B0604020202020204" pitchFamily="34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A1E-DC7F-49CB-A5AA-346CB5BB3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68422" name="Group 10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5046901"/>
              </p:ext>
            </p:extLst>
          </p:nvPr>
        </p:nvGraphicFramePr>
        <p:xfrm>
          <a:off x="361950" y="1787525"/>
          <a:ext cx="1955800" cy="2141540"/>
        </p:xfrm>
        <a:graphic>
          <a:graphicData uri="http://schemas.openxmlformats.org/drawingml/2006/table">
            <a:tbl>
              <a:tblPr/>
              <a:tblGrid>
                <a:gridCol w="1222375"/>
                <a:gridCol w="7334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url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rank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2"/>
                        </a:rPr>
                        <a:t>www.a.com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3"/>
                        </a:rPr>
                        <a:t>www.b.com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4"/>
                        </a:rPr>
                        <a:t>www.c.com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5"/>
                        </a:rPr>
                        <a:t>www.d.com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6"/>
                        </a:rPr>
                        <a:t>www.e.com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68324" name="Title 1"/>
          <p:cNvSpPr>
            <a:spLocks noGrp="1"/>
          </p:cNvSpPr>
          <p:nvPr>
            <p:ph type="title" idx="4294967295"/>
          </p:nvPr>
        </p:nvSpPr>
        <p:spPr>
          <a:xfrm>
            <a:off x="642582" y="605833"/>
            <a:ext cx="8458200" cy="566737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l"/>
            <a:r>
              <a:rPr lang="en-US" sz="3200" dirty="0">
                <a:latin typeface="Georgia" pitchFamily="18" charset="0"/>
              </a:rPr>
              <a:t>Example 1: </a:t>
            </a:r>
            <a:r>
              <a:rPr lang="en-US" sz="3200" dirty="0" err="1">
                <a:latin typeface="Georgia" pitchFamily="18" charset="0"/>
              </a:rPr>
              <a:t>PageRank</a:t>
            </a:r>
            <a:endParaRPr lang="en-US" dirty="0">
              <a:latin typeface="Georgia" pitchFamily="18" charset="0"/>
            </a:endParaRPr>
          </a:p>
        </p:txBody>
      </p:sp>
      <p:graphicFrame>
        <p:nvGraphicFramePr>
          <p:cNvPr id="568421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64254"/>
              </p:ext>
            </p:extLst>
          </p:nvPr>
        </p:nvGraphicFramePr>
        <p:xfrm>
          <a:off x="2603499" y="1793875"/>
          <a:ext cx="2362200" cy="3048000"/>
        </p:xfrm>
        <a:graphic>
          <a:graphicData uri="http://schemas.openxmlformats.org/drawingml/2006/table">
            <a:tbl>
              <a:tblPr/>
              <a:tblGrid>
                <a:gridCol w="1181100"/>
                <a:gridCol w="11811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url_src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url_dest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2"/>
                        </a:rPr>
                        <a:t>www.a.com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3"/>
                        </a:rPr>
                        <a:t>www.b.com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2"/>
                        </a:rPr>
                        <a:t>www.a.com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4"/>
                        </a:rPr>
                        <a:t>www.c.com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4"/>
                        </a:rPr>
                        <a:t>www.c.com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2"/>
                        </a:rPr>
                        <a:t>www.a.com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6"/>
                        </a:rPr>
                        <a:t>www.e.com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4"/>
                        </a:rPr>
                        <a:t>www.d.com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5"/>
                        </a:rPr>
                        <a:t>www.d.com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3"/>
                        </a:rPr>
                        <a:t>www.b.com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4"/>
                        </a:rPr>
                        <a:t>www.c.com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6"/>
                        </a:rPr>
                        <a:t>www.e.com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6"/>
                        </a:rPr>
                        <a:t>www.e.com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7"/>
                        </a:rPr>
                        <a:t>www.c.om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2"/>
                        </a:rPr>
                        <a:t>www.a.com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5"/>
                        </a:rPr>
                        <a:t>www.d.com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390650"/>
            <a:ext cx="2366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latin typeface="Arial" pitchFamily="34" charset="0"/>
                <a:ea typeface="ＭＳ Ｐゴシック" pitchFamily="34" charset="-128"/>
              </a:rPr>
              <a:t>Rank Table  R</a:t>
            </a:r>
            <a:r>
              <a:rPr lang="en-US" sz="2000" baseline="-25000" dirty="0">
                <a:latin typeface="Arial" pitchFamily="34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03499" y="1419225"/>
            <a:ext cx="2366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latin typeface="Arial" pitchFamily="34" charset="0"/>
                <a:ea typeface="ＭＳ Ｐゴシック" pitchFamily="34" charset="-128"/>
              </a:rPr>
              <a:t>Linkage Table </a:t>
            </a:r>
            <a:r>
              <a:rPr lang="en-US" sz="2000" i="1" dirty="0">
                <a:latin typeface="Arial" pitchFamily="34" charset="0"/>
                <a:ea typeface="ＭＳ Ｐゴシック" pitchFamily="34" charset="-128"/>
              </a:rPr>
              <a:t>L</a:t>
            </a:r>
          </a:p>
        </p:txBody>
      </p:sp>
      <p:graphicFrame>
        <p:nvGraphicFramePr>
          <p:cNvPr id="568420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07051"/>
              </p:ext>
            </p:extLst>
          </p:nvPr>
        </p:nvGraphicFramePr>
        <p:xfrm>
          <a:off x="6400800" y="1855788"/>
          <a:ext cx="1905000" cy="2011680"/>
        </p:xfrm>
        <a:graphic>
          <a:graphicData uri="http://schemas.openxmlformats.org/drawingml/2006/table">
            <a:tbl>
              <a:tblPr/>
              <a:tblGrid>
                <a:gridCol w="1190625"/>
                <a:gridCol w="7143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url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rank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2"/>
                        </a:rPr>
                        <a:t>www.a.com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3"/>
                        </a:rPr>
                        <a:t>www.b.com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4"/>
                        </a:rPr>
                        <a:t>www.c.com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5"/>
                        </a:rPr>
                        <a:t>www.d.com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hlinkClick r:id="rId6"/>
                        </a:rPr>
                        <a:t>www.e.com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6324600" y="1449388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latin typeface="Arial" pitchFamily="34" charset="0"/>
                <a:ea typeface="ＭＳ Ｐゴシック" pitchFamily="34" charset="-128"/>
              </a:rPr>
              <a:t>Rank Table  R</a:t>
            </a:r>
            <a:r>
              <a:rPr lang="en-US" sz="2000" baseline="-25000" dirty="0">
                <a:latin typeface="Arial" pitchFamily="34" charset="0"/>
                <a:ea typeface="ＭＳ Ｐゴシック" pitchFamily="34" charset="-128"/>
              </a:rPr>
              <a:t>3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09600" y="117257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8851"/>
            <a:ext cx="35814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33999" y="4373562"/>
            <a:ext cx="2366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Loop Body</a:t>
            </a:r>
            <a:endParaRPr lang="en-US" sz="2000" i="1" dirty="0"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3124200"/>
            <a:ext cx="1143000" cy="0"/>
          </a:xfrm>
          <a:prstGeom prst="straightConnector1">
            <a:avLst/>
          </a:prstGeom>
          <a:ln w="60325" cap="rnd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781550" y="2286000"/>
            <a:ext cx="1790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3 </a:t>
            </a:r>
          </a:p>
          <a:p>
            <a:pPr algn="ctr" eaLnBrk="1" hangingPunct="1"/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Iterations</a:t>
            </a:r>
            <a:endParaRPr lang="en-US" sz="2000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Good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2C39-31E3-4EC8-B8CF-7723AB0D1B9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191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Haloop</a:t>
            </a:r>
            <a:r>
              <a:rPr lang="en-US" dirty="0" smtClean="0"/>
              <a:t> extends </a:t>
            </a:r>
            <a:r>
              <a:rPr lang="en-US" dirty="0" err="1" smtClean="0"/>
              <a:t>MapReduce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asier programming of iterative algorithms</a:t>
            </a:r>
          </a:p>
          <a:p>
            <a:pPr lvl="1"/>
            <a:r>
              <a:rPr lang="en-US" dirty="0" smtClean="0"/>
              <a:t>Efficiency improvement due to loop awareness and caching</a:t>
            </a:r>
          </a:p>
          <a:p>
            <a:pPr lvl="1"/>
            <a:r>
              <a:rPr lang="en-US" dirty="0" smtClean="0"/>
              <a:t>Lets users reuse major building blocks from existing application implementations in </a:t>
            </a:r>
            <a:r>
              <a:rPr lang="en-US" dirty="0" err="1" smtClean="0"/>
              <a:t>Hadoop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Fully backward compatible with </a:t>
            </a:r>
            <a:r>
              <a:rPr lang="en-US" dirty="0" err="1" smtClean="0"/>
              <a:t>Hadoop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5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A1E-DC7F-49CB-A5AA-346CB5BB3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68324" name="Title 1"/>
          <p:cNvSpPr>
            <a:spLocks noGrp="1"/>
          </p:cNvSpPr>
          <p:nvPr>
            <p:ph type="title" idx="4294967295"/>
          </p:nvPr>
        </p:nvSpPr>
        <p:spPr>
          <a:xfrm>
            <a:off x="642582" y="605833"/>
            <a:ext cx="8458200" cy="566737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l"/>
            <a:r>
              <a:rPr lang="en-US" sz="3200" dirty="0">
                <a:latin typeface="Georgia" pitchFamily="18" charset="0"/>
              </a:rPr>
              <a:t>Example 1: </a:t>
            </a:r>
            <a:r>
              <a:rPr lang="en-US" sz="3200" dirty="0" err="1">
                <a:latin typeface="Georgia" pitchFamily="18" charset="0"/>
              </a:rPr>
              <a:t>PageRank</a:t>
            </a:r>
            <a:endParaRPr lang="en-US" dirty="0">
              <a:latin typeface="Georgia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81224" y="1605616"/>
            <a:ext cx="4600575" cy="4562475"/>
            <a:chOff x="5153025" y="1508125"/>
            <a:chExt cx="3990975" cy="4108450"/>
          </a:xfrm>
        </p:grpSpPr>
        <p:sp>
          <p:nvSpPr>
            <p:cNvPr id="568428" name="Oval 108"/>
            <p:cNvSpPr>
              <a:spLocks noChangeArrowheads="1"/>
            </p:cNvSpPr>
            <p:nvPr/>
          </p:nvSpPr>
          <p:spPr bwMode="auto">
            <a:xfrm>
              <a:off x="5511800" y="3849688"/>
              <a:ext cx="2619375" cy="1766887"/>
            </a:xfrm>
            <a:prstGeom prst="ellipse">
              <a:avLst/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9" name="Oval 109"/>
            <p:cNvSpPr>
              <a:spLocks noChangeArrowheads="1"/>
            </p:cNvSpPr>
            <p:nvPr/>
          </p:nvSpPr>
          <p:spPr bwMode="auto">
            <a:xfrm>
              <a:off x="5153025" y="2455863"/>
              <a:ext cx="3990975" cy="1649412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0" name="Oval 110"/>
            <p:cNvSpPr>
              <a:spLocks noChangeArrowheads="1"/>
            </p:cNvSpPr>
            <p:nvPr/>
          </p:nvSpPr>
          <p:spPr bwMode="auto">
            <a:xfrm>
              <a:off x="5153025" y="1508125"/>
              <a:ext cx="1498600" cy="4046538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TextBox 192"/>
            <p:cNvSpPr txBox="1">
              <a:spLocks noChangeArrowheads="1"/>
            </p:cNvSpPr>
            <p:nvPr/>
          </p:nvSpPr>
          <p:spPr bwMode="auto">
            <a:xfrm>
              <a:off x="5715000" y="48768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>
                  <a:latin typeface="Garamond" pitchFamily="18" charset="0"/>
                  <a:ea typeface="ＭＳ Ｐゴシック" pitchFamily="34" charset="-128"/>
                </a:rPr>
                <a:t>R</a:t>
              </a:r>
              <a:r>
                <a:rPr lang="en-US" baseline="-25000">
                  <a:latin typeface="Garamond" pitchFamily="18" charset="0"/>
                  <a:ea typeface="ＭＳ Ｐゴシック" pitchFamily="34" charset="-128"/>
                </a:rPr>
                <a:t>i</a:t>
              </a:r>
              <a:r>
                <a:rPr lang="en-US" sz="1800">
                  <a:latin typeface="Garamond" pitchFamily="18" charset="0"/>
                  <a:ea typeface="ＭＳ Ｐゴシック" pitchFamily="34" charset="-128"/>
                </a:rPr>
                <a:t> </a:t>
              </a:r>
            </a:p>
          </p:txBody>
        </p:sp>
        <p:sp>
          <p:nvSpPr>
            <p:cNvPr id="194" name="AutoShape 23"/>
            <p:cNvSpPr>
              <a:spLocks noChangeArrowheads="1"/>
            </p:cNvSpPr>
            <p:nvPr/>
          </p:nvSpPr>
          <p:spPr bwMode="auto">
            <a:xfrm rot="-5400000">
              <a:off x="6705600" y="4038600"/>
              <a:ext cx="152400" cy="304800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195" name="TextBox 194"/>
            <p:cNvSpPr txBox="1">
              <a:spLocks noChangeArrowheads="1"/>
            </p:cNvSpPr>
            <p:nvPr/>
          </p:nvSpPr>
          <p:spPr bwMode="auto">
            <a:xfrm>
              <a:off x="7543800" y="4876800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>
                  <a:latin typeface="Garamond" pitchFamily="18" charset="0"/>
                  <a:ea typeface="ＭＳ Ｐゴシック" pitchFamily="34" charset="-128"/>
                </a:rPr>
                <a:t>L</a:t>
              </a:r>
            </a:p>
          </p:txBody>
        </p:sp>
        <p:cxnSp>
          <p:nvCxnSpPr>
            <p:cNvPr id="196" name="Straight Arrow Connector 195"/>
            <p:cNvCxnSpPr>
              <a:cxnSpLocks noChangeShapeType="1"/>
            </p:cNvCxnSpPr>
            <p:nvPr/>
          </p:nvCxnSpPr>
          <p:spPr bwMode="auto">
            <a:xfrm rot="10800000">
              <a:off x="7086600" y="4572000"/>
              <a:ext cx="609600" cy="381000"/>
            </a:xfrm>
            <a:prstGeom prst="straightConnector1">
              <a:avLst/>
            </a:prstGeom>
            <a:noFill/>
            <a:ln w="44450">
              <a:solidFill>
                <a:srgbClr val="808080"/>
              </a:solidFill>
              <a:round/>
              <a:headEnd/>
              <a:tailEnd type="triangle" w="med" len="med"/>
            </a:ln>
          </p:spPr>
        </p:cxnSp>
        <p:cxnSp>
          <p:nvCxnSpPr>
            <p:cNvPr id="200" name="Straight Arrow Connector 199"/>
            <p:cNvCxnSpPr>
              <a:cxnSpLocks noChangeShapeType="1"/>
            </p:cNvCxnSpPr>
            <p:nvPr/>
          </p:nvCxnSpPr>
          <p:spPr bwMode="auto">
            <a:xfrm flipV="1">
              <a:off x="5943600" y="4572000"/>
              <a:ext cx="533400" cy="381000"/>
            </a:xfrm>
            <a:prstGeom prst="straightConnector1">
              <a:avLst/>
            </a:prstGeom>
            <a:noFill/>
            <a:ln w="44450">
              <a:solidFill>
                <a:srgbClr val="808080"/>
              </a:solidFill>
              <a:round/>
              <a:headEnd/>
              <a:tailEnd type="triangle" w="med" len="med"/>
            </a:ln>
          </p:spPr>
        </p:cxnSp>
        <p:sp>
          <p:nvSpPr>
            <p:cNvPr id="203" name="Rectangle 202"/>
            <p:cNvSpPr>
              <a:spLocks noChangeArrowheads="1"/>
            </p:cNvSpPr>
            <p:nvPr/>
          </p:nvSpPr>
          <p:spPr bwMode="auto">
            <a:xfrm>
              <a:off x="5257800" y="3276600"/>
              <a:ext cx="3886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800">
                  <a:latin typeface="Garamond" pitchFamily="18" charset="0"/>
                  <a:ea typeface="ＭＳ Ｐゴシック" pitchFamily="34" charset="-128"/>
                </a:rPr>
                <a:t>R</a:t>
              </a:r>
              <a:r>
                <a:rPr lang="en-US" sz="1800" baseline="-25000">
                  <a:latin typeface="Garamond" pitchFamily="18" charset="0"/>
                  <a:ea typeface="ＭＳ Ｐゴシック" pitchFamily="34" charset="-128"/>
                </a:rPr>
                <a:t>i</a:t>
              </a:r>
              <a:r>
                <a:rPr lang="en-US" sz="1800">
                  <a:latin typeface="Garamond" pitchFamily="18" charset="0"/>
                  <a:ea typeface="ＭＳ Ｐゴシック" pitchFamily="34" charset="-128"/>
                </a:rPr>
                <a:t>.rank = R</a:t>
              </a:r>
              <a:r>
                <a:rPr lang="en-US" altLang="zh-CN" sz="1800" baseline="-25000">
                  <a:latin typeface="Garamond" pitchFamily="18" charset="0"/>
                  <a:ea typeface="宋体" pitchFamily="2" charset="-122"/>
                </a:rPr>
                <a:t>i</a:t>
              </a:r>
              <a:r>
                <a:rPr lang="en-US" sz="1800">
                  <a:latin typeface="Garamond" pitchFamily="18" charset="0"/>
                  <a:ea typeface="ＭＳ Ｐゴシック" pitchFamily="34" charset="-128"/>
                </a:rPr>
                <a:t>.rank/</a:t>
              </a:r>
              <a:r>
                <a:rPr lang="el-GR" sz="1800">
                  <a:latin typeface="Garamond" pitchFamily="18" charset="0"/>
                  <a:ea typeface="ＭＳ Ｐゴシック" pitchFamily="34" charset="-128"/>
                </a:rPr>
                <a:t>γ</a:t>
              </a:r>
              <a:r>
                <a:rPr lang="en-US" sz="1800" baseline="-25000">
                  <a:latin typeface="Garamond" pitchFamily="18" charset="0"/>
                  <a:ea typeface="ＭＳ Ｐゴシック" pitchFamily="34" charset="-128"/>
                </a:rPr>
                <a:t>url</a:t>
              </a:r>
              <a:r>
                <a:rPr lang="en-US" sz="1800">
                  <a:latin typeface="Garamond" pitchFamily="18" charset="0"/>
                  <a:ea typeface="ＭＳ Ｐゴシック" pitchFamily="34" charset="-128"/>
                </a:rPr>
                <a:t>COUNT(url_dest)</a:t>
              </a:r>
            </a:p>
          </p:txBody>
        </p:sp>
        <p:cxnSp>
          <p:nvCxnSpPr>
            <p:cNvPr id="204" name="Straight Arrow Connector 203"/>
            <p:cNvCxnSpPr>
              <a:cxnSpLocks noChangeShapeType="1"/>
            </p:cNvCxnSpPr>
            <p:nvPr/>
          </p:nvCxnSpPr>
          <p:spPr bwMode="auto">
            <a:xfrm rot="5400000" flipH="1" flipV="1">
              <a:off x="6573044" y="3848894"/>
              <a:ext cx="381000" cy="1588"/>
            </a:xfrm>
            <a:prstGeom prst="straightConnector1">
              <a:avLst/>
            </a:prstGeom>
            <a:noFill/>
            <a:ln w="44450">
              <a:solidFill>
                <a:srgbClr val="808080"/>
              </a:solidFill>
              <a:round/>
              <a:headEnd/>
              <a:tailEnd type="triangle" w="med" len="med"/>
            </a:ln>
          </p:spPr>
        </p:cxnSp>
        <p:sp>
          <p:nvSpPr>
            <p:cNvPr id="211" name="Rectangle 210"/>
            <p:cNvSpPr>
              <a:spLocks noChangeArrowheads="1"/>
            </p:cNvSpPr>
            <p:nvPr/>
          </p:nvSpPr>
          <p:spPr bwMode="auto">
            <a:xfrm>
              <a:off x="6096000" y="4191000"/>
              <a:ext cx="17129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Garamond" pitchFamily="18" charset="0"/>
                  <a:ea typeface="ＭＳ Ｐゴシック" pitchFamily="34" charset="-128"/>
                </a:rPr>
                <a:t>R</a:t>
              </a:r>
              <a:r>
                <a:rPr lang="en-US" sz="1800" baseline="-25000">
                  <a:latin typeface="Garamond" pitchFamily="18" charset="0"/>
                  <a:ea typeface="ＭＳ Ｐゴシック" pitchFamily="34" charset="-128"/>
                </a:rPr>
                <a:t>i</a:t>
              </a:r>
              <a:r>
                <a:rPr lang="en-US" sz="1800">
                  <a:latin typeface="Garamond" pitchFamily="18" charset="0"/>
                  <a:ea typeface="ＭＳ Ｐゴシック" pitchFamily="34" charset="-128"/>
                </a:rPr>
                <a:t>.url = L.url_src</a:t>
              </a:r>
            </a:p>
          </p:txBody>
        </p:sp>
        <p:cxnSp>
          <p:nvCxnSpPr>
            <p:cNvPr id="212" name="Straight Arrow Connector 211"/>
            <p:cNvCxnSpPr>
              <a:cxnSpLocks noChangeShapeType="1"/>
            </p:cNvCxnSpPr>
            <p:nvPr/>
          </p:nvCxnSpPr>
          <p:spPr bwMode="auto">
            <a:xfrm rot="5400000" flipH="1" flipV="1">
              <a:off x="6574632" y="3161506"/>
              <a:ext cx="381000" cy="1587"/>
            </a:xfrm>
            <a:prstGeom prst="straightConnector1">
              <a:avLst/>
            </a:prstGeom>
            <a:noFill/>
            <a:ln w="44450">
              <a:solidFill>
                <a:srgbClr val="808080"/>
              </a:solidFill>
              <a:round/>
              <a:headEnd/>
              <a:tailEnd type="triangle" w="med" len="med"/>
            </a:ln>
          </p:spPr>
        </p:cxnSp>
        <p:sp>
          <p:nvSpPr>
            <p:cNvPr id="213" name="Rectangle 212"/>
            <p:cNvSpPr>
              <a:spLocks noChangeArrowheads="1"/>
            </p:cNvSpPr>
            <p:nvPr/>
          </p:nvSpPr>
          <p:spPr bwMode="auto">
            <a:xfrm>
              <a:off x="5562600" y="2590800"/>
              <a:ext cx="30638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sz="1800" dirty="0">
                  <a:latin typeface="Garamond" pitchFamily="18" charset="0"/>
                  <a:ea typeface="ＭＳ Ｐゴシック" pitchFamily="34" charset="-128"/>
                </a:rPr>
                <a:t>π</a:t>
              </a:r>
              <a:r>
                <a:rPr lang="en-US" sz="1800" dirty="0">
                  <a:latin typeface="Garamond" pitchFamily="18" charset="0"/>
                  <a:ea typeface="ＭＳ Ｐゴシック" pitchFamily="34" charset="-128"/>
                </a:rPr>
                <a:t>(</a:t>
              </a:r>
              <a:r>
                <a:rPr lang="en-US" sz="1800" dirty="0" err="1">
                  <a:latin typeface="Garamond" pitchFamily="18" charset="0"/>
                  <a:ea typeface="ＭＳ Ｐゴシック" pitchFamily="34" charset="-128"/>
                </a:rPr>
                <a:t>url_dest</a:t>
              </a:r>
              <a:r>
                <a:rPr lang="en-US" sz="1800" dirty="0">
                  <a:latin typeface="Garamond" pitchFamily="18" charset="0"/>
                  <a:ea typeface="ＭＳ Ｐゴシック" pitchFamily="34" charset="-128"/>
                </a:rPr>
                <a:t>, </a:t>
              </a:r>
              <a:r>
                <a:rPr lang="el-GR" sz="1800" dirty="0">
                  <a:latin typeface="Garamond" pitchFamily="18" charset="0"/>
                  <a:ea typeface="ＭＳ Ｐゴシック" pitchFamily="34" charset="-128"/>
                </a:rPr>
                <a:t>γ</a:t>
              </a:r>
              <a:r>
                <a:rPr lang="en-US" sz="1800" baseline="-25000" dirty="0" err="1">
                  <a:latin typeface="Garamond" pitchFamily="18" charset="0"/>
                  <a:ea typeface="ＭＳ Ｐゴシック" pitchFamily="34" charset="-128"/>
                </a:rPr>
                <a:t>url_dest</a:t>
              </a:r>
              <a:r>
                <a:rPr lang="en-US" sz="1800" dirty="0" err="1">
                  <a:latin typeface="Garamond" pitchFamily="18" charset="0"/>
                  <a:ea typeface="ＭＳ Ｐゴシック" pitchFamily="34" charset="-128"/>
                </a:rPr>
                <a:t>SUM</a:t>
              </a:r>
              <a:r>
                <a:rPr lang="en-US" sz="1800" dirty="0">
                  <a:latin typeface="Garamond" pitchFamily="18" charset="0"/>
                  <a:ea typeface="ＭＳ Ｐゴシック" pitchFamily="34" charset="-128"/>
                </a:rPr>
                <a:t>(rank))</a:t>
              </a:r>
            </a:p>
          </p:txBody>
        </p:sp>
        <p:cxnSp>
          <p:nvCxnSpPr>
            <p:cNvPr id="214" name="Straight Arrow Connector 213"/>
            <p:cNvCxnSpPr>
              <a:cxnSpLocks noChangeShapeType="1"/>
            </p:cNvCxnSpPr>
            <p:nvPr/>
          </p:nvCxnSpPr>
          <p:spPr bwMode="auto">
            <a:xfrm rot="5400000" flipH="1" flipV="1">
              <a:off x="6592094" y="2399506"/>
              <a:ext cx="381000" cy="1588"/>
            </a:xfrm>
            <a:prstGeom prst="straightConnector1">
              <a:avLst/>
            </a:prstGeom>
            <a:noFill/>
            <a:ln w="44450">
              <a:solidFill>
                <a:srgbClr val="808080"/>
              </a:solidFill>
              <a:round/>
              <a:headEnd/>
              <a:tailEnd type="triangle" w="med" len="med"/>
            </a:ln>
          </p:spPr>
        </p:cxnSp>
        <p:sp>
          <p:nvSpPr>
            <p:cNvPr id="215" name="TextBox 214"/>
            <p:cNvSpPr txBox="1">
              <a:spLocks noChangeArrowheads="1"/>
            </p:cNvSpPr>
            <p:nvPr/>
          </p:nvSpPr>
          <p:spPr bwMode="auto">
            <a:xfrm>
              <a:off x="6553200" y="1828800"/>
              <a:ext cx="838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dirty="0">
                  <a:latin typeface="Garamond" pitchFamily="18" charset="0"/>
                  <a:ea typeface="ＭＳ Ｐゴシック" pitchFamily="34" charset="-128"/>
                </a:rPr>
                <a:t>R</a:t>
              </a:r>
              <a:r>
                <a:rPr lang="en-US" baseline="-25000" dirty="0">
                  <a:latin typeface="Garamond" pitchFamily="18" charset="0"/>
                  <a:ea typeface="ＭＳ Ｐゴシック" pitchFamily="34" charset="-128"/>
                </a:rPr>
                <a:t>i+1</a:t>
              </a:r>
              <a:r>
                <a:rPr lang="en-US" sz="1800" dirty="0">
                  <a:latin typeface="Garamond" pitchFamily="18" charset="0"/>
                  <a:ea typeface="ＭＳ Ｐゴシック" pitchFamily="34" charset="-128"/>
                </a:rPr>
                <a:t> </a:t>
              </a:r>
            </a:p>
          </p:txBody>
        </p:sp>
        <p:sp>
          <p:nvSpPr>
            <p:cNvPr id="568432" name="Freeform 112"/>
            <p:cNvSpPr>
              <a:spLocks/>
            </p:cNvSpPr>
            <p:nvPr/>
          </p:nvSpPr>
          <p:spPr bwMode="auto">
            <a:xfrm>
              <a:off x="5181600" y="1589088"/>
              <a:ext cx="1587500" cy="3475037"/>
            </a:xfrm>
            <a:custGeom>
              <a:avLst/>
              <a:gdLst/>
              <a:ahLst/>
              <a:cxnLst>
                <a:cxn ang="0">
                  <a:pos x="1000" y="129"/>
                </a:cxn>
                <a:cxn ang="0">
                  <a:pos x="670" y="88"/>
                </a:cxn>
                <a:cxn ang="0">
                  <a:pos x="184" y="657"/>
                </a:cxn>
                <a:cxn ang="0">
                  <a:pos x="10" y="1226"/>
                </a:cxn>
                <a:cxn ang="0">
                  <a:pos x="126" y="1894"/>
                </a:cxn>
                <a:cxn ang="0">
                  <a:pos x="307" y="2142"/>
                </a:cxn>
                <a:cxn ang="0">
                  <a:pos x="373" y="2175"/>
                </a:cxn>
              </a:cxnLst>
              <a:rect l="0" t="0" r="r" b="b"/>
              <a:pathLst>
                <a:path w="1000" h="2189">
                  <a:moveTo>
                    <a:pt x="1000" y="129"/>
                  </a:moveTo>
                  <a:cubicBezTo>
                    <a:pt x="903" y="64"/>
                    <a:pt x="806" y="0"/>
                    <a:pt x="670" y="88"/>
                  </a:cubicBezTo>
                  <a:cubicBezTo>
                    <a:pt x="534" y="176"/>
                    <a:pt x="294" y="467"/>
                    <a:pt x="184" y="657"/>
                  </a:cubicBezTo>
                  <a:cubicBezTo>
                    <a:pt x="74" y="847"/>
                    <a:pt x="20" y="1020"/>
                    <a:pt x="10" y="1226"/>
                  </a:cubicBezTo>
                  <a:cubicBezTo>
                    <a:pt x="0" y="1432"/>
                    <a:pt x="76" y="1741"/>
                    <a:pt x="126" y="1894"/>
                  </a:cubicBezTo>
                  <a:cubicBezTo>
                    <a:pt x="176" y="2047"/>
                    <a:pt x="266" y="2095"/>
                    <a:pt x="307" y="2142"/>
                  </a:cubicBezTo>
                  <a:cubicBezTo>
                    <a:pt x="348" y="2189"/>
                    <a:pt x="360" y="2182"/>
                    <a:pt x="373" y="2175"/>
                  </a:cubicBezTo>
                </a:path>
              </a:pathLst>
            </a:custGeom>
            <a:noFill/>
            <a:ln w="4445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609600" y="117257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422" name="Rectangle 78"/>
          <p:cNvSpPr>
            <a:spLocks noChangeArrowheads="1"/>
          </p:cNvSpPr>
          <p:nvPr/>
        </p:nvSpPr>
        <p:spPr bwMode="auto">
          <a:xfrm>
            <a:off x="303213" y="4094163"/>
            <a:ext cx="523875" cy="301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A1E-DC7F-49CB-A5AA-346CB5BB3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69348" name="Title 1"/>
          <p:cNvSpPr>
            <a:spLocks noGrp="1"/>
          </p:cNvSpPr>
          <p:nvPr>
            <p:ph type="title" idx="4294967295"/>
          </p:nvPr>
        </p:nvSpPr>
        <p:spPr>
          <a:xfrm>
            <a:off x="612775" y="606425"/>
            <a:ext cx="8448675" cy="53657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l"/>
            <a:r>
              <a:rPr lang="en-US" sz="3200" dirty="0" err="1" smtClean="0">
                <a:latin typeface="Georgia" pitchFamily="18" charset="0"/>
              </a:rPr>
              <a:t>PageRank</a:t>
            </a:r>
            <a:r>
              <a:rPr lang="en-US" sz="3200" dirty="0" smtClean="0">
                <a:latin typeface="Georgia" pitchFamily="18" charset="0"/>
              </a:rPr>
              <a:t> in MapReduce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4" name="Flowchart: Process 3"/>
          <p:cNvSpPr>
            <a:spLocks noChangeArrowheads="1"/>
          </p:cNvSpPr>
          <p:nvPr/>
        </p:nvSpPr>
        <p:spPr bwMode="auto">
          <a:xfrm>
            <a:off x="1143000" y="2535238"/>
            <a:ext cx="762000" cy="457200"/>
          </a:xfrm>
          <a:prstGeom prst="flowChartProcess">
            <a:avLst/>
          </a:prstGeom>
          <a:solidFill>
            <a:schemeClr val="folHlink">
              <a:alpha val="36078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 dirty="0"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143000" y="3297238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143000" y="3995738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1905000" y="2763838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5000" y="3525838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1905000" y="3068638"/>
            <a:ext cx="1143000" cy="1143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1"/>
          <p:cNvCxnSpPr>
            <a:cxnSpLocks noChangeShapeType="1"/>
            <a:stCxn id="5" idx="3"/>
          </p:cNvCxnSpPr>
          <p:nvPr/>
        </p:nvCxnSpPr>
        <p:spPr bwMode="auto">
          <a:xfrm flipV="1">
            <a:off x="1905000" y="3068638"/>
            <a:ext cx="1143000" cy="4572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1905000" y="2763838"/>
            <a:ext cx="11430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ShapeType="1"/>
            <a:stCxn id="6" idx="3"/>
          </p:cNvCxnSpPr>
          <p:nvPr/>
        </p:nvCxnSpPr>
        <p:spPr bwMode="auto">
          <a:xfrm flipV="1">
            <a:off x="1917700" y="3843338"/>
            <a:ext cx="1143000" cy="381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14"/>
          <p:cNvCxnSpPr/>
          <p:nvPr/>
        </p:nvCxnSpPr>
        <p:spPr>
          <a:xfrm>
            <a:off x="685800" y="2763838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5800" y="3525838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5800" y="4211638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6"/>
          </p:cNvCxnSpPr>
          <p:nvPr/>
        </p:nvCxnSpPr>
        <p:spPr>
          <a:xfrm>
            <a:off x="3505200" y="3068638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05200" y="3830638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/>
          <p:cNvSpPr/>
          <p:nvPr/>
        </p:nvSpPr>
        <p:spPr>
          <a:xfrm>
            <a:off x="4052888" y="2840038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4038600" y="3602038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5410200" y="2840038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5410200" y="3602038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cxnSp>
        <p:nvCxnSpPr>
          <p:cNvPr id="33" name="Straight Arrow Connector 32"/>
          <p:cNvCxnSpPr>
            <a:stCxn id="25" idx="3"/>
          </p:cNvCxnSpPr>
          <p:nvPr/>
        </p:nvCxnSpPr>
        <p:spPr>
          <a:xfrm>
            <a:off x="4827588" y="3068638"/>
            <a:ext cx="596900" cy="31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</p:cNvCxnSpPr>
          <p:nvPr/>
        </p:nvCxnSpPr>
        <p:spPr>
          <a:xfrm>
            <a:off x="4813300" y="3830638"/>
            <a:ext cx="6096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</p:cNvCxnSpPr>
          <p:nvPr/>
        </p:nvCxnSpPr>
        <p:spPr>
          <a:xfrm>
            <a:off x="4827588" y="3068638"/>
            <a:ext cx="596900" cy="793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ShapeType="1"/>
            <a:stCxn id="27" idx="3"/>
          </p:cNvCxnSpPr>
          <p:nvPr/>
        </p:nvCxnSpPr>
        <p:spPr bwMode="auto">
          <a:xfrm flipV="1">
            <a:off x="4813300" y="3100388"/>
            <a:ext cx="596900" cy="73025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37" name="Right Brace 36"/>
          <p:cNvSpPr/>
          <p:nvPr/>
        </p:nvSpPr>
        <p:spPr>
          <a:xfrm rot="16200000">
            <a:off x="2095500" y="1201738"/>
            <a:ext cx="304800" cy="2209800"/>
          </a:xfrm>
          <a:prstGeom prst="rightBrace">
            <a:avLst>
              <a:gd name="adj1" fmla="val 112500"/>
              <a:gd name="adj2" fmla="val 50000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/>
            <a:endParaRPr lang="en-US" sz="18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" name="Right Brace 37"/>
          <p:cNvSpPr/>
          <p:nvPr/>
        </p:nvSpPr>
        <p:spPr>
          <a:xfrm rot="16200000">
            <a:off x="4724400" y="1697038"/>
            <a:ext cx="381000" cy="1752600"/>
          </a:xfrm>
          <a:prstGeom prst="rightBrace">
            <a:avLst>
              <a:gd name="adj1" fmla="val 112500"/>
              <a:gd name="adj2" fmla="val 50000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/>
            <a:endParaRPr lang="en-US" sz="18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15900" y="2382838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R</a:t>
            </a:r>
            <a:r>
              <a:rPr lang="en-US" sz="1800" baseline="-25000">
                <a:latin typeface="Arial" pitchFamily="34" charset="0"/>
                <a:ea typeface="ＭＳ Ｐゴシック" pitchFamily="34" charset="-128"/>
              </a:rPr>
              <a:t>i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53988" y="3792538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L-split1</a:t>
            </a:r>
            <a:endParaRPr lang="en-US" sz="1800" b="1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69863" y="3055938"/>
            <a:ext cx="1157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L-split0</a:t>
            </a:r>
          </a:p>
        </p:txBody>
      </p:sp>
      <p:cxnSp>
        <p:nvCxnSpPr>
          <p:cNvPr id="42" name="Straight Arrow Connector 41"/>
          <p:cNvCxnSpPr>
            <a:stCxn id="29" idx="6"/>
          </p:cNvCxnSpPr>
          <p:nvPr/>
        </p:nvCxnSpPr>
        <p:spPr>
          <a:xfrm>
            <a:off x="5867400" y="3068638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</p:cNvCxnSpPr>
          <p:nvPr/>
        </p:nvCxnSpPr>
        <p:spPr>
          <a:xfrm>
            <a:off x="5867400" y="3830638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Process 43"/>
          <p:cNvSpPr/>
          <p:nvPr/>
        </p:nvSpPr>
        <p:spPr>
          <a:xfrm>
            <a:off x="6338888" y="2840038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46" name="Flowchart: Process 45"/>
          <p:cNvSpPr/>
          <p:nvPr/>
        </p:nvSpPr>
        <p:spPr>
          <a:xfrm>
            <a:off x="6324600" y="3602038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48" name="Flowchart: Connector 47"/>
          <p:cNvSpPr/>
          <p:nvPr/>
        </p:nvSpPr>
        <p:spPr>
          <a:xfrm>
            <a:off x="7696200" y="2840038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sp>
        <p:nvSpPr>
          <p:cNvPr id="49" name="Flowchart: Connector 48"/>
          <p:cNvSpPr/>
          <p:nvPr/>
        </p:nvSpPr>
        <p:spPr>
          <a:xfrm>
            <a:off x="7696200" y="3602038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cxnSp>
        <p:nvCxnSpPr>
          <p:cNvPr id="52" name="Straight Arrow Connector 51"/>
          <p:cNvCxnSpPr>
            <a:stCxn id="44" idx="3"/>
          </p:cNvCxnSpPr>
          <p:nvPr/>
        </p:nvCxnSpPr>
        <p:spPr>
          <a:xfrm>
            <a:off x="7113588" y="3068638"/>
            <a:ext cx="582612" cy="31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6" idx="3"/>
          </p:cNvCxnSpPr>
          <p:nvPr/>
        </p:nvCxnSpPr>
        <p:spPr>
          <a:xfrm>
            <a:off x="7099300" y="3830638"/>
            <a:ext cx="6096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4" idx="3"/>
          </p:cNvCxnSpPr>
          <p:nvPr/>
        </p:nvCxnSpPr>
        <p:spPr>
          <a:xfrm>
            <a:off x="7113588" y="3068638"/>
            <a:ext cx="582612" cy="793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 noChangeShapeType="1"/>
            <a:stCxn id="46" idx="3"/>
          </p:cNvCxnSpPr>
          <p:nvPr/>
        </p:nvCxnSpPr>
        <p:spPr bwMode="auto">
          <a:xfrm flipV="1">
            <a:off x="7099300" y="3100388"/>
            <a:ext cx="596900" cy="73025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58" name="Right Brace 57"/>
          <p:cNvSpPr/>
          <p:nvPr/>
        </p:nvSpPr>
        <p:spPr>
          <a:xfrm rot="16200000">
            <a:off x="7010400" y="1697038"/>
            <a:ext cx="381000" cy="1752600"/>
          </a:xfrm>
          <a:prstGeom prst="rightBrace">
            <a:avLst>
              <a:gd name="adj1" fmla="val 112500"/>
              <a:gd name="adj2" fmla="val 50000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/>
            <a:endParaRPr lang="en-US" sz="1800"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61" name="Shape 23"/>
          <p:cNvCxnSpPr>
            <a:stCxn id="49" idx="5"/>
          </p:cNvCxnSpPr>
          <p:nvPr/>
        </p:nvCxnSpPr>
        <p:spPr>
          <a:xfrm rot="5400000">
            <a:off x="5876925" y="3297238"/>
            <a:ext cx="1514475" cy="2905125"/>
          </a:xfrm>
          <a:prstGeom prst="curvedConnector2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hape 23"/>
          <p:cNvCxnSpPr>
            <a:cxnSpLocks noChangeShapeType="1"/>
          </p:cNvCxnSpPr>
          <p:nvPr/>
        </p:nvCxnSpPr>
        <p:spPr bwMode="auto">
          <a:xfrm rot="10800000" flipV="1">
            <a:off x="5181600" y="3221038"/>
            <a:ext cx="2895600" cy="2667000"/>
          </a:xfrm>
          <a:prstGeom prst="curvedConnector3">
            <a:avLst>
              <a:gd name="adj1" fmla="val -20838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68" name="Shape 23"/>
          <p:cNvCxnSpPr>
            <a:cxnSpLocks noChangeShapeType="1"/>
            <a:stCxn id="100" idx="1"/>
            <a:endCxn id="569422" idx="2"/>
          </p:cNvCxnSpPr>
          <p:nvPr/>
        </p:nvCxnSpPr>
        <p:spPr bwMode="auto">
          <a:xfrm rot="10800000">
            <a:off x="565150" y="4395788"/>
            <a:ext cx="3378200" cy="1289050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1908175" y="4981576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  <a:ea typeface="ＭＳ Ｐゴシック" pitchFamily="34" charset="-128"/>
              </a:rPr>
              <a:t>i=i+1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114800" y="4884738"/>
            <a:ext cx="156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cs typeface="Times New Roman" pitchFamily="18" charset="0"/>
              </a:rPr>
              <a:t>Converged?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838200" y="1620838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  <a:ea typeface="ＭＳ Ｐゴシック" pitchFamily="34" charset="-128"/>
              </a:rPr>
              <a:t>Join &amp; compute rank</a:t>
            </a:r>
            <a:r>
              <a:rPr lang="en-US" sz="1800">
                <a:latin typeface="Arial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267200" y="1849438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  <a:ea typeface="ＭＳ Ｐゴシック" pitchFamily="34" charset="-128"/>
              </a:rPr>
              <a:t>Aggregate </a:t>
            </a:r>
            <a:r>
              <a:rPr lang="en-US" sz="1800">
                <a:latin typeface="Arial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172200" y="1849438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  <a:ea typeface="ＭＳ Ｐゴシック" pitchFamily="34" charset="-128"/>
              </a:rPr>
              <a:t>fixpoint evaluation</a:t>
            </a:r>
            <a:r>
              <a:rPr lang="en-US" sz="1800">
                <a:latin typeface="Arial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100" name="Flowchart: Process 99"/>
          <p:cNvSpPr/>
          <p:nvPr/>
        </p:nvSpPr>
        <p:spPr>
          <a:xfrm>
            <a:off x="3956050" y="5341938"/>
            <a:ext cx="1225550" cy="6858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Client</a:t>
            </a:r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 flipH="1">
            <a:off x="4646613" y="6029326"/>
            <a:ext cx="3175" cy="360362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4837113" y="5764213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ea typeface="ＭＳ Ｐゴシック" pitchFamily="34" charset="-128"/>
              </a:rPr>
              <a:t>done</a:t>
            </a: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3081338" y="3594101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sp>
        <p:nvSpPr>
          <p:cNvPr id="2" name="Flowchart: Connector 8"/>
          <p:cNvSpPr>
            <a:spLocks noChangeArrowheads="1"/>
          </p:cNvSpPr>
          <p:nvPr/>
        </p:nvSpPr>
        <p:spPr bwMode="auto">
          <a:xfrm>
            <a:off x="3076575" y="2868613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A1E-DC7F-49CB-A5AA-346CB5BB3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7688" y="5029200"/>
            <a:ext cx="8596312" cy="121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9725" indent="-339725">
              <a:lnSpc>
                <a:spcPct val="90000"/>
              </a:lnSpc>
              <a:buClr>
                <a:srgbClr val="F30D0D"/>
              </a:buClr>
              <a:buSzTx/>
              <a:buFont typeface="Times" charset="0"/>
              <a:buAutoNum type="arabicPeriod"/>
            </a:pPr>
            <a:r>
              <a:rPr lang="en-US" sz="2400" i="1" dirty="0">
                <a:solidFill>
                  <a:srgbClr val="F30D0D"/>
                </a:solidFill>
                <a:latin typeface="Times" charset="0"/>
              </a:rPr>
              <a:t>L is loaded on each iteration</a:t>
            </a:r>
            <a:endParaRPr lang="en-US" sz="2400" i="1" dirty="0">
              <a:solidFill>
                <a:srgbClr val="FF0000"/>
              </a:solidFill>
              <a:latin typeface="Times" charset="0"/>
            </a:endParaRPr>
          </a:p>
          <a:p>
            <a:pPr marL="339725" indent="-339725">
              <a:lnSpc>
                <a:spcPct val="90000"/>
              </a:lnSpc>
              <a:buClr>
                <a:srgbClr val="F30D0D"/>
              </a:buClr>
              <a:buSzTx/>
              <a:buFont typeface="Times" charset="0"/>
              <a:buAutoNum type="arabicPeriod"/>
            </a:pPr>
            <a:r>
              <a:rPr lang="en-US" sz="2400" i="1" dirty="0">
                <a:solidFill>
                  <a:srgbClr val="F30D0D"/>
                </a:solidFill>
                <a:latin typeface="Times" charset="0"/>
              </a:rPr>
              <a:t>L is shuffled on each </a:t>
            </a:r>
            <a:r>
              <a:rPr lang="en-US" sz="2400" i="1" dirty="0" smtClean="0">
                <a:solidFill>
                  <a:srgbClr val="F30D0D"/>
                </a:solidFill>
                <a:latin typeface="Times" charset="0"/>
              </a:rPr>
              <a:t>iteration</a:t>
            </a:r>
            <a:endParaRPr lang="en-US" sz="2400" i="1" dirty="0">
              <a:latin typeface="Times" charset="0"/>
            </a:endParaRPr>
          </a:p>
          <a:p>
            <a:pPr marL="339725" indent="-339725">
              <a:lnSpc>
                <a:spcPct val="90000"/>
              </a:lnSpc>
              <a:buClr>
                <a:srgbClr val="F30D0D"/>
              </a:buClr>
              <a:buSzTx/>
              <a:buFont typeface="Times" charset="0"/>
              <a:buAutoNum type="arabicPeriod"/>
            </a:pPr>
            <a:r>
              <a:rPr lang="en-US" sz="2400" i="1" dirty="0" err="1">
                <a:solidFill>
                  <a:srgbClr val="F30D0D"/>
                </a:solidFill>
                <a:latin typeface="Times" charset="0"/>
              </a:rPr>
              <a:t>Fixpoint</a:t>
            </a:r>
            <a:r>
              <a:rPr lang="en-US" sz="2400" i="1" dirty="0">
                <a:solidFill>
                  <a:srgbClr val="F30D0D"/>
                </a:solidFill>
                <a:latin typeface="Times" charset="0"/>
              </a:rPr>
              <a:t> evaluated as a separate MapReduce job per iteration</a:t>
            </a:r>
            <a:endParaRPr lang="en-US" sz="2400" i="1" dirty="0">
              <a:latin typeface="Times" charset="0"/>
            </a:endParaRPr>
          </a:p>
        </p:txBody>
      </p:sp>
      <p:sp>
        <p:nvSpPr>
          <p:cNvPr id="570373" name="Title 1"/>
          <p:cNvSpPr>
            <a:spLocks noGrp="1"/>
          </p:cNvSpPr>
          <p:nvPr>
            <p:ph type="title" idx="4294967295"/>
          </p:nvPr>
        </p:nvSpPr>
        <p:spPr>
          <a:xfrm>
            <a:off x="614505" y="582541"/>
            <a:ext cx="8448675" cy="53657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l"/>
            <a:r>
              <a:rPr lang="en-US" sz="3200" dirty="0" err="1" smtClean="0">
                <a:latin typeface="Georgia" pitchFamily="18" charset="0"/>
              </a:rPr>
              <a:t>PageRank</a:t>
            </a:r>
            <a:r>
              <a:rPr lang="en-US" sz="3200" dirty="0" smtClean="0">
                <a:latin typeface="Georgia" pitchFamily="18" charset="0"/>
              </a:rPr>
              <a:t> in MapReduce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4" name="Flowchart: Process 3"/>
          <p:cNvSpPr>
            <a:spLocks noChangeArrowheads="1"/>
          </p:cNvSpPr>
          <p:nvPr/>
        </p:nvSpPr>
        <p:spPr bwMode="auto">
          <a:xfrm>
            <a:off x="1412875" y="2051050"/>
            <a:ext cx="762000" cy="457200"/>
          </a:xfrm>
          <a:prstGeom prst="flowChartProcess">
            <a:avLst/>
          </a:prstGeom>
          <a:solidFill>
            <a:schemeClr val="folHlink">
              <a:alpha val="36078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Garamond" pitchFamily="18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412875" y="281305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412875" y="349885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rPr>
              <a:t>m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2187575" y="2279650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2"/>
          </p:cNvCxnSpPr>
          <p:nvPr/>
        </p:nvCxnSpPr>
        <p:spPr>
          <a:xfrm>
            <a:off x="2162175" y="3041650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162175" y="2584450"/>
            <a:ext cx="1143000" cy="1143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1"/>
          <p:cNvCxnSpPr>
            <a:cxnSpLocks noChangeShapeType="1"/>
            <a:stCxn id="5" idx="3"/>
          </p:cNvCxnSpPr>
          <p:nvPr/>
        </p:nvCxnSpPr>
        <p:spPr bwMode="auto">
          <a:xfrm flipV="1">
            <a:off x="2187575" y="2584450"/>
            <a:ext cx="1143000" cy="4572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12"/>
          <p:cNvCxnSpPr>
            <a:stCxn id="4" idx="3"/>
            <a:endCxn id="10" idx="2"/>
          </p:cNvCxnSpPr>
          <p:nvPr/>
        </p:nvCxnSpPr>
        <p:spPr>
          <a:xfrm>
            <a:off x="2187575" y="2279650"/>
            <a:ext cx="11430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ShapeType="1"/>
            <a:stCxn id="6" idx="3"/>
          </p:cNvCxnSpPr>
          <p:nvPr/>
        </p:nvCxnSpPr>
        <p:spPr bwMode="auto">
          <a:xfrm flipV="1">
            <a:off x="2187575" y="3346450"/>
            <a:ext cx="1143000" cy="381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14"/>
          <p:cNvCxnSpPr/>
          <p:nvPr/>
        </p:nvCxnSpPr>
        <p:spPr>
          <a:xfrm>
            <a:off x="955675" y="2279650"/>
            <a:ext cx="457200" cy="158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55675" y="3041650"/>
            <a:ext cx="457200" cy="158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55675" y="3727450"/>
            <a:ext cx="457200" cy="158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2057400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 dirty="0" err="1">
                <a:latin typeface="Arial" pitchFamily="34" charset="0"/>
                <a:ea typeface="ＭＳ Ｐゴシック" pitchFamily="34" charset="-128"/>
              </a:rPr>
              <a:t>R</a:t>
            </a:r>
            <a:r>
              <a:rPr lang="en-US" sz="1800" baseline="-25000" dirty="0" err="1">
                <a:latin typeface="Arial" pitchFamily="34" charset="0"/>
                <a:ea typeface="ＭＳ Ｐゴシック" pitchFamily="34" charset="-128"/>
              </a:rPr>
              <a:t>i</a:t>
            </a:r>
            <a:endParaRPr lang="en-US" sz="1800" baseline="-250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09575" y="3346450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L-split1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09575" y="2584450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L-split0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14338" y="2624137"/>
            <a:ext cx="1828800" cy="1524000"/>
          </a:xfrm>
          <a:prstGeom prst="rect">
            <a:avLst/>
          </a:prstGeom>
          <a:solidFill>
            <a:srgbClr val="0011CF">
              <a:alpha val="22000"/>
            </a:srgbClr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327275" y="2592387"/>
            <a:ext cx="838200" cy="1276350"/>
          </a:xfrm>
          <a:prstGeom prst="rect">
            <a:avLst/>
          </a:prstGeom>
          <a:solidFill>
            <a:srgbClr val="0011CF">
              <a:alpha val="22000"/>
            </a:srgbClr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Garamond" pitchFamily="18" charset="0"/>
              <a:ea typeface="ＭＳ Ｐゴシック" pitchFamily="34" charset="-128"/>
            </a:endParaRPr>
          </a:p>
        </p:txBody>
      </p:sp>
      <p:cxnSp>
        <p:nvCxnSpPr>
          <p:cNvPr id="42" name="Straight Arrow Connector 41"/>
          <p:cNvCxnSpPr>
            <a:stCxn id="29" idx="6"/>
          </p:cNvCxnSpPr>
          <p:nvPr/>
        </p:nvCxnSpPr>
        <p:spPr>
          <a:xfrm>
            <a:off x="6130925" y="2576512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</p:cNvCxnSpPr>
          <p:nvPr/>
        </p:nvCxnSpPr>
        <p:spPr>
          <a:xfrm>
            <a:off x="6130925" y="3338512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Process 43"/>
          <p:cNvSpPr/>
          <p:nvPr/>
        </p:nvSpPr>
        <p:spPr>
          <a:xfrm>
            <a:off x="6602413" y="2347912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46" name="Flowchart: Process 45"/>
          <p:cNvSpPr/>
          <p:nvPr/>
        </p:nvSpPr>
        <p:spPr>
          <a:xfrm>
            <a:off x="6588125" y="3109912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48" name="Flowchart: Connector 47"/>
          <p:cNvSpPr/>
          <p:nvPr/>
        </p:nvSpPr>
        <p:spPr>
          <a:xfrm>
            <a:off x="7959725" y="2347912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sp>
        <p:nvSpPr>
          <p:cNvPr id="49" name="Flowchart: Connector 48"/>
          <p:cNvSpPr/>
          <p:nvPr/>
        </p:nvSpPr>
        <p:spPr>
          <a:xfrm>
            <a:off x="7959725" y="3109912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cxnSp>
        <p:nvCxnSpPr>
          <p:cNvPr id="52" name="Straight Arrow Connector 51"/>
          <p:cNvCxnSpPr>
            <a:stCxn id="44" idx="3"/>
          </p:cNvCxnSpPr>
          <p:nvPr/>
        </p:nvCxnSpPr>
        <p:spPr>
          <a:xfrm>
            <a:off x="7377113" y="2576512"/>
            <a:ext cx="582612" cy="31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6" idx="3"/>
          </p:cNvCxnSpPr>
          <p:nvPr/>
        </p:nvCxnSpPr>
        <p:spPr>
          <a:xfrm>
            <a:off x="7362825" y="3338512"/>
            <a:ext cx="6096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4" idx="3"/>
          </p:cNvCxnSpPr>
          <p:nvPr/>
        </p:nvCxnSpPr>
        <p:spPr>
          <a:xfrm>
            <a:off x="7377113" y="2576512"/>
            <a:ext cx="582612" cy="793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 noChangeShapeType="1"/>
            <a:stCxn id="46" idx="3"/>
          </p:cNvCxnSpPr>
          <p:nvPr/>
        </p:nvCxnSpPr>
        <p:spPr bwMode="auto">
          <a:xfrm flipV="1">
            <a:off x="7362825" y="2608262"/>
            <a:ext cx="596900" cy="73025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570418" name="Text Box 50"/>
          <p:cNvSpPr txBox="1">
            <a:spLocks noChangeArrowheads="1"/>
          </p:cNvSpPr>
          <p:nvPr/>
        </p:nvSpPr>
        <p:spPr bwMode="auto">
          <a:xfrm>
            <a:off x="414338" y="3771900"/>
            <a:ext cx="45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30D0D"/>
                </a:solidFill>
              </a:rPr>
              <a:t>1.</a:t>
            </a: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6324600" y="2209800"/>
            <a:ext cx="2198688" cy="1485900"/>
          </a:xfrm>
          <a:prstGeom prst="rect">
            <a:avLst/>
          </a:prstGeom>
          <a:solidFill>
            <a:srgbClr val="0011CF">
              <a:alpha val="22000"/>
            </a:srgbClr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570420" name="Text Box 52"/>
          <p:cNvSpPr txBox="1">
            <a:spLocks noChangeArrowheads="1"/>
          </p:cNvSpPr>
          <p:nvPr/>
        </p:nvSpPr>
        <p:spPr bwMode="auto">
          <a:xfrm>
            <a:off x="2778125" y="3490912"/>
            <a:ext cx="45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30D0D"/>
                </a:solidFill>
              </a:rPr>
              <a:t>2.</a:t>
            </a:r>
          </a:p>
        </p:txBody>
      </p:sp>
      <p:sp>
        <p:nvSpPr>
          <p:cNvPr id="570421" name="Text Box 53"/>
          <p:cNvSpPr txBox="1">
            <a:spLocks noChangeArrowheads="1"/>
          </p:cNvSpPr>
          <p:nvPr/>
        </p:nvSpPr>
        <p:spPr bwMode="auto">
          <a:xfrm>
            <a:off x="7415213" y="3316287"/>
            <a:ext cx="45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30D0D"/>
                </a:solidFill>
              </a:rPr>
              <a:t>3.</a:t>
            </a:r>
          </a:p>
        </p:txBody>
      </p:sp>
      <p:sp>
        <p:nvSpPr>
          <p:cNvPr id="570422" name="Rectangle 54"/>
          <p:cNvSpPr>
            <a:spLocks noChangeArrowheads="1"/>
          </p:cNvSpPr>
          <p:nvPr/>
        </p:nvSpPr>
        <p:spPr bwMode="auto">
          <a:xfrm>
            <a:off x="685800" y="4419600"/>
            <a:ext cx="298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L is loop invariant, but</a:t>
            </a: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3352800" y="3087687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sp>
        <p:nvSpPr>
          <p:cNvPr id="10" name="Flowchart: Connector 8"/>
          <p:cNvSpPr>
            <a:spLocks noChangeArrowheads="1"/>
          </p:cNvSpPr>
          <p:nvPr/>
        </p:nvSpPr>
        <p:spPr bwMode="auto">
          <a:xfrm>
            <a:off x="3348038" y="2362200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cxnSp>
        <p:nvCxnSpPr>
          <p:cNvPr id="18" name="Straight Arrow Connector 41"/>
          <p:cNvCxnSpPr/>
          <p:nvPr/>
        </p:nvCxnSpPr>
        <p:spPr>
          <a:xfrm>
            <a:off x="3827463" y="2584450"/>
            <a:ext cx="457200" cy="158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42"/>
          <p:cNvCxnSpPr/>
          <p:nvPr/>
        </p:nvCxnSpPr>
        <p:spPr>
          <a:xfrm>
            <a:off x="3827463" y="3346450"/>
            <a:ext cx="457200" cy="158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43"/>
          <p:cNvSpPr/>
          <p:nvPr/>
        </p:nvSpPr>
        <p:spPr>
          <a:xfrm>
            <a:off x="4298950" y="235585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21" name="Flowchart: Process 45"/>
          <p:cNvSpPr/>
          <p:nvPr/>
        </p:nvSpPr>
        <p:spPr>
          <a:xfrm>
            <a:off x="4284663" y="3117850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</a:t>
            </a:r>
          </a:p>
        </p:txBody>
      </p:sp>
      <p:sp>
        <p:nvSpPr>
          <p:cNvPr id="22" name="Flowchart: Connector 47"/>
          <p:cNvSpPr/>
          <p:nvPr/>
        </p:nvSpPr>
        <p:spPr>
          <a:xfrm>
            <a:off x="5656263" y="235585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sp>
        <p:nvSpPr>
          <p:cNvPr id="28" name="Flowchart: Connector 48"/>
          <p:cNvSpPr/>
          <p:nvPr/>
        </p:nvSpPr>
        <p:spPr>
          <a:xfrm>
            <a:off x="5656263" y="311785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r</a:t>
            </a:r>
          </a:p>
        </p:txBody>
      </p:sp>
      <p:cxnSp>
        <p:nvCxnSpPr>
          <p:cNvPr id="29" name="Straight Arrow Connector 51"/>
          <p:cNvCxnSpPr/>
          <p:nvPr/>
        </p:nvCxnSpPr>
        <p:spPr>
          <a:xfrm>
            <a:off x="5073650" y="2584450"/>
            <a:ext cx="582613" cy="31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52"/>
          <p:cNvCxnSpPr/>
          <p:nvPr/>
        </p:nvCxnSpPr>
        <p:spPr>
          <a:xfrm>
            <a:off x="5059363" y="3346450"/>
            <a:ext cx="609600" cy="158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53"/>
          <p:cNvCxnSpPr/>
          <p:nvPr/>
        </p:nvCxnSpPr>
        <p:spPr>
          <a:xfrm>
            <a:off x="5073650" y="2584450"/>
            <a:ext cx="582613" cy="793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54"/>
          <p:cNvCxnSpPr>
            <a:cxnSpLocks noChangeShapeType="1"/>
          </p:cNvCxnSpPr>
          <p:nvPr/>
        </p:nvCxnSpPr>
        <p:spPr bwMode="auto">
          <a:xfrm flipV="1">
            <a:off x="5059363" y="2616200"/>
            <a:ext cx="596900" cy="73025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533400" y="1447800"/>
            <a:ext cx="3037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What’s the Problem?</a:t>
            </a:r>
            <a:endParaRPr lang="en-US" sz="24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274638"/>
            <a:ext cx="8229600" cy="8683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900" dirty="0">
                <a:latin typeface="Georgia" pitchFamily="18" charset="0"/>
              </a:rPr>
              <a:t>Example 2:  Descendant Query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2C39-31E3-4EC8-B8CF-7723AB0D1B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76920" name="Picture 56" descr="&#10;Picture 5.png 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1968500" cy="2209800"/>
          </a:xfrm>
          <a:prstGeom prst="rect">
            <a:avLst/>
          </a:prstGeom>
          <a:noFill/>
        </p:spPr>
      </p:pic>
      <p:sp>
        <p:nvSpPr>
          <p:cNvPr id="676921" name="Text Box 57"/>
          <p:cNvSpPr txBox="1">
            <a:spLocks noChangeArrowheads="1"/>
          </p:cNvSpPr>
          <p:nvPr/>
        </p:nvSpPr>
        <p:spPr bwMode="auto">
          <a:xfrm>
            <a:off x="992187" y="1481138"/>
            <a:ext cx="1100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Friend</a:t>
            </a:r>
          </a:p>
        </p:txBody>
      </p:sp>
      <p:sp>
        <p:nvSpPr>
          <p:cNvPr id="676923" name="Text Box 59"/>
          <p:cNvSpPr txBox="1">
            <a:spLocks noChangeArrowheads="1"/>
          </p:cNvSpPr>
          <p:nvPr/>
        </p:nvSpPr>
        <p:spPr bwMode="auto">
          <a:xfrm>
            <a:off x="3581400" y="1371600"/>
            <a:ext cx="4268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Find all </a:t>
            </a:r>
            <a:r>
              <a:rPr lang="en-US" i="1" dirty="0" smtClean="0"/>
              <a:t>friends within two hops of </a:t>
            </a:r>
            <a:r>
              <a:rPr lang="en-US" i="1" dirty="0"/>
              <a:t>Eric</a:t>
            </a:r>
          </a:p>
        </p:txBody>
      </p:sp>
      <p:sp>
        <p:nvSpPr>
          <p:cNvPr id="676924" name="Text Box 60"/>
          <p:cNvSpPr txBox="1">
            <a:spLocks noChangeArrowheads="1"/>
          </p:cNvSpPr>
          <p:nvPr/>
        </p:nvSpPr>
        <p:spPr bwMode="auto">
          <a:xfrm>
            <a:off x="4640263" y="2940050"/>
            <a:ext cx="240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{Eric, Elisa} </a:t>
            </a:r>
          </a:p>
        </p:txBody>
      </p:sp>
      <p:sp>
        <p:nvSpPr>
          <p:cNvPr id="676925" name="Text Box 61"/>
          <p:cNvSpPr txBox="1">
            <a:spLocks noChangeArrowheads="1"/>
          </p:cNvSpPr>
          <p:nvPr/>
        </p:nvSpPr>
        <p:spPr bwMode="auto">
          <a:xfrm>
            <a:off x="4608513" y="3808413"/>
            <a:ext cx="2409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{Eric, Tom</a:t>
            </a:r>
          </a:p>
          <a:p>
            <a:r>
              <a:rPr lang="en-US"/>
              <a:t>  Eric, Harry}</a:t>
            </a:r>
          </a:p>
        </p:txBody>
      </p:sp>
      <p:sp>
        <p:nvSpPr>
          <p:cNvPr id="676926" name="Text Box 62"/>
          <p:cNvSpPr txBox="1">
            <a:spLocks noChangeArrowheads="1"/>
          </p:cNvSpPr>
          <p:nvPr/>
        </p:nvSpPr>
        <p:spPr bwMode="auto">
          <a:xfrm>
            <a:off x="4721225" y="4916488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{}</a:t>
            </a:r>
          </a:p>
        </p:txBody>
      </p:sp>
      <p:sp>
        <p:nvSpPr>
          <p:cNvPr id="676928" name="Text Box 64"/>
          <p:cNvSpPr txBox="1">
            <a:spLocks noChangeArrowheads="1"/>
          </p:cNvSpPr>
          <p:nvPr/>
        </p:nvSpPr>
        <p:spPr bwMode="auto">
          <a:xfrm>
            <a:off x="4071938" y="2946400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1</a:t>
            </a:r>
            <a:endParaRPr lang="en-US"/>
          </a:p>
        </p:txBody>
      </p:sp>
      <p:sp>
        <p:nvSpPr>
          <p:cNvPr id="676929" name="Text Box 65"/>
          <p:cNvSpPr txBox="1">
            <a:spLocks noChangeArrowheads="1"/>
          </p:cNvSpPr>
          <p:nvPr/>
        </p:nvSpPr>
        <p:spPr bwMode="auto">
          <a:xfrm>
            <a:off x="4067175" y="198437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0</a:t>
            </a:r>
            <a:endParaRPr lang="en-US" i="1"/>
          </a:p>
        </p:txBody>
      </p:sp>
      <p:sp>
        <p:nvSpPr>
          <p:cNvPr id="676930" name="Text Box 66"/>
          <p:cNvSpPr txBox="1">
            <a:spLocks noChangeArrowheads="1"/>
          </p:cNvSpPr>
          <p:nvPr/>
        </p:nvSpPr>
        <p:spPr bwMode="auto">
          <a:xfrm>
            <a:off x="4624388" y="1992313"/>
            <a:ext cx="240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{Eric, Eric} </a:t>
            </a:r>
          </a:p>
        </p:txBody>
      </p:sp>
      <p:sp>
        <p:nvSpPr>
          <p:cNvPr id="676931" name="Text Box 67"/>
          <p:cNvSpPr txBox="1">
            <a:spLocks noChangeArrowheads="1"/>
          </p:cNvSpPr>
          <p:nvPr/>
        </p:nvSpPr>
        <p:spPr bwMode="auto">
          <a:xfrm>
            <a:off x="4106863" y="383222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2</a:t>
            </a:r>
            <a:endParaRPr lang="en-US"/>
          </a:p>
        </p:txBody>
      </p:sp>
      <p:sp>
        <p:nvSpPr>
          <p:cNvPr id="676932" name="Text Box 68"/>
          <p:cNvSpPr txBox="1">
            <a:spLocks noChangeArrowheads="1"/>
          </p:cNvSpPr>
          <p:nvPr/>
        </p:nvSpPr>
        <p:spPr bwMode="auto">
          <a:xfrm>
            <a:off x="4152900" y="4913313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3</a:t>
            </a:r>
            <a:endParaRPr lang="en-US"/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930275" y="2120900"/>
            <a:ext cx="5559425" cy="2522538"/>
            <a:chOff x="586" y="1336"/>
            <a:chExt cx="3502" cy="1589"/>
          </a:xfrm>
        </p:grpSpPr>
        <p:sp>
          <p:nvSpPr>
            <p:cNvPr id="676935" name="AutoShape 71"/>
            <p:cNvSpPr>
              <a:spLocks noChangeArrowheads="1"/>
            </p:cNvSpPr>
            <p:nvPr/>
          </p:nvSpPr>
          <p:spPr bwMode="auto">
            <a:xfrm>
              <a:off x="2538" y="2372"/>
              <a:ext cx="1550" cy="55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934" name="AutoShape 70"/>
            <p:cNvSpPr>
              <a:spLocks noChangeArrowheads="1"/>
            </p:cNvSpPr>
            <p:nvPr/>
          </p:nvSpPr>
          <p:spPr bwMode="auto">
            <a:xfrm>
              <a:off x="586" y="1336"/>
              <a:ext cx="1270" cy="29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914401" y="2590800"/>
            <a:ext cx="5570538" cy="920750"/>
            <a:chOff x="576" y="1632"/>
            <a:chExt cx="3509" cy="580"/>
          </a:xfrm>
        </p:grpSpPr>
        <p:sp>
          <p:nvSpPr>
            <p:cNvPr id="676938" name="AutoShape 74"/>
            <p:cNvSpPr>
              <a:spLocks noChangeArrowheads="1"/>
            </p:cNvSpPr>
            <p:nvPr/>
          </p:nvSpPr>
          <p:spPr bwMode="auto">
            <a:xfrm>
              <a:off x="576" y="1632"/>
              <a:ext cx="1270" cy="28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30D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939" name="AutoShape 75"/>
            <p:cNvSpPr>
              <a:spLocks noChangeArrowheads="1"/>
            </p:cNvSpPr>
            <p:nvPr/>
          </p:nvSpPr>
          <p:spPr bwMode="auto">
            <a:xfrm>
              <a:off x="2535" y="1824"/>
              <a:ext cx="1550" cy="38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30D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6096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2427</TotalTime>
  <Words>2040</Words>
  <Application>Microsoft Office PowerPoint</Application>
  <PresentationFormat>On-screen Show (4:3)</PresentationFormat>
  <Paragraphs>886</Paragraphs>
  <Slides>50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宋体</vt:lpstr>
      <vt:lpstr>Arial</vt:lpstr>
      <vt:lpstr>Calibri</vt:lpstr>
      <vt:lpstr>Calibri Light</vt:lpstr>
      <vt:lpstr>Courier New</vt:lpstr>
      <vt:lpstr>Garamond</vt:lpstr>
      <vt:lpstr>Georgia</vt:lpstr>
      <vt:lpstr>Helvetica</vt:lpstr>
      <vt:lpstr>ＭＳ Ｐゴシック</vt:lpstr>
      <vt:lpstr>Times</vt:lpstr>
      <vt:lpstr>Times New Roman</vt:lpstr>
      <vt:lpstr>Trebuchet MS</vt:lpstr>
      <vt:lpstr>Wingdings</vt:lpstr>
      <vt:lpstr>Office Theme</vt:lpstr>
      <vt:lpstr>HaLoop: Efficient Iterative Data Processing On Large Scale Clusters  by Yingyi Bu, Bill Howe, Magdalena Balazinska, &amp; Michael D. Ernst</vt:lpstr>
      <vt:lpstr>Citations</vt:lpstr>
      <vt:lpstr>OutLine</vt:lpstr>
      <vt:lpstr>Motivation</vt:lpstr>
      <vt:lpstr>Example 1: PageRank</vt:lpstr>
      <vt:lpstr>Example 1: PageRank</vt:lpstr>
      <vt:lpstr>PageRank in MapReduce</vt:lpstr>
      <vt:lpstr>PageRank in MapReduce</vt:lpstr>
      <vt:lpstr>Example 2:  Descendant Query</vt:lpstr>
      <vt:lpstr>Descendant Query in MapReduce</vt:lpstr>
      <vt:lpstr>Descendant Query in MapReduce</vt:lpstr>
      <vt:lpstr>HaLoop – The Solution</vt:lpstr>
      <vt:lpstr>OutLine</vt:lpstr>
      <vt:lpstr>HaLoop Architecture</vt:lpstr>
      <vt:lpstr>HaLoop Architecture</vt:lpstr>
      <vt:lpstr>HaLoop Architecture</vt:lpstr>
      <vt:lpstr>HaLoop Programming Model</vt:lpstr>
      <vt:lpstr>PowerPoint Presentation</vt:lpstr>
      <vt:lpstr>API’s in Action – PageRank in HaLoop</vt:lpstr>
      <vt:lpstr>PageRank In HaLoop</vt:lpstr>
      <vt:lpstr>PageRank In HaLoop</vt:lpstr>
      <vt:lpstr>PageRank In HaLoop</vt:lpstr>
      <vt:lpstr>PageRank In HaLoop</vt:lpstr>
      <vt:lpstr>PageRank In HaLoop</vt:lpstr>
      <vt:lpstr>PageRank In HaLoop</vt:lpstr>
      <vt:lpstr>PageRank In HaLoop</vt:lpstr>
      <vt:lpstr>API’s in Action – Descendant Query</vt:lpstr>
      <vt:lpstr>Descendant Query in HaLoop</vt:lpstr>
      <vt:lpstr>Descendant Query in HaLoop</vt:lpstr>
      <vt:lpstr>Descendant Query in HaLoop</vt:lpstr>
      <vt:lpstr>Descendant Query in HaLoop</vt:lpstr>
      <vt:lpstr>Descendant Query in HaLoop</vt:lpstr>
      <vt:lpstr>Descendant Query in HaLoop</vt:lpstr>
      <vt:lpstr>Descendant Query in HaLoop</vt:lpstr>
      <vt:lpstr>OutLine</vt:lpstr>
      <vt:lpstr>HaLoop Inter-Iteration Locality</vt:lpstr>
      <vt:lpstr>HaLoop Scheduling</vt:lpstr>
      <vt:lpstr>Caching And Indexing</vt:lpstr>
      <vt:lpstr>Approach: Inter-iteration caching</vt:lpstr>
      <vt:lpstr>RI: Reducer Input Cache</vt:lpstr>
      <vt:lpstr>RO: Reducer Output Cache</vt:lpstr>
      <vt:lpstr>MI: Mapper Input Cache</vt:lpstr>
      <vt:lpstr>Cache Rebuilding</vt:lpstr>
      <vt:lpstr>OutLine</vt:lpstr>
      <vt:lpstr>Results: Page Rank</vt:lpstr>
      <vt:lpstr>Results: Descendant Query</vt:lpstr>
      <vt:lpstr>Reducer Output Cache Benefit</vt:lpstr>
      <vt:lpstr>Mapper Input Cache Benefit</vt:lpstr>
      <vt:lpstr>Conclusions</vt:lpstr>
      <vt:lpstr>The Good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Carl’s Part</dc:title>
  <dc:creator>Erhard, Carl</dc:creator>
  <cp:lastModifiedBy>susmitha wunnava</cp:lastModifiedBy>
  <cp:revision>126</cp:revision>
  <dcterms:created xsi:type="dcterms:W3CDTF">2006-08-16T00:00:00Z</dcterms:created>
  <dcterms:modified xsi:type="dcterms:W3CDTF">2016-02-18T20:56:09Z</dcterms:modified>
</cp:coreProperties>
</file>