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9" r:id="rId3"/>
    <p:sldId id="261" r:id="rId4"/>
    <p:sldId id="270" r:id="rId5"/>
    <p:sldId id="260" r:id="rId6"/>
    <p:sldId id="271" r:id="rId7"/>
    <p:sldId id="277" r:id="rId8"/>
    <p:sldId id="273" r:id="rId9"/>
    <p:sldId id="274" r:id="rId10"/>
    <p:sldId id="278" r:id="rId11"/>
    <p:sldId id="275" r:id="rId12"/>
    <p:sldId id="279" r:id="rId13"/>
    <p:sldId id="280" r:id="rId14"/>
    <p:sldId id="276" r:id="rId15"/>
    <p:sldId id="281" r:id="rId16"/>
    <p:sldId id="283" r:id="rId17"/>
    <p:sldId id="289" r:id="rId18"/>
    <p:sldId id="284" r:id="rId19"/>
    <p:sldId id="286" r:id="rId20"/>
    <p:sldId id="287"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228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457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685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9144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11430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1371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1600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1828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6"/>
    <p:restoredTop sz="81490"/>
  </p:normalViewPr>
  <p:slideViewPr>
    <p:cSldViewPr snapToGrid="0" snapToObjects="1">
      <p:cViewPr>
        <p:scale>
          <a:sx n="51" d="100"/>
          <a:sy n="51" d="100"/>
        </p:scale>
        <p:origin x="2248"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8848456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977157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244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8160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034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4554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6948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6119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810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8081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147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zh-CN" altLang="zh-CN" sz="2200" dirty="0" smtClean="0">
                <a:effectLst/>
                <a:latin typeface="Helvetica Neue"/>
                <a:ea typeface="Helvetica Neue"/>
                <a:cs typeface="Helvetica Neue"/>
                <a:sym typeface="Helvetica Neue"/>
              </a:rPr>
              <a:t> </a:t>
            </a:r>
            <a:r>
              <a:rPr lang="en-US" altLang="zh-CN" sz="2200" dirty="0" smtClean="0">
                <a:effectLst/>
                <a:latin typeface="Helvetica Neue"/>
                <a:ea typeface="Helvetica Neue"/>
                <a:cs typeface="Helvetica Neue"/>
                <a:sym typeface="Helvetica Neue"/>
              </a:rPr>
              <a:t>First the author uses pipeline to transfer </a:t>
            </a:r>
            <a:r>
              <a:rPr lang="en-US" altLang="zh-CN" sz="2200" dirty="0" err="1" smtClean="0">
                <a:effectLst/>
                <a:latin typeface="Helvetica Neue"/>
                <a:ea typeface="Helvetica Neue"/>
                <a:cs typeface="Helvetica Neue"/>
                <a:sym typeface="Helvetica Neue"/>
              </a:rPr>
              <a:t>internmdeiate</a:t>
            </a:r>
            <a:r>
              <a:rPr lang="en-US" altLang="zh-CN" sz="2200" dirty="0" smtClean="0">
                <a:effectLst/>
                <a:latin typeface="Helvetica Neue"/>
                <a:ea typeface="Helvetica Neue"/>
                <a:cs typeface="Helvetica Neue"/>
                <a:sym typeface="Helvetica Neue"/>
              </a:rPr>
              <a:t> data between operators. For example, before, Hadoop need write key-value pairs into an output file, and reducers cannot gat the file until the mapper is complete. But now reducer can get the record one by one instead of the entire file, as each record is produced. This is the main idea of this paper. </a:t>
            </a:r>
            <a:endParaRPr lang="zh-CN" altLang="zh-CN" sz="2200" dirty="0" smtClean="0">
              <a:effectLst/>
              <a:latin typeface="Helvetica Neue"/>
              <a:ea typeface="Helvetica Neue"/>
              <a:cs typeface="Helvetica Neue"/>
              <a:sym typeface="Helvetica Neue"/>
            </a:endParaRPr>
          </a:p>
          <a:p>
            <a:endParaRPr kumimoji="1" lang="zh-CN" altLang="en-US" dirty="0"/>
          </a:p>
        </p:txBody>
      </p:sp>
    </p:spTree>
    <p:extLst>
      <p:ext uri="{BB962C8B-B14F-4D97-AF65-F5344CB8AC3E}">
        <p14:creationId xmlns:p14="http://schemas.microsoft.com/office/powerpoint/2010/main" val="1114305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Spill</a:t>
            </a:r>
            <a:r>
              <a:rPr kumimoji="1" lang="en-US" altLang="zh-CN" baseline="0" dirty="0" smtClean="0"/>
              <a:t> files</a:t>
            </a:r>
          </a:p>
          <a:p>
            <a:endParaRPr kumimoji="1" lang="en-US" altLang="zh-CN" baseline="0" dirty="0" smtClean="0"/>
          </a:p>
          <a:p>
            <a:r>
              <a:rPr kumimoji="1" lang="en-US" altLang="zh-CN" baseline="0" dirty="0" smtClean="0"/>
              <a:t>Register these final files with task tracker. </a:t>
            </a:r>
            <a:endParaRPr kumimoji="1" lang="zh-CN" altLang="en-US" dirty="0"/>
          </a:p>
        </p:txBody>
      </p:sp>
    </p:spTree>
    <p:extLst>
      <p:ext uri="{BB962C8B-B14F-4D97-AF65-F5344CB8AC3E}">
        <p14:creationId xmlns:p14="http://schemas.microsoft.com/office/powerpoint/2010/main" val="1526463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altLang="zh-CN" sz="2200" dirty="0" smtClean="0">
                <a:effectLst/>
                <a:latin typeface="Helvetica Neue"/>
                <a:ea typeface="Helvetica Neue"/>
                <a:cs typeface="Helvetica Neue"/>
                <a:sym typeface="Helvetica Neue"/>
              </a:rPr>
              <a:t>After receiving its partition from all map outputs, the reduce task enters the </a:t>
            </a:r>
            <a:r>
              <a:rPr lang="en-US" altLang="zh-CN" sz="2200" i="1" dirty="0" smtClean="0">
                <a:effectLst/>
                <a:latin typeface="Helvetica Neue"/>
                <a:ea typeface="Helvetica Neue"/>
                <a:cs typeface="Helvetica Neue"/>
                <a:sym typeface="Helvetica Neue"/>
              </a:rPr>
              <a:t>sort </a:t>
            </a:r>
            <a:r>
              <a:rPr lang="en-US" altLang="zh-CN" sz="2200" dirty="0" smtClean="0">
                <a:effectLst/>
                <a:latin typeface="Helvetica Neue"/>
                <a:ea typeface="Helvetica Neue"/>
                <a:cs typeface="Helvetica Neue"/>
                <a:sym typeface="Helvetica Neue"/>
              </a:rPr>
              <a:t>phase </a:t>
            </a:r>
            <a:endParaRPr lang="en-US" altLang="zh-CN" dirty="0" smtClean="0"/>
          </a:p>
          <a:p>
            <a:pPr marL="0" marR="0" indent="0" defTabSz="457200" eaLnBrk="1" fontAlgn="auto" latinLnBrk="0" hangingPunct="1">
              <a:lnSpc>
                <a:spcPct val="117999"/>
              </a:lnSpc>
              <a:spcBef>
                <a:spcPts val="0"/>
              </a:spcBef>
              <a:spcAft>
                <a:spcPts val="0"/>
              </a:spcAft>
              <a:buClrTx/>
              <a:buSzTx/>
              <a:buFontTx/>
              <a:buNone/>
              <a:tabLst/>
              <a:defRPr/>
            </a:pPr>
            <a:r>
              <a:rPr lang="en-US" altLang="zh-CN" sz="2200" dirty="0" smtClean="0">
                <a:effectLst/>
                <a:latin typeface="Helvetica Neue"/>
                <a:ea typeface="Helvetica Neue"/>
                <a:cs typeface="Helvetica Neue"/>
                <a:sym typeface="Helvetica Neue"/>
              </a:rPr>
              <a:t>The output of the reduce function is written to a temporary location on HDFS </a:t>
            </a:r>
            <a:endParaRPr lang="en-US" altLang="zh-CN" dirty="0" smtClean="0"/>
          </a:p>
          <a:p>
            <a:endParaRPr kumimoji="1" lang="zh-CN" altLang="en-US" dirty="0"/>
          </a:p>
        </p:txBody>
      </p:sp>
    </p:spTree>
    <p:extLst>
      <p:ext uri="{BB962C8B-B14F-4D97-AF65-F5344CB8AC3E}">
        <p14:creationId xmlns:p14="http://schemas.microsoft.com/office/powerpoint/2010/main" val="24342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93851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altLang="zh-CN" sz="2200" dirty="0" smtClean="0">
                <a:effectLst/>
                <a:latin typeface="Helvetica Neue"/>
                <a:ea typeface="Helvetica Neue"/>
                <a:cs typeface="Helvetica Neue"/>
                <a:sym typeface="Helvetica Neue"/>
              </a:rPr>
              <a:t>reduce tasks of one job can optionally pipeline their output directly to the map tasks of the next job, </a:t>
            </a:r>
            <a:endParaRPr lang="en-US" altLang="zh-CN" dirty="0" smtClean="0"/>
          </a:p>
          <a:p>
            <a:endParaRPr kumimoji="1" lang="zh-CN" altLang="en-US" dirty="0"/>
          </a:p>
        </p:txBody>
      </p:sp>
    </p:spTree>
    <p:extLst>
      <p:ext uri="{BB962C8B-B14F-4D97-AF65-F5344CB8AC3E}">
        <p14:creationId xmlns:p14="http://schemas.microsoft.com/office/powerpoint/2010/main" val="1029174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7050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8506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789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标题与副标题">
    <p:bg>
      <p:bgPr>
        <a:solidFill>
          <a:srgbClr val="222222"/>
        </a:solidFill>
        <a:effectLst/>
      </p:bgPr>
    </p:bg>
    <p:spTree>
      <p:nvGrpSpPr>
        <p:cNvPr id="1" name=""/>
        <p:cNvGrpSpPr/>
        <p:nvPr/>
      </p:nvGrpSpPr>
      <p:grpSpPr>
        <a:xfrm>
          <a:off x="0" y="0"/>
          <a:ext cx="0" cy="0"/>
          <a:chOff x="0" y="0"/>
          <a:chExt cx="0" cy="0"/>
        </a:xfrm>
      </p:grpSpPr>
      <p:sp>
        <p:nvSpPr>
          <p:cNvPr id="12" name="Shape 12"/>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 name="Shape 13"/>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标题文本</a:t>
            </a:r>
          </a:p>
        </p:txBody>
      </p:sp>
      <p:sp>
        <p:nvSpPr>
          <p:cNvPr id="14" name="Shape 14"/>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Baskerville"/>
                <a:ea typeface="Baskerville"/>
                <a:cs typeface="Baskerville"/>
                <a:sym typeface="Baskerville"/>
              </a:defRPr>
            </a:lvl1pPr>
            <a:lvl2pPr marL="0" indent="228600">
              <a:lnSpc>
                <a:spcPct val="80000"/>
              </a:lnSpc>
              <a:spcBef>
                <a:spcPts val="2300"/>
              </a:spcBef>
              <a:buClrTx/>
              <a:buSzTx/>
              <a:buFontTx/>
              <a:buNone/>
              <a:defRPr sz="5400" cap="all">
                <a:solidFill>
                  <a:srgbClr val="A6AAA9"/>
                </a:solidFill>
                <a:latin typeface="Baskerville"/>
                <a:ea typeface="Baskerville"/>
                <a:cs typeface="Baskerville"/>
                <a:sym typeface="Baskerville"/>
              </a:defRPr>
            </a:lvl2pPr>
            <a:lvl3pPr marL="0" indent="457200">
              <a:lnSpc>
                <a:spcPct val="80000"/>
              </a:lnSpc>
              <a:spcBef>
                <a:spcPts val="2300"/>
              </a:spcBef>
              <a:buClrTx/>
              <a:buSzTx/>
              <a:buFontTx/>
              <a:buNone/>
              <a:defRPr sz="5400" cap="all">
                <a:solidFill>
                  <a:srgbClr val="A6AAA9"/>
                </a:solidFill>
                <a:latin typeface="Baskerville"/>
                <a:ea typeface="Baskerville"/>
                <a:cs typeface="Baskerville"/>
                <a:sym typeface="Baskerville"/>
              </a:defRPr>
            </a:lvl3pPr>
            <a:lvl4pPr marL="0" indent="685800">
              <a:lnSpc>
                <a:spcPct val="80000"/>
              </a:lnSpc>
              <a:spcBef>
                <a:spcPts val="2300"/>
              </a:spcBef>
              <a:buClrTx/>
              <a:buSzTx/>
              <a:buFontTx/>
              <a:buNone/>
              <a:defRPr sz="5400" cap="all">
                <a:solidFill>
                  <a:srgbClr val="A6AAA9"/>
                </a:solidFill>
                <a:latin typeface="Baskerville"/>
                <a:ea typeface="Baskerville"/>
                <a:cs typeface="Baskerville"/>
                <a:sym typeface="Baskerville"/>
              </a:defRPr>
            </a:lvl4pPr>
            <a:lvl5pPr marL="0" indent="914400">
              <a:lnSpc>
                <a:spcPct val="80000"/>
              </a:lnSpc>
              <a:spcBef>
                <a:spcPts val="2300"/>
              </a:spcBef>
              <a:buClrTx/>
              <a:buSzTx/>
              <a:buFontTx/>
              <a:buNone/>
              <a:defRPr sz="5400" cap="all">
                <a:solidFill>
                  <a:srgbClr val="A6AAA9"/>
                </a:solidFill>
                <a:latin typeface="Baskerville"/>
                <a:ea typeface="Baskerville"/>
                <a:cs typeface="Baskerville"/>
                <a:sym typeface="Baskerville"/>
              </a:defRPr>
            </a:lvl5pPr>
          </a:lstStyle>
          <a:p>
            <a:r>
              <a:t>正文级别 1</a:t>
            </a:r>
          </a:p>
          <a:p>
            <a:pPr lvl="1"/>
            <a:r>
              <a:t>正文级别 2</a:t>
            </a:r>
          </a:p>
          <a:p>
            <a:pPr lvl="2"/>
            <a:r>
              <a:t>正文级别 3</a:t>
            </a:r>
          </a:p>
          <a:p>
            <a:pPr lvl="3"/>
            <a:r>
              <a:t>正文级别 4</a:t>
            </a:r>
          </a:p>
          <a:p>
            <a:pPr lvl="4"/>
            <a:r>
              <a:t>正文级别 5</a:t>
            </a:r>
          </a:p>
        </p:txBody>
      </p:sp>
      <p:sp>
        <p:nvSpPr>
          <p:cNvPr id="15" name="Shape 15"/>
          <p:cNvSpPr>
            <a:spLocks noGrp="1"/>
          </p:cNvSpPr>
          <p:nvPr>
            <p:ph type="sldNum" sz="quarter" idx="2"/>
          </p:nvPr>
        </p:nvSpPr>
        <p:spPr>
          <a:xfrm>
            <a:off x="12182237" y="431800"/>
            <a:ext cx="419101"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照片 - 3 联">
    <p:bg>
      <p:bgPr>
        <a:solidFill>
          <a:srgbClr val="222222"/>
        </a:solidFill>
        <a:effectLst/>
      </p:bgPr>
    </p:bg>
    <p:spTree>
      <p:nvGrpSpPr>
        <p:cNvPr id="1" name=""/>
        <p:cNvGrpSpPr/>
        <p:nvPr/>
      </p:nvGrpSpPr>
      <p:grpSpPr>
        <a:xfrm>
          <a:off x="0" y="0"/>
          <a:ext cx="0" cy="0"/>
          <a:chOff x="0" y="0"/>
          <a:chExt cx="0" cy="0"/>
        </a:xfrm>
      </p:grpSpPr>
      <p:sp>
        <p:nvSpPr>
          <p:cNvPr id="111" name="Shape 111"/>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12" name="Shape 112"/>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13" name="Shape 113"/>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14" name="Shape 1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引文">
    <p:bg>
      <p:bgPr>
        <a:solidFill>
          <a:srgbClr val="222222"/>
        </a:solidFill>
        <a:effectLst/>
      </p:bgPr>
    </p:bg>
    <p:spTree>
      <p:nvGrpSpPr>
        <p:cNvPr id="1" name=""/>
        <p:cNvGrpSpPr/>
        <p:nvPr/>
      </p:nvGrpSpPr>
      <p:grpSpPr>
        <a:xfrm>
          <a:off x="0" y="0"/>
          <a:ext cx="0" cy="0"/>
          <a:chOff x="0" y="0"/>
          <a:chExt cx="0" cy="0"/>
        </a:xfrm>
      </p:grpSpPr>
      <p:sp>
        <p:nvSpPr>
          <p:cNvPr id="121" name="Shape 121"/>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Baskerville SemiBold"/>
              </a:defRPr>
            </a:pPr>
            <a:endParaRPr/>
          </a:p>
        </p:txBody>
      </p:sp>
      <p:sp>
        <p:nvSpPr>
          <p:cNvPr id="122" name="Shape 122"/>
          <p:cNvSpPr>
            <a:spLocks noGrp="1"/>
          </p:cNvSpPr>
          <p:nvPr>
            <p:ph type="body" sz="quarter" idx="13"/>
          </p:nvPr>
        </p:nvSpPr>
        <p:spPr>
          <a:xfrm>
            <a:off x="889000" y="2908300"/>
            <a:ext cx="11226800" cy="17780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Baskerville SemiBold"/>
              </a:defRPr>
            </a:lvl1pPr>
          </a:lstStyle>
          <a:p>
            <a:r>
              <a:t>在此键入引文。</a:t>
            </a:r>
          </a:p>
        </p:txBody>
      </p:sp>
      <p:sp>
        <p:nvSpPr>
          <p:cNvPr id="123" name="Shape 123"/>
          <p:cNvSpPr>
            <a:spLocks noGrp="1"/>
          </p:cNvSpPr>
          <p:nvPr>
            <p:ph type="body" sz="quarter" idx="14"/>
          </p:nvPr>
        </p:nvSpPr>
        <p:spPr>
          <a:xfrm>
            <a:off x="406400" y="7789333"/>
            <a:ext cx="12192000" cy="977901"/>
          </a:xfrm>
          <a:prstGeom prst="rect">
            <a:avLst/>
          </a:prstGeom>
        </p:spPr>
        <p:txBody>
          <a:bodyPr>
            <a:spAutoFit/>
          </a:bodyPr>
          <a:lstStyle>
            <a:lvl1pPr marL="0" indent="0" algn="r">
              <a:lnSpc>
                <a:spcPct val="80000"/>
              </a:lnSpc>
              <a:spcBef>
                <a:spcPts val="0"/>
              </a:spcBef>
              <a:buClrTx/>
              <a:buSzTx/>
              <a:buFontTx/>
              <a:buNone/>
              <a:defRPr sz="6000">
                <a:latin typeface="Baskerville"/>
                <a:ea typeface="Baskerville"/>
                <a:cs typeface="Baskerville"/>
                <a:sym typeface="Baskerville"/>
              </a:defRPr>
            </a:lvl1pPr>
          </a:lstStyle>
          <a:p>
            <a:r>
              <a:t>Johnny Appleseed</a:t>
            </a:r>
          </a:p>
        </p:txBody>
      </p:sp>
      <p:sp>
        <p:nvSpPr>
          <p:cNvPr id="124" name="Shape 124"/>
          <p:cNvSpPr>
            <a:spLocks noGrp="1"/>
          </p:cNvSpPr>
          <p:nvPr>
            <p:ph type="body" sz="quarter" idx="15"/>
          </p:nvPr>
        </p:nvSpPr>
        <p:spPr>
          <a:xfrm>
            <a:off x="406400" y="393700"/>
            <a:ext cx="11176000" cy="520701"/>
          </a:xfrm>
          <a:prstGeom prst="rect">
            <a:avLst/>
          </a:prstGeom>
        </p:spPr>
        <p:txBody>
          <a:bodyPr anchor="b">
            <a:spAutoFit/>
          </a:bodyPr>
          <a:lstStyle>
            <a:lvl1pPr marL="0" indent="0" defTabSz="457200">
              <a:lnSpc>
                <a:spcPct val="80000"/>
              </a:lnSpc>
              <a:spcBef>
                <a:spcPts val="0"/>
              </a:spcBef>
              <a:buClrTx/>
              <a:buSzTx/>
              <a:buFontTx/>
              <a:buNone/>
              <a:defRPr sz="2400" cap="all" spc="120">
                <a:latin typeface="+mn-lt"/>
                <a:ea typeface="+mn-ea"/>
                <a:cs typeface="+mn-cs"/>
                <a:sym typeface="Baskerville SemiBold"/>
              </a:defRPr>
            </a:lvl1pPr>
          </a:lstStyle>
          <a:p>
            <a:r>
              <a:t>文本</a:t>
            </a:r>
          </a:p>
        </p:txBody>
      </p:sp>
      <p:sp>
        <p:nvSpPr>
          <p:cNvPr id="125" name="Shape 1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引文（备选）">
    <p:bg>
      <p:bgPr>
        <a:solidFill>
          <a:schemeClr val="accent1"/>
        </a:solidFill>
        <a:effectLst/>
      </p:bgPr>
    </p:bg>
    <p:spTree>
      <p:nvGrpSpPr>
        <p:cNvPr id="1" name=""/>
        <p:cNvGrpSpPr/>
        <p:nvPr/>
      </p:nvGrpSpPr>
      <p:grpSpPr>
        <a:xfrm>
          <a:off x="0" y="0"/>
          <a:ext cx="0" cy="0"/>
          <a:chOff x="0" y="0"/>
          <a:chExt cx="0" cy="0"/>
        </a:xfrm>
      </p:grpSpPr>
      <p:sp>
        <p:nvSpPr>
          <p:cNvPr id="132" name="Shape 132"/>
          <p:cNvSpPr>
            <a:spLocks noGrp="1"/>
          </p:cNvSpPr>
          <p:nvPr>
            <p:ph type="body" sz="quarter" idx="13"/>
          </p:nvPr>
        </p:nvSpPr>
        <p:spPr>
          <a:xfrm>
            <a:off x="5892800" y="2641600"/>
            <a:ext cx="6705600" cy="3119121"/>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Baskerville SemiBold"/>
              </a:defRPr>
            </a:lvl1pPr>
          </a:lstStyle>
          <a:p>
            <a:r>
              <a:t>在此键入引文。</a:t>
            </a:r>
          </a:p>
        </p:txBody>
      </p:sp>
      <p:sp>
        <p:nvSpPr>
          <p:cNvPr id="133" name="Shape 133"/>
          <p:cNvSpPr>
            <a:spLocks noGrp="1"/>
          </p:cNvSpPr>
          <p:nvPr>
            <p:ph type="pic" idx="14"/>
          </p:nvPr>
        </p:nvSpPr>
        <p:spPr>
          <a:xfrm>
            <a:off x="0" y="0"/>
            <a:ext cx="5486400" cy="9753600"/>
          </a:xfrm>
          <a:prstGeom prst="rect">
            <a:avLst/>
          </a:prstGeom>
        </p:spPr>
        <p:txBody>
          <a:bodyPr lIns="91439" tIns="45719" rIns="91439" bIns="45719">
            <a:noAutofit/>
          </a:bodyPr>
          <a:lstStyle/>
          <a:p>
            <a:endParaRPr/>
          </a:p>
        </p:txBody>
      </p:sp>
      <p:sp>
        <p:nvSpPr>
          <p:cNvPr id="134" name="Shape 134"/>
          <p:cNvSpPr>
            <a:spLocks noGrp="1"/>
          </p:cNvSpPr>
          <p:nvPr>
            <p:ph type="body" sz="quarter" idx="15"/>
          </p:nvPr>
        </p:nvSpPr>
        <p:spPr>
          <a:xfrm>
            <a:off x="5892800" y="7732183"/>
            <a:ext cx="6705600" cy="977901"/>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Baskerville SemiBold"/>
              </a:defRPr>
            </a:lvl1pPr>
          </a:lstStyle>
          <a:p>
            <a:r>
              <a:t>Johnny Appleseed</a:t>
            </a:r>
          </a:p>
        </p:txBody>
      </p:sp>
      <p:sp>
        <p:nvSpPr>
          <p:cNvPr id="135" name="Shape 1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照片">
    <p:bg>
      <p:bgPr>
        <a:solidFill>
          <a:srgbClr val="222222"/>
        </a:solidFill>
        <a:effectLst/>
      </p:bgPr>
    </p:bg>
    <p:spTree>
      <p:nvGrpSpPr>
        <p:cNvPr id="1" name=""/>
        <p:cNvGrpSpPr/>
        <p:nvPr/>
      </p:nvGrpSpPr>
      <p:grpSpPr>
        <a:xfrm>
          <a:off x="0" y="0"/>
          <a:ext cx="0" cy="0"/>
          <a:chOff x="0" y="0"/>
          <a:chExt cx="0" cy="0"/>
        </a:xfrm>
      </p:grpSpPr>
      <p:sp>
        <p:nvSpPr>
          <p:cNvPr id="142" name="Shape 142"/>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43" name="Shape 1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空白">
    <p:bg>
      <p:bgPr>
        <a:solidFill>
          <a:srgbClr val="222222"/>
        </a:solidFill>
        <a:effectLst/>
      </p:bgPr>
    </p:bg>
    <p:spTree>
      <p:nvGrpSpPr>
        <p:cNvPr id="1" name=""/>
        <p:cNvGrpSpPr/>
        <p:nvPr/>
      </p:nvGrpSpPr>
      <p:grpSpPr>
        <a:xfrm>
          <a:off x="0" y="0"/>
          <a:ext cx="0" cy="0"/>
          <a:chOff x="0" y="0"/>
          <a:chExt cx="0" cy="0"/>
        </a:xfrm>
      </p:grpSpPr>
      <p:sp>
        <p:nvSpPr>
          <p:cNvPr id="150" name="Shape 1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空白（备选）">
    <p:spTree>
      <p:nvGrpSpPr>
        <p:cNvPr id="1" name=""/>
        <p:cNvGrpSpPr/>
        <p:nvPr/>
      </p:nvGrpSpPr>
      <p:grpSpPr>
        <a:xfrm>
          <a:off x="0" y="0"/>
          <a:ext cx="0" cy="0"/>
          <a:chOff x="0" y="0"/>
          <a:chExt cx="0" cy="0"/>
        </a:xfrm>
      </p:grpSpPr>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照片 - 水平">
    <p:bg>
      <p:bgPr>
        <a:solidFill>
          <a:srgbClr val="222222"/>
        </a:solidFill>
        <a:effectLst/>
      </p:bgPr>
    </p:bg>
    <p:spTree>
      <p:nvGrpSpPr>
        <p:cNvPr id="1" name=""/>
        <p:cNvGrpSpPr/>
        <p:nvPr/>
      </p:nvGrpSpPr>
      <p:grpSpPr>
        <a:xfrm>
          <a:off x="0" y="0"/>
          <a:ext cx="0" cy="0"/>
          <a:chOff x="0" y="0"/>
          <a:chExt cx="0" cy="0"/>
        </a:xfrm>
      </p:grpSpPr>
      <p:sp>
        <p:nvSpPr>
          <p:cNvPr id="22" name="Shape 22"/>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3" name="Shape 23"/>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标题文本</a:t>
            </a:r>
          </a:p>
        </p:txBody>
      </p:sp>
      <p:sp>
        <p:nvSpPr>
          <p:cNvPr id="25" name="Shape 25"/>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Baskerville"/>
                <a:ea typeface="Baskerville"/>
                <a:cs typeface="Baskerville"/>
                <a:sym typeface="Baskerville"/>
              </a:defRPr>
            </a:lvl1pPr>
            <a:lvl2pPr marL="0" indent="228600">
              <a:lnSpc>
                <a:spcPct val="80000"/>
              </a:lnSpc>
              <a:spcBef>
                <a:spcPts val="2300"/>
              </a:spcBef>
              <a:buClrTx/>
              <a:buSzTx/>
              <a:buFontTx/>
              <a:buNone/>
              <a:defRPr sz="5400" cap="all">
                <a:solidFill>
                  <a:srgbClr val="A6AAA9"/>
                </a:solidFill>
                <a:latin typeface="Baskerville"/>
                <a:ea typeface="Baskerville"/>
                <a:cs typeface="Baskerville"/>
                <a:sym typeface="Baskerville"/>
              </a:defRPr>
            </a:lvl2pPr>
            <a:lvl3pPr marL="0" indent="457200">
              <a:lnSpc>
                <a:spcPct val="80000"/>
              </a:lnSpc>
              <a:spcBef>
                <a:spcPts val="2300"/>
              </a:spcBef>
              <a:buClrTx/>
              <a:buSzTx/>
              <a:buFontTx/>
              <a:buNone/>
              <a:defRPr sz="5400" cap="all">
                <a:solidFill>
                  <a:srgbClr val="A6AAA9"/>
                </a:solidFill>
                <a:latin typeface="Baskerville"/>
                <a:ea typeface="Baskerville"/>
                <a:cs typeface="Baskerville"/>
                <a:sym typeface="Baskerville"/>
              </a:defRPr>
            </a:lvl3pPr>
            <a:lvl4pPr marL="0" indent="685800">
              <a:lnSpc>
                <a:spcPct val="80000"/>
              </a:lnSpc>
              <a:spcBef>
                <a:spcPts val="2300"/>
              </a:spcBef>
              <a:buClrTx/>
              <a:buSzTx/>
              <a:buFontTx/>
              <a:buNone/>
              <a:defRPr sz="5400" cap="all">
                <a:solidFill>
                  <a:srgbClr val="A6AAA9"/>
                </a:solidFill>
                <a:latin typeface="Baskerville"/>
                <a:ea typeface="Baskerville"/>
                <a:cs typeface="Baskerville"/>
                <a:sym typeface="Baskerville"/>
              </a:defRPr>
            </a:lvl4pPr>
            <a:lvl5pPr marL="0" indent="914400">
              <a:lnSpc>
                <a:spcPct val="80000"/>
              </a:lnSpc>
              <a:spcBef>
                <a:spcPts val="2300"/>
              </a:spcBef>
              <a:buClrTx/>
              <a:buSzTx/>
              <a:buFontTx/>
              <a:buNone/>
              <a:defRPr sz="5400" cap="all">
                <a:solidFill>
                  <a:srgbClr val="A6AAA9"/>
                </a:solidFill>
                <a:latin typeface="Baskerville"/>
                <a:ea typeface="Baskerville"/>
                <a:cs typeface="Baskerville"/>
                <a:sym typeface="Baskerville"/>
              </a:defRPr>
            </a:lvl5pPr>
          </a:lstStyle>
          <a:p>
            <a:r>
              <a:t>正文级别 1</a:t>
            </a:r>
          </a:p>
          <a:p>
            <a:pPr lvl="1"/>
            <a:r>
              <a:t>正文级别 2</a:t>
            </a:r>
          </a:p>
          <a:p>
            <a:pPr lvl="2"/>
            <a:r>
              <a:t>正文级别 3</a:t>
            </a:r>
          </a:p>
          <a:p>
            <a:pPr lvl="3"/>
            <a:r>
              <a:t>正文级别 4</a:t>
            </a:r>
          </a:p>
          <a:p>
            <a:pPr lvl="4"/>
            <a:r>
              <a:t>正文级别 5</a:t>
            </a:r>
          </a:p>
        </p:txBody>
      </p:sp>
      <p:sp>
        <p:nvSpPr>
          <p:cNvPr id="26" name="Shape 26"/>
          <p:cNvSpPr>
            <a:spLocks noGrp="1"/>
          </p:cNvSpPr>
          <p:nvPr>
            <p:ph type="sldNum" sz="quarter" idx="2"/>
          </p:nvPr>
        </p:nvSpPr>
        <p:spPr>
          <a:xfrm>
            <a:off x="12182237" y="431800"/>
            <a:ext cx="419101"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标题与副标题（备选）">
    <p:spTree>
      <p:nvGrpSpPr>
        <p:cNvPr id="1" name=""/>
        <p:cNvGrpSpPr/>
        <p:nvPr/>
      </p:nvGrpSpPr>
      <p:grpSpPr>
        <a:xfrm>
          <a:off x="0" y="0"/>
          <a:ext cx="0" cy="0"/>
          <a:chOff x="0" y="0"/>
          <a:chExt cx="0" cy="0"/>
        </a:xfrm>
      </p:grpSpPr>
      <p:sp>
        <p:nvSpPr>
          <p:cNvPr id="33" name="Shape 33"/>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Shape 34"/>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标题文本</a:t>
            </a:r>
          </a:p>
        </p:txBody>
      </p:sp>
      <p:sp>
        <p:nvSpPr>
          <p:cNvPr id="35" name="Shape 35"/>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Baskerville"/>
                <a:ea typeface="Baskerville"/>
                <a:cs typeface="Baskerville"/>
                <a:sym typeface="Baskerville"/>
              </a:defRPr>
            </a:lvl1pPr>
            <a:lvl2pPr marL="0" indent="228600">
              <a:lnSpc>
                <a:spcPct val="80000"/>
              </a:lnSpc>
              <a:spcBef>
                <a:spcPts val="2300"/>
              </a:spcBef>
              <a:buClrTx/>
              <a:buSzTx/>
              <a:buFontTx/>
              <a:buNone/>
              <a:defRPr sz="5400" cap="all">
                <a:solidFill>
                  <a:srgbClr val="A6AAA9"/>
                </a:solidFill>
                <a:latin typeface="Baskerville"/>
                <a:ea typeface="Baskerville"/>
                <a:cs typeface="Baskerville"/>
                <a:sym typeface="Baskerville"/>
              </a:defRPr>
            </a:lvl2pPr>
            <a:lvl3pPr marL="0" indent="457200">
              <a:lnSpc>
                <a:spcPct val="80000"/>
              </a:lnSpc>
              <a:spcBef>
                <a:spcPts val="2300"/>
              </a:spcBef>
              <a:buClrTx/>
              <a:buSzTx/>
              <a:buFontTx/>
              <a:buNone/>
              <a:defRPr sz="5400" cap="all">
                <a:solidFill>
                  <a:srgbClr val="A6AAA9"/>
                </a:solidFill>
                <a:latin typeface="Baskerville"/>
                <a:ea typeface="Baskerville"/>
                <a:cs typeface="Baskerville"/>
                <a:sym typeface="Baskerville"/>
              </a:defRPr>
            </a:lvl3pPr>
            <a:lvl4pPr marL="0" indent="685800">
              <a:lnSpc>
                <a:spcPct val="80000"/>
              </a:lnSpc>
              <a:spcBef>
                <a:spcPts val="2300"/>
              </a:spcBef>
              <a:buClrTx/>
              <a:buSzTx/>
              <a:buFontTx/>
              <a:buNone/>
              <a:defRPr sz="5400" cap="all">
                <a:solidFill>
                  <a:srgbClr val="A6AAA9"/>
                </a:solidFill>
                <a:latin typeface="Baskerville"/>
                <a:ea typeface="Baskerville"/>
                <a:cs typeface="Baskerville"/>
                <a:sym typeface="Baskerville"/>
              </a:defRPr>
            </a:lvl4pPr>
            <a:lvl5pPr marL="0" indent="914400">
              <a:lnSpc>
                <a:spcPct val="80000"/>
              </a:lnSpc>
              <a:spcBef>
                <a:spcPts val="2300"/>
              </a:spcBef>
              <a:buClrTx/>
              <a:buSzTx/>
              <a:buFontTx/>
              <a:buNone/>
              <a:defRPr sz="5400" cap="all">
                <a:solidFill>
                  <a:srgbClr val="A6AAA9"/>
                </a:solidFill>
                <a:latin typeface="Baskerville"/>
                <a:ea typeface="Baskerville"/>
                <a:cs typeface="Baskerville"/>
                <a:sym typeface="Baskerville"/>
              </a:defRPr>
            </a:lvl5pPr>
          </a:lstStyle>
          <a:p>
            <a:r>
              <a:t>正文级别 1</a:t>
            </a:r>
          </a:p>
          <a:p>
            <a:pPr lvl="1"/>
            <a:r>
              <a:t>正文级别 2</a:t>
            </a:r>
          </a:p>
          <a:p>
            <a:pPr lvl="2"/>
            <a:r>
              <a:t>正文级别 3</a:t>
            </a:r>
          </a:p>
          <a:p>
            <a:pPr lvl="3"/>
            <a:r>
              <a:t>正文级别 4</a:t>
            </a:r>
          </a:p>
          <a:p>
            <a:pPr lvl="4"/>
            <a:r>
              <a:t>正文级别 5</a:t>
            </a:r>
          </a:p>
        </p:txBody>
      </p:sp>
      <p:sp>
        <p:nvSpPr>
          <p:cNvPr id="36" name="Shape 36"/>
          <p:cNvSpPr>
            <a:spLocks noGrp="1"/>
          </p:cNvSpPr>
          <p:nvPr>
            <p:ph type="sldNum" sz="quarter" idx="2"/>
          </p:nvPr>
        </p:nvSpPr>
        <p:spPr>
          <a:xfrm>
            <a:off x="12149656" y="419100"/>
            <a:ext cx="419101"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标题 - 居中">
    <p:bg>
      <p:bgPr>
        <a:solidFill>
          <a:srgbClr val="222222"/>
        </a:solidFill>
        <a:effectLst/>
      </p:bgPr>
    </p:bg>
    <p:spTree>
      <p:nvGrpSpPr>
        <p:cNvPr id="1" name=""/>
        <p:cNvGrpSpPr/>
        <p:nvPr/>
      </p:nvGrpSpPr>
      <p:grpSpPr>
        <a:xfrm>
          <a:off x="0" y="0"/>
          <a:ext cx="0" cy="0"/>
          <a:chOff x="0" y="0"/>
          <a:chExt cx="0" cy="0"/>
        </a:xfrm>
      </p:grpSpPr>
      <p:sp>
        <p:nvSpPr>
          <p:cNvPr id="43" name="Shape 43"/>
          <p:cNvSpPr>
            <a:spLocks noGrp="1"/>
          </p:cNvSpPr>
          <p:nvPr>
            <p:ph type="title"/>
          </p:nvPr>
        </p:nvSpPr>
        <p:spPr>
          <a:xfrm>
            <a:off x="406400" y="4038600"/>
            <a:ext cx="12192000" cy="4521200"/>
          </a:xfrm>
          <a:prstGeom prst="rect">
            <a:avLst/>
          </a:prstGeom>
        </p:spPr>
        <p:txBody>
          <a:bodyPr/>
          <a:lstStyle>
            <a:lvl1pPr>
              <a:spcBef>
                <a:spcPts val="0"/>
              </a:spcBef>
              <a:defRPr sz="17000"/>
            </a:lvl1pPr>
          </a:lstStyle>
          <a:p>
            <a:r>
              <a:t>标题文本</a:t>
            </a:r>
          </a:p>
        </p:txBody>
      </p:sp>
      <p:sp>
        <p:nvSpPr>
          <p:cNvPr id="44" name="Shape 44"/>
          <p:cNvSpPr>
            <a:spLocks noGrp="1"/>
          </p:cNvSpPr>
          <p:nvPr>
            <p:ph type="sldNum" sz="quarter" idx="2"/>
          </p:nvPr>
        </p:nvSpPr>
        <p:spPr>
          <a:xfrm>
            <a:off x="12182237" y="431800"/>
            <a:ext cx="419101"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照片 - 垂直">
    <p:bg>
      <p:bgPr>
        <a:solidFill>
          <a:srgbClr val="222222"/>
        </a:solidFill>
        <a:effectLst/>
      </p:bgPr>
    </p:bg>
    <p:spTree>
      <p:nvGrpSpPr>
        <p:cNvPr id="1" name=""/>
        <p:cNvGrpSpPr/>
        <p:nvPr/>
      </p:nvGrpSpPr>
      <p:grpSpPr>
        <a:xfrm>
          <a:off x="0" y="0"/>
          <a:ext cx="0" cy="0"/>
          <a:chOff x="0" y="0"/>
          <a:chExt cx="0" cy="0"/>
        </a:xfrm>
      </p:grpSpPr>
      <p:sp>
        <p:nvSpPr>
          <p:cNvPr id="51" name="Shape 51"/>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Shape 52"/>
          <p:cNvSpPr>
            <a:spLocks noGrp="1"/>
          </p:cNvSpPr>
          <p:nvPr>
            <p:ph type="pic" idx="13"/>
          </p:nvPr>
        </p:nvSpPr>
        <p:spPr>
          <a:xfrm>
            <a:off x="0" y="0"/>
            <a:ext cx="5486400" cy="9753600"/>
          </a:xfrm>
          <a:prstGeom prst="rect">
            <a:avLst/>
          </a:prstGeom>
        </p:spPr>
        <p:txBody>
          <a:bodyPr lIns="91439" tIns="45719" rIns="91439" bIns="45719">
            <a:noAutofit/>
          </a:bodyPr>
          <a:lstStyle/>
          <a:p>
            <a:endParaRPr/>
          </a:p>
        </p:txBody>
      </p:sp>
      <p:sp>
        <p:nvSpPr>
          <p:cNvPr id="53" name="Shape 53"/>
          <p:cNvSpPr>
            <a:spLocks noGrp="1"/>
          </p:cNvSpPr>
          <p:nvPr>
            <p:ph type="title"/>
          </p:nvPr>
        </p:nvSpPr>
        <p:spPr>
          <a:xfrm>
            <a:off x="5892800" y="6426200"/>
            <a:ext cx="6705600" cy="2705100"/>
          </a:xfrm>
          <a:prstGeom prst="rect">
            <a:avLst/>
          </a:prstGeom>
        </p:spPr>
        <p:txBody>
          <a:bodyPr/>
          <a:lstStyle>
            <a:lvl1pPr>
              <a:spcBef>
                <a:spcPts val="0"/>
              </a:spcBef>
              <a:defRPr sz="17000"/>
            </a:lvl1pPr>
          </a:lstStyle>
          <a:p>
            <a:r>
              <a:t>标题文本</a:t>
            </a:r>
          </a:p>
        </p:txBody>
      </p:sp>
      <p:sp>
        <p:nvSpPr>
          <p:cNvPr id="54" name="Shape 54"/>
          <p:cNvSpPr>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Baskerville"/>
                <a:ea typeface="Baskerville"/>
                <a:cs typeface="Baskerville"/>
                <a:sym typeface="Baskerville"/>
              </a:defRPr>
            </a:lvl1pPr>
            <a:lvl2pPr marL="0" indent="228600">
              <a:lnSpc>
                <a:spcPct val="80000"/>
              </a:lnSpc>
              <a:spcBef>
                <a:spcPts val="2300"/>
              </a:spcBef>
              <a:buClrTx/>
              <a:buSzTx/>
              <a:buFontTx/>
              <a:buNone/>
              <a:defRPr sz="5400" cap="all">
                <a:solidFill>
                  <a:srgbClr val="A6AAA9"/>
                </a:solidFill>
                <a:latin typeface="Baskerville"/>
                <a:ea typeface="Baskerville"/>
                <a:cs typeface="Baskerville"/>
                <a:sym typeface="Baskerville"/>
              </a:defRPr>
            </a:lvl2pPr>
            <a:lvl3pPr marL="0" indent="457200">
              <a:lnSpc>
                <a:spcPct val="80000"/>
              </a:lnSpc>
              <a:spcBef>
                <a:spcPts val="2300"/>
              </a:spcBef>
              <a:buClrTx/>
              <a:buSzTx/>
              <a:buFontTx/>
              <a:buNone/>
              <a:defRPr sz="5400" cap="all">
                <a:solidFill>
                  <a:srgbClr val="A6AAA9"/>
                </a:solidFill>
                <a:latin typeface="Baskerville"/>
                <a:ea typeface="Baskerville"/>
                <a:cs typeface="Baskerville"/>
                <a:sym typeface="Baskerville"/>
              </a:defRPr>
            </a:lvl3pPr>
            <a:lvl4pPr marL="0" indent="685800">
              <a:lnSpc>
                <a:spcPct val="80000"/>
              </a:lnSpc>
              <a:spcBef>
                <a:spcPts val="2300"/>
              </a:spcBef>
              <a:buClrTx/>
              <a:buSzTx/>
              <a:buFontTx/>
              <a:buNone/>
              <a:defRPr sz="5400" cap="all">
                <a:solidFill>
                  <a:srgbClr val="A6AAA9"/>
                </a:solidFill>
                <a:latin typeface="Baskerville"/>
                <a:ea typeface="Baskerville"/>
                <a:cs typeface="Baskerville"/>
                <a:sym typeface="Baskerville"/>
              </a:defRPr>
            </a:lvl4pPr>
            <a:lvl5pPr marL="0" indent="914400">
              <a:lnSpc>
                <a:spcPct val="80000"/>
              </a:lnSpc>
              <a:spcBef>
                <a:spcPts val="2300"/>
              </a:spcBef>
              <a:buClrTx/>
              <a:buSzTx/>
              <a:buFontTx/>
              <a:buNone/>
              <a:defRPr sz="5400" cap="all">
                <a:solidFill>
                  <a:srgbClr val="A6AAA9"/>
                </a:solidFill>
                <a:latin typeface="Baskerville"/>
                <a:ea typeface="Baskerville"/>
                <a:cs typeface="Baskerville"/>
                <a:sym typeface="Baskerville"/>
              </a:defRPr>
            </a:lvl5pPr>
          </a:lstStyle>
          <a:p>
            <a:r>
              <a:t>正文级别 1</a:t>
            </a:r>
          </a:p>
          <a:p>
            <a:pPr lvl="1"/>
            <a:r>
              <a:t>正文级别 2</a:t>
            </a:r>
          </a:p>
          <a:p>
            <a:pPr lvl="2"/>
            <a:r>
              <a:t>正文级别 3</a:t>
            </a:r>
          </a:p>
          <a:p>
            <a:pPr lvl="3"/>
            <a:r>
              <a:t>正文级别 4</a:t>
            </a:r>
          </a:p>
          <a:p>
            <a:pPr lvl="4"/>
            <a:r>
              <a:t>正文级别 5</a:t>
            </a:r>
          </a:p>
        </p:txBody>
      </p:sp>
      <p:sp>
        <p:nvSpPr>
          <p:cNvPr id="55" name="Shape 55"/>
          <p:cNvSpPr>
            <a:spLocks noGrp="1"/>
          </p:cNvSpPr>
          <p:nvPr>
            <p:ph type="sldNum" sz="quarter" idx="2"/>
          </p:nvPr>
        </p:nvSpPr>
        <p:spPr>
          <a:xfrm>
            <a:off x="12182237" y="431800"/>
            <a:ext cx="419101"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62" name="Shape 62"/>
          <p:cNvSpPr>
            <a:spLocks noGrp="1"/>
          </p:cNvSpPr>
          <p:nvPr>
            <p:ph type="body" sz="quarter" idx="13"/>
          </p:nvPr>
        </p:nvSpPr>
        <p:spPr>
          <a:xfrm>
            <a:off x="406400" y="393700"/>
            <a:ext cx="11176000" cy="520701"/>
          </a:xfrm>
          <a:prstGeom prst="rect">
            <a:avLst/>
          </a:prstGeom>
        </p:spPr>
        <p:txBody>
          <a:bodyPr anchor="b">
            <a:spAutoFit/>
          </a:bodyPr>
          <a:lstStyle>
            <a:lvl1pPr marL="0" indent="0" defTabSz="457200">
              <a:lnSpc>
                <a:spcPct val="80000"/>
              </a:lnSpc>
              <a:spcBef>
                <a:spcPts val="0"/>
              </a:spcBef>
              <a:buClrTx/>
              <a:buSzTx/>
              <a:buFontTx/>
              <a:buNone/>
              <a:defRPr sz="2400" cap="all" spc="120">
                <a:latin typeface="+mn-lt"/>
                <a:ea typeface="+mn-ea"/>
                <a:cs typeface="+mn-cs"/>
                <a:sym typeface="Baskerville SemiBold"/>
              </a:defRPr>
            </a:lvl1pPr>
          </a:lstStyle>
          <a:p>
            <a:r>
              <a:t>文本</a:t>
            </a:r>
          </a:p>
        </p:txBody>
      </p:sp>
      <p:sp>
        <p:nvSpPr>
          <p:cNvPr id="63" name="Shape 63"/>
          <p:cNvSpPr>
            <a:spLocks noGrp="1"/>
          </p:cNvSpPr>
          <p:nvPr>
            <p:ph type="title"/>
          </p:nvPr>
        </p:nvSpPr>
        <p:spPr>
          <a:prstGeom prst="rect">
            <a:avLst/>
          </a:prstGeom>
        </p:spPr>
        <p:txBody>
          <a:bodyPr/>
          <a:lstStyle/>
          <a:p>
            <a:r>
              <a:t>标题文本</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222222"/>
        </a:solidFill>
        <a:effectLst/>
      </p:bgPr>
    </p:bg>
    <p:spTree>
      <p:nvGrpSpPr>
        <p:cNvPr id="1" name=""/>
        <p:cNvGrpSpPr/>
        <p:nvPr/>
      </p:nvGrpSpPr>
      <p:grpSpPr>
        <a:xfrm>
          <a:off x="0" y="0"/>
          <a:ext cx="0" cy="0"/>
          <a:chOff x="0" y="0"/>
          <a:chExt cx="0" cy="0"/>
        </a:xfrm>
      </p:grpSpPr>
      <p:sp>
        <p:nvSpPr>
          <p:cNvPr id="71" name="Shape 71"/>
          <p:cNvSpPr>
            <a:spLocks noGrp="1"/>
          </p:cNvSpPr>
          <p:nvPr>
            <p:ph type="body" sz="quarter" idx="13"/>
          </p:nvPr>
        </p:nvSpPr>
        <p:spPr>
          <a:xfrm>
            <a:off x="406400" y="393700"/>
            <a:ext cx="11176000" cy="520701"/>
          </a:xfrm>
          <a:prstGeom prst="rect">
            <a:avLst/>
          </a:prstGeom>
        </p:spPr>
        <p:txBody>
          <a:bodyPr anchor="b">
            <a:spAutoFit/>
          </a:bodyPr>
          <a:lstStyle>
            <a:lvl1pPr marL="0" indent="0" defTabSz="457200">
              <a:lnSpc>
                <a:spcPct val="80000"/>
              </a:lnSpc>
              <a:spcBef>
                <a:spcPts val="0"/>
              </a:spcBef>
              <a:buClrTx/>
              <a:buSzTx/>
              <a:buFontTx/>
              <a:buNone/>
              <a:defRPr sz="2400" cap="all" spc="120">
                <a:latin typeface="+mn-lt"/>
                <a:ea typeface="+mn-ea"/>
                <a:cs typeface="+mn-cs"/>
                <a:sym typeface="Baskerville SemiBold"/>
              </a:defRPr>
            </a:lvl1pPr>
          </a:lstStyle>
          <a:p>
            <a:r>
              <a:t>文本</a:t>
            </a:r>
          </a:p>
        </p:txBody>
      </p:sp>
      <p:sp>
        <p:nvSpPr>
          <p:cNvPr id="72" name="Shape 72"/>
          <p:cNvSpPr>
            <a:spLocks noGrp="1"/>
          </p:cNvSpPr>
          <p:nvPr>
            <p:ph type="title"/>
          </p:nvPr>
        </p:nvSpPr>
        <p:spPr>
          <a:prstGeom prst="rect">
            <a:avLst/>
          </a:prstGeom>
        </p:spPr>
        <p:txBody>
          <a:bodyPr/>
          <a:lstStyle/>
          <a:p>
            <a:r>
              <a:t>标题文本</a:t>
            </a:r>
          </a:p>
        </p:txBody>
      </p:sp>
      <p:sp>
        <p:nvSpPr>
          <p:cNvPr id="73" name="Shape 7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正文级别 1</a:t>
            </a:r>
          </a:p>
          <a:p>
            <a:pPr lvl="1"/>
            <a:r>
              <a:t>正文级别 2</a:t>
            </a:r>
          </a:p>
          <a:p>
            <a:pPr lvl="2"/>
            <a:r>
              <a:t>正文级别 3</a:t>
            </a:r>
          </a:p>
          <a:p>
            <a:pPr lvl="3"/>
            <a:r>
              <a:t>正文级别 4</a:t>
            </a:r>
          </a:p>
          <a:p>
            <a:pPr lvl="4"/>
            <a:r>
              <a:t>正文级别 5</a:t>
            </a:r>
          </a:p>
        </p:txBody>
      </p:sp>
      <p:sp>
        <p:nvSpPr>
          <p:cNvPr id="74" name="Shape 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标题与项目符号（备选）">
    <p:spTree>
      <p:nvGrpSpPr>
        <p:cNvPr id="1" name=""/>
        <p:cNvGrpSpPr/>
        <p:nvPr/>
      </p:nvGrpSpPr>
      <p:grpSpPr>
        <a:xfrm>
          <a:off x="0" y="0"/>
          <a:ext cx="0" cy="0"/>
          <a:chOff x="0" y="0"/>
          <a:chExt cx="0" cy="0"/>
        </a:xfrm>
      </p:grpSpPr>
      <p:sp>
        <p:nvSpPr>
          <p:cNvPr id="81" name="Shape 81"/>
          <p:cNvSpPr>
            <a:spLocks noGrp="1"/>
          </p:cNvSpPr>
          <p:nvPr>
            <p:ph type="body" sz="quarter" idx="13"/>
          </p:nvPr>
        </p:nvSpPr>
        <p:spPr>
          <a:xfrm>
            <a:off x="406400" y="393700"/>
            <a:ext cx="11176000" cy="520701"/>
          </a:xfrm>
          <a:prstGeom prst="rect">
            <a:avLst/>
          </a:prstGeom>
        </p:spPr>
        <p:txBody>
          <a:bodyPr anchor="b">
            <a:spAutoFit/>
          </a:bodyPr>
          <a:lstStyle>
            <a:lvl1pPr marL="0" indent="0" defTabSz="457200">
              <a:lnSpc>
                <a:spcPct val="80000"/>
              </a:lnSpc>
              <a:spcBef>
                <a:spcPts val="0"/>
              </a:spcBef>
              <a:buClrTx/>
              <a:buSzTx/>
              <a:buFontTx/>
              <a:buNone/>
              <a:defRPr sz="2400" cap="all" spc="120">
                <a:latin typeface="+mn-lt"/>
                <a:ea typeface="+mn-ea"/>
                <a:cs typeface="+mn-cs"/>
                <a:sym typeface="Baskerville SemiBold"/>
              </a:defRPr>
            </a:lvl1pPr>
          </a:lstStyle>
          <a:p>
            <a:r>
              <a:t>文本</a:t>
            </a:r>
          </a:p>
        </p:txBody>
      </p:sp>
      <p:sp>
        <p:nvSpPr>
          <p:cNvPr id="82" name="Shape 82"/>
          <p:cNvSpPr>
            <a:spLocks noGrp="1"/>
          </p:cNvSpPr>
          <p:nvPr>
            <p:ph type="title"/>
          </p:nvPr>
        </p:nvSpPr>
        <p:spPr>
          <a:prstGeom prst="rect">
            <a:avLst/>
          </a:prstGeom>
        </p:spPr>
        <p:txBody>
          <a:bodyPr/>
          <a:lstStyle/>
          <a:p>
            <a:r>
              <a:t>标题文本</a:t>
            </a:r>
          </a:p>
        </p:txBody>
      </p:sp>
      <p:sp>
        <p:nvSpPr>
          <p:cNvPr id="83" name="Shape 8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正文级别 1</a:t>
            </a:r>
          </a:p>
          <a:p>
            <a:pPr lvl="1"/>
            <a:r>
              <a:t>正文级别 2</a:t>
            </a:r>
          </a:p>
          <a:p>
            <a:pPr lvl="2"/>
            <a:r>
              <a:t>正文级别 3</a:t>
            </a:r>
          </a:p>
          <a:p>
            <a:pPr lvl="3"/>
            <a:r>
              <a:t>正文级别 4</a:t>
            </a:r>
          </a:p>
          <a:p>
            <a:pPr lvl="4"/>
            <a:r>
              <a:t>正文级别 5</a:t>
            </a: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项目符号">
    <p:bg>
      <p:bgPr>
        <a:solidFill>
          <a:srgbClr val="222222"/>
        </a:solidFill>
        <a:effectLst/>
      </p:bgPr>
    </p:bg>
    <p:spTree>
      <p:nvGrpSpPr>
        <p:cNvPr id="1" name=""/>
        <p:cNvGrpSpPr/>
        <p:nvPr/>
      </p:nvGrpSpPr>
      <p:grpSpPr>
        <a:xfrm>
          <a:off x="0" y="0"/>
          <a:ext cx="0" cy="0"/>
          <a:chOff x="0" y="0"/>
          <a:chExt cx="0" cy="0"/>
        </a:xfrm>
      </p:grpSpPr>
      <p:sp>
        <p:nvSpPr>
          <p:cNvPr id="102" name="Shape 102"/>
          <p:cNvSpPr>
            <a:spLocks noGrp="1"/>
          </p:cNvSpPr>
          <p:nvPr>
            <p:ph type="body" sz="quarter" idx="13"/>
          </p:nvPr>
        </p:nvSpPr>
        <p:spPr>
          <a:xfrm>
            <a:off x="406400" y="393700"/>
            <a:ext cx="11176000" cy="520701"/>
          </a:xfrm>
          <a:prstGeom prst="rect">
            <a:avLst/>
          </a:prstGeom>
        </p:spPr>
        <p:txBody>
          <a:bodyPr anchor="b">
            <a:spAutoFit/>
          </a:bodyPr>
          <a:lstStyle>
            <a:lvl1pPr marL="0" indent="0" defTabSz="457200">
              <a:lnSpc>
                <a:spcPct val="80000"/>
              </a:lnSpc>
              <a:spcBef>
                <a:spcPts val="0"/>
              </a:spcBef>
              <a:buClrTx/>
              <a:buSzTx/>
              <a:buFontTx/>
              <a:buNone/>
              <a:defRPr sz="2400" cap="all" spc="120">
                <a:latin typeface="+mn-lt"/>
                <a:ea typeface="+mn-ea"/>
                <a:cs typeface="+mn-cs"/>
                <a:sym typeface="Baskerville SemiBold"/>
              </a:defRPr>
            </a:lvl1pPr>
          </a:lstStyle>
          <a:p>
            <a:r>
              <a:t>文本</a:t>
            </a:r>
          </a:p>
        </p:txBody>
      </p:sp>
      <p:sp>
        <p:nvSpPr>
          <p:cNvPr id="103" name="Shape 10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正文级别 1</a:t>
            </a:r>
          </a:p>
          <a:p>
            <a:pPr lvl="1"/>
            <a:r>
              <a:t>正文级别 2</a:t>
            </a:r>
          </a:p>
          <a:p>
            <a:pPr lvl="2"/>
            <a:r>
              <a:t>正文级别 3</a:t>
            </a:r>
          </a:p>
          <a:p>
            <a:pPr lvl="3"/>
            <a:r>
              <a:t>正文级别 4</a:t>
            </a:r>
          </a:p>
          <a:p>
            <a:pPr lvl="4"/>
            <a:r>
              <a:t>正文级别 5</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Shape 3"/>
          <p:cNvSpPr>
            <a:spLocks noGrp="1"/>
          </p:cNvSpPr>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标题文本</a:t>
            </a:r>
          </a:p>
        </p:txBody>
      </p:sp>
      <p:sp>
        <p:nvSpPr>
          <p:cNvPr id="4" name="Shape 4"/>
          <p:cNvSpPr>
            <a:spLocks noGrp="1"/>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正文级别 1</a:t>
            </a:r>
          </a:p>
          <a:p>
            <a:pPr lvl="1"/>
            <a:r>
              <a:t>正文级别 2</a:t>
            </a:r>
          </a:p>
          <a:p>
            <a:pPr lvl="2"/>
            <a:r>
              <a:t>正文级别 3</a:t>
            </a:r>
          </a:p>
          <a:p>
            <a:pPr lvl="3"/>
            <a:r>
              <a:t>正文级别 4</a:t>
            </a:r>
          </a:p>
          <a:p>
            <a:pPr lvl="4"/>
            <a:r>
              <a:t>正文级别 5</a:t>
            </a:r>
          </a:p>
        </p:txBody>
      </p:sp>
      <p:sp>
        <p:nvSpPr>
          <p:cNvPr id="5" name="Shape 5"/>
          <p:cNvSpPr>
            <a:spLocks noGrp="1"/>
          </p:cNvSpPr>
          <p:nvPr>
            <p:ph type="sldNum" sz="quarter" idx="2"/>
          </p:nvPr>
        </p:nvSpPr>
        <p:spPr>
          <a:xfrm>
            <a:off x="12174418" y="431800"/>
            <a:ext cx="419101"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Baskerville"/>
                <a:ea typeface="Baskerville"/>
                <a:cs typeface="Baskerville"/>
                <a:sym typeface="Baskervill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Baskerville SemiBold"/>
        </a:defRPr>
      </a:lvl1pPr>
      <a:lvl2pPr marL="0" marR="0" indent="228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Baskerville SemiBold"/>
        </a:defRPr>
      </a:lvl2pPr>
      <a:lvl3pPr marL="0" marR="0" indent="457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Baskerville SemiBold"/>
        </a:defRPr>
      </a:lvl3pPr>
      <a:lvl4pPr marL="0" marR="0" indent="685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Baskerville SemiBold"/>
        </a:defRPr>
      </a:lvl4pPr>
      <a:lvl5pPr marL="0" marR="0" indent="9144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Baskerville SemiBold"/>
        </a:defRPr>
      </a:lvl5pPr>
      <a:lvl6pPr marL="0" marR="0" indent="11430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Baskerville SemiBold"/>
        </a:defRPr>
      </a:lvl6pPr>
      <a:lvl7pPr marL="0" marR="0" indent="1371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Baskerville SemiBold"/>
        </a:defRPr>
      </a:lvl7pPr>
      <a:lvl8pPr marL="0" marR="0" indent="1600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Baskerville SemiBold"/>
        </a:defRPr>
      </a:lvl8pPr>
      <a:lvl9pPr marL="0" marR="0" indent="1828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Baskerville SemiBol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Baskervill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Baskervill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Baskervill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Baskervill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Baskervill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Baskervill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Baskervill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Baskervill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Baskervill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5"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tiff"/><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tiff"/><Relationship Id="rId1" Type="http://schemas.openxmlformats.org/officeDocument/2006/relationships/slideLayout" Target="../slideLayouts/slideLayout4.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ctrTitle"/>
          </p:nvPr>
        </p:nvSpPr>
        <p:spPr>
          <a:xfrm>
            <a:off x="1607671" y="4077447"/>
            <a:ext cx="9831293" cy="1516530"/>
          </a:xfrm>
          <a:prstGeom prst="rect">
            <a:avLst/>
          </a:prstGeom>
        </p:spPr>
        <p:txBody>
          <a:bodyPr>
            <a:normAutofit/>
          </a:bodyPr>
          <a:lstStyle/>
          <a:p>
            <a:pPr defTabSz="467359">
              <a:defRPr sz="13600"/>
            </a:pPr>
            <a:r>
              <a:rPr lang="en-US" altLang="zh-CN" sz="8000" cap="none" dirty="0" err="1" smtClean="0"/>
              <a:t>MapReduce</a:t>
            </a:r>
            <a:r>
              <a:rPr lang="zh-CN" altLang="en-US" sz="8000" cap="none" dirty="0" smtClean="0"/>
              <a:t> </a:t>
            </a:r>
            <a:r>
              <a:rPr lang="en-US" altLang="zh-CN" sz="8000" cap="none" dirty="0" smtClean="0"/>
              <a:t>Online</a:t>
            </a:r>
            <a:endParaRPr lang="en-US" sz="8000" cap="none" dirty="0"/>
          </a:p>
        </p:txBody>
      </p:sp>
      <p:sp>
        <p:nvSpPr>
          <p:cNvPr id="3" name="文本框 2"/>
          <p:cNvSpPr txBox="1"/>
          <p:nvPr/>
        </p:nvSpPr>
        <p:spPr>
          <a:xfrm>
            <a:off x="4052047" y="6397630"/>
            <a:ext cx="5235388"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altLang="zh-CN" sz="3200" dirty="0" err="1" smtClean="0">
                <a:solidFill>
                  <a:srgbClr val="FFFFFF"/>
                </a:solidFill>
              </a:rPr>
              <a:t>Zhiyan</a:t>
            </a:r>
            <a:r>
              <a:rPr lang="zh-CN" altLang="en-US" sz="3200" dirty="0" smtClean="0">
                <a:solidFill>
                  <a:srgbClr val="FFFFFF"/>
                </a:solidFill>
              </a:rPr>
              <a:t> </a:t>
            </a:r>
            <a:r>
              <a:rPr lang="en-US" altLang="zh-CN" sz="3200" dirty="0" smtClean="0">
                <a:solidFill>
                  <a:srgbClr val="FFFFFF"/>
                </a:solidFill>
              </a:rPr>
              <a:t>LIU</a:t>
            </a:r>
            <a:r>
              <a:rPr lang="zh-CN" altLang="en-US" sz="3200" dirty="0" smtClean="0">
                <a:solidFill>
                  <a:srgbClr val="FFFFFF"/>
                </a:solidFill>
              </a:rPr>
              <a:t> 	</a:t>
            </a:r>
            <a:r>
              <a:rPr lang="en-US" altLang="zh-CN" sz="3200" dirty="0" err="1" smtClean="0">
                <a:solidFill>
                  <a:srgbClr val="FFFFFF"/>
                </a:solidFill>
              </a:rPr>
              <a:t>Jiaqi</a:t>
            </a:r>
            <a:r>
              <a:rPr lang="zh-CN" altLang="en-US" sz="3200" dirty="0" smtClean="0">
                <a:solidFill>
                  <a:srgbClr val="FFFFFF"/>
                </a:solidFill>
              </a:rPr>
              <a:t> </a:t>
            </a:r>
            <a:r>
              <a:rPr lang="en-US" altLang="zh-CN" sz="3200" dirty="0" smtClean="0">
                <a:solidFill>
                  <a:srgbClr val="FFFFFF"/>
                </a:solidFill>
              </a:rPr>
              <a:t>LIU</a:t>
            </a:r>
            <a:endParaRPr kumimoji="0" lang="zh-CN" altLang="en-US" sz="3200" b="0" i="0" u="none" strike="noStrike" cap="none" spc="0" normalizeH="0" baseline="0" dirty="0">
              <a:ln>
                <a:noFill/>
              </a:ln>
              <a:solidFill>
                <a:srgbClr val="FFFFFF"/>
              </a:solidFill>
              <a:effectLst/>
              <a:uFillTx/>
              <a:sym typeface="Avenir Next Medium"/>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8" name="文本框 7"/>
          <p:cNvSpPr txBox="1"/>
          <p:nvPr/>
        </p:nvSpPr>
        <p:spPr>
          <a:xfrm>
            <a:off x="896470" y="695303"/>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Pipelining</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1221701" y="2379499"/>
            <a:ext cx="4100831" cy="2111820"/>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rgbClr val="FFFFFF"/>
                </a:solidFill>
              </a:rPr>
              <a:t>Key</a:t>
            </a:r>
            <a:r>
              <a:rPr lang="zh-CN" altLang="en-US" dirty="0" smtClean="0">
                <a:solidFill>
                  <a:srgbClr val="FFFFFF"/>
                </a:solidFill>
              </a:rPr>
              <a:t> </a:t>
            </a:r>
            <a:r>
              <a:rPr lang="en-US" altLang="zh-CN" dirty="0" smtClean="0">
                <a:solidFill>
                  <a:srgbClr val="FFFFFF"/>
                </a:solidFill>
              </a:rPr>
              <a:t>point:</a:t>
            </a:r>
            <a:r>
              <a:rPr lang="zh-CN" altLang="en-US" dirty="0" smtClean="0">
                <a:solidFill>
                  <a:srgbClr val="FFFFFF"/>
                </a:solidFill>
              </a:rPr>
              <a:t> </a:t>
            </a:r>
            <a:r>
              <a:rPr lang="en-US" altLang="zh-CN" dirty="0" smtClean="0"/>
              <a:t>map </a:t>
            </a:r>
            <a:r>
              <a:rPr lang="en-US" altLang="zh-CN" dirty="0"/>
              <a:t>task </a:t>
            </a:r>
            <a:r>
              <a:rPr lang="en-US" altLang="zh-CN" dirty="0" smtClean="0"/>
              <a:t>can </a:t>
            </a:r>
            <a:r>
              <a:rPr lang="en-US" altLang="zh-CN" i="1" dirty="0" smtClean="0">
                <a:solidFill>
                  <a:srgbClr val="92D050"/>
                </a:solidFill>
              </a:rPr>
              <a:t>push</a:t>
            </a:r>
            <a:r>
              <a:rPr lang="en-US" altLang="zh-CN" i="1" dirty="0" smtClean="0"/>
              <a:t> </a:t>
            </a:r>
            <a:r>
              <a:rPr lang="en-US" altLang="zh-CN" dirty="0"/>
              <a:t>data to reducers as it is produced </a:t>
            </a:r>
            <a:endParaRPr lang="zh-CN" altLang="en-US" dirty="0" smtClean="0"/>
          </a:p>
        </p:txBody>
      </p:sp>
      <p:pic>
        <p:nvPicPr>
          <p:cNvPr id="6" name="图片 5"/>
          <p:cNvPicPr>
            <a:picLocks noChangeAspect="1"/>
          </p:cNvPicPr>
          <p:nvPr/>
        </p:nvPicPr>
        <p:blipFill>
          <a:blip r:embed="rId3"/>
          <a:stretch>
            <a:fillRect/>
          </a:stretch>
        </p:blipFill>
        <p:spPr>
          <a:xfrm>
            <a:off x="6445623" y="2379498"/>
            <a:ext cx="5873204" cy="3763978"/>
          </a:xfrm>
          <a:prstGeom prst="rect">
            <a:avLst/>
          </a:prstGeom>
        </p:spPr>
      </p:pic>
      <p:sp>
        <p:nvSpPr>
          <p:cNvPr id="9" name="Shape 171"/>
          <p:cNvSpPr txBox="1">
            <a:spLocks/>
          </p:cNvSpPr>
          <p:nvPr/>
        </p:nvSpPr>
        <p:spPr>
          <a:xfrm>
            <a:off x="1221700" y="6595033"/>
            <a:ext cx="10835621" cy="2745395"/>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t>each </a:t>
            </a:r>
            <a:r>
              <a:rPr lang="en-US" altLang="zh-CN" dirty="0">
                <a:solidFill>
                  <a:srgbClr val="FFFFFF"/>
                </a:solidFill>
              </a:rPr>
              <a:t>reduce task contacts every map </a:t>
            </a:r>
            <a:r>
              <a:rPr lang="en-US" altLang="zh-CN" dirty="0"/>
              <a:t>task upon </a:t>
            </a:r>
            <a:r>
              <a:rPr lang="en-US" altLang="zh-CN" dirty="0">
                <a:solidFill>
                  <a:srgbClr val="92D050"/>
                </a:solidFill>
              </a:rPr>
              <a:t>initiation</a:t>
            </a:r>
            <a:r>
              <a:rPr lang="en-US" altLang="zh-CN" dirty="0"/>
              <a:t> of the job, and opens a TCP </a:t>
            </a:r>
            <a:r>
              <a:rPr lang="en-US" altLang="zh-CN" dirty="0">
                <a:solidFill>
                  <a:srgbClr val="92D050"/>
                </a:solidFill>
              </a:rPr>
              <a:t>socket</a:t>
            </a:r>
            <a:r>
              <a:rPr lang="en-US" altLang="zh-CN" dirty="0"/>
              <a:t> which will be used to pipeline the output of the map function. </a:t>
            </a:r>
          </a:p>
          <a:p>
            <a:pPr hangingPunct="1"/>
            <a:endParaRPr lang="en-US" altLang="zh-CN" dirty="0"/>
          </a:p>
          <a:p>
            <a:pPr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78696202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8" name="文本框 7"/>
          <p:cNvSpPr txBox="1"/>
          <p:nvPr/>
        </p:nvSpPr>
        <p:spPr>
          <a:xfrm>
            <a:off x="896470" y="695303"/>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Refinement</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1" y="2124318"/>
            <a:ext cx="5929632" cy="7573871"/>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rgbClr val="FFFFFF"/>
                </a:solidFill>
              </a:rPr>
              <a:t>Not</a:t>
            </a:r>
            <a:r>
              <a:rPr lang="zh-CN" altLang="en-US" dirty="0" smtClean="0">
                <a:solidFill>
                  <a:srgbClr val="FFFFFF"/>
                </a:solidFill>
              </a:rPr>
              <a:t> </a:t>
            </a:r>
            <a:r>
              <a:rPr lang="en-US" altLang="zh-CN" dirty="0" smtClean="0">
                <a:solidFill>
                  <a:srgbClr val="FFFFFF"/>
                </a:solidFill>
              </a:rPr>
              <a:t>enough</a:t>
            </a:r>
            <a:r>
              <a:rPr lang="zh-CN" altLang="en-US" dirty="0" smtClean="0">
                <a:solidFill>
                  <a:srgbClr val="FFFFFF"/>
                </a:solidFill>
              </a:rPr>
              <a:t> </a:t>
            </a:r>
            <a:r>
              <a:rPr lang="en-US" altLang="zh-CN" dirty="0" smtClean="0">
                <a:solidFill>
                  <a:srgbClr val="FFFFFF"/>
                </a:solidFill>
              </a:rPr>
              <a:t>slots?</a:t>
            </a:r>
            <a:endParaRPr lang="zh-CN" altLang="en-US" dirty="0" smtClean="0">
              <a:solidFill>
                <a:srgbClr val="FFFFFF"/>
              </a:solidFill>
            </a:endParaRPr>
          </a:p>
          <a:p>
            <a:pPr lvl="1" hangingPunct="1"/>
            <a:r>
              <a:rPr lang="en-US" altLang="zh-CN" dirty="0" smtClean="0">
                <a:solidFill>
                  <a:srgbClr val="FFFFFF"/>
                </a:solidFill>
              </a:rPr>
              <a:t>If </a:t>
            </a:r>
            <a:r>
              <a:rPr lang="en-US" altLang="zh-CN" dirty="0">
                <a:solidFill>
                  <a:srgbClr val="FFFFFF"/>
                </a:solidFill>
              </a:rPr>
              <a:t>a reduce task has not yet been scheduled, any map tasks that produce records for that partition </a:t>
            </a:r>
            <a:r>
              <a:rPr lang="en-US" altLang="zh-CN" dirty="0" smtClean="0">
                <a:solidFill>
                  <a:srgbClr val="FFFFFF"/>
                </a:solidFill>
              </a:rPr>
              <a:t>simply </a:t>
            </a:r>
            <a:r>
              <a:rPr lang="en-US" altLang="zh-CN" dirty="0" smtClean="0">
                <a:solidFill>
                  <a:srgbClr val="92D050"/>
                </a:solidFill>
              </a:rPr>
              <a:t>write them to disk</a:t>
            </a:r>
            <a:r>
              <a:rPr lang="en-US" altLang="zh-CN" dirty="0" smtClean="0">
                <a:solidFill>
                  <a:srgbClr val="FFFFFF"/>
                </a:solidFill>
              </a:rPr>
              <a:t>. </a:t>
            </a:r>
            <a:endParaRPr lang="zh-CN" altLang="en-US" dirty="0" smtClean="0">
              <a:solidFill>
                <a:srgbClr val="FFFFFF"/>
              </a:solidFill>
            </a:endParaRPr>
          </a:p>
          <a:p>
            <a:pPr lvl="1" hangingPunct="1"/>
            <a:r>
              <a:rPr lang="en-US" altLang="zh-CN" dirty="0" smtClean="0">
                <a:solidFill>
                  <a:srgbClr val="FFFFFF"/>
                </a:solidFill>
              </a:rPr>
              <a:t>Once the </a:t>
            </a:r>
            <a:r>
              <a:rPr lang="en-US" altLang="zh-CN" dirty="0">
                <a:solidFill>
                  <a:srgbClr val="FFFFFF"/>
                </a:solidFill>
              </a:rPr>
              <a:t>reduce task is assigned a slot, it can then </a:t>
            </a:r>
            <a:r>
              <a:rPr lang="en-US" altLang="zh-CN" dirty="0">
                <a:solidFill>
                  <a:srgbClr val="92D050"/>
                </a:solidFill>
              </a:rPr>
              <a:t>pull</a:t>
            </a:r>
            <a:r>
              <a:rPr lang="en-US" altLang="zh-CN" dirty="0">
                <a:solidFill>
                  <a:srgbClr val="FFFFFF"/>
                </a:solidFill>
              </a:rPr>
              <a:t> the records from the map task, as in regular </a:t>
            </a:r>
            <a:r>
              <a:rPr lang="en-US" altLang="zh-CN" dirty="0" smtClean="0">
                <a:solidFill>
                  <a:srgbClr val="FFFFFF"/>
                </a:solidFill>
              </a:rPr>
              <a:t>Hadoop</a:t>
            </a:r>
            <a:endParaRPr lang="zh-CN" altLang="en-US" dirty="0" smtClean="0">
              <a:solidFill>
                <a:srgbClr val="FFFFFF"/>
              </a:solidFill>
            </a:endParaRPr>
          </a:p>
          <a:p>
            <a:pPr lvl="1" hangingPunct="1"/>
            <a:endParaRPr lang="en-US" altLang="zh-CN" dirty="0">
              <a:solidFill>
                <a:srgbClr val="FFFFFF"/>
              </a:solidFill>
            </a:endParaRPr>
          </a:p>
          <a:p>
            <a:pPr lvl="1"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pic>
        <p:nvPicPr>
          <p:cNvPr id="2" name="图片 1"/>
          <p:cNvPicPr>
            <a:picLocks noChangeAspect="1"/>
          </p:cNvPicPr>
          <p:nvPr/>
        </p:nvPicPr>
        <p:blipFill>
          <a:blip r:embed="rId3"/>
          <a:stretch>
            <a:fillRect/>
          </a:stretch>
        </p:blipFill>
        <p:spPr>
          <a:xfrm>
            <a:off x="7705164" y="2963936"/>
            <a:ext cx="4376793" cy="4480151"/>
          </a:xfrm>
          <a:prstGeom prst="rect">
            <a:avLst/>
          </a:prstGeom>
        </p:spPr>
      </p:pic>
    </p:spTree>
    <p:extLst>
      <p:ext uri="{BB962C8B-B14F-4D97-AF65-F5344CB8AC3E}">
        <p14:creationId xmlns:p14="http://schemas.microsoft.com/office/powerpoint/2010/main" val="965568289"/>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8" name="文本框 7"/>
          <p:cNvSpPr txBox="1"/>
          <p:nvPr/>
        </p:nvSpPr>
        <p:spPr>
          <a:xfrm>
            <a:off x="896470" y="695303"/>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Refinement</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638787" y="2521267"/>
            <a:ext cx="11133331" cy="5134175"/>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rgbClr val="FFFFFF"/>
                </a:solidFill>
              </a:rPr>
              <a:t>Too</a:t>
            </a:r>
            <a:r>
              <a:rPr lang="zh-CN" altLang="en-US" dirty="0" smtClean="0">
                <a:solidFill>
                  <a:srgbClr val="FFFFFF"/>
                </a:solidFill>
              </a:rPr>
              <a:t> </a:t>
            </a:r>
            <a:r>
              <a:rPr lang="en-US" altLang="zh-CN" dirty="0" smtClean="0">
                <a:solidFill>
                  <a:srgbClr val="FFFFFF"/>
                </a:solidFill>
              </a:rPr>
              <a:t>many</a:t>
            </a:r>
            <a:r>
              <a:rPr lang="zh-CN" altLang="en-US" dirty="0" smtClean="0">
                <a:solidFill>
                  <a:srgbClr val="FFFFFF"/>
                </a:solidFill>
              </a:rPr>
              <a:t> </a:t>
            </a:r>
            <a:r>
              <a:rPr lang="en-US" altLang="zh-CN" dirty="0" smtClean="0">
                <a:solidFill>
                  <a:srgbClr val="FFFFFF"/>
                </a:solidFill>
              </a:rPr>
              <a:t>TCP</a:t>
            </a:r>
            <a:r>
              <a:rPr lang="zh-CN" altLang="en-US" dirty="0" smtClean="0">
                <a:solidFill>
                  <a:srgbClr val="FFFFFF"/>
                </a:solidFill>
              </a:rPr>
              <a:t> </a:t>
            </a:r>
            <a:r>
              <a:rPr lang="en-US" altLang="zh-CN" dirty="0" smtClean="0">
                <a:solidFill>
                  <a:srgbClr val="FFFFFF"/>
                </a:solidFill>
              </a:rPr>
              <a:t>connection?</a:t>
            </a:r>
            <a:endParaRPr lang="zh-CN" altLang="en-US" dirty="0" smtClean="0">
              <a:solidFill>
                <a:srgbClr val="FFFFFF"/>
              </a:solidFill>
            </a:endParaRPr>
          </a:p>
          <a:p>
            <a:pPr lvl="1" hangingPunct="1"/>
            <a:r>
              <a:rPr lang="en-US" altLang="zh-CN" dirty="0">
                <a:solidFill>
                  <a:srgbClr val="FFFFFF"/>
                </a:solidFill>
              </a:rPr>
              <a:t>each reducer can be configured to pipeline data from a </a:t>
            </a:r>
            <a:r>
              <a:rPr lang="en-US" altLang="zh-CN" dirty="0">
                <a:solidFill>
                  <a:srgbClr val="92D050"/>
                </a:solidFill>
              </a:rPr>
              <a:t>bounded</a:t>
            </a:r>
            <a:r>
              <a:rPr lang="en-US" altLang="zh-CN" dirty="0">
                <a:solidFill>
                  <a:srgbClr val="FFFFFF"/>
                </a:solidFill>
              </a:rPr>
              <a:t> number of mappers at once </a:t>
            </a:r>
            <a:endParaRPr lang="zh-CN" altLang="en-US" dirty="0" smtClean="0">
              <a:solidFill>
                <a:srgbClr val="FFFFFF"/>
              </a:solidFill>
            </a:endParaRPr>
          </a:p>
          <a:p>
            <a:pPr marL="444500" lvl="1" indent="0" hangingPunct="1">
              <a:buNone/>
            </a:pPr>
            <a:endParaRPr lang="en-US" altLang="zh-CN" dirty="0">
              <a:solidFill>
                <a:srgbClr val="FFFFFF"/>
              </a:solidFill>
            </a:endParaRPr>
          </a:p>
          <a:p>
            <a:pPr lvl="1" hangingPunct="1"/>
            <a:r>
              <a:rPr lang="en-US" altLang="zh-CN" dirty="0">
                <a:solidFill>
                  <a:srgbClr val="FFFFFF"/>
                </a:solidFill>
              </a:rPr>
              <a:t>the reducer will </a:t>
            </a:r>
            <a:r>
              <a:rPr lang="en-US" altLang="zh-CN" dirty="0">
                <a:solidFill>
                  <a:srgbClr val="92D050"/>
                </a:solidFill>
              </a:rPr>
              <a:t>pull</a:t>
            </a:r>
            <a:r>
              <a:rPr lang="en-US" altLang="zh-CN" dirty="0">
                <a:solidFill>
                  <a:srgbClr val="FFFFFF"/>
                </a:solidFill>
              </a:rPr>
              <a:t> data from the remaining map tasks in the traditional Hadoop manner </a:t>
            </a:r>
          </a:p>
          <a:p>
            <a:pPr lvl="1" hangingPunct="1"/>
            <a:endParaRPr lang="en-US" altLang="zh-CN" dirty="0">
              <a:solidFill>
                <a:srgbClr val="FFFFFF"/>
              </a:solidFill>
            </a:endParaRPr>
          </a:p>
          <a:p>
            <a:pPr lvl="1"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1749483897"/>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8" name="文本框 7"/>
          <p:cNvSpPr txBox="1"/>
          <p:nvPr/>
        </p:nvSpPr>
        <p:spPr>
          <a:xfrm>
            <a:off x="896470" y="695303"/>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Refinement</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519953" y="2223555"/>
            <a:ext cx="11133331" cy="72323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rgbClr val="FFFFFF"/>
                </a:solidFill>
              </a:rPr>
              <a:t>Server</a:t>
            </a:r>
            <a:r>
              <a:rPr lang="zh-CN" altLang="en-US" dirty="0" smtClean="0">
                <a:solidFill>
                  <a:srgbClr val="FFFFFF"/>
                </a:solidFill>
              </a:rPr>
              <a:t> </a:t>
            </a:r>
            <a:r>
              <a:rPr lang="en-US" altLang="zh-CN" dirty="0" smtClean="0">
                <a:solidFill>
                  <a:srgbClr val="FFFFFF"/>
                </a:solidFill>
              </a:rPr>
              <a:t>map</a:t>
            </a:r>
            <a:r>
              <a:rPr lang="zh-CN" altLang="en-US" dirty="0" smtClean="0">
                <a:solidFill>
                  <a:srgbClr val="FFFFFF"/>
                </a:solidFill>
              </a:rPr>
              <a:t> </a:t>
            </a:r>
            <a:r>
              <a:rPr lang="en-US" altLang="zh-CN" dirty="0" smtClean="0">
                <a:solidFill>
                  <a:srgbClr val="FFFFFF"/>
                </a:solidFill>
              </a:rPr>
              <a:t>function</a:t>
            </a:r>
            <a:r>
              <a:rPr lang="zh-CN" altLang="en-US" dirty="0" smtClean="0">
                <a:solidFill>
                  <a:srgbClr val="FFFFFF"/>
                </a:solidFill>
              </a:rPr>
              <a:t> </a:t>
            </a:r>
            <a:r>
              <a:rPr lang="en-US" altLang="zh-CN" dirty="0" smtClean="0">
                <a:solidFill>
                  <a:srgbClr val="FFFFFF"/>
                </a:solidFill>
              </a:rPr>
              <a:t>or</a:t>
            </a:r>
            <a:r>
              <a:rPr lang="zh-CN" altLang="en-US" dirty="0" smtClean="0">
                <a:solidFill>
                  <a:srgbClr val="FFFFFF"/>
                </a:solidFill>
              </a:rPr>
              <a:t> </a:t>
            </a:r>
            <a:r>
              <a:rPr lang="en-US" altLang="zh-CN" dirty="0" smtClean="0">
                <a:solidFill>
                  <a:srgbClr val="FFFFFF"/>
                </a:solidFill>
              </a:rPr>
              <a:t>socket?</a:t>
            </a:r>
            <a:endParaRPr lang="zh-CN" altLang="en-US" dirty="0" smtClean="0">
              <a:solidFill>
                <a:srgbClr val="FFFFFF"/>
              </a:solidFill>
            </a:endParaRPr>
          </a:p>
          <a:p>
            <a:pPr lvl="1" hangingPunct="1"/>
            <a:r>
              <a:rPr lang="en-US" altLang="zh-CN" dirty="0">
                <a:solidFill>
                  <a:srgbClr val="FFFFFF"/>
                </a:solidFill>
              </a:rPr>
              <a:t>the map function was invoked by the same thread that </a:t>
            </a:r>
            <a:r>
              <a:rPr lang="en-US" altLang="zh-CN" dirty="0" smtClean="0">
                <a:solidFill>
                  <a:srgbClr val="FFFFFF"/>
                </a:solidFill>
              </a:rPr>
              <a:t>wr</a:t>
            </a:r>
            <a:r>
              <a:rPr lang="en-US" altLang="zh-CN" dirty="0" smtClean="0">
                <a:solidFill>
                  <a:srgbClr val="FFFFFF"/>
                </a:solidFill>
              </a:rPr>
              <a:t>i</a:t>
            </a:r>
            <a:r>
              <a:rPr lang="en-US" altLang="zh-CN" dirty="0" smtClean="0">
                <a:solidFill>
                  <a:srgbClr val="FFFFFF"/>
                </a:solidFill>
              </a:rPr>
              <a:t>te</a:t>
            </a:r>
            <a:r>
              <a:rPr lang="en-US" altLang="zh-CN" dirty="0" smtClean="0">
                <a:solidFill>
                  <a:srgbClr val="FFFFFF"/>
                </a:solidFill>
              </a:rPr>
              <a:t>s</a:t>
            </a:r>
            <a:r>
              <a:rPr lang="en-US" altLang="zh-CN" dirty="0" smtClean="0">
                <a:solidFill>
                  <a:srgbClr val="FFFFFF"/>
                </a:solidFill>
              </a:rPr>
              <a:t> </a:t>
            </a:r>
            <a:r>
              <a:rPr lang="en-US" altLang="zh-CN" dirty="0">
                <a:solidFill>
                  <a:srgbClr val="FFFFFF"/>
                </a:solidFill>
              </a:rPr>
              <a:t>output records to the pipeline </a:t>
            </a:r>
            <a:r>
              <a:rPr lang="en-US" altLang="zh-CN" dirty="0" smtClean="0">
                <a:solidFill>
                  <a:srgbClr val="FFFFFF"/>
                </a:solidFill>
              </a:rPr>
              <a:t>sockets</a:t>
            </a:r>
            <a:r>
              <a:rPr lang="zh-CN" altLang="en-US" dirty="0">
                <a:solidFill>
                  <a:srgbClr val="FFFFFF"/>
                </a:solidFill>
              </a:rPr>
              <a:t> </a:t>
            </a:r>
            <a:r>
              <a:rPr lang="en-US" altLang="zh-CN" dirty="0" smtClean="0">
                <a:solidFill>
                  <a:srgbClr val="FFFFFF"/>
                </a:solidFill>
              </a:rPr>
              <a:t>(</a:t>
            </a:r>
            <a:r>
              <a:rPr lang="en-US" altLang="zh-CN" dirty="0" smtClean="0">
                <a:solidFill>
                  <a:srgbClr val="00B0F0"/>
                </a:solidFill>
              </a:rPr>
              <a:t>blocked</a:t>
            </a:r>
            <a:r>
              <a:rPr lang="zh-CN" altLang="en-US" dirty="0" smtClean="0">
                <a:solidFill>
                  <a:srgbClr val="00B0F0"/>
                </a:solidFill>
              </a:rPr>
              <a:t> </a:t>
            </a:r>
            <a:r>
              <a:rPr lang="en-US" altLang="zh-CN" dirty="0" smtClean="0">
                <a:solidFill>
                  <a:srgbClr val="00B0F0"/>
                </a:solidFill>
              </a:rPr>
              <a:t>by</a:t>
            </a:r>
            <a:r>
              <a:rPr lang="zh-CN" altLang="en-US" dirty="0" smtClean="0">
                <a:solidFill>
                  <a:srgbClr val="00B0F0"/>
                </a:solidFill>
              </a:rPr>
              <a:t> </a:t>
            </a:r>
            <a:r>
              <a:rPr lang="en-US" altLang="zh-CN" dirty="0" smtClean="0">
                <a:solidFill>
                  <a:srgbClr val="00B0F0"/>
                </a:solidFill>
              </a:rPr>
              <a:t>network</a:t>
            </a:r>
            <a:r>
              <a:rPr lang="is-IS" altLang="zh-CN" dirty="0" smtClean="0">
                <a:solidFill>
                  <a:srgbClr val="00B0F0"/>
                </a:solidFill>
              </a:rPr>
              <a:t>………</a:t>
            </a:r>
            <a:r>
              <a:rPr lang="zh-CN" altLang="en-US" dirty="0">
                <a:solidFill>
                  <a:srgbClr val="00B0F0"/>
                </a:solidFill>
              </a:rPr>
              <a:t>😥</a:t>
            </a:r>
            <a:r>
              <a:rPr lang="en-US" altLang="zh-CN" dirty="0" smtClean="0">
                <a:solidFill>
                  <a:srgbClr val="00B0F0"/>
                </a:solidFill>
              </a:rPr>
              <a:t>map</a:t>
            </a:r>
            <a:r>
              <a:rPr lang="zh-CN" altLang="en-US" dirty="0" smtClean="0">
                <a:solidFill>
                  <a:srgbClr val="00B0F0"/>
                </a:solidFill>
              </a:rPr>
              <a:t> </a:t>
            </a:r>
            <a:r>
              <a:rPr lang="en-US" altLang="zh-CN" dirty="0" smtClean="0">
                <a:solidFill>
                  <a:srgbClr val="00B0F0"/>
                </a:solidFill>
              </a:rPr>
              <a:t>function</a:t>
            </a:r>
            <a:r>
              <a:rPr lang="en-US" altLang="zh-CN" dirty="0" smtClean="0">
                <a:solidFill>
                  <a:srgbClr val="FFFFFF"/>
                </a:solidFill>
              </a:rPr>
              <a:t>)</a:t>
            </a:r>
            <a:endParaRPr lang="zh-CN" altLang="en-US" dirty="0" smtClean="0">
              <a:solidFill>
                <a:srgbClr val="FFFFFF"/>
              </a:solidFill>
            </a:endParaRPr>
          </a:p>
          <a:p>
            <a:pPr lvl="2" hangingPunct="1"/>
            <a:r>
              <a:rPr lang="en-US" altLang="zh-CN" dirty="0">
                <a:solidFill>
                  <a:srgbClr val="FFFFFF"/>
                </a:solidFill>
              </a:rPr>
              <a:t>running the map function in a </a:t>
            </a:r>
            <a:r>
              <a:rPr lang="en-US" altLang="zh-CN" dirty="0">
                <a:solidFill>
                  <a:srgbClr val="92D050"/>
                </a:solidFill>
              </a:rPr>
              <a:t>separate </a:t>
            </a:r>
            <a:r>
              <a:rPr lang="en-US" altLang="zh-CN" dirty="0">
                <a:solidFill>
                  <a:srgbClr val="FFFFFF"/>
                </a:solidFill>
              </a:rPr>
              <a:t>thread that </a:t>
            </a:r>
            <a:r>
              <a:rPr lang="en-US" altLang="zh-CN" dirty="0">
                <a:solidFill>
                  <a:srgbClr val="92D050"/>
                </a:solidFill>
              </a:rPr>
              <a:t>stores</a:t>
            </a:r>
            <a:r>
              <a:rPr lang="en-US" altLang="zh-CN" dirty="0">
                <a:solidFill>
                  <a:srgbClr val="FFFFFF"/>
                </a:solidFill>
              </a:rPr>
              <a:t> its output in an in-memory buffer </a:t>
            </a:r>
          </a:p>
          <a:p>
            <a:pPr lvl="2" hangingPunct="1"/>
            <a:r>
              <a:rPr lang="en-US" altLang="zh-CN" dirty="0">
                <a:solidFill>
                  <a:srgbClr val="FFFFFF"/>
                </a:solidFill>
              </a:rPr>
              <a:t>another thread periodically </a:t>
            </a:r>
            <a:r>
              <a:rPr lang="en-US" altLang="zh-CN" dirty="0">
                <a:solidFill>
                  <a:srgbClr val="92D050"/>
                </a:solidFill>
              </a:rPr>
              <a:t>send</a:t>
            </a:r>
            <a:r>
              <a:rPr lang="en-US" altLang="zh-CN" dirty="0">
                <a:solidFill>
                  <a:srgbClr val="FFFFFF"/>
                </a:solidFill>
              </a:rPr>
              <a:t> the contents of the buffer to the connected </a:t>
            </a:r>
            <a:r>
              <a:rPr lang="en-US" altLang="zh-CN" dirty="0" smtClean="0">
                <a:solidFill>
                  <a:srgbClr val="FFFFFF"/>
                </a:solidFill>
              </a:rPr>
              <a:t>reducers </a:t>
            </a:r>
            <a:endParaRPr lang="zh-CN" altLang="en-US" dirty="0" smtClean="0">
              <a:solidFill>
                <a:srgbClr val="FFFFFF"/>
              </a:solidFill>
            </a:endParaRPr>
          </a:p>
          <a:p>
            <a:pPr lvl="1" hangingPunct="1"/>
            <a:r>
              <a:rPr lang="en-US" altLang="zh-CN" dirty="0" smtClean="0">
                <a:solidFill>
                  <a:srgbClr val="FFFFFF"/>
                </a:solidFill>
              </a:rPr>
              <a:t>Benefit:</a:t>
            </a:r>
            <a:r>
              <a:rPr lang="zh-CN" altLang="en-US" dirty="0" smtClean="0">
                <a:solidFill>
                  <a:srgbClr val="FFFFFF"/>
                </a:solidFill>
              </a:rPr>
              <a:t> </a:t>
            </a:r>
            <a:r>
              <a:rPr lang="en-US" altLang="zh-CN" dirty="0">
                <a:solidFill>
                  <a:srgbClr val="FFFFFF"/>
                </a:solidFill>
              </a:rPr>
              <a:t>it </a:t>
            </a:r>
            <a:r>
              <a:rPr lang="en-US" altLang="zh-CN" dirty="0">
                <a:solidFill>
                  <a:srgbClr val="92D050"/>
                </a:solidFill>
              </a:rPr>
              <a:t>frees</a:t>
            </a:r>
            <a:r>
              <a:rPr lang="en-US" altLang="zh-CN" dirty="0">
                <a:solidFill>
                  <a:srgbClr val="FFFFFF"/>
                </a:solidFill>
              </a:rPr>
              <a:t> a </a:t>
            </a:r>
            <a:r>
              <a:rPr lang="en-US" altLang="zh-CN" dirty="0" err="1">
                <a:solidFill>
                  <a:srgbClr val="FFFFFF"/>
                </a:solidFill>
              </a:rPr>
              <a:t>TaskTracker</a:t>
            </a:r>
            <a:r>
              <a:rPr lang="en-US" altLang="zh-CN" dirty="0">
                <a:solidFill>
                  <a:srgbClr val="FFFFFF"/>
                </a:solidFill>
              </a:rPr>
              <a:t> slot to be used for </a:t>
            </a:r>
            <a:r>
              <a:rPr lang="zh-CN" altLang="en-US" dirty="0" smtClean="0">
                <a:solidFill>
                  <a:srgbClr val="FFFFFF"/>
                </a:solidFill>
              </a:rPr>
              <a:t>				  </a:t>
            </a:r>
            <a:r>
              <a:rPr lang="en-US" altLang="zh-CN" dirty="0" smtClean="0">
                <a:solidFill>
                  <a:srgbClr val="FFFFFF"/>
                </a:solidFill>
              </a:rPr>
              <a:t>other </a:t>
            </a:r>
            <a:r>
              <a:rPr lang="en-US" altLang="zh-CN" dirty="0">
                <a:solidFill>
                  <a:srgbClr val="FFFFFF"/>
                </a:solidFill>
              </a:rPr>
              <a:t>purposes </a:t>
            </a:r>
          </a:p>
          <a:p>
            <a:pPr lvl="1" hangingPunct="1"/>
            <a:endParaRPr lang="en-US" altLang="zh-CN" dirty="0">
              <a:solidFill>
                <a:srgbClr val="FFFFFF"/>
              </a:solidFill>
            </a:endParaRPr>
          </a:p>
          <a:p>
            <a:pPr lvl="2" hangingPunct="1"/>
            <a:endParaRPr lang="en-US" altLang="zh-CN" dirty="0">
              <a:solidFill>
                <a:srgbClr val="FFFFFF"/>
              </a:solidFill>
            </a:endParaRPr>
          </a:p>
          <a:p>
            <a:pPr lvl="1"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27429806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8" name="文本框 7"/>
          <p:cNvSpPr txBox="1"/>
          <p:nvPr/>
        </p:nvSpPr>
        <p:spPr>
          <a:xfrm>
            <a:off x="896470" y="615818"/>
            <a:ext cx="780096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ltLang="zh-CN" sz="4400" dirty="0">
                <a:solidFill>
                  <a:srgbClr val="FFFFFF"/>
                </a:solidFill>
              </a:rPr>
              <a:t>Granularity of Map </a:t>
            </a:r>
            <a:r>
              <a:rPr lang="en-US" altLang="zh-CN" sz="4400">
                <a:solidFill>
                  <a:srgbClr val="FFFFFF"/>
                </a:solidFill>
              </a:rPr>
              <a:t>Output </a:t>
            </a:r>
            <a:endParaRPr lang="en-US" altLang="zh-CN" sz="4400" dirty="0">
              <a:solidFill>
                <a:srgbClr val="FFFFFF"/>
              </a:solidFill>
            </a:endParaRPr>
          </a:p>
        </p:txBody>
      </p:sp>
      <p:sp>
        <p:nvSpPr>
          <p:cNvPr id="5" name="Shape 171"/>
          <p:cNvSpPr txBox="1">
            <a:spLocks/>
          </p:cNvSpPr>
          <p:nvPr/>
        </p:nvSpPr>
        <p:spPr>
          <a:xfrm>
            <a:off x="896470" y="2124318"/>
            <a:ext cx="11743765" cy="5850101"/>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t>Pipelining</a:t>
            </a:r>
            <a:r>
              <a:rPr lang="zh-CN" altLang="en-US" dirty="0" smtClean="0"/>
              <a:t> </a:t>
            </a:r>
            <a:r>
              <a:rPr lang="en-US" altLang="zh-CN" dirty="0" smtClean="0"/>
              <a:t>each</a:t>
            </a:r>
            <a:r>
              <a:rPr lang="zh-CN" altLang="en-US" dirty="0" smtClean="0"/>
              <a:t> </a:t>
            </a:r>
            <a:r>
              <a:rPr lang="en-US" altLang="zh-CN" dirty="0" smtClean="0"/>
              <a:t>record</a:t>
            </a:r>
            <a:r>
              <a:rPr lang="zh-CN" altLang="en-US" dirty="0" smtClean="0"/>
              <a:t> </a:t>
            </a:r>
            <a:r>
              <a:rPr lang="en-US" altLang="zh-CN" dirty="0" smtClean="0"/>
              <a:t>as</a:t>
            </a:r>
            <a:r>
              <a:rPr lang="zh-CN" altLang="en-US" dirty="0" smtClean="0"/>
              <a:t> </a:t>
            </a:r>
            <a:r>
              <a:rPr lang="en-US" altLang="zh-CN" dirty="0" smtClean="0"/>
              <a:t>soon</a:t>
            </a:r>
            <a:r>
              <a:rPr lang="zh-CN" altLang="en-US" dirty="0" smtClean="0"/>
              <a:t> </a:t>
            </a:r>
            <a:r>
              <a:rPr lang="en-US" altLang="zh-CN" dirty="0" smtClean="0"/>
              <a:t>as</a:t>
            </a:r>
            <a:r>
              <a:rPr lang="zh-CN" altLang="en-US" dirty="0" smtClean="0"/>
              <a:t> </a:t>
            </a:r>
            <a:r>
              <a:rPr lang="en-US" altLang="zh-CN" dirty="0" smtClean="0"/>
              <a:t>it</a:t>
            </a:r>
            <a:r>
              <a:rPr lang="zh-CN" altLang="en-US" dirty="0" smtClean="0"/>
              <a:t> </a:t>
            </a:r>
            <a:r>
              <a:rPr lang="en-US" altLang="zh-CN" dirty="0" smtClean="0"/>
              <a:t>is</a:t>
            </a:r>
            <a:r>
              <a:rPr lang="zh-CN" altLang="en-US" dirty="0" smtClean="0"/>
              <a:t> </a:t>
            </a:r>
            <a:r>
              <a:rPr lang="en-US" altLang="zh-CN" dirty="0" smtClean="0"/>
              <a:t>produced</a:t>
            </a:r>
            <a:endParaRPr lang="zh-CN" altLang="en-US" dirty="0" smtClean="0"/>
          </a:p>
          <a:p>
            <a:pPr hangingPunct="1"/>
            <a:r>
              <a:rPr lang="en-US" altLang="zh-CN" dirty="0" smtClean="0">
                <a:solidFill>
                  <a:srgbClr val="92D050"/>
                </a:solidFill>
              </a:rPr>
              <a:t>Reduce</a:t>
            </a:r>
            <a:r>
              <a:rPr lang="zh-CN" altLang="en-US" dirty="0" smtClean="0">
                <a:solidFill>
                  <a:srgbClr val="92D050"/>
                </a:solidFill>
              </a:rPr>
              <a:t> </a:t>
            </a:r>
            <a:r>
              <a:rPr lang="en-US" altLang="zh-CN" dirty="0" smtClean="0"/>
              <a:t>network </a:t>
            </a:r>
            <a:r>
              <a:rPr lang="en-US" altLang="zh-CN" dirty="0"/>
              <a:t>traffic </a:t>
            </a:r>
          </a:p>
          <a:p>
            <a:pPr hangingPunct="1"/>
            <a:r>
              <a:rPr lang="en-US" altLang="zh-CN" dirty="0" smtClean="0">
                <a:solidFill>
                  <a:srgbClr val="FFFFFF"/>
                </a:solidFill>
              </a:rPr>
              <a:t>Instead </a:t>
            </a:r>
            <a:r>
              <a:rPr lang="en-US" altLang="zh-CN" dirty="0">
                <a:solidFill>
                  <a:srgbClr val="FFFFFF"/>
                </a:solidFill>
              </a:rPr>
              <a:t>of </a:t>
            </a:r>
            <a:r>
              <a:rPr lang="en-US" altLang="zh-CN" dirty="0" smtClean="0">
                <a:solidFill>
                  <a:srgbClr val="FFFFFF"/>
                </a:solidFill>
              </a:rPr>
              <a:t>sending </a:t>
            </a:r>
            <a:r>
              <a:rPr lang="en-US" altLang="zh-CN" dirty="0">
                <a:solidFill>
                  <a:srgbClr val="FFFFFF"/>
                </a:solidFill>
              </a:rPr>
              <a:t>the buffer contents to reducers directly, we wait for the buffer to grow to a threshold size. </a:t>
            </a:r>
            <a:endParaRPr lang="zh-CN" altLang="en-US" dirty="0">
              <a:solidFill>
                <a:srgbClr val="FFFFFF"/>
              </a:solidFill>
            </a:endParaRPr>
          </a:p>
          <a:p>
            <a:pPr hangingPunct="1"/>
            <a:r>
              <a:rPr lang="en-US" altLang="zh-CN" dirty="0">
                <a:solidFill>
                  <a:srgbClr val="FFFFFF"/>
                </a:solidFill>
              </a:rPr>
              <a:t>The mapper then applies the </a:t>
            </a:r>
            <a:r>
              <a:rPr lang="en-US" altLang="zh-CN" dirty="0">
                <a:solidFill>
                  <a:srgbClr val="92D050"/>
                </a:solidFill>
              </a:rPr>
              <a:t>combiner</a:t>
            </a:r>
            <a:r>
              <a:rPr lang="en-US" altLang="zh-CN" dirty="0">
                <a:solidFill>
                  <a:srgbClr val="FFFFFF"/>
                </a:solidFill>
              </a:rPr>
              <a:t> function, sorts the output by </a:t>
            </a:r>
            <a:r>
              <a:rPr lang="en-US" altLang="zh-CN" dirty="0" smtClean="0">
                <a:solidFill>
                  <a:srgbClr val="FFFFFF"/>
                </a:solidFill>
              </a:rPr>
              <a:t>partition </a:t>
            </a:r>
            <a:r>
              <a:rPr lang="en-US" altLang="zh-CN" dirty="0">
                <a:solidFill>
                  <a:srgbClr val="FFFFFF"/>
                </a:solidFill>
              </a:rPr>
              <a:t>and reduce key, and writes the buffer to disk using the spill file format </a:t>
            </a:r>
          </a:p>
          <a:p>
            <a:pPr hangingPunct="1"/>
            <a:endParaRPr lang="en-US" altLang="zh-CN" dirty="0"/>
          </a:p>
          <a:p>
            <a:pPr hangingPunct="1"/>
            <a:endParaRPr lang="en-US" altLang="zh-CN" dirty="0">
              <a:solidFill>
                <a:srgbClr val="92D050"/>
              </a:solidFill>
            </a:endParaRPr>
          </a:p>
          <a:p>
            <a:pPr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7782806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8" name="文本框 7"/>
          <p:cNvSpPr txBox="1"/>
          <p:nvPr/>
        </p:nvSpPr>
        <p:spPr>
          <a:xfrm>
            <a:off x="896470" y="695303"/>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Combiner</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7083477"/>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r>
              <a:rPr lang="en-US" altLang="zh-CN" dirty="0"/>
              <a:t>If the </a:t>
            </a:r>
            <a:r>
              <a:rPr lang="en-US" altLang="zh-CN" dirty="0">
                <a:solidFill>
                  <a:srgbClr val="FFC000"/>
                </a:solidFill>
              </a:rPr>
              <a:t>reducers </a:t>
            </a:r>
            <a:r>
              <a:rPr lang="en-US" altLang="zh-CN" dirty="0"/>
              <a:t>are able to </a:t>
            </a:r>
            <a:r>
              <a:rPr lang="en-US" altLang="zh-CN" dirty="0">
                <a:solidFill>
                  <a:srgbClr val="FFC000"/>
                </a:solidFill>
              </a:rPr>
              <a:t>keep up with</a:t>
            </a:r>
            <a:r>
              <a:rPr lang="en-US" altLang="zh-CN" dirty="0"/>
              <a:t> the </a:t>
            </a:r>
            <a:r>
              <a:rPr lang="en-US" altLang="zh-CN" dirty="0">
                <a:solidFill>
                  <a:srgbClr val="FFC000"/>
                </a:solidFill>
              </a:rPr>
              <a:t>production</a:t>
            </a:r>
            <a:r>
              <a:rPr lang="en-US" altLang="zh-CN" dirty="0"/>
              <a:t> of </a:t>
            </a:r>
            <a:r>
              <a:rPr lang="en-US" altLang="zh-CN" dirty="0" smtClean="0"/>
              <a:t>combiner</a:t>
            </a:r>
            <a:r>
              <a:rPr lang="zh-CN" altLang="en-US" dirty="0" smtClean="0"/>
              <a:t> </a:t>
            </a:r>
            <a:r>
              <a:rPr lang="en-US" altLang="zh-CN" dirty="0" smtClean="0"/>
              <a:t>outputs </a:t>
            </a:r>
            <a:r>
              <a:rPr lang="en-US" altLang="zh-CN" dirty="0"/>
              <a:t>and the network is not a bottleneck, a </a:t>
            </a:r>
            <a:r>
              <a:rPr lang="en-US" altLang="zh-CN" dirty="0">
                <a:solidFill>
                  <a:srgbClr val="FFC000"/>
                </a:solidFill>
              </a:rPr>
              <a:t>spill file</a:t>
            </a:r>
            <a:r>
              <a:rPr lang="en-US" altLang="zh-CN" dirty="0"/>
              <a:t> will be </a:t>
            </a:r>
            <a:r>
              <a:rPr lang="en-US" altLang="zh-CN" dirty="0">
                <a:solidFill>
                  <a:srgbClr val="FFC000"/>
                </a:solidFill>
              </a:rPr>
              <a:t>sent</a:t>
            </a:r>
            <a:r>
              <a:rPr lang="en-US" altLang="zh-CN" dirty="0"/>
              <a:t> to a reducer </a:t>
            </a:r>
            <a:r>
              <a:rPr lang="en-US" altLang="zh-CN" dirty="0">
                <a:solidFill>
                  <a:srgbClr val="FFC000"/>
                </a:solidFill>
              </a:rPr>
              <a:t>soon </a:t>
            </a:r>
            <a:r>
              <a:rPr lang="en-US" altLang="zh-CN" dirty="0"/>
              <a:t>after it has been produced </a:t>
            </a:r>
            <a:endParaRPr lang="zh-CN" altLang="en-US" dirty="0" smtClean="0">
              <a:solidFill>
                <a:srgbClr val="FFFFFF"/>
              </a:solidFill>
            </a:endParaRPr>
          </a:p>
          <a:p>
            <a:pPr hangingPunct="1"/>
            <a:r>
              <a:rPr lang="en-US" altLang="zh-CN" dirty="0" smtClean="0">
                <a:solidFill>
                  <a:srgbClr val="FFFFFF"/>
                </a:solidFill>
              </a:rPr>
              <a:t>If</a:t>
            </a:r>
            <a:r>
              <a:rPr lang="zh-CN" altLang="en-US" dirty="0" smtClean="0">
                <a:solidFill>
                  <a:srgbClr val="FFFFFF"/>
                </a:solidFill>
              </a:rPr>
              <a:t> </a:t>
            </a:r>
            <a:r>
              <a:rPr lang="en-US" altLang="zh-CN" dirty="0" smtClean="0">
                <a:solidFill>
                  <a:srgbClr val="FFFFFF"/>
                </a:solidFill>
              </a:rPr>
              <a:t>not,</a:t>
            </a:r>
            <a:r>
              <a:rPr lang="zh-CN" altLang="en-US" dirty="0" smtClean="0">
                <a:solidFill>
                  <a:srgbClr val="FFFFFF"/>
                </a:solidFill>
              </a:rPr>
              <a:t> </a:t>
            </a:r>
            <a:r>
              <a:rPr lang="en-US" altLang="zh-CN" dirty="0"/>
              <a:t>the mapper will </a:t>
            </a:r>
            <a:r>
              <a:rPr lang="en-US" altLang="zh-CN" dirty="0">
                <a:solidFill>
                  <a:srgbClr val="92D050"/>
                </a:solidFill>
              </a:rPr>
              <a:t>accumulate</a:t>
            </a:r>
            <a:r>
              <a:rPr lang="en-US" altLang="zh-CN" dirty="0"/>
              <a:t> </a:t>
            </a:r>
            <a:r>
              <a:rPr lang="en-US" altLang="zh-CN" dirty="0" smtClean="0"/>
              <a:t>multiple </a:t>
            </a:r>
            <a:r>
              <a:rPr lang="en-US" altLang="zh-CN" dirty="0"/>
              <a:t>spill files </a:t>
            </a:r>
          </a:p>
          <a:p>
            <a:pPr hangingPunct="1"/>
            <a:r>
              <a:rPr lang="en-US" altLang="zh-CN" dirty="0"/>
              <a:t>Once the queue of unsent spill files falls below </a:t>
            </a:r>
            <a:r>
              <a:rPr lang="en-US" altLang="zh-CN" dirty="0" smtClean="0"/>
              <a:t>a</a:t>
            </a:r>
            <a:r>
              <a:rPr lang="zh-CN" altLang="en-US" dirty="0" smtClean="0"/>
              <a:t> </a:t>
            </a:r>
            <a:r>
              <a:rPr lang="en-US" altLang="zh-CN" dirty="0" smtClean="0"/>
              <a:t>threshold</a:t>
            </a:r>
            <a:r>
              <a:rPr lang="en-US" altLang="zh-CN" dirty="0"/>
              <a:t>, the map task </a:t>
            </a:r>
            <a:r>
              <a:rPr lang="en-US" altLang="zh-CN" dirty="0">
                <a:solidFill>
                  <a:srgbClr val="92D050"/>
                </a:solidFill>
              </a:rPr>
              <a:t>merges</a:t>
            </a:r>
            <a:r>
              <a:rPr lang="en-US" altLang="zh-CN" dirty="0"/>
              <a:t> and </a:t>
            </a:r>
            <a:r>
              <a:rPr lang="en-US" altLang="zh-CN" dirty="0">
                <a:solidFill>
                  <a:srgbClr val="92D050"/>
                </a:solidFill>
              </a:rPr>
              <a:t>combines</a:t>
            </a:r>
            <a:r>
              <a:rPr lang="en-US" altLang="zh-CN" dirty="0"/>
              <a:t> the accumulated spill files into a single file, and then re- </a:t>
            </a:r>
            <a:r>
              <a:rPr lang="en-US" altLang="zh-CN" dirty="0" err="1"/>
              <a:t>sumes</a:t>
            </a:r>
            <a:r>
              <a:rPr lang="en-US" altLang="zh-CN" dirty="0"/>
              <a:t> registering its output with the </a:t>
            </a:r>
            <a:r>
              <a:rPr lang="en-US" altLang="zh-CN" dirty="0" err="1"/>
              <a:t>TaskTracker</a:t>
            </a:r>
            <a:r>
              <a:rPr lang="en-US" altLang="zh-CN" dirty="0"/>
              <a:t>. </a:t>
            </a:r>
          </a:p>
          <a:p>
            <a:pPr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62690085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8" name="文本框 7"/>
          <p:cNvSpPr txBox="1"/>
          <p:nvPr/>
        </p:nvSpPr>
        <p:spPr>
          <a:xfrm>
            <a:off x="896470" y="695303"/>
            <a:ext cx="6418730"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Fault</a:t>
            </a:r>
            <a:r>
              <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 </a:t>
            </a: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Tolerance</a:t>
            </a:r>
            <a:r>
              <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 </a:t>
            </a:r>
            <a:r>
              <a:rPr lang="en-US" altLang="zh-CN" sz="4400" dirty="0" smtClean="0">
                <a:solidFill>
                  <a:srgbClr val="FFFFFF"/>
                </a:solidFill>
              </a:rPr>
              <a:t>for</a:t>
            </a:r>
            <a:r>
              <a:rPr lang="zh-CN" altLang="en-US" sz="4400" dirty="0" smtClean="0">
                <a:solidFill>
                  <a:srgbClr val="FFFFFF"/>
                </a:solidFill>
              </a:rPr>
              <a:t> </a:t>
            </a:r>
            <a:r>
              <a:rPr lang="en-US" altLang="zh-CN" sz="4400" dirty="0" smtClean="0">
                <a:solidFill>
                  <a:srgbClr val="FFFFFF"/>
                </a:solidFill>
              </a:rPr>
              <a:t>map</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6828296"/>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a:t>To recover from map task failures, we added </a:t>
            </a:r>
            <a:r>
              <a:rPr lang="en-US" altLang="zh-CN" dirty="0">
                <a:solidFill>
                  <a:srgbClr val="92D050"/>
                </a:solidFill>
              </a:rPr>
              <a:t>bookkeeping</a:t>
            </a:r>
            <a:r>
              <a:rPr lang="en-US" altLang="zh-CN" dirty="0"/>
              <a:t> to the reduce task to record which map task produced each pipelined spill file. </a:t>
            </a:r>
          </a:p>
          <a:p>
            <a:pPr hangingPunct="1"/>
            <a:r>
              <a:rPr lang="en-US" altLang="zh-CN" dirty="0"/>
              <a:t>reducer treats the output of a pipelined map task as “</a:t>
            </a:r>
            <a:r>
              <a:rPr lang="en-US" altLang="zh-CN" dirty="0">
                <a:solidFill>
                  <a:srgbClr val="92D050"/>
                </a:solidFill>
              </a:rPr>
              <a:t>tentative</a:t>
            </a:r>
            <a:r>
              <a:rPr lang="en-US" altLang="zh-CN" dirty="0"/>
              <a:t>” </a:t>
            </a:r>
            <a:r>
              <a:rPr lang="en-US" altLang="zh-CN" dirty="0" smtClean="0"/>
              <a:t>until</a:t>
            </a:r>
            <a:r>
              <a:rPr lang="zh-CN" altLang="en-US" dirty="0" smtClean="0"/>
              <a:t> </a:t>
            </a:r>
            <a:r>
              <a:rPr lang="en-US" altLang="zh-CN" dirty="0"/>
              <a:t>map task has committed </a:t>
            </a:r>
            <a:r>
              <a:rPr lang="en-US" altLang="zh-CN" dirty="0" smtClean="0"/>
              <a:t>successfully</a:t>
            </a:r>
            <a:endParaRPr lang="zh-CN" altLang="en-US" dirty="0"/>
          </a:p>
          <a:p>
            <a:pPr hangingPunct="1"/>
            <a:r>
              <a:rPr lang="en-US" altLang="zh-CN" dirty="0"/>
              <a:t>The reducer can </a:t>
            </a:r>
            <a:r>
              <a:rPr lang="en-US" altLang="zh-CN" dirty="0" smtClean="0">
                <a:solidFill>
                  <a:srgbClr val="92D050"/>
                </a:solidFill>
              </a:rPr>
              <a:t>only</a:t>
            </a:r>
            <a:r>
              <a:rPr lang="zh-CN" altLang="en-US" dirty="0" smtClean="0">
                <a:solidFill>
                  <a:srgbClr val="92D050"/>
                </a:solidFill>
              </a:rPr>
              <a:t> </a:t>
            </a:r>
            <a:r>
              <a:rPr lang="en-US" altLang="zh-CN" dirty="0" smtClean="0"/>
              <a:t>merge </a:t>
            </a:r>
            <a:r>
              <a:rPr lang="en-US" altLang="zh-CN" dirty="0"/>
              <a:t>together spill files generated by the </a:t>
            </a:r>
            <a:r>
              <a:rPr lang="en-US" altLang="zh-CN" dirty="0">
                <a:solidFill>
                  <a:srgbClr val="92D050"/>
                </a:solidFill>
              </a:rPr>
              <a:t>same</a:t>
            </a:r>
            <a:r>
              <a:rPr lang="en-US" altLang="zh-CN" dirty="0"/>
              <a:t> uncommitted mapper </a:t>
            </a:r>
          </a:p>
          <a:p>
            <a:pPr hangingPunct="1"/>
            <a:r>
              <a:rPr lang="en-US" altLang="zh-CN" dirty="0" smtClean="0"/>
              <a:t> If </a:t>
            </a:r>
            <a:r>
              <a:rPr lang="en-US" altLang="zh-CN" dirty="0"/>
              <a:t>a map task </a:t>
            </a:r>
            <a:r>
              <a:rPr lang="en-US" altLang="zh-CN" dirty="0">
                <a:solidFill>
                  <a:srgbClr val="92D050"/>
                </a:solidFill>
              </a:rPr>
              <a:t>fails</a:t>
            </a:r>
            <a:r>
              <a:rPr lang="en-US" altLang="zh-CN" dirty="0"/>
              <a:t>, each reduce task can </a:t>
            </a:r>
            <a:r>
              <a:rPr lang="en-US" altLang="zh-CN" dirty="0">
                <a:solidFill>
                  <a:srgbClr val="92D050"/>
                </a:solidFill>
              </a:rPr>
              <a:t>ignore</a:t>
            </a:r>
            <a:r>
              <a:rPr lang="en-US" altLang="zh-CN" dirty="0"/>
              <a:t> any tentative spill files produced by the failed map attempt. </a:t>
            </a:r>
          </a:p>
          <a:p>
            <a:pPr hangingPunct="1"/>
            <a:endParaRPr lang="en-US" altLang="zh-CN" dirty="0"/>
          </a:p>
          <a:p>
            <a:pPr hangingPunct="1"/>
            <a:endParaRPr lang="en-US" altLang="zh-CN" dirty="0"/>
          </a:p>
          <a:p>
            <a:pPr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40468954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8" name="文本框 7"/>
          <p:cNvSpPr txBox="1"/>
          <p:nvPr/>
        </p:nvSpPr>
        <p:spPr>
          <a:xfrm>
            <a:off x="896470" y="695303"/>
            <a:ext cx="584457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Merge</a:t>
            </a:r>
            <a:r>
              <a:rPr kumimoji="0" lang="zh-CN" altLang="en-US" sz="4400" b="0" i="0" u="none" strike="noStrike" cap="none" spc="0" normalizeH="0" dirty="0" smtClean="0">
                <a:ln>
                  <a:noFill/>
                </a:ln>
                <a:solidFill>
                  <a:srgbClr val="FFFFFF"/>
                </a:solidFill>
                <a:effectLst/>
                <a:uFillTx/>
                <a:latin typeface="Avenir Next Medium"/>
                <a:ea typeface="Avenir Next Medium"/>
                <a:cs typeface="Avenir Next Medium"/>
                <a:sym typeface="Avenir Next Medium"/>
              </a:rPr>
              <a:t> </a:t>
            </a:r>
            <a:r>
              <a:rPr kumimoji="0" lang="en-US" altLang="zh-CN" sz="4400" b="0" i="0" u="none" strike="noStrike" cap="none" spc="0" normalizeH="0" dirty="0" smtClean="0">
                <a:ln>
                  <a:noFill/>
                </a:ln>
                <a:solidFill>
                  <a:srgbClr val="FFFFFF"/>
                </a:solidFill>
                <a:effectLst/>
                <a:uFillTx/>
                <a:latin typeface="Avenir Next Medium"/>
                <a:ea typeface="Avenir Next Medium"/>
                <a:cs typeface="Avenir Next Medium"/>
                <a:sym typeface="Avenir Next Medium"/>
              </a:rPr>
              <a:t>more</a:t>
            </a:r>
            <a:r>
              <a:rPr kumimoji="0" lang="zh-CN" altLang="en-US" sz="4400" b="0" i="0" u="none" strike="noStrike" cap="none" spc="0" normalizeH="0" dirty="0" smtClean="0">
                <a:ln>
                  <a:noFill/>
                </a:ln>
                <a:solidFill>
                  <a:srgbClr val="FFFFFF"/>
                </a:solidFill>
                <a:effectLst/>
                <a:uFillTx/>
                <a:latin typeface="Avenir Next Medium"/>
                <a:ea typeface="Avenir Next Medium"/>
                <a:cs typeface="Avenir Next Medium"/>
                <a:sym typeface="Avenir Next Medium"/>
              </a:rPr>
              <a:t> </a:t>
            </a:r>
            <a:r>
              <a:rPr kumimoji="0" lang="en-US" altLang="zh-CN" sz="4400" b="0" i="0" u="none" strike="noStrike" cap="none" spc="0" normalizeH="0" dirty="0" smtClean="0">
                <a:ln>
                  <a:noFill/>
                </a:ln>
                <a:solidFill>
                  <a:srgbClr val="FFFFFF"/>
                </a:solidFill>
                <a:effectLst/>
                <a:uFillTx/>
                <a:latin typeface="Avenir Next Medium"/>
                <a:ea typeface="Avenir Next Medium"/>
                <a:cs typeface="Avenir Next Medium"/>
                <a:sym typeface="Avenir Next Medium"/>
              </a:rPr>
              <a:t>split</a:t>
            </a:r>
            <a:r>
              <a:rPr kumimoji="0" lang="zh-CN" altLang="en-US" sz="4400" b="0" i="0" u="none" strike="noStrike" cap="none" spc="0" normalizeH="0" dirty="0" smtClean="0">
                <a:ln>
                  <a:noFill/>
                </a:ln>
                <a:solidFill>
                  <a:srgbClr val="FFFFFF"/>
                </a:solidFill>
                <a:effectLst/>
                <a:uFillTx/>
                <a:latin typeface="Avenir Next Medium"/>
                <a:ea typeface="Avenir Next Medium"/>
                <a:cs typeface="Avenir Next Medium"/>
                <a:sym typeface="Avenir Next Medium"/>
              </a:rPr>
              <a:t> </a:t>
            </a:r>
            <a:r>
              <a:rPr kumimoji="0" lang="en-US" altLang="zh-CN" sz="4400" b="0" i="0" u="none" strike="noStrike" cap="none" spc="0" normalizeH="0" dirty="0" smtClean="0">
                <a:ln>
                  <a:noFill/>
                </a:ln>
                <a:solidFill>
                  <a:srgbClr val="FFFFFF"/>
                </a:solidFill>
                <a:effectLst/>
                <a:uFillTx/>
                <a:latin typeface="Avenir Next Medium"/>
                <a:ea typeface="Avenir Next Medium"/>
                <a:cs typeface="Avenir Next Medium"/>
                <a:sym typeface="Avenir Next Medium"/>
              </a:rPr>
              <a:t>files</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1" y="2124318"/>
            <a:ext cx="11474824" cy="7338659"/>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rgbClr val="FFFFFF"/>
                </a:solidFill>
              </a:rPr>
              <a:t>“</a:t>
            </a:r>
            <a:r>
              <a:rPr lang="en-US" altLang="zh-CN" dirty="0"/>
              <a:t>The reducer can </a:t>
            </a:r>
            <a:r>
              <a:rPr lang="en-US" altLang="zh-CN" dirty="0">
                <a:solidFill>
                  <a:srgbClr val="FFC000"/>
                </a:solidFill>
              </a:rPr>
              <a:t>only</a:t>
            </a:r>
            <a:r>
              <a:rPr lang="zh-CN" altLang="en-US" dirty="0">
                <a:solidFill>
                  <a:srgbClr val="FFC000"/>
                </a:solidFill>
              </a:rPr>
              <a:t> </a:t>
            </a:r>
            <a:r>
              <a:rPr lang="en-US" altLang="zh-CN" dirty="0"/>
              <a:t>merge together spill files generated by the </a:t>
            </a:r>
            <a:r>
              <a:rPr lang="en-US" altLang="zh-CN" dirty="0">
                <a:solidFill>
                  <a:srgbClr val="FFC000"/>
                </a:solidFill>
              </a:rPr>
              <a:t>same </a:t>
            </a:r>
            <a:r>
              <a:rPr lang="en-US" altLang="zh-CN" dirty="0"/>
              <a:t>uncommitted </a:t>
            </a:r>
            <a:r>
              <a:rPr lang="en-US" altLang="zh-CN" dirty="0" smtClean="0"/>
              <a:t>mapper”</a:t>
            </a:r>
            <a:endParaRPr lang="zh-CN" altLang="en-US" dirty="0" smtClean="0"/>
          </a:p>
          <a:p>
            <a:pPr hangingPunct="1"/>
            <a:r>
              <a:rPr lang="en-US" altLang="zh-CN" dirty="0" smtClean="0">
                <a:solidFill>
                  <a:srgbClr val="92D050"/>
                </a:solidFill>
              </a:rPr>
              <a:t>Checkpoint</a:t>
            </a:r>
            <a:endParaRPr lang="en-US" altLang="zh-CN" dirty="0">
              <a:solidFill>
                <a:srgbClr val="92D050"/>
              </a:solidFill>
            </a:endParaRPr>
          </a:p>
          <a:p>
            <a:pPr lvl="1" hangingPunct="1"/>
            <a:r>
              <a:rPr lang="en-US" altLang="zh-CN" dirty="0">
                <a:solidFill>
                  <a:srgbClr val="FFFFFF"/>
                </a:solidFill>
              </a:rPr>
              <a:t>A</a:t>
            </a:r>
            <a:r>
              <a:rPr lang="en-US" altLang="zh-CN" dirty="0" smtClean="0">
                <a:solidFill>
                  <a:srgbClr val="FFFFFF"/>
                </a:solidFill>
              </a:rPr>
              <a:t>s </a:t>
            </a:r>
            <a:r>
              <a:rPr lang="en-US" altLang="zh-CN" dirty="0">
                <a:solidFill>
                  <a:srgbClr val="FFFFFF"/>
                </a:solidFill>
              </a:rPr>
              <a:t>a map task runs, it will periodically notify the </a:t>
            </a:r>
            <a:r>
              <a:rPr lang="en-US" altLang="zh-CN" dirty="0" err="1">
                <a:solidFill>
                  <a:srgbClr val="FFFFFF"/>
                </a:solidFill>
              </a:rPr>
              <a:t>JobTracker</a:t>
            </a:r>
            <a:r>
              <a:rPr lang="en-US" altLang="zh-CN" dirty="0">
                <a:solidFill>
                  <a:srgbClr val="FFFFFF"/>
                </a:solidFill>
              </a:rPr>
              <a:t> that it has reached offset x in its input split </a:t>
            </a:r>
          </a:p>
          <a:p>
            <a:pPr lvl="1" hangingPunct="1"/>
            <a:r>
              <a:rPr lang="en-US" altLang="zh-CN" dirty="0">
                <a:solidFill>
                  <a:srgbClr val="FFFFFF"/>
                </a:solidFill>
              </a:rPr>
              <a:t>The </a:t>
            </a:r>
            <a:r>
              <a:rPr lang="en-US" altLang="zh-CN" dirty="0" err="1">
                <a:solidFill>
                  <a:srgbClr val="FFFFFF"/>
                </a:solidFill>
              </a:rPr>
              <a:t>JobTracker</a:t>
            </a:r>
            <a:r>
              <a:rPr lang="en-US" altLang="zh-CN" dirty="0">
                <a:solidFill>
                  <a:srgbClr val="FFFFFF"/>
                </a:solidFill>
              </a:rPr>
              <a:t> will notify any connected reducers; map task output that was produced </a:t>
            </a:r>
            <a:r>
              <a:rPr lang="en-US" altLang="zh-CN" dirty="0">
                <a:solidFill>
                  <a:srgbClr val="92D050"/>
                </a:solidFill>
              </a:rPr>
              <a:t>before</a:t>
            </a:r>
            <a:r>
              <a:rPr lang="en-US" altLang="zh-CN" dirty="0">
                <a:solidFill>
                  <a:srgbClr val="FFFFFF"/>
                </a:solidFill>
              </a:rPr>
              <a:t> </a:t>
            </a:r>
            <a:r>
              <a:rPr lang="en-US" altLang="zh-CN" dirty="0">
                <a:solidFill>
                  <a:srgbClr val="92D050"/>
                </a:solidFill>
              </a:rPr>
              <a:t>offset</a:t>
            </a:r>
            <a:r>
              <a:rPr lang="en-US" altLang="zh-CN" dirty="0">
                <a:solidFill>
                  <a:srgbClr val="FFFFFF"/>
                </a:solidFill>
              </a:rPr>
              <a:t> x can then be </a:t>
            </a:r>
            <a:r>
              <a:rPr lang="en-US" altLang="zh-CN" dirty="0">
                <a:solidFill>
                  <a:srgbClr val="92D050"/>
                </a:solidFill>
              </a:rPr>
              <a:t>merged</a:t>
            </a:r>
            <a:r>
              <a:rPr lang="en-US" altLang="zh-CN" dirty="0">
                <a:solidFill>
                  <a:srgbClr val="FFFFFF"/>
                </a:solidFill>
              </a:rPr>
              <a:t> by reducers with other map task output as normal. </a:t>
            </a:r>
            <a:endParaRPr lang="zh-CN" altLang="en-US" dirty="0" smtClean="0">
              <a:solidFill>
                <a:srgbClr val="FFFFFF"/>
              </a:solidFill>
            </a:endParaRPr>
          </a:p>
          <a:p>
            <a:pPr hangingPunct="1"/>
            <a:r>
              <a:rPr lang="en-US" altLang="zh-CN" dirty="0" smtClean="0"/>
              <a:t>Recovery:</a:t>
            </a:r>
            <a:r>
              <a:rPr lang="zh-CN" altLang="en-US" dirty="0" smtClean="0"/>
              <a:t> </a:t>
            </a:r>
            <a:r>
              <a:rPr lang="en-US" altLang="zh-CN" dirty="0" smtClean="0"/>
              <a:t>resumes </a:t>
            </a:r>
            <a:r>
              <a:rPr lang="en-US" altLang="zh-CN" dirty="0"/>
              <a:t>reading its input at offset x </a:t>
            </a:r>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175770355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8" name="文本框 7"/>
          <p:cNvSpPr txBox="1"/>
          <p:nvPr/>
        </p:nvSpPr>
        <p:spPr>
          <a:xfrm>
            <a:off x="896470" y="695302"/>
            <a:ext cx="814120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ltLang="zh-CN" sz="4400" dirty="0">
                <a:solidFill>
                  <a:srgbClr val="FFFFFF"/>
                </a:solidFill>
              </a:rPr>
              <a:t>Fault</a:t>
            </a:r>
            <a:r>
              <a:rPr lang="zh-CN" altLang="en-US" sz="4400" dirty="0">
                <a:solidFill>
                  <a:srgbClr val="FFFFFF"/>
                </a:solidFill>
              </a:rPr>
              <a:t> </a:t>
            </a:r>
            <a:r>
              <a:rPr lang="en-US" altLang="zh-CN" sz="4400" dirty="0">
                <a:solidFill>
                  <a:srgbClr val="FFFFFF"/>
                </a:solidFill>
              </a:rPr>
              <a:t>Tolerance</a:t>
            </a:r>
            <a:r>
              <a:rPr lang="zh-CN" altLang="en-US" sz="4400" dirty="0">
                <a:solidFill>
                  <a:srgbClr val="FFFFFF"/>
                </a:solidFill>
              </a:rPr>
              <a:t> </a:t>
            </a:r>
            <a:r>
              <a:rPr lang="en-US" altLang="zh-CN" sz="4400" dirty="0">
                <a:solidFill>
                  <a:srgbClr val="FFFFFF"/>
                </a:solidFill>
              </a:rPr>
              <a:t>for</a:t>
            </a:r>
            <a:r>
              <a:rPr lang="zh-CN" altLang="en-US" sz="4400" dirty="0">
                <a:solidFill>
                  <a:srgbClr val="FFFFFF"/>
                </a:solidFill>
              </a:rPr>
              <a:t> </a:t>
            </a:r>
            <a:r>
              <a:rPr lang="en-US" altLang="zh-CN" sz="4400" dirty="0" smtClean="0">
                <a:solidFill>
                  <a:srgbClr val="FFFFFF"/>
                </a:solidFill>
              </a:rPr>
              <a:t>reduce</a:t>
            </a:r>
            <a:endParaRPr lang="zh-CN" altLang="en-US" sz="4400" dirty="0">
              <a:solidFill>
                <a:srgbClr val="FFFFFF"/>
              </a:solidFill>
            </a:endParaRPr>
          </a:p>
        </p:txBody>
      </p:sp>
      <p:sp>
        <p:nvSpPr>
          <p:cNvPr id="5" name="Shape 171"/>
          <p:cNvSpPr txBox="1">
            <a:spLocks/>
          </p:cNvSpPr>
          <p:nvPr/>
        </p:nvSpPr>
        <p:spPr>
          <a:xfrm>
            <a:off x="627529" y="3421490"/>
            <a:ext cx="11743765" cy="4744315"/>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a:t>If a </a:t>
            </a:r>
            <a:r>
              <a:rPr lang="en-US" altLang="zh-CN" dirty="0">
                <a:solidFill>
                  <a:srgbClr val="92D050"/>
                </a:solidFill>
              </a:rPr>
              <a:t>reduce</a:t>
            </a:r>
            <a:r>
              <a:rPr lang="en-US" altLang="zh-CN" dirty="0"/>
              <a:t> task </a:t>
            </a:r>
            <a:r>
              <a:rPr lang="en-US" altLang="zh-CN" dirty="0">
                <a:solidFill>
                  <a:srgbClr val="92D050"/>
                </a:solidFill>
              </a:rPr>
              <a:t>fails</a:t>
            </a:r>
            <a:r>
              <a:rPr lang="en-US" altLang="zh-CN" dirty="0"/>
              <a:t> and a new </a:t>
            </a:r>
            <a:r>
              <a:rPr lang="en-US" altLang="zh-CN" dirty="0" smtClean="0"/>
              <a:t>copy of </a:t>
            </a:r>
            <a:r>
              <a:rPr lang="en-US" altLang="zh-CN" dirty="0"/>
              <a:t>the task is started, the new reduce instance must be </a:t>
            </a:r>
            <a:r>
              <a:rPr lang="en-US" altLang="zh-CN" dirty="0">
                <a:solidFill>
                  <a:srgbClr val="92D050"/>
                </a:solidFill>
              </a:rPr>
              <a:t>sent all </a:t>
            </a:r>
            <a:r>
              <a:rPr lang="en-US" altLang="zh-CN" dirty="0"/>
              <a:t>the input data that was sent to the failed reduce </a:t>
            </a:r>
            <a:r>
              <a:rPr lang="en-US" altLang="zh-CN" dirty="0" smtClean="0"/>
              <a:t>attempt.</a:t>
            </a:r>
            <a:endParaRPr lang="zh-CN" altLang="en-US" dirty="0" smtClean="0"/>
          </a:p>
          <a:p>
            <a:pPr marL="0" indent="0" hangingPunct="1">
              <a:buNone/>
            </a:pPr>
            <a:endParaRPr lang="zh-CN" altLang="en-US" dirty="0" smtClean="0"/>
          </a:p>
          <a:p>
            <a:pPr hangingPunct="1"/>
            <a:r>
              <a:rPr lang="en-US" altLang="zh-CN" dirty="0"/>
              <a:t>M</a:t>
            </a:r>
            <a:r>
              <a:rPr lang="en-US" altLang="zh-CN" dirty="0" smtClean="0"/>
              <a:t>ap </a:t>
            </a:r>
            <a:r>
              <a:rPr lang="en-US" altLang="zh-CN" dirty="0"/>
              <a:t>tasks </a:t>
            </a:r>
            <a:r>
              <a:rPr lang="en-US" altLang="zh-CN" dirty="0">
                <a:solidFill>
                  <a:srgbClr val="92D050"/>
                </a:solidFill>
              </a:rPr>
              <a:t>retain</a:t>
            </a:r>
            <a:r>
              <a:rPr lang="en-US" altLang="zh-CN" dirty="0"/>
              <a:t> their </a:t>
            </a:r>
            <a:r>
              <a:rPr lang="en-US" altLang="zh-CN" dirty="0">
                <a:solidFill>
                  <a:srgbClr val="92D050"/>
                </a:solidFill>
              </a:rPr>
              <a:t>output</a:t>
            </a:r>
            <a:r>
              <a:rPr lang="en-US" altLang="zh-CN" dirty="0"/>
              <a:t> data on the local disk for the complete job duration </a:t>
            </a:r>
          </a:p>
          <a:p>
            <a:pPr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343845405"/>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8" name="文本框 7"/>
          <p:cNvSpPr txBox="1"/>
          <p:nvPr/>
        </p:nvSpPr>
        <p:spPr>
          <a:xfrm>
            <a:off x="896470" y="695303"/>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ltLang="zh-CN" sz="4400" dirty="0">
                <a:solidFill>
                  <a:srgbClr val="FFFFFF"/>
                </a:solidFill>
              </a:rPr>
              <a:t>Task Scheduling </a:t>
            </a:r>
          </a:p>
        </p:txBody>
      </p:sp>
      <p:sp>
        <p:nvSpPr>
          <p:cNvPr id="5" name="Shape 171"/>
          <p:cNvSpPr txBox="1">
            <a:spLocks/>
          </p:cNvSpPr>
          <p:nvPr/>
        </p:nvSpPr>
        <p:spPr>
          <a:xfrm>
            <a:off x="896470" y="2124318"/>
            <a:ext cx="11743765" cy="4808110"/>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a:t>pipelining </a:t>
            </a:r>
            <a:r>
              <a:rPr lang="en-US" altLang="zh-CN" dirty="0">
                <a:solidFill>
                  <a:srgbClr val="92D050"/>
                </a:solidFill>
              </a:rPr>
              <a:t>between</a:t>
            </a:r>
            <a:r>
              <a:rPr lang="en-US" altLang="zh-CN" dirty="0"/>
              <a:t> jobs </a:t>
            </a:r>
            <a:endParaRPr lang="zh-CN" altLang="en-US" dirty="0" smtClean="0"/>
          </a:p>
          <a:p>
            <a:pPr hangingPunct="1"/>
            <a:r>
              <a:rPr lang="en-US" altLang="zh-CN" dirty="0"/>
              <a:t>we modified the Hadoop job submission interface to accept </a:t>
            </a:r>
            <a:r>
              <a:rPr lang="en-US" altLang="zh-CN" dirty="0">
                <a:solidFill>
                  <a:srgbClr val="92D050"/>
                </a:solidFill>
              </a:rPr>
              <a:t>a list of jobs</a:t>
            </a:r>
            <a:r>
              <a:rPr lang="en-US" altLang="zh-CN" dirty="0"/>
              <a:t>, where each job in the list </a:t>
            </a:r>
            <a:r>
              <a:rPr lang="en-US" altLang="zh-CN" dirty="0">
                <a:solidFill>
                  <a:srgbClr val="FFC000"/>
                </a:solidFill>
              </a:rPr>
              <a:t>depends</a:t>
            </a:r>
            <a:r>
              <a:rPr lang="en-US" altLang="zh-CN" dirty="0"/>
              <a:t> on the job </a:t>
            </a:r>
            <a:r>
              <a:rPr lang="en-US" altLang="zh-CN" dirty="0">
                <a:solidFill>
                  <a:srgbClr val="FFC000"/>
                </a:solidFill>
              </a:rPr>
              <a:t>before</a:t>
            </a:r>
            <a:r>
              <a:rPr lang="en-US" altLang="zh-CN" dirty="0"/>
              <a:t> it. </a:t>
            </a:r>
          </a:p>
          <a:p>
            <a:pPr hangingPunct="1"/>
            <a:r>
              <a:rPr lang="en-US" altLang="zh-CN" dirty="0"/>
              <a:t>The </a:t>
            </a:r>
            <a:r>
              <a:rPr lang="en-US" altLang="zh-CN" dirty="0" err="1"/>
              <a:t>JobTracker</a:t>
            </a:r>
            <a:r>
              <a:rPr lang="en-US" altLang="zh-CN" dirty="0"/>
              <a:t> looks for this annotation and </a:t>
            </a:r>
            <a:r>
              <a:rPr lang="en-US" altLang="zh-CN" dirty="0" err="1" smtClean="0"/>
              <a:t>coschedules</a:t>
            </a:r>
            <a:r>
              <a:rPr lang="en-US" altLang="zh-CN" dirty="0" smtClean="0"/>
              <a:t> </a:t>
            </a:r>
            <a:r>
              <a:rPr lang="en-US" altLang="zh-CN" dirty="0"/>
              <a:t>jobs with their </a:t>
            </a:r>
            <a:r>
              <a:rPr lang="en-US" altLang="zh-CN" dirty="0" smtClean="0"/>
              <a:t>dependencies.</a:t>
            </a:r>
            <a:endParaRPr lang="zh-CN" altLang="en-US" dirty="0" smtClean="0"/>
          </a:p>
          <a:p>
            <a:pPr hangingPunct="1"/>
            <a:endParaRPr lang="en-US" altLang="zh-CN" dirty="0"/>
          </a:p>
          <a:p>
            <a:pPr hangingPunct="1"/>
            <a:endParaRPr lang="en-US" altLang="zh-CN" dirty="0"/>
          </a:p>
          <a:p>
            <a:pPr hangingPunct="1"/>
            <a:endParaRPr lang="en-US" altLang="zh-CN" dirty="0"/>
          </a:p>
          <a:p>
            <a:pPr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78280471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6" name="文本框 5"/>
          <p:cNvSpPr txBox="1"/>
          <p:nvPr/>
        </p:nvSpPr>
        <p:spPr>
          <a:xfrm>
            <a:off x="627529" y="360985"/>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Introduction</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8" name="Shape 171"/>
          <p:cNvSpPr txBox="1">
            <a:spLocks/>
          </p:cNvSpPr>
          <p:nvPr/>
        </p:nvSpPr>
        <p:spPr>
          <a:xfrm>
            <a:off x="627529" y="1782780"/>
            <a:ext cx="11743765" cy="7741559"/>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sz="3600" dirty="0" smtClean="0">
                <a:solidFill>
                  <a:srgbClr val="FFFFFF"/>
                </a:solidFill>
              </a:rPr>
              <a:t>Hadoop</a:t>
            </a:r>
            <a:endParaRPr lang="zh-CN" altLang="en-US" dirty="0" smtClean="0">
              <a:solidFill>
                <a:srgbClr val="FFFFFF"/>
              </a:solidFill>
            </a:endParaRPr>
          </a:p>
          <a:p>
            <a:pPr lvl="1" hangingPunct="1"/>
            <a:r>
              <a:rPr lang="en-US" altLang="zh-CN" smtClean="0">
                <a:solidFill>
                  <a:srgbClr val="FFFFFF"/>
                </a:solidFill>
              </a:rPr>
              <a:t>The </a:t>
            </a:r>
            <a:r>
              <a:rPr lang="en-US" altLang="zh-CN" dirty="0">
                <a:solidFill>
                  <a:srgbClr val="FFFFFF"/>
                </a:solidFill>
              </a:rPr>
              <a:t>entire output of each map and reduce task is </a:t>
            </a:r>
            <a:r>
              <a:rPr lang="en-US" altLang="zh-CN" i="1" dirty="0">
                <a:solidFill>
                  <a:srgbClr val="FFFFFF"/>
                </a:solidFill>
              </a:rPr>
              <a:t>materialized </a:t>
            </a:r>
            <a:r>
              <a:rPr lang="en-US" altLang="zh-CN" dirty="0">
                <a:solidFill>
                  <a:srgbClr val="FFFFFF"/>
                </a:solidFill>
              </a:rPr>
              <a:t>to a local file before it can be consumed by the next stage </a:t>
            </a:r>
            <a:endParaRPr lang="zh-CN" altLang="en-US" dirty="0" smtClean="0">
              <a:solidFill>
                <a:srgbClr val="FFFFFF"/>
              </a:solidFill>
            </a:endParaRPr>
          </a:p>
          <a:p>
            <a:pPr lvl="2" hangingPunct="1"/>
            <a:r>
              <a:rPr lang="en-US" altLang="zh-CN" dirty="0" smtClean="0">
                <a:solidFill>
                  <a:srgbClr val="FFFFFF"/>
                </a:solidFill>
              </a:rPr>
              <a:t>Advantage:</a:t>
            </a:r>
            <a:r>
              <a:rPr lang="zh-CN" altLang="en-US" dirty="0" smtClean="0">
                <a:solidFill>
                  <a:srgbClr val="FFFFFF"/>
                </a:solidFill>
              </a:rPr>
              <a:t> </a:t>
            </a:r>
            <a:r>
              <a:rPr lang="en-US" altLang="zh-CN" dirty="0">
                <a:solidFill>
                  <a:srgbClr val="FFFFFF"/>
                </a:solidFill>
              </a:rPr>
              <a:t>allows for a simple and elegant checkpoint/restart fault tolerance </a:t>
            </a:r>
            <a:r>
              <a:rPr lang="en-US" altLang="zh-CN" dirty="0" smtClean="0">
                <a:solidFill>
                  <a:srgbClr val="FFFFFF"/>
                </a:solidFill>
              </a:rPr>
              <a:t>( If </a:t>
            </a:r>
            <a:r>
              <a:rPr lang="en-US" altLang="zh-CN" dirty="0">
                <a:solidFill>
                  <a:srgbClr val="FFFFFF"/>
                </a:solidFill>
              </a:rPr>
              <a:t>any task fails, </a:t>
            </a:r>
            <a:r>
              <a:rPr lang="en-US" altLang="zh-CN" dirty="0" err="1">
                <a:solidFill>
                  <a:srgbClr val="FFFFFF"/>
                </a:solidFill>
              </a:rPr>
              <a:t>JobTracker</a:t>
            </a:r>
            <a:r>
              <a:rPr lang="en-US" altLang="zh-CN" dirty="0">
                <a:solidFill>
                  <a:srgbClr val="FFFFFF"/>
                </a:solidFill>
              </a:rPr>
              <a:t> simply schedule a new task.</a:t>
            </a:r>
            <a:r>
              <a:rPr lang="en-US" altLang="zh-CN" dirty="0" smtClean="0">
                <a:solidFill>
                  <a:srgbClr val="FFFFFF"/>
                </a:solidFill>
              </a:rPr>
              <a:t>)</a:t>
            </a:r>
            <a:endParaRPr lang="zh-CN" altLang="en-US" dirty="0">
              <a:solidFill>
                <a:srgbClr val="FFFFFF"/>
              </a:solidFill>
            </a:endParaRPr>
          </a:p>
          <a:p>
            <a:pPr lvl="3" hangingPunct="1"/>
            <a:r>
              <a:rPr lang="en-US" altLang="zh-CN" dirty="0" smtClean="0">
                <a:solidFill>
                  <a:srgbClr val="92D050"/>
                </a:solidFill>
              </a:rPr>
              <a:t>Preserve</a:t>
            </a:r>
            <a:r>
              <a:rPr lang="zh-CN" altLang="en-US" dirty="0" smtClean="0">
                <a:solidFill>
                  <a:srgbClr val="92D050"/>
                </a:solidFill>
              </a:rPr>
              <a:t> </a:t>
            </a:r>
            <a:r>
              <a:rPr lang="en-US" altLang="zh-CN" dirty="0" smtClean="0">
                <a:solidFill>
                  <a:srgbClr val="92D050"/>
                </a:solidFill>
              </a:rPr>
              <a:t>fault</a:t>
            </a:r>
            <a:r>
              <a:rPr lang="zh-CN" altLang="en-US" dirty="0" smtClean="0">
                <a:solidFill>
                  <a:srgbClr val="92D050"/>
                </a:solidFill>
              </a:rPr>
              <a:t> </a:t>
            </a:r>
            <a:r>
              <a:rPr lang="en-US" altLang="zh-CN" dirty="0" smtClean="0">
                <a:solidFill>
                  <a:srgbClr val="92D050"/>
                </a:solidFill>
              </a:rPr>
              <a:t>tolerance</a:t>
            </a:r>
            <a:endParaRPr lang="zh-CN" altLang="en-US" dirty="0" smtClean="0">
              <a:solidFill>
                <a:srgbClr val="92D050"/>
              </a:solidFill>
            </a:endParaRPr>
          </a:p>
          <a:p>
            <a:pPr lvl="2" hangingPunct="1"/>
            <a:r>
              <a:rPr lang="en-US" altLang="zh-CN" dirty="0" smtClean="0">
                <a:solidFill>
                  <a:srgbClr val="FFFFFF"/>
                </a:solidFill>
              </a:rPr>
              <a:t>Disadvantage:</a:t>
            </a:r>
            <a:r>
              <a:rPr lang="zh-CN" altLang="en-US" dirty="0" smtClean="0">
                <a:solidFill>
                  <a:srgbClr val="FFFFFF"/>
                </a:solidFill>
              </a:rPr>
              <a:t> </a:t>
            </a:r>
            <a:r>
              <a:rPr lang="en-US" altLang="zh-CN" dirty="0">
                <a:solidFill>
                  <a:srgbClr val="FFFFFF"/>
                </a:solidFill>
              </a:rPr>
              <a:t>high probability of slowdowns or failures at worker </a:t>
            </a:r>
            <a:r>
              <a:rPr lang="en-US" altLang="zh-CN" dirty="0" smtClean="0">
                <a:solidFill>
                  <a:srgbClr val="FFFFFF"/>
                </a:solidFill>
              </a:rPr>
              <a:t>nodes</a:t>
            </a:r>
            <a:endParaRPr lang="zh-CN" altLang="en-US" dirty="0" smtClean="0">
              <a:solidFill>
                <a:srgbClr val="FFFFFF"/>
              </a:solidFill>
            </a:endParaRPr>
          </a:p>
          <a:p>
            <a:pPr lvl="3" hangingPunct="1"/>
            <a:r>
              <a:rPr lang="en-US" altLang="zh-CN" dirty="0" smtClean="0">
                <a:solidFill>
                  <a:srgbClr val="92D050"/>
                </a:solidFill>
              </a:rPr>
              <a:t>Faster:</a:t>
            </a:r>
            <a:r>
              <a:rPr lang="zh-CN" altLang="en-US" dirty="0" smtClean="0">
                <a:solidFill>
                  <a:srgbClr val="FFFFFF"/>
                </a:solidFill>
              </a:rPr>
              <a:t> </a:t>
            </a:r>
            <a:r>
              <a:rPr lang="en-US" altLang="zh-CN" dirty="0">
                <a:solidFill>
                  <a:srgbClr val="FFFFFF"/>
                </a:solidFill>
              </a:rPr>
              <a:t>reduce completion times </a:t>
            </a:r>
            <a:r>
              <a:rPr lang="zh-CN" altLang="en-US" dirty="0" smtClean="0">
                <a:solidFill>
                  <a:srgbClr val="FFFFFF"/>
                </a:solidFill>
              </a:rPr>
              <a:t>	</a:t>
            </a:r>
            <a:endParaRPr lang="en-US" altLang="zh-CN" dirty="0">
              <a:solidFill>
                <a:srgbClr val="FFFFFF"/>
              </a:solidFill>
            </a:endParaRPr>
          </a:p>
          <a:p>
            <a:pPr lvl="2"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pic>
        <p:nvPicPr>
          <p:cNvPr id="11" name="图片 10"/>
          <p:cNvPicPr>
            <a:picLocks noChangeAspect="1"/>
          </p:cNvPicPr>
          <p:nvPr/>
        </p:nvPicPr>
        <p:blipFill>
          <a:blip r:embed="rId3"/>
          <a:stretch>
            <a:fillRect/>
          </a:stretch>
        </p:blipFill>
        <p:spPr>
          <a:xfrm>
            <a:off x="7705164" y="523318"/>
            <a:ext cx="4666130" cy="1097004"/>
          </a:xfrm>
          <a:prstGeom prst="rect">
            <a:avLst/>
          </a:prstGeom>
        </p:spPr>
      </p:pic>
    </p:spTree>
    <p:extLst>
      <p:ext uri="{BB962C8B-B14F-4D97-AF65-F5344CB8AC3E}">
        <p14:creationId xmlns:p14="http://schemas.microsoft.com/office/powerpoint/2010/main" val="54143733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8" name="文本框 7"/>
          <p:cNvSpPr txBox="1"/>
          <p:nvPr/>
        </p:nvSpPr>
        <p:spPr>
          <a:xfrm>
            <a:off x="896470" y="695303"/>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Take</a:t>
            </a:r>
            <a:r>
              <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 </a:t>
            </a: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away</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6841882"/>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rgbClr val="FFFFFF"/>
                </a:solidFill>
              </a:rPr>
              <a:t>TCP</a:t>
            </a:r>
            <a:r>
              <a:rPr lang="zh-CN" altLang="en-US" dirty="0" smtClean="0">
                <a:solidFill>
                  <a:srgbClr val="FFFFFF"/>
                </a:solidFill>
              </a:rPr>
              <a:t> </a:t>
            </a:r>
            <a:r>
              <a:rPr lang="en-US" altLang="zh-CN" dirty="0" smtClean="0">
                <a:solidFill>
                  <a:srgbClr val="FFFFFF"/>
                </a:solidFill>
              </a:rPr>
              <a:t>socket</a:t>
            </a:r>
            <a:r>
              <a:rPr lang="zh-CN" altLang="en-US" dirty="0" smtClean="0">
                <a:solidFill>
                  <a:srgbClr val="FFFFFF"/>
                </a:solidFill>
              </a:rPr>
              <a:t> </a:t>
            </a:r>
            <a:r>
              <a:rPr lang="en-US" altLang="zh-CN" dirty="0" smtClean="0">
                <a:solidFill>
                  <a:srgbClr val="FFFFFF"/>
                </a:solidFill>
              </a:rPr>
              <a:t>connect</a:t>
            </a:r>
            <a:r>
              <a:rPr lang="zh-CN" altLang="en-US" dirty="0" smtClean="0">
                <a:solidFill>
                  <a:srgbClr val="FFFFFF"/>
                </a:solidFill>
              </a:rPr>
              <a:t> </a:t>
            </a:r>
            <a:r>
              <a:rPr lang="en-US" altLang="zh-CN" dirty="0" smtClean="0">
                <a:solidFill>
                  <a:srgbClr val="FFFFFF"/>
                </a:solidFill>
              </a:rPr>
              <a:t>map</a:t>
            </a:r>
            <a:r>
              <a:rPr lang="zh-CN" altLang="en-US" dirty="0" smtClean="0">
                <a:solidFill>
                  <a:srgbClr val="FFFFFF"/>
                </a:solidFill>
              </a:rPr>
              <a:t> </a:t>
            </a:r>
            <a:r>
              <a:rPr lang="en-US" altLang="zh-CN" dirty="0" smtClean="0">
                <a:solidFill>
                  <a:srgbClr val="FFFFFF"/>
                </a:solidFill>
              </a:rPr>
              <a:t>and</a:t>
            </a:r>
            <a:r>
              <a:rPr lang="zh-CN" altLang="en-US" dirty="0" smtClean="0">
                <a:solidFill>
                  <a:srgbClr val="FFFFFF"/>
                </a:solidFill>
              </a:rPr>
              <a:t> </a:t>
            </a:r>
            <a:r>
              <a:rPr lang="en-US" altLang="zh-CN" dirty="0" smtClean="0">
                <a:solidFill>
                  <a:srgbClr val="FFFFFF"/>
                </a:solidFill>
              </a:rPr>
              <a:t>reduce</a:t>
            </a:r>
            <a:endParaRPr lang="zh-CN" altLang="en-US" dirty="0" smtClean="0">
              <a:solidFill>
                <a:srgbClr val="FFFFFF"/>
              </a:solidFill>
            </a:endParaRPr>
          </a:p>
          <a:p>
            <a:pPr hangingPunct="1"/>
            <a:r>
              <a:rPr lang="en-US" altLang="zh-CN" dirty="0" smtClean="0">
                <a:solidFill>
                  <a:srgbClr val="FFFFFF"/>
                </a:solidFill>
              </a:rPr>
              <a:t>Keep</a:t>
            </a:r>
            <a:r>
              <a:rPr lang="zh-CN" altLang="en-US" dirty="0" smtClean="0">
                <a:solidFill>
                  <a:srgbClr val="FFFFFF"/>
                </a:solidFill>
              </a:rPr>
              <a:t> </a:t>
            </a:r>
            <a:r>
              <a:rPr lang="en-US" altLang="zh-CN" dirty="0" smtClean="0">
                <a:solidFill>
                  <a:srgbClr val="FFFFFF"/>
                </a:solidFill>
              </a:rPr>
              <a:t>output</a:t>
            </a:r>
            <a:r>
              <a:rPr lang="zh-CN" altLang="en-US" dirty="0" smtClean="0">
                <a:solidFill>
                  <a:srgbClr val="FFFFFF"/>
                </a:solidFill>
              </a:rPr>
              <a:t> </a:t>
            </a:r>
            <a:r>
              <a:rPr lang="en-US" altLang="zh-CN" dirty="0" smtClean="0">
                <a:solidFill>
                  <a:srgbClr val="FFFFFF"/>
                </a:solidFill>
              </a:rPr>
              <a:t>of</a:t>
            </a:r>
            <a:r>
              <a:rPr lang="zh-CN" altLang="en-US" dirty="0" smtClean="0">
                <a:solidFill>
                  <a:srgbClr val="FFFFFF"/>
                </a:solidFill>
              </a:rPr>
              <a:t> </a:t>
            </a:r>
            <a:r>
              <a:rPr lang="en-US" altLang="zh-CN" dirty="0" smtClean="0">
                <a:solidFill>
                  <a:srgbClr val="FFFFFF"/>
                </a:solidFill>
              </a:rPr>
              <a:t>map</a:t>
            </a:r>
            <a:r>
              <a:rPr lang="zh-CN" altLang="en-US" dirty="0" smtClean="0">
                <a:solidFill>
                  <a:srgbClr val="FFFFFF"/>
                </a:solidFill>
              </a:rPr>
              <a:t> </a:t>
            </a:r>
            <a:r>
              <a:rPr lang="en-US" altLang="zh-CN" dirty="0" smtClean="0">
                <a:solidFill>
                  <a:srgbClr val="FFFFFF"/>
                </a:solidFill>
              </a:rPr>
              <a:t>in</a:t>
            </a:r>
            <a:r>
              <a:rPr lang="zh-CN" altLang="en-US" dirty="0" smtClean="0">
                <a:solidFill>
                  <a:srgbClr val="FFFFFF"/>
                </a:solidFill>
              </a:rPr>
              <a:t> </a:t>
            </a:r>
            <a:r>
              <a:rPr lang="en-US" altLang="zh-CN" dirty="0" smtClean="0">
                <a:solidFill>
                  <a:srgbClr val="FFFFFF"/>
                </a:solidFill>
              </a:rPr>
              <a:t>buffer</a:t>
            </a:r>
            <a:r>
              <a:rPr lang="zh-CN" altLang="en-US" dirty="0" smtClean="0">
                <a:solidFill>
                  <a:srgbClr val="FFFFFF"/>
                </a:solidFill>
              </a:rPr>
              <a:t> </a:t>
            </a:r>
            <a:r>
              <a:rPr lang="en-US" altLang="zh-CN" dirty="0" smtClean="0">
                <a:solidFill>
                  <a:srgbClr val="FFFFFF"/>
                </a:solidFill>
              </a:rPr>
              <a:t>to</a:t>
            </a:r>
            <a:r>
              <a:rPr lang="zh-CN" altLang="en-US" dirty="0" smtClean="0">
                <a:solidFill>
                  <a:srgbClr val="FFFFFF"/>
                </a:solidFill>
              </a:rPr>
              <a:t> </a:t>
            </a:r>
            <a:r>
              <a:rPr lang="en-US" altLang="zh-CN" dirty="0" smtClean="0">
                <a:solidFill>
                  <a:srgbClr val="FFFFFF"/>
                </a:solidFill>
              </a:rPr>
              <a:t>apply</a:t>
            </a:r>
            <a:r>
              <a:rPr lang="zh-CN" altLang="en-US" dirty="0" smtClean="0">
                <a:solidFill>
                  <a:srgbClr val="FFFFFF"/>
                </a:solidFill>
              </a:rPr>
              <a:t> </a:t>
            </a:r>
            <a:r>
              <a:rPr lang="en-US" altLang="zh-CN" dirty="0" smtClean="0">
                <a:solidFill>
                  <a:srgbClr val="FFFFFF"/>
                </a:solidFill>
              </a:rPr>
              <a:t>combiner</a:t>
            </a:r>
            <a:endParaRPr lang="zh-CN" altLang="en-US" dirty="0" smtClean="0">
              <a:solidFill>
                <a:srgbClr val="FFFFFF"/>
              </a:solidFill>
            </a:endParaRPr>
          </a:p>
          <a:p>
            <a:pPr hangingPunct="1"/>
            <a:r>
              <a:rPr lang="en-US" altLang="zh-CN" dirty="0" smtClean="0">
                <a:solidFill>
                  <a:srgbClr val="FFFFFF"/>
                </a:solidFill>
              </a:rPr>
              <a:t>Fault</a:t>
            </a:r>
            <a:r>
              <a:rPr lang="zh-CN" altLang="en-US" dirty="0" smtClean="0">
                <a:solidFill>
                  <a:srgbClr val="FFFFFF"/>
                </a:solidFill>
              </a:rPr>
              <a:t> </a:t>
            </a:r>
            <a:r>
              <a:rPr lang="en-US" altLang="zh-CN" dirty="0" smtClean="0">
                <a:solidFill>
                  <a:srgbClr val="FFFFFF"/>
                </a:solidFill>
              </a:rPr>
              <a:t>tolerance</a:t>
            </a:r>
            <a:r>
              <a:rPr lang="zh-CN" altLang="en-US" dirty="0" smtClean="0">
                <a:solidFill>
                  <a:srgbClr val="FFFFFF"/>
                </a:solidFill>
              </a:rPr>
              <a:t> </a:t>
            </a:r>
          </a:p>
          <a:p>
            <a:pPr lvl="1" hangingPunct="1"/>
            <a:r>
              <a:rPr lang="en-US" altLang="zh-CN" dirty="0" smtClean="0">
                <a:solidFill>
                  <a:srgbClr val="FFFFFF"/>
                </a:solidFill>
              </a:rPr>
              <a:t>Map</a:t>
            </a:r>
            <a:r>
              <a:rPr lang="zh-CN" altLang="en-US" dirty="0" smtClean="0">
                <a:solidFill>
                  <a:srgbClr val="FFFFFF"/>
                </a:solidFill>
              </a:rPr>
              <a:t> </a:t>
            </a:r>
            <a:r>
              <a:rPr lang="en-US" altLang="zh-CN" dirty="0" smtClean="0">
                <a:solidFill>
                  <a:srgbClr val="FFFFFF"/>
                </a:solidFill>
              </a:rPr>
              <a:t>fail:</a:t>
            </a:r>
            <a:endParaRPr lang="zh-CN" altLang="en-US" dirty="0" smtClean="0">
              <a:solidFill>
                <a:srgbClr val="FFFFFF"/>
              </a:solidFill>
            </a:endParaRPr>
          </a:p>
          <a:p>
            <a:pPr lvl="2" hangingPunct="1"/>
            <a:r>
              <a:rPr lang="en-US" altLang="zh-CN" dirty="0" smtClean="0">
                <a:solidFill>
                  <a:srgbClr val="FFFFFF"/>
                </a:solidFill>
              </a:rPr>
              <a:t>Tentative,</a:t>
            </a:r>
            <a:r>
              <a:rPr lang="zh-CN" altLang="en-US" dirty="0" smtClean="0">
                <a:solidFill>
                  <a:srgbClr val="FFFFFF"/>
                </a:solidFill>
              </a:rPr>
              <a:t> </a:t>
            </a:r>
            <a:r>
              <a:rPr lang="en-US" altLang="zh-CN" dirty="0" smtClean="0">
                <a:solidFill>
                  <a:srgbClr val="FFFFFF"/>
                </a:solidFill>
              </a:rPr>
              <a:t>reduce</a:t>
            </a:r>
            <a:r>
              <a:rPr lang="zh-CN" altLang="en-US" dirty="0" smtClean="0">
                <a:solidFill>
                  <a:srgbClr val="FFFFFF"/>
                </a:solidFill>
              </a:rPr>
              <a:t> </a:t>
            </a:r>
            <a:r>
              <a:rPr lang="en-US" altLang="zh-CN" dirty="0" smtClean="0">
                <a:solidFill>
                  <a:srgbClr val="FFFFFF"/>
                </a:solidFill>
              </a:rPr>
              <a:t>ignore</a:t>
            </a:r>
            <a:r>
              <a:rPr lang="zh-CN" altLang="en-US" dirty="0" smtClean="0">
                <a:solidFill>
                  <a:srgbClr val="FFFFFF"/>
                </a:solidFill>
              </a:rPr>
              <a:t> </a:t>
            </a:r>
            <a:r>
              <a:rPr lang="en-US" altLang="zh-CN" dirty="0" smtClean="0">
                <a:solidFill>
                  <a:srgbClr val="FFFFFF"/>
                </a:solidFill>
              </a:rPr>
              <a:t>what</a:t>
            </a:r>
            <a:r>
              <a:rPr lang="zh-CN" altLang="en-US" dirty="0" smtClean="0">
                <a:solidFill>
                  <a:srgbClr val="FFFFFF"/>
                </a:solidFill>
              </a:rPr>
              <a:t> </a:t>
            </a:r>
            <a:r>
              <a:rPr lang="en-US" altLang="zh-CN" dirty="0" smtClean="0">
                <a:solidFill>
                  <a:srgbClr val="FFFFFF"/>
                </a:solidFill>
              </a:rPr>
              <a:t>have</a:t>
            </a:r>
            <a:r>
              <a:rPr lang="zh-CN" altLang="en-US" dirty="0" smtClean="0">
                <a:solidFill>
                  <a:srgbClr val="FFFFFF"/>
                </a:solidFill>
              </a:rPr>
              <a:t> </a:t>
            </a:r>
            <a:r>
              <a:rPr lang="en-US" altLang="zh-CN" dirty="0" smtClean="0">
                <a:solidFill>
                  <a:srgbClr val="FFFFFF"/>
                </a:solidFill>
              </a:rPr>
              <a:t>received;</a:t>
            </a:r>
            <a:endParaRPr lang="zh-CN" altLang="en-US" dirty="0">
              <a:solidFill>
                <a:srgbClr val="FFFFFF"/>
              </a:solidFill>
            </a:endParaRPr>
          </a:p>
          <a:p>
            <a:pPr lvl="2" hangingPunct="1"/>
            <a:r>
              <a:rPr lang="en-US" altLang="zh-CN" dirty="0" smtClean="0">
                <a:solidFill>
                  <a:srgbClr val="FFFFFF"/>
                </a:solidFill>
              </a:rPr>
              <a:t>Using</a:t>
            </a:r>
            <a:r>
              <a:rPr lang="zh-CN" altLang="en-US" dirty="0" smtClean="0">
                <a:solidFill>
                  <a:srgbClr val="FFFFFF"/>
                </a:solidFill>
              </a:rPr>
              <a:t> </a:t>
            </a:r>
            <a:r>
              <a:rPr lang="en-US" altLang="zh-CN" dirty="0" err="1" smtClean="0">
                <a:solidFill>
                  <a:srgbClr val="FFFFFF"/>
                </a:solidFill>
              </a:rPr>
              <a:t>checkpint</a:t>
            </a:r>
            <a:r>
              <a:rPr lang="zh-CN" altLang="en-US" dirty="0" smtClean="0">
                <a:solidFill>
                  <a:srgbClr val="FFFFFF"/>
                </a:solidFill>
              </a:rPr>
              <a:t> </a:t>
            </a:r>
            <a:r>
              <a:rPr lang="en-US" altLang="zh-CN" dirty="0" smtClean="0">
                <a:solidFill>
                  <a:srgbClr val="FFFFFF"/>
                </a:solidFill>
              </a:rPr>
              <a:t>to</a:t>
            </a:r>
            <a:r>
              <a:rPr lang="zh-CN" altLang="en-US" dirty="0" smtClean="0">
                <a:solidFill>
                  <a:srgbClr val="FFFFFF"/>
                </a:solidFill>
              </a:rPr>
              <a:t> </a:t>
            </a:r>
            <a:r>
              <a:rPr lang="en-US" altLang="zh-CN" dirty="0" smtClean="0">
                <a:solidFill>
                  <a:srgbClr val="FFFFFF"/>
                </a:solidFill>
              </a:rPr>
              <a:t>merge</a:t>
            </a:r>
            <a:r>
              <a:rPr lang="zh-CN" altLang="en-US" dirty="0" smtClean="0">
                <a:solidFill>
                  <a:srgbClr val="FFFFFF"/>
                </a:solidFill>
              </a:rPr>
              <a:t> </a:t>
            </a:r>
            <a:r>
              <a:rPr lang="en-US" altLang="zh-CN" dirty="0" smtClean="0">
                <a:solidFill>
                  <a:srgbClr val="FFFFFF"/>
                </a:solidFill>
              </a:rPr>
              <a:t>more</a:t>
            </a:r>
            <a:r>
              <a:rPr lang="zh-CN" altLang="en-US" dirty="0" smtClean="0">
                <a:solidFill>
                  <a:srgbClr val="FFFFFF"/>
                </a:solidFill>
              </a:rPr>
              <a:t> </a:t>
            </a:r>
            <a:r>
              <a:rPr lang="en-US" altLang="zh-CN" dirty="0" smtClean="0">
                <a:solidFill>
                  <a:srgbClr val="FFFFFF"/>
                </a:solidFill>
              </a:rPr>
              <a:t>split</a:t>
            </a:r>
            <a:r>
              <a:rPr lang="zh-CN" altLang="en-US" dirty="0" smtClean="0">
                <a:solidFill>
                  <a:srgbClr val="FFFFFF"/>
                </a:solidFill>
              </a:rPr>
              <a:t> </a:t>
            </a:r>
            <a:r>
              <a:rPr lang="en-US" altLang="zh-CN" dirty="0" smtClean="0">
                <a:solidFill>
                  <a:srgbClr val="FFFFFF"/>
                </a:solidFill>
              </a:rPr>
              <a:t>files</a:t>
            </a:r>
            <a:endParaRPr lang="zh-CN" altLang="en-US" dirty="0" smtClean="0">
              <a:solidFill>
                <a:srgbClr val="FFFFFF"/>
              </a:solidFill>
            </a:endParaRPr>
          </a:p>
          <a:p>
            <a:pPr lvl="1" hangingPunct="1"/>
            <a:r>
              <a:rPr lang="en-US" altLang="zh-CN" dirty="0" smtClean="0">
                <a:solidFill>
                  <a:srgbClr val="FFFFFF"/>
                </a:solidFill>
              </a:rPr>
              <a:t>Reduce</a:t>
            </a:r>
            <a:r>
              <a:rPr lang="zh-CN" altLang="en-US" dirty="0" smtClean="0">
                <a:solidFill>
                  <a:srgbClr val="FFFFFF"/>
                </a:solidFill>
              </a:rPr>
              <a:t> </a:t>
            </a:r>
            <a:r>
              <a:rPr lang="en-US" altLang="zh-CN" dirty="0" smtClean="0">
                <a:solidFill>
                  <a:srgbClr val="FFFFFF"/>
                </a:solidFill>
              </a:rPr>
              <a:t>fail:</a:t>
            </a:r>
            <a:r>
              <a:rPr lang="zh-CN" altLang="en-US" dirty="0" smtClean="0">
                <a:solidFill>
                  <a:srgbClr val="FFFFFF"/>
                </a:solidFill>
              </a:rPr>
              <a:t> </a:t>
            </a:r>
            <a:r>
              <a:rPr lang="en-US" altLang="zh-CN" dirty="0" smtClean="0">
                <a:solidFill>
                  <a:srgbClr val="FFFFFF"/>
                </a:solidFill>
              </a:rPr>
              <a:t>need</a:t>
            </a:r>
            <a:r>
              <a:rPr lang="zh-CN" altLang="en-US" dirty="0" smtClean="0">
                <a:solidFill>
                  <a:srgbClr val="FFFFFF"/>
                </a:solidFill>
              </a:rPr>
              <a:t> </a:t>
            </a:r>
            <a:r>
              <a:rPr lang="en-US" altLang="zh-CN" dirty="0" smtClean="0">
                <a:solidFill>
                  <a:srgbClr val="FFFFFF"/>
                </a:solidFill>
              </a:rPr>
              <a:t>be</a:t>
            </a:r>
            <a:r>
              <a:rPr lang="zh-CN" altLang="en-US" dirty="0" smtClean="0">
                <a:solidFill>
                  <a:srgbClr val="FFFFFF"/>
                </a:solidFill>
              </a:rPr>
              <a:t> </a:t>
            </a:r>
            <a:r>
              <a:rPr lang="en-US" altLang="zh-CN" dirty="0" smtClean="0">
                <a:solidFill>
                  <a:srgbClr val="FFFFFF"/>
                </a:solidFill>
              </a:rPr>
              <a:t>sent</a:t>
            </a:r>
            <a:r>
              <a:rPr lang="zh-CN" altLang="en-US" dirty="0" smtClean="0">
                <a:solidFill>
                  <a:srgbClr val="FFFFFF"/>
                </a:solidFill>
              </a:rPr>
              <a:t> </a:t>
            </a:r>
            <a:r>
              <a:rPr lang="en-US" altLang="zh-CN" dirty="0" smtClean="0">
                <a:solidFill>
                  <a:srgbClr val="FFFFFF"/>
                </a:solidFill>
              </a:rPr>
              <a:t>all</a:t>
            </a:r>
            <a:r>
              <a:rPr lang="zh-CN" altLang="en-US" dirty="0" smtClean="0">
                <a:solidFill>
                  <a:srgbClr val="FFFFFF"/>
                </a:solidFill>
              </a:rPr>
              <a:t> </a:t>
            </a:r>
            <a:r>
              <a:rPr lang="en-US" altLang="zh-CN" dirty="0" smtClean="0">
                <a:solidFill>
                  <a:srgbClr val="FFFFFF"/>
                </a:solidFill>
              </a:rPr>
              <a:t>previous</a:t>
            </a:r>
            <a:r>
              <a:rPr lang="zh-CN" altLang="en-US" dirty="0" smtClean="0">
                <a:solidFill>
                  <a:srgbClr val="FFFFFF"/>
                </a:solidFill>
              </a:rPr>
              <a:t> </a:t>
            </a:r>
            <a:r>
              <a:rPr lang="en-US" altLang="zh-CN" dirty="0" smtClean="0">
                <a:solidFill>
                  <a:srgbClr val="FFFFFF"/>
                </a:solidFill>
              </a:rPr>
              <a:t>data</a:t>
            </a:r>
            <a:r>
              <a:rPr lang="zh-CN" altLang="en-US" dirty="0" smtClean="0">
                <a:solidFill>
                  <a:srgbClr val="FFFFFF"/>
                </a:solidFill>
              </a:rPr>
              <a:t> </a:t>
            </a:r>
            <a:r>
              <a:rPr lang="en-US" altLang="zh-CN" dirty="0" smtClean="0">
                <a:solidFill>
                  <a:srgbClr val="FFFFFF"/>
                </a:solidFill>
              </a:rPr>
              <a:t>from</a:t>
            </a:r>
            <a:r>
              <a:rPr lang="zh-CN" altLang="en-US" dirty="0" smtClean="0">
                <a:solidFill>
                  <a:srgbClr val="FFFFFF"/>
                </a:solidFill>
              </a:rPr>
              <a:t> </a:t>
            </a:r>
            <a:r>
              <a:rPr lang="en-US" altLang="zh-CN" dirty="0" smtClean="0">
                <a:solidFill>
                  <a:srgbClr val="FFFFFF"/>
                </a:solidFill>
              </a:rPr>
              <a:t>maps</a:t>
            </a:r>
            <a:endParaRPr lang="en-US" altLang="zh-CN" dirty="0">
              <a:solidFill>
                <a:srgbClr val="FFFFFF"/>
              </a:solidFill>
            </a:endParaRPr>
          </a:p>
          <a:p>
            <a:pPr hangingPunct="1"/>
            <a:r>
              <a:rPr lang="en-US" altLang="zh-CN" dirty="0" smtClean="0">
                <a:solidFill>
                  <a:srgbClr val="FFFFFF"/>
                </a:solidFill>
              </a:rPr>
              <a:t>Based</a:t>
            </a:r>
            <a:r>
              <a:rPr lang="zh-CN" altLang="en-US" dirty="0" smtClean="0">
                <a:solidFill>
                  <a:srgbClr val="FFFFFF"/>
                </a:solidFill>
              </a:rPr>
              <a:t> </a:t>
            </a:r>
            <a:r>
              <a:rPr lang="en-US" altLang="zh-CN" dirty="0" smtClean="0">
                <a:solidFill>
                  <a:srgbClr val="FFFFFF"/>
                </a:solidFill>
              </a:rPr>
              <a:t>on</a:t>
            </a:r>
            <a:r>
              <a:rPr lang="zh-CN" altLang="en-US" dirty="0" smtClean="0">
                <a:solidFill>
                  <a:srgbClr val="FFFFFF"/>
                </a:solidFill>
              </a:rPr>
              <a:t> </a:t>
            </a:r>
            <a:r>
              <a:rPr lang="en-US" altLang="zh-CN" dirty="0" smtClean="0">
                <a:solidFill>
                  <a:srgbClr val="FFFFFF"/>
                </a:solidFill>
              </a:rPr>
              <a:t>the</a:t>
            </a:r>
            <a:r>
              <a:rPr lang="zh-CN" altLang="en-US" dirty="0" smtClean="0">
                <a:solidFill>
                  <a:srgbClr val="FFFFFF"/>
                </a:solidFill>
              </a:rPr>
              <a:t> </a:t>
            </a:r>
            <a:r>
              <a:rPr lang="en-US" altLang="zh-CN" dirty="0" smtClean="0">
                <a:solidFill>
                  <a:srgbClr val="FFFFFF"/>
                </a:solidFill>
              </a:rPr>
              <a:t>dependency,</a:t>
            </a:r>
            <a:r>
              <a:rPr lang="zh-CN" altLang="en-US" dirty="0" smtClean="0">
                <a:solidFill>
                  <a:srgbClr val="FFFFFF"/>
                </a:solidFill>
              </a:rPr>
              <a:t> </a:t>
            </a:r>
            <a:r>
              <a:rPr lang="en-US" altLang="zh-CN" dirty="0" smtClean="0">
                <a:solidFill>
                  <a:srgbClr val="FFFFFF"/>
                </a:solidFill>
              </a:rPr>
              <a:t>schedule</a:t>
            </a:r>
            <a:r>
              <a:rPr lang="zh-CN" altLang="en-US" dirty="0" smtClean="0">
                <a:solidFill>
                  <a:srgbClr val="FFFFFF"/>
                </a:solidFill>
              </a:rPr>
              <a:t> </a:t>
            </a:r>
            <a:r>
              <a:rPr lang="en-US" altLang="zh-CN" dirty="0" err="1" smtClean="0">
                <a:solidFill>
                  <a:srgbClr val="FFFFFF"/>
                </a:solidFill>
              </a:rPr>
              <a:t>mulitple</a:t>
            </a:r>
            <a:r>
              <a:rPr lang="zh-CN" altLang="en-US" dirty="0" smtClean="0">
                <a:solidFill>
                  <a:srgbClr val="FFFFFF"/>
                </a:solidFill>
              </a:rPr>
              <a:t> </a:t>
            </a:r>
            <a:r>
              <a:rPr lang="en-US" altLang="zh-CN" dirty="0" smtClean="0">
                <a:solidFill>
                  <a:srgbClr val="FFFFFF"/>
                </a:solidFill>
              </a:rPr>
              <a:t>tasks</a:t>
            </a:r>
            <a:endParaRPr lang="zh-CN" altLang="en-US" dirty="0" smtClean="0">
              <a:solidFill>
                <a:srgbClr val="FFFFFF"/>
              </a:solidFill>
            </a:endParaRPr>
          </a:p>
          <a:p>
            <a:pPr marL="444500" lvl="1" indent="0" hangingPunct="1">
              <a:buNone/>
            </a:pPr>
            <a:endParaRPr lang="zh-CN" altLang="en-US" dirty="0" smtClean="0">
              <a:solidFill>
                <a:srgbClr val="FFFFFF"/>
              </a:solidFill>
            </a:endParaRPr>
          </a:p>
        </p:txBody>
      </p:sp>
    </p:spTree>
    <p:extLst>
      <p:ext uri="{BB962C8B-B14F-4D97-AF65-F5344CB8AC3E}">
        <p14:creationId xmlns:p14="http://schemas.microsoft.com/office/powerpoint/2010/main" val="217867990"/>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448503"/>
            <a:ext cx="4666130" cy="1097004"/>
          </a:xfrm>
          <a:prstGeom prst="rect">
            <a:avLst/>
          </a:prstGeom>
        </p:spPr>
      </p:pic>
      <p:sp>
        <p:nvSpPr>
          <p:cNvPr id="5" name="TextBox 4"/>
          <p:cNvSpPr txBox="1"/>
          <p:nvPr/>
        </p:nvSpPr>
        <p:spPr>
          <a:xfrm>
            <a:off x="519953" y="1772601"/>
            <a:ext cx="11139055" cy="66890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ltLang="zh-CN" sz="4800" dirty="0" smtClean="0">
                <a:solidFill>
                  <a:srgbClr val="00B0F0"/>
                </a:solidFill>
              </a:rPr>
              <a:t>Three potential benefits:</a:t>
            </a:r>
            <a:endParaRPr lang="en-US" altLang="zh-CN" sz="2800" dirty="0" smtClean="0">
              <a:solidFill>
                <a:srgbClr val="FFFFFF"/>
              </a:solidFill>
            </a:endParaRPr>
          </a:p>
          <a:p>
            <a:r>
              <a:rPr lang="en-US" altLang="zh-CN" sz="2800" dirty="0" smtClean="0">
                <a:solidFill>
                  <a:srgbClr val="FFFFFF"/>
                </a:solidFill>
              </a:rPr>
              <a:t>	</a:t>
            </a:r>
            <a:r>
              <a:rPr lang="en-US" altLang="zh-CN" sz="3600" dirty="0" smtClean="0">
                <a:solidFill>
                  <a:srgbClr val="FFFF00"/>
                </a:solidFill>
              </a:rPr>
              <a:t>Online Aggregation: </a:t>
            </a:r>
          </a:p>
          <a:p>
            <a:r>
              <a:rPr lang="en-US" altLang="zh-CN" sz="2800" dirty="0">
                <a:solidFill>
                  <a:srgbClr val="FFFFFF"/>
                </a:solidFill>
              </a:rPr>
              <a:t>	</a:t>
            </a:r>
            <a:r>
              <a:rPr lang="en-US" altLang="zh-CN" sz="2800" dirty="0" smtClean="0">
                <a:solidFill>
                  <a:srgbClr val="FFFFFF"/>
                </a:solidFill>
              </a:rPr>
              <a:t>	initial </a:t>
            </a:r>
            <a:r>
              <a:rPr lang="en-US" altLang="zh-CN" sz="2800" dirty="0">
                <a:solidFill>
                  <a:srgbClr val="FFFFFF"/>
                </a:solidFill>
              </a:rPr>
              <a:t>estimates of results </a:t>
            </a:r>
            <a:endParaRPr lang="en-US" altLang="zh-CN" sz="800" dirty="0" smtClean="0">
              <a:solidFill>
                <a:srgbClr val="FFFFFF"/>
              </a:solidFill>
            </a:endParaRPr>
          </a:p>
          <a:p>
            <a:r>
              <a:rPr lang="en-US" altLang="zh-CN" sz="2800" dirty="0" smtClean="0">
                <a:solidFill>
                  <a:srgbClr val="FFFFFF"/>
                </a:solidFill>
              </a:rPr>
              <a:t>	</a:t>
            </a:r>
            <a:r>
              <a:rPr lang="en-US" altLang="zh-CN" sz="3600" dirty="0">
                <a:solidFill>
                  <a:srgbClr val="FFFF00"/>
                </a:solidFill>
              </a:rPr>
              <a:t>Continuous Queries: </a:t>
            </a:r>
            <a:endParaRPr lang="en-US" altLang="zh-CN" sz="3600" dirty="0" smtClean="0">
              <a:solidFill>
                <a:srgbClr val="FFFF00"/>
              </a:solidFill>
            </a:endParaRPr>
          </a:p>
          <a:p>
            <a:r>
              <a:rPr lang="en-US" altLang="zh-CN" sz="2800" dirty="0">
                <a:solidFill>
                  <a:srgbClr val="FFFFFF"/>
                </a:solidFill>
              </a:rPr>
              <a:t>	</a:t>
            </a:r>
            <a:r>
              <a:rPr lang="en-US" altLang="zh-CN" sz="2800" dirty="0" smtClean="0">
                <a:solidFill>
                  <a:srgbClr val="FFFFFF"/>
                </a:solidFill>
              </a:rPr>
              <a:t>	event </a:t>
            </a:r>
            <a:r>
              <a:rPr lang="en-US" altLang="zh-CN" sz="2800" dirty="0">
                <a:solidFill>
                  <a:srgbClr val="FFFFFF"/>
                </a:solidFill>
              </a:rPr>
              <a:t>monitoring and </a:t>
            </a:r>
            <a:r>
              <a:rPr lang="en-US" altLang="zh-CN" sz="2800" dirty="0" smtClean="0">
                <a:solidFill>
                  <a:srgbClr val="FFFFFF"/>
                </a:solidFill>
              </a:rPr>
              <a:t>stream processing</a:t>
            </a:r>
            <a:endParaRPr lang="en-US" altLang="zh-CN" sz="800" dirty="0" smtClean="0">
              <a:solidFill>
                <a:srgbClr val="FFFFFF"/>
              </a:solidFill>
            </a:endParaRPr>
          </a:p>
          <a:p>
            <a:r>
              <a:rPr lang="en-US" altLang="zh-CN" sz="2800" dirty="0" smtClean="0">
                <a:solidFill>
                  <a:srgbClr val="FFFFFF"/>
                </a:solidFill>
              </a:rPr>
              <a:t>	</a:t>
            </a:r>
            <a:r>
              <a:rPr lang="en-US" altLang="zh-CN" sz="3600" dirty="0" smtClean="0">
                <a:solidFill>
                  <a:srgbClr val="FFFF00"/>
                </a:solidFill>
              </a:rPr>
              <a:t>Increase Opportunities </a:t>
            </a:r>
            <a:r>
              <a:rPr lang="en-US" altLang="zh-CN" sz="3600" dirty="0">
                <a:solidFill>
                  <a:srgbClr val="FFFF00"/>
                </a:solidFill>
              </a:rPr>
              <a:t>for </a:t>
            </a:r>
            <a:r>
              <a:rPr lang="en-US" altLang="zh-CN" sz="3600" dirty="0" smtClean="0">
                <a:solidFill>
                  <a:srgbClr val="FFFF00"/>
                </a:solidFill>
              </a:rPr>
              <a:t>Parallelism: </a:t>
            </a:r>
          </a:p>
          <a:p>
            <a:r>
              <a:rPr lang="en-US" altLang="zh-CN" sz="2800" dirty="0">
                <a:solidFill>
                  <a:srgbClr val="FFFFFF"/>
                </a:solidFill>
              </a:rPr>
              <a:t>	</a:t>
            </a:r>
            <a:r>
              <a:rPr lang="en-US" altLang="zh-CN" sz="2800" dirty="0" smtClean="0">
                <a:solidFill>
                  <a:srgbClr val="FFFFFF"/>
                </a:solidFill>
              </a:rPr>
              <a:t>	evaluation part</a:t>
            </a:r>
          </a:p>
          <a:p>
            <a:endParaRPr kumimoji="0" lang="en-US" sz="2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615292811"/>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6" name="Shape 171"/>
          <p:cNvSpPr txBox="1">
            <a:spLocks/>
          </p:cNvSpPr>
          <p:nvPr/>
        </p:nvSpPr>
        <p:spPr>
          <a:xfrm>
            <a:off x="771778" y="2144882"/>
            <a:ext cx="11743765" cy="7042312"/>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chemeClr val="tx2"/>
                </a:solidFill>
              </a:rPr>
              <a:t>Hadoop</a:t>
            </a:r>
            <a:endParaRPr lang="zh-CN" altLang="en-US" dirty="0" smtClean="0">
              <a:solidFill>
                <a:schemeClr val="tx2"/>
              </a:solidFill>
            </a:endParaRPr>
          </a:p>
          <a:p>
            <a:pPr lvl="1" hangingPunct="1"/>
            <a:r>
              <a:rPr lang="en-US" altLang="zh-CN" dirty="0" smtClean="0">
                <a:solidFill>
                  <a:schemeClr val="tx2"/>
                </a:solidFill>
              </a:rPr>
              <a:t>Hadoop</a:t>
            </a:r>
            <a:r>
              <a:rPr lang="zh-CN" altLang="en-US" dirty="0" smtClean="0">
                <a:solidFill>
                  <a:schemeClr val="tx2"/>
                </a:solidFill>
              </a:rPr>
              <a:t> </a:t>
            </a:r>
            <a:r>
              <a:rPr lang="en-US" altLang="zh-CN" dirty="0" smtClean="0">
                <a:solidFill>
                  <a:schemeClr val="tx2"/>
                </a:solidFill>
              </a:rPr>
              <a:t>installation</a:t>
            </a:r>
            <a:endParaRPr lang="zh-CN" altLang="en-US" dirty="0" smtClean="0">
              <a:solidFill>
                <a:schemeClr val="tx2"/>
              </a:solidFill>
            </a:endParaRPr>
          </a:p>
          <a:p>
            <a:pPr lvl="1" hangingPunct="1"/>
            <a:r>
              <a:rPr lang="en-US" altLang="zh-CN" dirty="0" smtClean="0">
                <a:solidFill>
                  <a:schemeClr val="tx2"/>
                </a:solidFill>
              </a:rPr>
              <a:t>Map</a:t>
            </a:r>
            <a:r>
              <a:rPr lang="zh-CN" altLang="en-US" dirty="0">
                <a:solidFill>
                  <a:schemeClr val="tx2"/>
                </a:solidFill>
              </a:rPr>
              <a:t> </a:t>
            </a:r>
            <a:r>
              <a:rPr lang="en-US" altLang="zh-CN" dirty="0" smtClean="0">
                <a:solidFill>
                  <a:schemeClr val="tx2"/>
                </a:solidFill>
              </a:rPr>
              <a:t>&amp;</a:t>
            </a:r>
            <a:r>
              <a:rPr lang="zh-CN" altLang="en-US" dirty="0" smtClean="0">
                <a:solidFill>
                  <a:schemeClr val="tx2"/>
                </a:solidFill>
              </a:rPr>
              <a:t> </a:t>
            </a:r>
            <a:r>
              <a:rPr lang="en-US" altLang="zh-CN" dirty="0" smtClean="0">
                <a:solidFill>
                  <a:schemeClr val="tx2"/>
                </a:solidFill>
              </a:rPr>
              <a:t>Reduce</a:t>
            </a:r>
            <a:endParaRPr lang="zh-CN" altLang="en-US" dirty="0" smtClean="0">
              <a:solidFill>
                <a:schemeClr val="tx2"/>
              </a:solidFill>
            </a:endParaRPr>
          </a:p>
          <a:p>
            <a:pPr hangingPunct="1"/>
            <a:r>
              <a:rPr lang="en-US" altLang="zh-CN" dirty="0" smtClean="0">
                <a:solidFill>
                  <a:schemeClr val="tx2"/>
                </a:solidFill>
              </a:rPr>
              <a:t>Pipelined</a:t>
            </a:r>
            <a:r>
              <a:rPr lang="zh-CN" altLang="en-US" dirty="0" smtClean="0">
                <a:solidFill>
                  <a:schemeClr val="tx2"/>
                </a:solidFill>
              </a:rPr>
              <a:t> </a:t>
            </a:r>
            <a:r>
              <a:rPr lang="en-US" altLang="zh-CN" dirty="0" err="1" smtClean="0">
                <a:solidFill>
                  <a:schemeClr val="tx2"/>
                </a:solidFill>
              </a:rPr>
              <a:t>MapReduce</a:t>
            </a:r>
            <a:r>
              <a:rPr lang="zh-CN" altLang="en-US" dirty="0">
                <a:solidFill>
                  <a:schemeClr val="tx2"/>
                </a:solidFill>
              </a:rPr>
              <a:t> </a:t>
            </a:r>
            <a:endParaRPr lang="en-US" altLang="zh-CN" dirty="0" smtClean="0">
              <a:solidFill>
                <a:schemeClr val="tx2"/>
              </a:solidFill>
            </a:endParaRPr>
          </a:p>
          <a:p>
            <a:pPr hangingPunct="1"/>
            <a:r>
              <a:rPr lang="en-US" altLang="zh-CN" dirty="0" smtClean="0">
                <a:solidFill>
                  <a:srgbClr val="FFFF00"/>
                </a:solidFill>
              </a:rPr>
              <a:t>Online Aggregation</a:t>
            </a:r>
          </a:p>
          <a:p>
            <a:pPr hangingPunct="1"/>
            <a:r>
              <a:rPr lang="en-US" altLang="zh-CN" dirty="0" smtClean="0"/>
              <a:t>Continuous Queries</a:t>
            </a:r>
          </a:p>
          <a:p>
            <a:pPr hangingPunct="1"/>
            <a:r>
              <a:rPr lang="en-US" altLang="zh-CN" dirty="0" smtClean="0"/>
              <a:t>Performance Evaluation </a:t>
            </a:r>
          </a:p>
          <a:p>
            <a:pPr hangingPunct="1"/>
            <a:endParaRPr lang="en-US" altLang="zh-CN" dirty="0">
              <a:solidFill>
                <a:srgbClr val="FFFFFF"/>
              </a:solidFill>
            </a:endParaRPr>
          </a:p>
          <a:p>
            <a:pPr lvl="2"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
        <p:nvSpPr>
          <p:cNvPr id="7" name="文本框 5"/>
          <p:cNvSpPr txBox="1"/>
          <p:nvPr/>
        </p:nvSpPr>
        <p:spPr>
          <a:xfrm>
            <a:off x="896470" y="620488"/>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altLang="zh-CN" sz="4400" dirty="0" smtClean="0">
                <a:solidFill>
                  <a:srgbClr val="FFFFFF"/>
                </a:solidFill>
              </a:rPr>
              <a:t>Guideline</a:t>
            </a:r>
            <a:r>
              <a:rPr lang="zh-CN" altLang="en-US" sz="4400" dirty="0" smtClean="0">
                <a:solidFill>
                  <a:srgbClr val="FFFFFF"/>
                </a:solidFill>
              </a:rPr>
              <a:t> </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109251417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sz="48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Online Aggregation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7252438"/>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marL="0" indent="0" hangingPunct="1">
              <a:buNone/>
            </a:pPr>
            <a:r>
              <a:rPr lang="en-US" altLang="zh-CN" dirty="0" smtClean="0"/>
              <a:t>What is online aggregation?</a:t>
            </a:r>
            <a:endParaRPr lang="zh-CN" altLang="en-US" dirty="0" smtClean="0"/>
          </a:p>
          <a:p>
            <a:pPr lvl="1" hangingPunct="1"/>
            <a:endParaRPr lang="en-US" altLang="zh-CN" dirty="0" smtClean="0">
              <a:solidFill>
                <a:srgbClr val="FFFFFF"/>
              </a:solidFill>
            </a:endParaRPr>
          </a:p>
          <a:p>
            <a:pPr lvl="1" hangingPunct="1"/>
            <a:endParaRPr lang="en-US" altLang="zh-CN" dirty="0">
              <a:solidFill>
                <a:srgbClr val="FFFFFF"/>
              </a:solidFill>
            </a:endParaRPr>
          </a:p>
          <a:p>
            <a:pPr lvl="1" hangingPunct="1"/>
            <a:endParaRPr lang="en-US" altLang="zh-CN" dirty="0" smtClean="0">
              <a:solidFill>
                <a:srgbClr val="FFFFFF"/>
              </a:solidFill>
            </a:endParaRPr>
          </a:p>
          <a:p>
            <a:pPr lvl="1" hangingPunct="1"/>
            <a:endParaRPr lang="en-US" altLang="zh-CN" dirty="0">
              <a:solidFill>
                <a:srgbClr val="FFFFFF"/>
              </a:solidFill>
            </a:endParaRPr>
          </a:p>
          <a:p>
            <a:pPr lvl="1" hangingPunct="1"/>
            <a:endParaRPr lang="en-US" altLang="zh-CN" dirty="0" smtClean="0">
              <a:solidFill>
                <a:srgbClr val="FFFFFF"/>
              </a:solidFill>
            </a:endParaRPr>
          </a:p>
          <a:p>
            <a:pPr lvl="1" hangingPunct="1"/>
            <a:r>
              <a:rPr lang="en-US" altLang="zh-CN" dirty="0" smtClean="0">
                <a:solidFill>
                  <a:srgbClr val="FFFFFF"/>
                </a:solidFill>
              </a:rPr>
              <a:t>Traditional </a:t>
            </a:r>
            <a:r>
              <a:rPr lang="en-US" altLang="zh-CN" dirty="0" err="1" smtClean="0">
                <a:solidFill>
                  <a:srgbClr val="FFFFFF"/>
                </a:solidFill>
              </a:rPr>
              <a:t>MapReduce</a:t>
            </a:r>
            <a:r>
              <a:rPr lang="en-US" altLang="zh-CN" dirty="0" smtClean="0">
                <a:solidFill>
                  <a:srgbClr val="FFFFFF"/>
                </a:solidFill>
              </a:rPr>
              <a:t>:</a:t>
            </a:r>
            <a:r>
              <a:rPr lang="zh-CN" altLang="en-US" dirty="0" smtClean="0">
                <a:solidFill>
                  <a:srgbClr val="FFFFFF"/>
                </a:solidFill>
              </a:rPr>
              <a:t> </a:t>
            </a:r>
            <a:r>
              <a:rPr lang="en-US" altLang="zh-CN" dirty="0">
                <a:solidFill>
                  <a:srgbClr val="FFFFFF"/>
                </a:solidFill>
              </a:rPr>
              <a:t>b</a:t>
            </a:r>
            <a:r>
              <a:rPr lang="en-US" altLang="zh-CN" dirty="0" smtClean="0">
                <a:solidFill>
                  <a:srgbClr val="FFFFFF"/>
                </a:solidFill>
              </a:rPr>
              <a:t>atch mode</a:t>
            </a:r>
          </a:p>
          <a:p>
            <a:pPr lvl="1" hangingPunct="1"/>
            <a:r>
              <a:rPr lang="en-US" altLang="zh-CN" dirty="0" smtClean="0">
                <a:solidFill>
                  <a:srgbClr val="FFFF00"/>
                </a:solidFill>
              </a:rPr>
              <a:t>Online Aggregation:</a:t>
            </a:r>
            <a:r>
              <a:rPr lang="en-US" altLang="zh-CN" dirty="0">
                <a:solidFill>
                  <a:srgbClr val="FFFF00"/>
                </a:solidFill>
              </a:rPr>
              <a:t> interactive data </a:t>
            </a:r>
            <a:r>
              <a:rPr lang="en-US" altLang="zh-CN" dirty="0" smtClean="0">
                <a:solidFill>
                  <a:srgbClr val="FFFF00"/>
                </a:solidFill>
              </a:rPr>
              <a:t>analysis</a:t>
            </a:r>
            <a:r>
              <a:rPr lang="en-US" altLang="zh-CN" dirty="0" smtClean="0">
                <a:solidFill>
                  <a:schemeClr val="accent3"/>
                </a:solidFill>
              </a:rPr>
              <a:t> </a:t>
            </a:r>
            <a:endParaRPr lang="zh-CN" altLang="en-US" dirty="0" smtClean="0">
              <a:solidFill>
                <a:srgbClr val="FFFFFF"/>
              </a:solidFill>
            </a:endParaRPr>
          </a:p>
          <a:p>
            <a:pPr marL="2222500" lvl="5" indent="0" hangingPunct="1">
              <a:buNone/>
            </a:pPr>
            <a:r>
              <a:rPr lang="zh-CN" altLang="en-US" dirty="0">
                <a:solidFill>
                  <a:srgbClr val="FFFFFF"/>
                </a:solidFill>
              </a:rPr>
              <a:t>	</a:t>
            </a:r>
            <a:r>
              <a:rPr lang="zh-CN" altLang="en-US" dirty="0" smtClean="0">
                <a:solidFill>
                  <a:srgbClr val="FFFFFF"/>
                </a:solidFill>
              </a:rPr>
              <a:t>				</a:t>
            </a:r>
            <a:endParaRPr lang="en-US" altLang="zh-CN" dirty="0">
              <a:solidFill>
                <a:srgbClr val="FFFFFF"/>
              </a:solidFill>
            </a:endParaRPr>
          </a:p>
          <a:p>
            <a:pPr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pic>
        <p:nvPicPr>
          <p:cNvPr id="7" name="Picture 6"/>
          <p:cNvPicPr>
            <a:picLocks noChangeAspect="1"/>
          </p:cNvPicPr>
          <p:nvPr/>
        </p:nvPicPr>
        <p:blipFill>
          <a:blip r:embed="rId3"/>
          <a:stretch>
            <a:fillRect/>
          </a:stretch>
        </p:blipFill>
        <p:spPr>
          <a:xfrm>
            <a:off x="0" y="3048261"/>
            <a:ext cx="13004800" cy="3984308"/>
          </a:xfrm>
          <a:prstGeom prst="rect">
            <a:avLst/>
          </a:prstGeom>
        </p:spPr>
      </p:pic>
    </p:spTree>
    <p:extLst>
      <p:ext uri="{BB962C8B-B14F-4D97-AF65-F5344CB8AC3E}">
        <p14:creationId xmlns:p14="http://schemas.microsoft.com/office/powerpoint/2010/main" val="90050695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sz="48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Online Aggregation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622997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sz="3600" dirty="0" smtClean="0"/>
              <a:t>Single-Job Online Aggregation</a:t>
            </a:r>
            <a:endParaRPr lang="zh-CN" altLang="en-US" sz="3600" dirty="0" smtClean="0"/>
          </a:p>
          <a:p>
            <a:pPr lvl="1" hangingPunct="1"/>
            <a:r>
              <a:rPr lang="en-US" altLang="zh-CN" dirty="0" smtClean="0">
                <a:solidFill>
                  <a:srgbClr val="FFFFFF"/>
                </a:solidFill>
              </a:rPr>
              <a:t>Snapshot</a:t>
            </a:r>
          </a:p>
          <a:p>
            <a:pPr marL="444500" lvl="1" indent="0" hangingPunct="1">
              <a:buNone/>
            </a:pPr>
            <a:endParaRPr lang="en-US" altLang="zh-CN" dirty="0" smtClean="0">
              <a:solidFill>
                <a:srgbClr val="FFFFFF"/>
              </a:solidFill>
            </a:endParaRPr>
          </a:p>
          <a:p>
            <a:pPr hangingPunct="1"/>
            <a:r>
              <a:rPr lang="en-US" altLang="zh-CN" sz="3600" dirty="0" smtClean="0">
                <a:solidFill>
                  <a:srgbClr val="FFFFFF"/>
                </a:solidFill>
              </a:rPr>
              <a:t>Multi-Job Online Aggregation</a:t>
            </a:r>
          </a:p>
          <a:p>
            <a:pPr lvl="1" hangingPunct="1"/>
            <a:r>
              <a:rPr lang="en-US" altLang="zh-CN" dirty="0" smtClean="0">
                <a:solidFill>
                  <a:srgbClr val="FFFFFF"/>
                </a:solidFill>
              </a:rPr>
              <a:t>Fault Tolerance</a:t>
            </a:r>
            <a:endParaRPr lang="en-US" altLang="zh-CN" dirty="0">
              <a:solidFill>
                <a:srgbClr val="FFFFFF"/>
              </a:solidFill>
            </a:endParaRPr>
          </a:p>
          <a:p>
            <a:pPr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150311546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sz="48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Online Aggregation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622997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sz="3600" dirty="0" smtClean="0"/>
              <a:t>Single-Job Online Aggregation</a:t>
            </a:r>
          </a:p>
          <a:p>
            <a:pPr marL="0" indent="0" hangingPunct="1">
              <a:buNone/>
            </a:pPr>
            <a:endParaRPr lang="zh-CN" altLang="en-US" sz="800" dirty="0" smtClean="0"/>
          </a:p>
          <a:p>
            <a:pPr lvl="1" hangingPunct="1"/>
            <a:r>
              <a:rPr lang="en-US" altLang="zh-CN" dirty="0">
                <a:solidFill>
                  <a:srgbClr val="FFFFFF"/>
                </a:solidFill>
              </a:rPr>
              <a:t>the </a:t>
            </a:r>
            <a:r>
              <a:rPr lang="en-US" altLang="zh-CN" dirty="0">
                <a:solidFill>
                  <a:srgbClr val="00B0F0"/>
                </a:solidFill>
              </a:rPr>
              <a:t>reduce function cannot be invoked </a:t>
            </a:r>
            <a:r>
              <a:rPr lang="en-US" altLang="zh-CN" dirty="0">
                <a:solidFill>
                  <a:srgbClr val="FFFFFF"/>
                </a:solidFill>
              </a:rPr>
              <a:t>until the entire output of every map task has been produced </a:t>
            </a:r>
            <a:endParaRPr lang="en-US" altLang="zh-CN" dirty="0" smtClean="0">
              <a:solidFill>
                <a:srgbClr val="FFFFFF"/>
              </a:solidFill>
            </a:endParaRPr>
          </a:p>
          <a:p>
            <a:pPr lvl="1" hangingPunct="1"/>
            <a:r>
              <a:rPr lang="en-US" altLang="zh-CN" dirty="0">
                <a:solidFill>
                  <a:srgbClr val="FFFFFF"/>
                </a:solidFill>
              </a:rPr>
              <a:t>applying the </a:t>
            </a:r>
            <a:r>
              <a:rPr lang="en-US" altLang="zh-CN" dirty="0">
                <a:solidFill>
                  <a:srgbClr val="00B0F0"/>
                </a:solidFill>
              </a:rPr>
              <a:t>reduce function</a:t>
            </a:r>
            <a:r>
              <a:rPr lang="en-US" altLang="zh-CN" dirty="0">
                <a:solidFill>
                  <a:srgbClr val="FFFFFF"/>
                </a:solidFill>
              </a:rPr>
              <a:t> to the data that a reduce task has received so far. We call the output of such an intermediate reduce operation a </a:t>
            </a:r>
            <a:r>
              <a:rPr lang="en-US" altLang="zh-CN" dirty="0">
                <a:solidFill>
                  <a:srgbClr val="FFFF00"/>
                </a:solidFill>
              </a:rPr>
              <a:t>snapshot</a:t>
            </a:r>
            <a:r>
              <a:rPr lang="en-US" altLang="zh-CN" dirty="0">
                <a:solidFill>
                  <a:srgbClr val="FFFFFF"/>
                </a:solidFill>
              </a:rPr>
              <a:t> </a:t>
            </a: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2011547822"/>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sz="48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Online Aggregation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70529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marL="0" indent="0" hangingPunct="1">
              <a:buNone/>
            </a:pPr>
            <a:r>
              <a:rPr lang="en-US" altLang="zh-CN" sz="3600" dirty="0" smtClean="0"/>
              <a:t>Snapshot</a:t>
            </a:r>
            <a:endParaRPr lang="zh-CN" altLang="en-US" sz="800" dirty="0" smtClean="0"/>
          </a:p>
          <a:p>
            <a:pPr lvl="1" hangingPunct="1"/>
            <a:r>
              <a:rPr lang="en-US" altLang="zh-CN" dirty="0" smtClean="0">
                <a:solidFill>
                  <a:srgbClr val="00B0F0"/>
                </a:solidFill>
              </a:rPr>
              <a:t>Report </a:t>
            </a:r>
            <a:r>
              <a:rPr lang="en-US" altLang="zh-CN" dirty="0">
                <a:solidFill>
                  <a:srgbClr val="00B0F0"/>
                </a:solidFill>
              </a:rPr>
              <a:t>job progress</a:t>
            </a:r>
          </a:p>
          <a:p>
            <a:pPr lvl="1" hangingPunct="1"/>
            <a:r>
              <a:rPr lang="en-US" dirty="0">
                <a:solidFill>
                  <a:srgbClr val="FFFFFF"/>
                </a:solidFill>
              </a:rPr>
              <a:t>Snapshots computed periodically.                              </a:t>
            </a:r>
            <a:r>
              <a:rPr lang="en-US" dirty="0" err="1">
                <a:solidFill>
                  <a:srgbClr val="FFFFFF"/>
                </a:solidFill>
              </a:rPr>
              <a:t>Eg</a:t>
            </a:r>
            <a:r>
              <a:rPr lang="en-US" dirty="0">
                <a:solidFill>
                  <a:srgbClr val="FFFFFF"/>
                </a:solidFill>
              </a:rPr>
              <a:t>: when </a:t>
            </a:r>
            <a:r>
              <a:rPr lang="en-US" dirty="0" smtClean="0">
                <a:solidFill>
                  <a:srgbClr val="FFFFFF"/>
                </a:solidFill>
              </a:rPr>
              <a:t>50</a:t>
            </a:r>
            <a:r>
              <a:rPr lang="en-US" dirty="0">
                <a:solidFill>
                  <a:srgbClr val="FFFFFF"/>
                </a:solidFill>
              </a:rPr>
              <a:t>%, and 75% of the input has been seen </a:t>
            </a:r>
            <a:endParaRPr lang="en-US" dirty="0" smtClean="0">
              <a:solidFill>
                <a:srgbClr val="FFFFFF"/>
              </a:solidFill>
            </a:endParaRPr>
          </a:p>
          <a:p>
            <a:pPr lvl="1" hangingPunct="1"/>
            <a:r>
              <a:rPr lang="en-US" dirty="0" smtClean="0">
                <a:solidFill>
                  <a:srgbClr val="FFFFFF"/>
                </a:solidFill>
              </a:rPr>
              <a:t>Each snapshot is stored </a:t>
            </a:r>
            <a:r>
              <a:rPr lang="en-US" dirty="0">
                <a:solidFill>
                  <a:srgbClr val="FFFFFF"/>
                </a:solidFill>
              </a:rPr>
              <a:t>in a direction of </a:t>
            </a:r>
            <a:r>
              <a:rPr lang="en-US" dirty="0" smtClean="0">
                <a:solidFill>
                  <a:srgbClr val="FFFFFF"/>
                </a:solidFill>
              </a:rPr>
              <a:t>HDFS. </a:t>
            </a:r>
            <a:r>
              <a:rPr lang="en-US" dirty="0" err="1" smtClean="0">
                <a:solidFill>
                  <a:srgbClr val="FFFFFF"/>
                </a:solidFill>
              </a:rPr>
              <a:t>Atomical</a:t>
            </a:r>
            <a:r>
              <a:rPr lang="en-US" dirty="0" smtClean="0">
                <a:solidFill>
                  <a:srgbClr val="FFFFFF"/>
                </a:solidFill>
              </a:rPr>
              <a:t> name includes progress value.</a:t>
            </a:r>
          </a:p>
          <a:p>
            <a:pPr lvl="1" hangingPunct="1"/>
            <a:r>
              <a:rPr lang="en-US" altLang="zh-CN" dirty="0" smtClean="0">
                <a:solidFill>
                  <a:srgbClr val="FFFF00"/>
                </a:solidFill>
              </a:rPr>
              <a:t>if </a:t>
            </a:r>
            <a:r>
              <a:rPr lang="en-US" altLang="zh-CN" dirty="0">
                <a:solidFill>
                  <a:srgbClr val="FFFF00"/>
                </a:solidFill>
              </a:rPr>
              <a:t>there are not enough free </a:t>
            </a:r>
            <a:r>
              <a:rPr lang="en-US" altLang="zh-CN" dirty="0" smtClean="0">
                <a:solidFill>
                  <a:srgbClr val="FFFF00"/>
                </a:solidFill>
              </a:rPr>
              <a:t>slots, </a:t>
            </a:r>
            <a:r>
              <a:rPr lang="en-US" altLang="zh-CN" dirty="0" smtClean="0">
                <a:solidFill>
                  <a:srgbClr val="FFFFFF"/>
                </a:solidFill>
              </a:rPr>
              <a:t>snapshots </a:t>
            </a:r>
            <a:r>
              <a:rPr lang="en-US" altLang="zh-CN" dirty="0">
                <a:solidFill>
                  <a:srgbClr val="FFFFFF"/>
                </a:solidFill>
              </a:rPr>
              <a:t>will not be available for reduce tasks that are still waiting to be executed. In the current prototype, we manually configured the cluster to avoid this scenario </a:t>
            </a:r>
            <a:endParaRPr lang="en-US" altLang="zh-CN" dirty="0" smtClean="0">
              <a:solidFill>
                <a:srgbClr val="FFFFFF"/>
              </a:solidFill>
            </a:endParaRPr>
          </a:p>
          <a:p>
            <a:pPr marL="0" indent="0" hangingPunct="1">
              <a:buNone/>
            </a:pPr>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249189633"/>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sz="48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Online Aggregation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70529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marL="0" indent="0" hangingPunct="1">
              <a:buNone/>
            </a:pPr>
            <a:r>
              <a:rPr lang="en-US" altLang="zh-CN" sz="3600" dirty="0" smtClean="0"/>
              <a:t>Job Progress</a:t>
            </a:r>
            <a:endParaRPr lang="zh-CN" altLang="en-US" sz="800" dirty="0" smtClean="0"/>
          </a:p>
          <a:p>
            <a:pPr lvl="1" hangingPunct="1"/>
            <a:r>
              <a:rPr lang="en-US" altLang="zh-CN" dirty="0">
                <a:solidFill>
                  <a:srgbClr val="00B0F0"/>
                </a:solidFill>
              </a:rPr>
              <a:t>Hadoop provides support for monitoring the progress of task executions. </a:t>
            </a:r>
            <a:r>
              <a:rPr lang="en-US" altLang="zh-CN" dirty="0">
                <a:solidFill>
                  <a:srgbClr val="FFFFFF"/>
                </a:solidFill>
              </a:rPr>
              <a:t>As each map task executes, it is assigned a progress score in the range [</a:t>
            </a:r>
            <a:r>
              <a:rPr lang="en-US" altLang="zh-CN" dirty="0" smtClean="0">
                <a:solidFill>
                  <a:srgbClr val="FFFFFF"/>
                </a:solidFill>
              </a:rPr>
              <a:t>0,1]. </a:t>
            </a:r>
            <a:r>
              <a:rPr lang="en-US" altLang="zh-CN" dirty="0" smtClean="0">
                <a:solidFill>
                  <a:srgbClr val="FFFF00"/>
                </a:solidFill>
              </a:rPr>
              <a:t>We reuse this feature</a:t>
            </a:r>
          </a:p>
          <a:p>
            <a:pPr lvl="1" hangingPunct="1"/>
            <a:r>
              <a:rPr lang="en-US" dirty="0" smtClean="0">
                <a:solidFill>
                  <a:srgbClr val="FFFFFF"/>
                </a:solidFill>
              </a:rPr>
              <a:t>To </a:t>
            </a:r>
            <a:r>
              <a:rPr lang="en-US" dirty="0">
                <a:solidFill>
                  <a:srgbClr val="FFFFFF"/>
                </a:solidFill>
              </a:rPr>
              <a:t>compute the </a:t>
            </a:r>
            <a:r>
              <a:rPr lang="en-US" dirty="0">
                <a:solidFill>
                  <a:srgbClr val="00B0F0"/>
                </a:solidFill>
              </a:rPr>
              <a:t>progress score for a snapshot</a:t>
            </a:r>
            <a:r>
              <a:rPr lang="en-US" dirty="0">
                <a:solidFill>
                  <a:srgbClr val="FFFFFF"/>
                </a:solidFill>
              </a:rPr>
              <a:t>, we take the </a:t>
            </a:r>
            <a:r>
              <a:rPr lang="en-US" dirty="0">
                <a:solidFill>
                  <a:srgbClr val="FFFF00"/>
                </a:solidFill>
              </a:rPr>
              <a:t>average</a:t>
            </a:r>
            <a:r>
              <a:rPr lang="en-US" dirty="0">
                <a:solidFill>
                  <a:srgbClr val="FFFFFF"/>
                </a:solidFill>
              </a:rPr>
              <a:t> of the progress scores associated with each spill file used to produce the snapshot. </a:t>
            </a:r>
            <a:endParaRPr lang="en-US" dirty="0" smtClean="0">
              <a:solidFill>
                <a:srgbClr val="FFFFFF"/>
              </a:solidFill>
            </a:endParaRPr>
          </a:p>
          <a:p>
            <a:pPr lvl="1" hangingPunct="1"/>
            <a:r>
              <a:rPr lang="en-US" dirty="0" smtClean="0">
                <a:solidFill>
                  <a:srgbClr val="FFFFFF"/>
                </a:solidFill>
              </a:rPr>
              <a:t>A map </a:t>
            </a:r>
            <a:r>
              <a:rPr lang="en-US" dirty="0">
                <a:solidFill>
                  <a:srgbClr val="FFFFFF"/>
                </a:solidFill>
              </a:rPr>
              <a:t>task may have not been pipelined output to </a:t>
            </a:r>
            <a:r>
              <a:rPr lang="en-US" dirty="0" smtClean="0">
                <a:solidFill>
                  <a:srgbClr val="FFFFFF"/>
                </a:solidFill>
              </a:rPr>
              <a:t>reducer (not scheduled or most k map concurrently). </a:t>
            </a:r>
            <a:r>
              <a:rPr lang="en-US" dirty="0">
                <a:solidFill>
                  <a:srgbClr val="00B0F0"/>
                </a:solidFill>
              </a:rPr>
              <a:t>Scale the progress metric</a:t>
            </a:r>
            <a:r>
              <a:rPr lang="en-US" dirty="0">
                <a:solidFill>
                  <a:srgbClr val="FFFFFF"/>
                </a:solidFill>
              </a:rPr>
              <a:t>. </a:t>
            </a:r>
            <a:r>
              <a:rPr lang="en-US" dirty="0" err="1">
                <a:solidFill>
                  <a:srgbClr val="FFFFFF"/>
                </a:solidFill>
              </a:rPr>
              <a:t>Eg</a:t>
            </a:r>
            <a:r>
              <a:rPr lang="en-US" dirty="0">
                <a:solidFill>
                  <a:srgbClr val="FFFFFF"/>
                </a:solidFill>
              </a:rPr>
              <a:t>: connect 1/n total map, then divided by n</a:t>
            </a:r>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328623726"/>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sz="48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Online Aggregation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622997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sz="3600" dirty="0" smtClean="0"/>
              <a:t>Multi-Job Online Aggregation</a:t>
            </a:r>
          </a:p>
          <a:p>
            <a:pPr marL="0" indent="0" hangingPunct="1">
              <a:buNone/>
            </a:pPr>
            <a:endParaRPr lang="zh-CN" altLang="en-US" sz="800" dirty="0" smtClean="0"/>
          </a:p>
          <a:p>
            <a:pPr lvl="1" hangingPunct="1"/>
            <a:r>
              <a:rPr lang="en-US" altLang="zh-CN" dirty="0">
                <a:solidFill>
                  <a:srgbClr val="FFFFFF"/>
                </a:solidFill>
              </a:rPr>
              <a:t>Suppose that </a:t>
            </a:r>
            <a:r>
              <a:rPr lang="en-US" altLang="zh-CN" dirty="0">
                <a:solidFill>
                  <a:srgbClr val="00B0F0"/>
                </a:solidFill>
              </a:rPr>
              <a:t>j1 and j2 </a:t>
            </a:r>
            <a:r>
              <a:rPr lang="en-US" altLang="zh-CN" dirty="0">
                <a:solidFill>
                  <a:srgbClr val="FFFFFF"/>
                </a:solidFill>
              </a:rPr>
              <a:t>are two </a:t>
            </a:r>
            <a:r>
              <a:rPr lang="en-US" altLang="zh-CN" dirty="0" err="1">
                <a:solidFill>
                  <a:srgbClr val="FFFFFF"/>
                </a:solidFill>
              </a:rPr>
              <a:t>MapReduce</a:t>
            </a:r>
            <a:r>
              <a:rPr lang="en-US" altLang="zh-CN" dirty="0">
                <a:solidFill>
                  <a:srgbClr val="FFFFFF"/>
                </a:solidFill>
              </a:rPr>
              <a:t> jobs, and j2 consumes the output of j1. When j1’s reducers compute a snapshot to perform online aggregation, that snapshot is written to HDFS, and </a:t>
            </a:r>
            <a:r>
              <a:rPr lang="en-US" altLang="zh-CN" dirty="0">
                <a:solidFill>
                  <a:srgbClr val="00B0F0"/>
                </a:solidFill>
              </a:rPr>
              <a:t>also sent directly to the map tasks of j2</a:t>
            </a:r>
            <a:r>
              <a:rPr lang="en-US" altLang="zh-CN" dirty="0">
                <a:solidFill>
                  <a:srgbClr val="FFFFFF"/>
                </a:solidFill>
              </a:rPr>
              <a:t>. The map and reduce steps for j2 are then computed as normal, to produce a snapshot of j2’s output. </a:t>
            </a:r>
            <a:endParaRPr lang="en-US" altLang="zh-CN" dirty="0" smtClean="0">
              <a:solidFill>
                <a:srgbClr val="FFFFFF"/>
              </a:solidFill>
            </a:endParaRPr>
          </a:p>
          <a:p>
            <a:pPr lvl="1" hangingPunct="1"/>
            <a:r>
              <a:rPr lang="en-US" altLang="zh-CN" dirty="0" smtClean="0">
                <a:solidFill>
                  <a:srgbClr val="FFFFFF"/>
                </a:solidFill>
              </a:rPr>
              <a:t>Fault Tolerance</a:t>
            </a:r>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106098388"/>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sz="48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Online Aggregation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70529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marL="0" indent="0" hangingPunct="1">
              <a:buNone/>
            </a:pPr>
            <a:r>
              <a:rPr lang="en-US" altLang="zh-CN" sz="3600" dirty="0" smtClean="0"/>
              <a:t>Fault tolerance</a:t>
            </a:r>
            <a:endParaRPr lang="en-US" altLang="zh-CN" dirty="0">
              <a:solidFill>
                <a:srgbClr val="00B0F0"/>
              </a:solidFill>
            </a:endParaRPr>
          </a:p>
          <a:p>
            <a:pPr lvl="1" hangingPunct="1"/>
            <a:r>
              <a:rPr lang="en-US" dirty="0" smtClean="0">
                <a:solidFill>
                  <a:srgbClr val="FFFFFF"/>
                </a:solidFill>
              </a:rPr>
              <a:t>j1 fails. Recover traditionally.</a:t>
            </a:r>
          </a:p>
          <a:p>
            <a:pPr lvl="1" hangingPunct="1"/>
            <a:r>
              <a:rPr lang="en-US" altLang="zh-CN" dirty="0" smtClean="0">
                <a:solidFill>
                  <a:srgbClr val="FFFFFF"/>
                </a:solidFill>
              </a:rPr>
              <a:t>j2 </a:t>
            </a:r>
            <a:r>
              <a:rPr lang="en-US" altLang="zh-CN" dirty="0">
                <a:solidFill>
                  <a:srgbClr val="FFFFFF"/>
                </a:solidFill>
              </a:rPr>
              <a:t>fails. </a:t>
            </a:r>
            <a:r>
              <a:rPr lang="en-US" altLang="zh-CN" dirty="0" smtClean="0">
                <a:solidFill>
                  <a:srgbClr val="FFFFFF"/>
                </a:solidFill>
              </a:rPr>
              <a:t>Simply </a:t>
            </a:r>
            <a:r>
              <a:rPr lang="en-US" altLang="zh-CN" dirty="0">
                <a:solidFill>
                  <a:srgbClr val="FFFFFF"/>
                </a:solidFill>
              </a:rPr>
              <a:t>restarts the failed </a:t>
            </a:r>
            <a:r>
              <a:rPr lang="en-US" altLang="zh-CN" dirty="0" smtClean="0">
                <a:solidFill>
                  <a:srgbClr val="FFFFFF"/>
                </a:solidFill>
              </a:rPr>
              <a:t>task</a:t>
            </a:r>
            <a:r>
              <a:rPr lang="en-US" altLang="zh-CN" dirty="0">
                <a:solidFill>
                  <a:srgbClr val="FFFFFF"/>
                </a:solidFill>
              </a:rPr>
              <a:t>. To handle failures in j1, tasks in j2 </a:t>
            </a:r>
            <a:r>
              <a:rPr lang="en-US" altLang="zh-CN" dirty="0">
                <a:solidFill>
                  <a:srgbClr val="00B0F0"/>
                </a:solidFill>
              </a:rPr>
              <a:t>cache the most </a:t>
            </a:r>
            <a:r>
              <a:rPr lang="en-US" altLang="zh-CN" dirty="0" smtClean="0">
                <a:solidFill>
                  <a:srgbClr val="00B0F0"/>
                </a:solidFill>
              </a:rPr>
              <a:t>recent snapshot</a:t>
            </a:r>
            <a:r>
              <a:rPr lang="en-US" altLang="zh-CN" dirty="0" smtClean="0">
                <a:solidFill>
                  <a:srgbClr val="FFFFFF"/>
                </a:solidFill>
              </a:rPr>
              <a:t> </a:t>
            </a:r>
            <a:r>
              <a:rPr lang="en-US" altLang="zh-CN" dirty="0">
                <a:solidFill>
                  <a:srgbClr val="FFFFFF"/>
                </a:solidFill>
              </a:rPr>
              <a:t>received by j1, and </a:t>
            </a:r>
            <a:r>
              <a:rPr lang="en-US" altLang="zh-CN" dirty="0">
                <a:solidFill>
                  <a:srgbClr val="00B0F0"/>
                </a:solidFill>
              </a:rPr>
              <a:t>replace it </a:t>
            </a:r>
            <a:r>
              <a:rPr lang="en-US" altLang="zh-CN" dirty="0">
                <a:solidFill>
                  <a:srgbClr val="FFFFFF"/>
                </a:solidFill>
              </a:rPr>
              <a:t>when </a:t>
            </a:r>
            <a:r>
              <a:rPr lang="en-US" altLang="zh-CN" dirty="0" smtClean="0">
                <a:solidFill>
                  <a:srgbClr val="FFFFFF"/>
                </a:solidFill>
              </a:rPr>
              <a:t>they receive </a:t>
            </a:r>
            <a:r>
              <a:rPr lang="en-US" altLang="zh-CN" dirty="0">
                <a:solidFill>
                  <a:srgbClr val="FFFFFF"/>
                </a:solidFill>
              </a:rPr>
              <a:t>a new snapshot with a higher progress metric  </a:t>
            </a:r>
            <a:endParaRPr lang="en-US" altLang="zh-CN" dirty="0" smtClean="0">
              <a:solidFill>
                <a:srgbClr val="FFFFFF"/>
              </a:solidFill>
            </a:endParaRPr>
          </a:p>
          <a:p>
            <a:pPr lvl="1" hangingPunct="1"/>
            <a:r>
              <a:rPr lang="en-US" altLang="zh-CN" dirty="0">
                <a:solidFill>
                  <a:srgbClr val="FFFFFF"/>
                </a:solidFill>
              </a:rPr>
              <a:t>both jobs fail, a new task in j2 recovers the most recent snapshot from j1 that was stored in HDFS and then wait for snapshots with a higher progress score </a:t>
            </a: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78418010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6" name="文本框 5"/>
          <p:cNvSpPr txBox="1"/>
          <p:nvPr/>
        </p:nvSpPr>
        <p:spPr>
          <a:xfrm>
            <a:off x="896470" y="695303"/>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Objective</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8" name="Shape 171"/>
          <p:cNvSpPr txBox="1">
            <a:spLocks/>
          </p:cNvSpPr>
          <p:nvPr/>
        </p:nvSpPr>
        <p:spPr>
          <a:xfrm>
            <a:off x="896470" y="2790772"/>
            <a:ext cx="11743765" cy="7042312"/>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err="1" smtClean="0">
                <a:solidFill>
                  <a:srgbClr val="92D050"/>
                </a:solidFill>
              </a:rPr>
              <a:t>Pipleline</a:t>
            </a:r>
            <a:r>
              <a:rPr lang="zh-CN" altLang="en-US" dirty="0" smtClean="0">
                <a:solidFill>
                  <a:srgbClr val="92D050"/>
                </a:solidFill>
              </a:rPr>
              <a:t> </a:t>
            </a:r>
            <a:r>
              <a:rPr lang="en-US" altLang="zh-CN" dirty="0" smtClean="0">
                <a:solidFill>
                  <a:srgbClr val="FFFFFF"/>
                </a:solidFill>
              </a:rPr>
              <a:t>intermediate</a:t>
            </a:r>
            <a:r>
              <a:rPr lang="zh-CN" altLang="en-US" dirty="0" smtClean="0">
                <a:solidFill>
                  <a:srgbClr val="FFFFFF"/>
                </a:solidFill>
              </a:rPr>
              <a:t> </a:t>
            </a:r>
            <a:r>
              <a:rPr lang="en-US" altLang="zh-CN" dirty="0" smtClean="0">
                <a:solidFill>
                  <a:srgbClr val="FFFFFF"/>
                </a:solidFill>
              </a:rPr>
              <a:t>data</a:t>
            </a:r>
            <a:r>
              <a:rPr lang="zh-CN" altLang="en-US" dirty="0" smtClean="0">
                <a:solidFill>
                  <a:srgbClr val="FFFFFF"/>
                </a:solidFill>
              </a:rPr>
              <a:t> </a:t>
            </a:r>
            <a:r>
              <a:rPr lang="en-US" altLang="zh-CN" dirty="0" smtClean="0">
                <a:solidFill>
                  <a:srgbClr val="FFFFFF"/>
                </a:solidFill>
              </a:rPr>
              <a:t>between</a:t>
            </a:r>
            <a:r>
              <a:rPr lang="zh-CN" altLang="en-US" dirty="0" smtClean="0">
                <a:solidFill>
                  <a:srgbClr val="FFFFFF"/>
                </a:solidFill>
              </a:rPr>
              <a:t> </a:t>
            </a:r>
            <a:r>
              <a:rPr lang="en-US" altLang="zh-CN" dirty="0" smtClean="0">
                <a:solidFill>
                  <a:srgbClr val="FFFFFF"/>
                </a:solidFill>
              </a:rPr>
              <a:t>operators</a:t>
            </a:r>
            <a:endParaRPr lang="zh-CN" altLang="en-US" dirty="0" smtClean="0">
              <a:solidFill>
                <a:srgbClr val="FFFFFF"/>
              </a:solidFill>
            </a:endParaRPr>
          </a:p>
          <a:p>
            <a:pPr hangingPunct="1"/>
            <a:endParaRPr lang="zh-CN" altLang="en-US" dirty="0" smtClean="0">
              <a:solidFill>
                <a:srgbClr val="FFFFFF"/>
              </a:solidFill>
            </a:endParaRPr>
          </a:p>
          <a:p>
            <a:pPr hangingPunct="1"/>
            <a:r>
              <a:rPr lang="en-US" altLang="zh-CN" dirty="0" smtClean="0">
                <a:solidFill>
                  <a:srgbClr val="FFFFFF"/>
                </a:solidFill>
              </a:rPr>
              <a:t>Keep</a:t>
            </a:r>
            <a:r>
              <a:rPr lang="zh-CN" altLang="en-US" dirty="0" smtClean="0">
                <a:solidFill>
                  <a:srgbClr val="FFFFFF"/>
                </a:solidFill>
              </a:rPr>
              <a:t> </a:t>
            </a:r>
            <a:r>
              <a:rPr lang="en-US" altLang="zh-CN" dirty="0" smtClean="0">
                <a:solidFill>
                  <a:srgbClr val="92D050"/>
                </a:solidFill>
              </a:rPr>
              <a:t>fault</a:t>
            </a:r>
            <a:r>
              <a:rPr lang="zh-CN" altLang="en-US" dirty="0" smtClean="0">
                <a:solidFill>
                  <a:srgbClr val="92D050"/>
                </a:solidFill>
              </a:rPr>
              <a:t> </a:t>
            </a:r>
            <a:r>
              <a:rPr lang="en-US" altLang="zh-CN" dirty="0" smtClean="0">
                <a:solidFill>
                  <a:srgbClr val="92D050"/>
                </a:solidFill>
              </a:rPr>
              <a:t>tolerance</a:t>
            </a:r>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pic>
        <p:nvPicPr>
          <p:cNvPr id="11" name="图片 10"/>
          <p:cNvPicPr>
            <a:picLocks noChangeAspect="1"/>
          </p:cNvPicPr>
          <p:nvPr/>
        </p:nvPicPr>
        <p:blipFill>
          <a:blip r:embed="rId3"/>
          <a:stretch>
            <a:fillRect/>
          </a:stretch>
        </p:blipFill>
        <p:spPr>
          <a:xfrm>
            <a:off x="7705164" y="523318"/>
            <a:ext cx="4666130" cy="1097004"/>
          </a:xfrm>
          <a:prstGeom prst="rect">
            <a:avLst/>
          </a:prstGeom>
        </p:spPr>
      </p:pic>
    </p:spTree>
    <p:extLst>
      <p:ext uri="{BB962C8B-B14F-4D97-AF65-F5344CB8AC3E}">
        <p14:creationId xmlns:p14="http://schemas.microsoft.com/office/powerpoint/2010/main" val="270649095"/>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sz="48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Online Aggregation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70529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marL="0" indent="0" hangingPunct="1">
              <a:buNone/>
            </a:pPr>
            <a:r>
              <a:rPr lang="en-US" altLang="zh-CN" sz="3600" dirty="0" smtClean="0"/>
              <a:t>Top-k example</a:t>
            </a:r>
            <a:endParaRPr lang="en-US" altLang="zh-CN" dirty="0">
              <a:solidFill>
                <a:srgbClr val="00B0F0"/>
              </a:solidFill>
            </a:endParaRPr>
          </a:p>
          <a:p>
            <a:pPr marL="444500" lvl="1" indent="0" hangingPunct="1">
              <a:buNone/>
            </a:pPr>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pic>
        <p:nvPicPr>
          <p:cNvPr id="6" name="Picture 5"/>
          <p:cNvPicPr>
            <a:picLocks noChangeAspect="1"/>
          </p:cNvPicPr>
          <p:nvPr/>
        </p:nvPicPr>
        <p:blipFill>
          <a:blip r:embed="rId4"/>
          <a:stretch>
            <a:fillRect/>
          </a:stretch>
        </p:blipFill>
        <p:spPr>
          <a:xfrm>
            <a:off x="1134258" y="2985048"/>
            <a:ext cx="10320680" cy="6128700"/>
          </a:xfrm>
          <a:prstGeom prst="rect">
            <a:avLst/>
          </a:prstGeom>
        </p:spPr>
      </p:pic>
    </p:spTree>
    <p:extLst>
      <p:ext uri="{BB962C8B-B14F-4D97-AF65-F5344CB8AC3E}">
        <p14:creationId xmlns:p14="http://schemas.microsoft.com/office/powerpoint/2010/main" val="1393960942"/>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6" name="Shape 171"/>
          <p:cNvSpPr txBox="1">
            <a:spLocks/>
          </p:cNvSpPr>
          <p:nvPr/>
        </p:nvSpPr>
        <p:spPr>
          <a:xfrm>
            <a:off x="746840" y="2136569"/>
            <a:ext cx="11743765" cy="7042312"/>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chemeClr val="tx2"/>
                </a:solidFill>
              </a:rPr>
              <a:t>Hadoop</a:t>
            </a:r>
            <a:endParaRPr lang="zh-CN" altLang="en-US" dirty="0" smtClean="0">
              <a:solidFill>
                <a:schemeClr val="tx2"/>
              </a:solidFill>
            </a:endParaRPr>
          </a:p>
          <a:p>
            <a:pPr lvl="1" hangingPunct="1"/>
            <a:r>
              <a:rPr lang="en-US" altLang="zh-CN" dirty="0" smtClean="0">
                <a:solidFill>
                  <a:schemeClr val="tx2"/>
                </a:solidFill>
              </a:rPr>
              <a:t>Hadoop</a:t>
            </a:r>
            <a:r>
              <a:rPr lang="zh-CN" altLang="en-US" dirty="0" smtClean="0">
                <a:solidFill>
                  <a:schemeClr val="tx2"/>
                </a:solidFill>
              </a:rPr>
              <a:t> </a:t>
            </a:r>
            <a:r>
              <a:rPr lang="en-US" altLang="zh-CN" dirty="0" smtClean="0">
                <a:solidFill>
                  <a:schemeClr val="tx2"/>
                </a:solidFill>
              </a:rPr>
              <a:t>installation</a:t>
            </a:r>
            <a:endParaRPr lang="zh-CN" altLang="en-US" dirty="0" smtClean="0">
              <a:solidFill>
                <a:schemeClr val="tx2"/>
              </a:solidFill>
            </a:endParaRPr>
          </a:p>
          <a:p>
            <a:pPr lvl="1" hangingPunct="1"/>
            <a:r>
              <a:rPr lang="en-US" altLang="zh-CN" dirty="0" smtClean="0">
                <a:solidFill>
                  <a:schemeClr val="tx2"/>
                </a:solidFill>
              </a:rPr>
              <a:t>Map</a:t>
            </a:r>
            <a:r>
              <a:rPr lang="zh-CN" altLang="en-US" dirty="0">
                <a:solidFill>
                  <a:schemeClr val="tx2"/>
                </a:solidFill>
              </a:rPr>
              <a:t> </a:t>
            </a:r>
            <a:r>
              <a:rPr lang="en-US" altLang="zh-CN" dirty="0" smtClean="0">
                <a:solidFill>
                  <a:schemeClr val="tx2"/>
                </a:solidFill>
              </a:rPr>
              <a:t>&amp;</a:t>
            </a:r>
            <a:r>
              <a:rPr lang="zh-CN" altLang="en-US" dirty="0" smtClean="0">
                <a:solidFill>
                  <a:schemeClr val="tx2"/>
                </a:solidFill>
              </a:rPr>
              <a:t> </a:t>
            </a:r>
            <a:r>
              <a:rPr lang="en-US" altLang="zh-CN" dirty="0" smtClean="0">
                <a:solidFill>
                  <a:schemeClr val="tx2"/>
                </a:solidFill>
              </a:rPr>
              <a:t>Reduce</a:t>
            </a:r>
            <a:endParaRPr lang="zh-CN" altLang="en-US" dirty="0" smtClean="0">
              <a:solidFill>
                <a:schemeClr val="tx2"/>
              </a:solidFill>
            </a:endParaRPr>
          </a:p>
          <a:p>
            <a:pPr hangingPunct="1"/>
            <a:r>
              <a:rPr lang="en-US" altLang="zh-CN" dirty="0" smtClean="0">
                <a:solidFill>
                  <a:schemeClr val="tx2"/>
                </a:solidFill>
              </a:rPr>
              <a:t>Pipelined</a:t>
            </a:r>
            <a:r>
              <a:rPr lang="zh-CN" altLang="en-US" dirty="0" smtClean="0">
                <a:solidFill>
                  <a:schemeClr val="tx2"/>
                </a:solidFill>
              </a:rPr>
              <a:t> </a:t>
            </a:r>
            <a:r>
              <a:rPr lang="en-US" altLang="zh-CN" dirty="0" err="1" smtClean="0">
                <a:solidFill>
                  <a:schemeClr val="tx2"/>
                </a:solidFill>
              </a:rPr>
              <a:t>MapReduce</a:t>
            </a:r>
            <a:endParaRPr lang="zh-CN" altLang="en-US" dirty="0" smtClean="0">
              <a:solidFill>
                <a:schemeClr val="tx2"/>
              </a:solidFill>
            </a:endParaRPr>
          </a:p>
          <a:p>
            <a:pPr hangingPunct="1"/>
            <a:r>
              <a:rPr lang="en-US" altLang="zh-CN" dirty="0" smtClean="0">
                <a:solidFill>
                  <a:schemeClr val="tx2"/>
                </a:solidFill>
              </a:rPr>
              <a:t>Online Aggregation</a:t>
            </a:r>
          </a:p>
          <a:p>
            <a:pPr hangingPunct="1"/>
            <a:r>
              <a:rPr lang="en-US" altLang="zh-CN" dirty="0" smtClean="0">
                <a:solidFill>
                  <a:srgbClr val="FFFF00"/>
                </a:solidFill>
              </a:rPr>
              <a:t>Continuous </a:t>
            </a:r>
            <a:r>
              <a:rPr lang="en-US" altLang="zh-CN" dirty="0">
                <a:solidFill>
                  <a:srgbClr val="FFFF00"/>
                </a:solidFill>
              </a:rPr>
              <a:t>Queries </a:t>
            </a:r>
            <a:endParaRPr lang="en-US" altLang="zh-CN" dirty="0" smtClean="0">
              <a:solidFill>
                <a:srgbClr val="FFFF00"/>
              </a:solidFill>
            </a:endParaRPr>
          </a:p>
          <a:p>
            <a:pPr hangingPunct="1"/>
            <a:r>
              <a:rPr lang="en-US" altLang="zh-CN" dirty="0" smtClean="0"/>
              <a:t>Performance Evaluation </a:t>
            </a:r>
          </a:p>
          <a:p>
            <a:pPr hangingPunct="1"/>
            <a:endParaRPr lang="en-US" altLang="zh-CN" dirty="0">
              <a:solidFill>
                <a:srgbClr val="FFFFFF"/>
              </a:solidFill>
            </a:endParaRPr>
          </a:p>
          <a:p>
            <a:pPr lvl="2"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
        <p:nvSpPr>
          <p:cNvPr id="7" name="文本框 5"/>
          <p:cNvSpPr txBox="1"/>
          <p:nvPr/>
        </p:nvSpPr>
        <p:spPr>
          <a:xfrm>
            <a:off x="896470" y="620488"/>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altLang="zh-CN" sz="4400" dirty="0" smtClean="0">
                <a:solidFill>
                  <a:srgbClr val="FFFFFF"/>
                </a:solidFill>
              </a:rPr>
              <a:t>Guideline</a:t>
            </a:r>
            <a:r>
              <a:rPr lang="zh-CN" altLang="en-US" sz="4400" dirty="0" smtClean="0">
                <a:solidFill>
                  <a:srgbClr val="FFFFFF"/>
                </a:solidFill>
              </a:rPr>
              <a:t> </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147412825"/>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sz="4800" dirty="0" smtClean="0">
                <a:solidFill>
                  <a:srgbClr val="FFFFFF"/>
                </a:solidFill>
              </a:rPr>
              <a:t>Continuous Queries</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700667"/>
            <a:ext cx="11743765" cy="70529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lvl="1" hangingPunct="1"/>
            <a:r>
              <a:rPr lang="en-US" dirty="0" err="1" smtClean="0">
                <a:solidFill>
                  <a:srgbClr val="FFFFFF"/>
                </a:solidFill>
              </a:rPr>
              <a:t>MapReduce</a:t>
            </a:r>
            <a:r>
              <a:rPr lang="en-US" dirty="0" smtClean="0">
                <a:solidFill>
                  <a:srgbClr val="FFFFFF"/>
                </a:solidFill>
              </a:rPr>
              <a:t> is often used to analyze streams of constantly-arriving data, </a:t>
            </a:r>
            <a:r>
              <a:rPr lang="en-US" dirty="0" smtClean="0">
                <a:solidFill>
                  <a:schemeClr val="accent1"/>
                </a:solidFill>
              </a:rPr>
              <a:t>such as URL access logs and system console logs</a:t>
            </a:r>
            <a:r>
              <a:rPr lang="en-US" dirty="0" smtClean="0">
                <a:solidFill>
                  <a:srgbClr val="FFFFFF"/>
                </a:solidFill>
              </a:rPr>
              <a:t>. Because of traditional constraints on </a:t>
            </a:r>
            <a:r>
              <a:rPr lang="en-US" dirty="0" err="1" smtClean="0">
                <a:solidFill>
                  <a:srgbClr val="FFFFFF"/>
                </a:solidFill>
              </a:rPr>
              <a:t>MapReduce</a:t>
            </a:r>
            <a:r>
              <a:rPr lang="en-US" dirty="0" smtClean="0">
                <a:solidFill>
                  <a:srgbClr val="FFFFFF"/>
                </a:solidFill>
              </a:rPr>
              <a:t>, this is done in large batches that can only provide periodic views of activity.</a:t>
            </a:r>
          </a:p>
          <a:p>
            <a:pPr lvl="1" hangingPunct="1"/>
            <a:r>
              <a:rPr lang="en-US" altLang="zh-CN" dirty="0" smtClean="0">
                <a:solidFill>
                  <a:srgbClr val="FFFFFF"/>
                </a:solidFill>
              </a:rPr>
              <a:t>pipelined </a:t>
            </a:r>
            <a:r>
              <a:rPr lang="en-US" altLang="zh-CN" dirty="0">
                <a:solidFill>
                  <a:srgbClr val="FFFFFF"/>
                </a:solidFill>
              </a:rPr>
              <a:t>version of Hadoop allows an alternative architecture: </a:t>
            </a:r>
            <a:r>
              <a:rPr lang="en-US" altLang="zh-CN" dirty="0" err="1">
                <a:solidFill>
                  <a:srgbClr val="FFFFFF"/>
                </a:solidFill>
              </a:rPr>
              <a:t>MapReduce</a:t>
            </a:r>
            <a:r>
              <a:rPr lang="en-US" altLang="zh-CN" dirty="0">
                <a:solidFill>
                  <a:srgbClr val="FFFFFF"/>
                </a:solidFill>
              </a:rPr>
              <a:t> jobs that run </a:t>
            </a:r>
            <a:r>
              <a:rPr lang="en-US" altLang="zh-CN" dirty="0">
                <a:solidFill>
                  <a:schemeClr val="accent1"/>
                </a:solidFill>
              </a:rPr>
              <a:t>continuously</a:t>
            </a:r>
            <a:r>
              <a:rPr lang="en-US" altLang="zh-CN" dirty="0">
                <a:solidFill>
                  <a:srgbClr val="FFFFFF"/>
                </a:solidFill>
              </a:rPr>
              <a:t>, </a:t>
            </a:r>
            <a:r>
              <a:rPr lang="en-US" altLang="zh-CN" dirty="0" smtClean="0">
                <a:solidFill>
                  <a:srgbClr val="FFFFFF"/>
                </a:solidFill>
              </a:rPr>
              <a:t>accepting </a:t>
            </a:r>
            <a:r>
              <a:rPr lang="en-US" altLang="zh-CN" dirty="0">
                <a:solidFill>
                  <a:srgbClr val="FFFFFF"/>
                </a:solidFill>
              </a:rPr>
              <a:t>new data as it becomes available and analyzing it immediately. </a:t>
            </a:r>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1518704784"/>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sz="4800" dirty="0" smtClean="0">
                <a:solidFill>
                  <a:srgbClr val="FFFFFF"/>
                </a:solidFill>
              </a:rPr>
              <a:t>Continuous Queries</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70529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marL="0" indent="0" hangingPunct="1">
              <a:buNone/>
            </a:pPr>
            <a:r>
              <a:rPr lang="en-US" altLang="zh-CN" dirty="0" smtClean="0">
                <a:solidFill>
                  <a:srgbClr val="FFFFFF"/>
                </a:solidFill>
              </a:rPr>
              <a:t>Continuous </a:t>
            </a:r>
            <a:r>
              <a:rPr lang="en-US" altLang="zh-CN" dirty="0" err="1" smtClean="0">
                <a:solidFill>
                  <a:srgbClr val="FFFFFF"/>
                </a:solidFill>
              </a:rPr>
              <a:t>MapReduce</a:t>
            </a:r>
            <a:r>
              <a:rPr lang="en-US" altLang="zh-CN" dirty="0" smtClean="0">
                <a:solidFill>
                  <a:srgbClr val="FFFFFF"/>
                </a:solidFill>
              </a:rPr>
              <a:t> Job</a:t>
            </a:r>
          </a:p>
          <a:p>
            <a:pPr lvl="1" hangingPunct="1"/>
            <a:r>
              <a:rPr lang="en-US" dirty="0">
                <a:solidFill>
                  <a:srgbClr val="FFFFFF"/>
                </a:solidFill>
              </a:rPr>
              <a:t>map output is already delivered to the appropriate reduce task shortly after it is generated. A</a:t>
            </a:r>
            <a:r>
              <a:rPr lang="en-US" dirty="0" smtClean="0">
                <a:solidFill>
                  <a:srgbClr val="FFFFFF"/>
                </a:solidFill>
              </a:rPr>
              <a:t>dded </a:t>
            </a:r>
            <a:r>
              <a:rPr lang="en-US" dirty="0">
                <a:solidFill>
                  <a:srgbClr val="FFFFFF"/>
                </a:solidFill>
              </a:rPr>
              <a:t>an optional </a:t>
            </a:r>
            <a:r>
              <a:rPr lang="en-US" dirty="0">
                <a:solidFill>
                  <a:srgbClr val="00B0F0"/>
                </a:solidFill>
              </a:rPr>
              <a:t>“flush” API</a:t>
            </a:r>
            <a:r>
              <a:rPr lang="en-US" dirty="0">
                <a:solidFill>
                  <a:srgbClr val="FFFFFF"/>
                </a:solidFill>
              </a:rPr>
              <a:t> that allows map functions to force their current output to reduce tasks </a:t>
            </a:r>
            <a:endParaRPr lang="en-US" dirty="0" smtClean="0">
              <a:solidFill>
                <a:srgbClr val="FFFFFF"/>
              </a:solidFill>
            </a:endParaRPr>
          </a:p>
          <a:p>
            <a:pPr lvl="1" hangingPunct="1"/>
            <a:r>
              <a:rPr lang="en-US" altLang="zh-CN" dirty="0">
                <a:solidFill>
                  <a:srgbClr val="FFFFFF"/>
                </a:solidFill>
              </a:rPr>
              <a:t>When a reduce task is </a:t>
            </a:r>
            <a:r>
              <a:rPr lang="en-US" altLang="zh-CN" dirty="0">
                <a:solidFill>
                  <a:srgbClr val="00B0F0"/>
                </a:solidFill>
              </a:rPr>
              <a:t>unable to accept</a:t>
            </a:r>
            <a:r>
              <a:rPr lang="en-US" altLang="zh-CN" dirty="0">
                <a:solidFill>
                  <a:srgbClr val="FFFFFF"/>
                </a:solidFill>
              </a:rPr>
              <a:t> such data, the mapper framework </a:t>
            </a:r>
            <a:r>
              <a:rPr lang="en-US" altLang="zh-CN" dirty="0">
                <a:solidFill>
                  <a:srgbClr val="00B0F0"/>
                </a:solidFill>
              </a:rPr>
              <a:t>stores it locally</a:t>
            </a:r>
            <a:r>
              <a:rPr lang="en-US" altLang="zh-CN" dirty="0">
                <a:solidFill>
                  <a:srgbClr val="FFFFFF"/>
                </a:solidFill>
              </a:rPr>
              <a:t> and sends it at a later time. </a:t>
            </a:r>
            <a:endParaRPr lang="en-US" altLang="zh-CN" dirty="0" smtClean="0">
              <a:solidFill>
                <a:srgbClr val="FFFFFF"/>
              </a:solidFill>
            </a:endParaRPr>
          </a:p>
          <a:p>
            <a:pPr lvl="1" hangingPunct="1"/>
            <a:r>
              <a:rPr lang="en-US" altLang="zh-CN" dirty="0">
                <a:solidFill>
                  <a:srgbClr val="FFFFFF"/>
                </a:solidFill>
              </a:rPr>
              <a:t>To support continuous reduce tasks, the </a:t>
            </a:r>
            <a:r>
              <a:rPr lang="en-US" altLang="zh-CN" dirty="0" smtClean="0">
                <a:solidFill>
                  <a:srgbClr val="FFFFFF"/>
                </a:solidFill>
              </a:rPr>
              <a:t>user-defined reduce </a:t>
            </a:r>
            <a:r>
              <a:rPr lang="en-US" altLang="zh-CN" dirty="0">
                <a:solidFill>
                  <a:srgbClr val="FFFFFF"/>
                </a:solidFill>
              </a:rPr>
              <a:t>function must </a:t>
            </a:r>
            <a:r>
              <a:rPr lang="en-US" altLang="zh-CN" dirty="0">
                <a:solidFill>
                  <a:srgbClr val="00B0F0"/>
                </a:solidFill>
              </a:rPr>
              <a:t>be periodically invoked </a:t>
            </a:r>
            <a:r>
              <a:rPr lang="en-US" altLang="zh-CN" dirty="0">
                <a:solidFill>
                  <a:srgbClr val="FFFFFF"/>
                </a:solidFill>
              </a:rPr>
              <a:t>on the map output available at that reducer. </a:t>
            </a:r>
            <a:endParaRPr lang="zh-CN" altLang="en-US" dirty="0" smtClean="0">
              <a:solidFill>
                <a:srgbClr val="FFFFFF"/>
              </a:solidFill>
            </a:endParaRPr>
          </a:p>
          <a:p>
            <a:pPr lvl="1" hangingPunct="1"/>
            <a:endParaRPr lang="en-US" dirty="0">
              <a:solidFill>
                <a:srgbClr val="FFFFFF"/>
              </a:solidFill>
            </a:endParaRPr>
          </a:p>
        </p:txBody>
      </p:sp>
    </p:spTree>
    <p:extLst>
      <p:ext uri="{BB962C8B-B14F-4D97-AF65-F5344CB8AC3E}">
        <p14:creationId xmlns:p14="http://schemas.microsoft.com/office/powerpoint/2010/main" val="27875422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sz="4800" dirty="0" smtClean="0">
                <a:solidFill>
                  <a:srgbClr val="FFFFFF"/>
                </a:solidFill>
              </a:rPr>
              <a:t>Continuous Queries</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1895302"/>
            <a:ext cx="11743765" cy="7281949"/>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lvl="1" hangingPunct="1"/>
            <a:r>
              <a:rPr lang="en-US" dirty="0" smtClean="0">
                <a:solidFill>
                  <a:srgbClr val="FFFFFF"/>
                </a:solidFill>
              </a:rPr>
              <a:t>The </a:t>
            </a:r>
            <a:r>
              <a:rPr lang="en-US" dirty="0">
                <a:solidFill>
                  <a:srgbClr val="FFFFFF"/>
                </a:solidFill>
              </a:rPr>
              <a:t>output of the reduce </a:t>
            </a:r>
            <a:r>
              <a:rPr lang="en-US" dirty="0" smtClean="0">
                <a:solidFill>
                  <a:srgbClr val="FFFFFF"/>
                </a:solidFill>
              </a:rPr>
              <a:t>function </a:t>
            </a:r>
            <a:r>
              <a:rPr lang="en-US" dirty="0">
                <a:solidFill>
                  <a:srgbClr val="FFFFFF"/>
                </a:solidFill>
              </a:rPr>
              <a:t>can be written to </a:t>
            </a:r>
            <a:r>
              <a:rPr lang="en-US" dirty="0" smtClean="0">
                <a:solidFill>
                  <a:srgbClr val="FFFFFF"/>
                </a:solidFill>
              </a:rPr>
              <a:t>HDFS. Or </a:t>
            </a:r>
            <a:r>
              <a:rPr lang="en-US" dirty="0">
                <a:solidFill>
                  <a:srgbClr val="FFFFFF"/>
                </a:solidFill>
              </a:rPr>
              <a:t>prototype system monitoring </a:t>
            </a:r>
            <a:r>
              <a:rPr lang="en-US" dirty="0" smtClean="0">
                <a:solidFill>
                  <a:srgbClr val="FFFFFF"/>
                </a:solidFill>
              </a:rPr>
              <a:t>application, sends alert via email. </a:t>
            </a:r>
          </a:p>
          <a:p>
            <a:pPr lvl="1" hangingPunct="1"/>
            <a:endParaRPr lang="en-US" dirty="0">
              <a:solidFill>
                <a:srgbClr val="FFFFFF"/>
              </a:solidFill>
            </a:endParaRPr>
          </a:p>
          <a:p>
            <a:pPr lvl="1" hangingPunct="1"/>
            <a:endParaRPr lang="en-US" dirty="0" smtClean="0">
              <a:solidFill>
                <a:srgbClr val="FFFFFF"/>
              </a:solidFill>
            </a:endParaRPr>
          </a:p>
          <a:p>
            <a:pPr marL="444500" lvl="1" indent="0" hangingPunct="1">
              <a:buNone/>
            </a:pPr>
            <a:endParaRPr lang="en-US" dirty="0" smtClean="0">
              <a:solidFill>
                <a:srgbClr val="FFFFFF"/>
              </a:solidFill>
            </a:endParaRPr>
          </a:p>
          <a:p>
            <a:pPr marL="444500" lvl="1" indent="0" hangingPunct="1">
              <a:buNone/>
            </a:pPr>
            <a:endParaRPr lang="en-US" dirty="0">
              <a:solidFill>
                <a:srgbClr val="FFFFFF"/>
              </a:solidFill>
            </a:endParaRPr>
          </a:p>
          <a:p>
            <a:pPr lvl="1" hangingPunct="1"/>
            <a:r>
              <a:rPr lang="en-US" altLang="zh-CN" dirty="0">
                <a:solidFill>
                  <a:srgbClr val="FFFFFF"/>
                </a:solidFill>
              </a:rPr>
              <a:t>In </a:t>
            </a:r>
            <a:r>
              <a:rPr lang="en-US" altLang="zh-CN" dirty="0" smtClean="0">
                <a:solidFill>
                  <a:srgbClr val="FFFFFF"/>
                </a:solidFill>
              </a:rPr>
              <a:t>current </a:t>
            </a:r>
            <a:r>
              <a:rPr lang="en-US" altLang="zh-CN" dirty="0">
                <a:solidFill>
                  <a:srgbClr val="FFFFFF"/>
                </a:solidFill>
              </a:rPr>
              <a:t>implementation, the number of map </a:t>
            </a:r>
            <a:r>
              <a:rPr lang="en-US" altLang="zh-CN" dirty="0" smtClean="0">
                <a:solidFill>
                  <a:srgbClr val="FFFFFF"/>
                </a:solidFill>
              </a:rPr>
              <a:t>and reduce </a:t>
            </a:r>
            <a:r>
              <a:rPr lang="en-US" altLang="zh-CN" dirty="0">
                <a:solidFill>
                  <a:srgbClr val="FFFFFF"/>
                </a:solidFill>
              </a:rPr>
              <a:t>tasks is fixed </a:t>
            </a:r>
            <a:endParaRPr lang="en-US" altLang="zh-CN" dirty="0" smtClean="0">
              <a:solidFill>
                <a:srgbClr val="FFFFFF"/>
              </a:solidFill>
            </a:endParaRPr>
          </a:p>
        </p:txBody>
      </p:sp>
      <p:pic>
        <p:nvPicPr>
          <p:cNvPr id="6" name="Picture 5"/>
          <p:cNvPicPr>
            <a:picLocks noChangeAspect="1"/>
          </p:cNvPicPr>
          <p:nvPr/>
        </p:nvPicPr>
        <p:blipFill>
          <a:blip r:embed="rId4"/>
          <a:stretch>
            <a:fillRect/>
          </a:stretch>
        </p:blipFill>
        <p:spPr>
          <a:xfrm>
            <a:off x="3545435" y="3717606"/>
            <a:ext cx="5610976" cy="3406664"/>
          </a:xfrm>
          <a:prstGeom prst="rect">
            <a:avLst/>
          </a:prstGeom>
        </p:spPr>
      </p:pic>
    </p:spTree>
    <p:extLst>
      <p:ext uri="{BB962C8B-B14F-4D97-AF65-F5344CB8AC3E}">
        <p14:creationId xmlns:p14="http://schemas.microsoft.com/office/powerpoint/2010/main" val="1147558469"/>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1" y="478663"/>
            <a:ext cx="5735782"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sz="4800" dirty="0" smtClean="0">
                <a:solidFill>
                  <a:srgbClr val="FFFFFF"/>
                </a:solidFill>
              </a:rPr>
              <a:t>Continuous Queries</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1" y="2124318"/>
            <a:ext cx="6352228" cy="70529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marL="0" indent="0" hangingPunct="1">
              <a:buNone/>
            </a:pPr>
            <a:r>
              <a:rPr lang="en-US" altLang="zh-CN" dirty="0" smtClean="0">
                <a:solidFill>
                  <a:srgbClr val="FFFFFF"/>
                </a:solidFill>
              </a:rPr>
              <a:t>Fault Tolerance</a:t>
            </a:r>
          </a:p>
          <a:p>
            <a:pPr lvl="1" hangingPunct="1"/>
            <a:r>
              <a:rPr lang="en-US" altLang="zh-CN" dirty="0" smtClean="0">
                <a:solidFill>
                  <a:srgbClr val="FFFFFF"/>
                </a:solidFill>
              </a:rPr>
              <a:t>extending </a:t>
            </a:r>
            <a:r>
              <a:rPr lang="en-US" altLang="zh-CN" dirty="0">
                <a:solidFill>
                  <a:srgbClr val="FFFFFF"/>
                </a:solidFill>
              </a:rPr>
              <a:t>the </a:t>
            </a:r>
            <a:r>
              <a:rPr lang="en-US" altLang="zh-CN" dirty="0" err="1">
                <a:solidFill>
                  <a:srgbClr val="FFFFFF"/>
                </a:solidFill>
              </a:rPr>
              <a:t>JobTracker</a:t>
            </a:r>
            <a:r>
              <a:rPr lang="en-US" altLang="zh-CN" dirty="0">
                <a:solidFill>
                  <a:srgbClr val="FFFFFF"/>
                </a:solidFill>
              </a:rPr>
              <a:t> interface to capture a rolling notion of reducer consumption. </a:t>
            </a:r>
            <a:r>
              <a:rPr lang="en-US" altLang="zh-CN" dirty="0">
                <a:solidFill>
                  <a:srgbClr val="00B0F0"/>
                </a:solidFill>
              </a:rPr>
              <a:t>Map-side spill files</a:t>
            </a:r>
            <a:r>
              <a:rPr lang="en-US" altLang="zh-CN" dirty="0">
                <a:solidFill>
                  <a:srgbClr val="FFFFFF"/>
                </a:solidFill>
              </a:rPr>
              <a:t> are maintained in a ring buffer with unique IDs for spill files over time. </a:t>
            </a:r>
            <a:endParaRPr lang="en-US" altLang="zh-CN" dirty="0" smtClean="0">
              <a:solidFill>
                <a:srgbClr val="FFFFFF"/>
              </a:solidFill>
            </a:endParaRPr>
          </a:p>
          <a:p>
            <a:pPr lvl="1" hangingPunct="1"/>
            <a:r>
              <a:rPr lang="en-US" altLang="zh-CN" dirty="0" smtClean="0">
                <a:solidFill>
                  <a:srgbClr val="FFFFFF"/>
                </a:solidFill>
              </a:rPr>
              <a:t>When </a:t>
            </a:r>
            <a:r>
              <a:rPr lang="en-US" altLang="zh-CN" dirty="0">
                <a:solidFill>
                  <a:srgbClr val="FFFFFF"/>
                </a:solidFill>
              </a:rPr>
              <a:t>a reducer commits an output to </a:t>
            </a:r>
            <a:r>
              <a:rPr lang="en-US" altLang="zh-CN" dirty="0" smtClean="0">
                <a:solidFill>
                  <a:srgbClr val="FFFFFF"/>
                </a:solidFill>
              </a:rPr>
              <a:t>HDFS, it informs </a:t>
            </a:r>
            <a:r>
              <a:rPr lang="en-US" altLang="zh-CN" dirty="0" err="1" smtClean="0">
                <a:solidFill>
                  <a:srgbClr val="FFFFFF"/>
                </a:solidFill>
              </a:rPr>
              <a:t>JobTask</a:t>
            </a:r>
            <a:r>
              <a:rPr lang="en-US" altLang="zh-CN" dirty="0" smtClean="0">
                <a:solidFill>
                  <a:srgbClr val="FFFFFF"/>
                </a:solidFill>
              </a:rPr>
              <a:t>. Tells mappers garbage collect</a:t>
            </a:r>
          </a:p>
          <a:p>
            <a:pPr marL="444500" lvl="1" indent="0" hangingPunct="1">
              <a:buNone/>
            </a:pPr>
            <a:endParaRPr lang="en-US" dirty="0">
              <a:solidFill>
                <a:srgbClr val="FFFFFF"/>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089" y="2895808"/>
            <a:ext cx="4511720" cy="4992970"/>
          </a:xfrm>
          <a:prstGeom prst="rect">
            <a:avLst/>
          </a:prstGeom>
        </p:spPr>
      </p:pic>
    </p:spTree>
    <p:extLst>
      <p:ext uri="{BB962C8B-B14F-4D97-AF65-F5344CB8AC3E}">
        <p14:creationId xmlns:p14="http://schemas.microsoft.com/office/powerpoint/2010/main" val="1669063387"/>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6" name="Shape 171"/>
          <p:cNvSpPr txBox="1">
            <a:spLocks/>
          </p:cNvSpPr>
          <p:nvPr/>
        </p:nvSpPr>
        <p:spPr>
          <a:xfrm>
            <a:off x="746840" y="2136569"/>
            <a:ext cx="11743765" cy="7042312"/>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chemeClr val="tx2"/>
                </a:solidFill>
              </a:rPr>
              <a:t>Hadoop</a:t>
            </a:r>
            <a:endParaRPr lang="zh-CN" altLang="en-US" dirty="0" smtClean="0">
              <a:solidFill>
                <a:schemeClr val="tx2"/>
              </a:solidFill>
            </a:endParaRPr>
          </a:p>
          <a:p>
            <a:pPr lvl="1" hangingPunct="1"/>
            <a:r>
              <a:rPr lang="en-US" altLang="zh-CN" dirty="0" smtClean="0">
                <a:solidFill>
                  <a:schemeClr val="tx2"/>
                </a:solidFill>
              </a:rPr>
              <a:t>Hadoop</a:t>
            </a:r>
            <a:r>
              <a:rPr lang="zh-CN" altLang="en-US" dirty="0" smtClean="0">
                <a:solidFill>
                  <a:schemeClr val="tx2"/>
                </a:solidFill>
              </a:rPr>
              <a:t> </a:t>
            </a:r>
            <a:r>
              <a:rPr lang="en-US" altLang="zh-CN" dirty="0" smtClean="0">
                <a:solidFill>
                  <a:schemeClr val="tx2"/>
                </a:solidFill>
              </a:rPr>
              <a:t>installation</a:t>
            </a:r>
            <a:endParaRPr lang="zh-CN" altLang="en-US" dirty="0" smtClean="0">
              <a:solidFill>
                <a:schemeClr val="tx2"/>
              </a:solidFill>
            </a:endParaRPr>
          </a:p>
          <a:p>
            <a:pPr lvl="1" hangingPunct="1"/>
            <a:r>
              <a:rPr lang="en-US" altLang="zh-CN" dirty="0" smtClean="0">
                <a:solidFill>
                  <a:schemeClr val="tx2"/>
                </a:solidFill>
              </a:rPr>
              <a:t>Map</a:t>
            </a:r>
            <a:r>
              <a:rPr lang="zh-CN" altLang="en-US" dirty="0">
                <a:solidFill>
                  <a:schemeClr val="tx2"/>
                </a:solidFill>
              </a:rPr>
              <a:t> </a:t>
            </a:r>
            <a:r>
              <a:rPr lang="en-US" altLang="zh-CN" dirty="0" smtClean="0">
                <a:solidFill>
                  <a:schemeClr val="tx2"/>
                </a:solidFill>
              </a:rPr>
              <a:t>&amp;</a:t>
            </a:r>
            <a:r>
              <a:rPr lang="zh-CN" altLang="en-US" dirty="0" smtClean="0">
                <a:solidFill>
                  <a:schemeClr val="tx2"/>
                </a:solidFill>
              </a:rPr>
              <a:t> </a:t>
            </a:r>
            <a:r>
              <a:rPr lang="en-US" altLang="zh-CN" dirty="0" smtClean="0">
                <a:solidFill>
                  <a:schemeClr val="tx2"/>
                </a:solidFill>
              </a:rPr>
              <a:t>Reduce</a:t>
            </a:r>
            <a:endParaRPr lang="zh-CN" altLang="en-US" dirty="0" smtClean="0">
              <a:solidFill>
                <a:schemeClr val="tx2"/>
              </a:solidFill>
            </a:endParaRPr>
          </a:p>
          <a:p>
            <a:pPr hangingPunct="1"/>
            <a:r>
              <a:rPr lang="en-US" altLang="zh-CN" dirty="0" smtClean="0">
                <a:solidFill>
                  <a:schemeClr val="tx2"/>
                </a:solidFill>
              </a:rPr>
              <a:t>Pipelined</a:t>
            </a:r>
            <a:r>
              <a:rPr lang="zh-CN" altLang="en-US" dirty="0" smtClean="0">
                <a:solidFill>
                  <a:schemeClr val="tx2"/>
                </a:solidFill>
              </a:rPr>
              <a:t> </a:t>
            </a:r>
            <a:r>
              <a:rPr lang="en-US" altLang="zh-CN" dirty="0" err="1" smtClean="0">
                <a:solidFill>
                  <a:schemeClr val="tx2"/>
                </a:solidFill>
              </a:rPr>
              <a:t>MapReduce</a:t>
            </a:r>
            <a:endParaRPr lang="zh-CN" altLang="en-US" dirty="0" smtClean="0">
              <a:solidFill>
                <a:schemeClr val="tx2"/>
              </a:solidFill>
            </a:endParaRPr>
          </a:p>
          <a:p>
            <a:pPr hangingPunct="1"/>
            <a:r>
              <a:rPr lang="en-US" altLang="zh-CN" dirty="0" smtClean="0">
                <a:solidFill>
                  <a:schemeClr val="tx2"/>
                </a:solidFill>
              </a:rPr>
              <a:t>Online Aggregation</a:t>
            </a:r>
          </a:p>
          <a:p>
            <a:pPr hangingPunct="1"/>
            <a:r>
              <a:rPr lang="en-US" altLang="zh-CN" dirty="0" smtClean="0">
                <a:solidFill>
                  <a:schemeClr val="tx2"/>
                </a:solidFill>
              </a:rPr>
              <a:t>Continuous </a:t>
            </a:r>
            <a:r>
              <a:rPr lang="en-US" altLang="zh-CN" dirty="0">
                <a:solidFill>
                  <a:schemeClr val="tx2"/>
                </a:solidFill>
              </a:rPr>
              <a:t>Queries </a:t>
            </a:r>
            <a:endParaRPr lang="en-US" altLang="zh-CN" dirty="0" smtClean="0">
              <a:solidFill>
                <a:schemeClr val="tx2"/>
              </a:solidFill>
            </a:endParaRPr>
          </a:p>
          <a:p>
            <a:pPr hangingPunct="1"/>
            <a:r>
              <a:rPr lang="en-US" altLang="zh-CN" dirty="0" smtClean="0">
                <a:solidFill>
                  <a:srgbClr val="FFFF00"/>
                </a:solidFill>
              </a:rPr>
              <a:t>Performance Evaluation </a:t>
            </a:r>
          </a:p>
          <a:p>
            <a:pPr hangingPunct="1"/>
            <a:endParaRPr lang="en-US" altLang="zh-CN" dirty="0">
              <a:solidFill>
                <a:srgbClr val="FFFFFF"/>
              </a:solidFill>
            </a:endParaRPr>
          </a:p>
          <a:p>
            <a:pPr lvl="2"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
        <p:nvSpPr>
          <p:cNvPr id="5" name="文本框 5"/>
          <p:cNvSpPr txBox="1"/>
          <p:nvPr/>
        </p:nvSpPr>
        <p:spPr>
          <a:xfrm>
            <a:off x="896470" y="620488"/>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altLang="zh-CN" sz="4400" dirty="0" smtClean="0">
                <a:solidFill>
                  <a:srgbClr val="FFFFFF"/>
                </a:solidFill>
              </a:rPr>
              <a:t>Guideline</a:t>
            </a:r>
            <a:r>
              <a:rPr lang="zh-CN" altLang="en-US" sz="4400" dirty="0" smtClean="0">
                <a:solidFill>
                  <a:srgbClr val="FFFFFF"/>
                </a:solidFill>
              </a:rPr>
              <a:t> </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422456181"/>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0" y="478664"/>
            <a:ext cx="6882939"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sz="4800" dirty="0" smtClean="0">
                <a:solidFill>
                  <a:srgbClr val="FFFFFF"/>
                </a:solidFill>
              </a:rPr>
              <a:t>Performance Evaluation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70529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lvl="1" hangingPunct="1"/>
            <a:r>
              <a:rPr lang="en-US" dirty="0">
                <a:solidFill>
                  <a:srgbClr val="FFFFFF"/>
                </a:solidFill>
              </a:rPr>
              <a:t>demonstrate that pipelining can reduce job completion times in some configurations </a:t>
            </a:r>
            <a:endParaRPr lang="en-US" dirty="0" smtClean="0">
              <a:solidFill>
                <a:srgbClr val="FFFFFF"/>
              </a:solidFill>
            </a:endParaRPr>
          </a:p>
          <a:p>
            <a:pPr lvl="1" hangingPunct="1"/>
            <a:r>
              <a:rPr lang="en-US" altLang="zh-CN" dirty="0">
                <a:solidFill>
                  <a:srgbClr val="FFFFFF"/>
                </a:solidFill>
              </a:rPr>
              <a:t>By pushing work from map tasks to reduce tasks more </a:t>
            </a:r>
            <a:r>
              <a:rPr lang="en-US" altLang="zh-CN" dirty="0" smtClean="0">
                <a:solidFill>
                  <a:srgbClr val="FFFFFF"/>
                </a:solidFill>
              </a:rPr>
              <a:t>aggressively</a:t>
            </a:r>
            <a:r>
              <a:rPr lang="en-US" altLang="zh-CN" dirty="0">
                <a:solidFill>
                  <a:srgbClr val="FFFFFF"/>
                </a:solidFill>
              </a:rPr>
              <a:t>, pipelining can enable better overlapping of map and reduce computation </a:t>
            </a:r>
            <a:endParaRPr lang="en-US" altLang="zh-CN" dirty="0" smtClean="0">
              <a:solidFill>
                <a:srgbClr val="FFFFFF"/>
              </a:solidFill>
            </a:endParaRPr>
          </a:p>
          <a:p>
            <a:pPr lvl="1" hangingPunct="1"/>
            <a:r>
              <a:rPr lang="en-US" altLang="zh-CN" dirty="0">
                <a:solidFill>
                  <a:srgbClr val="FFFFFF"/>
                </a:solidFill>
              </a:rPr>
              <a:t>When pipelining is enabled, the </a:t>
            </a:r>
            <a:r>
              <a:rPr lang="en-US" altLang="zh-CN" dirty="0">
                <a:solidFill>
                  <a:schemeClr val="accent1"/>
                </a:solidFill>
              </a:rPr>
              <a:t>sort phase is avoided </a:t>
            </a:r>
            <a:r>
              <a:rPr lang="en-US" altLang="zh-CN" dirty="0">
                <a:solidFill>
                  <a:srgbClr val="FFFFFF"/>
                </a:solidFill>
              </a:rPr>
              <a:t>since map tasks have already sent some fraction of the spill files to concurrently running reduce tasks. </a:t>
            </a:r>
            <a:r>
              <a:rPr lang="en-US" altLang="zh-CN" dirty="0">
                <a:solidFill>
                  <a:schemeClr val="accent1"/>
                </a:solidFill>
              </a:rPr>
              <a:t>Therefore, pipelining increases the merging workload placed on the reducer </a:t>
            </a:r>
            <a:endParaRPr lang="en-US" dirty="0">
              <a:solidFill>
                <a:schemeClr val="accent1"/>
              </a:solidFill>
            </a:endParaRPr>
          </a:p>
        </p:txBody>
      </p:sp>
    </p:spTree>
    <p:extLst>
      <p:ext uri="{BB962C8B-B14F-4D97-AF65-F5344CB8AC3E}">
        <p14:creationId xmlns:p14="http://schemas.microsoft.com/office/powerpoint/2010/main" val="640097085"/>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0" y="478664"/>
            <a:ext cx="6882939"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sz="4800" dirty="0" smtClean="0">
                <a:solidFill>
                  <a:srgbClr val="FFFFFF"/>
                </a:solidFill>
              </a:rPr>
              <a:t>Performance Evaluation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70529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marL="444500" lvl="1" indent="0" hangingPunct="1">
              <a:buNone/>
            </a:pPr>
            <a:r>
              <a:rPr lang="en-US" b="1" dirty="0" smtClean="0">
                <a:solidFill>
                  <a:srgbClr val="FFFFFF"/>
                </a:solidFill>
              </a:rPr>
              <a:t>Small Job Results</a:t>
            </a:r>
          </a:p>
        </p:txBody>
      </p:sp>
      <p:pic>
        <p:nvPicPr>
          <p:cNvPr id="6" name="Picture 5"/>
          <p:cNvPicPr>
            <a:picLocks noChangeAspect="1"/>
          </p:cNvPicPr>
          <p:nvPr/>
        </p:nvPicPr>
        <p:blipFill>
          <a:blip r:embed="rId4"/>
          <a:stretch>
            <a:fillRect/>
          </a:stretch>
        </p:blipFill>
        <p:spPr>
          <a:xfrm>
            <a:off x="525765" y="2818016"/>
            <a:ext cx="5893724" cy="3568742"/>
          </a:xfrm>
          <a:prstGeom prst="rect">
            <a:avLst/>
          </a:prstGeom>
        </p:spPr>
      </p:pic>
      <p:pic>
        <p:nvPicPr>
          <p:cNvPr id="7" name="Picture 6"/>
          <p:cNvPicPr>
            <a:picLocks noChangeAspect="1"/>
          </p:cNvPicPr>
          <p:nvPr/>
        </p:nvPicPr>
        <p:blipFill>
          <a:blip r:embed="rId5"/>
          <a:stretch>
            <a:fillRect/>
          </a:stretch>
        </p:blipFill>
        <p:spPr>
          <a:xfrm>
            <a:off x="6113260" y="5495506"/>
            <a:ext cx="6311267" cy="3806436"/>
          </a:xfrm>
          <a:prstGeom prst="rect">
            <a:avLst/>
          </a:prstGeom>
        </p:spPr>
      </p:pic>
      <p:sp>
        <p:nvSpPr>
          <p:cNvPr id="8" name="TextBox 7"/>
          <p:cNvSpPr txBox="1"/>
          <p:nvPr/>
        </p:nvSpPr>
        <p:spPr>
          <a:xfrm>
            <a:off x="6545376" y="2215055"/>
            <a:ext cx="6343931"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rgbClr val="FFFFFF"/>
                </a:solidFill>
              </a:rPr>
              <a:t> </a:t>
            </a:r>
            <a:r>
              <a:rPr lang="en-US" sz="2800" dirty="0">
                <a:solidFill>
                  <a:srgbClr val="FFFFFF"/>
                </a:solidFill>
              </a:rPr>
              <a:t>A </a:t>
            </a:r>
            <a:r>
              <a:rPr lang="en-US" sz="2800" dirty="0" smtClean="0">
                <a:solidFill>
                  <a:srgbClr val="00B0F0"/>
                </a:solidFill>
              </a:rPr>
              <a:t>plateau</a:t>
            </a:r>
            <a:r>
              <a:rPr lang="en-US" sz="2800" dirty="0" smtClean="0">
                <a:solidFill>
                  <a:srgbClr val="FFFFFF"/>
                </a:solidFill>
              </a:rPr>
              <a:t> </a:t>
            </a:r>
            <a:r>
              <a:rPr lang="en-US" sz="2800" dirty="0">
                <a:solidFill>
                  <a:srgbClr val="FFFFFF"/>
                </a:solidFill>
              </a:rPr>
              <a:t>can be seen at 75% progress for both blocking and pipelining, caused by the time taken to perform a final merge of all map output before entering the reduce phase </a:t>
            </a:r>
            <a:endParaRPr lang="en-US" sz="2800" dirty="0" smtClean="0">
              <a:solidFill>
                <a:srgbClr val="FFFFFF"/>
              </a:solidFill>
            </a:endParaRPr>
          </a:p>
          <a:p>
            <a:endParaRPr kumimoji="0" lang="en-US" sz="2000" b="0" i="0" u="none" strike="noStrike" cap="none" spc="0" normalizeH="0" baseline="0" dirty="0">
              <a:ln>
                <a:noFill/>
              </a:ln>
              <a:solidFill>
                <a:srgbClr val="838787"/>
              </a:solidFill>
              <a:effectLst/>
              <a:uFillTx/>
              <a:latin typeface="Avenir Next Medium"/>
              <a:ea typeface="Avenir Next Medium"/>
              <a:cs typeface="Avenir Next Medium"/>
              <a:sym typeface="Avenir Next Medium"/>
            </a:endParaRPr>
          </a:p>
        </p:txBody>
      </p:sp>
      <p:sp>
        <p:nvSpPr>
          <p:cNvPr id="9" name="TextBox 8"/>
          <p:cNvSpPr txBox="1"/>
          <p:nvPr/>
        </p:nvSpPr>
        <p:spPr>
          <a:xfrm>
            <a:off x="896470" y="6233033"/>
            <a:ext cx="4833410"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sz="2800" dirty="0">
                <a:solidFill>
                  <a:srgbClr val="00B0F0"/>
                </a:solidFill>
              </a:rPr>
              <a:t>the plateau for the pipelining case is shorter</a:t>
            </a:r>
            <a:r>
              <a:rPr lang="en-US" sz="2800" dirty="0">
                <a:solidFill>
                  <a:srgbClr val="FFFFFF"/>
                </a:solidFill>
              </a:rPr>
              <a:t>. With pipelining, reduce tasks receive map outputs earlier and can begin sorting earlier </a:t>
            </a:r>
          </a:p>
          <a:p>
            <a:pPr marL="0" marR="0" indent="0" algn="l" defTabSz="584200" rtl="0" fontAlgn="auto" latinLnBrk="0" hangingPunct="0">
              <a:lnSpc>
                <a:spcPct val="100000"/>
              </a:lnSpc>
              <a:spcBef>
                <a:spcPts val="2400"/>
              </a:spcBef>
              <a:spcAft>
                <a:spcPts val="0"/>
              </a:spcAft>
              <a:buClrTx/>
              <a:buSzTx/>
              <a:buFontTx/>
              <a:buNone/>
              <a:tabLst/>
            </a:pPr>
            <a:endParaRPr kumimoji="0" lang="en-US" sz="2000" b="0" i="0" u="none" strike="noStrike" cap="none" spc="0" normalizeH="0" baseline="0" dirty="0">
              <a:ln>
                <a:noFill/>
              </a:ln>
              <a:solidFill>
                <a:srgbClr val="838787"/>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1627337927"/>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0" y="478664"/>
            <a:ext cx="6882939"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sz="4800" dirty="0" smtClean="0">
                <a:solidFill>
                  <a:srgbClr val="FFFFFF"/>
                </a:solidFill>
              </a:rPr>
              <a:t>Performance Evaluation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70529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marL="444500" lvl="1" indent="0" hangingPunct="1">
              <a:buNone/>
            </a:pPr>
            <a:r>
              <a:rPr lang="en-US" b="1" dirty="0" smtClean="0">
                <a:solidFill>
                  <a:srgbClr val="FFFFFF"/>
                </a:solidFill>
              </a:rPr>
              <a:t>Small Job Results</a:t>
            </a:r>
          </a:p>
        </p:txBody>
      </p:sp>
      <p:sp>
        <p:nvSpPr>
          <p:cNvPr id="8" name="TextBox 7"/>
          <p:cNvSpPr txBox="1"/>
          <p:nvPr/>
        </p:nvSpPr>
        <p:spPr>
          <a:xfrm>
            <a:off x="6487994" y="2207292"/>
            <a:ext cx="6343931" cy="29956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rgbClr val="FFFFFF"/>
                </a:solidFill>
              </a:rPr>
              <a:t> </a:t>
            </a:r>
            <a:r>
              <a:rPr lang="en-US" sz="2800" dirty="0">
                <a:solidFill>
                  <a:srgbClr val="FFFFFF"/>
                </a:solidFill>
              </a:rPr>
              <a:t>Using more reduce tasks </a:t>
            </a:r>
            <a:r>
              <a:rPr lang="en-US" sz="2800" dirty="0">
                <a:solidFill>
                  <a:srgbClr val="00B0F0"/>
                </a:solidFill>
              </a:rPr>
              <a:t>decreases the amount of merging</a:t>
            </a:r>
            <a:r>
              <a:rPr lang="en-US" sz="2800" dirty="0">
                <a:solidFill>
                  <a:srgbClr val="FFFFFF"/>
                </a:solidFill>
              </a:rPr>
              <a:t> that any one reduce task must perform, which reduces the duration of the plateau at 75% progress. In the blocking case, the plateau is practically gone. </a:t>
            </a:r>
            <a:endParaRPr kumimoji="0" lang="en-US" sz="2000" b="0" i="0" u="none" strike="noStrike" cap="none" spc="0" normalizeH="0" baseline="0" dirty="0">
              <a:ln>
                <a:noFill/>
              </a:ln>
              <a:solidFill>
                <a:srgbClr val="838787"/>
              </a:solidFill>
              <a:effectLst/>
              <a:uFillTx/>
              <a:latin typeface="Avenir Next Medium"/>
              <a:ea typeface="Avenir Next Medium"/>
              <a:cs typeface="Avenir Next Medium"/>
              <a:sym typeface="Avenir Next Medium"/>
            </a:endParaRPr>
          </a:p>
        </p:txBody>
      </p:sp>
      <p:sp>
        <p:nvSpPr>
          <p:cNvPr id="9" name="TextBox 8"/>
          <p:cNvSpPr txBox="1"/>
          <p:nvPr/>
        </p:nvSpPr>
        <p:spPr>
          <a:xfrm>
            <a:off x="669568" y="6109922"/>
            <a:ext cx="5539122"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sz="2800" dirty="0" smtClean="0">
                <a:solidFill>
                  <a:srgbClr val="00B0F0"/>
                </a:solidFill>
              </a:rPr>
              <a:t>map </a:t>
            </a:r>
            <a:r>
              <a:rPr lang="en-US" sz="2800" dirty="0">
                <a:solidFill>
                  <a:srgbClr val="00B0F0"/>
                </a:solidFill>
              </a:rPr>
              <a:t>phase</a:t>
            </a:r>
            <a:r>
              <a:rPr lang="en-US" sz="2800" dirty="0">
                <a:solidFill>
                  <a:srgbClr val="FFFFFF"/>
                </a:solidFill>
              </a:rPr>
              <a:t> finishes </a:t>
            </a:r>
            <a:r>
              <a:rPr lang="en-US" sz="2800" dirty="0" smtClean="0">
                <a:solidFill>
                  <a:srgbClr val="FFFF00"/>
                </a:solidFill>
              </a:rPr>
              <a:t>faster</a:t>
            </a:r>
            <a:r>
              <a:rPr lang="en-US" sz="2800" dirty="0" smtClean="0">
                <a:solidFill>
                  <a:srgbClr val="FFFFFF"/>
                </a:solidFill>
              </a:rPr>
              <a:t> </a:t>
            </a:r>
            <a:r>
              <a:rPr lang="en-US" sz="2800" dirty="0">
                <a:solidFill>
                  <a:srgbClr val="FFFFFF"/>
                </a:solidFill>
              </a:rPr>
              <a:t>with blocking than with pipelining. B</a:t>
            </a:r>
            <a:r>
              <a:rPr lang="en-US" sz="2800" dirty="0" smtClean="0">
                <a:solidFill>
                  <a:srgbClr val="FFFFFF"/>
                </a:solidFill>
              </a:rPr>
              <a:t>ecause </a:t>
            </a:r>
            <a:r>
              <a:rPr lang="en-US" sz="2800" dirty="0">
                <a:solidFill>
                  <a:srgbClr val="FFFFFF"/>
                </a:solidFill>
              </a:rPr>
              <a:t>pipelining allows reduce tasks to begin executing more quickly hence, the </a:t>
            </a:r>
            <a:r>
              <a:rPr lang="en-US" sz="2800" dirty="0">
                <a:solidFill>
                  <a:srgbClr val="00B0F0"/>
                </a:solidFill>
              </a:rPr>
              <a:t>reduce tasks compete for resources with the map tasks </a:t>
            </a:r>
            <a:endParaRPr kumimoji="0" lang="en-US" sz="2000" b="0" i="0" u="none" strike="noStrike" cap="none" spc="0" normalizeH="0" baseline="0" dirty="0">
              <a:ln>
                <a:noFill/>
              </a:ln>
              <a:solidFill>
                <a:srgbClr val="00B0F0"/>
              </a:solidFill>
              <a:effectLst/>
              <a:uFillTx/>
              <a:sym typeface="Avenir Next Medium"/>
            </a:endParaRPr>
          </a:p>
        </p:txBody>
      </p:sp>
      <p:pic>
        <p:nvPicPr>
          <p:cNvPr id="10" name="Picture 9"/>
          <p:cNvPicPr>
            <a:picLocks noChangeAspect="1"/>
          </p:cNvPicPr>
          <p:nvPr/>
        </p:nvPicPr>
        <p:blipFill>
          <a:blip r:embed="rId4"/>
          <a:stretch>
            <a:fillRect/>
          </a:stretch>
        </p:blipFill>
        <p:spPr>
          <a:xfrm>
            <a:off x="704780" y="2744239"/>
            <a:ext cx="5648906" cy="3725731"/>
          </a:xfrm>
          <a:prstGeom prst="rect">
            <a:avLst/>
          </a:prstGeom>
        </p:spPr>
      </p:pic>
      <p:pic>
        <p:nvPicPr>
          <p:cNvPr id="11" name="Picture 10"/>
          <p:cNvPicPr>
            <a:picLocks noChangeAspect="1"/>
          </p:cNvPicPr>
          <p:nvPr/>
        </p:nvPicPr>
        <p:blipFill>
          <a:blip r:embed="rId5"/>
          <a:stretch>
            <a:fillRect/>
          </a:stretch>
        </p:blipFill>
        <p:spPr>
          <a:xfrm>
            <a:off x="6342997" y="5251112"/>
            <a:ext cx="6297237" cy="4074237"/>
          </a:xfrm>
          <a:prstGeom prst="rect">
            <a:avLst/>
          </a:prstGeom>
        </p:spPr>
      </p:pic>
    </p:spTree>
    <p:extLst>
      <p:ext uri="{BB962C8B-B14F-4D97-AF65-F5344CB8AC3E}">
        <p14:creationId xmlns:p14="http://schemas.microsoft.com/office/powerpoint/2010/main" val="102878496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896470" y="695303"/>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Objective</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8" name="Shape 171"/>
          <p:cNvSpPr txBox="1">
            <a:spLocks/>
          </p:cNvSpPr>
          <p:nvPr/>
        </p:nvSpPr>
        <p:spPr>
          <a:xfrm>
            <a:off x="896470" y="2790772"/>
            <a:ext cx="11756273" cy="5743628"/>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err="1" smtClean="0">
                <a:solidFill>
                  <a:srgbClr val="92D050"/>
                </a:solidFill>
              </a:rPr>
              <a:t>Pipleline</a:t>
            </a:r>
            <a:r>
              <a:rPr lang="zh-CN" altLang="en-US" dirty="0" smtClean="0">
                <a:solidFill>
                  <a:srgbClr val="92D050"/>
                </a:solidFill>
              </a:rPr>
              <a:t> </a:t>
            </a:r>
            <a:r>
              <a:rPr lang="en-US" altLang="zh-CN" dirty="0" smtClean="0">
                <a:solidFill>
                  <a:srgbClr val="FFFFFF"/>
                </a:solidFill>
              </a:rPr>
              <a:t>intermediate</a:t>
            </a:r>
            <a:r>
              <a:rPr lang="zh-CN" altLang="en-US" dirty="0" smtClean="0">
                <a:solidFill>
                  <a:srgbClr val="FFFFFF"/>
                </a:solidFill>
              </a:rPr>
              <a:t> </a:t>
            </a:r>
            <a:r>
              <a:rPr lang="en-US" altLang="zh-CN" dirty="0" smtClean="0">
                <a:solidFill>
                  <a:srgbClr val="FFFFFF"/>
                </a:solidFill>
              </a:rPr>
              <a:t>data</a:t>
            </a:r>
            <a:r>
              <a:rPr lang="zh-CN" altLang="en-US" dirty="0" smtClean="0">
                <a:solidFill>
                  <a:srgbClr val="FFFFFF"/>
                </a:solidFill>
              </a:rPr>
              <a:t> </a:t>
            </a:r>
            <a:r>
              <a:rPr lang="en-US" altLang="zh-CN" dirty="0" smtClean="0">
                <a:solidFill>
                  <a:srgbClr val="FFFFFF"/>
                </a:solidFill>
              </a:rPr>
              <a:t>between</a:t>
            </a:r>
            <a:r>
              <a:rPr lang="zh-CN" altLang="en-US" dirty="0" smtClean="0">
                <a:solidFill>
                  <a:srgbClr val="FFFFFF"/>
                </a:solidFill>
              </a:rPr>
              <a:t> </a:t>
            </a:r>
            <a:r>
              <a:rPr lang="en-US" altLang="zh-CN" dirty="0" smtClean="0">
                <a:solidFill>
                  <a:srgbClr val="FFFFFF"/>
                </a:solidFill>
              </a:rPr>
              <a:t>operators</a:t>
            </a:r>
            <a:endParaRPr lang="zh-CN" altLang="en-US" dirty="0" smtClean="0">
              <a:solidFill>
                <a:srgbClr val="FFFFFF"/>
              </a:solidFill>
            </a:endParaRPr>
          </a:p>
          <a:p>
            <a:pPr lvl="1" hangingPunct="1"/>
            <a:r>
              <a:rPr lang="en-US" altLang="zh-CN" sz="2800" dirty="0" smtClean="0">
                <a:solidFill>
                  <a:schemeClr val="accent4"/>
                </a:solidFill>
              </a:rPr>
              <a:t>On-line aggregation:</a:t>
            </a:r>
            <a:r>
              <a:rPr lang="zh-CN" altLang="en-US" sz="2800" dirty="0" smtClean="0">
                <a:solidFill>
                  <a:schemeClr val="accent4"/>
                </a:solidFill>
              </a:rPr>
              <a:t> </a:t>
            </a:r>
            <a:r>
              <a:rPr lang="en-US" altLang="zh-CN" sz="2800" dirty="0" smtClean="0">
                <a:solidFill>
                  <a:srgbClr val="FFFFFF"/>
                </a:solidFill>
              </a:rPr>
              <a:t>Estimate</a:t>
            </a:r>
            <a:r>
              <a:rPr lang="zh-CN" altLang="en-US" sz="2800" dirty="0" smtClean="0">
                <a:solidFill>
                  <a:srgbClr val="FFFFFF"/>
                </a:solidFill>
              </a:rPr>
              <a:t> </a:t>
            </a:r>
            <a:r>
              <a:rPr lang="en-US" altLang="zh-CN" sz="2800" dirty="0" smtClean="0">
                <a:solidFill>
                  <a:srgbClr val="FFFFFF"/>
                </a:solidFill>
              </a:rPr>
              <a:t>final</a:t>
            </a:r>
            <a:r>
              <a:rPr lang="zh-CN" altLang="en-US" sz="2800" dirty="0" smtClean="0">
                <a:solidFill>
                  <a:srgbClr val="FFFFFF"/>
                </a:solidFill>
              </a:rPr>
              <a:t> </a:t>
            </a:r>
            <a:r>
              <a:rPr lang="en-US" altLang="zh-CN" sz="2800" dirty="0" smtClean="0">
                <a:solidFill>
                  <a:srgbClr val="FFFFFF"/>
                </a:solidFill>
              </a:rPr>
              <a:t>result</a:t>
            </a:r>
            <a:r>
              <a:rPr lang="zh-CN" altLang="en-US" sz="2800" dirty="0" smtClean="0">
                <a:solidFill>
                  <a:srgbClr val="FFFFFF"/>
                </a:solidFill>
              </a:rPr>
              <a:t> </a:t>
            </a:r>
            <a:r>
              <a:rPr lang="en-US" altLang="zh-CN" sz="2800" dirty="0" smtClean="0">
                <a:solidFill>
                  <a:srgbClr val="FFFFFF"/>
                </a:solidFill>
              </a:rPr>
              <a:t>during</a:t>
            </a:r>
            <a:r>
              <a:rPr lang="zh-CN" altLang="en-US" sz="2800" dirty="0" smtClean="0">
                <a:solidFill>
                  <a:srgbClr val="FFFFFF"/>
                </a:solidFill>
              </a:rPr>
              <a:t> </a:t>
            </a:r>
            <a:r>
              <a:rPr lang="en-US" altLang="zh-CN" sz="2800" dirty="0" smtClean="0">
                <a:solidFill>
                  <a:srgbClr val="FFFFFF"/>
                </a:solidFill>
              </a:rPr>
              <a:t>execution</a:t>
            </a:r>
            <a:endParaRPr lang="zh-CN" altLang="en-US" sz="2800" dirty="0" smtClean="0">
              <a:solidFill>
                <a:srgbClr val="FFFFFF"/>
              </a:solidFill>
            </a:endParaRPr>
          </a:p>
          <a:p>
            <a:pPr lvl="1" hangingPunct="1"/>
            <a:r>
              <a:rPr lang="en-US" altLang="zh-CN" sz="2800" dirty="0">
                <a:solidFill>
                  <a:schemeClr val="accent4"/>
                </a:solidFill>
              </a:rPr>
              <a:t>Continuous queries:</a:t>
            </a:r>
            <a:r>
              <a:rPr lang="zh-CN" altLang="en-US" sz="2800" dirty="0">
                <a:solidFill>
                  <a:schemeClr val="accent4"/>
                </a:solidFill>
              </a:rPr>
              <a:t> </a:t>
            </a:r>
            <a:r>
              <a:rPr lang="en-US" altLang="zh-CN" sz="2800" dirty="0">
                <a:solidFill>
                  <a:srgbClr val="FFFFFF"/>
                </a:solidFill>
              </a:rPr>
              <a:t>continuously, </a:t>
            </a:r>
            <a:r>
              <a:rPr lang="en-US" altLang="zh-CN" sz="2800" dirty="0" smtClean="0">
                <a:solidFill>
                  <a:srgbClr val="FFFFFF"/>
                </a:solidFill>
              </a:rPr>
              <a:t>accept</a:t>
            </a:r>
            <a:r>
              <a:rPr lang="zh-CN" altLang="en-US" sz="2800" dirty="0" smtClean="0">
                <a:solidFill>
                  <a:srgbClr val="FFFFFF"/>
                </a:solidFill>
              </a:rPr>
              <a:t> </a:t>
            </a:r>
            <a:r>
              <a:rPr lang="en-US" altLang="zh-CN" sz="2800" dirty="0" smtClean="0">
                <a:solidFill>
                  <a:srgbClr val="FFFFFF"/>
                </a:solidFill>
              </a:rPr>
              <a:t>and</a:t>
            </a:r>
            <a:r>
              <a:rPr lang="zh-CN" altLang="en-US" sz="2800" dirty="0" smtClean="0">
                <a:solidFill>
                  <a:srgbClr val="FFFFFF"/>
                </a:solidFill>
              </a:rPr>
              <a:t> </a:t>
            </a:r>
            <a:r>
              <a:rPr lang="en-US" altLang="zh-CN" sz="2800" dirty="0" smtClean="0">
                <a:solidFill>
                  <a:srgbClr val="FFFFFF"/>
                </a:solidFill>
              </a:rPr>
              <a:t>analyze </a:t>
            </a:r>
            <a:r>
              <a:rPr lang="en-US" altLang="zh-CN" sz="2800" dirty="0">
                <a:solidFill>
                  <a:srgbClr val="FFFFFF"/>
                </a:solidFill>
              </a:rPr>
              <a:t>new </a:t>
            </a:r>
            <a:r>
              <a:rPr lang="zh-CN" altLang="en-US" sz="2800" dirty="0" smtClean="0">
                <a:solidFill>
                  <a:srgbClr val="FFFFFF"/>
                </a:solidFill>
              </a:rPr>
              <a:t>	</a:t>
            </a:r>
            <a:r>
              <a:rPr lang="en-US" altLang="zh-CN" sz="2800" dirty="0" smtClean="0">
                <a:solidFill>
                  <a:srgbClr val="FFFFFF"/>
                </a:solidFill>
              </a:rPr>
              <a:t>data</a:t>
            </a:r>
            <a:endParaRPr lang="zh-CN" altLang="en-US" sz="2800" dirty="0">
              <a:solidFill>
                <a:srgbClr val="FFFFFF"/>
              </a:solidFill>
            </a:endParaRPr>
          </a:p>
          <a:p>
            <a:pPr marL="444500" lvl="1" indent="0" hangingPunct="1">
              <a:buNone/>
            </a:pPr>
            <a:r>
              <a:rPr lang="en-US" altLang="zh-CN" sz="2800" dirty="0" smtClean="0">
                <a:solidFill>
                  <a:srgbClr val="FFFFFF"/>
                </a:solidFill>
              </a:rPr>
              <a:t> </a:t>
            </a:r>
            <a:endParaRPr lang="zh-CN" altLang="en-US" sz="3200" dirty="0" smtClean="0">
              <a:solidFill>
                <a:schemeClr val="accent4"/>
              </a:solidFill>
            </a:endParaRPr>
          </a:p>
          <a:p>
            <a:pPr hangingPunct="1"/>
            <a:r>
              <a:rPr lang="en-US" altLang="zh-CN" dirty="0" smtClean="0">
                <a:solidFill>
                  <a:srgbClr val="FFFFFF"/>
                </a:solidFill>
              </a:rPr>
              <a:t>Keep</a:t>
            </a:r>
            <a:r>
              <a:rPr lang="zh-CN" altLang="en-US" dirty="0" smtClean="0">
                <a:solidFill>
                  <a:srgbClr val="FFFFFF"/>
                </a:solidFill>
              </a:rPr>
              <a:t> </a:t>
            </a:r>
            <a:r>
              <a:rPr lang="en-US" altLang="zh-CN" dirty="0" smtClean="0">
                <a:solidFill>
                  <a:srgbClr val="92D050"/>
                </a:solidFill>
              </a:rPr>
              <a:t>fault</a:t>
            </a:r>
            <a:r>
              <a:rPr lang="zh-CN" altLang="en-US" dirty="0" smtClean="0">
                <a:solidFill>
                  <a:srgbClr val="92D050"/>
                </a:solidFill>
              </a:rPr>
              <a:t> </a:t>
            </a:r>
            <a:r>
              <a:rPr lang="en-US" altLang="zh-CN" dirty="0" smtClean="0">
                <a:solidFill>
                  <a:srgbClr val="92D050"/>
                </a:solidFill>
              </a:rPr>
              <a:t>tolerance</a:t>
            </a:r>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pic>
        <p:nvPicPr>
          <p:cNvPr id="11" name="图片 10"/>
          <p:cNvPicPr>
            <a:picLocks noChangeAspect="1"/>
          </p:cNvPicPr>
          <p:nvPr/>
        </p:nvPicPr>
        <p:blipFill>
          <a:blip r:embed="rId2"/>
          <a:stretch>
            <a:fillRect/>
          </a:stretch>
        </p:blipFill>
        <p:spPr>
          <a:xfrm>
            <a:off x="7705164" y="523318"/>
            <a:ext cx="4666130" cy="1097004"/>
          </a:xfrm>
          <a:prstGeom prst="rect">
            <a:avLst/>
          </a:prstGeom>
        </p:spPr>
      </p:pic>
    </p:spTree>
    <p:extLst>
      <p:ext uri="{BB962C8B-B14F-4D97-AF65-F5344CB8AC3E}">
        <p14:creationId xmlns:p14="http://schemas.microsoft.com/office/powerpoint/2010/main" val="1396976107"/>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2" name="TextBox 1"/>
          <p:cNvSpPr txBox="1"/>
          <p:nvPr/>
        </p:nvSpPr>
        <p:spPr>
          <a:xfrm>
            <a:off x="615140" y="478664"/>
            <a:ext cx="6882939"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sz="4800" dirty="0" smtClean="0">
                <a:solidFill>
                  <a:srgbClr val="FFFFFF"/>
                </a:solidFill>
              </a:rPr>
              <a:t>Performance Evaluation</a:t>
            </a:r>
            <a:endParaRPr kumimoji="0" lang="en-US" sz="4800" b="0" i="0" u="none" strike="noStrike" cap="none" spc="0" normalizeH="0" baseline="0" dirty="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896470" y="2124318"/>
            <a:ext cx="11743765" cy="705293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marL="444500" lvl="1" indent="0" hangingPunct="1">
              <a:buNone/>
            </a:pPr>
            <a:r>
              <a:rPr lang="en-US" b="1" dirty="0" smtClean="0">
                <a:solidFill>
                  <a:srgbClr val="FFFFFF"/>
                </a:solidFill>
              </a:rPr>
              <a:t>Large Job Results</a:t>
            </a:r>
          </a:p>
        </p:txBody>
      </p:sp>
      <p:sp>
        <p:nvSpPr>
          <p:cNvPr id="8" name="TextBox 7"/>
          <p:cNvSpPr txBox="1"/>
          <p:nvPr/>
        </p:nvSpPr>
        <p:spPr>
          <a:xfrm>
            <a:off x="6487994" y="2207292"/>
            <a:ext cx="6343931" cy="29956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rgbClr val="FFFFFF"/>
                </a:solidFill>
              </a:rPr>
              <a:t> </a:t>
            </a:r>
            <a:r>
              <a:rPr lang="en-US" sz="2800" dirty="0">
                <a:solidFill>
                  <a:srgbClr val="FFFFFF"/>
                </a:solidFill>
              </a:rPr>
              <a:t>100GB </a:t>
            </a:r>
            <a:r>
              <a:rPr lang="en-US" sz="2800" dirty="0" smtClean="0">
                <a:solidFill>
                  <a:srgbClr val="FFFFFF"/>
                </a:solidFill>
              </a:rPr>
              <a:t>word-count </a:t>
            </a:r>
            <a:r>
              <a:rPr lang="en-US" sz="2800" dirty="0">
                <a:solidFill>
                  <a:srgbClr val="FFFFFF"/>
                </a:solidFill>
              </a:rPr>
              <a:t>job with 512MB blocks, which resulted in 240 map tasks, scheduled in </a:t>
            </a:r>
            <a:r>
              <a:rPr lang="en-US" sz="2800" dirty="0">
                <a:solidFill>
                  <a:srgbClr val="00B0F0"/>
                </a:solidFill>
              </a:rPr>
              <a:t>three waves</a:t>
            </a:r>
            <a:r>
              <a:rPr lang="en-US" sz="2800" dirty="0">
                <a:solidFill>
                  <a:srgbClr val="FFFFFF"/>
                </a:solidFill>
              </a:rPr>
              <a:t> of 80 tasks each. The 60 reduce tasks were </a:t>
            </a:r>
            <a:r>
              <a:rPr lang="en-US" sz="2800" dirty="0" err="1">
                <a:solidFill>
                  <a:srgbClr val="FFFFFF"/>
                </a:solidFill>
              </a:rPr>
              <a:t>coscheduled</a:t>
            </a:r>
            <a:r>
              <a:rPr lang="en-US" sz="2800" dirty="0">
                <a:solidFill>
                  <a:srgbClr val="FFFFFF"/>
                </a:solidFill>
              </a:rPr>
              <a:t> with the </a:t>
            </a:r>
            <a:r>
              <a:rPr lang="en-US" sz="2800" dirty="0">
                <a:solidFill>
                  <a:srgbClr val="00B0F0"/>
                </a:solidFill>
              </a:rPr>
              <a:t>first wave </a:t>
            </a:r>
            <a:r>
              <a:rPr lang="en-US" sz="2800" dirty="0">
                <a:solidFill>
                  <a:srgbClr val="FFFFFF"/>
                </a:solidFill>
              </a:rPr>
              <a:t>of map tasks </a:t>
            </a:r>
            <a:endParaRPr kumimoji="0" lang="en-US" sz="2000" b="0" i="0" u="none" strike="noStrike" cap="none" spc="0" normalizeH="0" baseline="0" dirty="0">
              <a:ln>
                <a:noFill/>
              </a:ln>
              <a:solidFill>
                <a:srgbClr val="838787"/>
              </a:solidFill>
              <a:effectLst/>
              <a:uFillTx/>
              <a:latin typeface="Avenir Next Medium"/>
              <a:ea typeface="Avenir Next Medium"/>
              <a:cs typeface="Avenir Next Medium"/>
              <a:sym typeface="Avenir Next Medium"/>
            </a:endParaRPr>
          </a:p>
        </p:txBody>
      </p:sp>
      <p:sp>
        <p:nvSpPr>
          <p:cNvPr id="9" name="TextBox 8"/>
          <p:cNvSpPr txBox="1"/>
          <p:nvPr/>
        </p:nvSpPr>
        <p:spPr>
          <a:xfrm>
            <a:off x="669568" y="6109924"/>
            <a:ext cx="5539122"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sz="2800" dirty="0" smtClean="0">
                <a:solidFill>
                  <a:srgbClr val="FFFFFF"/>
                </a:solidFill>
              </a:rPr>
              <a:t>the </a:t>
            </a:r>
            <a:r>
              <a:rPr lang="en-US" sz="2800" dirty="0">
                <a:solidFill>
                  <a:srgbClr val="FFFFFF"/>
                </a:solidFill>
              </a:rPr>
              <a:t>blocking case, </a:t>
            </a:r>
            <a:r>
              <a:rPr lang="en-US" sz="2800" dirty="0">
                <a:solidFill>
                  <a:srgbClr val="00B0F0"/>
                </a:solidFill>
              </a:rPr>
              <a:t>the reduce tasks began working as soon as they received the output of the first </a:t>
            </a:r>
            <a:r>
              <a:rPr lang="en-US" sz="2800" dirty="0" smtClean="0">
                <a:solidFill>
                  <a:srgbClr val="00B0F0"/>
                </a:solidFill>
              </a:rPr>
              <a:t>wave</a:t>
            </a:r>
            <a:r>
              <a:rPr lang="en-US" sz="2800" dirty="0" smtClean="0">
                <a:solidFill>
                  <a:srgbClr val="FFFFFF"/>
                </a:solidFill>
              </a:rPr>
              <a:t>. Pipelining </a:t>
            </a:r>
            <a:r>
              <a:rPr lang="en-US" sz="2800" dirty="0">
                <a:solidFill>
                  <a:srgbClr val="FFFFFF"/>
                </a:solidFill>
              </a:rPr>
              <a:t>was able to achieve significantly better cluster utilization, and hence reduced job completion time by ~25% </a:t>
            </a:r>
            <a:endParaRPr kumimoji="0" lang="en-US" sz="2800" b="0" i="0" u="none" strike="noStrike" cap="none" spc="0" normalizeH="0" baseline="0" dirty="0">
              <a:ln>
                <a:noFill/>
              </a:ln>
              <a:solidFill>
                <a:srgbClr val="FFFFFF"/>
              </a:solidFill>
              <a:effectLst/>
              <a:uFillTx/>
              <a:sym typeface="Avenir Next Medium"/>
            </a:endParaRPr>
          </a:p>
        </p:txBody>
      </p:sp>
      <p:pic>
        <p:nvPicPr>
          <p:cNvPr id="6" name="Picture 5"/>
          <p:cNvPicPr>
            <a:picLocks noChangeAspect="1"/>
          </p:cNvPicPr>
          <p:nvPr/>
        </p:nvPicPr>
        <p:blipFill>
          <a:blip r:embed="rId4"/>
          <a:stretch>
            <a:fillRect/>
          </a:stretch>
        </p:blipFill>
        <p:spPr>
          <a:xfrm>
            <a:off x="573143" y="2734714"/>
            <a:ext cx="5872480" cy="3531082"/>
          </a:xfrm>
          <a:prstGeom prst="rect">
            <a:avLst/>
          </a:prstGeom>
        </p:spPr>
      </p:pic>
      <p:pic>
        <p:nvPicPr>
          <p:cNvPr id="7" name="Picture 6"/>
          <p:cNvPicPr>
            <a:picLocks noChangeAspect="1"/>
          </p:cNvPicPr>
          <p:nvPr/>
        </p:nvPicPr>
        <p:blipFill>
          <a:blip r:embed="rId5"/>
          <a:stretch>
            <a:fillRect/>
          </a:stretch>
        </p:blipFill>
        <p:spPr>
          <a:xfrm>
            <a:off x="6127805" y="5594465"/>
            <a:ext cx="6443617" cy="3871731"/>
          </a:xfrm>
          <a:prstGeom prst="rect">
            <a:avLst/>
          </a:prstGeom>
        </p:spPr>
      </p:pic>
    </p:spTree>
    <p:extLst>
      <p:ext uri="{BB962C8B-B14F-4D97-AF65-F5344CB8AC3E}">
        <p14:creationId xmlns:p14="http://schemas.microsoft.com/office/powerpoint/2010/main" val="1938281128"/>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6" name="Shape 171"/>
          <p:cNvSpPr txBox="1">
            <a:spLocks/>
          </p:cNvSpPr>
          <p:nvPr/>
        </p:nvSpPr>
        <p:spPr>
          <a:xfrm>
            <a:off x="746840" y="2136569"/>
            <a:ext cx="11743765" cy="7042312"/>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rgbClr val="FFFFFF"/>
                </a:solidFill>
              </a:rPr>
              <a:t>Pipeline</a:t>
            </a:r>
          </a:p>
          <a:p>
            <a:pPr hangingPunct="1"/>
            <a:r>
              <a:rPr lang="en-US" altLang="zh-CN" dirty="0" smtClean="0">
                <a:solidFill>
                  <a:srgbClr val="FFFFFF"/>
                </a:solidFill>
              </a:rPr>
              <a:t>Three Benefits</a:t>
            </a:r>
          </a:p>
          <a:p>
            <a:pPr marL="0" indent="0" hangingPunct="1">
              <a:spcBef>
                <a:spcPts val="1200"/>
              </a:spcBef>
              <a:buNone/>
            </a:pPr>
            <a:r>
              <a:rPr lang="en-US" altLang="zh-CN" sz="2800" dirty="0" smtClean="0">
                <a:solidFill>
                  <a:srgbClr val="FFFFFF"/>
                </a:solidFill>
              </a:rPr>
              <a:t>		Online </a:t>
            </a:r>
            <a:r>
              <a:rPr lang="en-US" altLang="zh-CN" sz="2800" dirty="0">
                <a:solidFill>
                  <a:srgbClr val="FFFFFF"/>
                </a:solidFill>
              </a:rPr>
              <a:t>Aggregation</a:t>
            </a:r>
          </a:p>
          <a:p>
            <a:pPr marL="0" indent="0" hangingPunct="1">
              <a:spcBef>
                <a:spcPts val="1200"/>
              </a:spcBef>
              <a:buNone/>
            </a:pPr>
            <a:r>
              <a:rPr lang="en-US" altLang="zh-CN" sz="2800" dirty="0">
                <a:solidFill>
                  <a:srgbClr val="FFFFFF"/>
                </a:solidFill>
              </a:rPr>
              <a:t>		Continuous Queries </a:t>
            </a:r>
          </a:p>
          <a:p>
            <a:pPr marL="444500" lvl="1" indent="0" hangingPunct="1">
              <a:spcBef>
                <a:spcPts val="1200"/>
              </a:spcBef>
              <a:buNone/>
            </a:pPr>
            <a:r>
              <a:rPr lang="en-US" altLang="zh-CN" sz="2800" dirty="0">
                <a:solidFill>
                  <a:srgbClr val="FFFFFF"/>
                </a:solidFill>
              </a:rPr>
              <a:t>		</a:t>
            </a:r>
            <a:r>
              <a:rPr lang="en-US" altLang="zh-CN" sz="2800" dirty="0" smtClean="0">
                <a:solidFill>
                  <a:srgbClr val="FFFFFF"/>
                </a:solidFill>
              </a:rPr>
              <a:t>Parallelism</a:t>
            </a:r>
            <a:endParaRPr lang="en-US" altLang="zh-CN" dirty="0" smtClean="0">
              <a:solidFill>
                <a:srgbClr val="FFFFFF"/>
              </a:solidFill>
            </a:endParaRPr>
          </a:p>
          <a:p>
            <a:pPr hangingPunct="1"/>
            <a:r>
              <a:rPr lang="en-US" altLang="zh-CN" dirty="0" smtClean="0">
                <a:solidFill>
                  <a:srgbClr val="FFFFFF"/>
                </a:solidFill>
              </a:rPr>
              <a:t>Fault Tolerance </a:t>
            </a:r>
            <a:r>
              <a:rPr lang="en-US" altLang="zh-CN" dirty="0">
                <a:solidFill>
                  <a:srgbClr val="FFFFFF"/>
                </a:solidFill>
              </a:rPr>
              <a:t>I</a:t>
            </a:r>
            <a:r>
              <a:rPr lang="en-US" altLang="zh-CN" dirty="0" smtClean="0">
                <a:solidFill>
                  <a:srgbClr val="FFFFFF"/>
                </a:solidFill>
              </a:rPr>
              <a:t>s a Big </a:t>
            </a:r>
            <a:r>
              <a:rPr lang="en-US" altLang="zh-CN" dirty="0">
                <a:solidFill>
                  <a:srgbClr val="FFFFFF"/>
                </a:solidFill>
              </a:rPr>
              <a:t>I</a:t>
            </a:r>
            <a:r>
              <a:rPr lang="en-US" altLang="zh-CN" dirty="0" smtClean="0">
                <a:solidFill>
                  <a:srgbClr val="FFFFFF"/>
                </a:solidFill>
              </a:rPr>
              <a:t>ssue</a:t>
            </a:r>
            <a:endParaRPr lang="en-US" altLang="zh-CN" dirty="0">
              <a:solidFill>
                <a:srgbClr val="FFFFFF"/>
              </a:solidFill>
            </a:endParaRPr>
          </a:p>
          <a:p>
            <a:pPr marL="0" indent="0" hangingPunct="1">
              <a:spcBef>
                <a:spcPts val="1200"/>
              </a:spcBef>
              <a:buNone/>
            </a:pPr>
            <a:r>
              <a:rPr lang="en-US" altLang="zh-CN" sz="2800" dirty="0" smtClean="0">
                <a:solidFill>
                  <a:srgbClr val="FFFFFF"/>
                </a:solidFill>
              </a:rPr>
              <a:t>		</a:t>
            </a:r>
            <a:endParaRPr lang="en-US" altLang="zh-CN" dirty="0">
              <a:solidFill>
                <a:srgbClr val="FFFFFF"/>
              </a:solidFill>
            </a:endParaRPr>
          </a:p>
          <a:p>
            <a:pPr lvl="2"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sp>
        <p:nvSpPr>
          <p:cNvPr id="5" name="文本框 5"/>
          <p:cNvSpPr txBox="1"/>
          <p:nvPr/>
        </p:nvSpPr>
        <p:spPr>
          <a:xfrm>
            <a:off x="896470" y="620488"/>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altLang="zh-CN" sz="4400" dirty="0" smtClean="0">
                <a:solidFill>
                  <a:srgbClr val="FFFFFF"/>
                </a:solidFill>
              </a:rPr>
              <a:t>Conclusion</a:t>
            </a:r>
            <a:r>
              <a:rPr lang="zh-CN" altLang="en-US" sz="4400" dirty="0" smtClean="0">
                <a:solidFill>
                  <a:srgbClr val="FFFFFF"/>
                </a:solidFill>
              </a:rPr>
              <a:t> </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80908870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6" name="文本框 5"/>
          <p:cNvSpPr txBox="1"/>
          <p:nvPr/>
        </p:nvSpPr>
        <p:spPr>
          <a:xfrm>
            <a:off x="896470" y="695303"/>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altLang="zh-CN" sz="4400" dirty="0" smtClean="0">
                <a:solidFill>
                  <a:srgbClr val="FFFFFF"/>
                </a:solidFill>
              </a:rPr>
              <a:t>Guideline</a:t>
            </a:r>
            <a:r>
              <a:rPr lang="zh-CN" altLang="en-US" sz="4400" dirty="0" smtClean="0">
                <a:solidFill>
                  <a:srgbClr val="FFFFFF"/>
                </a:solidFill>
              </a:rPr>
              <a:t> </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8" name="Shape 171"/>
          <p:cNvSpPr txBox="1">
            <a:spLocks/>
          </p:cNvSpPr>
          <p:nvPr/>
        </p:nvSpPr>
        <p:spPr>
          <a:xfrm>
            <a:off x="896469" y="2352700"/>
            <a:ext cx="11743765" cy="7042312"/>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rgbClr val="FFFFFF"/>
                </a:solidFill>
              </a:rPr>
              <a:t>Hadoop</a:t>
            </a:r>
            <a:endParaRPr lang="zh-CN" altLang="en-US" dirty="0" smtClean="0">
              <a:solidFill>
                <a:srgbClr val="FFFFFF"/>
              </a:solidFill>
            </a:endParaRPr>
          </a:p>
          <a:p>
            <a:pPr lvl="1" hangingPunct="1"/>
            <a:r>
              <a:rPr lang="en-US" altLang="zh-CN" dirty="0" smtClean="0">
                <a:solidFill>
                  <a:srgbClr val="FFFFFF"/>
                </a:solidFill>
              </a:rPr>
              <a:t>Hadoop</a:t>
            </a:r>
            <a:r>
              <a:rPr lang="zh-CN" altLang="en-US" dirty="0" smtClean="0">
                <a:solidFill>
                  <a:srgbClr val="FFFFFF"/>
                </a:solidFill>
              </a:rPr>
              <a:t> </a:t>
            </a:r>
            <a:r>
              <a:rPr lang="en-US" altLang="zh-CN" dirty="0" smtClean="0">
                <a:solidFill>
                  <a:srgbClr val="FFFFFF"/>
                </a:solidFill>
              </a:rPr>
              <a:t>installation</a:t>
            </a:r>
            <a:endParaRPr lang="zh-CN" altLang="en-US" dirty="0" smtClean="0">
              <a:solidFill>
                <a:srgbClr val="FFFFFF"/>
              </a:solidFill>
            </a:endParaRPr>
          </a:p>
          <a:p>
            <a:pPr lvl="1" hangingPunct="1"/>
            <a:r>
              <a:rPr lang="en-US" altLang="zh-CN" dirty="0" smtClean="0">
                <a:solidFill>
                  <a:srgbClr val="FFFFFF"/>
                </a:solidFill>
              </a:rPr>
              <a:t>Map</a:t>
            </a:r>
            <a:r>
              <a:rPr lang="zh-CN" altLang="en-US" dirty="0">
                <a:solidFill>
                  <a:srgbClr val="FFFFFF"/>
                </a:solidFill>
              </a:rPr>
              <a:t> </a:t>
            </a:r>
            <a:r>
              <a:rPr lang="en-US" altLang="zh-CN" dirty="0" smtClean="0">
                <a:solidFill>
                  <a:srgbClr val="FFFFFF"/>
                </a:solidFill>
              </a:rPr>
              <a:t>&amp;</a:t>
            </a:r>
            <a:r>
              <a:rPr lang="zh-CN" altLang="en-US" dirty="0" smtClean="0">
                <a:solidFill>
                  <a:srgbClr val="FFFFFF"/>
                </a:solidFill>
              </a:rPr>
              <a:t> </a:t>
            </a:r>
            <a:r>
              <a:rPr lang="en-US" altLang="zh-CN" dirty="0" smtClean="0">
                <a:solidFill>
                  <a:srgbClr val="FFFFFF"/>
                </a:solidFill>
              </a:rPr>
              <a:t>Reduce</a:t>
            </a:r>
            <a:endParaRPr lang="zh-CN" altLang="en-US" dirty="0" smtClean="0">
              <a:solidFill>
                <a:srgbClr val="FFFFFF"/>
              </a:solidFill>
            </a:endParaRPr>
          </a:p>
          <a:p>
            <a:pPr hangingPunct="1"/>
            <a:r>
              <a:rPr lang="en-US" altLang="zh-CN" dirty="0" smtClean="0">
                <a:solidFill>
                  <a:srgbClr val="FFFFFF"/>
                </a:solidFill>
              </a:rPr>
              <a:t>Pipelined</a:t>
            </a:r>
            <a:r>
              <a:rPr lang="zh-CN" altLang="en-US" dirty="0" smtClean="0">
                <a:solidFill>
                  <a:srgbClr val="FFFFFF"/>
                </a:solidFill>
              </a:rPr>
              <a:t> </a:t>
            </a:r>
            <a:r>
              <a:rPr lang="en-US" altLang="zh-CN" dirty="0" err="1" smtClean="0">
                <a:solidFill>
                  <a:srgbClr val="FFFFFF"/>
                </a:solidFill>
              </a:rPr>
              <a:t>MapReduce</a:t>
            </a:r>
            <a:r>
              <a:rPr lang="zh-CN" altLang="en-US" dirty="0">
                <a:solidFill>
                  <a:srgbClr val="FFFFFF"/>
                </a:solidFill>
              </a:rPr>
              <a:t> </a:t>
            </a:r>
            <a:r>
              <a:rPr lang="en-US" altLang="zh-CN" dirty="0" smtClean="0">
                <a:solidFill>
                  <a:srgbClr val="FFFFFF"/>
                </a:solidFill>
              </a:rPr>
              <a:t>(</a:t>
            </a:r>
            <a:r>
              <a:rPr lang="zh-CN" altLang="en-US" dirty="0" smtClean="0">
                <a:solidFill>
                  <a:srgbClr val="FFFFFF"/>
                </a:solidFill>
              </a:rPr>
              <a:t> </a:t>
            </a:r>
            <a:r>
              <a:rPr lang="en-US" altLang="zh-CN" dirty="0" smtClean="0">
                <a:solidFill>
                  <a:srgbClr val="92D050"/>
                </a:solidFill>
              </a:rPr>
              <a:t>Faster</a:t>
            </a:r>
            <a:r>
              <a:rPr lang="zh-CN" altLang="en-US" dirty="0" smtClean="0">
                <a:solidFill>
                  <a:srgbClr val="92D050"/>
                </a:solidFill>
              </a:rPr>
              <a:t> </a:t>
            </a:r>
            <a:r>
              <a:rPr lang="en-US" altLang="zh-CN" dirty="0" smtClean="0">
                <a:solidFill>
                  <a:srgbClr val="FFFFFF"/>
                </a:solidFill>
              </a:rPr>
              <a:t>)</a:t>
            </a:r>
            <a:endParaRPr lang="zh-CN" altLang="en-US" dirty="0" smtClean="0">
              <a:solidFill>
                <a:srgbClr val="FFFFFF"/>
              </a:solidFill>
            </a:endParaRPr>
          </a:p>
          <a:p>
            <a:pPr hangingPunct="1"/>
            <a:r>
              <a:rPr lang="en-US" altLang="zh-CN" dirty="0" smtClean="0"/>
              <a:t>Online Aggregation(</a:t>
            </a:r>
            <a:r>
              <a:rPr lang="zh-CN" altLang="en-US" dirty="0" smtClean="0"/>
              <a:t> </a:t>
            </a:r>
            <a:r>
              <a:rPr lang="en-US" altLang="zh-CN" dirty="0" smtClean="0">
                <a:solidFill>
                  <a:srgbClr val="92D050"/>
                </a:solidFill>
              </a:rPr>
              <a:t>Extension</a:t>
            </a:r>
            <a:r>
              <a:rPr lang="zh-CN" altLang="en-US" dirty="0" smtClean="0">
                <a:solidFill>
                  <a:srgbClr val="92D050"/>
                </a:solidFill>
              </a:rPr>
              <a:t> </a:t>
            </a:r>
            <a:r>
              <a:rPr lang="en-US" altLang="zh-CN" dirty="0" smtClean="0">
                <a:solidFill>
                  <a:srgbClr val="92D050"/>
                </a:solidFill>
              </a:rPr>
              <a:t>&amp;</a:t>
            </a:r>
            <a:r>
              <a:rPr lang="zh-CN" altLang="en-US" dirty="0" smtClean="0">
                <a:solidFill>
                  <a:srgbClr val="92D050"/>
                </a:solidFill>
              </a:rPr>
              <a:t> </a:t>
            </a:r>
            <a:r>
              <a:rPr lang="en-US" altLang="zh-CN" dirty="0" smtClean="0">
                <a:solidFill>
                  <a:srgbClr val="92D050"/>
                </a:solidFill>
              </a:rPr>
              <a:t>Application</a:t>
            </a:r>
            <a:r>
              <a:rPr lang="en-US" altLang="zh-CN" dirty="0" smtClean="0"/>
              <a:t>)</a:t>
            </a:r>
            <a:r>
              <a:rPr lang="zh-CN" altLang="en-US" dirty="0" smtClean="0"/>
              <a:t> </a:t>
            </a:r>
            <a:endParaRPr lang="en-US" altLang="zh-CN" dirty="0" smtClean="0"/>
          </a:p>
          <a:p>
            <a:pPr hangingPunct="1"/>
            <a:r>
              <a:rPr lang="en-US" altLang="zh-CN" dirty="0" smtClean="0"/>
              <a:t>Continuous </a:t>
            </a:r>
            <a:r>
              <a:rPr lang="en-US" altLang="zh-CN" dirty="0"/>
              <a:t>Queries </a:t>
            </a:r>
            <a:r>
              <a:rPr lang="en-US" altLang="zh-CN" dirty="0" smtClean="0"/>
              <a:t>(</a:t>
            </a:r>
            <a:r>
              <a:rPr lang="zh-CN" altLang="en-US" dirty="0" smtClean="0"/>
              <a:t> </a:t>
            </a:r>
            <a:r>
              <a:rPr lang="en-US" altLang="zh-CN" dirty="0" smtClean="0">
                <a:solidFill>
                  <a:srgbClr val="92D050"/>
                </a:solidFill>
              </a:rPr>
              <a:t>Application</a:t>
            </a:r>
            <a:r>
              <a:rPr lang="zh-CN" altLang="en-US" dirty="0" smtClean="0">
                <a:solidFill>
                  <a:srgbClr val="92D050"/>
                </a:solidFill>
              </a:rPr>
              <a:t> </a:t>
            </a:r>
            <a:r>
              <a:rPr lang="en-US" altLang="zh-CN" dirty="0" smtClean="0"/>
              <a:t>)</a:t>
            </a:r>
          </a:p>
          <a:p>
            <a:pPr hangingPunct="1"/>
            <a:r>
              <a:rPr lang="en-US" altLang="zh-CN" dirty="0" smtClean="0"/>
              <a:t>Performance Evaluation </a:t>
            </a:r>
          </a:p>
          <a:p>
            <a:pPr hangingPunct="1"/>
            <a:endParaRPr lang="en-US" altLang="zh-CN" dirty="0">
              <a:solidFill>
                <a:srgbClr val="FFFFFF"/>
              </a:solidFill>
            </a:endParaRPr>
          </a:p>
          <a:p>
            <a:pPr lvl="2"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pic>
        <p:nvPicPr>
          <p:cNvPr id="11" name="图片 10"/>
          <p:cNvPicPr>
            <a:picLocks noChangeAspect="1"/>
          </p:cNvPicPr>
          <p:nvPr/>
        </p:nvPicPr>
        <p:blipFill>
          <a:blip r:embed="rId2"/>
          <a:stretch>
            <a:fillRect/>
          </a:stretch>
        </p:blipFill>
        <p:spPr>
          <a:xfrm>
            <a:off x="7705164" y="523318"/>
            <a:ext cx="4666130" cy="1097004"/>
          </a:xfrm>
          <a:prstGeom prst="rect">
            <a:avLst/>
          </a:prstGeom>
        </p:spPr>
      </p:pic>
    </p:spTree>
    <p:extLst>
      <p:ext uri="{BB962C8B-B14F-4D97-AF65-F5344CB8AC3E}">
        <p14:creationId xmlns:p14="http://schemas.microsoft.com/office/powerpoint/2010/main" val="99649797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8" name="文本框 7"/>
          <p:cNvSpPr txBox="1"/>
          <p:nvPr/>
        </p:nvSpPr>
        <p:spPr>
          <a:xfrm>
            <a:off x="896470" y="695303"/>
            <a:ext cx="623943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Hadoop</a:t>
            </a:r>
            <a:r>
              <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 </a:t>
            </a:r>
            <a:r>
              <a:rPr lang="en-US" altLang="zh-CN" sz="4400" dirty="0">
                <a:solidFill>
                  <a:srgbClr val="FFFFFF"/>
                </a:solidFill>
              </a:rPr>
              <a:t>Architecture </a:t>
            </a:r>
          </a:p>
        </p:txBody>
      </p:sp>
      <p:pic>
        <p:nvPicPr>
          <p:cNvPr id="24" name="图片 23"/>
          <p:cNvPicPr>
            <a:picLocks noChangeAspect="1"/>
          </p:cNvPicPr>
          <p:nvPr/>
        </p:nvPicPr>
        <p:blipFill>
          <a:blip r:embed="rId4"/>
          <a:stretch>
            <a:fillRect/>
          </a:stretch>
        </p:blipFill>
        <p:spPr>
          <a:xfrm>
            <a:off x="519953" y="2628314"/>
            <a:ext cx="12027633" cy="6403601"/>
          </a:xfrm>
          <a:prstGeom prst="rect">
            <a:avLst/>
          </a:prstGeom>
        </p:spPr>
      </p:pic>
      <p:pic>
        <p:nvPicPr>
          <p:cNvPr id="25" name="图片 24"/>
          <p:cNvPicPr>
            <a:picLocks noChangeAspect="1"/>
          </p:cNvPicPr>
          <p:nvPr/>
        </p:nvPicPr>
        <p:blipFill>
          <a:blip r:embed="rId5"/>
          <a:stretch>
            <a:fillRect/>
          </a:stretch>
        </p:blipFill>
        <p:spPr>
          <a:xfrm>
            <a:off x="7705164" y="5658928"/>
            <a:ext cx="4529945" cy="3893967"/>
          </a:xfrm>
          <a:prstGeom prst="rect">
            <a:avLst/>
          </a:prstGeom>
        </p:spPr>
      </p:pic>
      <p:sp>
        <p:nvSpPr>
          <p:cNvPr id="26" name="矩形 25"/>
          <p:cNvSpPr/>
          <p:nvPr/>
        </p:nvSpPr>
        <p:spPr>
          <a:xfrm>
            <a:off x="7392687" y="8121694"/>
            <a:ext cx="1927131" cy="400110"/>
          </a:xfrm>
          <a:prstGeom prst="rect">
            <a:avLst/>
          </a:prstGeom>
        </p:spPr>
        <p:txBody>
          <a:bodyPr wrap="none">
            <a:spAutoFit/>
          </a:bodyPr>
          <a:lstStyle/>
          <a:p>
            <a:r>
              <a:rPr lang="en-US" altLang="zh-CN" i="1" dirty="0" err="1">
                <a:latin typeface="NimbusRomNo9L" charset="0"/>
              </a:rPr>
              <a:t>OutputCollector</a:t>
            </a:r>
            <a:r>
              <a:rPr lang="en-US" altLang="zh-CN" i="1" dirty="0">
                <a:latin typeface="NimbusRomNo9L" charset="0"/>
              </a:rPr>
              <a:t> </a:t>
            </a:r>
            <a:endParaRPr lang="en-US" altLang="zh-CN" dirty="0"/>
          </a:p>
        </p:txBody>
      </p:sp>
    </p:spTree>
    <p:extLst>
      <p:ext uri="{BB962C8B-B14F-4D97-AF65-F5344CB8AC3E}">
        <p14:creationId xmlns:p14="http://schemas.microsoft.com/office/powerpoint/2010/main" val="8356582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3"/>
          <a:stretch>
            <a:fillRect/>
          </a:stretch>
        </p:blipFill>
        <p:spPr>
          <a:xfrm>
            <a:off x="7705164" y="523318"/>
            <a:ext cx="4666130" cy="1097004"/>
          </a:xfrm>
          <a:prstGeom prst="rect">
            <a:avLst/>
          </a:prstGeom>
        </p:spPr>
      </p:pic>
      <p:sp>
        <p:nvSpPr>
          <p:cNvPr id="8" name="文本框 7"/>
          <p:cNvSpPr txBox="1"/>
          <p:nvPr/>
        </p:nvSpPr>
        <p:spPr>
          <a:xfrm>
            <a:off x="896470" y="695303"/>
            <a:ext cx="623943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Hadoop</a:t>
            </a:r>
            <a:r>
              <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 </a:t>
            </a:r>
            <a:r>
              <a:rPr lang="en-US" altLang="zh-CN" sz="4400" dirty="0">
                <a:solidFill>
                  <a:srgbClr val="FFFFFF"/>
                </a:solidFill>
              </a:rPr>
              <a:t>Architecture </a:t>
            </a:r>
          </a:p>
        </p:txBody>
      </p:sp>
      <p:pic>
        <p:nvPicPr>
          <p:cNvPr id="2" name="图片 1"/>
          <p:cNvPicPr>
            <a:picLocks noChangeAspect="1"/>
          </p:cNvPicPr>
          <p:nvPr/>
        </p:nvPicPr>
        <p:blipFill>
          <a:blip r:embed="rId4"/>
          <a:stretch>
            <a:fillRect/>
          </a:stretch>
        </p:blipFill>
        <p:spPr>
          <a:xfrm>
            <a:off x="1397996" y="2083981"/>
            <a:ext cx="9863064" cy="7344080"/>
          </a:xfrm>
          <a:prstGeom prst="rect">
            <a:avLst/>
          </a:prstGeom>
        </p:spPr>
      </p:pic>
    </p:spTree>
    <p:extLst>
      <p:ext uri="{BB962C8B-B14F-4D97-AF65-F5344CB8AC3E}">
        <p14:creationId xmlns:p14="http://schemas.microsoft.com/office/powerpoint/2010/main" val="196989342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7" name="文本框 6"/>
          <p:cNvSpPr txBox="1"/>
          <p:nvPr/>
        </p:nvSpPr>
        <p:spPr>
          <a:xfrm>
            <a:off x="896470" y="695303"/>
            <a:ext cx="623943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Hadoop</a:t>
            </a:r>
            <a:endParaRPr lang="en-US" altLang="zh-CN" sz="4400" dirty="0">
              <a:solidFill>
                <a:srgbClr val="FFFFFF"/>
              </a:solidFill>
            </a:endParaRPr>
          </a:p>
        </p:txBody>
      </p:sp>
      <p:sp>
        <p:nvSpPr>
          <p:cNvPr id="9" name="Shape 171"/>
          <p:cNvSpPr txBox="1">
            <a:spLocks/>
          </p:cNvSpPr>
          <p:nvPr/>
        </p:nvSpPr>
        <p:spPr>
          <a:xfrm>
            <a:off x="627529" y="3146372"/>
            <a:ext cx="11096385" cy="1893318"/>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a:t>In this design, the output of both map and reduce tasks is written to disk before it can be consumed. </a:t>
            </a:r>
            <a:r>
              <a:rPr lang="en-US" altLang="zh-CN" dirty="0" smtClean="0"/>
              <a:t> </a:t>
            </a:r>
            <a:endParaRPr lang="en-US" altLang="zh-CN" dirty="0"/>
          </a:p>
        </p:txBody>
      </p:sp>
      <p:pic>
        <p:nvPicPr>
          <p:cNvPr id="10" name="图片 9"/>
          <p:cNvPicPr>
            <a:picLocks noChangeAspect="1"/>
          </p:cNvPicPr>
          <p:nvPr/>
        </p:nvPicPr>
        <p:blipFill>
          <a:blip r:embed="rId3"/>
          <a:stretch>
            <a:fillRect/>
          </a:stretch>
        </p:blipFill>
        <p:spPr>
          <a:xfrm>
            <a:off x="1372043" y="6103088"/>
            <a:ext cx="4464605" cy="3008276"/>
          </a:xfrm>
          <a:prstGeom prst="rect">
            <a:avLst/>
          </a:prstGeom>
        </p:spPr>
      </p:pic>
      <p:sp>
        <p:nvSpPr>
          <p:cNvPr id="11" name="Shape 171"/>
          <p:cNvSpPr txBox="1">
            <a:spLocks/>
          </p:cNvSpPr>
          <p:nvPr/>
        </p:nvSpPr>
        <p:spPr>
          <a:xfrm>
            <a:off x="7135906" y="6103087"/>
            <a:ext cx="5504329" cy="3107657"/>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endParaRPr lang="en-US" dirty="0">
              <a:solidFill>
                <a:srgbClr val="FFFFFF"/>
              </a:solidFill>
            </a:endParaRPr>
          </a:p>
        </p:txBody>
      </p:sp>
      <p:sp>
        <p:nvSpPr>
          <p:cNvPr id="12" name="文本框 11"/>
          <p:cNvSpPr txBox="1"/>
          <p:nvPr/>
        </p:nvSpPr>
        <p:spPr>
          <a:xfrm>
            <a:off x="7380514" y="6642714"/>
            <a:ext cx="4343400"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800" b="1" i="0" u="none" strike="noStrike" cap="none" spc="0" normalizeH="0" baseline="0" dirty="0" smtClean="0">
                <a:ln>
                  <a:noFill/>
                </a:ln>
                <a:solidFill>
                  <a:srgbClr val="92D050"/>
                </a:solidFill>
                <a:effectLst/>
                <a:uFillTx/>
                <a:latin typeface="Avenir Next Medium"/>
                <a:ea typeface="Avenir Next Medium"/>
                <a:cs typeface="Avenir Next Medium"/>
                <a:sym typeface="Avenir Next Medium"/>
              </a:rPr>
              <a:t>Pipelining</a:t>
            </a:r>
            <a:endParaRPr kumimoji="0" lang="zh-CN" altLang="en-US" sz="4800" b="1" i="0" u="none" strike="noStrike" cap="none" spc="0" normalizeH="0" baseline="0" dirty="0">
              <a:ln>
                <a:noFill/>
              </a:ln>
              <a:solidFill>
                <a:srgbClr val="92D050"/>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4335592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V="1">
            <a:off x="519953" y="1703295"/>
            <a:ext cx="11851341" cy="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图片 3"/>
          <p:cNvPicPr>
            <a:picLocks noChangeAspect="1"/>
          </p:cNvPicPr>
          <p:nvPr/>
        </p:nvPicPr>
        <p:blipFill>
          <a:blip r:embed="rId2"/>
          <a:stretch>
            <a:fillRect/>
          </a:stretch>
        </p:blipFill>
        <p:spPr>
          <a:xfrm>
            <a:off x="7705164" y="523318"/>
            <a:ext cx="4666130" cy="1097004"/>
          </a:xfrm>
          <a:prstGeom prst="rect">
            <a:avLst/>
          </a:prstGeom>
        </p:spPr>
      </p:pic>
      <p:sp>
        <p:nvSpPr>
          <p:cNvPr id="8" name="文本框 7"/>
          <p:cNvSpPr txBox="1"/>
          <p:nvPr/>
        </p:nvSpPr>
        <p:spPr>
          <a:xfrm>
            <a:off x="896470" y="695303"/>
            <a:ext cx="475129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n-US" altLang="zh-CN"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rPr>
              <a:t>Pipelining</a:t>
            </a:r>
            <a:endParaRPr kumimoji="0" lang="zh-CN" altLang="en-US" sz="4400" b="0" i="0" u="none" strike="noStrike" cap="none" spc="0" normalizeH="0" baseline="0" dirty="0" smtClean="0">
              <a:ln>
                <a:noFill/>
              </a:ln>
              <a:solidFill>
                <a:srgbClr val="FFFFFF"/>
              </a:solidFill>
              <a:effectLst/>
              <a:uFillTx/>
              <a:latin typeface="Avenir Next Medium"/>
              <a:ea typeface="Avenir Next Medium"/>
              <a:cs typeface="Avenir Next Medium"/>
              <a:sym typeface="Avenir Next Medium"/>
            </a:endParaRPr>
          </a:p>
        </p:txBody>
      </p:sp>
      <p:sp>
        <p:nvSpPr>
          <p:cNvPr id="5" name="Shape 171"/>
          <p:cNvSpPr txBox="1">
            <a:spLocks/>
          </p:cNvSpPr>
          <p:nvPr/>
        </p:nvSpPr>
        <p:spPr>
          <a:xfrm>
            <a:off x="7029996" y="2422028"/>
            <a:ext cx="4100831" cy="2447683"/>
          </a:xfrm>
          <a:prstGeom prst="rect">
            <a:avLst/>
          </a:prstGeom>
        </p:spPr>
        <p:txBody>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F5FCF6"/>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r>
              <a:rPr lang="en-US" altLang="zh-CN" dirty="0" smtClean="0">
                <a:solidFill>
                  <a:srgbClr val="FFFFFF"/>
                </a:solidFill>
              </a:rPr>
              <a:t>Key</a:t>
            </a:r>
            <a:r>
              <a:rPr lang="zh-CN" altLang="en-US" dirty="0" smtClean="0">
                <a:solidFill>
                  <a:srgbClr val="FFFFFF"/>
                </a:solidFill>
              </a:rPr>
              <a:t> </a:t>
            </a:r>
            <a:r>
              <a:rPr lang="en-US" altLang="zh-CN" dirty="0" smtClean="0">
                <a:solidFill>
                  <a:srgbClr val="FFFFFF"/>
                </a:solidFill>
              </a:rPr>
              <a:t>point:</a:t>
            </a:r>
            <a:r>
              <a:rPr lang="zh-CN" altLang="en-US" dirty="0" smtClean="0">
                <a:solidFill>
                  <a:srgbClr val="FFFFFF"/>
                </a:solidFill>
              </a:rPr>
              <a:t> </a:t>
            </a:r>
            <a:r>
              <a:rPr lang="en-US" altLang="zh-CN" dirty="0" smtClean="0"/>
              <a:t>map </a:t>
            </a:r>
            <a:r>
              <a:rPr lang="en-US" altLang="zh-CN" dirty="0"/>
              <a:t>task </a:t>
            </a:r>
            <a:r>
              <a:rPr lang="en-US" altLang="zh-CN" i="1" dirty="0" smtClean="0">
                <a:solidFill>
                  <a:srgbClr val="92D050"/>
                </a:solidFill>
              </a:rPr>
              <a:t>push</a:t>
            </a:r>
            <a:r>
              <a:rPr lang="en-US" altLang="zh-CN" i="1" dirty="0" smtClean="0"/>
              <a:t> </a:t>
            </a:r>
            <a:r>
              <a:rPr lang="en-US" altLang="zh-CN" dirty="0"/>
              <a:t>data to reducers as it is produced </a:t>
            </a:r>
          </a:p>
          <a:p>
            <a:pPr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altLang="zh-CN" dirty="0">
              <a:solidFill>
                <a:srgbClr val="FFFFFF"/>
              </a:solidFill>
            </a:endParaRPr>
          </a:p>
          <a:p>
            <a:pPr lvl="1" hangingPunct="1"/>
            <a:endParaRPr lang="zh-CN" altLang="en-US" dirty="0" smtClean="0">
              <a:solidFill>
                <a:srgbClr val="FFFFFF"/>
              </a:solidFill>
            </a:endParaRPr>
          </a:p>
          <a:p>
            <a:pPr lvl="1" hangingPunct="1"/>
            <a:endParaRPr lang="zh-CN" altLang="en-US" dirty="0" smtClean="0">
              <a:solidFill>
                <a:srgbClr val="FFFFFF"/>
              </a:solidFill>
            </a:endParaRPr>
          </a:p>
          <a:p>
            <a:pPr lvl="1" hangingPunct="1"/>
            <a:endParaRPr lang="en-US" dirty="0">
              <a:solidFill>
                <a:srgbClr val="FFFFFF"/>
              </a:solidFill>
            </a:endParaRPr>
          </a:p>
        </p:txBody>
      </p:sp>
      <p:pic>
        <p:nvPicPr>
          <p:cNvPr id="2" name="图片 1"/>
          <p:cNvPicPr>
            <a:picLocks noChangeAspect="1"/>
          </p:cNvPicPr>
          <p:nvPr/>
        </p:nvPicPr>
        <p:blipFill>
          <a:blip r:embed="rId3"/>
          <a:stretch>
            <a:fillRect/>
          </a:stretch>
        </p:blipFill>
        <p:spPr>
          <a:xfrm>
            <a:off x="519954" y="2379498"/>
            <a:ext cx="5423362" cy="4042567"/>
          </a:xfrm>
          <a:prstGeom prst="rect">
            <a:avLst/>
          </a:prstGeom>
        </p:spPr>
      </p:pic>
      <p:pic>
        <p:nvPicPr>
          <p:cNvPr id="6" name="图片 5"/>
          <p:cNvPicPr>
            <a:picLocks noChangeAspect="1"/>
          </p:cNvPicPr>
          <p:nvPr/>
        </p:nvPicPr>
        <p:blipFill>
          <a:blip r:embed="rId4"/>
          <a:stretch>
            <a:fillRect/>
          </a:stretch>
        </p:blipFill>
        <p:spPr>
          <a:xfrm>
            <a:off x="6732284" y="5422605"/>
            <a:ext cx="5873204" cy="3763978"/>
          </a:xfrm>
          <a:prstGeom prst="rect">
            <a:avLst/>
          </a:prstGeom>
        </p:spPr>
      </p:pic>
      <p:sp>
        <p:nvSpPr>
          <p:cNvPr id="9" name="上箭头 8"/>
          <p:cNvSpPr/>
          <p:nvPr/>
        </p:nvSpPr>
        <p:spPr>
          <a:xfrm>
            <a:off x="2667000" y="5882194"/>
            <a:ext cx="381000" cy="1422400"/>
          </a:xfrm>
          <a:prstGeom prst="up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80000"/>
              </a:lnSpc>
              <a:spcBef>
                <a:spcPts val="0"/>
              </a:spcBef>
              <a:spcAft>
                <a:spcPts val="0"/>
              </a:spcAft>
              <a:buClrTx/>
              <a:buSzTx/>
              <a:buFontTx/>
              <a:buNone/>
              <a:tabLst/>
            </a:pPr>
            <a:endParaRPr kumimoji="0" lang="zh-CN" altLang="en-US" sz="2800" b="0" i="0" u="none" strike="noStrike" cap="all" spc="0" normalizeH="0" baseline="0">
              <a:ln>
                <a:noFill/>
              </a:ln>
              <a:solidFill>
                <a:srgbClr val="FFFFFF"/>
              </a:solidFill>
              <a:effectLst/>
              <a:uFillTx/>
              <a:latin typeface="+mn-lt"/>
              <a:ea typeface="+mn-ea"/>
              <a:cs typeface="+mn-cs"/>
              <a:sym typeface="Baskerville SemiBold"/>
            </a:endParaRPr>
          </a:p>
        </p:txBody>
      </p:sp>
      <p:sp>
        <p:nvSpPr>
          <p:cNvPr id="10" name="文本框 9"/>
          <p:cNvSpPr txBox="1"/>
          <p:nvPr/>
        </p:nvSpPr>
        <p:spPr>
          <a:xfrm>
            <a:off x="2260600" y="7258428"/>
            <a:ext cx="11938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n-US" altLang="zh-CN" sz="4000" i="1" dirty="0">
                <a:solidFill>
                  <a:srgbClr val="92D050"/>
                </a:solidFill>
              </a:rPr>
              <a:t>Pull</a:t>
            </a:r>
            <a:endParaRPr lang="zh-CN" altLang="en-US" sz="3400" i="1" dirty="0">
              <a:solidFill>
                <a:srgbClr val="92D050"/>
              </a:solidFill>
            </a:endParaRPr>
          </a:p>
        </p:txBody>
      </p:sp>
    </p:spTree>
    <p:extLst>
      <p:ext uri="{BB962C8B-B14F-4D97-AF65-F5344CB8AC3E}">
        <p14:creationId xmlns:p14="http://schemas.microsoft.com/office/powerpoint/2010/main" val="1777851040"/>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Baskerville SemiBold"/>
        <a:ea typeface="Baskerville SemiBold"/>
        <a:cs typeface="Baskerville SemiBold"/>
      </a:majorFont>
      <a:minorFont>
        <a:latin typeface="Baskerville SemiBold"/>
        <a:ea typeface="Baskerville SemiBold"/>
        <a:cs typeface="Baskerville SemiBol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Baskerville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Baskerville SemiBold"/>
        <a:ea typeface="Baskerville SemiBold"/>
        <a:cs typeface="Baskerville SemiBold"/>
      </a:majorFont>
      <a:minorFont>
        <a:latin typeface="Baskerville SemiBold"/>
        <a:ea typeface="Baskerville SemiBold"/>
        <a:cs typeface="Baskerville SemiBol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Baskerville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3244</TotalTime>
  <Words>2011</Words>
  <Application>Microsoft Macintosh PowerPoint</Application>
  <PresentationFormat>自定义</PresentationFormat>
  <Paragraphs>281</Paragraphs>
  <Slides>41</Slides>
  <Notes>18</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41</vt:i4>
      </vt:variant>
    </vt:vector>
  </HeadingPairs>
  <TitlesOfParts>
    <vt:vector size="49" baseType="lpstr">
      <vt:lpstr>Avenir Next</vt:lpstr>
      <vt:lpstr>Avenir Next Medium</vt:lpstr>
      <vt:lpstr>Baskerville</vt:lpstr>
      <vt:lpstr>Baskerville SemiBold</vt:lpstr>
      <vt:lpstr>Helvetica</vt:lpstr>
      <vt:lpstr>Helvetica Neue</vt:lpstr>
      <vt:lpstr>NimbusRomNo9L</vt:lpstr>
      <vt:lpstr>New_Template7</vt:lpstr>
      <vt:lpstr>MapReduce Online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MapReduce Online</dc:title>
  <cp:lastModifiedBy>Microsoft Office 用户</cp:lastModifiedBy>
  <cp:revision>125</cp:revision>
  <dcterms:modified xsi:type="dcterms:W3CDTF">2016-04-14T19:17:03Z</dcterms:modified>
</cp:coreProperties>
</file>