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9" r:id="rId4"/>
    <p:sldId id="260" r:id="rId5"/>
    <p:sldId id="258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6" r:id="rId15"/>
    <p:sldId id="305" r:id="rId16"/>
    <p:sldId id="307" r:id="rId17"/>
    <p:sldId id="308" r:id="rId18"/>
    <p:sldId id="269" r:id="rId19"/>
    <p:sldId id="316" r:id="rId20"/>
    <p:sldId id="271" r:id="rId21"/>
    <p:sldId id="272" r:id="rId22"/>
    <p:sldId id="273" r:id="rId23"/>
    <p:sldId id="274" r:id="rId24"/>
    <p:sldId id="277" r:id="rId25"/>
    <p:sldId id="276" r:id="rId26"/>
    <p:sldId id="275" r:id="rId27"/>
    <p:sldId id="278" r:id="rId28"/>
    <p:sldId id="279" r:id="rId29"/>
    <p:sldId id="280" r:id="rId30"/>
    <p:sldId id="281" r:id="rId31"/>
    <p:sldId id="282" r:id="rId32"/>
    <p:sldId id="287" r:id="rId33"/>
    <p:sldId id="284" r:id="rId34"/>
    <p:sldId id="285" r:id="rId35"/>
    <p:sldId id="286" r:id="rId36"/>
    <p:sldId id="288" r:id="rId37"/>
    <p:sldId id="289" r:id="rId38"/>
    <p:sldId id="290" r:id="rId39"/>
    <p:sldId id="291" r:id="rId40"/>
    <p:sldId id="295" r:id="rId41"/>
    <p:sldId id="296" r:id="rId42"/>
    <p:sldId id="297" r:id="rId43"/>
    <p:sldId id="292" r:id="rId44"/>
    <p:sldId id="293" r:id="rId45"/>
    <p:sldId id="294" r:id="rId46"/>
    <p:sldId id="298" r:id="rId47"/>
    <p:sldId id="303" r:id="rId48"/>
    <p:sldId id="299" r:id="rId49"/>
    <p:sldId id="300" r:id="rId50"/>
    <p:sldId id="304" r:id="rId51"/>
    <p:sldId id="310" r:id="rId52"/>
    <p:sldId id="311" r:id="rId53"/>
    <p:sldId id="312" r:id="rId54"/>
    <p:sldId id="309" r:id="rId55"/>
    <p:sldId id="313" r:id="rId56"/>
    <p:sldId id="314" r:id="rId57"/>
    <p:sldId id="315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4" autoAdjust="0"/>
    <p:restoredTop sz="94660"/>
  </p:normalViewPr>
  <p:slideViewPr>
    <p:cSldViewPr snapToGrid="0" snapToObjects="1">
      <p:cViewPr>
        <p:scale>
          <a:sx n="92" d="100"/>
          <a:sy n="92" d="100"/>
        </p:scale>
        <p:origin x="-2528" y="-2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3/1/17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jaceklaskowski.gitbooks.io/mastering-apache-spark/content/spark-architecture.html" TargetMode="Externa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cktobazics.com/big-data/spark/apache-spark-rdd-operations-transformation-and-action/" TargetMode="Externa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Apache Spark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366" y="1309902"/>
            <a:ext cx="3810000" cy="163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</a:t>
            </a:r>
            <a:r>
              <a:rPr lang="en-US" dirty="0" smtClean="0"/>
              <a:t>Workloads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From This </a:t>
            </a:r>
            <a:r>
              <a:rPr lang="is-IS" b="1" dirty="0" smtClean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pic>
        <p:nvPicPr>
          <p:cNvPr id="3" name="Picture 2" descr="Screen Shot 2017-02-21 at 5.3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44" y="2467371"/>
            <a:ext cx="7951604" cy="25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0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</a:t>
            </a:r>
            <a:r>
              <a:rPr lang="en-US" dirty="0" smtClean="0"/>
              <a:t>Workloads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To This </a:t>
            </a:r>
            <a:r>
              <a:rPr lang="is-IS" b="1" dirty="0" smtClean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0408" y="2359944"/>
            <a:ext cx="7675507" cy="2367707"/>
            <a:chOff x="0" y="1525511"/>
            <a:chExt cx="9144000" cy="3174764"/>
          </a:xfrm>
        </p:grpSpPr>
        <p:pic>
          <p:nvPicPr>
            <p:cNvPr id="5" name="Picture 4" descr="Screen Shot 2017-02-21 at 5.36.0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25511"/>
              <a:ext cx="9144000" cy="1145923"/>
            </a:xfrm>
            <a:prstGeom prst="rect">
              <a:avLst/>
            </a:prstGeom>
          </p:spPr>
        </p:pic>
        <p:pic>
          <p:nvPicPr>
            <p:cNvPr id="6" name="Picture 5" descr="Screen Shot 2017-02-21 at 5.36.2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44369"/>
              <a:ext cx="9144000" cy="2055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742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br>
              <a:rPr lang="en-US" dirty="0" smtClean="0"/>
            </a:br>
            <a:r>
              <a:rPr lang="en-US" dirty="0" smtClean="0"/>
              <a:t>From Hardware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050765"/>
            <a:ext cx="7345363" cy="3931920"/>
          </a:xfrm>
        </p:spPr>
        <p:txBody>
          <a:bodyPr/>
          <a:lstStyle/>
          <a:p>
            <a:r>
              <a:rPr lang="en-US" dirty="0" smtClean="0"/>
              <a:t>RAM is getting much cheaper</a:t>
            </a:r>
          </a:p>
          <a:p>
            <a:r>
              <a:rPr lang="en-US" dirty="0" smtClean="0"/>
              <a:t>Commodity machines with GBs of RAM</a:t>
            </a:r>
          </a:p>
          <a:p>
            <a:r>
              <a:rPr lang="en-US" dirty="0" smtClean="0"/>
              <a:t>Large Distributed RAM in the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3944621"/>
            <a:ext cx="3290887" cy="21209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188052" y="4265973"/>
            <a:ext cx="1303338" cy="11734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2144" y="4001413"/>
            <a:ext cx="3811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</a:rPr>
              <a:t>A lot of processing, storage, and data transfer should use RAM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16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269840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Better support for real-time processing</a:t>
            </a:r>
          </a:p>
          <a:p>
            <a:r>
              <a:rPr lang="en-US" sz="2800" b="1" dirty="0" smtClean="0"/>
              <a:t>Exploit RAM as mush as possible</a:t>
            </a:r>
          </a:p>
          <a:p>
            <a:r>
              <a:rPr lang="en-US" sz="2800" b="1" dirty="0" smtClean="0"/>
              <a:t>Large-Scale Distribution </a:t>
            </a:r>
          </a:p>
          <a:p>
            <a:r>
              <a:rPr lang="en-US" sz="2800" b="1" dirty="0" smtClean="0"/>
              <a:t>Do not reinvent the wheel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4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59" y="1584008"/>
            <a:ext cx="6805287" cy="468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844" y="2036961"/>
            <a:ext cx="4387154" cy="4480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Master-Slave architecture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Spark Communication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60" y="1753329"/>
            <a:ext cx="7223915" cy="44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[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85" y="1698106"/>
            <a:ext cx="6764385" cy="49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811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Spark Memory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94" y="1214905"/>
            <a:ext cx="4534698" cy="52922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2731" y="2133601"/>
            <a:ext cx="4458974" cy="3931920"/>
          </a:xfrm>
        </p:spPr>
        <p:txBody>
          <a:bodyPr/>
          <a:lstStyle/>
          <a:p>
            <a:r>
              <a:rPr lang="en-US" dirty="0" smtClean="0"/>
              <a:t>Memory utilization is essential in Spark (Caching)</a:t>
            </a:r>
          </a:p>
          <a:p>
            <a:endParaRPr lang="en-US" dirty="0"/>
          </a:p>
          <a:p>
            <a:r>
              <a:rPr lang="en-US" dirty="0" smtClean="0"/>
              <a:t>Spark process is a JVM process</a:t>
            </a:r>
          </a:p>
          <a:p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8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coding to build a workflow  (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Code compiles to distributed parallel operations</a:t>
            </a:r>
          </a:p>
          <a:p>
            <a:r>
              <a:rPr lang="en-US" dirty="0" smtClean="0"/>
              <a:t>Two Abstraction Units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RDDs: Resilient Distributed Datasets </a:t>
            </a:r>
          </a:p>
          <a:p>
            <a:pPr lvl="1"/>
            <a:r>
              <a:rPr lang="en-US" b="1" dirty="0" smtClean="0">
                <a:solidFill>
                  <a:srgbClr val="800000"/>
                </a:solidFill>
              </a:rPr>
              <a:t>Parallel Operations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41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purpose programming language </a:t>
            </a:r>
          </a:p>
          <a:p>
            <a:r>
              <a:rPr lang="en-US" dirty="0" smtClean="0"/>
              <a:t>Combines Object-Oriented and Functional programming</a:t>
            </a:r>
          </a:p>
          <a:p>
            <a:r>
              <a:rPr lang="en-US" dirty="0" smtClean="0"/>
              <a:t>Compiles to Java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smtClean="0"/>
              <a:t>Runs on JVM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04" y="445351"/>
            <a:ext cx="2438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7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Need Another Infrastructure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Screen Shot 2017-02-20 at 3.1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8" y="2882241"/>
            <a:ext cx="8100662" cy="3347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18" y="3797996"/>
            <a:ext cx="2290157" cy="150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319" y="1932803"/>
            <a:ext cx="809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Hadoop</a:t>
            </a:r>
            <a:r>
              <a:rPr lang="en-US" sz="2400" dirty="0" smtClean="0"/>
              <a:t> is widely used by many applications, each has some diverse requirements and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79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39636"/>
            <a:ext cx="7345362" cy="1339850"/>
          </a:xfrm>
        </p:spPr>
        <p:txBody>
          <a:bodyPr/>
          <a:lstStyle/>
          <a:p>
            <a:r>
              <a:rPr lang="en-US" b="1" dirty="0" smtClean="0"/>
              <a:t>Spark RDDs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2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RDD: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45753"/>
            <a:ext cx="7345363" cy="2952290"/>
          </a:xfrm>
        </p:spPr>
        <p:txBody>
          <a:bodyPr/>
          <a:lstStyle/>
          <a:p>
            <a:r>
              <a:rPr lang="en-US" dirty="0" smtClean="0"/>
              <a:t>Collection of objects (records) that act as one unit</a:t>
            </a:r>
          </a:p>
          <a:p>
            <a:r>
              <a:rPr lang="en-US" dirty="0" smtClean="0"/>
              <a:t>Stored in main memory or disk</a:t>
            </a:r>
          </a:p>
          <a:p>
            <a:r>
              <a:rPr lang="en-US" dirty="0" smtClean="0"/>
              <a:t>Parallel operations built on top of them</a:t>
            </a:r>
          </a:p>
          <a:p>
            <a:r>
              <a:rPr lang="en-US" dirty="0" smtClean="0"/>
              <a:t>Have fault tolerance without replication (lineage)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21442772">
            <a:off x="249551" y="1322399"/>
            <a:ext cx="5893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rgbClr val="800000"/>
                </a:solidFill>
              </a:rPr>
              <a:t>Resilient Distributed Datasets </a:t>
            </a:r>
          </a:p>
        </p:txBody>
      </p:sp>
    </p:spTree>
    <p:extLst>
      <p:ext uri="{BB962C8B-B14F-4D97-AF65-F5344CB8AC3E}">
        <p14:creationId xmlns:p14="http://schemas.microsoft.com/office/powerpoint/2010/main" val="308160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2-21 at 5.5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92" y="3716032"/>
            <a:ext cx="4969753" cy="2349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464" y="1974220"/>
            <a:ext cx="7675506" cy="4091301"/>
          </a:xfrm>
        </p:spPr>
        <p:txBody>
          <a:bodyPr/>
          <a:lstStyle/>
          <a:p>
            <a:r>
              <a:rPr lang="en-US" b="1" dirty="0" smtClean="0"/>
              <a:t>RDD is read-only</a:t>
            </a:r>
          </a:p>
          <a:p>
            <a:endParaRPr lang="en-US" b="1" dirty="0"/>
          </a:p>
          <a:p>
            <a:r>
              <a:rPr lang="en-US" b="1" dirty="0" smtClean="0"/>
              <a:t>Distributed either in main memory or disk (automatically decided)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369" y="1763483"/>
            <a:ext cx="1504042" cy="1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RDD: </a:t>
            </a:r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29874"/>
            <a:ext cx="8261579" cy="1276417"/>
          </a:xfrm>
        </p:spPr>
        <p:txBody>
          <a:bodyPr/>
          <a:lstStyle/>
          <a:p>
            <a:r>
              <a:rPr lang="en-US" dirty="0" smtClean="0"/>
              <a:t>Do not have to be replicated. But maintain the lineage (provenance) on how to re-create them starting from a data in reliable storage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Screen Shot 2017-02-21 at 6.02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87" y="3219435"/>
            <a:ext cx="4053773" cy="277225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02841" y="3328531"/>
            <a:ext cx="3756134" cy="2165877"/>
            <a:chOff x="330106" y="3328531"/>
            <a:chExt cx="3756134" cy="2165877"/>
          </a:xfrm>
        </p:grpSpPr>
        <p:sp>
          <p:nvSpPr>
            <p:cNvPr id="8" name="Rectangle 7"/>
            <p:cNvSpPr/>
            <p:nvPr/>
          </p:nvSpPr>
          <p:spPr>
            <a:xfrm>
              <a:off x="1684195" y="5193380"/>
              <a:ext cx="731658" cy="30102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30106" y="3328531"/>
              <a:ext cx="3756134" cy="2015363"/>
              <a:chOff x="330106" y="3328531"/>
              <a:chExt cx="3756134" cy="201536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581512" y="3328531"/>
                <a:ext cx="1242438" cy="3010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81511" y="4033161"/>
                <a:ext cx="1504729" cy="3010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/>
              <p:cNvCxnSpPr>
                <a:endCxn id="6" idx="1"/>
              </p:cNvCxnSpPr>
              <p:nvPr/>
            </p:nvCxnSpPr>
            <p:spPr>
              <a:xfrm flipV="1">
                <a:off x="1435706" y="3479045"/>
                <a:ext cx="1145806" cy="55411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435706" y="4033161"/>
                <a:ext cx="1145805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endCxn id="8" idx="1"/>
              </p:cNvCxnSpPr>
              <p:nvPr/>
            </p:nvCxnSpPr>
            <p:spPr>
              <a:xfrm>
                <a:off x="1435706" y="4033161"/>
                <a:ext cx="248489" cy="13107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30106" y="3444893"/>
                <a:ext cx="163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Stored on disk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506440" y="4183138"/>
            <a:ext cx="4967573" cy="1898558"/>
            <a:chOff x="3133705" y="4183138"/>
            <a:chExt cx="4967573" cy="1898558"/>
          </a:xfrm>
        </p:grpSpPr>
        <p:grpSp>
          <p:nvGrpSpPr>
            <p:cNvPr id="23" name="Group 22"/>
            <p:cNvGrpSpPr/>
            <p:nvPr/>
          </p:nvGrpSpPr>
          <p:grpSpPr>
            <a:xfrm>
              <a:off x="3133705" y="4183138"/>
              <a:ext cx="2658978" cy="1898558"/>
              <a:chOff x="3133705" y="4183138"/>
              <a:chExt cx="2658978" cy="1898558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3989607" y="5323561"/>
                <a:ext cx="870015" cy="543877"/>
              </a:xfrm>
              <a:custGeom>
                <a:avLst/>
                <a:gdLst>
                  <a:gd name="connsiteX0" fmla="*/ 621219 w 870015"/>
                  <a:gd name="connsiteY0" fmla="*/ 543877 h 543877"/>
                  <a:gd name="connsiteX1" fmla="*/ 842097 w 870015"/>
                  <a:gd name="connsiteY1" fmla="*/ 419626 h 543877"/>
                  <a:gd name="connsiteX2" fmla="*/ 773073 w 870015"/>
                  <a:gd name="connsiteY2" fmla="*/ 46871 h 543877"/>
                  <a:gd name="connsiteX3" fmla="*/ 0 w 870015"/>
                  <a:gd name="connsiteY3" fmla="*/ 5454 h 5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0015" h="543877">
                    <a:moveTo>
                      <a:pt x="621219" y="543877"/>
                    </a:moveTo>
                    <a:cubicBezTo>
                      <a:pt x="719003" y="523168"/>
                      <a:pt x="816788" y="502460"/>
                      <a:pt x="842097" y="419626"/>
                    </a:cubicBezTo>
                    <a:cubicBezTo>
                      <a:pt x="867406" y="336792"/>
                      <a:pt x="913423" y="115900"/>
                      <a:pt x="773073" y="46871"/>
                    </a:cubicBezTo>
                    <a:cubicBezTo>
                      <a:pt x="632724" y="-22158"/>
                      <a:pt x="0" y="5454"/>
                      <a:pt x="0" y="5454"/>
                    </a:cubicBezTo>
                  </a:path>
                </a:pathLst>
              </a:cu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133705" y="4956260"/>
                <a:ext cx="2285238" cy="964529"/>
              </a:xfrm>
              <a:custGeom>
                <a:avLst/>
                <a:gdLst>
                  <a:gd name="connsiteX0" fmla="*/ 1449511 w 2285238"/>
                  <a:gd name="connsiteY0" fmla="*/ 952596 h 964529"/>
                  <a:gd name="connsiteX1" fmla="*/ 2084535 w 2285238"/>
                  <a:gd name="connsiteY1" fmla="*/ 883567 h 964529"/>
                  <a:gd name="connsiteX2" fmla="*/ 2112145 w 2285238"/>
                  <a:gd name="connsiteY2" fmla="*/ 345143 h 964529"/>
                  <a:gd name="connsiteX3" fmla="*/ 0 w 2285238"/>
                  <a:gd name="connsiteY3" fmla="*/ 0 h 964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5238" h="964529">
                    <a:moveTo>
                      <a:pt x="1449511" y="952596"/>
                    </a:moveTo>
                    <a:cubicBezTo>
                      <a:pt x="1711803" y="968702"/>
                      <a:pt x="1974096" y="984809"/>
                      <a:pt x="2084535" y="883567"/>
                    </a:cubicBezTo>
                    <a:cubicBezTo>
                      <a:pt x="2194974" y="782325"/>
                      <a:pt x="2459567" y="492404"/>
                      <a:pt x="2112145" y="345143"/>
                    </a:cubicBezTo>
                    <a:cubicBezTo>
                      <a:pt x="1764723" y="197882"/>
                      <a:pt x="0" y="0"/>
                      <a:pt x="0" y="0"/>
                    </a:cubicBezTo>
                  </a:path>
                </a:pathLst>
              </a:cu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100046" y="4183138"/>
                <a:ext cx="1692637" cy="1898558"/>
              </a:xfrm>
              <a:custGeom>
                <a:avLst/>
                <a:gdLst>
                  <a:gd name="connsiteX0" fmla="*/ 441756 w 1692637"/>
                  <a:gd name="connsiteY0" fmla="*/ 1780941 h 1898558"/>
                  <a:gd name="connsiteX1" fmla="*/ 1518536 w 1692637"/>
                  <a:gd name="connsiteY1" fmla="*/ 1849969 h 1898558"/>
                  <a:gd name="connsiteX2" fmla="*/ 1656584 w 1692637"/>
                  <a:gd name="connsiteY2" fmla="*/ 1145877 h 1898558"/>
                  <a:gd name="connsiteX3" fmla="*/ 1159609 w 1692637"/>
                  <a:gd name="connsiteY3" fmla="*/ 248504 h 1898558"/>
                  <a:gd name="connsiteX4" fmla="*/ 0 w 1692637"/>
                  <a:gd name="connsiteY4" fmla="*/ 0 h 1898558"/>
                  <a:gd name="connsiteX5" fmla="*/ 0 w 1692637"/>
                  <a:gd name="connsiteY5" fmla="*/ 0 h 1898558"/>
                  <a:gd name="connsiteX6" fmla="*/ 0 w 1692637"/>
                  <a:gd name="connsiteY6" fmla="*/ 0 h 1898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92637" h="1898558">
                    <a:moveTo>
                      <a:pt x="441756" y="1780941"/>
                    </a:moveTo>
                    <a:cubicBezTo>
                      <a:pt x="878910" y="1868377"/>
                      <a:pt x="1316065" y="1955813"/>
                      <a:pt x="1518536" y="1849969"/>
                    </a:cubicBezTo>
                    <a:cubicBezTo>
                      <a:pt x="1721007" y="1744125"/>
                      <a:pt x="1716405" y="1412788"/>
                      <a:pt x="1656584" y="1145877"/>
                    </a:cubicBezTo>
                    <a:cubicBezTo>
                      <a:pt x="1596763" y="878966"/>
                      <a:pt x="1435706" y="439483"/>
                      <a:pt x="1159609" y="248504"/>
                    </a:cubicBezTo>
                    <a:cubicBezTo>
                      <a:pt x="883512" y="57525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792683" y="5494408"/>
              <a:ext cx="2308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Lineage of this RDD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55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RDD: Fault Tolerance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 descr="Screen Shot 2017-02-21 at 6.16.05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029968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RDD: </a:t>
            </a:r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12" name="Picture 11" descr="Screen Shot 2017-02-21 at 6.15.40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4" y="2031568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8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RDD: User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878" y="1849969"/>
            <a:ext cx="7458597" cy="4215552"/>
          </a:xfrm>
        </p:spPr>
        <p:txBody>
          <a:bodyPr/>
          <a:lstStyle/>
          <a:p>
            <a:r>
              <a:rPr lang="en-US" dirty="0" smtClean="0"/>
              <a:t>Persistence and Partitioning Strategies </a:t>
            </a:r>
          </a:p>
          <a:p>
            <a:r>
              <a:rPr lang="en-US" dirty="0" smtClean="0"/>
              <a:t>Indicate </a:t>
            </a:r>
            <a:r>
              <a:rPr lang="en-US" dirty="0"/>
              <a:t>which RDDs they will reuse and choose a storage strategy for them (e.g., in-memory storage</a:t>
            </a:r>
            <a:r>
              <a:rPr lang="en-US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sk </a:t>
            </a:r>
            <a:r>
              <a:rPr lang="en-US" dirty="0"/>
              <a:t>that an RDD be partitioned across machines this is useful for placement optimizations.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RDD: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29875"/>
            <a:ext cx="7755541" cy="3931920"/>
          </a:xfrm>
        </p:spPr>
        <p:txBody>
          <a:bodyPr/>
          <a:lstStyle/>
          <a:p>
            <a:endParaRPr lang="en-US" dirty="0"/>
          </a:p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access the computational power of the cluster, but not distributed memory</a:t>
            </a:r>
          </a:p>
          <a:p>
            <a:pPr lvl="1"/>
            <a:r>
              <a:rPr lang="en-US" dirty="0" smtClean="0"/>
              <a:t>Time consuming and slow</a:t>
            </a:r>
          </a:p>
          <a:p>
            <a:pPr lvl="1"/>
            <a:endParaRPr lang="en-US" dirty="0"/>
          </a:p>
          <a:p>
            <a:r>
              <a:rPr lang="en-US" dirty="0" smtClean="0"/>
              <a:t>RDDs allow in-memory storage and transfer of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6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RDD vs. Traditional Shared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Picture 4" descr="Screen Shot 2017-02-21 at 6.21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53" y="1680650"/>
            <a:ext cx="7188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8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Loading from external dataset (file)</a:t>
            </a:r>
          </a:p>
          <a:p>
            <a:endParaRPr lang="en-US" dirty="0"/>
          </a:p>
          <a:p>
            <a:r>
              <a:rPr lang="en-US" dirty="0" smtClean="0"/>
              <a:t>Creating from another RDD (transformation)</a:t>
            </a:r>
          </a:p>
          <a:p>
            <a:endParaRPr lang="en-US" dirty="0"/>
          </a:p>
          <a:p>
            <a:r>
              <a:rPr lang="en-US" dirty="0"/>
              <a:t>Parallelizing a centralized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0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7512" y="244158"/>
            <a:ext cx="8517603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Need Another Infrastructure:</a:t>
            </a:r>
            <a:br>
              <a:rPr lang="en-US" dirty="0" smtClean="0"/>
            </a:br>
            <a:r>
              <a:rPr lang="en-US" dirty="0" smtClean="0"/>
              <a:t>Specialized Systems </a:t>
            </a:r>
            <a:endParaRPr lang="en-US" dirty="0"/>
          </a:p>
        </p:txBody>
      </p:sp>
      <p:pic>
        <p:nvPicPr>
          <p:cNvPr id="6" name="Picture 5" descr="Screen Shot 2017-02-20 at 3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9" y="1730688"/>
            <a:ext cx="8213899" cy="4481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36094" y="3120097"/>
            <a:ext cx="2733364" cy="2788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0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 descr="Screen Shot 2017-02-21 at 6.2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" y="1960710"/>
            <a:ext cx="8572824" cy="38929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00113" y="4604212"/>
            <a:ext cx="6957718" cy="1605485"/>
            <a:chOff x="900113" y="4604212"/>
            <a:chExt cx="6957718" cy="1605485"/>
          </a:xfrm>
        </p:grpSpPr>
        <p:sp>
          <p:nvSpPr>
            <p:cNvPr id="3" name="Up Arrow 2"/>
            <p:cNvSpPr/>
            <p:nvPr/>
          </p:nvSpPr>
          <p:spPr>
            <a:xfrm>
              <a:off x="4953000" y="4652533"/>
              <a:ext cx="776021" cy="55223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8388" y="5249603"/>
              <a:ext cx="4489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Support for HDFS, </a:t>
              </a:r>
              <a:r>
                <a:rPr lang="en-US" b="1" dirty="0" err="1" smtClean="0">
                  <a:solidFill>
                    <a:srgbClr val="800000"/>
                  </a:solidFill>
                </a:rPr>
                <a:t>HBase</a:t>
              </a:r>
              <a:r>
                <a:rPr lang="en-US" b="1" dirty="0" smtClean="0">
                  <a:solidFill>
                    <a:srgbClr val="800000"/>
                  </a:solidFill>
                </a:rPr>
                <a:t>, Amazon S3, </a:t>
              </a:r>
              <a:r>
                <a:rPr lang="is-IS" b="1" dirty="0" smtClean="0">
                  <a:solidFill>
                    <a:srgbClr val="800000"/>
                  </a:solidFill>
                </a:rPr>
                <a:t>…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1413798" y="4604212"/>
              <a:ext cx="540791" cy="120110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113" y="5840365"/>
              <a:ext cx="4298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RDD:   #partitions =   #of HDFS blocks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77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 descr="Screen Shot 2017-02-21 at 6.2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6" y="1936350"/>
            <a:ext cx="8462385" cy="4055341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1413798" y="4769881"/>
            <a:ext cx="540791" cy="8766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3381" y="5657468"/>
            <a:ext cx="127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New RDD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74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544712"/>
          </a:xfrm>
        </p:spPr>
        <p:txBody>
          <a:bodyPr/>
          <a:lstStyle/>
          <a:p>
            <a:r>
              <a:rPr lang="en-US" dirty="0" smtClean="0"/>
              <a:t>3. Parallelizing centralized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0113" y="2678313"/>
            <a:ext cx="5927969" cy="1200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b="1" dirty="0"/>
              <a:t>val</a:t>
            </a:r>
            <a:r>
              <a:rPr lang="nl-NL" sz="2400" dirty="0"/>
              <a:t> data </a:t>
            </a:r>
            <a:r>
              <a:rPr lang="nl-NL" sz="2400" b="1" dirty="0"/>
              <a:t>=</a:t>
            </a:r>
            <a:r>
              <a:rPr lang="nl-NL" sz="2400" dirty="0"/>
              <a:t> </a:t>
            </a:r>
            <a:r>
              <a:rPr lang="nl-NL" sz="2400" b="1" dirty="0"/>
              <a:t>Array</a:t>
            </a:r>
            <a:r>
              <a:rPr lang="nl-NL" sz="2400" dirty="0"/>
              <a:t>(1, 2, 3, 4, </a:t>
            </a:r>
            <a:r>
              <a:rPr lang="nl-NL" sz="2400" dirty="0" smtClean="0"/>
              <a:t>5, 100, 8, 7, </a:t>
            </a:r>
            <a:r>
              <a:rPr lang="is-IS" sz="2400" dirty="0" smtClean="0"/>
              <a:t>….</a:t>
            </a:r>
            <a:r>
              <a:rPr lang="nl-NL" sz="2400" dirty="0" smtClean="0"/>
              <a:t>)</a:t>
            </a:r>
            <a:endParaRPr lang="nl-NL" sz="2400" dirty="0"/>
          </a:p>
          <a:p>
            <a:endParaRPr lang="nl-NL" sz="2400" b="1" dirty="0" smtClean="0"/>
          </a:p>
          <a:p>
            <a:r>
              <a:rPr lang="nl-NL" sz="2400" b="1" dirty="0" smtClean="0"/>
              <a:t>val</a:t>
            </a:r>
            <a:r>
              <a:rPr lang="nl-NL" sz="2400" dirty="0" smtClean="0"/>
              <a:t> </a:t>
            </a:r>
            <a:r>
              <a:rPr lang="nl-NL" sz="2400" dirty="0" err="1"/>
              <a:t>distData</a:t>
            </a:r>
            <a:r>
              <a:rPr lang="nl-NL" sz="2400" dirty="0"/>
              <a:t> </a:t>
            </a:r>
            <a:r>
              <a:rPr lang="nl-NL" sz="2400" b="1" dirty="0"/>
              <a:t>=</a:t>
            </a:r>
            <a:r>
              <a:rPr lang="nl-NL" sz="2400" dirty="0"/>
              <a:t> </a:t>
            </a:r>
            <a:r>
              <a:rPr lang="nl-NL" sz="2400" dirty="0" err="1"/>
              <a:t>sc.parallelize</a:t>
            </a:r>
            <a:r>
              <a:rPr lang="nl-NL" sz="2400" dirty="0"/>
              <a:t>(data)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00112" y="4528585"/>
            <a:ext cx="7479292" cy="1615826"/>
            <a:chOff x="900112" y="4528585"/>
            <a:chExt cx="7479292" cy="1615826"/>
          </a:xfrm>
        </p:grpSpPr>
        <p:sp>
          <p:nvSpPr>
            <p:cNvPr id="6" name="TextBox 5"/>
            <p:cNvSpPr txBox="1"/>
            <p:nvPr/>
          </p:nvSpPr>
          <p:spPr>
            <a:xfrm>
              <a:off x="900112" y="4528585"/>
              <a:ext cx="5927969" cy="1200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l-NL" sz="2400" b="1" dirty="0"/>
                <a:t>val</a:t>
              </a:r>
              <a:r>
                <a:rPr lang="nl-NL" sz="2400" dirty="0"/>
                <a:t> data </a:t>
              </a:r>
              <a:r>
                <a:rPr lang="nl-NL" sz="2400" b="1" dirty="0"/>
                <a:t>=</a:t>
              </a:r>
              <a:r>
                <a:rPr lang="nl-NL" sz="2400" dirty="0"/>
                <a:t> </a:t>
              </a:r>
              <a:r>
                <a:rPr lang="nl-NL" sz="2400" b="1" dirty="0"/>
                <a:t>Array</a:t>
              </a:r>
              <a:r>
                <a:rPr lang="nl-NL" sz="2400" dirty="0"/>
                <a:t>(1, 2, 3, 4, </a:t>
              </a:r>
              <a:r>
                <a:rPr lang="nl-NL" sz="2400" dirty="0" smtClean="0"/>
                <a:t>5, 100, 8, 7, </a:t>
              </a:r>
              <a:r>
                <a:rPr lang="is-IS" sz="2400" dirty="0" smtClean="0"/>
                <a:t>….</a:t>
              </a:r>
              <a:r>
                <a:rPr lang="nl-NL" sz="2400" dirty="0" smtClean="0"/>
                <a:t>)</a:t>
              </a:r>
              <a:endParaRPr lang="nl-NL" sz="2400" dirty="0"/>
            </a:p>
            <a:p>
              <a:endParaRPr lang="nl-NL" sz="2400" b="1" dirty="0" smtClean="0"/>
            </a:p>
            <a:p>
              <a:r>
                <a:rPr lang="nl-NL" sz="2400" b="1" dirty="0" smtClean="0"/>
                <a:t>val</a:t>
              </a:r>
              <a:r>
                <a:rPr lang="nl-NL" sz="2400" dirty="0" smtClean="0"/>
                <a:t> </a:t>
              </a:r>
              <a:r>
                <a:rPr lang="nl-NL" sz="2400" dirty="0" err="1"/>
                <a:t>distData</a:t>
              </a:r>
              <a:r>
                <a:rPr lang="nl-NL" sz="2400" dirty="0"/>
                <a:t> </a:t>
              </a:r>
              <a:r>
                <a:rPr lang="nl-NL" sz="2400" b="1" dirty="0"/>
                <a:t>=</a:t>
              </a:r>
              <a:r>
                <a:rPr lang="nl-NL" sz="2400" dirty="0"/>
                <a:t> </a:t>
              </a:r>
              <a:r>
                <a:rPr lang="nl-NL" sz="2400" dirty="0" err="1"/>
                <a:t>sc.parallelize</a:t>
              </a:r>
              <a:r>
                <a:rPr lang="nl-NL" sz="2400" dirty="0"/>
                <a:t>(</a:t>
              </a:r>
              <a:r>
                <a:rPr lang="nl-NL" sz="2400" dirty="0" smtClean="0"/>
                <a:t>data, 10)</a:t>
              </a:r>
              <a:endParaRPr lang="en-US" sz="2400" dirty="0"/>
            </a:p>
          </p:txBody>
        </p:sp>
        <p:sp>
          <p:nvSpPr>
            <p:cNvPr id="7" name="Left Arrow 6"/>
            <p:cNvSpPr/>
            <p:nvPr/>
          </p:nvSpPr>
          <p:spPr>
            <a:xfrm rot="327466">
              <a:off x="5692083" y="5515075"/>
              <a:ext cx="1118195" cy="42767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28082" y="5313414"/>
              <a:ext cx="1551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00000"/>
                  </a:solidFill>
                </a:rPr>
                <a:t>Create 10 partitions</a:t>
              </a:r>
              <a:endParaRPr lang="en-US" sz="24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3851825"/>
            <a:ext cx="7345363" cy="773121"/>
          </a:xfrm>
        </p:spPr>
        <p:txBody>
          <a:bodyPr/>
          <a:lstStyle/>
          <a:p>
            <a:r>
              <a:rPr lang="en-US" b="1" dirty="0" smtClean="0"/>
              <a:t>Transformation Ops.</a:t>
            </a:r>
            <a:r>
              <a:rPr lang="en-US" dirty="0" smtClean="0"/>
              <a:t>   &amp;    </a:t>
            </a:r>
            <a:r>
              <a:rPr lang="en-US" b="1" dirty="0" smtClean="0">
                <a:solidFill>
                  <a:srgbClr val="800000"/>
                </a:solidFill>
              </a:rPr>
              <a:t>Action 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712414">
            <a:off x="2077170" y="4499938"/>
            <a:ext cx="773073" cy="13003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6000" y="5795802"/>
            <a:ext cx="322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map-side of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20538219">
            <a:off x="5686102" y="4461135"/>
            <a:ext cx="773073" cy="122871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3469" y="5795802"/>
            <a:ext cx="344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to reduce-side of </a:t>
            </a:r>
            <a:r>
              <a:rPr lang="en-US" dirty="0" err="1" smtClean="0"/>
              <a:t>Hadoop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47970" y="2488134"/>
            <a:ext cx="6914647" cy="1239437"/>
            <a:chOff x="747970" y="2488134"/>
            <a:chExt cx="6914647" cy="1239437"/>
          </a:xfrm>
        </p:grpSpPr>
        <p:sp>
          <p:nvSpPr>
            <p:cNvPr id="9" name="TextBox 8"/>
            <p:cNvSpPr txBox="1"/>
            <p:nvPr/>
          </p:nvSpPr>
          <p:spPr>
            <a:xfrm>
              <a:off x="747970" y="3081240"/>
              <a:ext cx="2874377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No execution is triggered for  these Ops.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7714" y="3081240"/>
              <a:ext cx="2514903" cy="646331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Execution is triggered for  these Ops.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970" y="2488134"/>
              <a:ext cx="2874377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Create new RDD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47714" y="2488134"/>
              <a:ext cx="2514903" cy="3693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Return value to caller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6360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Operate on one RDD and generate a new RDD</a:t>
            </a:r>
          </a:p>
          <a:p>
            <a:r>
              <a:rPr lang="en-US" dirty="0" smtClean="0"/>
              <a:t>Lazy evaluation</a:t>
            </a:r>
          </a:p>
          <a:p>
            <a:r>
              <a:rPr lang="en-US" dirty="0" smtClean="0"/>
              <a:t>The input RDD is left intact </a:t>
            </a:r>
          </a:p>
          <a:p>
            <a:r>
              <a:rPr lang="en-US" dirty="0" smtClean="0"/>
              <a:t>Examples: </a:t>
            </a:r>
            <a:r>
              <a:rPr lang="en-US" b="1" i="1" dirty="0" smtClean="0"/>
              <a:t>map</a:t>
            </a:r>
            <a:r>
              <a:rPr lang="en-US" dirty="0" smtClean="0"/>
              <a:t>, </a:t>
            </a:r>
            <a:r>
              <a:rPr lang="en-US" b="1" i="1" dirty="0" smtClean="0"/>
              <a:t>filter</a:t>
            </a:r>
            <a:r>
              <a:rPr lang="en-US" dirty="0" smtClean="0"/>
              <a:t>, </a:t>
            </a:r>
            <a:r>
              <a:rPr lang="en-US" b="1" i="1" dirty="0" smtClean="0"/>
              <a:t>join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9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76" y="244158"/>
            <a:ext cx="824547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Transformation Ops: Example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 descr="Screen Shot 2017-02-22 at 12.5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76" y="1969634"/>
            <a:ext cx="8245475" cy="39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5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56" y="244158"/>
            <a:ext cx="8241507" cy="133985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Transformation Ops: </a:t>
            </a:r>
            <a:r>
              <a:rPr lang="en-US" dirty="0" smtClean="0"/>
              <a:t>Example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Picture 4" descr="Screen Shot 2017-02-22 at 1.0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83" y="2167501"/>
            <a:ext cx="6388100" cy="8421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482435">
            <a:off x="5328678" y="2764587"/>
            <a:ext cx="1256243" cy="3175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36811" y="3038204"/>
            <a:ext cx="394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Up to Spark to keep it in memory OR re-compute when needed</a:t>
            </a:r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2633" y="4053897"/>
            <a:ext cx="6612679" cy="1078131"/>
            <a:chOff x="662633" y="4053897"/>
            <a:chExt cx="6612679" cy="1078131"/>
          </a:xfrm>
        </p:grpSpPr>
        <p:pic>
          <p:nvPicPr>
            <p:cNvPr id="6" name="Picture 5" descr="Screen Shot 2017-02-22 at 1.09.2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33" y="4053897"/>
              <a:ext cx="6612679" cy="431800"/>
            </a:xfrm>
            <a:prstGeom prst="rect">
              <a:avLst/>
            </a:prstGeom>
          </p:spPr>
        </p:pic>
        <p:sp>
          <p:nvSpPr>
            <p:cNvPr id="9" name="Left Arrow 8"/>
            <p:cNvSpPr/>
            <p:nvPr/>
          </p:nvSpPr>
          <p:spPr>
            <a:xfrm rot="482435">
              <a:off x="3120446" y="4212080"/>
              <a:ext cx="1256243" cy="317532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28579" y="4485697"/>
              <a:ext cx="3946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800000"/>
                  </a:solidFill>
                </a:rPr>
                <a:t>Ask Spark to keep this RDD in memory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132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 descr="Screen Shot 2017-02-22 at 1.1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6" y="1889942"/>
            <a:ext cx="8245475" cy="40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Ops: Example 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 descr="Screen Shot 2017-02-22 at 1.5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77" y="2595479"/>
            <a:ext cx="6756400" cy="121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Ops: Example </a:t>
            </a:r>
            <a:r>
              <a:rPr lang="en-US" dirty="0" smtClean="0"/>
              <a:t>II [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 descr="Screen Shot 2017-02-22 at 2.0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5" y="1297739"/>
            <a:ext cx="8102736" cy="53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Specialized </a:t>
            </a:r>
            <a:r>
              <a:rPr lang="en-US" dirty="0" smtClean="0"/>
              <a:t>Systems:</a:t>
            </a:r>
            <a:br>
              <a:rPr lang="en-US" dirty="0" smtClean="0"/>
            </a:br>
            <a:r>
              <a:rPr lang="en-US" dirty="0" smtClean="0"/>
              <a:t>Downside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Screen Shot 2017-02-20 at 3.20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24" y="1773263"/>
            <a:ext cx="8034433" cy="3058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39" y="4970893"/>
            <a:ext cx="1490489" cy="114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45" y="4970893"/>
            <a:ext cx="1589510" cy="12044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2" y="4970893"/>
            <a:ext cx="1263656" cy="1204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024" y="5273791"/>
            <a:ext cx="2084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application may need them all</a:t>
            </a:r>
            <a:endParaRPr lang="en-US" b="1" dirty="0"/>
          </a:p>
        </p:txBody>
      </p:sp>
      <p:sp>
        <p:nvSpPr>
          <p:cNvPr id="13" name="Right Arrow 12"/>
          <p:cNvSpPr/>
          <p:nvPr/>
        </p:nvSpPr>
        <p:spPr>
          <a:xfrm>
            <a:off x="2733364" y="5163796"/>
            <a:ext cx="687759" cy="8391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8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Transformations vs. 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854" y="1366768"/>
            <a:ext cx="5967580" cy="50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 ops on RDDs follow lazy evaluation</a:t>
            </a:r>
          </a:p>
          <a:p>
            <a:r>
              <a:rPr lang="en-US" dirty="0"/>
              <a:t>Results are not physically computed right </a:t>
            </a:r>
            <a:r>
              <a:rPr lang="en-US" dirty="0" smtClean="0"/>
              <a:t>away</a:t>
            </a:r>
          </a:p>
          <a:p>
            <a:r>
              <a:rPr lang="en-US" dirty="0" smtClean="0"/>
              <a:t>Metadata </a:t>
            </a:r>
            <a:r>
              <a:rPr lang="en-US" dirty="0"/>
              <a:t>regarding the transformations is </a:t>
            </a:r>
            <a:r>
              <a:rPr lang="en-US" dirty="0" smtClean="0"/>
              <a:t>recorded</a:t>
            </a:r>
          </a:p>
          <a:p>
            <a:r>
              <a:rPr lang="en-US" dirty="0" smtClean="0"/>
              <a:t>Transformations </a:t>
            </a:r>
            <a:r>
              <a:rPr lang="en-US" dirty="0"/>
              <a:t>are implemented only when an action is invoked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4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8700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lines = </a:t>
            </a:r>
            <a:r>
              <a:rPr lang="en-US" dirty="0" err="1"/>
              <a:t>spark.textFile</a:t>
            </a:r>
            <a:r>
              <a:rPr lang="en-US" dirty="0"/>
              <a:t>("</a:t>
            </a:r>
            <a:r>
              <a:rPr lang="en-US" dirty="0" err="1"/>
              <a:t>hdfs</a:t>
            </a:r>
            <a:r>
              <a:rPr lang="en-US" dirty="0"/>
              <a:t>://...")</a:t>
            </a:r>
          </a:p>
          <a:p>
            <a:pPr marL="0" indent="0">
              <a:buNone/>
            </a:pPr>
            <a:r>
              <a:rPr lang="en-US" dirty="0"/>
              <a:t>errors = </a:t>
            </a:r>
            <a:r>
              <a:rPr lang="en-US" dirty="0" err="1"/>
              <a:t>lines.filter</a:t>
            </a:r>
            <a:r>
              <a:rPr lang="en-US" dirty="0"/>
              <a:t>(_.</a:t>
            </a:r>
            <a:r>
              <a:rPr lang="en-US" dirty="0" err="1"/>
              <a:t>startsWith</a:t>
            </a:r>
            <a:r>
              <a:rPr lang="en-US" dirty="0"/>
              <a:t>("ERROR"))</a:t>
            </a:r>
          </a:p>
          <a:p>
            <a:pPr marL="0" indent="0">
              <a:buNone/>
            </a:pPr>
            <a:r>
              <a:rPr lang="en-US" dirty="0" err="1"/>
              <a:t>errors.count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20064882">
            <a:off x="2700481" y="3662988"/>
            <a:ext cx="635024" cy="133915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0964" y="4901165"/>
            <a:ext cx="3186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Execution is triggered here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0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4" y="1940319"/>
            <a:ext cx="7965409" cy="4106593"/>
          </a:xfrm>
        </p:spPr>
        <p:txBody>
          <a:bodyPr/>
          <a:lstStyle/>
          <a:p>
            <a:r>
              <a:rPr lang="en-US" dirty="0" smtClean="0"/>
              <a:t>In-memory RDDs are not replicated</a:t>
            </a:r>
          </a:p>
          <a:p>
            <a:pPr lvl="1"/>
            <a:r>
              <a:rPr lang="en-US" dirty="0" smtClean="0"/>
              <a:t>RAM is still limited in size (</a:t>
            </a:r>
            <a:r>
              <a:rPr lang="en-US" b="1" dirty="0" smtClean="0">
                <a:solidFill>
                  <a:srgbClr val="800000"/>
                </a:solidFill>
              </a:rPr>
              <a:t>Scarce Resource</a:t>
            </a:r>
            <a:r>
              <a:rPr lang="en-US" dirty="0" smtClean="0"/>
              <a:t>)</a:t>
            </a:r>
          </a:p>
          <a:p>
            <a:pPr lvl="1"/>
            <a:endParaRPr lang="en-US" sz="1050" dirty="0"/>
          </a:p>
          <a:p>
            <a:r>
              <a:rPr lang="en-US" b="1" dirty="0" smtClean="0">
                <a:solidFill>
                  <a:srgbClr val="800000"/>
                </a:solidFill>
              </a:rPr>
              <a:t>Lineage Graph</a:t>
            </a:r>
          </a:p>
          <a:p>
            <a:pPr lvl="1"/>
            <a:r>
              <a:rPr lang="en-US" dirty="0" smtClean="0"/>
              <a:t>Directed Acyclic Graph (DAG)</a:t>
            </a:r>
          </a:p>
          <a:p>
            <a:pPr lvl="1"/>
            <a:endParaRPr lang="en-US" sz="1100" dirty="0"/>
          </a:p>
          <a:p>
            <a:r>
              <a:rPr lang="en-US" dirty="0" smtClean="0"/>
              <a:t>Maintain dependencies between RDDs</a:t>
            </a:r>
          </a:p>
          <a:p>
            <a:r>
              <a:rPr lang="en-US" dirty="0" smtClean="0"/>
              <a:t>Go back to the closest disk-based RDD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9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storing the data, but instead how it is generated (the processing steps)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Screen Shot 2017-02-22 at 6.10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17" y="3055115"/>
            <a:ext cx="5126744" cy="3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9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97" y="2137550"/>
            <a:ext cx="5543223" cy="34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5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Each RDD is divided into:</a:t>
            </a:r>
          </a:p>
          <a:p>
            <a:pPr lvl="1"/>
            <a:r>
              <a:rPr lang="en-US" dirty="0" smtClean="0"/>
              <a:t>Multiple partitions</a:t>
            </a:r>
          </a:p>
          <a:p>
            <a:pPr lvl="1"/>
            <a:r>
              <a:rPr lang="en-US" dirty="0" smtClean="0"/>
              <a:t>Dependencies on parent RDD(s)</a:t>
            </a:r>
          </a:p>
          <a:p>
            <a:pPr lvl="1"/>
            <a:endParaRPr lang="en-US" dirty="0"/>
          </a:p>
          <a:p>
            <a:r>
              <a:rPr lang="en-US" b="1" dirty="0" smtClean="0"/>
              <a:t>Two types of Dependencies</a:t>
            </a:r>
          </a:p>
          <a:p>
            <a:pPr lvl="1"/>
            <a:r>
              <a:rPr lang="en-US" dirty="0" smtClean="0"/>
              <a:t>Narrow</a:t>
            </a:r>
          </a:p>
          <a:p>
            <a:pPr lvl="1"/>
            <a:r>
              <a:rPr lang="en-US" dirty="0" smtClean="0"/>
              <a:t>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2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 of RDDs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03" y="2572322"/>
            <a:ext cx="7200900" cy="394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867" y="1584008"/>
            <a:ext cx="2766545" cy="24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2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Narrow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65" y="2975751"/>
            <a:ext cx="5017434" cy="19252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1-1 relationship between child-parent partitions</a:t>
            </a:r>
          </a:p>
          <a:p>
            <a:r>
              <a:rPr lang="en-US" dirty="0" smtClean="0"/>
              <a:t>Example Ops: </a:t>
            </a:r>
            <a:r>
              <a:rPr lang="en-US" b="1" i="1" dirty="0" smtClean="0">
                <a:solidFill>
                  <a:srgbClr val="800000"/>
                </a:solidFill>
              </a:rPr>
              <a:t>Filter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800000"/>
                </a:solidFill>
              </a:rPr>
              <a:t>Map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Relatively cheap process</a:t>
            </a:r>
          </a:p>
          <a:p>
            <a:pPr marL="0" indent="0">
              <a:buNone/>
            </a:pPr>
            <a:endParaRPr lang="en-US" b="1" i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48</a:t>
            </a:fld>
            <a:endParaRPr lang="en-US" dirty="0"/>
          </a:p>
        </p:txBody>
      </p:sp>
      <p:pic>
        <p:nvPicPr>
          <p:cNvPr id="7" name="Picture 6" descr="Screen Shot 2017-02-23 at 6.32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99" y="1584008"/>
            <a:ext cx="3437413" cy="48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3" y="2771808"/>
            <a:ext cx="4483635" cy="25434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M-1 or M-M relationship between child-parent partitions</a:t>
            </a:r>
          </a:p>
          <a:p>
            <a:r>
              <a:rPr lang="en-US" dirty="0" smtClean="0"/>
              <a:t>Example Ops: </a:t>
            </a:r>
            <a:r>
              <a:rPr lang="en-US" b="1" i="1" dirty="0" smtClean="0">
                <a:solidFill>
                  <a:srgbClr val="800000"/>
                </a:solidFill>
              </a:rPr>
              <a:t>Join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&amp; </a:t>
            </a:r>
            <a:r>
              <a:rPr lang="en-US" b="1" i="1" dirty="0" smtClean="0">
                <a:solidFill>
                  <a:srgbClr val="800000"/>
                </a:solidFill>
              </a:rPr>
              <a:t>Grouping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expensive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49</a:t>
            </a:fld>
            <a:endParaRPr lang="en-US" dirty="0"/>
          </a:p>
        </p:txBody>
      </p:sp>
      <p:pic>
        <p:nvPicPr>
          <p:cNvPr id="8" name="Picture 7" descr="Screen Shot 2017-02-23 at 6.33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38" y="1251284"/>
            <a:ext cx="4137564" cy="5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6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Vision: </a:t>
            </a:r>
            <a:r>
              <a:rPr lang="en-US" b="1" i="1" dirty="0" smtClean="0">
                <a:solidFill>
                  <a:srgbClr val="800000"/>
                </a:solidFill>
              </a:rPr>
              <a:t>Generic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b="1" i="1" dirty="0" smtClean="0">
                <a:solidFill>
                  <a:srgbClr val="800000"/>
                </a:solidFill>
              </a:rPr>
              <a:t>Efficient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Infrastructure </a:t>
            </a:r>
            <a:endParaRPr lang="en-US" dirty="0"/>
          </a:p>
        </p:txBody>
      </p:sp>
      <p:pic>
        <p:nvPicPr>
          <p:cNvPr id="6" name="Picture 5" descr="Screen Shot 2017-02-20 at 3.15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9" y="1730688"/>
            <a:ext cx="8213899" cy="448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 on RDDs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50</a:t>
            </a:fld>
            <a:endParaRPr lang="en-US" dirty="0"/>
          </a:p>
        </p:txBody>
      </p:sp>
      <p:pic>
        <p:nvPicPr>
          <p:cNvPr id="5" name="Picture 4" descr="Screen Shot 2017-02-23 at 6.3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37" y="1787499"/>
            <a:ext cx="6337396" cy="44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991500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Scheduling &amp; Memory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28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72" y="1836163"/>
            <a:ext cx="7624256" cy="744204"/>
          </a:xfrm>
        </p:spPr>
        <p:txBody>
          <a:bodyPr>
            <a:noAutofit/>
          </a:bodyPr>
          <a:lstStyle/>
          <a:p>
            <a:r>
              <a:rPr lang="en-US" sz="1800" dirty="0" smtClean="0"/>
              <a:t>Execution is triggered when an “</a:t>
            </a:r>
            <a:r>
              <a:rPr lang="en-US" sz="1800" b="1" i="1" dirty="0" smtClean="0">
                <a:solidFill>
                  <a:srgbClr val="FF0000"/>
                </a:solidFill>
              </a:rPr>
              <a:t>Action</a:t>
            </a:r>
            <a:r>
              <a:rPr lang="en-US" sz="1800" dirty="0" smtClean="0"/>
              <a:t>” op is invoked</a:t>
            </a:r>
          </a:p>
          <a:p>
            <a:r>
              <a:rPr lang="en-US" sz="1800" dirty="0" smtClean="0"/>
              <a:t>Scheduler checks the lineage graph to execute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 descr="Screen Shot 2017-02-23 at 7.1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38" y="2690813"/>
            <a:ext cx="5803900" cy="366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6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811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Spark Memory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2731" y="2133601"/>
            <a:ext cx="8186288" cy="682769"/>
          </a:xfrm>
        </p:spPr>
        <p:txBody>
          <a:bodyPr/>
          <a:lstStyle/>
          <a:p>
            <a:r>
              <a:rPr lang="en-US" dirty="0" smtClean="0"/>
              <a:t>Memory utilization is essential in Spark (Caching)</a:t>
            </a:r>
          </a:p>
          <a:p>
            <a:endParaRPr lang="en-US" dirty="0"/>
          </a:p>
          <a:p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7-02-23 at 7.12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0" y="2919325"/>
            <a:ext cx="7937800" cy="26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0811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Spark Memory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794" y="1214905"/>
            <a:ext cx="4534698" cy="529228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5121" y="2133601"/>
            <a:ext cx="4169616" cy="3931920"/>
          </a:xfrm>
        </p:spPr>
        <p:txBody>
          <a:bodyPr/>
          <a:lstStyle/>
          <a:p>
            <a:r>
              <a:rPr lang="en-US" dirty="0" smtClean="0"/>
              <a:t>Spark process is a JVM process</a:t>
            </a:r>
          </a:p>
          <a:p>
            <a:endParaRPr lang="en-US" dirty="0"/>
          </a:p>
          <a:p>
            <a:r>
              <a:rPr lang="en-US" dirty="0" smtClean="0"/>
              <a:t>Default memory is 512MBs</a:t>
            </a:r>
          </a:p>
          <a:p>
            <a:endParaRPr lang="en-US" dirty="0"/>
          </a:p>
          <a:p>
            <a:r>
              <a:rPr lang="en-US" dirty="0" smtClean="0"/>
              <a:t>Parameters to control the usage of memory segments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>
              <a:solidFill>
                <a:srgbClr val="8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97039" y="1788458"/>
            <a:ext cx="2559767" cy="3311911"/>
            <a:chOff x="4497039" y="1788458"/>
            <a:chExt cx="2559767" cy="3311911"/>
          </a:xfrm>
        </p:grpSpPr>
        <p:sp>
          <p:nvSpPr>
            <p:cNvPr id="7" name="TextBox 6"/>
            <p:cNvSpPr txBox="1"/>
            <p:nvPr/>
          </p:nvSpPr>
          <p:spPr>
            <a:xfrm>
              <a:off x="4666045" y="1788458"/>
              <a:ext cx="2390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RDDs are cached here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42347" y="3694186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Deserialization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7039" y="4454038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Before data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transfer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82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75" y="2001832"/>
            <a:ext cx="8213897" cy="4063689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LRU</a:t>
            </a:r>
            <a:r>
              <a:rPr lang="en-US" dirty="0" smtClean="0"/>
              <a:t> eviction policy at the level of RDD partitions is used</a:t>
            </a:r>
            <a:endParaRPr lang="en-US" dirty="0"/>
          </a:p>
          <a:p>
            <a:endParaRPr lang="en-US" sz="1600" b="1" dirty="0" smtClean="0"/>
          </a:p>
          <a:p>
            <a:r>
              <a:rPr lang="en-US" b="1" dirty="0" smtClean="0"/>
              <a:t>When a new RDD partition is created</a:t>
            </a:r>
          </a:p>
          <a:p>
            <a:pPr lvl="1"/>
            <a:r>
              <a:rPr lang="en-US" dirty="0" smtClean="0"/>
              <a:t>If there is space in memory </a:t>
            </a:r>
            <a:r>
              <a:rPr lang="en-US" dirty="0" smtClean="0">
                <a:sym typeface="Wingdings"/>
              </a:rPr>
              <a:t> Cache it</a:t>
            </a:r>
          </a:p>
          <a:p>
            <a:pPr lvl="1"/>
            <a:r>
              <a:rPr lang="en-US" dirty="0" smtClean="0">
                <a:sym typeface="Wingdings"/>
              </a:rPr>
              <a:t>If not  evict one or more partitions from the LRU RDD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Use “</a:t>
            </a:r>
            <a:r>
              <a:rPr lang="en-US" i="1" dirty="0" smtClean="0">
                <a:solidFill>
                  <a:srgbClr val="0000FF"/>
                </a:solidFill>
              </a:rPr>
              <a:t>persistence priority</a:t>
            </a:r>
            <a:r>
              <a:rPr lang="en-US" dirty="0" smtClean="0"/>
              <a:t>” to prevent eviction of important RDDs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4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96" y="1849969"/>
            <a:ext cx="7693280" cy="635064"/>
          </a:xfrm>
        </p:spPr>
        <p:txBody>
          <a:bodyPr/>
          <a:lstStyle/>
          <a:p>
            <a:r>
              <a:rPr lang="en-US" dirty="0" smtClean="0"/>
              <a:t>In case of failure and losing an RDD partition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56</a:t>
            </a:fld>
            <a:endParaRPr lang="en-US" dirty="0"/>
          </a:p>
        </p:txBody>
      </p:sp>
      <p:pic>
        <p:nvPicPr>
          <p:cNvPr id="5" name="Picture 4" descr="Screen Shot 2017-02-23 at 7.1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2" y="2387087"/>
            <a:ext cx="5803900" cy="366553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63363" y="2799141"/>
            <a:ext cx="3191473" cy="947145"/>
            <a:chOff x="5563363" y="2799141"/>
            <a:chExt cx="3191473" cy="947145"/>
          </a:xfrm>
        </p:grpSpPr>
        <p:sp>
          <p:nvSpPr>
            <p:cNvPr id="6" name="TextBox 5"/>
            <p:cNvSpPr txBox="1"/>
            <p:nvPr/>
          </p:nvSpPr>
          <p:spPr>
            <a:xfrm>
              <a:off x="5563363" y="3161510"/>
              <a:ext cx="5010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X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5963704" y="3161510"/>
              <a:ext cx="924926" cy="28992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05502" y="2799141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This partition is lost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5648" y="4463219"/>
            <a:ext cx="2899699" cy="1809786"/>
            <a:chOff x="3164723" y="3686138"/>
            <a:chExt cx="2899699" cy="1809786"/>
          </a:xfrm>
        </p:grpSpPr>
        <p:sp>
          <p:nvSpPr>
            <p:cNvPr id="13" name="TextBox 12"/>
            <p:cNvSpPr txBox="1"/>
            <p:nvPr/>
          </p:nvSpPr>
          <p:spPr>
            <a:xfrm>
              <a:off x="5563363" y="3686138"/>
              <a:ext cx="50105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</a:rPr>
                <a:t>X</a:t>
              </a:r>
              <a:endParaRPr lang="en-US" sz="3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934440" y="4082539"/>
              <a:ext cx="1628923" cy="1044053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164723" y="5126592"/>
              <a:ext cx="2249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This partition is lost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1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96" y="1849969"/>
            <a:ext cx="7693280" cy="4215552"/>
          </a:xfrm>
        </p:spPr>
        <p:txBody>
          <a:bodyPr/>
          <a:lstStyle/>
          <a:p>
            <a:r>
              <a:rPr lang="en-US" dirty="0" smtClean="0"/>
              <a:t>Recovery can be time</a:t>
            </a:r>
            <a:r>
              <a:rPr lang="en-US" dirty="0"/>
              <a:t> </a:t>
            </a:r>
            <a:r>
              <a:rPr lang="en-US" dirty="0" smtClean="0"/>
              <a:t>consuming for RDDs with long lineage chains</a:t>
            </a:r>
          </a:p>
          <a:p>
            <a:r>
              <a:rPr lang="en-US" dirty="0" smtClean="0"/>
              <a:t>Use of </a:t>
            </a:r>
            <a:r>
              <a:rPr lang="en-US" b="1" i="1" dirty="0" smtClean="0">
                <a:solidFill>
                  <a:srgbClr val="800000"/>
                </a:solidFill>
              </a:rPr>
              <a:t>Checkpoint Mechanism</a:t>
            </a:r>
            <a:r>
              <a:rPr lang="en-US" dirty="0" smtClean="0">
                <a:solidFill>
                  <a:schemeClr val="tx1"/>
                </a:solidFill>
              </a:rPr>
              <a:t> to make some RDDs persistent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User defined, 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 controlled, 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intelligent  ways, e.g., workload driven</a:t>
            </a:r>
            <a:endParaRPr lang="en-US" b="1" i="1" dirty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4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Vision: </a:t>
            </a:r>
            <a:r>
              <a:rPr lang="en-US" b="1" i="1" dirty="0">
                <a:solidFill>
                  <a:srgbClr val="800000"/>
                </a:solidFill>
              </a:rPr>
              <a:t>Generic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b="1" i="1" dirty="0">
                <a:solidFill>
                  <a:srgbClr val="800000"/>
                </a:solidFill>
              </a:rPr>
              <a:t>Efficient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Infrastructure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976" y="2451099"/>
            <a:ext cx="5756630" cy="27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6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20" y="1926515"/>
            <a:ext cx="7345363" cy="20771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Complex multi-pass algorithms</a:t>
            </a:r>
          </a:p>
          <a:p>
            <a:r>
              <a:rPr lang="en-US" sz="2800" dirty="0" smtClean="0"/>
              <a:t>Interactive ad-hoc queries</a:t>
            </a:r>
          </a:p>
          <a:p>
            <a:r>
              <a:rPr lang="en-US" sz="2800" dirty="0" smtClean="0"/>
              <a:t>Real-time steam processing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3492632" y="3810383"/>
            <a:ext cx="1656585" cy="13115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1165" y="5120530"/>
            <a:ext cx="689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All need efficient data sharing and transfer</a:t>
            </a:r>
            <a:endParaRPr lang="en-US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1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</a:t>
            </a:r>
            <a:r>
              <a:rPr lang="en-US" dirty="0" smtClean="0"/>
              <a:t>Workloads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From This </a:t>
            </a:r>
            <a:r>
              <a:rPr lang="is-IS" b="1" dirty="0" smtClean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 descr="Screen Shot 2017-02-21 at 5.33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8" y="1857343"/>
            <a:ext cx="7606483" cy="428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9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 </a:t>
            </a:r>
            <a:r>
              <a:rPr lang="en-US" dirty="0" smtClean="0"/>
              <a:t>Workloads</a:t>
            </a:r>
            <a:br>
              <a:rPr lang="en-US" dirty="0" smtClean="0"/>
            </a:br>
            <a:r>
              <a:rPr lang="en-US" b="1" dirty="0" smtClean="0">
                <a:solidFill>
                  <a:srgbClr val="800000"/>
                </a:solidFill>
              </a:rPr>
              <a:t>To This </a:t>
            </a:r>
            <a:r>
              <a:rPr lang="is-IS" b="1" dirty="0" smtClean="0">
                <a:solidFill>
                  <a:srgbClr val="800000"/>
                </a:solidFill>
              </a:rPr>
              <a:t>…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Screen Shot 2017-02-21 at 5.3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60" y="1887124"/>
            <a:ext cx="7399906" cy="41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4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3056</TotalTime>
  <Words>1074</Words>
  <Application>Microsoft Macintosh PowerPoint</Application>
  <PresentationFormat>On-screen Show (4:3)</PresentationFormat>
  <Paragraphs>250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Capital</vt:lpstr>
      <vt:lpstr> </vt:lpstr>
      <vt:lpstr>Why Need Another Infrastructure </vt:lpstr>
      <vt:lpstr>Why Need Another Infrastructure: Specialized Systems </vt:lpstr>
      <vt:lpstr>Specialized Systems: Downside</vt:lpstr>
      <vt:lpstr>Vision: Generic Efficient Infrastructure </vt:lpstr>
      <vt:lpstr>Vision: Generic Efficient Infrastructure </vt:lpstr>
      <vt:lpstr>Motivation Workloads</vt:lpstr>
      <vt:lpstr>Motivation Workloads From This …</vt:lpstr>
      <vt:lpstr>Motivation Workloads To This …</vt:lpstr>
      <vt:lpstr>Motivation Workloads From This …</vt:lpstr>
      <vt:lpstr>Motivation Workloads To This …</vt:lpstr>
      <vt:lpstr>Motivation From Hardware Side</vt:lpstr>
      <vt:lpstr>Motivation: Summary</vt:lpstr>
      <vt:lpstr>Spark Architecture</vt:lpstr>
      <vt:lpstr>Spark Communication Model</vt:lpstr>
      <vt:lpstr>Example [Link]</vt:lpstr>
      <vt:lpstr>Spark Memory Management </vt:lpstr>
      <vt:lpstr>Spark Programming Model</vt:lpstr>
      <vt:lpstr>PowerPoint Presentation</vt:lpstr>
      <vt:lpstr>Spark RDDs</vt:lpstr>
      <vt:lpstr>RDD: Concept</vt:lpstr>
      <vt:lpstr>RDD: Concept</vt:lpstr>
      <vt:lpstr>RDD: Fault Tolerance</vt:lpstr>
      <vt:lpstr>RDD: Fault Tolerance</vt:lpstr>
      <vt:lpstr>RDD: Fault Tolerance</vt:lpstr>
      <vt:lpstr>RDD: User Control</vt:lpstr>
      <vt:lpstr>RDD: Advantage</vt:lpstr>
      <vt:lpstr>RDD vs. Traditional Shared Memory</vt:lpstr>
      <vt:lpstr>Creating RDDs</vt:lpstr>
      <vt:lpstr>Creating RDDs</vt:lpstr>
      <vt:lpstr>Creating RDDs</vt:lpstr>
      <vt:lpstr>Creating RDDs</vt:lpstr>
      <vt:lpstr>Operations on RDDs</vt:lpstr>
      <vt:lpstr>Transformation Ops</vt:lpstr>
      <vt:lpstr>Transformation Ops: Example I</vt:lpstr>
      <vt:lpstr>Transformation Ops: Example II</vt:lpstr>
      <vt:lpstr>Action Ops</vt:lpstr>
      <vt:lpstr>Action Ops: Example I </vt:lpstr>
      <vt:lpstr>Action Ops: Example II [Link]</vt:lpstr>
      <vt:lpstr>Transformations vs. Actions</vt:lpstr>
      <vt:lpstr>Lazy Evaluation</vt:lpstr>
      <vt:lpstr>Example</vt:lpstr>
      <vt:lpstr>RDD Fault Tolerance</vt:lpstr>
      <vt:lpstr>Lineage Graph</vt:lpstr>
      <vt:lpstr>Lineage Graph</vt:lpstr>
      <vt:lpstr>Representation of RDDs</vt:lpstr>
      <vt:lpstr>Representation of RDDs</vt:lpstr>
      <vt:lpstr>Narrow Dependency</vt:lpstr>
      <vt:lpstr>Wide Dependency</vt:lpstr>
      <vt:lpstr>Interfaces on RDDs</vt:lpstr>
      <vt:lpstr>Scheduling &amp; Memory Management </vt:lpstr>
      <vt:lpstr>Scheduling</vt:lpstr>
      <vt:lpstr>Spark Memory Management </vt:lpstr>
      <vt:lpstr>Spark Memory Management </vt:lpstr>
      <vt:lpstr>Replacement Policy</vt:lpstr>
      <vt:lpstr>RDD Recovery</vt:lpstr>
      <vt:lpstr>RDD Recovery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357</cp:revision>
  <dcterms:created xsi:type="dcterms:W3CDTF">2013-01-13T20:33:29Z</dcterms:created>
  <dcterms:modified xsi:type="dcterms:W3CDTF">2017-03-01T18:29:19Z</dcterms:modified>
</cp:coreProperties>
</file>